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26" r:id="rId2"/>
    <p:sldId id="642" r:id="rId3"/>
    <p:sldId id="643" r:id="rId4"/>
    <p:sldId id="644" r:id="rId5"/>
    <p:sldId id="628" r:id="rId6"/>
    <p:sldId id="658" r:id="rId7"/>
    <p:sldId id="646" r:id="rId8"/>
    <p:sldId id="647" r:id="rId9"/>
    <p:sldId id="648" r:id="rId10"/>
    <p:sldId id="649" r:id="rId11"/>
    <p:sldId id="650" r:id="rId12"/>
    <p:sldId id="654" r:id="rId13"/>
    <p:sldId id="645" r:id="rId14"/>
    <p:sldId id="629" r:id="rId15"/>
    <p:sldId id="657" r:id="rId16"/>
    <p:sldId id="651" r:id="rId17"/>
    <p:sldId id="652" r:id="rId18"/>
    <p:sldId id="653" r:id="rId19"/>
    <p:sldId id="655" r:id="rId20"/>
    <p:sldId id="65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ndale Mono" pitchFamily="1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8FD1BD"/>
    <a:srgbClr val="61D6FF"/>
    <a:srgbClr val="FFFFFF"/>
    <a:srgbClr val="F4FFF8"/>
    <a:srgbClr val="FF0000"/>
    <a:srgbClr val="F2FFF5"/>
    <a:srgbClr val="2000FF"/>
    <a:srgbClr val="DAFDE0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0" autoAdjust="0"/>
    <p:restoredTop sz="89083" autoAdjust="0"/>
  </p:normalViewPr>
  <p:slideViewPr>
    <p:cSldViewPr snapToGrid="0">
      <p:cViewPr varScale="1">
        <p:scale>
          <a:sx n="50" d="100"/>
          <a:sy n="50" d="100"/>
        </p:scale>
        <p:origin x="1138" y="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F2D449-88AA-4844-8B45-DA193F1FF28B}" type="datetimeFigureOut">
              <a:rPr lang="en-US" altLang="en-US"/>
              <a:pPr/>
              <a:t>6/21/2016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1DFF2-80E6-42C9-9791-4815B6D39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3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081B7E3-A925-4940-A240-775D142EC1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2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38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6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Skip to Slide 19 -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27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to Slide 19</a:t>
            </a:r>
            <a:r>
              <a:rPr lang="en-US" baseline="0" dirty="0" smtClean="0"/>
              <a:t> -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068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3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7704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</a:t>
            </a:r>
            <a:r>
              <a:rPr lang="en-US" baseline="0" dirty="0" smtClean="0"/>
              <a:t> you – </a:t>
            </a:r>
            <a:r>
              <a:rPr lang="en-US" baseline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22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would you say about this</a:t>
            </a:r>
            <a:r>
              <a:rPr lang="en-US" baseline="0" dirty="0" smtClean="0"/>
              <a:t> student?  - Well in fact, she is fully engaged online and communicating with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50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undetectably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4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how will UCO</a:t>
            </a:r>
            <a:r>
              <a:rPr lang="en-US" baseline="0" dirty="0" smtClean="0"/>
              <a:t> affect teaching, learning and classroom dynamics?    This is inevitable…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138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instead of going</a:t>
            </a:r>
            <a:r>
              <a:rPr lang="en-US" baseline="0" dirty="0" smtClean="0"/>
              <a:t> into our results in detail, it would a lot more fun for this session if we explore how this could impact your classes.   So, what do you think?  How will UNDETECTABLE UCO affect your classroom?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1B7E3-A925-4940-A240-775D142EC19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913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58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34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C54F1-FBB5-437A-8F95-79F4ACFD9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0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0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663575"/>
            <a:ext cx="1987550" cy="515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63575"/>
            <a:ext cx="5810250" cy="515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663575"/>
            <a:ext cx="7950200" cy="515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4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35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70815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1925" y="6494463"/>
            <a:ext cx="2363788" cy="21907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0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6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0400" y="17081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1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2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1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94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da-DK" altLang="en-US"/>
              <a:t>Bieber et al., NJIT ©2014 – Slide ‹#›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5217" y="24024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08150"/>
            <a:ext cx="8413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" y="6494463"/>
            <a:ext cx="2460625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1">
                <a:latin typeface="Arial" pitchFamily="34" charset="0"/>
              </a:defRPr>
            </a:lvl1pPr>
          </a:lstStyle>
          <a:p>
            <a:r>
              <a:rPr lang="en-US" altLang="en-US" dirty="0"/>
              <a:t>Bieber et al., NJIT ©</a:t>
            </a:r>
            <a:r>
              <a:rPr lang="en-US" altLang="en-US" dirty="0" smtClean="0"/>
              <a:t>2016 </a:t>
            </a:r>
            <a:r>
              <a:rPr lang="en-US" altLang="en-US" dirty="0"/>
              <a:t>– Slide </a:t>
            </a:r>
            <a:fld id="{C12CD3FF-1B7B-4DE0-8E33-A69E7FC52904}" type="slidenum">
              <a:rPr lang="en-US" altLang="en-US"/>
              <a:pPr/>
              <a:t>‹#›</a:t>
            </a:fld>
            <a:endParaRPr lang="en-US" altLang="en-US" dirty="0"/>
          </a:p>
          <a:p>
            <a:endParaRPr lang="en-US" altLang="en-US" dirty="0"/>
          </a:p>
        </p:txBody>
      </p:sp>
      <p:pic>
        <p:nvPicPr>
          <p:cNvPr id="2" name="Picture 2" descr="NJIT_rgb_tagline_long_transparent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59525"/>
            <a:ext cx="1730375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New IS Logo (with swoosh) transparent background.gif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73025"/>
            <a:ext cx="809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jit.edu/~bieb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njit.edu/~bieber/pubs.html#uc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23784"/>
            <a:ext cx="8686800" cy="1466335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sz="3600" b="1" dirty="0">
                <a:latin typeface="Arial"/>
                <a:cs typeface="Arial"/>
              </a:rPr>
              <a:t>How </a:t>
            </a:r>
            <a:r>
              <a:rPr lang="en-US" sz="3600" b="1" dirty="0" smtClean="0">
                <a:latin typeface="Arial"/>
                <a:cs typeface="Arial"/>
              </a:rPr>
              <a:t>will 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Undetectable </a:t>
            </a:r>
            <a:r>
              <a:rPr lang="en-US" sz="3600" b="1" dirty="0">
                <a:latin typeface="Arial"/>
                <a:cs typeface="Arial"/>
              </a:rPr>
              <a:t>Wearable </a:t>
            </a:r>
            <a:r>
              <a:rPr lang="en-US" sz="3600" b="1" dirty="0" smtClean="0">
                <a:latin typeface="Arial"/>
                <a:cs typeface="Arial"/>
              </a:rPr>
              <a:t>Technology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Affect Classrooms?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49613"/>
            <a:ext cx="9144000" cy="1601787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Erick Sanchez, </a:t>
            </a:r>
            <a:r>
              <a:rPr lang="en-US" dirty="0" err="1" smtClean="0"/>
              <a:t>Shail</a:t>
            </a:r>
            <a:r>
              <a:rPr lang="en-US" dirty="0" smtClean="0"/>
              <a:t> Shah, Yang </a:t>
            </a:r>
            <a:r>
              <a:rPr lang="en-US" dirty="0"/>
              <a:t>Liu, Xu </a:t>
            </a:r>
            <a:r>
              <a:rPr lang="en-US" dirty="0" err="1"/>
              <a:t>Cai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smtClean="0"/>
              <a:t>Michael </a:t>
            </a:r>
            <a:r>
              <a:rPr lang="en-US" dirty="0"/>
              <a:t>Bieber, </a:t>
            </a:r>
            <a:r>
              <a:rPr lang="en-US" dirty="0" smtClean="0"/>
              <a:t>S. Roxanne </a:t>
            </a:r>
            <a:r>
              <a:rPr lang="en-US" dirty="0"/>
              <a:t>Hiltz</a:t>
            </a:r>
          </a:p>
          <a:p>
            <a:r>
              <a:rPr lang="en-US" altLang="en-US" sz="2000" dirty="0" smtClean="0"/>
              <a:t>Information Systems Department</a:t>
            </a:r>
          </a:p>
          <a:p>
            <a:r>
              <a:rPr lang="en-US" altLang="en-US" sz="2000" dirty="0" smtClean="0"/>
              <a:t>College of Computing Sciences</a:t>
            </a:r>
          </a:p>
          <a:p>
            <a:r>
              <a:rPr lang="en-US" altLang="en-US" sz="2000" dirty="0" smtClean="0"/>
              <a:t>New Jersey Institute of Technology</a:t>
            </a:r>
          </a:p>
          <a:p>
            <a:r>
              <a:rPr lang="en-US" altLang="en-US" sz="2000" dirty="0" err="1" smtClean="0">
                <a:hlinkClick r:id="rId3"/>
              </a:rPr>
              <a:t>web.njit.edu</a:t>
            </a:r>
            <a:r>
              <a:rPr lang="en-US" altLang="en-US" sz="2000" dirty="0" smtClean="0">
                <a:hlinkClick r:id="rId3"/>
              </a:rPr>
              <a:t>/~</a:t>
            </a:r>
            <a:r>
              <a:rPr lang="en-US" altLang="en-US" sz="2000" dirty="0" err="1" smtClean="0">
                <a:hlinkClick r:id="rId3"/>
              </a:rPr>
              <a:t>bieber</a:t>
            </a:r>
            <a:endParaRPr lang="en-US" altLang="en-US" sz="2000" dirty="0" smtClean="0"/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June 2016</a:t>
            </a:r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187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16" y="627810"/>
            <a:ext cx="8561917" cy="481929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srgbClr val="000090"/>
                </a:solidFill>
              </a:rPr>
              <a:t>How </a:t>
            </a:r>
            <a:r>
              <a:rPr lang="en-US" sz="2800" b="1" dirty="0" smtClean="0">
                <a:solidFill>
                  <a:srgbClr val="000090"/>
                </a:solidFill>
              </a:rPr>
              <a:t>would </a:t>
            </a:r>
            <a:r>
              <a:rPr lang="en-US" sz="2800" b="1" dirty="0">
                <a:solidFill>
                  <a:srgbClr val="000090"/>
                </a:solidFill>
              </a:rPr>
              <a:t>you </a:t>
            </a:r>
            <a:r>
              <a:rPr lang="en-US" sz="2800" b="1" u="sng" dirty="0">
                <a:solidFill>
                  <a:srgbClr val="000090"/>
                </a:solidFill>
              </a:rPr>
              <a:t>assess</a:t>
            </a:r>
            <a:r>
              <a:rPr lang="en-US" sz="2800" b="1" dirty="0">
                <a:solidFill>
                  <a:srgbClr val="000090"/>
                </a:solidFill>
              </a:rPr>
              <a:t> different aspects of the course or learning objectives that students have achieved?</a:t>
            </a: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endParaRPr lang="en-US" sz="2800" b="1" dirty="0">
              <a:solidFill>
                <a:srgbClr val="000090"/>
              </a:solidFill>
            </a:endParaRPr>
          </a:p>
        </p:txBody>
      </p:sp>
      <p:pic>
        <p:nvPicPr>
          <p:cNvPr id="10" name="Picture 9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327" y="3709775"/>
            <a:ext cx="1642486" cy="23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5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16" y="627810"/>
            <a:ext cx="8561917" cy="4819295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000090"/>
                </a:solidFill>
              </a:rPr>
              <a:t>What </a:t>
            </a:r>
            <a:r>
              <a:rPr lang="en-US" sz="2800" b="1" dirty="0">
                <a:solidFill>
                  <a:srgbClr val="000090"/>
                </a:solidFill>
              </a:rPr>
              <a:t>would make you embrace classroom teaching in such an environment? </a:t>
            </a:r>
            <a:r>
              <a:rPr lang="en-US" sz="2800" b="1" dirty="0" smtClean="0">
                <a:solidFill>
                  <a:srgbClr val="000090"/>
                </a:solidFill>
              </a:rPr>
              <a:t/>
            </a:r>
            <a:br>
              <a:rPr lang="en-US" sz="2800" b="1" dirty="0" smtClean="0">
                <a:solidFill>
                  <a:srgbClr val="000090"/>
                </a:solidFill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/>
            </a:r>
            <a:br>
              <a:rPr lang="en-US" sz="2800" b="1" dirty="0" smtClean="0">
                <a:solidFill>
                  <a:srgbClr val="000090"/>
                </a:solidFill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What </a:t>
            </a:r>
            <a:r>
              <a:rPr lang="en-US" sz="2800" b="1" dirty="0">
                <a:solidFill>
                  <a:srgbClr val="000090"/>
                </a:solidFill>
              </a:rPr>
              <a:t>would be your most pressing </a:t>
            </a:r>
            <a:r>
              <a:rPr lang="en-US" sz="2800" b="1" dirty="0" smtClean="0">
                <a:solidFill>
                  <a:srgbClr val="000090"/>
                </a:solidFill>
              </a:rPr>
              <a:t>concerns?</a:t>
            </a:r>
            <a:endParaRPr lang="en-US" sz="2800" b="1" dirty="0">
              <a:solidFill>
                <a:srgbClr val="000090"/>
              </a:solidFill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endParaRPr lang="en-US" sz="2800" b="1" dirty="0">
              <a:solidFill>
                <a:srgbClr val="000090"/>
              </a:solidFill>
            </a:endParaRPr>
          </a:p>
        </p:txBody>
      </p:sp>
      <p:pic>
        <p:nvPicPr>
          <p:cNvPr id="10" name="Picture 9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327" y="3709775"/>
            <a:ext cx="1642486" cy="23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2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Wearable technology, </a:t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undetectably continuously online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651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6658"/>
            <a:ext cx="9144000" cy="1143000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73" y="1776642"/>
            <a:ext cx="8441636" cy="4114800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000090"/>
                </a:solidFill>
              </a:rPr>
              <a:t>How will UCO affect learning, teaching, assessment and classroom dynamics?</a:t>
            </a:r>
          </a:p>
          <a:p>
            <a:pPr lvl="0"/>
            <a:r>
              <a:rPr lang="en-US" sz="2800" dirty="0">
                <a:solidFill>
                  <a:srgbClr val="000090"/>
                </a:solidFill>
              </a:rPr>
              <a:t>What would make faculty and students embrace this technology?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Group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95643"/>
            <a:ext cx="8636000" cy="4819295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What will students do differently in the new classroom environment?</a:t>
            </a:r>
          </a:p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How could you and students use this invisible technology positively to improve the way they learn in the classroom? </a:t>
            </a:r>
          </a:p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How will you accommodate your teaching?</a:t>
            </a:r>
          </a:p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How specifically would classroom activities change?</a:t>
            </a:r>
          </a:p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Can you come up with scenarios that could work well in a class that you teach?</a:t>
            </a:r>
          </a:p>
          <a:p>
            <a:pPr lvl="0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How exactly would you assess different aspects of the course or learning objectives that students have achieved?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All things considered, what would make you embrace classroom teaching in such an environment? What would be your most pressing concerns about such an environment? </a:t>
            </a:r>
          </a:p>
        </p:txBody>
      </p:sp>
    </p:spTree>
    <p:extLst>
      <p:ext uri="{BB962C8B-B14F-4D97-AF65-F5344CB8AC3E}">
        <p14:creationId xmlns:p14="http://schemas.microsoft.com/office/powerpoint/2010/main" val="34920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6658"/>
            <a:ext cx="9144000" cy="1143000"/>
          </a:xfrm>
        </p:spPr>
        <p:txBody>
          <a:bodyPr/>
          <a:lstStyle/>
          <a:p>
            <a:r>
              <a:rPr lang="en-US" dirty="0" smtClean="0"/>
              <a:t>Extended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73" y="1776642"/>
            <a:ext cx="8441636" cy="4114800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000090"/>
                </a:solidFill>
              </a:rPr>
              <a:t>How will UCO affect learning, teaching, assessment and classroom dynamics?</a:t>
            </a:r>
          </a:p>
          <a:p>
            <a:pPr lvl="0"/>
            <a:r>
              <a:rPr lang="en-US" sz="2800" dirty="0">
                <a:solidFill>
                  <a:srgbClr val="000090"/>
                </a:solidFill>
              </a:rPr>
              <a:t>What would make faculty and students embrace this technology?</a:t>
            </a:r>
          </a:p>
          <a:p>
            <a:pPr lvl="0"/>
            <a:r>
              <a:rPr lang="en-US" sz="2800" dirty="0">
                <a:solidFill>
                  <a:srgbClr val="000090"/>
                </a:solidFill>
              </a:rPr>
              <a:t>What kind of guidelines, protocols and best practices could emerge to help guide behavior, learning and teaching?</a:t>
            </a:r>
          </a:p>
          <a:p>
            <a:pPr lvl="0"/>
            <a:r>
              <a:rPr lang="en-US" sz="2800" dirty="0">
                <a:solidFill>
                  <a:srgbClr val="000090"/>
                </a:solidFill>
              </a:rPr>
              <a:t>How can we structure research studies to evaluate these issues?</a:t>
            </a:r>
          </a:p>
          <a:p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UCO Effects </a:t>
            </a:r>
            <a:r>
              <a:rPr lang="en-US" dirty="0">
                <a:latin typeface="Arial"/>
                <a:cs typeface="Arial"/>
              </a:rPr>
              <a:t>on </a:t>
            </a:r>
            <a:r>
              <a:rPr lang="en-US" dirty="0" smtClean="0">
                <a:latin typeface="Arial"/>
                <a:cs typeface="Arial"/>
              </a:rPr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en-US" sz="18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  </a:t>
            </a:r>
            <a:r>
              <a:rPr lang="en-US" dirty="0" smtClean="0">
                <a:solidFill>
                  <a:srgbClr val="000090"/>
                </a:solidFill>
              </a:rPr>
              <a:t> √ </a:t>
            </a:r>
            <a:r>
              <a:rPr lang="en-US" dirty="0">
                <a:solidFill>
                  <a:srgbClr val="000090"/>
                </a:solidFill>
              </a:rPr>
              <a:t>increases class interaction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   √ facilitates collaboration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X√ facilitates recording information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   √ private questioning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   decreases attention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   interrupts classmates</a:t>
            </a:r>
            <a:endParaRPr lang="en-US" altLang="en-US" dirty="0">
              <a:solidFill>
                <a:srgbClr val="000090"/>
              </a:solidFill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4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UCO Effects </a:t>
            </a:r>
            <a:r>
              <a:rPr lang="en-US" dirty="0">
                <a:latin typeface="Arial"/>
                <a:cs typeface="Arial"/>
              </a:rPr>
              <a:t>on </a:t>
            </a:r>
            <a:r>
              <a:rPr lang="en-US" dirty="0" smtClean="0">
                <a:latin typeface="Arial"/>
                <a:cs typeface="Arial"/>
              </a:rPr>
              <a:t>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en-US" sz="18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/>
            </a:pP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  √ </a:t>
            </a:r>
            <a:r>
              <a:rPr lang="en-US" dirty="0">
                <a:solidFill>
                  <a:srgbClr val="000090"/>
                </a:solidFill>
              </a:rPr>
              <a:t>using augmented reality 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             to </a:t>
            </a:r>
            <a:r>
              <a:rPr lang="en-US" dirty="0">
                <a:solidFill>
                  <a:srgbClr val="000090"/>
                </a:solidFill>
              </a:rPr>
              <a:t>improve lectures/recitations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/>
            </a:pPr>
            <a:r>
              <a:rPr lang="en-US" dirty="0">
                <a:solidFill>
                  <a:srgbClr val="000090"/>
                </a:solidFill>
              </a:rPr>
              <a:t>   √ access to &amp; sharing resources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X√ no control over technology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   copyright issues</a:t>
            </a:r>
          </a:p>
          <a:p>
            <a:pPr marL="0" indent="0" algn="just">
              <a:buNone/>
              <a:defRPr/>
            </a:pPr>
            <a:r>
              <a:rPr lang="en-US" dirty="0">
                <a:solidFill>
                  <a:srgbClr val="000090"/>
                </a:solidFill>
              </a:rPr>
              <a:t>X   cheating during exams</a:t>
            </a:r>
          </a:p>
        </p:txBody>
      </p:sp>
    </p:spTree>
    <p:extLst>
      <p:ext uri="{BB962C8B-B14F-4D97-AF65-F5344CB8AC3E}">
        <p14:creationId xmlns:p14="http://schemas.microsoft.com/office/powerpoint/2010/main" val="3710816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UCO Effects </a:t>
            </a:r>
            <a:r>
              <a:rPr lang="en-US" dirty="0">
                <a:latin typeface="Arial"/>
                <a:cs typeface="Arial"/>
              </a:rPr>
              <a:t>on </a:t>
            </a:r>
            <a:r>
              <a:rPr lang="en-US" dirty="0" smtClean="0">
                <a:latin typeface="Arial"/>
                <a:cs typeface="Arial"/>
              </a:rPr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en-US" sz="18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 algn="just">
              <a:buNone/>
              <a:defRPr/>
            </a:pPr>
            <a:endParaRPr lang="en-US" sz="18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/>
            </a:pPr>
            <a:r>
              <a:rPr lang="en-US" dirty="0" smtClean="0">
                <a:solidFill>
                  <a:srgbClr val="000090"/>
                </a:solidFill>
              </a:rPr>
              <a:t>– </a:t>
            </a:r>
            <a:r>
              <a:rPr lang="en-US" dirty="0">
                <a:solidFill>
                  <a:srgbClr val="000090"/>
                </a:solidFill>
              </a:rPr>
              <a:t>No impact for open-book &amp;</a:t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         application</a:t>
            </a:r>
            <a:r>
              <a:rPr lang="en-US" dirty="0">
                <a:solidFill>
                  <a:srgbClr val="000090"/>
                </a:solidFill>
              </a:rPr>
              <a:t>-oriented exams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/>
            </a:pPr>
            <a:r>
              <a:rPr lang="en-US" dirty="0">
                <a:solidFill>
                  <a:srgbClr val="000090"/>
                </a:solidFill>
              </a:rPr>
              <a:t>X Increased work to customize exams 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        &amp; check for </a:t>
            </a:r>
            <a:r>
              <a:rPr lang="en-US" dirty="0">
                <a:solidFill>
                  <a:srgbClr val="000090"/>
                </a:solidFill>
              </a:rPr>
              <a:t>plagiarism</a:t>
            </a:r>
            <a:endParaRPr lang="en-US" altLang="en-US" dirty="0">
              <a:solidFill>
                <a:srgbClr val="000090"/>
              </a:solidFill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36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First study of undetectable wearable technology in the </a:t>
            </a:r>
            <a:r>
              <a:rPr lang="en-US" dirty="0" smtClean="0">
                <a:solidFill>
                  <a:srgbClr val="000090"/>
                </a:solidFill>
              </a:rPr>
              <a:t>classroom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Provides </a:t>
            </a:r>
            <a:r>
              <a:rPr lang="en-US" dirty="0">
                <a:solidFill>
                  <a:srgbClr val="000090"/>
                </a:solidFill>
              </a:rPr>
              <a:t>insights for faculty, instructional designers, and developers</a:t>
            </a:r>
          </a:p>
        </p:txBody>
      </p:sp>
    </p:spTree>
    <p:extLst>
      <p:ext uri="{BB962C8B-B14F-4D97-AF65-F5344CB8AC3E}">
        <p14:creationId xmlns:p14="http://schemas.microsoft.com/office/powerpoint/2010/main" val="425471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66" y="1344285"/>
            <a:ext cx="3459563" cy="486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3" y="3669182"/>
            <a:ext cx="1958485" cy="275490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870576" y="1824173"/>
            <a:ext cx="5318962" cy="100956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ＭＳ Ｐゴシック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133" y="2053575"/>
            <a:ext cx="485572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  <a:latin typeface="Arial"/>
                <a:cs typeface="Arial"/>
              </a:rPr>
              <a:t>How would you / students </a:t>
            </a:r>
            <a:r>
              <a:rPr lang="en-US" sz="2000" b="1" i="1" u="sng" dirty="0" smtClean="0">
                <a:solidFill>
                  <a:schemeClr val="tx1"/>
                </a:solidFill>
                <a:latin typeface="Arial"/>
                <a:cs typeface="Arial"/>
              </a:rPr>
              <a:t>behave</a:t>
            </a:r>
            <a:r>
              <a:rPr lang="en-US" sz="2000" b="1" i="1" dirty="0" smtClean="0">
                <a:solidFill>
                  <a:schemeClr val="tx1"/>
                </a:solidFill>
                <a:latin typeface="Arial"/>
                <a:cs typeface="Arial"/>
              </a:rPr>
              <a:t> differently in class?</a:t>
            </a:r>
            <a:endParaRPr lang="en-US" sz="2000" b="1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58237" y="2732729"/>
            <a:ext cx="4712862" cy="958602"/>
            <a:chOff x="16928709" y="5909721"/>
            <a:chExt cx="7009933" cy="1747110"/>
          </a:xfrm>
        </p:grpSpPr>
        <p:sp>
          <p:nvSpPr>
            <p:cNvPr id="13" name="Oval 12"/>
            <p:cNvSpPr/>
            <p:nvPr/>
          </p:nvSpPr>
          <p:spPr bwMode="auto">
            <a:xfrm>
              <a:off x="16928709" y="5909721"/>
              <a:ext cx="7009933" cy="1747110"/>
            </a:xfrm>
            <a:prstGeom prst="ellipse">
              <a:avLst/>
            </a:prstGeom>
            <a:solidFill>
              <a:srgbClr val="FF66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ＭＳ Ｐゴシック" charset="-12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762940" y="6223652"/>
              <a:ext cx="5477430" cy="800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  <a:latin typeface="Arial"/>
                  <a:cs typeface="Arial"/>
                </a:rPr>
                <a:t>How would students </a:t>
              </a:r>
              <a:r>
                <a:rPr lang="en-US" sz="2000" b="1" i="1" u="sng" dirty="0" smtClean="0">
                  <a:solidFill>
                    <a:schemeClr val="tx1"/>
                  </a:solidFill>
                  <a:latin typeface="Arial"/>
                  <a:cs typeface="Arial"/>
                </a:rPr>
                <a:t>learn</a:t>
              </a:r>
              <a:r>
                <a:rPr lang="en-US" sz="2000" b="1" i="1" dirty="0" smtClean="0">
                  <a:solidFill>
                    <a:schemeClr val="tx1"/>
                  </a:solidFill>
                  <a:latin typeface="Arial"/>
                  <a:cs typeface="Arial"/>
                </a:rPr>
                <a:t> differently?</a:t>
              </a:r>
              <a:endParaRPr lang="en-US" sz="2000" b="1" i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390597" y="3490646"/>
            <a:ext cx="4364796" cy="1145117"/>
            <a:chOff x="16955675" y="7643088"/>
            <a:chExt cx="7009933" cy="1747110"/>
          </a:xfrm>
        </p:grpSpPr>
        <p:sp>
          <p:nvSpPr>
            <p:cNvPr id="16" name="Oval 15"/>
            <p:cNvSpPr/>
            <p:nvPr/>
          </p:nvSpPr>
          <p:spPr bwMode="auto">
            <a:xfrm>
              <a:off x="16955675" y="7643088"/>
              <a:ext cx="7009933" cy="174711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ＭＳ Ｐゴシック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304778" y="7938183"/>
              <a:ext cx="6049500" cy="574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latin typeface="Arial"/>
                  <a:cs typeface="Arial"/>
                </a:rPr>
                <a:t>How would you </a:t>
              </a:r>
              <a:r>
                <a:rPr lang="en-US" sz="2000" b="1" i="1" u="sng" dirty="0" smtClean="0">
                  <a:latin typeface="Arial"/>
                  <a:cs typeface="Arial"/>
                </a:rPr>
                <a:t>teach</a:t>
              </a:r>
              <a:r>
                <a:rPr lang="en-US" sz="2000" b="1" i="1" dirty="0" smtClean="0">
                  <a:latin typeface="Arial"/>
                  <a:cs typeface="Arial"/>
                </a:rPr>
                <a:t> and </a:t>
              </a:r>
              <a:r>
                <a:rPr lang="en-US" sz="2000" b="1" i="1" u="sng" dirty="0" smtClean="0">
                  <a:latin typeface="Arial"/>
                  <a:cs typeface="Arial"/>
                </a:rPr>
                <a:t>assess</a:t>
              </a:r>
              <a:r>
                <a:rPr lang="en-US" sz="2000" b="1" i="1" dirty="0" smtClean="0">
                  <a:latin typeface="Arial"/>
                  <a:cs typeface="Arial"/>
                </a:rPr>
                <a:t> differently?</a:t>
              </a:r>
              <a:endParaRPr lang="en-US" sz="2000" b="1" i="1" dirty="0">
                <a:latin typeface="Arial"/>
                <a:cs typeface="Arial"/>
              </a:endParaRP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240241"/>
            <a:ext cx="9143999" cy="1143000"/>
          </a:xfrm>
        </p:spPr>
        <p:txBody>
          <a:bodyPr/>
          <a:lstStyle/>
          <a:p>
            <a:r>
              <a:rPr lang="en-US" dirty="0" smtClean="0"/>
              <a:t>Undetectably Continuously Online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36295" y="4941145"/>
            <a:ext cx="590770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ndale Mono" pitchFamily="1" charset="0"/>
                <a:ea typeface="MS PGothic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more on 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UCO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web.njit.edu/~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bieber</a:t>
            </a:r>
            <a:r>
              <a:rPr lang="en-US" altLang="en-US" sz="2800" b="1" dirty="0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en-US" altLang="en-US" sz="2800" b="1" dirty="0" err="1" smtClean="0">
                <a:solidFill>
                  <a:srgbClr val="00009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pubs.html#uco</a:t>
            </a: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2800" b="1" dirty="0" smtClean="0">
              <a:solidFill>
                <a:srgbClr val="00009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66" y="1344285"/>
            <a:ext cx="3459563" cy="486639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545476" y="74083"/>
            <a:ext cx="2449858" cy="1164167"/>
          </a:xfrm>
          <a:prstGeom prst="wedgeRoundRectCallout">
            <a:avLst>
              <a:gd name="adj1" fmla="val 45264"/>
              <a:gd name="adj2" fmla="val 11383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Information displayed on contact lenses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43416" y="2984499"/>
            <a:ext cx="2338917" cy="1283526"/>
          </a:xfrm>
          <a:prstGeom prst="wedgeRoundRectCallout">
            <a:avLst>
              <a:gd name="adj1" fmla="val 139864"/>
              <a:gd name="adj2" fmla="val -4576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Discussing through subvocalizing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615313" y="529167"/>
            <a:ext cx="2433437" cy="1159193"/>
          </a:xfrm>
          <a:prstGeom prst="wedgeRoundRectCallout">
            <a:avLst>
              <a:gd name="adj1" fmla="val -99422"/>
              <a:gd name="adj2" fmla="val 79257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Recording and sharing lecture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32833" y="973666"/>
            <a:ext cx="2062827" cy="1502833"/>
          </a:xfrm>
          <a:prstGeom prst="wedgeRoundRectCallout">
            <a:avLst>
              <a:gd name="adj1" fmla="val 130997"/>
              <a:gd name="adj2" fmla="val 5616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Listening to others on miniaturized earbuds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43218" y="4826391"/>
            <a:ext cx="2497865" cy="1544776"/>
          </a:xfrm>
          <a:prstGeom prst="wedgeRoundRectCallout">
            <a:avLst>
              <a:gd name="adj1" fmla="val 129458"/>
              <a:gd name="adj2" fmla="val -6642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Typing queries through invisible keyboard</a:t>
            </a:r>
          </a:p>
        </p:txBody>
      </p:sp>
    </p:spTree>
    <p:extLst>
      <p:ext uri="{BB962C8B-B14F-4D97-AF65-F5344CB8AC3E}">
        <p14:creationId xmlns:p14="http://schemas.microsoft.com/office/powerpoint/2010/main" val="33875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66" y="1344285"/>
            <a:ext cx="3459563" cy="486639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545476" y="74083"/>
            <a:ext cx="2449858" cy="1164167"/>
          </a:xfrm>
          <a:prstGeom prst="wedgeRoundRectCallout">
            <a:avLst>
              <a:gd name="adj1" fmla="val 45264"/>
              <a:gd name="adj2" fmla="val 11383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Information displayed on contact lenses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43416" y="2984499"/>
            <a:ext cx="2338917" cy="1283526"/>
          </a:xfrm>
          <a:prstGeom prst="wedgeRoundRectCallout">
            <a:avLst>
              <a:gd name="adj1" fmla="val 139864"/>
              <a:gd name="adj2" fmla="val -4576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Discussing through subvocalizing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615313" y="529167"/>
            <a:ext cx="2433437" cy="1159193"/>
          </a:xfrm>
          <a:prstGeom prst="wedgeRoundRectCallout">
            <a:avLst>
              <a:gd name="adj1" fmla="val -99422"/>
              <a:gd name="adj2" fmla="val 79257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Recording and sharing lecture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32833" y="973666"/>
            <a:ext cx="2062827" cy="1502833"/>
          </a:xfrm>
          <a:prstGeom prst="wedgeRoundRectCallout">
            <a:avLst>
              <a:gd name="adj1" fmla="val 130997"/>
              <a:gd name="adj2" fmla="val 5616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Listening to others on miniaturized earbuds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43218" y="4826391"/>
            <a:ext cx="2497865" cy="1544776"/>
          </a:xfrm>
          <a:prstGeom prst="wedgeRoundRectCallout">
            <a:avLst>
              <a:gd name="adj1" fmla="val 129458"/>
              <a:gd name="adj2" fmla="val -6642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Typing queries through invisible keyboard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582833" y="2148418"/>
            <a:ext cx="2465917" cy="2423583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1" dirty="0" smtClean="0">
                <a:latin typeface="+mn-lt"/>
                <a:cs typeface="Arial"/>
              </a:rPr>
              <a:t>How will </a:t>
            </a:r>
            <a:br>
              <a:rPr lang="en-US" sz="3200" b="1" dirty="0" smtClean="0">
                <a:latin typeface="+mn-lt"/>
                <a:cs typeface="Arial"/>
              </a:rPr>
            </a:br>
            <a:r>
              <a:rPr lang="en-US" sz="3200" b="1" dirty="0" smtClean="0">
                <a:latin typeface="+mn-lt"/>
                <a:cs typeface="Arial"/>
              </a:rPr>
              <a:t>Undetectable Wearable Technology</a:t>
            </a:r>
            <a:br>
              <a:rPr lang="en-US" sz="3200" b="1" dirty="0" smtClean="0">
                <a:latin typeface="+mn-lt"/>
                <a:cs typeface="Arial"/>
              </a:rPr>
            </a:br>
            <a:r>
              <a:rPr lang="en-US" sz="3200" b="1" dirty="0" smtClean="0">
                <a:latin typeface="+mn-lt"/>
                <a:cs typeface="Arial"/>
              </a:rPr>
              <a:t>Affect Classrooms?</a:t>
            </a:r>
            <a:endParaRPr lang="en-US" sz="32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793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284"/>
            <a:ext cx="8686800" cy="478595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Motivation:  Inevitable; as yet unstudied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Exploratory focus groups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to initially understand issues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6 student / 4 faculty focus groups</a:t>
            </a:r>
            <a:r>
              <a:rPr lang="en-US" sz="1900" dirty="0" smtClean="0">
                <a:solidFill>
                  <a:srgbClr val="000090"/>
                </a:solidFill>
              </a:rPr>
              <a:t> (after pilots)</a:t>
            </a:r>
            <a:endParaRPr lang="en-US" dirty="0" smtClean="0">
              <a:solidFill>
                <a:srgbClr val="000090"/>
              </a:solidFill>
            </a:endParaRP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both at UG &amp; graduate level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5-8 participants per focus group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questions based on research questions</a:t>
            </a: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Data Analysis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Transcript analysis was guided by our four research questions.  Coded using MAXQDA and analyzed to </a:t>
            </a:r>
            <a:r>
              <a:rPr lang="en-US" dirty="0">
                <a:solidFill>
                  <a:srgbClr val="000090"/>
                </a:solidFill>
              </a:rPr>
              <a:t>discover patterns that could explain the perceptions of students and </a:t>
            </a:r>
            <a:r>
              <a:rPr lang="en-US" dirty="0" smtClean="0">
                <a:solidFill>
                  <a:srgbClr val="000090"/>
                </a:solidFill>
              </a:rPr>
              <a:t>faculty. </a:t>
            </a:r>
          </a:p>
        </p:txBody>
      </p:sp>
    </p:spTree>
    <p:extLst>
      <p:ext uri="{BB962C8B-B14F-4D97-AF65-F5344CB8AC3E}">
        <p14:creationId xmlns:p14="http://schemas.microsoft.com/office/powerpoint/2010/main" val="2324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66" y="1344285"/>
            <a:ext cx="3459563" cy="486639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545476" y="74083"/>
            <a:ext cx="2449858" cy="1164167"/>
          </a:xfrm>
          <a:prstGeom prst="wedgeRoundRectCallout">
            <a:avLst>
              <a:gd name="adj1" fmla="val 45264"/>
              <a:gd name="adj2" fmla="val 11383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Information displayed on contact lenses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43416" y="2984499"/>
            <a:ext cx="2338917" cy="1283526"/>
          </a:xfrm>
          <a:prstGeom prst="wedgeRoundRectCallout">
            <a:avLst>
              <a:gd name="adj1" fmla="val 139864"/>
              <a:gd name="adj2" fmla="val -45763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Discussing through subvocalizing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615313" y="529167"/>
            <a:ext cx="2433437" cy="1159193"/>
          </a:xfrm>
          <a:prstGeom prst="wedgeRoundRectCallout">
            <a:avLst>
              <a:gd name="adj1" fmla="val -99422"/>
              <a:gd name="adj2" fmla="val 79257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Recording and sharing lecture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32833" y="973666"/>
            <a:ext cx="2062827" cy="1502833"/>
          </a:xfrm>
          <a:prstGeom prst="wedgeRoundRectCallout">
            <a:avLst>
              <a:gd name="adj1" fmla="val 130997"/>
              <a:gd name="adj2" fmla="val 5616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Listening to others on miniaturized earbuds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43218" y="4826391"/>
            <a:ext cx="2497865" cy="1544776"/>
          </a:xfrm>
          <a:prstGeom prst="wedgeRoundRectCallout">
            <a:avLst>
              <a:gd name="adj1" fmla="val 129458"/>
              <a:gd name="adj2" fmla="val -6642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2400" b="1" dirty="0">
                <a:solidFill>
                  <a:srgbClr val="008000"/>
                </a:solidFill>
                <a:latin typeface="Arial"/>
                <a:cs typeface="Arial"/>
              </a:rPr>
              <a:t>Typing queries through invisible keyboard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582833" y="2148418"/>
            <a:ext cx="2465917" cy="2423583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MS PGothic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b="1" u="sng" dirty="0" smtClean="0">
                <a:latin typeface="+mn-lt"/>
                <a:cs typeface="Arial"/>
              </a:rPr>
              <a:t>What do you think?</a:t>
            </a:r>
          </a:p>
          <a:p>
            <a:endParaRPr lang="en-US" sz="1000" b="1" u="sng" dirty="0" smtClean="0">
              <a:latin typeface="+mn-lt"/>
              <a:cs typeface="Arial"/>
            </a:endParaRPr>
          </a:p>
          <a:p>
            <a:r>
              <a:rPr lang="en-US" sz="3200" b="1" i="1" dirty="0" smtClean="0">
                <a:latin typeface="+mn-lt"/>
                <a:cs typeface="Arial"/>
              </a:rPr>
              <a:t>How will </a:t>
            </a:r>
            <a:br>
              <a:rPr lang="en-US" sz="3200" b="1" i="1" dirty="0" smtClean="0">
                <a:latin typeface="+mn-lt"/>
                <a:cs typeface="Arial"/>
              </a:rPr>
            </a:br>
            <a:r>
              <a:rPr lang="en-US" sz="3200" b="1" i="1" dirty="0" smtClean="0">
                <a:latin typeface="+mn-lt"/>
                <a:cs typeface="Arial"/>
              </a:rPr>
              <a:t>Undetectable Wearable Technology</a:t>
            </a:r>
            <a:br>
              <a:rPr lang="en-US" sz="3200" b="1" i="1" dirty="0" smtClean="0">
                <a:latin typeface="+mn-lt"/>
                <a:cs typeface="Arial"/>
              </a:rPr>
            </a:br>
            <a:r>
              <a:rPr lang="en-US" sz="3200" b="1" i="1" dirty="0" smtClean="0">
                <a:latin typeface="+mn-lt"/>
                <a:cs typeface="Arial"/>
              </a:rPr>
              <a:t>Affect Classrooms?</a:t>
            </a:r>
            <a:endParaRPr lang="en-US" sz="3200" i="1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13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90" y="341583"/>
            <a:ext cx="8561917" cy="4819295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000090"/>
                </a:solidFill>
              </a:rPr>
              <a:t>Think of one of your </a:t>
            </a:r>
            <a:r>
              <a:rPr lang="en-US" sz="2800" b="1" dirty="0" smtClean="0">
                <a:solidFill>
                  <a:srgbClr val="000090"/>
                </a:solidFill>
              </a:rPr>
              <a:t>on-campus classes.</a:t>
            </a:r>
            <a:br>
              <a:rPr lang="en-US" sz="2800" b="1" dirty="0" smtClean="0">
                <a:solidFill>
                  <a:srgbClr val="000090"/>
                </a:solidFill>
              </a:rPr>
            </a:br>
            <a:r>
              <a:rPr lang="en-US" sz="1000" b="1" dirty="0" smtClean="0">
                <a:solidFill>
                  <a:srgbClr val="000090"/>
                </a:solidFill>
              </a:rPr>
              <a:t>  </a:t>
            </a:r>
            <a:br>
              <a:rPr lang="en-US" sz="1000" b="1" dirty="0" smtClean="0">
                <a:solidFill>
                  <a:srgbClr val="000090"/>
                </a:solidFill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What </a:t>
            </a:r>
            <a:r>
              <a:rPr lang="en-US" sz="2800" b="1" dirty="0">
                <a:solidFill>
                  <a:srgbClr val="000090"/>
                </a:solidFill>
              </a:rPr>
              <a:t>will students do differently in this new classroom environment?     </a:t>
            </a:r>
            <a:r>
              <a:rPr lang="en-US" sz="2800" b="1" dirty="0" smtClean="0">
                <a:solidFill>
                  <a:srgbClr val="000090"/>
                </a:solidFill>
              </a:rPr>
              <a:t/>
            </a:r>
            <a:br>
              <a:rPr lang="en-US" sz="2800" b="1" dirty="0" smtClean="0">
                <a:solidFill>
                  <a:srgbClr val="000090"/>
                </a:solidFill>
              </a:rPr>
            </a:br>
            <a:r>
              <a:rPr lang="en-US" sz="1000" b="1" dirty="0" smtClean="0">
                <a:solidFill>
                  <a:srgbClr val="000090"/>
                </a:solidFill>
              </a:rPr>
              <a:t/>
            </a:r>
            <a:br>
              <a:rPr lang="en-US" sz="1000" b="1" dirty="0" smtClean="0">
                <a:solidFill>
                  <a:srgbClr val="000090"/>
                </a:solidFill>
              </a:rPr>
            </a:br>
            <a:r>
              <a:rPr lang="en-US" sz="2800" b="1" dirty="0" smtClean="0">
                <a:solidFill>
                  <a:srgbClr val="000090"/>
                </a:solidFill>
              </a:rPr>
              <a:t>How </a:t>
            </a:r>
            <a:r>
              <a:rPr lang="en-US" sz="2800" b="1" dirty="0">
                <a:solidFill>
                  <a:srgbClr val="000090"/>
                </a:solidFill>
              </a:rPr>
              <a:t>about in one of your other courses?</a:t>
            </a:r>
            <a:r>
              <a:rPr lang="en-US" sz="2000" dirty="0"/>
              <a:t> </a:t>
            </a:r>
          </a:p>
        </p:txBody>
      </p:sp>
      <p:pic>
        <p:nvPicPr>
          <p:cNvPr id="4" name="Picture 3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327" y="3709775"/>
            <a:ext cx="1642486" cy="231040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482226" y="2751231"/>
            <a:ext cx="1523608" cy="727859"/>
          </a:xfrm>
          <a:prstGeom prst="wedgeRoundRectCallout">
            <a:avLst>
              <a:gd name="adj1" fmla="val -2688"/>
              <a:gd name="adj2" fmla="val 129740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1300" b="1" dirty="0">
                <a:solidFill>
                  <a:srgbClr val="008000"/>
                </a:solidFill>
                <a:latin typeface="Arial"/>
                <a:cs typeface="Arial"/>
              </a:rPr>
              <a:t>Information displayed on contact lenses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218063" y="4890540"/>
            <a:ext cx="1321264" cy="689818"/>
          </a:xfrm>
          <a:prstGeom prst="wedgeRoundRectCallout">
            <a:avLst>
              <a:gd name="adj1" fmla="val 100498"/>
              <a:gd name="adj2" fmla="val -7132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1300" b="1" dirty="0">
                <a:solidFill>
                  <a:srgbClr val="008000"/>
                </a:solidFill>
                <a:latin typeface="Arial"/>
                <a:cs typeface="Arial"/>
              </a:rPr>
              <a:t>Discussing through subvocalizing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218063" y="3004095"/>
            <a:ext cx="1107264" cy="705680"/>
          </a:xfrm>
          <a:prstGeom prst="wedgeRoundRectCallout">
            <a:avLst>
              <a:gd name="adj1" fmla="val 122384"/>
              <a:gd name="adj2" fmla="val 100256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1300" b="1" dirty="0">
                <a:solidFill>
                  <a:srgbClr val="008000"/>
                </a:solidFill>
                <a:latin typeface="Arial"/>
                <a:cs typeface="Arial"/>
              </a:rPr>
              <a:t>Recording and sharing lecture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218063" y="3844765"/>
            <a:ext cx="1321264" cy="910788"/>
          </a:xfrm>
          <a:prstGeom prst="wedgeRoundRectCallout">
            <a:avLst>
              <a:gd name="adj1" fmla="val 66866"/>
              <a:gd name="adj2" fmla="val -4745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1300" b="1" dirty="0">
                <a:solidFill>
                  <a:srgbClr val="008000"/>
                </a:solidFill>
                <a:latin typeface="Arial"/>
                <a:cs typeface="Arial"/>
              </a:rPr>
              <a:t>Listening to others on miniaturized </a:t>
            </a:r>
            <a:r>
              <a:rPr lang="en-US" sz="1300" b="1" dirty="0" err="1">
                <a:solidFill>
                  <a:srgbClr val="008000"/>
                </a:solidFill>
                <a:latin typeface="Arial"/>
                <a:cs typeface="Arial"/>
              </a:rPr>
              <a:t>earbuds</a:t>
            </a:r>
            <a:endParaRPr lang="en-US" sz="13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449969" y="6022307"/>
            <a:ext cx="2178715" cy="585254"/>
          </a:xfrm>
          <a:prstGeom prst="wedgeRoundRectCallout">
            <a:avLst>
              <a:gd name="adj1" fmla="val 22263"/>
              <a:gd name="adj2" fmla="val -132194"/>
              <a:gd name="adj3" fmla="val 16667"/>
            </a:avLst>
          </a:prstGeom>
          <a:noFill/>
          <a:ln>
            <a:solidFill>
              <a:srgbClr val="008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2446" tIns="21223" rIns="42446" bIns="21223" rtlCol="0" anchor="ctr"/>
          <a:lstStyle/>
          <a:p>
            <a:pPr algn="ctr"/>
            <a:r>
              <a:rPr lang="en-US" sz="1300" b="1" dirty="0">
                <a:solidFill>
                  <a:srgbClr val="008000"/>
                </a:solidFill>
                <a:latin typeface="Arial"/>
                <a:cs typeface="Arial"/>
              </a:rPr>
              <a:t>Typing queries through invisible keyboard</a:t>
            </a:r>
          </a:p>
        </p:txBody>
      </p:sp>
    </p:spTree>
    <p:extLst>
      <p:ext uri="{BB962C8B-B14F-4D97-AF65-F5344CB8AC3E}">
        <p14:creationId xmlns:p14="http://schemas.microsoft.com/office/powerpoint/2010/main" val="262657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16" y="627810"/>
            <a:ext cx="8561917" cy="481929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800" b="1" dirty="0">
                <a:solidFill>
                  <a:srgbClr val="000090"/>
                </a:solidFill>
              </a:rPr>
              <a:t>How could you and students use this invisible technology positively to improve the way they learn in the classroom? </a:t>
            </a:r>
          </a:p>
        </p:txBody>
      </p:sp>
      <p:pic>
        <p:nvPicPr>
          <p:cNvPr id="10" name="Picture 9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327" y="3709775"/>
            <a:ext cx="1642486" cy="23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9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16" y="627810"/>
            <a:ext cx="8561917" cy="4819295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000090"/>
                </a:solidFill>
              </a:rPr>
              <a:t>How will you accommodate your teaching</a:t>
            </a:r>
            <a:r>
              <a:rPr lang="en-US" sz="2800" b="1" dirty="0" smtClean="0">
                <a:solidFill>
                  <a:srgbClr val="000090"/>
                </a:solidFill>
              </a:rPr>
              <a:t>?</a:t>
            </a:r>
            <a:br>
              <a:rPr lang="en-US" sz="2800" b="1" dirty="0" smtClean="0">
                <a:solidFill>
                  <a:srgbClr val="000090"/>
                </a:solidFill>
              </a:rPr>
            </a:br>
            <a:r>
              <a:rPr lang="en-US" sz="2800" b="1" dirty="0">
                <a:solidFill>
                  <a:srgbClr val="000090"/>
                </a:solidFill>
              </a:rPr>
              <a:t/>
            </a:r>
            <a:br>
              <a:rPr lang="en-US" sz="2800" b="1" dirty="0">
                <a:solidFill>
                  <a:srgbClr val="000090"/>
                </a:solidFill>
              </a:rPr>
            </a:br>
            <a:r>
              <a:rPr lang="en-US" sz="2800" b="1" dirty="0">
                <a:solidFill>
                  <a:srgbClr val="000090"/>
                </a:solidFill>
              </a:rPr>
              <a:t>Can you come up with scenarios that could work well in a class that you teach?</a:t>
            </a:r>
          </a:p>
          <a:p>
            <a:pPr lvl="0"/>
            <a:endParaRPr lang="en-US" sz="2800" b="1" dirty="0">
              <a:solidFill>
                <a:srgbClr val="000090"/>
              </a:solidFill>
            </a:endParaRPr>
          </a:p>
          <a:p>
            <a:pPr marL="0" lvl="0" indent="0">
              <a:buNone/>
            </a:pPr>
            <a:r>
              <a:rPr lang="en-US" sz="2800" b="1" dirty="0" smtClean="0">
                <a:solidFill>
                  <a:srgbClr val="000090"/>
                </a:solidFill>
              </a:rPr>
              <a:t> </a:t>
            </a:r>
            <a:endParaRPr lang="en-US" sz="2800" b="1" dirty="0">
              <a:solidFill>
                <a:srgbClr val="000090"/>
              </a:solidFill>
            </a:endParaRPr>
          </a:p>
        </p:txBody>
      </p:sp>
      <p:pic>
        <p:nvPicPr>
          <p:cNvPr id="10" name="Picture 9" descr="student_at_desk_dark_hai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327" y="3709775"/>
            <a:ext cx="1642486" cy="231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7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CC"/>
      </a:hlink>
      <a:folHlink>
        <a:srgbClr val="CC0099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ndale Mono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6922</TotalTime>
  <Words>670</Words>
  <Application>Microsoft Office PowerPoint</Application>
  <PresentationFormat>On-screen Show (4:3)</PresentationFormat>
  <Paragraphs>123</Paragraphs>
  <Slides>20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ＭＳ Ｐゴシック</vt:lpstr>
      <vt:lpstr>Andale Mono</vt:lpstr>
      <vt:lpstr>Arial</vt:lpstr>
      <vt:lpstr>Times New Roman</vt:lpstr>
      <vt:lpstr>Default Design</vt:lpstr>
      <vt:lpstr>How will  Undetectable Wearable Technology Affect Classrooms?</vt:lpstr>
      <vt:lpstr>PowerPoint Presentation</vt:lpstr>
      <vt:lpstr>PowerPoint Presentation</vt:lpstr>
      <vt:lpstr>PowerPoint Presentation</vt:lpstr>
      <vt:lpstr>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UCO</vt:lpstr>
      <vt:lpstr>Research Questions</vt:lpstr>
      <vt:lpstr>Focus Group Questions</vt:lpstr>
      <vt:lpstr>Extended Research Questions</vt:lpstr>
      <vt:lpstr>UCO Effects on Students</vt:lpstr>
      <vt:lpstr>UCO Effects on Instructors</vt:lpstr>
      <vt:lpstr>UCO Effects on Assessment</vt:lpstr>
      <vt:lpstr>Contributions</vt:lpstr>
      <vt:lpstr>Undetectably Continuously Online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Library Service Integration Senior Projects</dc:title>
  <dc:creator>Michael Bieber</dc:creator>
  <cp:lastModifiedBy>Bieber, Michael P.</cp:lastModifiedBy>
  <cp:revision>420</cp:revision>
  <cp:lastPrinted>2015-01-15T15:05:03Z</cp:lastPrinted>
  <dcterms:created xsi:type="dcterms:W3CDTF">2003-01-28T16:26:17Z</dcterms:created>
  <dcterms:modified xsi:type="dcterms:W3CDTF">2016-06-21T14:17:18Z</dcterms:modified>
</cp:coreProperties>
</file>