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512" r:id="rId2"/>
    <p:sldId id="513" r:id="rId3"/>
    <p:sldId id="625" r:id="rId4"/>
    <p:sldId id="514" r:id="rId5"/>
    <p:sldId id="518" r:id="rId6"/>
    <p:sldId id="574" r:id="rId7"/>
    <p:sldId id="573" r:id="rId8"/>
    <p:sldId id="575" r:id="rId9"/>
    <p:sldId id="576" r:id="rId10"/>
    <p:sldId id="607" r:id="rId11"/>
    <p:sldId id="609" r:id="rId12"/>
    <p:sldId id="610" r:id="rId13"/>
    <p:sldId id="615" r:id="rId14"/>
    <p:sldId id="611" r:id="rId15"/>
    <p:sldId id="614" r:id="rId16"/>
    <p:sldId id="603" r:id="rId17"/>
    <p:sldId id="604" r:id="rId18"/>
    <p:sldId id="605" r:id="rId19"/>
    <p:sldId id="536" r:id="rId20"/>
    <p:sldId id="619" r:id="rId21"/>
    <p:sldId id="624" r:id="rId22"/>
    <p:sldId id="618" r:id="rId23"/>
    <p:sldId id="621" r:id="rId24"/>
    <p:sldId id="537" r:id="rId25"/>
    <p:sldId id="539" r:id="rId26"/>
    <p:sldId id="622" r:id="rId27"/>
    <p:sldId id="616" r:id="rId28"/>
    <p:sldId id="580" r:id="rId29"/>
    <p:sldId id="60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8FD1BD"/>
    <a:srgbClr val="61D6FF"/>
    <a:srgbClr val="FFFFFF"/>
    <a:srgbClr val="F4FFF8"/>
    <a:srgbClr val="FF0000"/>
    <a:srgbClr val="F2FFF5"/>
    <a:srgbClr val="2000FF"/>
    <a:srgbClr val="DAFDE0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0" autoAdjust="0"/>
    <p:restoredTop sz="92444" autoAdjust="0"/>
  </p:normalViewPr>
  <p:slideViewPr>
    <p:cSldViewPr snapToGrid="0">
      <p:cViewPr varScale="1">
        <p:scale>
          <a:sx n="107" d="100"/>
          <a:sy n="107" d="100"/>
        </p:scale>
        <p:origin x="-3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F2D449-88AA-4844-8B45-DA193F1FF28B}" type="datetimeFigureOut">
              <a:rPr lang="en-US" altLang="en-US"/>
              <a:pPr/>
              <a:t>12/30/15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D1DFF2-80E6-42C9-9791-4815B6D39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3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081B7E3-A925-4940-A240-775D142EC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52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38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079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636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094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036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7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481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51DBF-56F0-4177-88EE-1EDEF679707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482C1-F09B-443B-9372-C02ADBD8C40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DABC-EEAE-4FBD-9FD7-CA3C7911D09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4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Audience:</a:t>
            </a:r>
            <a:r>
              <a:rPr lang="en-US" baseline="0" dirty="0" smtClean="0"/>
              <a:t>  </a:t>
            </a:r>
            <a:r>
              <a:rPr lang="en-US" dirty="0" smtClean="0"/>
              <a:t>How do assignments work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181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423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774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774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8997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132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980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117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9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53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64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1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16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88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338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86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0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663575"/>
            <a:ext cx="1987550" cy="5159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63575"/>
            <a:ext cx="5810250" cy="5159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663575"/>
            <a:ext cx="7950200" cy="515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4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35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70815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0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46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04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1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1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94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635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081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" y="6494463"/>
            <a:ext cx="2460625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>
                <a:latin typeface="Arial" pitchFamily="34" charset="0"/>
              </a:defRPr>
            </a:lvl1pPr>
          </a:lstStyle>
          <a:p>
            <a:r>
              <a:rPr lang="en-US" altLang="en-US"/>
              <a:t>Bieber et al., NJIT ©2014 – Slide </a:t>
            </a:r>
            <a:fld id="{C12CD3FF-1B7B-4DE0-8E33-A69E7FC52904}" type="slidenum">
              <a:rPr lang="en-US" altLang="en-US"/>
              <a:pPr/>
              <a:t>‹#›</a:t>
            </a:fld>
            <a:endParaRPr lang="en-US" altLang="en-US"/>
          </a:p>
          <a:p>
            <a:endParaRPr lang="en-US" altLang="en-US"/>
          </a:p>
        </p:txBody>
      </p:sp>
      <p:pic>
        <p:nvPicPr>
          <p:cNvPr id="2" name="Picture 2" descr="NJIT_rgb_tagline_long_transparent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359525"/>
            <a:ext cx="17303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New IS Logo (with swoosh) transparent background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3025"/>
            <a:ext cx="809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506788" y="6337300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Bieber et al., NJIT ©2014 – Slide </a:t>
            </a:r>
            <a:fld id="{9514E1ED-31C7-4280-B307-5905E4DD1A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eb.njit.edu/~biebe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23784"/>
            <a:ext cx="8686800" cy="1466335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/>
              <a:t>Turning Homework </a:t>
            </a:r>
            <a:r>
              <a:rPr lang="en-US" sz="2800" dirty="0" smtClean="0"/>
              <a:t>and Exams on their Head </a:t>
            </a:r>
            <a:r>
              <a:rPr lang="en-US" sz="2800" dirty="0"/>
              <a:t>– </a:t>
            </a:r>
            <a:br>
              <a:rPr lang="en-US" sz="2800" dirty="0"/>
            </a:br>
            <a:r>
              <a:rPr lang="en-US" sz="2800" dirty="0"/>
              <a:t>Deeper Learning </a:t>
            </a:r>
            <a:r>
              <a:rPr lang="en-US" sz="2800" dirty="0" smtClean="0"/>
              <a:t>by Putting </a:t>
            </a:r>
            <a:r>
              <a:rPr lang="en-US" sz="2800" dirty="0"/>
              <a:t>Students in </a:t>
            </a:r>
            <a:r>
              <a:rPr lang="en-US" sz="2800" dirty="0" smtClean="0"/>
              <a:t>Charge</a:t>
            </a:r>
            <a:br>
              <a:rPr lang="en-US" sz="2800" dirty="0" smtClean="0"/>
            </a:br>
            <a:r>
              <a:rPr lang="en-US" altLang="en-US" sz="2400" i="1" dirty="0" smtClean="0"/>
              <a:t>CLASS - Collaborative Learning </a:t>
            </a:r>
            <a:r>
              <a:rPr lang="en-US" altLang="zh-CN" sz="2400" i="1" dirty="0" smtClean="0"/>
              <a:t>t</a:t>
            </a:r>
            <a:r>
              <a:rPr lang="en-US" altLang="en-US" sz="2400" i="1" dirty="0" smtClean="0"/>
              <a:t>hrough Assessmen</a:t>
            </a:r>
            <a:r>
              <a:rPr lang="en-US" altLang="en-US" sz="2800" i="1" dirty="0" smtClean="0"/>
              <a:t>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49613"/>
            <a:ext cx="9144000" cy="1601787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 smtClean="0"/>
              <a:t>Michael Bieber</a:t>
            </a:r>
          </a:p>
          <a:p>
            <a:r>
              <a:rPr lang="en-US" altLang="en-US" sz="2000" i="1" dirty="0" smtClean="0"/>
              <a:t>With help from S. Roxanne Hiltz, Erick Sanchez, Yi Xiong, and many others…</a:t>
            </a:r>
            <a:endParaRPr lang="en-US" altLang="en-US" dirty="0" smtClean="0"/>
          </a:p>
          <a:p>
            <a:r>
              <a:rPr lang="en-US" altLang="en-US" sz="2000" dirty="0" smtClean="0"/>
              <a:t>Information Systems Department</a:t>
            </a:r>
          </a:p>
          <a:p>
            <a:r>
              <a:rPr lang="en-US" altLang="en-US" sz="2000" dirty="0" smtClean="0"/>
              <a:t>College of Computing Sciences</a:t>
            </a:r>
          </a:p>
          <a:p>
            <a:r>
              <a:rPr lang="en-US" altLang="en-US" sz="2000" dirty="0" smtClean="0"/>
              <a:t>New Jersey Institute of Technology</a:t>
            </a:r>
          </a:p>
          <a:p>
            <a:r>
              <a:rPr lang="en-US" altLang="en-US" sz="2000" dirty="0" err="1" smtClean="0">
                <a:hlinkClick r:id="rId3"/>
              </a:rPr>
              <a:t>web.njit.edu</a:t>
            </a:r>
            <a:r>
              <a:rPr lang="en-US" altLang="en-US" sz="2000" dirty="0" smtClean="0">
                <a:hlinkClick r:id="rId3"/>
              </a:rPr>
              <a:t>/~</a:t>
            </a:r>
            <a:r>
              <a:rPr lang="en-US" altLang="en-US" sz="2000" dirty="0" err="1" smtClean="0">
                <a:hlinkClick r:id="rId3"/>
              </a:rPr>
              <a:t>bieber</a:t>
            </a:r>
            <a:endParaRPr lang="en-US" altLang="en-US" sz="2000" dirty="0" smtClean="0"/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November 2015</a:t>
            </a:r>
          </a:p>
          <a:p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3574"/>
            <a:ext cx="7772400" cy="75333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/>
              <a:t>Constructivist Learning Theory</a:t>
            </a:r>
            <a:endParaRPr lang="en-US" sz="3600" dirty="0" smtClean="0">
              <a:ea typeface="+mj-ea"/>
              <a:cs typeface="+mj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254313" cy="4800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2800" dirty="0"/>
              <a:t>Learners are active creators of their own </a:t>
            </a:r>
            <a:r>
              <a:rPr lang="en-US" sz="2800" dirty="0" smtClean="0"/>
              <a:t>knowledge,  learning  </a:t>
            </a:r>
            <a:r>
              <a:rPr lang="en-US" sz="2800" dirty="0"/>
              <a:t>by  constructing  their  </a:t>
            </a:r>
            <a:r>
              <a:rPr lang="en-US" sz="2800" dirty="0" smtClean="0"/>
              <a:t>own understanding  </a:t>
            </a:r>
            <a:r>
              <a:rPr lang="en-US" sz="2800" dirty="0"/>
              <a:t>and  knowledge </a:t>
            </a:r>
            <a:r>
              <a:rPr lang="en-US" sz="2800" dirty="0" smtClean="0"/>
              <a:t>of  </a:t>
            </a:r>
            <a:r>
              <a:rPr lang="en-US" sz="2800" dirty="0"/>
              <a:t>the  world </a:t>
            </a:r>
            <a:r>
              <a:rPr lang="en-US" sz="2800" dirty="0" smtClean="0"/>
              <a:t>through </a:t>
            </a:r>
            <a:r>
              <a:rPr lang="en-US" sz="2800" dirty="0"/>
              <a:t>experience and reflecting upon that </a:t>
            </a:r>
            <a:r>
              <a:rPr lang="en-US" sz="2800" dirty="0" smtClean="0"/>
              <a:t>experience </a:t>
            </a:r>
            <a:r>
              <a:rPr lang="en-US" sz="1800" dirty="0" smtClean="0"/>
              <a:t>(</a:t>
            </a:r>
            <a:r>
              <a:rPr lang="en-US" sz="1800" dirty="0" err="1" smtClean="0"/>
              <a:t>Harasim</a:t>
            </a:r>
            <a:r>
              <a:rPr lang="en-US" sz="1800" dirty="0"/>
              <a:t>, </a:t>
            </a:r>
            <a:r>
              <a:rPr lang="en-US" sz="1800" dirty="0" smtClean="0"/>
              <a:t>2012).</a:t>
            </a:r>
          </a:p>
          <a:p>
            <a:endParaRPr lang="en-US" sz="2000" dirty="0" smtClean="0"/>
          </a:p>
          <a:p>
            <a:r>
              <a:rPr lang="en-US" sz="2800" dirty="0" smtClean="0"/>
              <a:t>Learners </a:t>
            </a:r>
            <a:r>
              <a:rPr lang="en-US" sz="2800" dirty="0"/>
              <a:t>are encouraged to share their experiences, perspectives and questions about each other’s understanding </a:t>
            </a:r>
            <a:r>
              <a:rPr lang="en-US" sz="1800" dirty="0"/>
              <a:t>(Tam, 2000).</a:t>
            </a:r>
          </a:p>
        </p:txBody>
      </p:sp>
    </p:spTree>
    <p:extLst>
      <p:ext uri="{BB962C8B-B14F-4D97-AF65-F5344CB8AC3E}">
        <p14:creationId xmlns:p14="http://schemas.microsoft.com/office/powerpoint/2010/main" val="28755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3574"/>
            <a:ext cx="7772400" cy="75333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/>
              <a:t>Expertise and Higher Order Learning</a:t>
            </a:r>
            <a:endParaRPr lang="en-US" sz="4000" dirty="0" smtClean="0">
              <a:ea typeface="+mj-ea"/>
              <a:cs typeface="+mj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254313" cy="4800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2800" dirty="0"/>
              <a:t>Bloom’s original taxonomy: knowledge, comprehension, application, analysis, synthesis, and </a:t>
            </a:r>
            <a:r>
              <a:rPr lang="en-US" sz="2800" dirty="0" smtClean="0"/>
              <a:t>evaluation </a:t>
            </a:r>
            <a:r>
              <a:rPr lang="en-US" sz="1800" dirty="0"/>
              <a:t>(Bloom, 1956</a:t>
            </a:r>
            <a:r>
              <a:rPr lang="en-US" sz="1800" dirty="0" smtClean="0"/>
              <a:t>).</a:t>
            </a:r>
            <a:endParaRPr lang="en-US" sz="2400" dirty="0"/>
          </a:p>
          <a:p>
            <a:r>
              <a:rPr lang="en-US" sz="2800" dirty="0" smtClean="0"/>
              <a:t>Bloom’s </a:t>
            </a:r>
            <a:r>
              <a:rPr lang="en-US" sz="2800" dirty="0"/>
              <a:t>revised taxonomy: remembering, understanding, applying, analyzing, evaluating and creating </a:t>
            </a:r>
            <a:r>
              <a:rPr lang="en-US" sz="1800" dirty="0"/>
              <a:t>(</a:t>
            </a:r>
            <a:r>
              <a:rPr lang="en-US" sz="1800" dirty="0" err="1"/>
              <a:t>Munzenmaier</a:t>
            </a:r>
            <a:r>
              <a:rPr lang="en-US" sz="1800" dirty="0"/>
              <a:t> &amp; Rubin, 2013).</a:t>
            </a:r>
          </a:p>
          <a:p>
            <a:r>
              <a:rPr lang="en-US" sz="2800" dirty="0"/>
              <a:t>Knowledge creation has been added to the original version, which can be aligned to the concept of deep </a:t>
            </a:r>
            <a:r>
              <a:rPr lang="en-US" sz="2800" dirty="0" smtClean="0"/>
              <a:t>learning </a:t>
            </a:r>
            <a:r>
              <a:rPr lang="en-US" sz="1800" dirty="0"/>
              <a:t>(Wang, 2012</a:t>
            </a:r>
            <a:r>
              <a:rPr lang="en-US" sz="1800" dirty="0" smtClean="0"/>
              <a:t>).</a:t>
            </a:r>
            <a:endParaRPr lang="en-US" sz="1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96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3698"/>
            <a:ext cx="7772400" cy="691978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3600" dirty="0"/>
              <a:t>Deeper Learning</a:t>
            </a:r>
            <a:endParaRPr lang="en-US" sz="4000" dirty="0" smtClean="0">
              <a:ea typeface="+mj-ea"/>
              <a:cs typeface="+mj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293341"/>
            <a:ext cx="8254313" cy="5107459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2800" dirty="0"/>
              <a:t>The process of taking what was learned in one situation and applying it to new situations – in other words, learning for </a:t>
            </a:r>
            <a:r>
              <a:rPr lang="en-US" sz="2800" dirty="0" smtClean="0"/>
              <a:t>“transfer”</a:t>
            </a:r>
            <a:r>
              <a:rPr lang="en-US" sz="2400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National Research Council</a:t>
            </a:r>
            <a:r>
              <a:rPr lang="en-US" sz="1800" dirty="0" smtClean="0">
                <a:solidFill>
                  <a:srgbClr val="000000"/>
                </a:solidFill>
                <a:ea typeface="MS PGothic"/>
              </a:rPr>
              <a:t>, </a:t>
            </a:r>
            <a:r>
              <a:rPr lang="en-US" sz="1800" dirty="0">
                <a:solidFill>
                  <a:srgbClr val="000000"/>
                </a:solidFill>
                <a:ea typeface="MS PGothic"/>
              </a:rPr>
              <a:t>2012</a:t>
            </a:r>
            <a:r>
              <a:rPr lang="en-US" sz="1800" dirty="0" smtClean="0"/>
              <a:t>)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800" dirty="0"/>
              <a:t>An intrinsically motivated process of personalized meaning construction </a:t>
            </a:r>
            <a:r>
              <a:rPr lang="en-US" sz="1800" dirty="0"/>
              <a:t>(Clare, 2007).</a:t>
            </a:r>
          </a:p>
          <a:p>
            <a:r>
              <a:rPr lang="en-US" sz="2800" dirty="0" smtClean="0"/>
              <a:t>Learners seek </a:t>
            </a:r>
            <a:r>
              <a:rPr lang="en-US" sz="2800" dirty="0"/>
              <a:t>to </a:t>
            </a:r>
            <a:endParaRPr lang="en-US" sz="2800" dirty="0" smtClean="0"/>
          </a:p>
          <a:p>
            <a:pPr lvl="1"/>
            <a:r>
              <a:rPr lang="en-US" sz="2400" dirty="0"/>
              <a:t>understand the issues and interact critically with the contents of particular </a:t>
            </a:r>
            <a:r>
              <a:rPr lang="en-US" sz="2400" dirty="0" smtClean="0"/>
              <a:t>teaching materials</a:t>
            </a:r>
            <a:endParaRPr lang="en-US" sz="2400" dirty="0"/>
          </a:p>
          <a:p>
            <a:pPr lvl="1"/>
            <a:r>
              <a:rPr lang="en-US" sz="2400" dirty="0"/>
              <a:t>relate ideas to previous knowledge and experience</a:t>
            </a:r>
          </a:p>
          <a:p>
            <a:pPr lvl="1"/>
            <a:r>
              <a:rPr lang="en-US" sz="2400" dirty="0"/>
              <a:t>examine </a:t>
            </a:r>
            <a:r>
              <a:rPr lang="en-US" sz="2400" dirty="0" smtClean="0"/>
              <a:t>the logic of the arguments</a:t>
            </a:r>
            <a:endParaRPr lang="en-US" sz="2400" dirty="0"/>
          </a:p>
          <a:p>
            <a:pPr lvl="1"/>
            <a:r>
              <a:rPr lang="en-US" sz="2400" dirty="0"/>
              <a:t>relate </a:t>
            </a:r>
            <a:r>
              <a:rPr lang="en-US" sz="2400" dirty="0" smtClean="0"/>
              <a:t>the evidence presented to the conclusions </a:t>
            </a:r>
          </a:p>
          <a:p>
            <a:pPr marL="457200" lvl="1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Beattie et al., 1997).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01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3574"/>
            <a:ext cx="7772400" cy="75333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/>
              <a:t>Problem-Based Learning</a:t>
            </a:r>
            <a:endParaRPr lang="en-US" sz="4000" dirty="0" smtClean="0">
              <a:ea typeface="+mj-ea"/>
              <a:cs typeface="+mj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254313" cy="4800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2800" dirty="0"/>
              <a:t>Driven by challenging, open-ended questions, collaborative learning, and constructivist pedagogies </a:t>
            </a:r>
            <a:r>
              <a:rPr lang="en-US" sz="1800" dirty="0" smtClean="0"/>
              <a:t>(</a:t>
            </a:r>
            <a:r>
              <a:rPr lang="en-US" sz="1800" dirty="0" err="1" smtClean="0"/>
              <a:t>Savery</a:t>
            </a:r>
            <a:r>
              <a:rPr lang="en-US" sz="1800" dirty="0" smtClean="0"/>
              <a:t> </a:t>
            </a:r>
            <a:r>
              <a:rPr lang="en-US" sz="1800" dirty="0"/>
              <a:t>&amp; Duffy, </a:t>
            </a:r>
            <a:r>
              <a:rPr lang="en-US" sz="1800" dirty="0" smtClean="0"/>
              <a:t>1995; Swan </a:t>
            </a:r>
            <a:r>
              <a:rPr lang="en-US" sz="1800" dirty="0"/>
              <a:t>et al., 2013</a:t>
            </a:r>
            <a:r>
              <a:rPr lang="en-US" sz="1800" dirty="0" smtClean="0"/>
              <a:t>).</a:t>
            </a:r>
            <a:endParaRPr lang="en-US" sz="1800" dirty="0"/>
          </a:p>
          <a:p>
            <a:r>
              <a:rPr lang="en-US" sz="2800" dirty="0" smtClean="0"/>
              <a:t>An instructional method in </a:t>
            </a:r>
            <a:r>
              <a:rPr lang="en-US" sz="2800" dirty="0"/>
              <a:t>which </a:t>
            </a:r>
            <a:r>
              <a:rPr lang="en-US" sz="2800" dirty="0" smtClean="0"/>
              <a:t>students learn  through </a:t>
            </a:r>
            <a:r>
              <a:rPr lang="en-US" sz="2800" dirty="0"/>
              <a:t>facilitated </a:t>
            </a:r>
            <a:r>
              <a:rPr lang="en-US" sz="2800" dirty="0" smtClean="0"/>
              <a:t>problem solving </a:t>
            </a:r>
            <a:r>
              <a:rPr lang="en-US" sz="1800" dirty="0" smtClean="0"/>
              <a:t>(</a:t>
            </a:r>
            <a:r>
              <a:rPr lang="en-US" sz="1800" dirty="0" err="1" smtClean="0"/>
              <a:t>Hmelo</a:t>
            </a:r>
            <a:r>
              <a:rPr lang="en-US" sz="1800" dirty="0" smtClean="0"/>
              <a:t>-Silver</a:t>
            </a:r>
            <a:r>
              <a:rPr lang="en-US" sz="1800" dirty="0"/>
              <a:t>, 2004</a:t>
            </a:r>
            <a:r>
              <a:rPr lang="en-US" sz="1800" dirty="0" smtClean="0"/>
              <a:t>)</a:t>
            </a:r>
            <a:r>
              <a:rPr lang="en-US" sz="2800" dirty="0" smtClean="0"/>
              <a:t>.</a:t>
            </a:r>
            <a:endParaRPr lang="en-US" altLang="en-US" sz="2800" dirty="0"/>
          </a:p>
          <a:p>
            <a:r>
              <a:rPr lang="en-US" altLang="en-US" sz="2800" dirty="0"/>
              <a:t>A learning process that  enables students to generate new  knowledge  from  the  problems  of  real  world  and  then  develop  the  skills  of  analytical thinking  and  problem-solving  </a:t>
            </a:r>
            <a:r>
              <a:rPr lang="en-US" altLang="en-US" sz="2800" dirty="0" smtClean="0"/>
              <a:t>thinking </a:t>
            </a:r>
            <a:r>
              <a:rPr lang="en-US" sz="1800" dirty="0"/>
              <a:t>(</a:t>
            </a:r>
            <a:r>
              <a:rPr lang="en-US" sz="1800" dirty="0" err="1"/>
              <a:t>Phumeechanya</a:t>
            </a:r>
            <a:r>
              <a:rPr lang="en-US" sz="1800" dirty="0"/>
              <a:t> &amp; </a:t>
            </a:r>
            <a:r>
              <a:rPr lang="en-US" sz="1800" dirty="0" err="1"/>
              <a:t>Wannapiroon</a:t>
            </a:r>
            <a:r>
              <a:rPr lang="en-US" sz="1800" dirty="0"/>
              <a:t>, 2014</a:t>
            </a:r>
            <a:r>
              <a:rPr lang="en-US" sz="1800" dirty="0" smtClean="0"/>
              <a:t>).</a:t>
            </a:r>
            <a:endParaRPr lang="en-US" sz="1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2127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3574"/>
            <a:ext cx="7772400" cy="75333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/>
              <a:t>Self and Peer Assessment</a:t>
            </a:r>
            <a:endParaRPr lang="en-US" sz="4000" dirty="0" smtClean="0">
              <a:ea typeface="+mj-ea"/>
              <a:cs typeface="+mj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254313" cy="4800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2800" dirty="0" smtClean="0"/>
              <a:t>Assessment, teaching, and learning are inextricably linked. Assessment should be integral to education in that it services to guide the teaching and learning process. </a:t>
            </a:r>
            <a:r>
              <a:rPr lang="en-US" sz="2000" dirty="0"/>
              <a:t>(Hargreaves, 1997).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800" dirty="0" smtClean="0"/>
              <a:t>An </a:t>
            </a:r>
            <a:r>
              <a:rPr lang="en-US" sz="2800" dirty="0"/>
              <a:t>effective approach to encourage deeper learning, such as creating new ideas, and critical judgment of students’ works </a:t>
            </a:r>
            <a:r>
              <a:rPr lang="en-US" sz="1800" dirty="0"/>
              <a:t>(</a:t>
            </a:r>
            <a:r>
              <a:rPr lang="en-US" sz="1800" dirty="0" err="1"/>
              <a:t>Bhalerao</a:t>
            </a:r>
            <a:r>
              <a:rPr lang="en-US" sz="1800" dirty="0"/>
              <a:t> &amp; Ward, 2001</a:t>
            </a:r>
            <a:r>
              <a:rPr lang="en-US" sz="1800" dirty="0" smtClean="0"/>
              <a:t>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197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3574"/>
            <a:ext cx="7772400" cy="75333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/>
              <a:t>Experiment with Essay Exams</a:t>
            </a:r>
            <a:endParaRPr lang="en-US" sz="4000" dirty="0" smtClean="0">
              <a:ea typeface="+mj-ea"/>
              <a:cs typeface="+mj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254313" cy="4800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u="sng" dirty="0"/>
              <a:t>NJIT CIS677: Information System </a:t>
            </a:r>
            <a:r>
              <a:rPr lang="en-US" altLang="en-US" sz="2800" u="sng" dirty="0" smtClean="0"/>
              <a:t>Principles</a:t>
            </a:r>
            <a:endParaRPr lang="en-US" altLang="en-US" sz="2800" u="sng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Graduate level introductory core course (Masters/Ph.D.)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Goal: study how IS/IT can be used effectively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Both on-campus and distance-learning sections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Software: </a:t>
            </a:r>
            <a:r>
              <a:rPr lang="en-US" altLang="en-US" sz="2800" dirty="0" smtClean="0"/>
              <a:t>WebBoard LMS </a:t>
            </a:r>
            <a:r>
              <a:rPr lang="en-US" altLang="en-US" sz="2800" i="1" dirty="0" smtClean="0"/>
              <a:t>(before CLASS prototype)</a:t>
            </a:r>
            <a:endParaRPr lang="en-US" altLang="en-US" sz="2800" i="1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Traditional Exam: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Three-hour, in class, 3-4 essay questions, 6 pages of notes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</a:t>
            </a:r>
            <a:r>
              <a:rPr lang="en-US" altLang="en-US" sz="2800" dirty="0" smtClean="0"/>
              <a:t>ompared </a:t>
            </a:r>
            <a:r>
              <a:rPr lang="en-US" altLang="en-US" sz="2800" dirty="0"/>
              <a:t>control groups </a:t>
            </a:r>
            <a:r>
              <a:rPr lang="en-US" altLang="en-US" sz="2800" dirty="0" smtClean="0"/>
              <a:t>and </a:t>
            </a:r>
            <a:r>
              <a:rPr lang="en-US" altLang="en-US" sz="2800" dirty="0"/>
              <a:t>treatment </a:t>
            </a:r>
            <a:r>
              <a:rPr lang="en-US" altLang="en-US" sz="2800" dirty="0" smtClean="0"/>
              <a:t>groups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110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600" dirty="0" err="1"/>
              <a:t>Enjoyability</a:t>
            </a:r>
            <a:endParaRPr lang="en-US" altLang="en-US" sz="3600" dirty="0"/>
          </a:p>
        </p:txBody>
      </p:sp>
      <p:graphicFrame>
        <p:nvGraphicFramePr>
          <p:cNvPr id="66563" name="Group 3"/>
          <p:cNvGraphicFramePr>
            <a:graphicFrameLocks noGrp="1"/>
          </p:cNvGraphicFramePr>
          <p:nvPr/>
        </p:nvGraphicFramePr>
        <p:xfrm>
          <a:off x="381000" y="1371600"/>
          <a:ext cx="8391525" cy="4194493"/>
        </p:xfrm>
        <a:graphic>
          <a:graphicData uri="http://schemas.openxmlformats.org/drawingml/2006/table">
            <a:tbl>
              <a:tblPr/>
              <a:tblGrid>
                <a:gridCol w="2095500"/>
                <a:gridCol w="952500"/>
                <a:gridCol w="820738"/>
                <a:gridCol w="804862"/>
                <a:gridCol w="806450"/>
                <a:gridCol w="806450"/>
                <a:gridCol w="833438"/>
                <a:gridCol w="693737"/>
                <a:gridCol w="577850"/>
              </a:tblGrid>
              <a:tr h="871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Questions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Mean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S.D.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#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enjoyed the flexibility in organizing my resources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was motivated to do my best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23.5%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enjoyed the examination 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15" name="Text Box 55"/>
          <p:cNvSpPr txBox="1">
            <a:spLocks noChangeArrowheads="1"/>
          </p:cNvSpPr>
          <p:nvPr/>
        </p:nvSpPr>
        <p:spPr bwMode="auto">
          <a:xfrm>
            <a:off x="327025" y="5707063"/>
            <a:ext cx="6911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200"/>
          </a:p>
        </p:txBody>
      </p:sp>
      <p:sp>
        <p:nvSpPr>
          <p:cNvPr id="66616" name="Text Box 56"/>
          <p:cNvSpPr txBox="1">
            <a:spLocks noChangeArrowheads="1"/>
          </p:cNvSpPr>
          <p:nvPr/>
        </p:nvSpPr>
        <p:spPr bwMode="auto">
          <a:xfrm>
            <a:off x="381000" y="5562600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i="1">
                <a:solidFill>
                  <a:srgbClr val="0000FF"/>
                </a:solidFill>
                <a:latin typeface="Times" charset="0"/>
              </a:rPr>
              <a:t>SA - strongly agree</a:t>
            </a:r>
            <a:r>
              <a:rPr lang="en-US" altLang="en-US" sz="2000" i="1">
                <a:latin typeface="Times" charset="0"/>
              </a:rPr>
              <a:t> (5 points); </a:t>
            </a:r>
            <a:r>
              <a:rPr lang="en-US" altLang="en-US" sz="2000" i="1">
                <a:solidFill>
                  <a:srgbClr val="0000FF"/>
                </a:solidFill>
                <a:latin typeface="Times" charset="0"/>
              </a:rPr>
              <a:t>A - agree</a:t>
            </a:r>
            <a:r>
              <a:rPr lang="en-US" altLang="en-US" sz="2000" i="1">
                <a:latin typeface="Times" charset="0"/>
              </a:rPr>
              <a:t> (4); N - neutral (3); D - disagree (2); </a:t>
            </a:r>
            <a:br>
              <a:rPr lang="en-US" altLang="en-US" sz="2000" i="1">
                <a:latin typeface="Times" charset="0"/>
              </a:rPr>
            </a:br>
            <a:r>
              <a:rPr lang="en-US" altLang="en-US" sz="2000" i="1">
                <a:latin typeface="Times" charset="0"/>
              </a:rPr>
              <a:t>SD - strongly disagree (1); </a:t>
            </a:r>
            <a:r>
              <a:rPr lang="en-US" altLang="en-US" sz="2000" i="1">
                <a:solidFill>
                  <a:srgbClr val="FF0000"/>
                </a:solidFill>
                <a:latin typeface="Times" charset="0"/>
              </a:rPr>
              <a:t>the mean is out of 5 points</a:t>
            </a:r>
            <a:r>
              <a:rPr lang="en-US" altLang="en-US" sz="2000" i="1">
                <a:latin typeface="Times" charset="0"/>
              </a:rPr>
              <a:t>; S.D. - standard deviation</a:t>
            </a:r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5920946" y="904102"/>
            <a:ext cx="31990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 i="1" dirty="0" err="1">
                <a:latin typeface="Arial"/>
                <a:cs typeface="Arial"/>
              </a:rPr>
              <a:t>Cronbach’s</a:t>
            </a:r>
            <a:r>
              <a:rPr lang="en-US" altLang="en-US" sz="2000" i="1" dirty="0"/>
              <a:t> Alpha=0.68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7604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Perceived Learning</a:t>
            </a:r>
          </a:p>
        </p:txBody>
      </p:sp>
      <p:graphicFrame>
        <p:nvGraphicFramePr>
          <p:cNvPr id="65676" name="Group 140"/>
          <p:cNvGraphicFramePr>
            <a:graphicFrameLocks noGrp="1"/>
          </p:cNvGraphicFramePr>
          <p:nvPr/>
        </p:nvGraphicFramePr>
        <p:xfrm>
          <a:off x="152400" y="1295400"/>
          <a:ext cx="8839200" cy="5189537"/>
        </p:xfrm>
        <a:graphic>
          <a:graphicData uri="http://schemas.openxmlformats.org/drawingml/2006/table">
            <a:tbl>
              <a:tblPr/>
              <a:tblGrid>
                <a:gridCol w="2868613"/>
                <a:gridCol w="852487"/>
                <a:gridCol w="854075"/>
                <a:gridCol w="774700"/>
                <a:gridCol w="852488"/>
                <a:gridCol w="698500"/>
                <a:gridCol w="795337"/>
                <a:gridCol w="600075"/>
                <a:gridCol w="542925"/>
              </a:tblGrid>
              <a:tr h="3524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Questions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SA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SD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Mean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S.D.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#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from making up questions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from grading other students answers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from reading other people’s answers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demonstrated what I learned in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13.6%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50.2%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My ability to integrate facts and develop generalizations improved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21.8%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49.2%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learned to value other points of view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51.9%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mastered the course materials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51" name="Text Box 115"/>
          <p:cNvSpPr txBox="1">
            <a:spLocks noChangeArrowheads="1"/>
          </p:cNvSpPr>
          <p:nvPr/>
        </p:nvSpPr>
        <p:spPr bwMode="auto">
          <a:xfrm>
            <a:off x="6122773" y="838200"/>
            <a:ext cx="2906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 err="1">
                <a:latin typeface="Arial"/>
                <a:cs typeface="Arial"/>
              </a:rPr>
              <a:t>Cronbach’s</a:t>
            </a:r>
            <a:r>
              <a:rPr lang="en-US" altLang="en-US" sz="2000" i="1" dirty="0">
                <a:latin typeface="Arial"/>
                <a:cs typeface="Arial"/>
              </a:rPr>
              <a:t> Alpha=0.88</a:t>
            </a:r>
          </a:p>
        </p:txBody>
      </p:sp>
    </p:spTree>
    <p:extLst>
      <p:ext uri="{BB962C8B-B14F-4D97-AF65-F5344CB8AC3E}">
        <p14:creationId xmlns:p14="http://schemas.microsoft.com/office/powerpoint/2010/main" val="367159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39114"/>
          </a:xfrm>
        </p:spPr>
        <p:txBody>
          <a:bodyPr/>
          <a:lstStyle/>
          <a:p>
            <a:r>
              <a:rPr lang="en-US" altLang="en-US" sz="3600" dirty="0"/>
              <a:t>Recommendation: Do Again!</a:t>
            </a:r>
          </a:p>
        </p:txBody>
      </p:sp>
      <p:graphicFrame>
        <p:nvGraphicFramePr>
          <p:cNvPr id="675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15193"/>
              </p:ext>
            </p:extLst>
          </p:nvPr>
        </p:nvGraphicFramePr>
        <p:xfrm>
          <a:off x="444843" y="2172730"/>
          <a:ext cx="8386763" cy="2042478"/>
        </p:xfrm>
        <a:graphic>
          <a:graphicData uri="http://schemas.openxmlformats.org/drawingml/2006/table">
            <a:tbl>
              <a:tblPr/>
              <a:tblGrid>
                <a:gridCol w="2095500"/>
                <a:gridCol w="812800"/>
                <a:gridCol w="812800"/>
                <a:gridCol w="774700"/>
                <a:gridCol w="685800"/>
                <a:gridCol w="690563"/>
                <a:gridCol w="868362"/>
                <a:gridCol w="823913"/>
                <a:gridCol w="822325"/>
              </a:tblGrid>
              <a:tr h="427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Question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SD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Mean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S.D.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#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Would you recommend in the future that this exam process used?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20.7%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4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8950"/>
            <a:ext cx="7772400" cy="862055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Experiment with Essay Exams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540952" y="1469253"/>
            <a:ext cx="7772400" cy="41148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sz="2800" dirty="0" smtClean="0"/>
              <a:t>Experimental results:</a:t>
            </a:r>
          </a:p>
          <a:p>
            <a:pPr lvl="1"/>
            <a:r>
              <a:rPr lang="en-US" altLang="en-US" sz="2400" dirty="0" smtClean="0"/>
              <a:t>Students felt they learned more</a:t>
            </a:r>
          </a:p>
          <a:p>
            <a:pPr lvl="1"/>
            <a:r>
              <a:rPr lang="en-US" altLang="en-US" sz="2400" dirty="0" smtClean="0"/>
              <a:t>Students enjoyed the exam more</a:t>
            </a:r>
          </a:p>
          <a:p>
            <a:pPr lvl="1"/>
            <a:r>
              <a:rPr lang="en-US" altLang="en-US" sz="2400" dirty="0" smtClean="0"/>
              <a:t>Students recommend it for future classes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>
                <a:latin typeface="Times" pitchFamily="1" charset="0"/>
              </a:rPr>
              <a:t>What students liked best</a:t>
            </a:r>
          </a:p>
          <a:p>
            <a:pPr lvl="1"/>
            <a:r>
              <a:rPr lang="en-US" altLang="en-US" sz="2400" dirty="0" smtClean="0">
                <a:latin typeface="Times" pitchFamily="1" charset="0"/>
              </a:rPr>
              <a:t>Active involvement in the exam process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Flexibility to use any resources</a:t>
            </a:r>
          </a:p>
          <a:p>
            <a:pPr lvl="1"/>
            <a:r>
              <a:rPr lang="en-US" altLang="en-US" sz="2400" dirty="0" smtClean="0"/>
              <a:t>Reduction in tension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717" y="677844"/>
            <a:ext cx="7772400" cy="810998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Outline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708150"/>
            <a:ext cx="8001686" cy="41148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800" dirty="0" smtClean="0"/>
              <a:t>Motivation</a:t>
            </a:r>
          </a:p>
          <a:p>
            <a:pPr>
              <a:lnSpc>
                <a:spcPct val="130000"/>
              </a:lnSpc>
            </a:pPr>
            <a:r>
              <a:rPr lang="en-US" altLang="en-US" sz="2800" dirty="0" smtClean="0"/>
              <a:t>About CLASS</a:t>
            </a:r>
            <a:br>
              <a:rPr lang="en-US" altLang="en-US" sz="2800" dirty="0" smtClean="0"/>
            </a:br>
            <a:r>
              <a:rPr lang="en-US" altLang="en-US" sz="2800" dirty="0" smtClean="0"/>
              <a:t>- </a:t>
            </a:r>
            <a:r>
              <a:rPr lang="en-US" altLang="en-US" sz="2800" i="1" dirty="0" smtClean="0"/>
              <a:t>Collaborative Learning </a:t>
            </a:r>
            <a:r>
              <a:rPr lang="en-US" altLang="en-US" sz="2800" i="1" dirty="0"/>
              <a:t>t</a:t>
            </a:r>
            <a:r>
              <a:rPr lang="en-US" altLang="en-US" sz="2800" i="1" dirty="0" smtClean="0"/>
              <a:t>hrough Assessment</a:t>
            </a:r>
          </a:p>
          <a:p>
            <a:pPr>
              <a:lnSpc>
                <a:spcPct val="130000"/>
              </a:lnSpc>
            </a:pPr>
            <a:r>
              <a:rPr lang="en-US" altLang="en-US" sz="2800" dirty="0" smtClean="0"/>
              <a:t>Theoretical Background</a:t>
            </a:r>
          </a:p>
          <a:p>
            <a:pPr>
              <a:lnSpc>
                <a:spcPct val="130000"/>
              </a:lnSpc>
            </a:pPr>
            <a:r>
              <a:rPr lang="en-US" altLang="en-US" sz="2800" dirty="0" smtClean="0"/>
              <a:t>Experimental Results</a:t>
            </a:r>
          </a:p>
          <a:p>
            <a:pPr>
              <a:lnSpc>
                <a:spcPct val="130000"/>
              </a:lnSpc>
            </a:pPr>
            <a:r>
              <a:rPr lang="en-US" altLang="en-US" sz="2800" dirty="0" smtClean="0"/>
              <a:t>Interesting Issues</a:t>
            </a:r>
          </a:p>
          <a:p>
            <a:pPr>
              <a:lnSpc>
                <a:spcPct val="130000"/>
              </a:lnSpc>
            </a:pPr>
            <a:r>
              <a:rPr lang="en-US" altLang="en-US" sz="2800" dirty="0" smtClean="0"/>
              <a:t>Invitation to Collaborate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would I use CLASS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2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9425" y="6988175"/>
            <a:ext cx="5643563" cy="186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1825" y="7140575"/>
            <a:ext cx="5643563" cy="186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225" y="7292975"/>
            <a:ext cx="5643563" cy="186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" b="43050"/>
          <a:stretch>
            <a:fillRect/>
          </a:stretch>
        </p:blipFill>
        <p:spPr bwMode="auto">
          <a:xfrm>
            <a:off x="1152525" y="0"/>
            <a:ext cx="3641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63" b="-54063"/>
          <a:stretch>
            <a:fillRect/>
          </a:stretch>
        </p:blipFill>
        <p:spPr bwMode="auto">
          <a:xfrm>
            <a:off x="5300663" y="0"/>
            <a:ext cx="3641725" cy="1203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2961" y="1664065"/>
            <a:ext cx="553998" cy="4190059"/>
          </a:xfrm>
          <a:prstGeom prst="rect">
            <a:avLst/>
          </a:prstGeom>
          <a:noFill/>
        </p:spPr>
        <p:txBody>
          <a:bodyPr vert="wordArtVert" wrap="none" anchor="ctr">
            <a:spAutoFit/>
          </a:bodyPr>
          <a:lstStyle/>
          <a:p>
            <a:pPr algn="ctr">
              <a:defRPr/>
            </a:pPr>
            <a:r>
              <a:rPr lang="en-US" sz="2400" spc="450" dirty="0">
                <a:solidFill>
                  <a:schemeClr val="tx2"/>
                </a:solidFill>
                <a:latin typeface="+mj-lt"/>
                <a:cs typeface="ＭＳ Ｐゴシック" charset="0"/>
              </a:rPr>
              <a:t>CLASS Prototype</a:t>
            </a:r>
          </a:p>
        </p:txBody>
      </p:sp>
    </p:spTree>
    <p:extLst>
      <p:ext uri="{BB962C8B-B14F-4D97-AF65-F5344CB8AC3E}">
        <p14:creationId xmlns:p14="http://schemas.microsoft.com/office/powerpoint/2010/main" val="17370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2014 – Fall 2015</a:t>
            </a:r>
            <a:br>
              <a:rPr lang="en-US" dirty="0" smtClean="0"/>
            </a:br>
            <a:r>
              <a:rPr lang="en-US" dirty="0" smtClean="0"/>
              <a:t>with new CLASS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41930"/>
            <a:ext cx="7772400" cy="4716070"/>
          </a:xfrm>
        </p:spPr>
        <p:txBody>
          <a:bodyPr/>
          <a:lstStyle/>
          <a:p>
            <a:r>
              <a:rPr lang="en-US" sz="2800" dirty="0"/>
              <a:t>Engineering Ethics</a:t>
            </a:r>
          </a:p>
          <a:p>
            <a:pPr lvl="1"/>
            <a:r>
              <a:rPr lang="en-US" sz="2400" i="1" dirty="0"/>
              <a:t>Essay questions about ethics scenarios</a:t>
            </a:r>
          </a:p>
          <a:p>
            <a:pPr lvl="1"/>
            <a:r>
              <a:rPr lang="en-US" sz="2400" i="1" dirty="0"/>
              <a:t>Quizzes (true/false, matching, short answer</a:t>
            </a:r>
            <a:r>
              <a:rPr lang="en-US" sz="2400" i="1" dirty="0" smtClean="0"/>
              <a:t>)</a:t>
            </a:r>
            <a:endParaRPr lang="en-US" sz="2400" i="1" dirty="0"/>
          </a:p>
          <a:p>
            <a:r>
              <a:rPr lang="en-US" sz="2800" dirty="0" smtClean="0"/>
              <a:t>Computer </a:t>
            </a:r>
            <a:r>
              <a:rPr lang="en-US" sz="2800" dirty="0"/>
              <a:t>Ethics</a:t>
            </a:r>
          </a:p>
          <a:p>
            <a:pPr lvl="1"/>
            <a:r>
              <a:rPr lang="en-US" sz="2400" i="1" dirty="0"/>
              <a:t>Essay questions about ethics </a:t>
            </a:r>
            <a:r>
              <a:rPr lang="en-US" sz="2400" i="1" dirty="0" smtClean="0"/>
              <a:t>scenarios</a:t>
            </a:r>
            <a:endParaRPr lang="en-US" sz="2400" i="1" dirty="0"/>
          </a:p>
          <a:p>
            <a:r>
              <a:rPr lang="en-US" sz="2800" dirty="0" smtClean="0"/>
              <a:t>PhD Seminar – Social Media</a:t>
            </a:r>
          </a:p>
          <a:p>
            <a:pPr marL="742950" lvl="2" indent="-342900"/>
            <a:r>
              <a:rPr lang="en-US" i="1" dirty="0"/>
              <a:t>Essay </a:t>
            </a:r>
            <a:r>
              <a:rPr lang="en-US" i="1" dirty="0" smtClean="0"/>
              <a:t>questions</a:t>
            </a:r>
            <a:endParaRPr lang="en-US" sz="2800" dirty="0" smtClean="0"/>
          </a:p>
          <a:p>
            <a:r>
              <a:rPr lang="en-US" sz="2800" dirty="0" smtClean="0"/>
              <a:t>Computer Science – MatLab </a:t>
            </a:r>
          </a:p>
          <a:p>
            <a:pPr lvl="1"/>
            <a:r>
              <a:rPr lang="en-US" sz="2400" i="1" dirty="0" smtClean="0"/>
              <a:t>MatLab homework assignments</a:t>
            </a:r>
          </a:p>
          <a:p>
            <a:r>
              <a:rPr lang="en-US" sz="2800" i="1" dirty="0" smtClean="0"/>
              <a:t>Similar results from student surveys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09665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Make up problems</a:t>
            </a:r>
            <a:endParaRPr lang="en-US" altLang="en-US" sz="3600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6699250" y="2914650"/>
            <a:ext cx="2336800" cy="10922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Students can</a:t>
            </a:r>
            <a:b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</a:br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read everything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 flipH="1">
            <a:off x="3492500" y="5408613"/>
            <a:ext cx="1077913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 flipH="1">
            <a:off x="5334000" y="2255838"/>
            <a:ext cx="7938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24585" name="Group 31"/>
          <p:cNvGrpSpPr>
            <a:grpSpLocks/>
          </p:cNvGrpSpPr>
          <p:nvPr/>
        </p:nvGrpSpPr>
        <p:grpSpPr bwMode="auto">
          <a:xfrm>
            <a:off x="4572000" y="4876800"/>
            <a:ext cx="3810000" cy="914400"/>
            <a:chOff x="4572000" y="4876800"/>
            <a:chExt cx="3810000" cy="914400"/>
          </a:xfrm>
        </p:grpSpPr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572000" y="4876800"/>
              <a:ext cx="3810000" cy="914400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en-US" sz="2400" b="1" dirty="0">
                  <a:latin typeface="Times" pitchFamily="1" charset="0"/>
                </a:rPr>
                <a:t>     Grade     </a:t>
              </a:r>
              <a:r>
                <a:rPr lang="en-US" altLang="en-US" sz="2400" b="1" dirty="0" smtClean="0">
                  <a:latin typeface="Times" pitchFamily="1" charset="0"/>
                </a:rPr>
                <a:t>solutions</a:t>
              </a:r>
              <a:endParaRPr lang="en-US" altLang="en-US" sz="3600" dirty="0"/>
            </a:p>
          </p:txBody>
        </p:sp>
        <p:sp>
          <p:nvSpPr>
            <p:cNvPr id="24598" name="Rectangle 33"/>
            <p:cNvSpPr>
              <a:spLocks noChangeArrowheads="1"/>
            </p:cNvSpPr>
            <p:nvPr/>
          </p:nvSpPr>
          <p:spPr bwMode="auto">
            <a:xfrm>
              <a:off x="4674634" y="4937869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4599" name="Rectangle 34"/>
            <p:cNvSpPr>
              <a:spLocks noChangeArrowheads="1"/>
            </p:cNvSpPr>
            <p:nvPr/>
          </p:nvSpPr>
          <p:spPr bwMode="auto">
            <a:xfrm>
              <a:off x="6556758" y="4936987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4600" name="TextBox 35"/>
            <p:cNvSpPr txBox="1">
              <a:spLocks noChangeArrowheads="1"/>
            </p:cNvSpPr>
            <p:nvPr/>
          </p:nvSpPr>
          <p:spPr bwMode="auto">
            <a:xfrm>
              <a:off x="4729373" y="4992613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24601" name="TextBox 36"/>
            <p:cNvSpPr txBox="1">
              <a:spLocks noChangeArrowheads="1"/>
            </p:cNvSpPr>
            <p:nvPr/>
          </p:nvSpPr>
          <p:spPr bwMode="auto">
            <a:xfrm>
              <a:off x="8001845" y="5013629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2</a:t>
              </a:r>
            </a:p>
          </p:txBody>
        </p:sp>
      </p:grp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217988" y="1871663"/>
            <a:ext cx="2230437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solidFill>
                  <a:srgbClr val="2000FF"/>
                </a:solidFill>
                <a:latin typeface="Times" pitchFamily="1" charset="0"/>
              </a:rPr>
              <a:t>Edit problems</a:t>
            </a:r>
            <a:endParaRPr lang="en-US" altLang="en-US" sz="3600">
              <a:solidFill>
                <a:srgbClr val="2000FF"/>
              </a:solidFill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5364163" y="1279525"/>
            <a:ext cx="0" cy="592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056063" y="6273800"/>
            <a:ext cx="2249487" cy="46037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1182688" y="5976938"/>
            <a:ext cx="2298700" cy="75723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Resolve grade</a:t>
            </a:r>
            <a:b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disagreement</a:t>
            </a: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6845300" y="6249988"/>
            <a:ext cx="2197100" cy="4841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2000FF"/>
                </a:solidFill>
                <a:latin typeface="Times" pitchFamily="1" charset="0"/>
              </a:rPr>
              <a:t>Resolve dispute</a:t>
            </a:r>
            <a:endParaRPr lang="en-US" altLang="en-US" sz="3600" dirty="0">
              <a:solidFill>
                <a:srgbClr val="2000FF"/>
              </a:solidFill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flipV="1">
            <a:off x="3502025" y="6459538"/>
            <a:ext cx="5699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 flipV="1">
            <a:off x="6323013" y="6526213"/>
            <a:ext cx="5191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24594" name="Oval 4"/>
          <p:cNvSpPr>
            <a:spLocks noChangeArrowheads="1"/>
          </p:cNvSpPr>
          <p:nvPr/>
        </p:nvSpPr>
        <p:spPr bwMode="auto">
          <a:xfrm>
            <a:off x="3382963" y="230188"/>
            <a:ext cx="1587500" cy="854075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 dirty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Problem Rubric</a:t>
            </a:r>
          </a:p>
        </p:txBody>
      </p:sp>
      <p:sp>
        <p:nvSpPr>
          <p:cNvPr id="24595" name="Oval 49"/>
          <p:cNvSpPr>
            <a:spLocks noChangeArrowheads="1"/>
          </p:cNvSpPr>
          <p:nvPr/>
        </p:nvSpPr>
        <p:spPr bwMode="auto">
          <a:xfrm>
            <a:off x="2933700" y="4335463"/>
            <a:ext cx="1587500" cy="854075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GradingRubric</a:t>
            </a: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592763" y="1290638"/>
            <a:ext cx="0" cy="592137"/>
          </a:xfrm>
          <a:prstGeom prst="line">
            <a:avLst/>
          </a:prstGeom>
          <a:noFill/>
          <a:ln w="38100">
            <a:solidFill>
              <a:srgbClr val="2000FF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ndale Mono" charset="0"/>
              <a:ea typeface="ＭＳ Ｐゴシック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968" y="294016"/>
            <a:ext cx="3839513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Issues: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Creating rubrics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Calibrating student activities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Encouraging self review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Groups for each activity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flexible structure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few who don’t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participate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MOOCs</a:t>
            </a:r>
          </a:p>
          <a:p>
            <a:pPr marL="342900" indent="-342900">
              <a:buFont typeface="Arial"/>
              <a:buChar char="•"/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Measuring actual learning</a:t>
            </a:r>
          </a:p>
        </p:txBody>
      </p:sp>
      <p:sp>
        <p:nvSpPr>
          <p:cNvPr id="28" name="Oval 49"/>
          <p:cNvSpPr>
            <a:spLocks noChangeArrowheads="1"/>
          </p:cNvSpPr>
          <p:nvPr/>
        </p:nvSpPr>
        <p:spPr bwMode="auto">
          <a:xfrm>
            <a:off x="2596930" y="3150224"/>
            <a:ext cx="1914800" cy="931750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 dirty="0" smtClean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Solution Guidelines</a:t>
            </a:r>
            <a:endParaRPr lang="en-US" altLang="en-US" sz="2000" i="1" dirty="0">
              <a:solidFill>
                <a:srgbClr val="292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58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397476" y="1375719"/>
            <a:ext cx="8610600" cy="51054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sz="2800" dirty="0" smtClean="0"/>
              <a:t>Issues for students</a:t>
            </a:r>
          </a:p>
          <a:p>
            <a:pPr lvl="1"/>
            <a:r>
              <a:rPr lang="en-US" altLang="en-US" sz="2400" dirty="0" smtClean="0"/>
              <a:t>Timing: </a:t>
            </a:r>
            <a:r>
              <a:rPr lang="en-US" altLang="en-US" sz="2400" i="1" dirty="0" smtClean="0"/>
              <a:t>drawn-out (2.5 weeks)</a:t>
            </a:r>
          </a:p>
          <a:p>
            <a:pPr lvl="1"/>
            <a:r>
              <a:rPr lang="en-US" altLang="en-US" sz="2400" dirty="0" smtClean="0"/>
              <a:t>Learning curve to create problems, grade and dispute</a:t>
            </a:r>
          </a:p>
          <a:p>
            <a:pPr lvl="1"/>
            <a:r>
              <a:rPr lang="en-US" altLang="en-US" sz="2400" dirty="0" smtClean="0"/>
              <a:t>Calibration &amp; learning to use rubrics</a:t>
            </a:r>
          </a:p>
          <a:p>
            <a:pPr lvl="1"/>
            <a:r>
              <a:rPr lang="en-US" altLang="en-US" sz="2400" dirty="0" smtClean="0"/>
              <a:t>Anonymity within online system</a:t>
            </a:r>
          </a:p>
          <a:p>
            <a:pPr lvl="1"/>
            <a:r>
              <a:rPr lang="en-US" altLang="en-US" sz="2400" dirty="0" smtClean="0"/>
              <a:t>Trusting peers </a:t>
            </a:r>
            <a:endParaRPr lang="en-US" altLang="en-US" sz="2400" i="1" dirty="0"/>
          </a:p>
          <a:p>
            <a:pPr lvl="1"/>
            <a:endParaRPr lang="en-US" altLang="en-US" sz="1200" dirty="0" smtClean="0"/>
          </a:p>
          <a:p>
            <a:r>
              <a:rPr lang="en-US" altLang="en-US" sz="2800" dirty="0" smtClean="0"/>
              <a:t>Trade-offs for instructors</a:t>
            </a:r>
          </a:p>
          <a:p>
            <a:pPr lvl="1"/>
            <a:r>
              <a:rPr lang="en-US" altLang="en-US" sz="2400" dirty="0" smtClean="0"/>
              <a:t>Fewer solutions to evaluate, but each is different</a:t>
            </a:r>
          </a:p>
          <a:p>
            <a:pPr lvl="1"/>
            <a:r>
              <a:rPr lang="en-US" altLang="en-US" sz="2400" dirty="0" smtClean="0"/>
              <a:t>Fitting into semester schedule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457201"/>
            <a:ext cx="7772400" cy="74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kern="0" dirty="0" smtClean="0">
                <a:ea typeface="+mj-ea"/>
                <a:cs typeface="+mj-cs"/>
              </a:rPr>
              <a:t>More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1"/>
            <a:ext cx="7772400" cy="745524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Extending Scope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440724" y="1379538"/>
            <a:ext cx="8382000" cy="4718521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Which problem types?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 smtClean="0"/>
              <a:t>so far:</a:t>
            </a:r>
            <a:r>
              <a:rPr lang="en-US" altLang="en-US" sz="2000" dirty="0" smtClean="0"/>
              <a:t> short and long essay questions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 smtClean="0"/>
              <a:t>what about:</a:t>
            </a:r>
            <a:r>
              <a:rPr lang="en-US" altLang="en-US" sz="2000" dirty="0" smtClean="0"/>
              <a:t> multiple choices, short answers, computer programs, semester projects</a:t>
            </a:r>
          </a:p>
          <a:p>
            <a:pPr>
              <a:lnSpc>
                <a:spcPct val="120000"/>
              </a:lnSpc>
            </a:pPr>
            <a:r>
              <a:rPr lang="en-US" altLang="en-US" sz="2400" dirty="0" smtClean="0"/>
              <a:t>Which course activities?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 smtClean="0"/>
              <a:t>so far:</a:t>
            </a:r>
            <a:r>
              <a:rPr lang="en-US" altLang="en-US" sz="2000" dirty="0" smtClean="0"/>
              <a:t> exams, online discussion short essays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 dirty="0" smtClean="0"/>
              <a:t>what about:</a:t>
            </a:r>
            <a:r>
              <a:rPr lang="en-US" altLang="en-US" sz="2000" dirty="0" smtClean="0"/>
              <a:t> quizzes, </a:t>
            </a:r>
            <a:r>
              <a:rPr lang="en-US" altLang="en-US" sz="2000" dirty="0" err="1" smtClean="0"/>
              <a:t>homeworks</a:t>
            </a:r>
            <a:r>
              <a:rPr lang="en-US" altLang="en-US" sz="2000" dirty="0" smtClean="0"/>
              <a:t>, larger projects, in-class projects, other types of exams</a:t>
            </a:r>
          </a:p>
          <a:p>
            <a:pPr>
              <a:lnSpc>
                <a:spcPct val="120000"/>
              </a:lnSpc>
            </a:pPr>
            <a:r>
              <a:rPr lang="en-US" altLang="en-US" sz="2400" dirty="0" smtClean="0"/>
              <a:t>Which course subjects?</a:t>
            </a:r>
          </a:p>
          <a:p>
            <a:pPr>
              <a:lnSpc>
                <a:spcPct val="120000"/>
              </a:lnSpc>
            </a:pPr>
            <a:r>
              <a:rPr lang="en-US" altLang="en-US" sz="2400" dirty="0" smtClean="0"/>
              <a:t>Jr. High, High School, Community College?</a:t>
            </a:r>
          </a:p>
          <a:p>
            <a:pPr>
              <a:lnSpc>
                <a:spcPct val="120000"/>
              </a:lnSpc>
            </a:pPr>
            <a:r>
              <a:rPr lang="en-US" altLang="en-US" sz="2400" dirty="0" smtClean="0"/>
              <a:t>Group involvement in each CLASS stage?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Grading the quality of problems, grades, other steps</a:t>
            </a:r>
          </a:p>
          <a:p>
            <a:pPr>
              <a:lnSpc>
                <a:spcPct val="120000"/>
              </a:lnSpc>
            </a:pPr>
            <a:endParaRPr lang="en-US" altLang="en-US" sz="2400" dirty="0" smtClean="0"/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  <a:p>
            <a:pPr lvl="1">
              <a:lnSpc>
                <a:spcPct val="90000"/>
              </a:lnSpc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1"/>
            <a:ext cx="7772400" cy="745524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Selected Research Questions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440724" y="1379538"/>
            <a:ext cx="8382000" cy="4718521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Aiming for higher levels of learning (and measuring these)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Group vs. Individual Activities</a:t>
            </a:r>
          </a:p>
          <a:p>
            <a:pPr>
              <a:lnSpc>
                <a:spcPct val="150000"/>
              </a:lnSpc>
            </a:pPr>
            <a:r>
              <a:rPr lang="en-US" altLang="en-US" sz="2400" dirty="0"/>
              <a:t>Learning interpersonal </a:t>
            </a:r>
            <a:r>
              <a:rPr lang="en-US" altLang="en-US" sz="2400" dirty="0" smtClean="0"/>
              <a:t>skills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Motivating interest in “uninteresting” topics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Motivating articulation to further education</a:t>
            </a:r>
            <a:endParaRPr lang="en-US" altLang="en-US" sz="2000" dirty="0"/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Determining best scaffolds for all CLASS steps</a:t>
            </a:r>
          </a:p>
        </p:txBody>
      </p:sp>
    </p:spTree>
    <p:extLst>
      <p:ext uri="{BB962C8B-B14F-4D97-AF65-F5344CB8AC3E}">
        <p14:creationId xmlns:p14="http://schemas.microsoft.com/office/powerpoint/2010/main" val="388984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Exploring these issues</a:t>
            </a:r>
          </a:p>
          <a:p>
            <a:r>
              <a:rPr lang="en-US" dirty="0" smtClean="0"/>
              <a:t>Extending prototype </a:t>
            </a:r>
            <a:r>
              <a:rPr lang="en-US" dirty="0" smtClean="0"/>
              <a:t>to address some of these issues</a:t>
            </a:r>
            <a:endParaRPr lang="en-US" dirty="0" smtClean="0"/>
          </a:p>
          <a:p>
            <a:r>
              <a:rPr lang="en-US" dirty="0" smtClean="0"/>
              <a:t>Refining research framework</a:t>
            </a:r>
            <a:endParaRPr lang="en-US" dirty="0" smtClean="0"/>
          </a:p>
          <a:p>
            <a:r>
              <a:rPr lang="en-US" dirty="0" smtClean="0"/>
              <a:t>Additional pilot studies + Collaboration</a:t>
            </a:r>
            <a:endParaRPr lang="en-US" dirty="0" smtClean="0"/>
          </a:p>
          <a:p>
            <a:r>
              <a:rPr lang="en-US" dirty="0" smtClean="0"/>
              <a:t>Exploring grant proposals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457201"/>
            <a:ext cx="7772400" cy="74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kern="0" dirty="0" smtClean="0">
                <a:ea typeface="+mj-ea"/>
                <a:cs typeface="+mj-cs"/>
              </a:rPr>
              <a:t>Current </a:t>
            </a:r>
            <a:r>
              <a:rPr lang="en-US" sz="3600" kern="0" dirty="0" smtClean="0">
                <a:ea typeface="+mj-ea"/>
                <a:cs typeface="+mj-cs"/>
              </a:rPr>
              <a:t>Research Activities</a:t>
            </a:r>
            <a:endParaRPr lang="en-US" sz="3600" kern="0" dirty="0" smtClean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7880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Times" pitchFamily="1" charset="0"/>
              </a:rPr>
              <a:t>Make up problems</a:t>
            </a:r>
            <a:endParaRPr lang="en-US" altLang="en-US" sz="3600" dirty="0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6699250" y="2914650"/>
            <a:ext cx="2336800" cy="10922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i="1" dirty="0">
                <a:solidFill>
                  <a:srgbClr val="FF0000"/>
                </a:solidFill>
                <a:latin typeface="Times" pitchFamily="1" charset="0"/>
              </a:rPr>
              <a:t>Students can</a:t>
            </a:r>
            <a:br>
              <a:rPr lang="en-US" altLang="en-US" sz="2400" b="1" i="1" dirty="0">
                <a:solidFill>
                  <a:srgbClr val="FF0000"/>
                </a:solidFill>
                <a:latin typeface="Times" pitchFamily="1" charset="0"/>
              </a:rPr>
            </a:br>
            <a:r>
              <a:rPr lang="en-US" altLang="en-US" sz="2400" b="1" i="1" dirty="0">
                <a:solidFill>
                  <a:srgbClr val="FF0000"/>
                </a:solidFill>
                <a:latin typeface="Times" pitchFamily="1" charset="0"/>
              </a:rPr>
              <a:t>read everything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 flipH="1">
            <a:off x="3492500" y="5408613"/>
            <a:ext cx="1077913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 flipH="1">
            <a:off x="5334000" y="2255838"/>
            <a:ext cx="7938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30729" name="Group 31"/>
          <p:cNvGrpSpPr>
            <a:grpSpLocks/>
          </p:cNvGrpSpPr>
          <p:nvPr/>
        </p:nvGrpSpPr>
        <p:grpSpPr bwMode="auto">
          <a:xfrm>
            <a:off x="4572000" y="4876800"/>
            <a:ext cx="3810000" cy="914400"/>
            <a:chOff x="4572000" y="4876800"/>
            <a:chExt cx="3810000" cy="914400"/>
          </a:xfrm>
        </p:grpSpPr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572000" y="4876800"/>
              <a:ext cx="3810000" cy="914400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en-US" sz="2400" b="1" dirty="0">
                  <a:latin typeface="Times" pitchFamily="1" charset="0"/>
                </a:rPr>
                <a:t>     </a:t>
              </a:r>
              <a:r>
                <a:rPr lang="en-US" altLang="en-US" sz="2400" b="1" dirty="0" smtClean="0">
                  <a:latin typeface="Times" pitchFamily="1" charset="0"/>
                </a:rPr>
                <a:t>Grade     solutions</a:t>
              </a:r>
              <a:endParaRPr lang="en-US" altLang="en-US" sz="3600" dirty="0"/>
            </a:p>
          </p:txBody>
        </p:sp>
        <p:sp>
          <p:nvSpPr>
            <p:cNvPr id="30742" name="Rectangle 33"/>
            <p:cNvSpPr>
              <a:spLocks noChangeArrowheads="1"/>
            </p:cNvSpPr>
            <p:nvPr/>
          </p:nvSpPr>
          <p:spPr bwMode="auto">
            <a:xfrm>
              <a:off x="4674634" y="4937869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43" name="Rectangle 34"/>
            <p:cNvSpPr>
              <a:spLocks noChangeArrowheads="1"/>
            </p:cNvSpPr>
            <p:nvPr/>
          </p:nvSpPr>
          <p:spPr bwMode="auto">
            <a:xfrm>
              <a:off x="6556758" y="4936987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44" name="TextBox 35"/>
            <p:cNvSpPr txBox="1">
              <a:spLocks noChangeArrowheads="1"/>
            </p:cNvSpPr>
            <p:nvPr/>
          </p:nvSpPr>
          <p:spPr bwMode="auto">
            <a:xfrm>
              <a:off x="4729373" y="4992613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30745" name="TextBox 36"/>
            <p:cNvSpPr txBox="1">
              <a:spLocks noChangeArrowheads="1"/>
            </p:cNvSpPr>
            <p:nvPr/>
          </p:nvSpPr>
          <p:spPr bwMode="auto">
            <a:xfrm>
              <a:off x="8001845" y="5013629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2</a:t>
              </a:r>
            </a:p>
          </p:txBody>
        </p:sp>
      </p:grp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217988" y="1871663"/>
            <a:ext cx="2230437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2000FF"/>
                </a:solidFill>
                <a:latin typeface="Times" pitchFamily="1" charset="0"/>
              </a:rPr>
              <a:t>Edit problems</a:t>
            </a:r>
            <a:endParaRPr lang="en-US" altLang="en-US" sz="3600" dirty="0">
              <a:solidFill>
                <a:srgbClr val="2000FF"/>
              </a:solidFill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5364163" y="1279525"/>
            <a:ext cx="0" cy="592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056063" y="6273800"/>
            <a:ext cx="2249487" cy="46037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1182688" y="5976938"/>
            <a:ext cx="2298700" cy="75723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Resolve grade</a:t>
            </a:r>
            <a:b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disagreement</a:t>
            </a: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6845300" y="6249988"/>
            <a:ext cx="2197100" cy="4841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2000FF"/>
                </a:solidFill>
                <a:latin typeface="Times" pitchFamily="1" charset="0"/>
              </a:rPr>
              <a:t>Resolve dispute</a:t>
            </a:r>
            <a:endParaRPr lang="en-US" altLang="en-US" sz="3600" dirty="0">
              <a:solidFill>
                <a:srgbClr val="2000FF"/>
              </a:solidFill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flipV="1">
            <a:off x="3502025" y="6459538"/>
            <a:ext cx="5699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 flipV="1">
            <a:off x="6323013" y="6526213"/>
            <a:ext cx="5191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0737" name="Oval 4"/>
          <p:cNvSpPr>
            <a:spLocks noChangeArrowheads="1"/>
          </p:cNvSpPr>
          <p:nvPr/>
        </p:nvSpPr>
        <p:spPr bwMode="auto">
          <a:xfrm>
            <a:off x="3525671" y="344339"/>
            <a:ext cx="1587500" cy="854075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Problem Rubric</a:t>
            </a:r>
          </a:p>
        </p:txBody>
      </p:sp>
      <p:sp>
        <p:nvSpPr>
          <p:cNvPr id="30738" name="Oval 49"/>
          <p:cNvSpPr>
            <a:spLocks noChangeArrowheads="1"/>
          </p:cNvSpPr>
          <p:nvPr/>
        </p:nvSpPr>
        <p:spPr bwMode="auto">
          <a:xfrm>
            <a:off x="3076408" y="4335463"/>
            <a:ext cx="1587500" cy="854075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 dirty="0" smtClean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Grading Rubric</a:t>
            </a:r>
            <a:endParaRPr lang="en-US" altLang="en-US" sz="2000" i="1" dirty="0">
              <a:solidFill>
                <a:srgbClr val="292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592763" y="1290638"/>
            <a:ext cx="0" cy="592137"/>
          </a:xfrm>
          <a:prstGeom prst="line">
            <a:avLst/>
          </a:prstGeom>
          <a:noFill/>
          <a:ln w="38100">
            <a:solidFill>
              <a:srgbClr val="2000FF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ndale Mono" charset="0"/>
              <a:ea typeface="ＭＳ Ｐゴシック" charset="0"/>
            </a:endParaRPr>
          </a:p>
        </p:txBody>
      </p:sp>
      <p:sp>
        <p:nvSpPr>
          <p:cNvPr id="30740" name="Rectangle 2"/>
          <p:cNvSpPr txBox="1">
            <a:spLocks noChangeArrowheads="1"/>
          </p:cNvSpPr>
          <p:nvPr/>
        </p:nvSpPr>
        <p:spPr bwMode="auto">
          <a:xfrm>
            <a:off x="181861" y="225425"/>
            <a:ext cx="2632075" cy="4581060"/>
          </a:xfrm>
          <a:prstGeom prst="rect">
            <a:avLst/>
          </a:prstGeom>
          <a:noFill/>
          <a:ln w="57150" cmpd="thinThick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600" b="1" i="1" dirty="0" smtClean="0">
                <a:solidFill>
                  <a:schemeClr val="tx2"/>
                </a:solidFill>
                <a:latin typeface="Times New Roman" pitchFamily="18" charset="0"/>
              </a:rPr>
              <a:t>What would it take for you to use CLASS?</a:t>
            </a:r>
          </a:p>
          <a:p>
            <a:pPr algn="ctr"/>
            <a:endParaRPr lang="en-US" altLang="en-US" sz="36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r>
              <a:rPr lang="en-US" altLang="en-US" sz="3600" b="1" i="1" dirty="0" smtClean="0">
                <a:solidFill>
                  <a:schemeClr val="tx2"/>
                </a:solidFill>
                <a:latin typeface="Times New Roman" pitchFamily="18" charset="0"/>
              </a:rPr>
              <a:t>Invitation to Collaborate!</a:t>
            </a:r>
          </a:p>
          <a:p>
            <a:pPr algn="ctr"/>
            <a:r>
              <a:rPr lang="en-US" altLang="en-US" sz="2400" i="1" u="sng" dirty="0" smtClean="0">
                <a:solidFill>
                  <a:schemeClr val="tx2"/>
                </a:solidFill>
                <a:latin typeface="Times New Roman" pitchFamily="18" charset="0"/>
              </a:rPr>
              <a:t>bieber@njit.edu</a:t>
            </a:r>
            <a:endParaRPr lang="en-US" altLang="en-US" i="1" u="sng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" name="Oval 49"/>
          <p:cNvSpPr>
            <a:spLocks noChangeArrowheads="1"/>
          </p:cNvSpPr>
          <p:nvPr/>
        </p:nvSpPr>
        <p:spPr bwMode="auto">
          <a:xfrm>
            <a:off x="2896967" y="2522392"/>
            <a:ext cx="1814553" cy="931750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 dirty="0" smtClean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Solution Guidelines</a:t>
            </a:r>
            <a:endParaRPr lang="en-US" altLang="en-US" sz="2000" i="1" dirty="0">
              <a:solidFill>
                <a:srgbClr val="292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00432"/>
            <a:ext cx="8382000" cy="4819135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1100" dirty="0"/>
              <a:t>Alonso, F., </a:t>
            </a:r>
            <a:r>
              <a:rPr lang="en-US" sz="1100" dirty="0" err="1"/>
              <a:t>Manrique</a:t>
            </a:r>
            <a:r>
              <a:rPr lang="en-US" sz="1100" dirty="0"/>
              <a:t>, D., Martinez, L., &amp; Vines, J. M. (2011). How blended learning reduces underachievement in higher education: An experience in teaching computer sciences. </a:t>
            </a:r>
            <a:r>
              <a:rPr lang="en-US" sz="1100" i="1" dirty="0"/>
              <a:t>IEEE Transactions On Education, 54</a:t>
            </a:r>
            <a:r>
              <a:rPr lang="en-US" sz="1100" dirty="0"/>
              <a:t>(3), 471-478. </a:t>
            </a:r>
            <a:r>
              <a:rPr lang="en-US" sz="1100" dirty="0" err="1"/>
              <a:t>doi</a:t>
            </a:r>
            <a:r>
              <a:rPr lang="en-US" sz="1100" dirty="0"/>
              <a:t>: 10.1109/TE.2010.2083665</a:t>
            </a:r>
          </a:p>
          <a:p>
            <a:r>
              <a:rPr lang="en-US" sz="1100" dirty="0"/>
              <a:t>Beattie, V., Collins, B., &amp; </a:t>
            </a:r>
            <a:r>
              <a:rPr lang="en-US" sz="1100" dirty="0" err="1"/>
              <a:t>McInnes</a:t>
            </a:r>
            <a:r>
              <a:rPr lang="en-US" sz="1100" dirty="0"/>
              <a:t>, B. (1997). Deep and surface learning: a simple or simplistic dichotomy? </a:t>
            </a:r>
            <a:r>
              <a:rPr lang="en-US" sz="1100" i="1" dirty="0"/>
              <a:t>Accounting Education, 6</a:t>
            </a:r>
            <a:r>
              <a:rPr lang="en-US" sz="1100" dirty="0"/>
              <a:t>(1), 1-12. </a:t>
            </a:r>
            <a:r>
              <a:rPr lang="en-US" sz="1100" dirty="0" err="1"/>
              <a:t>doi</a:t>
            </a:r>
            <a:r>
              <a:rPr lang="en-US" sz="1100" dirty="0"/>
              <a:t>: 10.1080/096392897331587</a:t>
            </a:r>
          </a:p>
          <a:p>
            <a:r>
              <a:rPr lang="en-US" sz="1100" dirty="0" err="1" smtClean="0"/>
              <a:t>Bhalerao</a:t>
            </a:r>
            <a:r>
              <a:rPr lang="en-US" sz="1100" dirty="0"/>
              <a:t>, A., &amp; Ward, A. (2001). Towards electronically assisted peer assessment: a case study. </a:t>
            </a:r>
            <a:r>
              <a:rPr lang="en-US" sz="1100" i="1" dirty="0"/>
              <a:t>ALT-J, 9</a:t>
            </a:r>
            <a:r>
              <a:rPr lang="en-US" sz="1100" dirty="0"/>
              <a:t>(1), 26-37. </a:t>
            </a:r>
          </a:p>
          <a:p>
            <a:r>
              <a:rPr lang="en-US" sz="1100" dirty="0"/>
              <a:t>Bloom, B. S. (1956). </a:t>
            </a:r>
            <a:r>
              <a:rPr lang="en-US" sz="1100" i="1" dirty="0"/>
              <a:t>Taxonomy of educational objectives : the classification of educational goals</a:t>
            </a:r>
            <a:r>
              <a:rPr lang="en-US" sz="1100" dirty="0"/>
              <a:t>: New York : D. McKay Co., Inc., c1956-.</a:t>
            </a:r>
          </a:p>
          <a:p>
            <a:r>
              <a:rPr lang="en-US" sz="1100" dirty="0"/>
              <a:t>National Research </a:t>
            </a:r>
            <a:r>
              <a:rPr lang="en-US" sz="1100" dirty="0" smtClean="0"/>
              <a:t>Council (2012</a:t>
            </a:r>
            <a:r>
              <a:rPr lang="en-US" sz="1100" dirty="0"/>
              <a:t>). </a:t>
            </a:r>
            <a:r>
              <a:rPr lang="en-US" sz="1100" i="1" dirty="0"/>
              <a:t>Education for Life and Work: Developing Transferable Knowledge and Skills in the 21st Century</a:t>
            </a:r>
            <a:r>
              <a:rPr lang="en-US" sz="1100" dirty="0"/>
              <a:t>. Washington, DC: The National Academies Press.</a:t>
            </a:r>
          </a:p>
          <a:p>
            <a:r>
              <a:rPr lang="en-US" sz="1100" dirty="0" err="1"/>
              <a:t>Harasim</a:t>
            </a:r>
            <a:r>
              <a:rPr lang="en-US" sz="1100" dirty="0"/>
              <a:t>, L. (2012). </a:t>
            </a:r>
            <a:r>
              <a:rPr lang="en-US" sz="1100" i="1" dirty="0"/>
              <a:t>Learning theory and online technologies</a:t>
            </a:r>
            <a:r>
              <a:rPr lang="en-US" sz="1100" dirty="0"/>
              <a:t>. New York: Taylor &amp; Francis Group.</a:t>
            </a:r>
          </a:p>
          <a:p>
            <a:r>
              <a:rPr lang="en-US" sz="1100" dirty="0"/>
              <a:t>Hargreaves, D. J. (1997). Student learning and assessment are inextricably linked. </a:t>
            </a:r>
            <a:r>
              <a:rPr lang="en-US" sz="1100" i="1" dirty="0"/>
              <a:t>European Journal of Engineering Education, 22</a:t>
            </a:r>
            <a:r>
              <a:rPr lang="en-US" sz="1100" dirty="0"/>
              <a:t>(4), 401. </a:t>
            </a:r>
          </a:p>
          <a:p>
            <a:r>
              <a:rPr lang="en-US" sz="1100" dirty="0" err="1"/>
              <a:t>Heinze</a:t>
            </a:r>
            <a:r>
              <a:rPr lang="en-US" sz="1100" dirty="0"/>
              <a:t>, A., Procter, C., &amp; Scott, B. (2007). Use of conversation theory to underpin blended learning. </a:t>
            </a:r>
            <a:r>
              <a:rPr lang="en-US" sz="1100" i="1" dirty="0"/>
              <a:t>International Journal of Teaching and Case Studies, 1</a:t>
            </a:r>
            <a:r>
              <a:rPr lang="en-US" sz="1100" dirty="0"/>
              <a:t>(1-2), 108. </a:t>
            </a:r>
          </a:p>
          <a:p>
            <a:r>
              <a:rPr lang="en-US" sz="1100" dirty="0" err="1"/>
              <a:t>Hmelo</a:t>
            </a:r>
            <a:r>
              <a:rPr lang="en-US" sz="1100" dirty="0"/>
              <a:t>-Silver, C. E. (2004). Problem-based learning: What and how do students learn? </a:t>
            </a:r>
            <a:r>
              <a:rPr lang="en-US" sz="1100" i="1" dirty="0"/>
              <a:t>Educational Psychology Review, 16</a:t>
            </a:r>
            <a:r>
              <a:rPr lang="en-US" sz="1100" dirty="0"/>
              <a:t>(3), 235-266. </a:t>
            </a:r>
          </a:p>
          <a:p>
            <a:r>
              <a:rPr lang="en-US" sz="1100" dirty="0" err="1"/>
              <a:t>Munzenmaier</a:t>
            </a:r>
            <a:r>
              <a:rPr lang="en-US" sz="1100" dirty="0"/>
              <a:t>, C., &amp; Rubin, N. (2013). Bloom's Taxonomy: What's old is new again: The eLearning Guild.</a:t>
            </a:r>
          </a:p>
          <a:p>
            <a:r>
              <a:rPr lang="en-US" sz="1100" dirty="0" err="1"/>
              <a:t>Phumeechanya</a:t>
            </a:r>
            <a:r>
              <a:rPr lang="en-US" sz="1100" dirty="0"/>
              <a:t>, N., &amp; </a:t>
            </a:r>
            <a:r>
              <a:rPr lang="en-US" sz="1100" dirty="0" err="1"/>
              <a:t>Wannapiroon</a:t>
            </a:r>
            <a:r>
              <a:rPr lang="en-US" sz="1100" dirty="0"/>
              <a:t>, P. (2014). Ubiquitous scaffold learning environment using problem-based learning to enhance problem-solving skills and context awareness. </a:t>
            </a:r>
          </a:p>
          <a:p>
            <a:r>
              <a:rPr lang="en-US" sz="1100" dirty="0" err="1"/>
              <a:t>Savery</a:t>
            </a:r>
            <a:r>
              <a:rPr lang="en-US" sz="1100" dirty="0"/>
              <a:t>, J. R., &amp; Duffy, T. M. (1995). Problem based learning: an instructional model and its constructivist framework. </a:t>
            </a:r>
            <a:r>
              <a:rPr lang="en-US" sz="1100" i="1" dirty="0" err="1"/>
              <a:t>ducational</a:t>
            </a:r>
            <a:r>
              <a:rPr lang="en-US" sz="1100" i="1" dirty="0"/>
              <a:t> Technology, 35</a:t>
            </a:r>
            <a:r>
              <a:rPr lang="en-US" sz="1100" dirty="0"/>
              <a:t>, 31-38. </a:t>
            </a:r>
          </a:p>
          <a:p>
            <a:r>
              <a:rPr lang="en-US" sz="1100" dirty="0"/>
              <a:t>Swan, K., </a:t>
            </a:r>
            <a:r>
              <a:rPr lang="en-US" sz="1100" dirty="0" err="1"/>
              <a:t>Vahey</a:t>
            </a:r>
            <a:r>
              <a:rPr lang="en-US" sz="1100" dirty="0"/>
              <a:t>, P., van 't </a:t>
            </a:r>
            <a:r>
              <a:rPr lang="en-US" sz="1100" dirty="0" err="1"/>
              <a:t>Hooft</a:t>
            </a:r>
            <a:r>
              <a:rPr lang="en-US" sz="1100" dirty="0"/>
              <a:t>, M., </a:t>
            </a:r>
            <a:r>
              <a:rPr lang="en-US" sz="1100" dirty="0" err="1"/>
              <a:t>Kratcoski</a:t>
            </a:r>
            <a:r>
              <a:rPr lang="en-US" sz="1100" dirty="0"/>
              <a:t>, A., &amp; </a:t>
            </a:r>
            <a:r>
              <a:rPr lang="en-US" sz="1100" dirty="0" err="1"/>
              <a:t>Rafanan</a:t>
            </a:r>
            <a:r>
              <a:rPr lang="en-US" sz="1100" dirty="0"/>
              <a:t>, K. (2013). Problem-based learning across the curriculum: Exploring the efficacy of a cross-curricular application of preparation for future learning. </a:t>
            </a:r>
            <a:r>
              <a:rPr lang="en-US" sz="1100" i="1" dirty="0"/>
              <a:t>Interdisciplinary Journal of Problem-based Learning, 7</a:t>
            </a:r>
            <a:r>
              <a:rPr lang="en-US" sz="1100" dirty="0"/>
              <a:t>(1), 89-110. </a:t>
            </a:r>
            <a:r>
              <a:rPr lang="en-US" sz="1100" dirty="0" err="1"/>
              <a:t>doi</a:t>
            </a:r>
            <a:r>
              <a:rPr lang="en-US" sz="1100" dirty="0"/>
              <a:t>: 10.7771/1541-5015.1307</a:t>
            </a:r>
          </a:p>
          <a:p>
            <a:r>
              <a:rPr lang="en-US" sz="1100" dirty="0"/>
              <a:t>Tam, M. (2000). Constructivism, instructional design, and technology: Implications for transforming distance learning. </a:t>
            </a:r>
            <a:r>
              <a:rPr lang="en-US" sz="1100" i="1" dirty="0"/>
              <a:t>Educational Technology and Society, 3</a:t>
            </a:r>
            <a:r>
              <a:rPr lang="en-US" sz="1100" dirty="0"/>
              <a:t>(2), 50-60. </a:t>
            </a:r>
          </a:p>
          <a:p>
            <a:r>
              <a:rPr lang="en-US" sz="1100" dirty="0" smtClean="0"/>
              <a:t>Wang</a:t>
            </a:r>
            <a:r>
              <a:rPr lang="en-US" sz="1100" dirty="0"/>
              <a:t>, V. C. X. (2012). Understanding and promoting learning theories. </a:t>
            </a:r>
            <a:r>
              <a:rPr lang="en-US" sz="1100" i="1" dirty="0"/>
              <a:t>International Forum of Teaching &amp; Studies, 8</a:t>
            </a:r>
            <a:r>
              <a:rPr lang="en-US" sz="1100" dirty="0"/>
              <a:t>(2), 5-11. </a:t>
            </a:r>
          </a:p>
          <a:p>
            <a:pPr lvl="1">
              <a:lnSpc>
                <a:spcPct val="90000"/>
              </a:lnSpc>
            </a:pPr>
            <a:endParaRPr lang="en-US" altLang="en-US" sz="16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457201"/>
            <a:ext cx="7772400" cy="74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kern="0" dirty="0" smtClean="0">
                <a:ea typeface="+mj-ea"/>
                <a:cs typeface="+mj-cs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25709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Now?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assignments and exams typically work?</a:t>
            </a:r>
          </a:p>
          <a:p>
            <a:r>
              <a:rPr lang="en-US" dirty="0" smtClean="0"/>
              <a:t>Where do students learn in that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3574"/>
            <a:ext cx="7772400" cy="753333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Motivation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518984" y="1600200"/>
            <a:ext cx="8447117" cy="48006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Deeper learning and interest in subjects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How?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Learn through active engagement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(involve </a:t>
            </a:r>
            <a:r>
              <a:rPr lang="en-US" altLang="en-US" dirty="0"/>
              <a:t>students as active </a:t>
            </a:r>
            <a:r>
              <a:rPr lang="en-US" altLang="en-US" dirty="0" smtClean="0"/>
              <a:t>participants)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Give students ownership of entire problem life cycle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 online system to streamline management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Make up problems</a:t>
            </a:r>
            <a:endParaRPr lang="en-US" altLang="en-US" sz="3600"/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>
            <a:off x="6705600" y="5791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>
            <a:off x="5321300" y="1270000"/>
            <a:ext cx="12700" cy="177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20489" name="Group 34"/>
          <p:cNvGrpSpPr>
            <a:grpSpLocks/>
          </p:cNvGrpSpPr>
          <p:nvPr/>
        </p:nvGrpSpPr>
        <p:grpSpPr bwMode="auto">
          <a:xfrm>
            <a:off x="258763" y="265113"/>
            <a:ext cx="3006725" cy="914400"/>
            <a:chOff x="838200" y="1524000"/>
            <a:chExt cx="3007055" cy="914400"/>
          </a:xfrm>
        </p:grpSpPr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838200" y="1524000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ndale Mono" charset="0"/>
                <a:ea typeface="ＭＳ Ｐゴシック" charset="0"/>
              </a:endParaRPr>
            </a:p>
          </p:txBody>
        </p:sp>
        <p:sp>
          <p:nvSpPr>
            <p:cNvPr id="37" name="Rectangle 30"/>
            <p:cNvSpPr>
              <a:spLocks noChangeArrowheads="1"/>
            </p:cNvSpPr>
            <p:nvPr/>
          </p:nvSpPr>
          <p:spPr bwMode="auto">
            <a:xfrm>
              <a:off x="1120806" y="1546225"/>
              <a:ext cx="2724449" cy="83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2400" i="1" dirty="0">
                  <a:latin typeface="Times New Roman" pitchFamily="18" charset="0"/>
                </a:rPr>
                <a:t>Learning from doing the CLASS activities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</p:grp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6596063" y="6284913"/>
            <a:ext cx="2249487" cy="4587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572000" y="4876800"/>
            <a:ext cx="3810000" cy="9144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latin typeface="Times" pitchFamily="1" charset="0"/>
              </a:rPr>
              <a:t>     Grade     </a:t>
            </a:r>
            <a:r>
              <a:rPr lang="en-US" altLang="en-US" sz="2400" b="1" dirty="0" smtClean="0">
                <a:latin typeface="Times" pitchFamily="1" charset="0"/>
              </a:rPr>
              <a:t>solutions</a:t>
            </a:r>
            <a:endParaRPr lang="en-US" altLang="en-US" sz="3600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4674634" y="4937869"/>
            <a:ext cx="1762567" cy="788308"/>
          </a:xfrm>
          <a:prstGeom prst="rect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6556758" y="4936987"/>
            <a:ext cx="1762567" cy="788308"/>
          </a:xfrm>
          <a:prstGeom prst="rect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9" name="TextBox 35"/>
          <p:cNvSpPr txBox="1">
            <a:spLocks noChangeArrowheads="1"/>
          </p:cNvSpPr>
          <p:nvPr/>
        </p:nvSpPr>
        <p:spPr bwMode="auto">
          <a:xfrm>
            <a:off x="4729373" y="4992613"/>
            <a:ext cx="3174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r>
              <a:rPr lang="en-US" altLang="en-US" sz="1600"/>
              <a:t>1</a:t>
            </a:r>
          </a:p>
        </p:txBody>
      </p:sp>
      <p:sp>
        <p:nvSpPr>
          <p:cNvPr id="20" name="TextBox 36"/>
          <p:cNvSpPr txBox="1">
            <a:spLocks noChangeArrowheads="1"/>
          </p:cNvSpPr>
          <p:nvPr/>
        </p:nvSpPr>
        <p:spPr bwMode="auto">
          <a:xfrm>
            <a:off x="8001845" y="5013629"/>
            <a:ext cx="3174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r>
              <a:rPr lang="en-US" altLang="en-US" sz="1600"/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Make up problems</a:t>
            </a:r>
            <a:endParaRPr lang="en-US" altLang="en-US" sz="3600"/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>
            <a:off x="6705600" y="5791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>
            <a:off x="5321300" y="1270000"/>
            <a:ext cx="12700" cy="177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21512" name="Group 3"/>
          <p:cNvGrpSpPr>
            <a:grpSpLocks/>
          </p:cNvGrpSpPr>
          <p:nvPr/>
        </p:nvGrpSpPr>
        <p:grpSpPr bwMode="auto">
          <a:xfrm>
            <a:off x="4572000" y="4876800"/>
            <a:ext cx="3810000" cy="914400"/>
            <a:chOff x="4572000" y="4876800"/>
            <a:chExt cx="3810000" cy="914400"/>
          </a:xfrm>
        </p:grpSpPr>
        <p:sp>
          <p:nvSpPr>
            <p:cNvPr id="354316" name="Rectangle 12"/>
            <p:cNvSpPr>
              <a:spLocks noChangeArrowheads="1"/>
            </p:cNvSpPr>
            <p:nvPr/>
          </p:nvSpPr>
          <p:spPr bwMode="auto">
            <a:xfrm>
              <a:off x="4572000" y="4876800"/>
              <a:ext cx="3810000" cy="914400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en-US" sz="2400" b="1" dirty="0">
                  <a:latin typeface="Times" pitchFamily="1" charset="0"/>
                </a:rPr>
                <a:t>     Grade    solutions</a:t>
              </a:r>
              <a:endParaRPr lang="en-US" altLang="en-US" sz="3600" dirty="0"/>
            </a:p>
          </p:txBody>
        </p:sp>
        <p:sp>
          <p:nvSpPr>
            <p:cNvPr id="21522" name="Rectangle 1"/>
            <p:cNvSpPr>
              <a:spLocks noChangeArrowheads="1"/>
            </p:cNvSpPr>
            <p:nvPr/>
          </p:nvSpPr>
          <p:spPr bwMode="auto">
            <a:xfrm>
              <a:off x="4674634" y="4937869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23" name="Rectangle 27"/>
            <p:cNvSpPr>
              <a:spLocks noChangeArrowheads="1"/>
            </p:cNvSpPr>
            <p:nvPr/>
          </p:nvSpPr>
          <p:spPr bwMode="auto">
            <a:xfrm>
              <a:off x="6556758" y="4936987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1524" name="TextBox 2"/>
            <p:cNvSpPr txBox="1">
              <a:spLocks noChangeArrowheads="1"/>
            </p:cNvSpPr>
            <p:nvPr/>
          </p:nvSpPr>
          <p:spPr bwMode="auto">
            <a:xfrm>
              <a:off x="4729373" y="4992613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21525" name="TextBox 29"/>
            <p:cNvSpPr txBox="1">
              <a:spLocks noChangeArrowheads="1"/>
            </p:cNvSpPr>
            <p:nvPr/>
          </p:nvSpPr>
          <p:spPr bwMode="auto">
            <a:xfrm>
              <a:off x="8001845" y="5013629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2</a:t>
              </a:r>
            </a:p>
          </p:txBody>
        </p:sp>
      </p:grpSp>
      <p:grpSp>
        <p:nvGrpSpPr>
          <p:cNvPr id="21513" name="Group 31"/>
          <p:cNvGrpSpPr>
            <a:grpSpLocks/>
          </p:cNvGrpSpPr>
          <p:nvPr/>
        </p:nvGrpSpPr>
        <p:grpSpPr bwMode="auto">
          <a:xfrm>
            <a:off x="258763" y="265113"/>
            <a:ext cx="3006725" cy="914400"/>
            <a:chOff x="838200" y="1524000"/>
            <a:chExt cx="3007055" cy="914400"/>
          </a:xfrm>
        </p:grpSpPr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838200" y="1524000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ndale Mono" charset="0"/>
                <a:ea typeface="ＭＳ Ｐゴシック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120806" y="1546225"/>
              <a:ext cx="2724449" cy="83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2400" i="1" dirty="0">
                  <a:latin typeface="Times New Roman" pitchFamily="18" charset="0"/>
                </a:rPr>
                <a:t>Learning from doing the CLASS activities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</p:grp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6596063" y="6284913"/>
            <a:ext cx="2249487" cy="4587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  <p:sp>
        <p:nvSpPr>
          <p:cNvPr id="5" name="TextBox 4"/>
          <p:cNvSpPr txBox="1"/>
          <p:nvPr/>
        </p:nvSpPr>
        <p:spPr>
          <a:xfrm>
            <a:off x="6580188" y="558800"/>
            <a:ext cx="249081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mpd="sng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 smtClean="0">
                <a:cs typeface="Times New Roman"/>
              </a:rPr>
              <a:t>Problem-based </a:t>
            </a:r>
            <a:r>
              <a:rPr lang="en-US" sz="1800" i="1" dirty="0">
                <a:cs typeface="Times New Roman"/>
              </a:rPr>
              <a:t>Learning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46375" y="2965450"/>
            <a:ext cx="1911350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mpd="sng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cs typeface="Times New Roman"/>
              </a:rPr>
              <a:t>Domain Learning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55913" y="4826000"/>
            <a:ext cx="1803400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mpd="sng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cs typeface="Times New Roman"/>
              </a:rPr>
              <a:t>Peer Assessment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53300" y="5921375"/>
            <a:ext cx="1714500" cy="368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mpd="sng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cs typeface="Times New Roman"/>
              </a:rPr>
              <a:t>Self Assessment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Make up problems</a:t>
            </a:r>
            <a:endParaRPr lang="en-US" altLang="en-US" sz="3600"/>
          </a:p>
        </p:txBody>
      </p:sp>
      <p:sp>
        <p:nvSpPr>
          <p:cNvPr id="22532" name="Rectangle 14"/>
          <p:cNvSpPr>
            <a:spLocks noChangeArrowheads="1"/>
          </p:cNvSpPr>
          <p:nvPr/>
        </p:nvSpPr>
        <p:spPr bwMode="auto">
          <a:xfrm>
            <a:off x="6248400" y="2400300"/>
            <a:ext cx="27432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b="1" i="1" u="sng">
                <a:solidFill>
                  <a:srgbClr val="FF0000"/>
                </a:solidFill>
                <a:latin typeface="Times" pitchFamily="1" charset="0"/>
              </a:rPr>
              <a:t>Read</a:t>
            </a:r>
            <a:br>
              <a:rPr lang="en-US" altLang="en-US" b="1" i="1" u="sng">
                <a:solidFill>
                  <a:srgbClr val="FF0000"/>
                </a:solidFill>
                <a:latin typeface="Times" pitchFamily="1" charset="0"/>
              </a:rPr>
            </a:br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- other problems</a:t>
            </a:r>
          </a:p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- other solutions</a:t>
            </a:r>
          </a:p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- grade justifications</a:t>
            </a:r>
          </a:p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- disputes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>
            <a:off x="6705600" y="5791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>
            <a:off x="5321300" y="1270000"/>
            <a:ext cx="12700" cy="177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3" name="Line 19"/>
          <p:cNvSpPr>
            <a:spLocks noChangeShapeType="1"/>
          </p:cNvSpPr>
          <p:nvPr/>
        </p:nvSpPr>
        <p:spPr bwMode="auto">
          <a:xfrm>
            <a:off x="8561388" y="1292225"/>
            <a:ext cx="17462" cy="1101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5" name="Line 21"/>
          <p:cNvSpPr>
            <a:spLocks noChangeShapeType="1"/>
          </p:cNvSpPr>
          <p:nvPr/>
        </p:nvSpPr>
        <p:spPr bwMode="auto">
          <a:xfrm>
            <a:off x="8686800" y="44196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6" name="Line 22"/>
          <p:cNvSpPr>
            <a:spLocks noChangeShapeType="1"/>
          </p:cNvSpPr>
          <p:nvPr/>
        </p:nvSpPr>
        <p:spPr bwMode="auto">
          <a:xfrm>
            <a:off x="5943600" y="3429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22540" name="Group 1"/>
          <p:cNvGrpSpPr>
            <a:grpSpLocks/>
          </p:cNvGrpSpPr>
          <p:nvPr/>
        </p:nvGrpSpPr>
        <p:grpSpPr bwMode="auto">
          <a:xfrm>
            <a:off x="258763" y="265113"/>
            <a:ext cx="3006725" cy="914400"/>
            <a:chOff x="838200" y="1524000"/>
            <a:chExt cx="3007055" cy="914400"/>
          </a:xfrm>
        </p:grpSpPr>
        <p:sp>
          <p:nvSpPr>
            <p:cNvPr id="354333" name="Line 29"/>
            <p:cNvSpPr>
              <a:spLocks noChangeShapeType="1"/>
            </p:cNvSpPr>
            <p:nvPr/>
          </p:nvSpPr>
          <p:spPr bwMode="auto">
            <a:xfrm>
              <a:off x="838200" y="1524000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ndale Mono" charset="0"/>
                <a:ea typeface="ＭＳ Ｐゴシック" charset="0"/>
              </a:endParaRPr>
            </a:p>
          </p:txBody>
        </p:sp>
        <p:sp>
          <p:nvSpPr>
            <p:cNvPr id="354334" name="Rectangle 30"/>
            <p:cNvSpPr>
              <a:spLocks noChangeArrowheads="1"/>
            </p:cNvSpPr>
            <p:nvPr/>
          </p:nvSpPr>
          <p:spPr bwMode="auto">
            <a:xfrm>
              <a:off x="1120806" y="1546225"/>
              <a:ext cx="2724449" cy="83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2400" i="1" dirty="0">
                  <a:latin typeface="Times New Roman" pitchFamily="18" charset="0"/>
                </a:rPr>
                <a:t>Learning from doing the CLASS activities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22541" name="Group 31"/>
          <p:cNvGrpSpPr>
            <a:grpSpLocks/>
          </p:cNvGrpSpPr>
          <p:nvPr/>
        </p:nvGrpSpPr>
        <p:grpSpPr bwMode="auto">
          <a:xfrm>
            <a:off x="4572000" y="4876800"/>
            <a:ext cx="3810000" cy="914400"/>
            <a:chOff x="4572000" y="4876800"/>
            <a:chExt cx="3810000" cy="914400"/>
          </a:xfrm>
        </p:grpSpPr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572000" y="4876800"/>
              <a:ext cx="3810000" cy="914400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en-US" sz="2400" b="1">
                  <a:latin typeface="Times" pitchFamily="1" charset="0"/>
                </a:rPr>
                <a:t>     Grade    solutions</a:t>
              </a:r>
              <a:endParaRPr lang="en-US" altLang="en-US" sz="3600"/>
            </a:p>
          </p:txBody>
        </p:sp>
        <p:sp>
          <p:nvSpPr>
            <p:cNvPr id="22548" name="Rectangle 33"/>
            <p:cNvSpPr>
              <a:spLocks noChangeArrowheads="1"/>
            </p:cNvSpPr>
            <p:nvPr/>
          </p:nvSpPr>
          <p:spPr bwMode="auto">
            <a:xfrm>
              <a:off x="4674634" y="4937869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2549" name="Rectangle 34"/>
            <p:cNvSpPr>
              <a:spLocks noChangeArrowheads="1"/>
            </p:cNvSpPr>
            <p:nvPr/>
          </p:nvSpPr>
          <p:spPr bwMode="auto">
            <a:xfrm>
              <a:off x="6556758" y="4936987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2550" name="TextBox 35"/>
            <p:cNvSpPr txBox="1">
              <a:spLocks noChangeArrowheads="1"/>
            </p:cNvSpPr>
            <p:nvPr/>
          </p:nvSpPr>
          <p:spPr bwMode="auto">
            <a:xfrm>
              <a:off x="4729373" y="4992613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22551" name="TextBox 36"/>
            <p:cNvSpPr txBox="1">
              <a:spLocks noChangeArrowheads="1"/>
            </p:cNvSpPr>
            <p:nvPr/>
          </p:nvSpPr>
          <p:spPr bwMode="auto">
            <a:xfrm>
              <a:off x="8001845" y="5013629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2</a:t>
              </a:r>
            </a:p>
          </p:txBody>
        </p:sp>
      </p:grpSp>
      <p:grpSp>
        <p:nvGrpSpPr>
          <p:cNvPr id="22542" name="Group 2"/>
          <p:cNvGrpSpPr>
            <a:grpSpLocks/>
          </p:cNvGrpSpPr>
          <p:nvPr/>
        </p:nvGrpSpPr>
        <p:grpSpPr bwMode="auto">
          <a:xfrm>
            <a:off x="247650" y="1481138"/>
            <a:ext cx="3463925" cy="914400"/>
            <a:chOff x="838200" y="3124200"/>
            <a:chExt cx="3464254" cy="914400"/>
          </a:xfrm>
        </p:grpSpPr>
        <p:sp>
          <p:nvSpPr>
            <p:cNvPr id="354335" name="Line 31"/>
            <p:cNvSpPr>
              <a:spLocks noChangeShapeType="1"/>
            </p:cNvSpPr>
            <p:nvPr/>
          </p:nvSpPr>
          <p:spPr bwMode="auto">
            <a:xfrm>
              <a:off x="838200" y="3124200"/>
              <a:ext cx="0" cy="914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ndale Mono" charset="0"/>
                <a:ea typeface="ＭＳ Ｐゴシック" charset="0"/>
              </a:endParaRPr>
            </a:p>
          </p:txBody>
        </p:sp>
        <p:sp>
          <p:nvSpPr>
            <p:cNvPr id="354336" name="Rectangle 32"/>
            <p:cNvSpPr>
              <a:spLocks noChangeArrowheads="1"/>
            </p:cNvSpPr>
            <p:nvPr/>
          </p:nvSpPr>
          <p:spPr bwMode="auto">
            <a:xfrm>
              <a:off x="1120802" y="3146425"/>
              <a:ext cx="3181652" cy="83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2400" i="1" dirty="0">
                  <a:latin typeface="Times New Roman" pitchFamily="18" charset="0"/>
                </a:rPr>
                <a:t>learning from reading everything peers write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</p:grpSp>
      <p:sp>
        <p:nvSpPr>
          <p:cNvPr id="354324" name="Line 20"/>
          <p:cNvSpPr>
            <a:spLocks noChangeShapeType="1"/>
          </p:cNvSpPr>
          <p:nvPr/>
        </p:nvSpPr>
        <p:spPr bwMode="auto">
          <a:xfrm>
            <a:off x="7467600" y="44196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6596063" y="6284913"/>
            <a:ext cx="2249487" cy="4587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Make up problems</a:t>
            </a:r>
            <a:endParaRPr lang="en-US" altLang="en-US" sz="3600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6699250" y="2914650"/>
            <a:ext cx="2336800" cy="10922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Students can</a:t>
            </a:r>
            <a:b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</a:br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read everything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 flipH="1">
            <a:off x="3492500" y="5408613"/>
            <a:ext cx="1077913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 flipH="1">
            <a:off x="5334000" y="2255838"/>
            <a:ext cx="7938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23561" name="Group 31"/>
          <p:cNvGrpSpPr>
            <a:grpSpLocks/>
          </p:cNvGrpSpPr>
          <p:nvPr/>
        </p:nvGrpSpPr>
        <p:grpSpPr bwMode="auto">
          <a:xfrm>
            <a:off x="4572000" y="4876800"/>
            <a:ext cx="3810000" cy="914400"/>
            <a:chOff x="4572000" y="4876800"/>
            <a:chExt cx="3810000" cy="914400"/>
          </a:xfrm>
        </p:grpSpPr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572000" y="4876800"/>
              <a:ext cx="3810000" cy="914400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en-US" sz="2400" b="1" dirty="0">
                  <a:latin typeface="Times" pitchFamily="1" charset="0"/>
                </a:rPr>
                <a:t>     Grade     </a:t>
              </a:r>
              <a:r>
                <a:rPr lang="en-US" altLang="en-US" sz="2400" b="1" dirty="0" smtClean="0">
                  <a:latin typeface="Times" pitchFamily="1" charset="0"/>
                </a:rPr>
                <a:t>solutions</a:t>
              </a:r>
              <a:endParaRPr lang="en-US" altLang="en-US" sz="3600" dirty="0"/>
            </a:p>
          </p:txBody>
        </p:sp>
        <p:sp>
          <p:nvSpPr>
            <p:cNvPr id="23572" name="Rectangle 33"/>
            <p:cNvSpPr>
              <a:spLocks noChangeArrowheads="1"/>
            </p:cNvSpPr>
            <p:nvPr/>
          </p:nvSpPr>
          <p:spPr bwMode="auto">
            <a:xfrm>
              <a:off x="4674634" y="4937869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3573" name="Rectangle 34"/>
            <p:cNvSpPr>
              <a:spLocks noChangeArrowheads="1"/>
            </p:cNvSpPr>
            <p:nvPr/>
          </p:nvSpPr>
          <p:spPr bwMode="auto">
            <a:xfrm>
              <a:off x="6556758" y="4936987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3574" name="TextBox 35"/>
            <p:cNvSpPr txBox="1">
              <a:spLocks noChangeArrowheads="1"/>
            </p:cNvSpPr>
            <p:nvPr/>
          </p:nvSpPr>
          <p:spPr bwMode="auto">
            <a:xfrm>
              <a:off x="4729373" y="4992613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23575" name="TextBox 36"/>
            <p:cNvSpPr txBox="1">
              <a:spLocks noChangeArrowheads="1"/>
            </p:cNvSpPr>
            <p:nvPr/>
          </p:nvSpPr>
          <p:spPr bwMode="auto">
            <a:xfrm>
              <a:off x="8001845" y="5013629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2</a:t>
              </a:r>
            </a:p>
          </p:txBody>
        </p:sp>
      </p:grp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217988" y="1871663"/>
            <a:ext cx="2230437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solidFill>
                  <a:srgbClr val="2000FF"/>
                </a:solidFill>
                <a:latin typeface="Times" pitchFamily="1" charset="0"/>
              </a:rPr>
              <a:t>Edit problems</a:t>
            </a:r>
            <a:endParaRPr lang="en-US" altLang="en-US" sz="3600">
              <a:solidFill>
                <a:srgbClr val="2000FF"/>
              </a:solidFill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5364163" y="1279525"/>
            <a:ext cx="0" cy="592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5592763" y="1290638"/>
            <a:ext cx="0" cy="592137"/>
          </a:xfrm>
          <a:prstGeom prst="line">
            <a:avLst/>
          </a:prstGeom>
          <a:noFill/>
          <a:ln w="38100">
            <a:solidFill>
              <a:srgbClr val="2000FF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ndale Mono" charset="0"/>
              <a:ea typeface="ＭＳ Ｐゴシック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056063" y="6273800"/>
            <a:ext cx="2249487" cy="46037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1182688" y="5976938"/>
            <a:ext cx="2298700" cy="75723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Resolve grade</a:t>
            </a:r>
            <a:b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disagreement</a:t>
            </a: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6845300" y="6249988"/>
            <a:ext cx="2197100" cy="4841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2000FF"/>
                </a:solidFill>
                <a:latin typeface="Times" pitchFamily="1" charset="0"/>
              </a:rPr>
              <a:t>Resolve dispute</a:t>
            </a:r>
            <a:endParaRPr lang="en-US" altLang="en-US" sz="3600" dirty="0">
              <a:solidFill>
                <a:srgbClr val="2000FF"/>
              </a:solidFill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flipV="1">
            <a:off x="3502025" y="6459538"/>
            <a:ext cx="5699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 flipV="1">
            <a:off x="6323013" y="6526213"/>
            <a:ext cx="5191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625" y="163513"/>
            <a:ext cx="309197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Students perform</a:t>
            </a:r>
          </a:p>
          <a:p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000" i="1" dirty="0" smtClean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Instructors usually perform</a:t>
            </a:r>
            <a:endParaRPr lang="en-US" altLang="en-US" sz="2000" i="1" dirty="0">
              <a:solidFill>
                <a:srgbClr val="292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0FFF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964113" y="909638"/>
            <a:ext cx="3886200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Make up problems</a:t>
            </a:r>
            <a:endParaRPr lang="en-US" altLang="en-US" sz="3600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6699250" y="2914650"/>
            <a:ext cx="2336800" cy="10922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Students can</a:t>
            </a:r>
            <a:b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</a:br>
            <a:r>
              <a:rPr lang="en-US" altLang="en-US" sz="2400" b="1" i="1">
                <a:solidFill>
                  <a:srgbClr val="FF0000"/>
                </a:solidFill>
                <a:latin typeface="Times" pitchFamily="1" charset="0"/>
              </a:rPr>
              <a:t>read everything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354319" name="Rectangle 15"/>
          <p:cNvSpPr>
            <a:spLocks noChangeArrowheads="1"/>
          </p:cNvSpPr>
          <p:nvPr/>
        </p:nvSpPr>
        <p:spPr bwMode="auto">
          <a:xfrm>
            <a:off x="4572000" y="3028950"/>
            <a:ext cx="1447800" cy="93345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Solve</a:t>
            </a:r>
          </a:p>
          <a:p>
            <a:pPr algn="ctr"/>
            <a:r>
              <a:rPr lang="en-US" altLang="en-US" sz="2400" b="1">
                <a:latin typeface="Times" pitchFamily="1" charset="0"/>
              </a:rPr>
              <a:t>problems</a:t>
            </a:r>
            <a:endParaRPr lang="en-US" altLang="en-US" sz="3600"/>
          </a:p>
        </p:txBody>
      </p:sp>
      <p:sp>
        <p:nvSpPr>
          <p:cNvPr id="354320" name="Line 16"/>
          <p:cNvSpPr>
            <a:spLocks noChangeShapeType="1"/>
          </p:cNvSpPr>
          <p:nvPr/>
        </p:nvSpPr>
        <p:spPr bwMode="auto">
          <a:xfrm flipH="1">
            <a:off x="3492500" y="5408613"/>
            <a:ext cx="1077913" cy="755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1" name="Line 17"/>
          <p:cNvSpPr>
            <a:spLocks noChangeShapeType="1"/>
          </p:cNvSpPr>
          <p:nvPr/>
        </p:nvSpPr>
        <p:spPr bwMode="auto">
          <a:xfrm>
            <a:off x="53340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354322" name="Line 18"/>
          <p:cNvSpPr>
            <a:spLocks noChangeShapeType="1"/>
          </p:cNvSpPr>
          <p:nvPr/>
        </p:nvSpPr>
        <p:spPr bwMode="auto">
          <a:xfrm flipH="1">
            <a:off x="5334000" y="2255838"/>
            <a:ext cx="7938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grpSp>
        <p:nvGrpSpPr>
          <p:cNvPr id="24585" name="Group 31"/>
          <p:cNvGrpSpPr>
            <a:grpSpLocks/>
          </p:cNvGrpSpPr>
          <p:nvPr/>
        </p:nvGrpSpPr>
        <p:grpSpPr bwMode="auto">
          <a:xfrm>
            <a:off x="4572000" y="4876800"/>
            <a:ext cx="3810000" cy="914400"/>
            <a:chOff x="4572000" y="4876800"/>
            <a:chExt cx="3810000" cy="914400"/>
          </a:xfrm>
        </p:grpSpPr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572000" y="4876800"/>
              <a:ext cx="3810000" cy="914400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altLang="en-US" sz="2400" b="1" dirty="0">
                  <a:latin typeface="Times" pitchFamily="1" charset="0"/>
                </a:rPr>
                <a:t>     Grade     </a:t>
              </a:r>
              <a:r>
                <a:rPr lang="en-US" altLang="en-US" sz="2400" b="1" dirty="0" smtClean="0">
                  <a:latin typeface="Times" pitchFamily="1" charset="0"/>
                </a:rPr>
                <a:t>solutions</a:t>
              </a:r>
              <a:endParaRPr lang="en-US" altLang="en-US" sz="3600" dirty="0"/>
            </a:p>
          </p:txBody>
        </p:sp>
        <p:sp>
          <p:nvSpPr>
            <p:cNvPr id="24598" name="Rectangle 33"/>
            <p:cNvSpPr>
              <a:spLocks noChangeArrowheads="1"/>
            </p:cNvSpPr>
            <p:nvPr/>
          </p:nvSpPr>
          <p:spPr bwMode="auto">
            <a:xfrm>
              <a:off x="4674634" y="4937869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4599" name="Rectangle 34"/>
            <p:cNvSpPr>
              <a:spLocks noChangeArrowheads="1"/>
            </p:cNvSpPr>
            <p:nvPr/>
          </p:nvSpPr>
          <p:spPr bwMode="auto">
            <a:xfrm>
              <a:off x="6556758" y="4936987"/>
              <a:ext cx="1762567" cy="7883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4600" name="TextBox 35"/>
            <p:cNvSpPr txBox="1">
              <a:spLocks noChangeArrowheads="1"/>
            </p:cNvSpPr>
            <p:nvPr/>
          </p:nvSpPr>
          <p:spPr bwMode="auto">
            <a:xfrm>
              <a:off x="4729373" y="4992613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1</a:t>
              </a:r>
            </a:p>
          </p:txBody>
        </p:sp>
        <p:sp>
          <p:nvSpPr>
            <p:cNvPr id="24601" name="TextBox 36"/>
            <p:cNvSpPr txBox="1">
              <a:spLocks noChangeArrowheads="1"/>
            </p:cNvSpPr>
            <p:nvPr/>
          </p:nvSpPr>
          <p:spPr bwMode="auto">
            <a:xfrm>
              <a:off x="8001845" y="5013629"/>
              <a:ext cx="3174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ndale Mono" pitchFamily="1" charset="0"/>
                  <a:ea typeface="MS PGothic" pitchFamily="34" charset="-128"/>
                </a:defRPr>
              </a:lvl9pPr>
            </a:lstStyle>
            <a:p>
              <a:r>
                <a:rPr lang="en-US" altLang="en-US" sz="1600"/>
                <a:t>2</a:t>
              </a:r>
            </a:p>
          </p:txBody>
        </p:sp>
      </p:grp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217988" y="1871663"/>
            <a:ext cx="2230437" cy="381000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solidFill>
                  <a:srgbClr val="2000FF"/>
                </a:solidFill>
                <a:latin typeface="Times" pitchFamily="1" charset="0"/>
              </a:rPr>
              <a:t>Edit problems</a:t>
            </a:r>
            <a:endParaRPr lang="en-US" altLang="en-US" sz="3600">
              <a:solidFill>
                <a:srgbClr val="2000FF"/>
              </a:solidFill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5364163" y="1279525"/>
            <a:ext cx="0" cy="592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056063" y="6273800"/>
            <a:ext cx="2249487" cy="460375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>
                <a:latin typeface="Times" pitchFamily="1" charset="0"/>
              </a:rPr>
              <a:t>Dispute grade</a:t>
            </a:r>
            <a:endParaRPr lang="en-US" altLang="en-US" sz="360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1182688" y="5976938"/>
            <a:ext cx="2298700" cy="75723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Resolve grade</a:t>
            </a:r>
            <a:b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Times" pitchFamily="1" charset="0"/>
              </a:rPr>
              <a:t>disagreement</a:t>
            </a: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6845300" y="6249988"/>
            <a:ext cx="2197100" cy="484187"/>
          </a:xfrm>
          <a:prstGeom prst="rect">
            <a:avLst/>
          </a:prstGeom>
          <a:solidFill>
            <a:srgbClr val="F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2000FF"/>
                </a:solidFill>
                <a:latin typeface="Times" pitchFamily="1" charset="0"/>
              </a:rPr>
              <a:t>Resolve dispute</a:t>
            </a:r>
            <a:endParaRPr lang="en-US" altLang="en-US" sz="3600" dirty="0">
              <a:solidFill>
                <a:srgbClr val="2000FF"/>
              </a:solidFill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 flipV="1">
            <a:off x="3502025" y="6459538"/>
            <a:ext cx="5699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 flipV="1">
            <a:off x="6323013" y="6526213"/>
            <a:ext cx="5191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ndale Mono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625" y="163513"/>
            <a:ext cx="309197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>Students perform</a:t>
            </a:r>
          </a:p>
          <a:p>
            <a:r>
              <a:rPr lang="en-US" altLang="en-US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000" i="1" dirty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Instructors usually perform</a:t>
            </a:r>
          </a:p>
        </p:txBody>
      </p:sp>
      <p:sp>
        <p:nvSpPr>
          <p:cNvPr id="24594" name="Oval 4"/>
          <p:cNvSpPr>
            <a:spLocks noChangeArrowheads="1"/>
          </p:cNvSpPr>
          <p:nvPr/>
        </p:nvSpPr>
        <p:spPr bwMode="auto">
          <a:xfrm>
            <a:off x="3382963" y="230188"/>
            <a:ext cx="1587500" cy="854075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Problem Rubric</a:t>
            </a:r>
          </a:p>
        </p:txBody>
      </p:sp>
      <p:sp>
        <p:nvSpPr>
          <p:cNvPr id="24595" name="Oval 49"/>
          <p:cNvSpPr>
            <a:spLocks noChangeArrowheads="1"/>
          </p:cNvSpPr>
          <p:nvPr/>
        </p:nvSpPr>
        <p:spPr bwMode="auto">
          <a:xfrm>
            <a:off x="2933700" y="4335463"/>
            <a:ext cx="1587500" cy="854075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GradingRubric</a:t>
            </a: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5592763" y="1290638"/>
            <a:ext cx="0" cy="592137"/>
          </a:xfrm>
          <a:prstGeom prst="line">
            <a:avLst/>
          </a:prstGeom>
          <a:noFill/>
          <a:ln w="38100">
            <a:solidFill>
              <a:srgbClr val="2000FF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n>
                <a:solidFill>
                  <a:srgbClr val="0000FF"/>
                </a:solidFill>
              </a:ln>
              <a:latin typeface="Andale Mono" charset="0"/>
              <a:ea typeface="ＭＳ Ｐゴシック" charset="0"/>
            </a:endParaRPr>
          </a:p>
        </p:txBody>
      </p:sp>
      <p:sp>
        <p:nvSpPr>
          <p:cNvPr id="26" name="Oval 49"/>
          <p:cNvSpPr>
            <a:spLocks noChangeArrowheads="1"/>
          </p:cNvSpPr>
          <p:nvPr/>
        </p:nvSpPr>
        <p:spPr bwMode="auto">
          <a:xfrm>
            <a:off x="2539848" y="2593736"/>
            <a:ext cx="1914800" cy="931750"/>
          </a:xfrm>
          <a:prstGeom prst="ellipse">
            <a:avLst/>
          </a:prstGeom>
          <a:solidFill>
            <a:srgbClr val="FFE9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i="1" dirty="0" smtClean="0">
                <a:solidFill>
                  <a:srgbClr val="2929FF"/>
                </a:solidFill>
                <a:latin typeface="Times New Roman" pitchFamily="18" charset="0"/>
                <a:cs typeface="Times New Roman" pitchFamily="18" charset="0"/>
              </a:rPr>
              <a:t>Solution Guidelines</a:t>
            </a:r>
            <a:endParaRPr lang="en-US" altLang="en-US" sz="2000" i="1" dirty="0">
              <a:solidFill>
                <a:srgbClr val="292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CC0099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</TotalTime>
  <Words>1998</Words>
  <Application>Microsoft Macintosh PowerPoint</Application>
  <PresentationFormat>On-screen Show (4:3)</PresentationFormat>
  <Paragraphs>460</Paragraphs>
  <Slides>29</Slides>
  <Notes>27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Turning Homework and Exams on their Head –  Deeper Learning by Putting Students in Charge CLASS - Collaborative Learning through Assessment</vt:lpstr>
      <vt:lpstr>Outline</vt:lpstr>
      <vt:lpstr>How Now?</vt:lpstr>
      <vt:lpstr>Motivation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Constructivist Learning Theory</vt:lpstr>
      <vt:lpstr>Expertise and Higher Order Learning</vt:lpstr>
      <vt:lpstr>Deeper Learning</vt:lpstr>
      <vt:lpstr>Problem-Based Learning</vt:lpstr>
      <vt:lpstr>Self and Peer Assessment</vt:lpstr>
      <vt:lpstr>Experiment with Essay Exams</vt:lpstr>
      <vt:lpstr>Enjoyability</vt:lpstr>
      <vt:lpstr>Perceived Learning</vt:lpstr>
      <vt:lpstr>Recommendation: Do Again!</vt:lpstr>
      <vt:lpstr>Experiment with Essay Exams</vt:lpstr>
      <vt:lpstr>So, would I use CLASS again?</vt:lpstr>
      <vt:lpstr>PowerPoint Presentation</vt:lpstr>
      <vt:lpstr>Fall 2014 – Fall 2015 with new CLASS Prototype</vt:lpstr>
      <vt:lpstr>PowerPoint Presentation</vt:lpstr>
      <vt:lpstr>PowerPoint Presentation</vt:lpstr>
      <vt:lpstr>Extending Scope</vt:lpstr>
      <vt:lpstr>Selected Research Questions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Library Service Integration Senior Projects</dc:title>
  <dc:creator>Michael Bieber</dc:creator>
  <cp:lastModifiedBy>Michael Bieber</cp:lastModifiedBy>
  <cp:revision>348</cp:revision>
  <cp:lastPrinted>2015-01-15T15:05:03Z</cp:lastPrinted>
  <dcterms:created xsi:type="dcterms:W3CDTF">2003-01-28T16:26:17Z</dcterms:created>
  <dcterms:modified xsi:type="dcterms:W3CDTF">2015-12-30T20:11:05Z</dcterms:modified>
</cp:coreProperties>
</file>