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328" r:id="rId4"/>
    <p:sldId id="334" r:id="rId5"/>
    <p:sldId id="341" r:id="rId6"/>
    <p:sldId id="335" r:id="rId7"/>
    <p:sldId id="339" r:id="rId8"/>
    <p:sldId id="340" r:id="rId9"/>
    <p:sldId id="336" r:id="rId10"/>
    <p:sldId id="329" r:id="rId11"/>
    <p:sldId id="342" r:id="rId12"/>
    <p:sldId id="343" r:id="rId13"/>
    <p:sldId id="344" r:id="rId14"/>
    <p:sldId id="345" r:id="rId15"/>
    <p:sldId id="346" r:id="rId16"/>
    <p:sldId id="337" r:id="rId17"/>
    <p:sldId id="330" r:id="rId18"/>
    <p:sldId id="338" r:id="rId19"/>
    <p:sldId id="347" r:id="rId20"/>
    <p:sldId id="348" r:id="rId21"/>
    <p:sldId id="331" r:id="rId22"/>
    <p:sldId id="349" r:id="rId23"/>
    <p:sldId id="350" r:id="rId24"/>
    <p:sldId id="351" r:id="rId25"/>
    <p:sldId id="352" r:id="rId26"/>
    <p:sldId id="353" r:id="rId27"/>
    <p:sldId id="354" r:id="rId28"/>
    <p:sldId id="355" r:id="rId29"/>
    <p:sldId id="356" r:id="rId30"/>
    <p:sldId id="357" r:id="rId31"/>
    <p:sldId id="332" r:id="rId32"/>
    <p:sldId id="358" r:id="rId33"/>
    <p:sldId id="359" r:id="rId34"/>
    <p:sldId id="360" r:id="rId35"/>
    <p:sldId id="361" r:id="rId36"/>
    <p:sldId id="333" r:id="rId37"/>
    <p:sldId id="362" r:id="rId38"/>
    <p:sldId id="36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333333"/>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8"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770239-44A9-463D-B4CF-E05D0156103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597A3-1ED7-4FD3-B9F9-088459361A73}" type="slidenum">
              <a:rPr lang="en-US"/>
              <a:pPr/>
              <a:t>1</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E273-3F0E-4C16-8558-F22BE829CF84}" type="slidenum">
              <a:rPr lang="en-US"/>
              <a:pPr/>
              <a:t>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E273-3F0E-4C16-8558-F22BE829CF84}" type="slidenum">
              <a:rPr lang="en-US"/>
              <a:pPr/>
              <a:t>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E273-3F0E-4C16-8558-F22BE829CF84}" type="slidenum">
              <a:rPr lang="en-US"/>
              <a:pPr/>
              <a:t>10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E273-3F0E-4C16-8558-F22BE829CF84}" type="slidenum">
              <a:rPr lang="en-US"/>
              <a:pPr/>
              <a:t>17</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E273-3F0E-4C16-8558-F22BE829CF84}" type="slidenum">
              <a:rPr lang="en-US"/>
              <a:pPr/>
              <a:t>21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E273-3F0E-4C16-8558-F22BE829CF84}" type="slidenum">
              <a:rPr lang="en-US"/>
              <a:pPr/>
              <a:t>31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1E273-3F0E-4C16-8558-F22BE829CF84}" type="slidenum">
              <a:rPr lang="en-US"/>
              <a:pPr/>
              <a:t>36</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2010 Sept 10</a:t>
            </a:r>
            <a:endParaRPr lang="en-US"/>
          </a:p>
        </p:txBody>
      </p:sp>
      <p:sp>
        <p:nvSpPr>
          <p:cNvPr id="5" name="Footer Placeholder 4"/>
          <p:cNvSpPr>
            <a:spLocks noGrp="1"/>
          </p:cNvSpPr>
          <p:nvPr>
            <p:ph type="ftr" sz="quarter" idx="11"/>
          </p:nvPr>
        </p:nvSpPr>
        <p:spPr/>
        <p:txBody>
          <a:bodyPr/>
          <a:lstStyle>
            <a:lvl1pPr>
              <a:defRPr/>
            </a:lvl1pPr>
          </a:lstStyle>
          <a:p>
            <a:r>
              <a:rPr lang="en-US" smtClean="0"/>
              <a:t>NWJAA Talk</a:t>
            </a:r>
            <a:endParaRPr lang="en-US"/>
          </a:p>
        </p:txBody>
      </p:sp>
      <p:sp>
        <p:nvSpPr>
          <p:cNvPr id="6" name="Slide Number Placeholder 5"/>
          <p:cNvSpPr>
            <a:spLocks noGrp="1"/>
          </p:cNvSpPr>
          <p:nvPr>
            <p:ph type="sldNum" sz="quarter" idx="12"/>
          </p:nvPr>
        </p:nvSpPr>
        <p:spPr/>
        <p:txBody>
          <a:bodyPr/>
          <a:lstStyle>
            <a:lvl1pPr>
              <a:defRPr/>
            </a:lvl1pPr>
          </a:lstStyle>
          <a:p>
            <a:fld id="{323950ED-C824-439C-99B1-75BBCE13A1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2010 Sept 10</a:t>
            </a:r>
            <a:endParaRPr lang="en-US"/>
          </a:p>
        </p:txBody>
      </p:sp>
      <p:sp>
        <p:nvSpPr>
          <p:cNvPr id="5" name="Footer Placeholder 4"/>
          <p:cNvSpPr>
            <a:spLocks noGrp="1"/>
          </p:cNvSpPr>
          <p:nvPr>
            <p:ph type="ftr" sz="quarter" idx="11"/>
          </p:nvPr>
        </p:nvSpPr>
        <p:spPr/>
        <p:txBody>
          <a:bodyPr/>
          <a:lstStyle>
            <a:lvl1pPr>
              <a:defRPr/>
            </a:lvl1pPr>
          </a:lstStyle>
          <a:p>
            <a:r>
              <a:rPr lang="en-US" smtClean="0"/>
              <a:t>NWJAA Talk</a:t>
            </a:r>
            <a:endParaRPr lang="en-US"/>
          </a:p>
        </p:txBody>
      </p:sp>
      <p:sp>
        <p:nvSpPr>
          <p:cNvPr id="6" name="Slide Number Placeholder 5"/>
          <p:cNvSpPr>
            <a:spLocks noGrp="1"/>
          </p:cNvSpPr>
          <p:nvPr>
            <p:ph type="sldNum" sz="quarter" idx="12"/>
          </p:nvPr>
        </p:nvSpPr>
        <p:spPr/>
        <p:txBody>
          <a:bodyPr/>
          <a:lstStyle>
            <a:lvl1pPr>
              <a:defRPr/>
            </a:lvl1pPr>
          </a:lstStyle>
          <a:p>
            <a:fld id="{E956554F-3727-46C3-AC16-1B986504E09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2010 Sept 10</a:t>
            </a:r>
            <a:endParaRPr lang="en-US"/>
          </a:p>
        </p:txBody>
      </p:sp>
      <p:sp>
        <p:nvSpPr>
          <p:cNvPr id="5" name="Footer Placeholder 4"/>
          <p:cNvSpPr>
            <a:spLocks noGrp="1"/>
          </p:cNvSpPr>
          <p:nvPr>
            <p:ph type="ftr" sz="quarter" idx="11"/>
          </p:nvPr>
        </p:nvSpPr>
        <p:spPr/>
        <p:txBody>
          <a:bodyPr/>
          <a:lstStyle>
            <a:lvl1pPr>
              <a:defRPr/>
            </a:lvl1pPr>
          </a:lstStyle>
          <a:p>
            <a:r>
              <a:rPr lang="en-US" smtClean="0"/>
              <a:t>NWJAA Talk</a:t>
            </a:r>
            <a:endParaRPr lang="en-US"/>
          </a:p>
        </p:txBody>
      </p:sp>
      <p:sp>
        <p:nvSpPr>
          <p:cNvPr id="6" name="Slide Number Placeholder 5"/>
          <p:cNvSpPr>
            <a:spLocks noGrp="1"/>
          </p:cNvSpPr>
          <p:nvPr>
            <p:ph type="sldNum" sz="quarter" idx="12"/>
          </p:nvPr>
        </p:nvSpPr>
        <p:spPr/>
        <p:txBody>
          <a:bodyPr/>
          <a:lstStyle>
            <a:lvl1pPr>
              <a:defRPr/>
            </a:lvl1pPr>
          </a:lstStyle>
          <a:p>
            <a:fld id="{76A4CF82-ADD3-4B94-AF2E-322F389E77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2010 Sept 10</a:t>
            </a:r>
            <a:endParaRPr lang="en-US"/>
          </a:p>
        </p:txBody>
      </p:sp>
      <p:sp>
        <p:nvSpPr>
          <p:cNvPr id="5" name="Footer Placeholder 4"/>
          <p:cNvSpPr>
            <a:spLocks noGrp="1"/>
          </p:cNvSpPr>
          <p:nvPr>
            <p:ph type="ftr" sz="quarter" idx="11"/>
          </p:nvPr>
        </p:nvSpPr>
        <p:spPr/>
        <p:txBody>
          <a:bodyPr/>
          <a:lstStyle>
            <a:lvl1pPr>
              <a:defRPr/>
            </a:lvl1pPr>
          </a:lstStyle>
          <a:p>
            <a:r>
              <a:rPr lang="en-US" smtClean="0"/>
              <a:t>NWJAA Talk</a:t>
            </a:r>
            <a:endParaRPr lang="en-US"/>
          </a:p>
        </p:txBody>
      </p:sp>
      <p:sp>
        <p:nvSpPr>
          <p:cNvPr id="6" name="Slide Number Placeholder 5"/>
          <p:cNvSpPr>
            <a:spLocks noGrp="1"/>
          </p:cNvSpPr>
          <p:nvPr>
            <p:ph type="sldNum" sz="quarter" idx="12"/>
          </p:nvPr>
        </p:nvSpPr>
        <p:spPr/>
        <p:txBody>
          <a:bodyPr/>
          <a:lstStyle>
            <a:lvl1pPr>
              <a:defRPr/>
            </a:lvl1pPr>
          </a:lstStyle>
          <a:p>
            <a:fld id="{9982382A-9AA5-4040-A080-6EE16ED1410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2010 Sept 10</a:t>
            </a:r>
            <a:endParaRPr lang="en-US"/>
          </a:p>
        </p:txBody>
      </p:sp>
      <p:sp>
        <p:nvSpPr>
          <p:cNvPr id="5" name="Footer Placeholder 4"/>
          <p:cNvSpPr>
            <a:spLocks noGrp="1"/>
          </p:cNvSpPr>
          <p:nvPr>
            <p:ph type="ftr" sz="quarter" idx="11"/>
          </p:nvPr>
        </p:nvSpPr>
        <p:spPr/>
        <p:txBody>
          <a:bodyPr/>
          <a:lstStyle>
            <a:lvl1pPr>
              <a:defRPr/>
            </a:lvl1pPr>
          </a:lstStyle>
          <a:p>
            <a:r>
              <a:rPr lang="en-US" smtClean="0"/>
              <a:t>NWJAA Talk</a:t>
            </a:r>
            <a:endParaRPr lang="en-US"/>
          </a:p>
        </p:txBody>
      </p:sp>
      <p:sp>
        <p:nvSpPr>
          <p:cNvPr id="6" name="Slide Number Placeholder 5"/>
          <p:cNvSpPr>
            <a:spLocks noGrp="1"/>
          </p:cNvSpPr>
          <p:nvPr>
            <p:ph type="sldNum" sz="quarter" idx="12"/>
          </p:nvPr>
        </p:nvSpPr>
        <p:spPr/>
        <p:txBody>
          <a:bodyPr/>
          <a:lstStyle>
            <a:lvl1pPr>
              <a:defRPr/>
            </a:lvl1pPr>
          </a:lstStyle>
          <a:p>
            <a:fld id="{942904BA-18B1-4F58-BF1B-5ECB174732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2010 Sept 10</a:t>
            </a:r>
            <a:endParaRPr lang="en-US"/>
          </a:p>
        </p:txBody>
      </p:sp>
      <p:sp>
        <p:nvSpPr>
          <p:cNvPr id="6" name="Footer Placeholder 5"/>
          <p:cNvSpPr>
            <a:spLocks noGrp="1"/>
          </p:cNvSpPr>
          <p:nvPr>
            <p:ph type="ftr" sz="quarter" idx="11"/>
          </p:nvPr>
        </p:nvSpPr>
        <p:spPr/>
        <p:txBody>
          <a:bodyPr/>
          <a:lstStyle>
            <a:lvl1pPr>
              <a:defRPr/>
            </a:lvl1pPr>
          </a:lstStyle>
          <a:p>
            <a:r>
              <a:rPr lang="en-US" smtClean="0"/>
              <a:t>NWJAA Talk</a:t>
            </a:r>
            <a:endParaRPr lang="en-US"/>
          </a:p>
        </p:txBody>
      </p:sp>
      <p:sp>
        <p:nvSpPr>
          <p:cNvPr id="7" name="Slide Number Placeholder 6"/>
          <p:cNvSpPr>
            <a:spLocks noGrp="1"/>
          </p:cNvSpPr>
          <p:nvPr>
            <p:ph type="sldNum" sz="quarter" idx="12"/>
          </p:nvPr>
        </p:nvSpPr>
        <p:spPr/>
        <p:txBody>
          <a:bodyPr/>
          <a:lstStyle>
            <a:lvl1pPr>
              <a:defRPr/>
            </a:lvl1pPr>
          </a:lstStyle>
          <a:p>
            <a:fld id="{46BD6F72-CB85-4B59-ACA4-1B6C1B6662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2010 Sept 10</a:t>
            </a:r>
            <a:endParaRPr lang="en-US"/>
          </a:p>
        </p:txBody>
      </p:sp>
      <p:sp>
        <p:nvSpPr>
          <p:cNvPr id="8" name="Footer Placeholder 7"/>
          <p:cNvSpPr>
            <a:spLocks noGrp="1"/>
          </p:cNvSpPr>
          <p:nvPr>
            <p:ph type="ftr" sz="quarter" idx="11"/>
          </p:nvPr>
        </p:nvSpPr>
        <p:spPr/>
        <p:txBody>
          <a:bodyPr/>
          <a:lstStyle>
            <a:lvl1pPr>
              <a:defRPr/>
            </a:lvl1pPr>
          </a:lstStyle>
          <a:p>
            <a:r>
              <a:rPr lang="en-US" smtClean="0"/>
              <a:t>NWJAA Talk</a:t>
            </a:r>
            <a:endParaRPr lang="en-US"/>
          </a:p>
        </p:txBody>
      </p:sp>
      <p:sp>
        <p:nvSpPr>
          <p:cNvPr id="9" name="Slide Number Placeholder 8"/>
          <p:cNvSpPr>
            <a:spLocks noGrp="1"/>
          </p:cNvSpPr>
          <p:nvPr>
            <p:ph type="sldNum" sz="quarter" idx="12"/>
          </p:nvPr>
        </p:nvSpPr>
        <p:spPr/>
        <p:txBody>
          <a:bodyPr/>
          <a:lstStyle>
            <a:lvl1pPr>
              <a:defRPr/>
            </a:lvl1pPr>
          </a:lstStyle>
          <a:p>
            <a:fld id="{BE771A41-D7C3-4491-8798-78D27CA9796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2010 Sept 10</a:t>
            </a:r>
            <a:endParaRPr lang="en-US"/>
          </a:p>
        </p:txBody>
      </p:sp>
      <p:sp>
        <p:nvSpPr>
          <p:cNvPr id="4" name="Footer Placeholder 3"/>
          <p:cNvSpPr>
            <a:spLocks noGrp="1"/>
          </p:cNvSpPr>
          <p:nvPr>
            <p:ph type="ftr" sz="quarter" idx="11"/>
          </p:nvPr>
        </p:nvSpPr>
        <p:spPr/>
        <p:txBody>
          <a:bodyPr/>
          <a:lstStyle>
            <a:lvl1pPr>
              <a:defRPr/>
            </a:lvl1pPr>
          </a:lstStyle>
          <a:p>
            <a:r>
              <a:rPr lang="en-US" smtClean="0"/>
              <a:t>NWJAA Talk</a:t>
            </a:r>
            <a:endParaRPr lang="en-US"/>
          </a:p>
        </p:txBody>
      </p:sp>
      <p:sp>
        <p:nvSpPr>
          <p:cNvPr id="5" name="Slide Number Placeholder 4"/>
          <p:cNvSpPr>
            <a:spLocks noGrp="1"/>
          </p:cNvSpPr>
          <p:nvPr>
            <p:ph type="sldNum" sz="quarter" idx="12"/>
          </p:nvPr>
        </p:nvSpPr>
        <p:spPr/>
        <p:txBody>
          <a:bodyPr/>
          <a:lstStyle>
            <a:lvl1pPr>
              <a:defRPr/>
            </a:lvl1pPr>
          </a:lstStyle>
          <a:p>
            <a:fld id="{315CEAD9-4CF9-4573-8444-D1CA87BD932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2010 Sept 10</a:t>
            </a:r>
            <a:endParaRPr lang="en-US"/>
          </a:p>
        </p:txBody>
      </p:sp>
      <p:sp>
        <p:nvSpPr>
          <p:cNvPr id="3" name="Footer Placeholder 2"/>
          <p:cNvSpPr>
            <a:spLocks noGrp="1"/>
          </p:cNvSpPr>
          <p:nvPr>
            <p:ph type="ftr" sz="quarter" idx="11"/>
          </p:nvPr>
        </p:nvSpPr>
        <p:spPr/>
        <p:txBody>
          <a:bodyPr/>
          <a:lstStyle>
            <a:lvl1pPr>
              <a:defRPr/>
            </a:lvl1pPr>
          </a:lstStyle>
          <a:p>
            <a:r>
              <a:rPr lang="en-US" smtClean="0"/>
              <a:t>NWJAA Talk</a:t>
            </a:r>
            <a:endParaRPr lang="en-US"/>
          </a:p>
        </p:txBody>
      </p:sp>
      <p:sp>
        <p:nvSpPr>
          <p:cNvPr id="4" name="Slide Number Placeholder 3"/>
          <p:cNvSpPr>
            <a:spLocks noGrp="1"/>
          </p:cNvSpPr>
          <p:nvPr>
            <p:ph type="sldNum" sz="quarter" idx="12"/>
          </p:nvPr>
        </p:nvSpPr>
        <p:spPr/>
        <p:txBody>
          <a:bodyPr/>
          <a:lstStyle>
            <a:lvl1pPr>
              <a:defRPr/>
            </a:lvl1pPr>
          </a:lstStyle>
          <a:p>
            <a:fld id="{14CDE0BF-5E98-41DC-86A3-01E1F7C2C5E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2010 Sept 10</a:t>
            </a:r>
            <a:endParaRPr lang="en-US"/>
          </a:p>
        </p:txBody>
      </p:sp>
      <p:sp>
        <p:nvSpPr>
          <p:cNvPr id="6" name="Footer Placeholder 5"/>
          <p:cNvSpPr>
            <a:spLocks noGrp="1"/>
          </p:cNvSpPr>
          <p:nvPr>
            <p:ph type="ftr" sz="quarter" idx="11"/>
          </p:nvPr>
        </p:nvSpPr>
        <p:spPr/>
        <p:txBody>
          <a:bodyPr/>
          <a:lstStyle>
            <a:lvl1pPr>
              <a:defRPr/>
            </a:lvl1pPr>
          </a:lstStyle>
          <a:p>
            <a:r>
              <a:rPr lang="en-US" smtClean="0"/>
              <a:t>NWJAA Talk</a:t>
            </a:r>
            <a:endParaRPr lang="en-US"/>
          </a:p>
        </p:txBody>
      </p:sp>
      <p:sp>
        <p:nvSpPr>
          <p:cNvPr id="7" name="Slide Number Placeholder 6"/>
          <p:cNvSpPr>
            <a:spLocks noGrp="1"/>
          </p:cNvSpPr>
          <p:nvPr>
            <p:ph type="sldNum" sz="quarter" idx="12"/>
          </p:nvPr>
        </p:nvSpPr>
        <p:spPr/>
        <p:txBody>
          <a:bodyPr/>
          <a:lstStyle>
            <a:lvl1pPr>
              <a:defRPr/>
            </a:lvl1pPr>
          </a:lstStyle>
          <a:p>
            <a:fld id="{426A1749-83E2-4D1D-9B27-7A0B6F979C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2010 Sept 10</a:t>
            </a:r>
            <a:endParaRPr lang="en-US"/>
          </a:p>
        </p:txBody>
      </p:sp>
      <p:sp>
        <p:nvSpPr>
          <p:cNvPr id="6" name="Footer Placeholder 5"/>
          <p:cNvSpPr>
            <a:spLocks noGrp="1"/>
          </p:cNvSpPr>
          <p:nvPr>
            <p:ph type="ftr" sz="quarter" idx="11"/>
          </p:nvPr>
        </p:nvSpPr>
        <p:spPr/>
        <p:txBody>
          <a:bodyPr/>
          <a:lstStyle>
            <a:lvl1pPr>
              <a:defRPr/>
            </a:lvl1pPr>
          </a:lstStyle>
          <a:p>
            <a:r>
              <a:rPr lang="en-US" smtClean="0"/>
              <a:t>NWJAA Talk</a:t>
            </a:r>
            <a:endParaRPr lang="en-US"/>
          </a:p>
        </p:txBody>
      </p:sp>
      <p:sp>
        <p:nvSpPr>
          <p:cNvPr id="7" name="Slide Number Placeholder 6"/>
          <p:cNvSpPr>
            <a:spLocks noGrp="1"/>
          </p:cNvSpPr>
          <p:nvPr>
            <p:ph type="sldNum" sz="quarter" idx="12"/>
          </p:nvPr>
        </p:nvSpPr>
        <p:spPr/>
        <p:txBody>
          <a:bodyPr/>
          <a:lstStyle>
            <a:lvl1pPr>
              <a:defRPr/>
            </a:lvl1pPr>
          </a:lstStyle>
          <a:p>
            <a:fld id="{81FBB0CD-E7AD-412B-A3CA-150D6D103E4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333333"/>
            </a:gs>
            <a:gs pos="100000">
              <a:schemeClr val="tx1"/>
            </a:gs>
          </a:gsLst>
          <a:lin ang="5400000" scaled="1"/>
        </a:gra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3" cstate="print"/>
          <a:srcRect l="6015" r="3759"/>
          <a:stretch>
            <a:fillRect/>
          </a:stretch>
        </p:blipFill>
        <p:spPr bwMode="auto">
          <a:xfrm>
            <a:off x="0" y="0"/>
            <a:ext cx="9144000" cy="130905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2133600"/>
            <a:ext cx="82296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r>
              <a:rPr lang="en-US" smtClean="0"/>
              <a:t>2010 Sept 10</a:t>
            </a:r>
            <a:endParaRPr lang="en-US" dirty="0"/>
          </a:p>
        </p:txBody>
      </p:sp>
      <p:sp>
        <p:nvSpPr>
          <p:cNvPr id="1029" name="Rectangle 5"/>
          <p:cNvSpPr>
            <a:spLocks noGrp="1" noChangeArrowheads="1"/>
          </p:cNvSpPr>
          <p:nvPr>
            <p:ph type="ftr" sz="quarter" idx="3"/>
          </p:nvPr>
        </p:nvSpPr>
        <p:spPr bwMode="auto">
          <a:xfrm>
            <a:off x="3124200" y="64738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dirty="0" smtClean="0"/>
              <a:t>NWJAA Talk</a:t>
            </a:r>
            <a:endParaRPr lang="en-US" dirty="0"/>
          </a:p>
        </p:txBody>
      </p:sp>
      <p:sp>
        <p:nvSpPr>
          <p:cNvPr id="1030" name="Rectangle 6"/>
          <p:cNvSpPr>
            <a:spLocks noGrp="1" noChangeArrowheads="1"/>
          </p:cNvSpPr>
          <p:nvPr>
            <p:ph type="sldNum" sz="quarter" idx="4"/>
          </p:nvPr>
        </p:nvSpPr>
        <p:spPr bwMode="auto">
          <a:xfrm>
            <a:off x="6553200" y="6470650"/>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46536BCE-B990-4948-9B16-C192FA392C2B}" type="slidenum">
              <a:rPr lang="en-US"/>
              <a:pPr/>
              <a:t>‹#›</a:t>
            </a:fld>
            <a:endParaRPr lang="en-US"/>
          </a:p>
        </p:txBody>
      </p:sp>
      <p:sp>
        <p:nvSpPr>
          <p:cNvPr id="1032" name="Line 8"/>
          <p:cNvSpPr>
            <a:spLocks noChangeShapeType="1"/>
          </p:cNvSpPr>
          <p:nvPr userDrawn="1"/>
        </p:nvSpPr>
        <p:spPr bwMode="auto">
          <a:xfrm>
            <a:off x="0" y="6397625"/>
            <a:ext cx="9144000" cy="0"/>
          </a:xfrm>
          <a:prstGeom prst="line">
            <a:avLst/>
          </a:prstGeom>
          <a:noFill/>
          <a:ln w="19050">
            <a:solidFill>
              <a:schemeClr val="bg1"/>
            </a:solidFill>
            <a:round/>
            <a:headEnd/>
            <a:tailEnd/>
          </a:ln>
          <a:effectLst/>
        </p:spPr>
        <p:txBody>
          <a:bodyPr/>
          <a:lstStyle/>
          <a:p>
            <a:endParaRPr lang="en-US"/>
          </a:p>
        </p:txBody>
      </p:sp>
      <p:sp>
        <p:nvSpPr>
          <p:cNvPr id="1033" name="Rectangle 9"/>
          <p:cNvSpPr>
            <a:spLocks noChangeArrowheads="1"/>
          </p:cNvSpPr>
          <p:nvPr userDrawn="1"/>
        </p:nvSpPr>
        <p:spPr bwMode="auto">
          <a:xfrm>
            <a:off x="1752600" y="381000"/>
            <a:ext cx="7391400" cy="457200"/>
          </a:xfrm>
          <a:prstGeom prst="rect">
            <a:avLst/>
          </a:prstGeom>
          <a:noFill/>
          <a:ln w="9525">
            <a:noFill/>
            <a:miter lim="800000"/>
            <a:headEnd/>
            <a:tailEnd/>
          </a:ln>
          <a:effectLst/>
        </p:spPr>
        <p:txBody>
          <a:bodyPr anchor="ctr"/>
          <a:lstStyle/>
          <a:p>
            <a:pPr algn="ctr"/>
            <a:r>
              <a:rPr lang="en-US" sz="4000" dirty="0" smtClean="0">
                <a:solidFill>
                  <a:schemeClr val="bg1"/>
                </a:solidFill>
              </a:rPr>
              <a:t>Detecting Transiting Exoplanets</a:t>
            </a:r>
            <a:endParaRPr lang="en-US" sz="4000" dirty="0">
              <a:solidFill>
                <a:schemeClr val="bg1"/>
              </a:solidFill>
            </a:endParaRPr>
          </a:p>
        </p:txBody>
      </p:sp>
      <p:sp>
        <p:nvSpPr>
          <p:cNvPr id="1026" name="Rectangle 2"/>
          <p:cNvSpPr>
            <a:spLocks noGrp="1" noChangeArrowheads="1"/>
          </p:cNvSpPr>
          <p:nvPr>
            <p:ph type="title"/>
          </p:nvPr>
        </p:nvSpPr>
        <p:spPr bwMode="auto">
          <a:xfrm>
            <a:off x="457200" y="990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pitchFamily="34" charset="0"/>
        </a:defRPr>
      </a:lvl2pPr>
      <a:lvl3pPr algn="ctr" rtl="0" fontAlgn="base">
        <a:spcBef>
          <a:spcPct val="0"/>
        </a:spcBef>
        <a:spcAft>
          <a:spcPct val="0"/>
        </a:spcAft>
        <a:defRPr sz="4400">
          <a:solidFill>
            <a:schemeClr val="bg1"/>
          </a:solidFill>
          <a:latin typeface="Arial" pitchFamily="34" charset="0"/>
        </a:defRPr>
      </a:lvl3pPr>
      <a:lvl4pPr algn="ctr" rtl="0" fontAlgn="base">
        <a:spcBef>
          <a:spcPct val="0"/>
        </a:spcBef>
        <a:spcAft>
          <a:spcPct val="0"/>
        </a:spcAft>
        <a:defRPr sz="4400">
          <a:solidFill>
            <a:schemeClr val="bg1"/>
          </a:solidFill>
          <a:latin typeface="Arial" pitchFamily="34" charset="0"/>
        </a:defRPr>
      </a:lvl4pPr>
      <a:lvl5pPr algn="ctr" rtl="0" fontAlgn="base">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vimeo.com/143909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kepler.nasa.gov/Mission/discoveries/kepler7b/" TargetMode="External"/><Relationship Id="rId3" Type="http://schemas.openxmlformats.org/officeDocument/2006/relationships/hyperlink" Target="http://kepler.nasa.gov/Mission/discoveries/kepler2b/" TargetMode="External"/><Relationship Id="rId7" Type="http://schemas.openxmlformats.org/officeDocument/2006/relationships/hyperlink" Target="http://kepler.nasa.gov/Mission/discoveries/kepler6b/" TargetMode="External"/><Relationship Id="rId2" Type="http://schemas.openxmlformats.org/officeDocument/2006/relationships/hyperlink" Target="http://kepler.nasa.gov/Mission/discoveries/kepler1b/" TargetMode="External"/><Relationship Id="rId1" Type="http://schemas.openxmlformats.org/officeDocument/2006/relationships/slideLayout" Target="../slideLayouts/slideLayout2.xml"/><Relationship Id="rId6" Type="http://schemas.openxmlformats.org/officeDocument/2006/relationships/hyperlink" Target="http://kepler.nasa.gov/Mission/discoveries/kepler5b/" TargetMode="External"/><Relationship Id="rId5" Type="http://schemas.openxmlformats.org/officeDocument/2006/relationships/hyperlink" Target="http://kepler.nasa.gov/Mission/discoveries/kepler4b/" TargetMode="External"/><Relationship Id="rId10" Type="http://schemas.openxmlformats.org/officeDocument/2006/relationships/hyperlink" Target="http://kepler.nasa.gov/Mission/discoveries/kepler9bc/" TargetMode="External"/><Relationship Id="rId4" Type="http://schemas.openxmlformats.org/officeDocument/2006/relationships/hyperlink" Target="http://kepler.nasa.gov/Mission/discoveries/kepler3b/" TargetMode="External"/><Relationship Id="rId9" Type="http://schemas.openxmlformats.org/officeDocument/2006/relationships/hyperlink" Target="http://kepler.nasa.gov/Mission/discoveries/kepler8b/"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var2.astro.cz/ETD/index.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brucegary.net/book_EOA/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xoplanets.org/exoplot/exoPlot.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8.nationalacademies.org/astro2010/DetailFileDisplay.aspx?id=59" TargetMode="External"/><Relationship Id="rId13" Type="http://schemas.openxmlformats.org/officeDocument/2006/relationships/hyperlink" Target="http://www8.nationalacademies.org/astro2010/DetailFileDisplay.aspx?id=386" TargetMode="External"/><Relationship Id="rId18" Type="http://schemas.openxmlformats.org/officeDocument/2006/relationships/hyperlink" Target="http://www8.nationalacademies.org/astro2010/DetailFileDisplay.aspx?id=332" TargetMode="External"/><Relationship Id="rId26" Type="http://schemas.openxmlformats.org/officeDocument/2006/relationships/hyperlink" Target="http://www8.nationalacademies.org/astro2010/DetailFileDisplay.aspx?id=194" TargetMode="External"/><Relationship Id="rId3" Type="http://schemas.openxmlformats.org/officeDocument/2006/relationships/hyperlink" Target="http://www8.nationalacademies.org/astro2010/DetailFileDisplay.aspx?id=147" TargetMode="External"/><Relationship Id="rId21" Type="http://schemas.openxmlformats.org/officeDocument/2006/relationships/hyperlink" Target="http://www8.nationalacademies.org/astro2010/DetailFileDisplay.aspx?id=249" TargetMode="External"/><Relationship Id="rId7" Type="http://schemas.openxmlformats.org/officeDocument/2006/relationships/hyperlink" Target="http://www8.nationalacademies.org/astro2010/DetailFileDisplay.aspx?id=109" TargetMode="External"/><Relationship Id="rId12" Type="http://schemas.openxmlformats.org/officeDocument/2006/relationships/hyperlink" Target="http://www8.nationalacademies.org/astro2010/DetailFileDisplay.aspx?id=322" TargetMode="External"/><Relationship Id="rId17" Type="http://schemas.openxmlformats.org/officeDocument/2006/relationships/hyperlink" Target="http://www8.nationalacademies.org/astro2010/DetailFileDisplay.aspx?id=198" TargetMode="External"/><Relationship Id="rId25" Type="http://schemas.openxmlformats.org/officeDocument/2006/relationships/hyperlink" Target="http://www8.nationalacademies.org/astro2010/DetailFileDisplay.aspx?id=246" TargetMode="External"/><Relationship Id="rId2" Type="http://schemas.openxmlformats.org/officeDocument/2006/relationships/hyperlink" Target="http://www8.nationalacademies.org/astro2010/DetailFileDisplay.aspx?id=107" TargetMode="External"/><Relationship Id="rId16" Type="http://schemas.openxmlformats.org/officeDocument/2006/relationships/hyperlink" Target="http://www8.nationalacademies.org/astro2010/DetailFileDisplay.aspx?id=244" TargetMode="External"/><Relationship Id="rId20" Type="http://schemas.openxmlformats.org/officeDocument/2006/relationships/hyperlink" Target="http://www8.nationalacademies.org/astro2010/DetailFileDisplay.aspx?id=277" TargetMode="External"/><Relationship Id="rId1" Type="http://schemas.openxmlformats.org/officeDocument/2006/relationships/slideLayout" Target="../slideLayouts/slideLayout2.xml"/><Relationship Id="rId6" Type="http://schemas.openxmlformats.org/officeDocument/2006/relationships/hyperlink" Target="http://www8.nationalacademies.org/astro2010/DetailFileDisplay.aspx?id=311" TargetMode="External"/><Relationship Id="rId11" Type="http://schemas.openxmlformats.org/officeDocument/2006/relationships/hyperlink" Target="http://www8.nationalacademies.org/astro2010/DetailFileDisplay.aspx?id=199" TargetMode="External"/><Relationship Id="rId24" Type="http://schemas.openxmlformats.org/officeDocument/2006/relationships/hyperlink" Target="http://www8.nationalacademies.org/astro2010/DetailFileDisplay.aspx?id=248" TargetMode="External"/><Relationship Id="rId5" Type="http://schemas.openxmlformats.org/officeDocument/2006/relationships/hyperlink" Target="http://www8.nationalacademies.org/astro2010/DetailFileDisplay.aspx?id=236" TargetMode="External"/><Relationship Id="rId15" Type="http://schemas.openxmlformats.org/officeDocument/2006/relationships/hyperlink" Target="http://www8.nationalacademies.org/astro2010/DetailFileDisplay.aspx?id=223" TargetMode="External"/><Relationship Id="rId23" Type="http://schemas.openxmlformats.org/officeDocument/2006/relationships/hyperlink" Target="http://www8.nationalacademies.org/astro2010/DetailFileDisplay.aspx?id=34" TargetMode="External"/><Relationship Id="rId10" Type="http://schemas.openxmlformats.org/officeDocument/2006/relationships/hyperlink" Target="http://www8.nationalacademies.org/astro2010/DetailFileDisplay.aspx?id=257" TargetMode="External"/><Relationship Id="rId19" Type="http://schemas.openxmlformats.org/officeDocument/2006/relationships/hyperlink" Target="http://www8.nationalacademies.org/astro2010/DetailFileDisplay.aspx?id=202" TargetMode="External"/><Relationship Id="rId4" Type="http://schemas.openxmlformats.org/officeDocument/2006/relationships/hyperlink" Target="http://www8.nationalacademies.org/astro2010/DetailFileDisplay.aspx?id=203" TargetMode="External"/><Relationship Id="rId9" Type="http://schemas.openxmlformats.org/officeDocument/2006/relationships/hyperlink" Target="http://www8.nationalacademies.org/astro2010/DetailFileDisplay.aspx?id=51" TargetMode="External"/><Relationship Id="rId14" Type="http://schemas.openxmlformats.org/officeDocument/2006/relationships/hyperlink" Target="http://www8.nationalacademies.org/astro2010/DetailFileDisplay.aspx?id=306" TargetMode="External"/><Relationship Id="rId22" Type="http://schemas.openxmlformats.org/officeDocument/2006/relationships/hyperlink" Target="http://www8.nationalacademies.org/astro2010/DetailFileDisplay.aspx?id=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2010 Sept 10</a:t>
            </a:r>
            <a:endParaRPr lang="en-US"/>
          </a:p>
        </p:txBody>
      </p:sp>
      <p:sp>
        <p:nvSpPr>
          <p:cNvPr id="6" name="Footer Placeholder 4"/>
          <p:cNvSpPr>
            <a:spLocks noGrp="1"/>
          </p:cNvSpPr>
          <p:nvPr>
            <p:ph type="ftr" sz="quarter" idx="11"/>
          </p:nvPr>
        </p:nvSpPr>
        <p:spPr/>
        <p:txBody>
          <a:bodyPr/>
          <a:lstStyle/>
          <a:p>
            <a:r>
              <a:rPr lang="en-US" smtClean="0"/>
              <a:t>NWJAA Talk</a:t>
            </a:r>
            <a:endParaRPr lang="en-US"/>
          </a:p>
        </p:txBody>
      </p:sp>
      <p:sp>
        <p:nvSpPr>
          <p:cNvPr id="7" name="Slide Number Placeholder 5"/>
          <p:cNvSpPr>
            <a:spLocks noGrp="1"/>
          </p:cNvSpPr>
          <p:nvPr>
            <p:ph type="sldNum" sz="quarter" idx="12"/>
          </p:nvPr>
        </p:nvSpPr>
        <p:spPr/>
        <p:txBody>
          <a:bodyPr/>
          <a:lstStyle/>
          <a:p>
            <a:fld id="{DA509841-3A9B-47E1-BA4B-51E5A92CEC83}" type="slidenum">
              <a:rPr lang="en-US"/>
              <a:pPr/>
              <a:t>1</a:t>
            </a:fld>
            <a:endParaRPr lang="en-US"/>
          </a:p>
        </p:txBody>
      </p:sp>
      <p:sp>
        <p:nvSpPr>
          <p:cNvPr id="2051" name="Rectangle 3"/>
          <p:cNvSpPr>
            <a:spLocks noGrp="1" noChangeArrowheads="1"/>
          </p:cNvSpPr>
          <p:nvPr>
            <p:ph type="subTitle" idx="1"/>
          </p:nvPr>
        </p:nvSpPr>
        <p:spPr>
          <a:xfrm>
            <a:off x="457200" y="5638800"/>
            <a:ext cx="6400800" cy="914400"/>
          </a:xfrm>
        </p:spPr>
        <p:txBody>
          <a:bodyPr/>
          <a:lstStyle/>
          <a:p>
            <a:pPr algn="l">
              <a:lnSpc>
                <a:spcPct val="80000"/>
              </a:lnSpc>
            </a:pPr>
            <a:r>
              <a:rPr lang="en-US" i="1"/>
              <a:t>Dale E. Gary</a:t>
            </a:r>
          </a:p>
          <a:p>
            <a:pPr algn="l">
              <a:lnSpc>
                <a:spcPct val="80000"/>
              </a:lnSpc>
            </a:pPr>
            <a:r>
              <a:rPr lang="en-US" sz="2400" i="1"/>
              <a:t>New Jersey Institute of Technology</a:t>
            </a:r>
          </a:p>
        </p:txBody>
      </p:sp>
      <p:pic>
        <p:nvPicPr>
          <p:cNvPr id="2060" name="Picture 12" descr="http://news.sciencemag.org/sciencenow/assets_c/2010/07/sn-extrasolar-thumb-autox600-3906.jpg"/>
          <p:cNvPicPr>
            <a:picLocks noChangeAspect="1" noChangeArrowheads="1"/>
          </p:cNvPicPr>
          <p:nvPr/>
        </p:nvPicPr>
        <p:blipFill>
          <a:blip r:embed="rId3" cstate="print"/>
          <a:srcRect/>
          <a:stretch>
            <a:fillRect/>
          </a:stretch>
        </p:blipFill>
        <p:spPr bwMode="auto">
          <a:xfrm>
            <a:off x="0" y="1295400"/>
            <a:ext cx="5562600" cy="4306528"/>
          </a:xfrm>
          <a:prstGeom prst="rect">
            <a:avLst/>
          </a:prstGeom>
          <a:noFill/>
        </p:spPr>
      </p:pic>
      <p:sp>
        <p:nvSpPr>
          <p:cNvPr id="2056" name="Rectangle 8"/>
          <p:cNvSpPr>
            <a:spLocks noGrp="1" noChangeArrowheads="1"/>
          </p:cNvSpPr>
          <p:nvPr>
            <p:ph type="ctrTitle"/>
          </p:nvPr>
        </p:nvSpPr>
        <p:spPr>
          <a:xfrm>
            <a:off x="3581400" y="1524000"/>
            <a:ext cx="5562600" cy="1450975"/>
          </a:xfrm>
        </p:spPr>
        <p:txBody>
          <a:bodyPr/>
          <a:lstStyle/>
          <a:p>
            <a:r>
              <a:rPr lang="en-US" sz="4000" dirty="0" smtClean="0"/>
              <a:t>…with Amateur Equipment</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8D57DA5D-927D-4141-930F-0F7BF61CF1AC}" type="slidenum">
              <a:rPr lang="en-US"/>
              <a:pPr/>
              <a:t>10</a:t>
            </a:fld>
            <a:endParaRPr lang="en-US"/>
          </a:p>
        </p:txBody>
      </p:sp>
      <p:sp>
        <p:nvSpPr>
          <p:cNvPr id="3075" name="Rectangle 3"/>
          <p:cNvSpPr>
            <a:spLocks noGrp="1" noChangeArrowheads="1"/>
          </p:cNvSpPr>
          <p:nvPr>
            <p:ph type="body" idx="1"/>
          </p:nvPr>
        </p:nvSpPr>
        <p:spPr>
          <a:xfrm>
            <a:off x="381000" y="2209800"/>
            <a:ext cx="8229600" cy="4038600"/>
          </a:xfrm>
        </p:spPr>
        <p:txBody>
          <a:bodyPr/>
          <a:lstStyle/>
          <a:p>
            <a:pPr marL="609600" indent="-609600"/>
            <a:r>
              <a:rPr lang="en-US" dirty="0" smtClean="0">
                <a:solidFill>
                  <a:schemeClr val="bg2"/>
                </a:solidFill>
              </a:rPr>
              <a:t>Current knowledge of </a:t>
            </a:r>
            <a:r>
              <a:rPr lang="en-US" dirty="0" err="1" smtClean="0">
                <a:solidFill>
                  <a:schemeClr val="bg2"/>
                </a:solidFill>
              </a:rPr>
              <a:t>extrasolar</a:t>
            </a:r>
            <a:r>
              <a:rPr lang="en-US" dirty="0" smtClean="0">
                <a:solidFill>
                  <a:schemeClr val="bg2"/>
                </a:solidFill>
              </a:rPr>
              <a:t> planets (</a:t>
            </a:r>
            <a:r>
              <a:rPr lang="en-US" dirty="0" err="1" smtClean="0">
                <a:solidFill>
                  <a:schemeClr val="bg2"/>
                </a:solidFill>
              </a:rPr>
              <a:t>exoplanets</a:t>
            </a:r>
            <a:r>
              <a:rPr lang="en-US" dirty="0" smtClean="0">
                <a:solidFill>
                  <a:schemeClr val="bg2"/>
                </a:solidFill>
              </a:rPr>
              <a:t>)</a:t>
            </a:r>
          </a:p>
          <a:p>
            <a:pPr marL="609600" indent="-609600"/>
            <a:r>
              <a:rPr lang="en-US" dirty="0" smtClean="0"/>
              <a:t>Methods of detection</a:t>
            </a:r>
          </a:p>
          <a:p>
            <a:pPr marL="609600" indent="-609600"/>
            <a:r>
              <a:rPr lang="en-US" dirty="0" smtClean="0">
                <a:solidFill>
                  <a:schemeClr val="bg2"/>
                </a:solidFill>
              </a:rPr>
              <a:t>The transit method</a:t>
            </a:r>
          </a:p>
          <a:p>
            <a:pPr marL="609600" indent="-609600"/>
            <a:r>
              <a:rPr lang="en-US" dirty="0" smtClean="0">
                <a:solidFill>
                  <a:schemeClr val="bg2"/>
                </a:solidFill>
              </a:rPr>
              <a:t>Professional and amateur observations</a:t>
            </a:r>
          </a:p>
          <a:p>
            <a:pPr marL="609600" indent="-609600"/>
            <a:r>
              <a:rPr lang="en-US" dirty="0" smtClean="0">
                <a:solidFill>
                  <a:schemeClr val="bg2"/>
                </a:solidFill>
              </a:rPr>
              <a:t>What you need to detect transits</a:t>
            </a:r>
          </a:p>
          <a:p>
            <a:pPr marL="609600" indent="-609600"/>
            <a:r>
              <a:rPr lang="en-US" dirty="0" smtClean="0">
                <a:solidFill>
                  <a:schemeClr val="bg2"/>
                </a:solidFill>
              </a:rPr>
              <a:t>How to submit your measurements</a:t>
            </a:r>
            <a:endParaRPr lang="en-US" dirty="0">
              <a:solidFill>
                <a:schemeClr val="bg2"/>
              </a:solidFill>
            </a:endParaRPr>
          </a:p>
        </p:txBody>
      </p:sp>
      <p:sp>
        <p:nvSpPr>
          <p:cNvPr id="3077" name="Rectangle 5"/>
          <p:cNvSpPr>
            <a:spLocks noGrp="1" noChangeArrowheads="1"/>
          </p:cNvSpPr>
          <p:nvPr>
            <p:ph type="title"/>
          </p:nvPr>
        </p:nvSpPr>
        <p:spPr>
          <a:noFill/>
          <a:ln/>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Detection</a:t>
            </a:r>
            <a:endParaRPr lang="en-US" dirty="0"/>
          </a:p>
        </p:txBody>
      </p:sp>
      <p:sp>
        <p:nvSpPr>
          <p:cNvPr id="3" name="Content Placeholder 2"/>
          <p:cNvSpPr>
            <a:spLocks noGrp="1"/>
          </p:cNvSpPr>
          <p:nvPr>
            <p:ph idx="1"/>
          </p:nvPr>
        </p:nvSpPr>
        <p:spPr>
          <a:xfrm>
            <a:off x="0" y="2133600"/>
            <a:ext cx="3831771" cy="3992563"/>
          </a:xfrm>
        </p:spPr>
        <p:txBody>
          <a:bodyPr/>
          <a:lstStyle/>
          <a:p>
            <a:r>
              <a:rPr lang="en-US" sz="2000" dirty="0" smtClean="0"/>
              <a:t>Most </a:t>
            </a:r>
            <a:r>
              <a:rPr lang="en-US" sz="2000" dirty="0" err="1" smtClean="0"/>
              <a:t>exoplanets</a:t>
            </a:r>
            <a:r>
              <a:rPr lang="en-US" sz="2000" dirty="0" smtClean="0"/>
              <a:t> originally were discovered by radial velocity technique.</a:t>
            </a:r>
          </a:p>
          <a:p>
            <a:r>
              <a:rPr lang="en-US" sz="2000" dirty="0" smtClean="0"/>
              <a:t>Currently, the transit method is coming on strong, and as of last month was about the same as radial velocity.</a:t>
            </a:r>
          </a:p>
          <a:p>
            <a:r>
              <a:rPr lang="en-US" sz="2000" dirty="0" smtClean="0"/>
              <a:t>With new space missions, transits may pop into the lead.</a:t>
            </a:r>
          </a:p>
          <a:p>
            <a:r>
              <a:rPr lang="en-US" sz="2000" dirty="0" smtClean="0"/>
              <a:t>Other methods are less important by comparison.</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11</a:t>
            </a:fld>
            <a:endParaRPr lang="en-US"/>
          </a:p>
        </p:txBody>
      </p:sp>
      <p:pic>
        <p:nvPicPr>
          <p:cNvPr id="7" name="Picture 2"/>
          <p:cNvPicPr>
            <a:picLocks noChangeAspect="1" noChangeArrowheads="1"/>
          </p:cNvPicPr>
          <p:nvPr/>
        </p:nvPicPr>
        <p:blipFill>
          <a:blip r:embed="rId2" cstate="print"/>
          <a:srcRect/>
          <a:stretch>
            <a:fillRect/>
          </a:stretch>
        </p:blipFill>
        <p:spPr bwMode="auto">
          <a:xfrm>
            <a:off x="3886201" y="2137083"/>
            <a:ext cx="5257800" cy="4235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Velocity Method</a:t>
            </a:r>
            <a:endParaRPr lang="en-US" dirty="0"/>
          </a:p>
        </p:txBody>
      </p:sp>
      <p:sp>
        <p:nvSpPr>
          <p:cNvPr id="3" name="Content Placeholder 2"/>
          <p:cNvSpPr>
            <a:spLocks noGrp="1"/>
          </p:cNvSpPr>
          <p:nvPr>
            <p:ph idx="1"/>
          </p:nvPr>
        </p:nvSpPr>
        <p:spPr>
          <a:xfrm>
            <a:off x="457200" y="2133600"/>
            <a:ext cx="6564086" cy="3992563"/>
          </a:xfrm>
        </p:spPr>
        <p:txBody>
          <a:bodyPr/>
          <a:lstStyle/>
          <a:p>
            <a:r>
              <a:rPr lang="en-US" sz="2000" dirty="0" smtClean="0"/>
              <a:t>A planet orbiting a star causes both star and planet to orbit their center of mass.</a:t>
            </a:r>
          </a:p>
          <a:p>
            <a:r>
              <a:rPr lang="en-US" sz="2000" dirty="0" smtClean="0"/>
              <a:t>This method is most sensitive for very massive and close-in planets.</a:t>
            </a:r>
          </a:p>
          <a:p>
            <a:r>
              <a:rPr lang="en-US" sz="2000" dirty="0" smtClean="0"/>
              <a:t>Thus, it selects for hot </a:t>
            </a:r>
            <a:r>
              <a:rPr lang="en-US" sz="2000" dirty="0" err="1" smtClean="0"/>
              <a:t>Jupiters</a:t>
            </a:r>
            <a:r>
              <a:rPr lang="en-US" sz="2000" dirty="0" smtClean="0"/>
              <a:t>.</a:t>
            </a:r>
          </a:p>
          <a:p>
            <a:r>
              <a:rPr lang="en-US" sz="2000" dirty="0" smtClean="0"/>
              <a:t>Here is a nice video showing the shifting spectral lines on which the measurements are based:  </a:t>
            </a:r>
            <a:r>
              <a:rPr lang="en-US" sz="2000" dirty="0" smtClean="0">
                <a:hlinkClick r:id="rId2"/>
              </a:rPr>
              <a:t>http://vimeo.com/14390954</a:t>
            </a:r>
            <a:endParaRPr lang="en-US" sz="2000" dirty="0" smtClean="0"/>
          </a:p>
          <a:p>
            <a:r>
              <a:rPr lang="en-US" sz="2000" dirty="0" smtClean="0"/>
              <a:t>It also, as noted before, gives lower limits on mass (M sin </a:t>
            </a:r>
            <a:r>
              <a:rPr lang="en-US" sz="2000" i="1" dirty="0" smtClean="0">
                <a:latin typeface="Times New Roman" pitchFamily="18" charset="0"/>
                <a:cs typeface="Times New Roman" pitchFamily="18" charset="0"/>
              </a:rPr>
              <a:t>i</a:t>
            </a:r>
            <a:r>
              <a:rPr lang="en-US" sz="2000" dirty="0" smtClean="0"/>
              <a:t>).</a:t>
            </a:r>
          </a:p>
          <a:p>
            <a:r>
              <a:rPr lang="en-US" sz="2000" dirty="0" smtClean="0"/>
              <a:t>This method works at any distance, but requires a relatively bright star.</a:t>
            </a:r>
          </a:p>
          <a:p>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12</a:t>
            </a:fld>
            <a:endParaRPr lang="en-US"/>
          </a:p>
        </p:txBody>
      </p:sp>
      <p:pic>
        <p:nvPicPr>
          <p:cNvPr id="1026" name="Picture 2" descr="Planet Wobble"/>
          <p:cNvPicPr>
            <a:picLocks noChangeAspect="1" noChangeArrowheads="1" noCrop="1"/>
          </p:cNvPicPr>
          <p:nvPr/>
        </p:nvPicPr>
        <p:blipFill>
          <a:blip r:embed="rId3" cstate="print"/>
          <a:srcRect/>
          <a:stretch>
            <a:fillRect/>
          </a:stretch>
        </p:blipFill>
        <p:spPr bwMode="auto">
          <a:xfrm>
            <a:off x="7048500" y="2010456"/>
            <a:ext cx="2095500" cy="20955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Method</a:t>
            </a:r>
            <a:endParaRPr lang="en-US" dirty="0"/>
          </a:p>
        </p:txBody>
      </p:sp>
      <p:sp>
        <p:nvSpPr>
          <p:cNvPr id="3" name="Content Placeholder 2"/>
          <p:cNvSpPr>
            <a:spLocks noGrp="1"/>
          </p:cNvSpPr>
          <p:nvPr>
            <p:ph idx="1"/>
          </p:nvPr>
        </p:nvSpPr>
        <p:spPr>
          <a:xfrm>
            <a:off x="152400" y="2133600"/>
            <a:ext cx="5203371" cy="3992563"/>
          </a:xfrm>
        </p:spPr>
        <p:txBody>
          <a:bodyPr/>
          <a:lstStyle/>
          <a:p>
            <a:r>
              <a:rPr lang="en-US" sz="2000" dirty="0" smtClean="0"/>
              <a:t>For highly inclined orbits (</a:t>
            </a:r>
            <a:r>
              <a:rPr lang="en-US" sz="2000" i="1" dirty="0" smtClean="0">
                <a:latin typeface="Times New Roman" pitchFamily="18" charset="0"/>
                <a:cs typeface="Times New Roman" pitchFamily="18" charset="0"/>
              </a:rPr>
              <a:t>i</a:t>
            </a:r>
            <a:r>
              <a:rPr lang="en-US" sz="2000" dirty="0" smtClean="0"/>
              <a:t> ~ 90</a:t>
            </a:r>
            <a:r>
              <a:rPr lang="en-US" sz="2000" baseline="30000" dirty="0" smtClean="0"/>
              <a:t>o</a:t>
            </a:r>
            <a:r>
              <a:rPr lang="en-US" sz="2000" dirty="0" smtClean="0"/>
              <a:t>), there is a chance that a planet will cross in front of a star.</a:t>
            </a:r>
          </a:p>
          <a:p>
            <a:r>
              <a:rPr lang="en-US" sz="2000" dirty="0" smtClean="0"/>
              <a:t>Most sensitive for very close-in planets (inner planets are more likely to transit for given inclination).</a:t>
            </a:r>
          </a:p>
          <a:p>
            <a:r>
              <a:rPr lang="en-US" sz="2000" dirty="0" smtClean="0"/>
              <a:t>Also somewhat more sensitive for larger planets (dip in light level is greater for larger planets). Again, hot </a:t>
            </a:r>
            <a:r>
              <a:rPr lang="en-US" sz="2000" dirty="0" err="1" smtClean="0"/>
              <a:t>Jupiters</a:t>
            </a:r>
            <a:r>
              <a:rPr lang="en-US" sz="2000" dirty="0" smtClean="0"/>
              <a:t>!</a:t>
            </a:r>
          </a:p>
          <a:p>
            <a:r>
              <a:rPr lang="en-US" sz="2000" dirty="0" smtClean="0"/>
              <a:t>It gives better estimate of mass, because inclination can be determined.</a:t>
            </a:r>
          </a:p>
          <a:p>
            <a:r>
              <a:rPr lang="en-US" sz="2000" dirty="0" smtClean="0"/>
              <a:t>This method works at any distance, but is limited by brightness of the primary star.</a:t>
            </a:r>
          </a:p>
          <a:p>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13</a:t>
            </a:fld>
            <a:endParaRPr lang="en-US"/>
          </a:p>
        </p:txBody>
      </p:sp>
      <p:pic>
        <p:nvPicPr>
          <p:cNvPr id="40962" name="Picture 2" descr="Planet Transit"/>
          <p:cNvPicPr>
            <a:picLocks noChangeAspect="1" noChangeArrowheads="1" noCrop="1"/>
          </p:cNvPicPr>
          <p:nvPr/>
        </p:nvPicPr>
        <p:blipFill>
          <a:blip r:embed="rId2" cstate="print"/>
          <a:srcRect/>
          <a:stretch>
            <a:fillRect/>
          </a:stretch>
        </p:blipFill>
        <p:spPr bwMode="auto">
          <a:xfrm>
            <a:off x="5334000" y="2166258"/>
            <a:ext cx="3810000" cy="2381250"/>
          </a:xfrm>
          <a:prstGeom prst="rect">
            <a:avLst/>
          </a:prstGeom>
          <a:solidFill>
            <a:schemeClr val="bg1"/>
          </a:solidFill>
        </p:spPr>
      </p:pic>
      <p:grpSp>
        <p:nvGrpSpPr>
          <p:cNvPr id="13" name="Group 12"/>
          <p:cNvGrpSpPr/>
          <p:nvPr/>
        </p:nvGrpSpPr>
        <p:grpSpPr>
          <a:xfrm>
            <a:off x="5715000" y="5344795"/>
            <a:ext cx="2492829" cy="518893"/>
            <a:chOff x="5747658" y="6074228"/>
            <a:chExt cx="2383972" cy="224901"/>
          </a:xfrm>
        </p:grpSpPr>
        <p:sp>
          <p:nvSpPr>
            <p:cNvPr id="9" name="Oval 8"/>
            <p:cNvSpPr/>
            <p:nvPr/>
          </p:nvSpPr>
          <p:spPr>
            <a:xfrm flipV="1">
              <a:off x="5747658" y="6074228"/>
              <a:ext cx="2383972" cy="224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V="1">
              <a:off x="5999179" y="6097956"/>
              <a:ext cx="1880931" cy="1774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6360055" y="6132001"/>
              <a:ext cx="1159179" cy="1093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6814458" y="5453743"/>
            <a:ext cx="304800" cy="3048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43800" y="4844143"/>
            <a:ext cx="813043" cy="369332"/>
          </a:xfrm>
          <a:prstGeom prst="rect">
            <a:avLst/>
          </a:prstGeom>
          <a:noFill/>
        </p:spPr>
        <p:txBody>
          <a:bodyPr wrap="none" rtlCol="0">
            <a:spAutoFit/>
          </a:bodyPr>
          <a:lstStyle/>
          <a:p>
            <a:r>
              <a:rPr lang="en-US" dirty="0" smtClean="0">
                <a:solidFill>
                  <a:schemeClr val="bg1"/>
                </a:solidFill>
              </a:rPr>
              <a:t>transit</a:t>
            </a:r>
            <a:endParaRPr lang="en-US" dirty="0">
              <a:solidFill>
                <a:schemeClr val="bg1"/>
              </a:solidFill>
            </a:endParaRPr>
          </a:p>
        </p:txBody>
      </p:sp>
      <p:cxnSp>
        <p:nvCxnSpPr>
          <p:cNvPr id="16" name="Straight Connector 15"/>
          <p:cNvCxnSpPr>
            <a:endCxn id="11" idx="5"/>
          </p:cNvCxnSpPr>
          <p:nvPr/>
        </p:nvCxnSpPr>
        <p:spPr>
          <a:xfrm rot="5400000">
            <a:off x="7360033" y="5167984"/>
            <a:ext cx="376981" cy="31712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3857" y="4789715"/>
            <a:ext cx="1133644" cy="369332"/>
          </a:xfrm>
          <a:prstGeom prst="rect">
            <a:avLst/>
          </a:prstGeom>
          <a:noFill/>
        </p:spPr>
        <p:txBody>
          <a:bodyPr wrap="none" rtlCol="0">
            <a:spAutoFit/>
          </a:bodyPr>
          <a:lstStyle/>
          <a:p>
            <a:r>
              <a:rPr lang="en-US" dirty="0" smtClean="0">
                <a:solidFill>
                  <a:schemeClr val="bg1"/>
                </a:solidFill>
              </a:rPr>
              <a:t>no transit</a:t>
            </a:r>
            <a:endParaRPr lang="en-US" dirty="0">
              <a:solidFill>
                <a:schemeClr val="bg1"/>
              </a:solidFill>
            </a:endParaRPr>
          </a:p>
        </p:txBody>
      </p:sp>
      <p:cxnSp>
        <p:nvCxnSpPr>
          <p:cNvPr id="19" name="Straight Connector 18"/>
          <p:cNvCxnSpPr>
            <a:stCxn id="17" idx="2"/>
          </p:cNvCxnSpPr>
          <p:nvPr/>
        </p:nvCxnSpPr>
        <p:spPr>
          <a:xfrm rot="16200000" flipH="1">
            <a:off x="6291935" y="5257791"/>
            <a:ext cx="272927" cy="75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2"/>
            <a:endCxn id="9" idx="3"/>
          </p:cNvCxnSpPr>
          <p:nvPr/>
        </p:nvCxnSpPr>
        <p:spPr>
          <a:xfrm rot="5400000">
            <a:off x="6104504" y="5134610"/>
            <a:ext cx="261738" cy="3106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Imaging Method</a:t>
            </a:r>
            <a:endParaRPr lang="en-US" dirty="0"/>
          </a:p>
        </p:txBody>
      </p:sp>
      <p:sp>
        <p:nvSpPr>
          <p:cNvPr id="3" name="Content Placeholder 2"/>
          <p:cNvSpPr>
            <a:spLocks noGrp="1"/>
          </p:cNvSpPr>
          <p:nvPr>
            <p:ph idx="1"/>
          </p:nvPr>
        </p:nvSpPr>
        <p:spPr>
          <a:xfrm>
            <a:off x="152400" y="2133600"/>
            <a:ext cx="5238750" cy="3992563"/>
          </a:xfrm>
        </p:spPr>
        <p:txBody>
          <a:bodyPr/>
          <a:lstStyle/>
          <a:p>
            <a:r>
              <a:rPr lang="en-US" sz="2000" dirty="0" smtClean="0"/>
              <a:t>For a handful of nearby stars, planets have been directly imaged.</a:t>
            </a:r>
          </a:p>
          <a:p>
            <a:r>
              <a:rPr lang="en-US" sz="2000" dirty="0" smtClean="0"/>
              <a:t>Complementary method to the others: better for more distant planets, can get orbit and hence true mass (but have to see it move over time—may take a few years).  </a:t>
            </a:r>
          </a:p>
          <a:p>
            <a:r>
              <a:rPr lang="en-US" sz="2000" dirty="0" smtClean="0"/>
              <a:t>More sensitive for larger planets.</a:t>
            </a:r>
          </a:p>
          <a:p>
            <a:r>
              <a:rPr lang="en-US" sz="2000" dirty="0" smtClean="0"/>
              <a:t>Can image proto-planetary disk, as for </a:t>
            </a:r>
            <a:r>
              <a:rPr lang="en-US" sz="2000" dirty="0" err="1" smtClean="0"/>
              <a:t>Fomalhaut</a:t>
            </a:r>
            <a:r>
              <a:rPr lang="en-US" sz="2000" dirty="0" smtClean="0"/>
              <a:t>.</a:t>
            </a:r>
          </a:p>
          <a:p>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14</a:t>
            </a:fld>
            <a:endParaRPr lang="en-US"/>
          </a:p>
        </p:txBody>
      </p:sp>
      <p:pic>
        <p:nvPicPr>
          <p:cNvPr id="41986" name="Picture 2" descr="http://www.centauri-dreams.org/wp-content/uploads/2008/09/direct_imaging_planet.jpg"/>
          <p:cNvPicPr>
            <a:picLocks noChangeAspect="1" noChangeArrowheads="1"/>
          </p:cNvPicPr>
          <p:nvPr/>
        </p:nvPicPr>
        <p:blipFill>
          <a:blip r:embed="rId2" cstate="print"/>
          <a:srcRect/>
          <a:stretch>
            <a:fillRect/>
          </a:stretch>
        </p:blipFill>
        <p:spPr bwMode="auto">
          <a:xfrm>
            <a:off x="5895975" y="1924958"/>
            <a:ext cx="2857500" cy="2857500"/>
          </a:xfrm>
          <a:prstGeom prst="rect">
            <a:avLst/>
          </a:prstGeom>
          <a:noFill/>
        </p:spPr>
      </p:pic>
      <p:pic>
        <p:nvPicPr>
          <p:cNvPr id="41988" name="Picture 4" descr="http://scienceblogs.com/catdynamics/foma-planet.jpg"/>
          <p:cNvPicPr>
            <a:picLocks noChangeAspect="1" noChangeArrowheads="1"/>
          </p:cNvPicPr>
          <p:nvPr/>
        </p:nvPicPr>
        <p:blipFill>
          <a:blip r:embed="rId3" cstate="print"/>
          <a:srcRect/>
          <a:stretch>
            <a:fillRect/>
          </a:stretch>
        </p:blipFill>
        <p:spPr bwMode="auto">
          <a:xfrm>
            <a:off x="5388813" y="3467099"/>
            <a:ext cx="3755187" cy="2892425"/>
          </a:xfrm>
          <a:prstGeom prst="rect">
            <a:avLst/>
          </a:prstGeom>
          <a:noFill/>
        </p:spPr>
      </p:pic>
      <p:sp>
        <p:nvSpPr>
          <p:cNvPr id="10" name="TextBox 9"/>
          <p:cNvSpPr txBox="1"/>
          <p:nvPr/>
        </p:nvSpPr>
        <p:spPr>
          <a:xfrm>
            <a:off x="5495925" y="5934075"/>
            <a:ext cx="2326342" cy="369332"/>
          </a:xfrm>
          <a:prstGeom prst="rect">
            <a:avLst/>
          </a:prstGeom>
          <a:noFill/>
        </p:spPr>
        <p:txBody>
          <a:bodyPr wrap="none" rtlCol="0">
            <a:spAutoFit/>
          </a:bodyPr>
          <a:lstStyle/>
          <a:p>
            <a:r>
              <a:rPr lang="en-US" dirty="0" smtClean="0">
                <a:solidFill>
                  <a:schemeClr val="bg1"/>
                </a:solidFill>
              </a:rPr>
              <a:t>Hubble ACS Camera</a:t>
            </a:r>
            <a:endParaRPr lang="en-US" dirty="0">
              <a:solidFill>
                <a:schemeClr val="bg1"/>
              </a:solidFill>
            </a:endParaRPr>
          </a:p>
        </p:txBody>
      </p:sp>
      <p:sp>
        <p:nvSpPr>
          <p:cNvPr id="11" name="TextBox 10"/>
          <p:cNvSpPr txBox="1"/>
          <p:nvPr/>
        </p:nvSpPr>
        <p:spPr>
          <a:xfrm>
            <a:off x="6943725" y="2009775"/>
            <a:ext cx="1774909" cy="369332"/>
          </a:xfrm>
          <a:prstGeom prst="rect">
            <a:avLst/>
          </a:prstGeom>
          <a:noFill/>
        </p:spPr>
        <p:txBody>
          <a:bodyPr wrap="none" rtlCol="0">
            <a:spAutoFit/>
          </a:bodyPr>
          <a:lstStyle/>
          <a:p>
            <a:r>
              <a:rPr lang="en-US" dirty="0" smtClean="0">
                <a:solidFill>
                  <a:schemeClr val="bg1"/>
                </a:solidFill>
              </a:rPr>
              <a:t>Gemini with AO</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and Astrometry Methods</a:t>
            </a:r>
            <a:endParaRPr lang="en-US" dirty="0"/>
          </a:p>
        </p:txBody>
      </p:sp>
      <p:sp>
        <p:nvSpPr>
          <p:cNvPr id="3" name="Content Placeholder 2"/>
          <p:cNvSpPr>
            <a:spLocks noGrp="1"/>
          </p:cNvSpPr>
          <p:nvPr>
            <p:ph idx="1"/>
          </p:nvPr>
        </p:nvSpPr>
        <p:spPr/>
        <p:txBody>
          <a:bodyPr/>
          <a:lstStyle/>
          <a:p>
            <a:r>
              <a:rPr lang="en-US" sz="2000" dirty="0" smtClean="0"/>
              <a:t>The timing method involves measuring transiting planets, or even eclipsing binaries, and noting fluctuations in the timing of the eclipses/transits, which must be due to a third body (or more) .</a:t>
            </a:r>
          </a:p>
          <a:p>
            <a:r>
              <a:rPr lang="en-US" sz="2000" dirty="0" smtClean="0"/>
              <a:t>Pulsar timing is similar, but makes use of the exquisite timing available from the rotation of a pulsar.</a:t>
            </a:r>
          </a:p>
          <a:p>
            <a:r>
              <a:rPr lang="en-US" sz="2000" dirty="0" smtClean="0"/>
              <a:t>Astrometry involves measuring variations in the position of a star and inferring the existence of a perturbing planet.</a:t>
            </a:r>
          </a:p>
          <a:p>
            <a:r>
              <a:rPr lang="en-US" sz="2000" dirty="0" smtClean="0"/>
              <a:t>These have all been successfully used, but yield only a small number of discoveries.</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Observations</a:t>
            </a:r>
            <a:endParaRPr lang="en-US" dirty="0"/>
          </a:p>
        </p:txBody>
      </p:sp>
      <p:sp>
        <p:nvSpPr>
          <p:cNvPr id="3" name="Content Placeholder 2"/>
          <p:cNvSpPr>
            <a:spLocks noGrp="1"/>
          </p:cNvSpPr>
          <p:nvPr>
            <p:ph idx="1"/>
          </p:nvPr>
        </p:nvSpPr>
        <p:spPr>
          <a:xfrm>
            <a:off x="247650" y="2124075"/>
            <a:ext cx="4591050" cy="3992563"/>
          </a:xfrm>
        </p:spPr>
        <p:txBody>
          <a:bodyPr/>
          <a:lstStyle/>
          <a:p>
            <a:r>
              <a:rPr lang="en-US" sz="2000" dirty="0" smtClean="0"/>
              <a:t>Once a planet is discovered, other observatories can be used to learn more through accurate observations.  </a:t>
            </a:r>
          </a:p>
          <a:p>
            <a:r>
              <a:rPr lang="en-US" sz="2000" dirty="0" smtClean="0"/>
              <a:t>For example, the James Webb Space Telescope will use IR observations and spectroscopy to determine better light-curves, look for organic molecules or water, and perhaps find perturbations that point to other planets in the stellar system.</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16</a:t>
            </a:fld>
            <a:endParaRPr lang="en-US"/>
          </a:p>
        </p:txBody>
      </p:sp>
      <p:pic>
        <p:nvPicPr>
          <p:cNvPr id="190466" name="Picture 2"/>
          <p:cNvPicPr>
            <a:picLocks noChangeAspect="1" noChangeArrowheads="1"/>
          </p:cNvPicPr>
          <p:nvPr/>
        </p:nvPicPr>
        <p:blipFill>
          <a:blip r:embed="rId2" cstate="print"/>
          <a:srcRect/>
          <a:stretch>
            <a:fillRect/>
          </a:stretch>
        </p:blipFill>
        <p:spPr bwMode="auto">
          <a:xfrm>
            <a:off x="5078584" y="2552700"/>
            <a:ext cx="3989216" cy="2783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8D57DA5D-927D-4141-930F-0F7BF61CF1AC}" type="slidenum">
              <a:rPr lang="en-US"/>
              <a:pPr/>
              <a:t>17</a:t>
            </a:fld>
            <a:endParaRPr lang="en-US"/>
          </a:p>
        </p:txBody>
      </p:sp>
      <p:sp>
        <p:nvSpPr>
          <p:cNvPr id="3075" name="Rectangle 3"/>
          <p:cNvSpPr>
            <a:spLocks noGrp="1" noChangeArrowheads="1"/>
          </p:cNvSpPr>
          <p:nvPr>
            <p:ph type="body" idx="1"/>
          </p:nvPr>
        </p:nvSpPr>
        <p:spPr>
          <a:xfrm>
            <a:off x="381000" y="2209800"/>
            <a:ext cx="8229600" cy="4038600"/>
          </a:xfrm>
        </p:spPr>
        <p:txBody>
          <a:bodyPr/>
          <a:lstStyle/>
          <a:p>
            <a:pPr marL="609600" indent="-609600"/>
            <a:r>
              <a:rPr lang="en-US" dirty="0" smtClean="0">
                <a:solidFill>
                  <a:schemeClr val="bg2"/>
                </a:solidFill>
              </a:rPr>
              <a:t>Current knowledge of </a:t>
            </a:r>
            <a:r>
              <a:rPr lang="en-US" dirty="0" err="1" smtClean="0">
                <a:solidFill>
                  <a:schemeClr val="bg2"/>
                </a:solidFill>
              </a:rPr>
              <a:t>extrasolar</a:t>
            </a:r>
            <a:r>
              <a:rPr lang="en-US" dirty="0" smtClean="0">
                <a:solidFill>
                  <a:schemeClr val="bg2"/>
                </a:solidFill>
              </a:rPr>
              <a:t> planets (</a:t>
            </a:r>
            <a:r>
              <a:rPr lang="en-US" dirty="0" err="1" smtClean="0">
                <a:solidFill>
                  <a:schemeClr val="bg2"/>
                </a:solidFill>
              </a:rPr>
              <a:t>exoplanets</a:t>
            </a:r>
            <a:r>
              <a:rPr lang="en-US" dirty="0" smtClean="0">
                <a:solidFill>
                  <a:schemeClr val="bg2"/>
                </a:solidFill>
              </a:rPr>
              <a:t>)</a:t>
            </a:r>
          </a:p>
          <a:p>
            <a:pPr marL="609600" indent="-609600"/>
            <a:r>
              <a:rPr lang="en-US" dirty="0" smtClean="0">
                <a:solidFill>
                  <a:schemeClr val="bg2"/>
                </a:solidFill>
              </a:rPr>
              <a:t>Methods of detection</a:t>
            </a:r>
          </a:p>
          <a:p>
            <a:pPr marL="609600" indent="-609600"/>
            <a:r>
              <a:rPr lang="en-US" dirty="0" smtClean="0"/>
              <a:t>The transit method</a:t>
            </a:r>
          </a:p>
          <a:p>
            <a:pPr marL="609600" indent="-609600"/>
            <a:r>
              <a:rPr lang="en-US" dirty="0" smtClean="0">
                <a:solidFill>
                  <a:schemeClr val="bg2"/>
                </a:solidFill>
              </a:rPr>
              <a:t>Professional and amateur observations</a:t>
            </a:r>
          </a:p>
          <a:p>
            <a:pPr marL="609600" indent="-609600"/>
            <a:r>
              <a:rPr lang="en-US" dirty="0" smtClean="0">
                <a:solidFill>
                  <a:schemeClr val="bg2"/>
                </a:solidFill>
              </a:rPr>
              <a:t>What you need to detect transits</a:t>
            </a:r>
          </a:p>
          <a:p>
            <a:pPr marL="609600" indent="-609600"/>
            <a:r>
              <a:rPr lang="en-US" dirty="0" smtClean="0">
                <a:solidFill>
                  <a:schemeClr val="bg2"/>
                </a:solidFill>
              </a:rPr>
              <a:t>How to submit your measurements</a:t>
            </a:r>
            <a:endParaRPr lang="en-US" dirty="0">
              <a:solidFill>
                <a:schemeClr val="bg2"/>
              </a:solidFill>
            </a:endParaRPr>
          </a:p>
        </p:txBody>
      </p:sp>
      <p:sp>
        <p:nvSpPr>
          <p:cNvPr id="3077" name="Rectangle 5"/>
          <p:cNvSpPr>
            <a:spLocks noGrp="1" noChangeArrowheads="1"/>
          </p:cNvSpPr>
          <p:nvPr>
            <p:ph type="title"/>
          </p:nvPr>
        </p:nvSpPr>
        <p:spPr>
          <a:noFill/>
          <a:ln/>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Method in Action</a:t>
            </a:r>
            <a:endParaRPr lang="en-US"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18</a:t>
            </a:fld>
            <a:endParaRPr lang="en-US"/>
          </a:p>
        </p:txBody>
      </p:sp>
      <p:pic>
        <p:nvPicPr>
          <p:cNvPr id="191490" name="Picture 2"/>
          <p:cNvPicPr>
            <a:picLocks noChangeAspect="1" noChangeArrowheads="1"/>
          </p:cNvPicPr>
          <p:nvPr/>
        </p:nvPicPr>
        <p:blipFill>
          <a:blip r:embed="rId2" cstate="print"/>
          <a:srcRect/>
          <a:stretch>
            <a:fillRect/>
          </a:stretch>
        </p:blipFill>
        <p:spPr bwMode="auto">
          <a:xfrm>
            <a:off x="428625" y="2381250"/>
            <a:ext cx="4638675" cy="3169411"/>
          </a:xfrm>
          <a:prstGeom prst="rect">
            <a:avLst/>
          </a:prstGeom>
          <a:noFill/>
          <a:ln w="9525">
            <a:noFill/>
            <a:miter lim="800000"/>
            <a:headEnd/>
            <a:tailEnd/>
          </a:ln>
        </p:spPr>
      </p:pic>
      <p:pic>
        <p:nvPicPr>
          <p:cNvPr id="191491" name="Picture 3"/>
          <p:cNvPicPr>
            <a:picLocks noChangeAspect="1" noChangeArrowheads="1"/>
          </p:cNvPicPr>
          <p:nvPr/>
        </p:nvPicPr>
        <p:blipFill>
          <a:blip r:embed="rId3" cstate="print"/>
          <a:srcRect/>
          <a:stretch>
            <a:fillRect/>
          </a:stretch>
        </p:blipFill>
        <p:spPr bwMode="auto">
          <a:xfrm>
            <a:off x="5715000" y="1981200"/>
            <a:ext cx="2438400" cy="2568606"/>
          </a:xfrm>
          <a:prstGeom prst="rect">
            <a:avLst/>
          </a:prstGeom>
          <a:noFill/>
          <a:ln w="9525">
            <a:noFill/>
            <a:miter lim="800000"/>
            <a:headEnd/>
            <a:tailEnd/>
          </a:ln>
        </p:spPr>
      </p:pic>
      <p:sp>
        <p:nvSpPr>
          <p:cNvPr id="9" name="Rectangle 8"/>
          <p:cNvSpPr/>
          <p:nvPr/>
        </p:nvSpPr>
        <p:spPr>
          <a:xfrm>
            <a:off x="5372100" y="4591050"/>
            <a:ext cx="3467100" cy="1569660"/>
          </a:xfrm>
          <a:prstGeom prst="rect">
            <a:avLst/>
          </a:prstGeom>
        </p:spPr>
        <p:txBody>
          <a:bodyPr wrap="square">
            <a:spAutoFit/>
          </a:bodyPr>
          <a:lstStyle/>
          <a:p>
            <a:r>
              <a:rPr lang="en-US" sz="1600" b="1" dirty="0" smtClean="0">
                <a:solidFill>
                  <a:schemeClr val="bg1"/>
                </a:solidFill>
              </a:rPr>
              <a:t>Example </a:t>
            </a:r>
            <a:r>
              <a:rPr lang="en-US" sz="1600" b="1" dirty="0">
                <a:solidFill>
                  <a:schemeClr val="bg1"/>
                </a:solidFill>
              </a:rPr>
              <a:t>of a </a:t>
            </a:r>
            <a:r>
              <a:rPr lang="en-US" sz="1600" b="1" dirty="0" smtClean="0">
                <a:solidFill>
                  <a:schemeClr val="bg1"/>
                </a:solidFill>
              </a:rPr>
              <a:t>Spitzer </a:t>
            </a:r>
            <a:r>
              <a:rPr lang="en-US" sz="1600" dirty="0" err="1" smtClean="0">
                <a:solidFill>
                  <a:schemeClr val="bg1"/>
                </a:solidFill>
              </a:rPr>
              <a:t>exoplanet</a:t>
            </a:r>
            <a:r>
              <a:rPr lang="en-US" sz="1600" dirty="0" smtClean="0">
                <a:solidFill>
                  <a:schemeClr val="bg1"/>
                </a:solidFill>
              </a:rPr>
              <a:t> </a:t>
            </a:r>
            <a:r>
              <a:rPr lang="en-US" sz="1600" dirty="0">
                <a:solidFill>
                  <a:schemeClr val="bg1"/>
                </a:solidFill>
              </a:rPr>
              <a:t>detection, the </a:t>
            </a:r>
            <a:r>
              <a:rPr lang="en-US" sz="1600" dirty="0" smtClean="0">
                <a:solidFill>
                  <a:schemeClr val="bg1"/>
                </a:solidFill>
              </a:rPr>
              <a:t>secondary eclipse </a:t>
            </a:r>
            <a:r>
              <a:rPr lang="en-US" sz="1600" dirty="0">
                <a:solidFill>
                  <a:schemeClr val="bg1"/>
                </a:solidFill>
              </a:rPr>
              <a:t>of HD 189733b (Deming </a:t>
            </a:r>
            <a:r>
              <a:rPr lang="en-US" sz="1600" dirty="0" smtClean="0">
                <a:solidFill>
                  <a:schemeClr val="bg1"/>
                </a:solidFill>
              </a:rPr>
              <a:t>et al</a:t>
            </a:r>
            <a:r>
              <a:rPr lang="en-US" sz="1600" dirty="0">
                <a:solidFill>
                  <a:schemeClr val="bg1"/>
                </a:solidFill>
              </a:rPr>
              <a:t>. 2006). By detecting the </a:t>
            </a:r>
            <a:r>
              <a:rPr lang="en-US" sz="1600" dirty="0" smtClean="0">
                <a:solidFill>
                  <a:schemeClr val="bg1"/>
                </a:solidFill>
              </a:rPr>
              <a:t>eclipse Spitzer </a:t>
            </a:r>
            <a:r>
              <a:rPr lang="en-US" sz="1600" dirty="0">
                <a:solidFill>
                  <a:schemeClr val="bg1"/>
                </a:solidFill>
              </a:rPr>
              <a:t>is able to make a </a:t>
            </a:r>
            <a:r>
              <a:rPr lang="en-US" sz="1600" dirty="0" smtClean="0">
                <a:solidFill>
                  <a:schemeClr val="bg1"/>
                </a:solidFill>
              </a:rPr>
              <a:t>direct measurement </a:t>
            </a:r>
            <a:r>
              <a:rPr lang="en-US" sz="1600" dirty="0">
                <a:solidFill>
                  <a:schemeClr val="bg1"/>
                </a:solidFill>
              </a:rPr>
              <a:t>of the IR flux </a:t>
            </a:r>
            <a:r>
              <a:rPr lang="en-US" sz="1600" dirty="0" smtClean="0">
                <a:solidFill>
                  <a:schemeClr val="bg1"/>
                </a:solidFill>
              </a:rPr>
              <a:t>from the </a:t>
            </a:r>
            <a:r>
              <a:rPr lang="en-US" sz="1600" dirty="0">
                <a:solidFill>
                  <a:schemeClr val="bg1"/>
                </a:solidFill>
              </a:rPr>
              <a:t>planet.</a:t>
            </a:r>
          </a:p>
        </p:txBody>
      </p:sp>
      <p:sp>
        <p:nvSpPr>
          <p:cNvPr id="10" name="TextBox 9"/>
          <p:cNvSpPr txBox="1"/>
          <p:nvPr/>
        </p:nvSpPr>
        <p:spPr>
          <a:xfrm>
            <a:off x="8248650" y="2590800"/>
            <a:ext cx="710451" cy="923330"/>
          </a:xfrm>
          <a:prstGeom prst="rect">
            <a:avLst/>
          </a:prstGeom>
          <a:noFill/>
        </p:spPr>
        <p:txBody>
          <a:bodyPr wrap="none" rtlCol="0">
            <a:spAutoFit/>
          </a:bodyPr>
          <a:lstStyle/>
          <a:p>
            <a:r>
              <a:rPr lang="en-US" dirty="0" smtClean="0">
                <a:solidFill>
                  <a:schemeClr val="bg1"/>
                </a:solidFill>
              </a:rPr>
              <a:t>Note</a:t>
            </a:r>
          </a:p>
          <a:p>
            <a:r>
              <a:rPr lang="en-US" dirty="0" smtClean="0">
                <a:solidFill>
                  <a:schemeClr val="bg1"/>
                </a:solidFill>
              </a:rPr>
              <a:t>0.6%</a:t>
            </a:r>
          </a:p>
          <a:p>
            <a:r>
              <a:rPr lang="en-US" dirty="0" smtClean="0">
                <a:solidFill>
                  <a:schemeClr val="bg1"/>
                </a:solidFill>
              </a:rPr>
              <a:t>drop</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Geometry</a:t>
            </a:r>
            <a:endParaRPr lang="en-US"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19</a:t>
            </a:fld>
            <a:endParaRPr lang="en-US"/>
          </a:p>
        </p:txBody>
      </p:sp>
      <p:pic>
        <p:nvPicPr>
          <p:cNvPr id="43010" name="Picture 2" descr="http://kepler.nasa.gov/../images/mws/Transit_prob.gif"/>
          <p:cNvPicPr>
            <a:picLocks noChangeAspect="1" noChangeArrowheads="1"/>
          </p:cNvPicPr>
          <p:nvPr/>
        </p:nvPicPr>
        <p:blipFill>
          <a:blip r:embed="rId2" cstate="print"/>
          <a:srcRect/>
          <a:stretch>
            <a:fillRect/>
          </a:stretch>
        </p:blipFill>
        <p:spPr bwMode="auto">
          <a:xfrm>
            <a:off x="1638300" y="1909252"/>
            <a:ext cx="6104335" cy="425342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8D57DA5D-927D-4141-930F-0F7BF61CF1AC}" type="slidenum">
              <a:rPr lang="en-US"/>
              <a:pPr/>
              <a:t>2</a:t>
            </a:fld>
            <a:endParaRPr lang="en-US"/>
          </a:p>
        </p:txBody>
      </p:sp>
      <p:sp>
        <p:nvSpPr>
          <p:cNvPr id="3075" name="Rectangle 3"/>
          <p:cNvSpPr>
            <a:spLocks noGrp="1" noChangeArrowheads="1"/>
          </p:cNvSpPr>
          <p:nvPr>
            <p:ph type="body" idx="1"/>
          </p:nvPr>
        </p:nvSpPr>
        <p:spPr>
          <a:xfrm>
            <a:off x="381000" y="2209800"/>
            <a:ext cx="8229600" cy="4038600"/>
          </a:xfrm>
        </p:spPr>
        <p:txBody>
          <a:bodyPr/>
          <a:lstStyle/>
          <a:p>
            <a:pPr marL="609600" indent="-609600"/>
            <a:r>
              <a:rPr lang="en-US" dirty="0" smtClean="0"/>
              <a:t>Current knowledge of </a:t>
            </a:r>
            <a:r>
              <a:rPr lang="en-US" dirty="0" err="1" smtClean="0"/>
              <a:t>extrasolar</a:t>
            </a:r>
            <a:r>
              <a:rPr lang="en-US" dirty="0" smtClean="0"/>
              <a:t> planets (</a:t>
            </a:r>
            <a:r>
              <a:rPr lang="en-US" dirty="0" err="1" smtClean="0"/>
              <a:t>exoplanets</a:t>
            </a:r>
            <a:r>
              <a:rPr lang="en-US" dirty="0" smtClean="0"/>
              <a:t>)</a:t>
            </a:r>
          </a:p>
          <a:p>
            <a:pPr marL="609600" indent="-609600"/>
            <a:r>
              <a:rPr lang="en-US" dirty="0" smtClean="0"/>
              <a:t>Methods of detection</a:t>
            </a:r>
          </a:p>
          <a:p>
            <a:pPr marL="609600" indent="-609600"/>
            <a:r>
              <a:rPr lang="en-US" dirty="0" smtClean="0"/>
              <a:t>The transit method</a:t>
            </a:r>
          </a:p>
          <a:p>
            <a:pPr marL="609600" indent="-609600"/>
            <a:r>
              <a:rPr lang="en-US" dirty="0" smtClean="0"/>
              <a:t>Professional and amateur observations</a:t>
            </a:r>
          </a:p>
          <a:p>
            <a:pPr marL="609600" indent="-609600"/>
            <a:r>
              <a:rPr lang="en-US" dirty="0" smtClean="0"/>
              <a:t>What you need to detect transits</a:t>
            </a:r>
          </a:p>
          <a:p>
            <a:pPr marL="609600" indent="-609600"/>
            <a:r>
              <a:rPr lang="en-US" dirty="0" smtClean="0"/>
              <a:t>How to submit your measurements</a:t>
            </a:r>
            <a:endParaRPr lang="en-US" dirty="0"/>
          </a:p>
        </p:txBody>
      </p:sp>
      <p:sp>
        <p:nvSpPr>
          <p:cNvPr id="3077" name="Rectangle 5"/>
          <p:cNvSpPr>
            <a:spLocks noGrp="1" noChangeArrowheads="1"/>
          </p:cNvSpPr>
          <p:nvPr>
            <p:ph type="title"/>
          </p:nvPr>
        </p:nvSpPr>
        <p:spPr>
          <a:noFill/>
          <a:ln/>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Transits for Our Solar System</a:t>
            </a:r>
            <a:endParaRPr lang="en-US" dirty="0"/>
          </a:p>
        </p:txBody>
      </p:sp>
      <p:graphicFrame>
        <p:nvGraphicFramePr>
          <p:cNvPr id="7" name="Content Placeholder 6"/>
          <p:cNvGraphicFramePr>
            <a:graphicFrameLocks noGrp="1"/>
          </p:cNvGraphicFramePr>
          <p:nvPr>
            <p:ph idx="1"/>
          </p:nvPr>
        </p:nvGraphicFramePr>
        <p:xfrm>
          <a:off x="1200149" y="2323944"/>
          <a:ext cx="6848475" cy="3535680"/>
        </p:xfrm>
        <a:graphic>
          <a:graphicData uri="http://schemas.openxmlformats.org/drawingml/2006/table">
            <a:tbl>
              <a:tblPr>
                <a:tableStyleId>{284E427A-3D55-4303-BF80-6455036E1DE7}</a:tableStyleId>
              </a:tblPr>
              <a:tblGrid>
                <a:gridCol w="1095756"/>
                <a:gridCol w="890302"/>
                <a:gridCol w="684849"/>
                <a:gridCol w="939069"/>
                <a:gridCol w="895350"/>
                <a:gridCol w="1057275"/>
                <a:gridCol w="1285874"/>
              </a:tblGrid>
              <a:tr h="0">
                <a:tc gridSpan="7">
                  <a:txBody>
                    <a:bodyPr/>
                    <a:lstStyle/>
                    <a:p>
                      <a:pPr algn="ctr"/>
                      <a:r>
                        <a:rPr lang="en-US" sz="1600" dirty="0"/>
                        <a:t>Transit Properties of Solar System Objects</a:t>
                      </a:r>
                      <a:r>
                        <a:rPr lang="en-US" sz="1200" dirty="0"/>
                        <a:t/>
                      </a:r>
                      <a:br>
                        <a:rPr lang="en-US" sz="1200" dirty="0"/>
                      </a:br>
                      <a:endParaRPr lang="en-US" sz="1200" dirty="0">
                        <a:solidFill>
                          <a:schemeClr val="bg1"/>
                        </a:solidFill>
                      </a:endParaRPr>
                    </a:p>
                  </a:txBody>
                  <a:tcPr marL="0" marR="0" marT="0" marB="0"/>
                </a:tc>
                <a:tc hMerge="1">
                  <a:txBody>
                    <a:bodyPr/>
                    <a:lstStyle/>
                    <a:p>
                      <a:endParaRPr lang="en-US" sz="1200" dirty="0"/>
                    </a:p>
                  </a:txBody>
                  <a:tcPr marL="30478" marR="30478" marT="15239" marB="15239">
                    <a:lnL>
                      <a:noFill/>
                    </a:lnL>
                  </a:tcPr>
                </a:tc>
                <a:tc hMerge="1">
                  <a:txBody>
                    <a:bodyPr/>
                    <a:lstStyle/>
                    <a:p>
                      <a:endParaRPr lang="en-US" sz="1200" dirty="0"/>
                    </a:p>
                  </a:txBody>
                  <a:tcPr marL="30478" marR="30478" marT="15239" marB="15239"/>
                </a:tc>
                <a:tc hMerge="1">
                  <a:txBody>
                    <a:bodyPr/>
                    <a:lstStyle/>
                    <a:p>
                      <a:endParaRPr lang="en-US" sz="1200" dirty="0"/>
                    </a:p>
                  </a:txBody>
                  <a:tcPr marL="30478" marR="30478" marT="15239" marB="15239"/>
                </a:tc>
                <a:tc hMerge="1">
                  <a:txBody>
                    <a:bodyPr/>
                    <a:lstStyle/>
                    <a:p>
                      <a:endParaRPr lang="en-US" sz="1200" dirty="0"/>
                    </a:p>
                  </a:txBody>
                  <a:tcPr marL="30478" marR="30478" marT="15239" marB="15239"/>
                </a:tc>
                <a:tc hMerge="1">
                  <a:txBody>
                    <a:bodyPr/>
                    <a:lstStyle/>
                    <a:p>
                      <a:endParaRPr lang="en-US" sz="1200" dirty="0"/>
                    </a:p>
                  </a:txBody>
                  <a:tcPr marL="30478" marR="30478" marT="15239" marB="15239"/>
                </a:tc>
                <a:tc hMerge="1">
                  <a:txBody>
                    <a:bodyPr/>
                    <a:lstStyle/>
                    <a:p>
                      <a:endParaRPr lang="en-US" sz="1200" dirty="0"/>
                    </a:p>
                  </a:txBody>
                  <a:tcPr marL="30478" marR="30478" marT="15239" marB="15239"/>
                </a:tc>
              </a:tr>
              <a:tr h="914327">
                <a:tc>
                  <a:txBody>
                    <a:bodyPr/>
                    <a:lstStyle/>
                    <a:p>
                      <a:pPr algn="ctr"/>
                      <a:r>
                        <a:rPr lang="en-US" sz="1200"/>
                        <a:t> Planet</a:t>
                      </a:r>
                      <a:endParaRPr lang="en-US" sz="1200">
                        <a:solidFill>
                          <a:schemeClr val="bg1"/>
                        </a:solidFill>
                      </a:endParaRPr>
                    </a:p>
                  </a:txBody>
                  <a:tcPr marL="0" marR="0" marT="0" marB="0" anchor="ctr"/>
                </a:tc>
                <a:tc>
                  <a:txBody>
                    <a:bodyPr/>
                    <a:lstStyle/>
                    <a:p>
                      <a:pPr algn="ctr"/>
                      <a:r>
                        <a:rPr lang="en-US" sz="1200"/>
                        <a:t>Orbital</a:t>
                      </a:r>
                      <a:br>
                        <a:rPr lang="en-US" sz="1200"/>
                      </a:br>
                      <a:r>
                        <a:rPr lang="en-US" sz="1200"/>
                        <a:t>Period</a:t>
                      </a:r>
                      <a:br>
                        <a:rPr lang="en-US" sz="1200"/>
                      </a:br>
                      <a:r>
                        <a:rPr lang="en-US" sz="1200"/>
                        <a:t>P (years)</a:t>
                      </a:r>
                      <a:br>
                        <a:rPr lang="en-US" sz="1200"/>
                      </a:br>
                      <a:endParaRPr lang="en-US" sz="1200">
                        <a:solidFill>
                          <a:schemeClr val="bg1"/>
                        </a:solidFill>
                      </a:endParaRPr>
                    </a:p>
                  </a:txBody>
                  <a:tcPr marL="0" marR="0" marT="0" marB="0" anchor="ctr"/>
                </a:tc>
                <a:tc>
                  <a:txBody>
                    <a:bodyPr/>
                    <a:lstStyle/>
                    <a:p>
                      <a:pPr algn="ctr"/>
                      <a:r>
                        <a:rPr lang="en-US" sz="1200"/>
                        <a:t>Semi-</a:t>
                      </a:r>
                      <a:br>
                        <a:rPr lang="en-US" sz="1200"/>
                      </a:br>
                      <a:r>
                        <a:rPr lang="en-US" sz="1200"/>
                        <a:t>Major Axis</a:t>
                      </a:r>
                      <a:br>
                        <a:rPr lang="en-US" sz="1200"/>
                      </a:br>
                      <a:r>
                        <a:rPr lang="en-US" sz="1200"/>
                        <a:t>a (A.U.)</a:t>
                      </a:r>
                      <a:br>
                        <a:rPr lang="en-US" sz="1200"/>
                      </a:br>
                      <a:endParaRPr lang="en-US" sz="1200">
                        <a:solidFill>
                          <a:schemeClr val="bg1"/>
                        </a:solidFill>
                      </a:endParaRPr>
                    </a:p>
                  </a:txBody>
                  <a:tcPr marL="0" marR="0" marT="0" marB="0" anchor="ctr"/>
                </a:tc>
                <a:tc>
                  <a:txBody>
                    <a:bodyPr/>
                    <a:lstStyle/>
                    <a:p>
                      <a:pPr algn="ctr"/>
                      <a:r>
                        <a:rPr lang="en-US" sz="1200" dirty="0"/>
                        <a:t>Transit</a:t>
                      </a:r>
                      <a:br>
                        <a:rPr lang="en-US" sz="1200" dirty="0"/>
                      </a:br>
                      <a:r>
                        <a:rPr lang="en-US" sz="1200" dirty="0"/>
                        <a:t>Duration</a:t>
                      </a:r>
                      <a:br>
                        <a:rPr lang="en-US" sz="1200" dirty="0"/>
                      </a:br>
                      <a:r>
                        <a:rPr lang="en-US" sz="1200" dirty="0"/>
                        <a:t>(hours)</a:t>
                      </a:r>
                      <a:br>
                        <a:rPr lang="en-US" sz="1200" dirty="0"/>
                      </a:br>
                      <a:endParaRPr lang="en-US" sz="1200" dirty="0">
                        <a:solidFill>
                          <a:schemeClr val="bg1"/>
                        </a:solidFill>
                      </a:endParaRPr>
                    </a:p>
                  </a:txBody>
                  <a:tcPr marL="0" marR="0" marT="0" marB="0" anchor="ctr"/>
                </a:tc>
                <a:tc>
                  <a:txBody>
                    <a:bodyPr/>
                    <a:lstStyle/>
                    <a:p>
                      <a:pPr algn="ctr"/>
                      <a:r>
                        <a:rPr lang="en-US" sz="1200"/>
                        <a:t>Transit</a:t>
                      </a:r>
                      <a:br>
                        <a:rPr lang="en-US" sz="1200"/>
                      </a:br>
                      <a:r>
                        <a:rPr lang="en-US" sz="1200"/>
                        <a:t>Depth</a:t>
                      </a:r>
                      <a:br>
                        <a:rPr lang="en-US" sz="1200"/>
                      </a:br>
                      <a:r>
                        <a:rPr lang="en-US" sz="1200"/>
                        <a:t>(%)</a:t>
                      </a:r>
                      <a:br>
                        <a:rPr lang="en-US" sz="1200"/>
                      </a:br>
                      <a:endParaRPr lang="en-US" sz="1200">
                        <a:solidFill>
                          <a:schemeClr val="bg1"/>
                        </a:solidFill>
                      </a:endParaRPr>
                    </a:p>
                  </a:txBody>
                  <a:tcPr marL="0" marR="0" marT="0" marB="0" anchor="ctr"/>
                </a:tc>
                <a:tc>
                  <a:txBody>
                    <a:bodyPr/>
                    <a:lstStyle/>
                    <a:p>
                      <a:pPr algn="ctr"/>
                      <a:r>
                        <a:rPr lang="en-US" sz="1200"/>
                        <a:t>Geometric</a:t>
                      </a:r>
                      <a:br>
                        <a:rPr lang="en-US" sz="1200"/>
                      </a:br>
                      <a:r>
                        <a:rPr lang="en-US" sz="1200"/>
                        <a:t>Probability</a:t>
                      </a:r>
                      <a:br>
                        <a:rPr lang="en-US" sz="1200"/>
                      </a:br>
                      <a:r>
                        <a:rPr lang="en-US" sz="1200"/>
                        <a:t>(%)</a:t>
                      </a:r>
                      <a:br>
                        <a:rPr lang="en-US" sz="1200"/>
                      </a:br>
                      <a:endParaRPr lang="en-US" sz="1200">
                        <a:solidFill>
                          <a:schemeClr val="bg1"/>
                        </a:solidFill>
                      </a:endParaRPr>
                    </a:p>
                  </a:txBody>
                  <a:tcPr marL="0" marR="0" marT="0" marB="0" anchor="ctr"/>
                </a:tc>
                <a:tc>
                  <a:txBody>
                    <a:bodyPr/>
                    <a:lstStyle/>
                    <a:p>
                      <a:pPr algn="ctr"/>
                      <a:r>
                        <a:rPr lang="en-US" sz="1200" dirty="0"/>
                        <a:t>Inclination</a:t>
                      </a:r>
                      <a:br>
                        <a:rPr lang="en-US" sz="1200" dirty="0"/>
                      </a:br>
                      <a:r>
                        <a:rPr lang="en-US" sz="1200" dirty="0"/>
                        <a:t>Invariant Plane</a:t>
                      </a:r>
                      <a:br>
                        <a:rPr lang="en-US" sz="1200" dirty="0"/>
                      </a:br>
                      <a:r>
                        <a:rPr lang="en-US" sz="1200" dirty="0"/>
                        <a:t>(deg)</a:t>
                      </a:r>
                      <a:endParaRPr lang="en-US" sz="1200" dirty="0">
                        <a:solidFill>
                          <a:schemeClr val="bg1"/>
                        </a:solidFill>
                      </a:endParaRPr>
                    </a:p>
                  </a:txBody>
                  <a:tcPr marL="0" marR="0" marT="0" marB="0" anchor="ctr"/>
                </a:tc>
              </a:tr>
              <a:tr h="182865">
                <a:tc>
                  <a:txBody>
                    <a:bodyPr/>
                    <a:lstStyle/>
                    <a:p>
                      <a:r>
                        <a:rPr lang="en-US" sz="1200"/>
                        <a:t> Mercury</a:t>
                      </a:r>
                      <a:endParaRPr lang="en-US" sz="1200">
                        <a:solidFill>
                          <a:schemeClr val="bg1"/>
                        </a:solidFill>
                      </a:endParaRPr>
                    </a:p>
                  </a:txBody>
                  <a:tcPr marL="0" marR="0" marT="0" marB="0" anchor="ctr"/>
                </a:tc>
                <a:tc>
                  <a:txBody>
                    <a:bodyPr/>
                    <a:lstStyle/>
                    <a:p>
                      <a:pPr algn="r"/>
                      <a:r>
                        <a:rPr lang="en-US" sz="1200"/>
                        <a:t> 0.241 </a:t>
                      </a:r>
                      <a:endParaRPr lang="en-US" sz="1200">
                        <a:solidFill>
                          <a:schemeClr val="bg1"/>
                        </a:solidFill>
                      </a:endParaRPr>
                    </a:p>
                  </a:txBody>
                  <a:tcPr marL="0" marR="0" marT="0" marB="0" anchor="ctr"/>
                </a:tc>
                <a:tc>
                  <a:txBody>
                    <a:bodyPr/>
                    <a:lstStyle/>
                    <a:p>
                      <a:pPr algn="r"/>
                      <a:r>
                        <a:rPr lang="en-US" sz="1200"/>
                        <a:t>0.39 </a:t>
                      </a:r>
                      <a:endParaRPr lang="en-US" sz="1200">
                        <a:solidFill>
                          <a:schemeClr val="bg1"/>
                        </a:solidFill>
                      </a:endParaRPr>
                    </a:p>
                  </a:txBody>
                  <a:tcPr marL="0" marR="0" marT="0" marB="0" anchor="ctr"/>
                </a:tc>
                <a:tc>
                  <a:txBody>
                    <a:bodyPr/>
                    <a:lstStyle/>
                    <a:p>
                      <a:pPr algn="r"/>
                      <a:r>
                        <a:rPr lang="en-US" sz="1200"/>
                        <a:t>8.1 </a:t>
                      </a:r>
                      <a:endParaRPr lang="en-US" sz="1200">
                        <a:solidFill>
                          <a:schemeClr val="bg1"/>
                        </a:solidFill>
                      </a:endParaRPr>
                    </a:p>
                  </a:txBody>
                  <a:tcPr marL="0" marR="0" marT="0" marB="0" anchor="ctr"/>
                </a:tc>
                <a:tc>
                  <a:txBody>
                    <a:bodyPr/>
                    <a:lstStyle/>
                    <a:p>
                      <a:pPr algn="r"/>
                      <a:r>
                        <a:rPr lang="en-US" sz="1200"/>
                        <a:t>0.0012 </a:t>
                      </a:r>
                      <a:endParaRPr lang="en-US" sz="1200">
                        <a:solidFill>
                          <a:schemeClr val="bg1"/>
                        </a:solidFill>
                      </a:endParaRPr>
                    </a:p>
                  </a:txBody>
                  <a:tcPr marL="0" marR="0" marT="0" marB="0" anchor="ctr"/>
                </a:tc>
                <a:tc>
                  <a:txBody>
                    <a:bodyPr/>
                    <a:lstStyle/>
                    <a:p>
                      <a:pPr algn="r"/>
                      <a:r>
                        <a:rPr lang="en-US" sz="1200"/>
                        <a:t>1.19  </a:t>
                      </a:r>
                      <a:endParaRPr lang="en-US" sz="1200">
                        <a:solidFill>
                          <a:schemeClr val="bg1"/>
                        </a:solidFill>
                      </a:endParaRPr>
                    </a:p>
                  </a:txBody>
                  <a:tcPr marL="0" marR="0" marT="0" marB="0" anchor="ctr"/>
                </a:tc>
                <a:tc>
                  <a:txBody>
                    <a:bodyPr/>
                    <a:lstStyle/>
                    <a:p>
                      <a:pPr algn="r"/>
                      <a:r>
                        <a:rPr lang="en-US" sz="1200"/>
                        <a:t>6.33 </a:t>
                      </a:r>
                      <a:endParaRPr lang="en-US" sz="1200">
                        <a:solidFill>
                          <a:schemeClr val="bg1"/>
                        </a:solidFill>
                      </a:endParaRPr>
                    </a:p>
                  </a:txBody>
                  <a:tcPr marL="0" marR="0" marT="0" marB="0" anchor="ctr"/>
                </a:tc>
              </a:tr>
              <a:tr h="182865">
                <a:tc>
                  <a:txBody>
                    <a:bodyPr/>
                    <a:lstStyle/>
                    <a:p>
                      <a:r>
                        <a:rPr lang="en-US" sz="1200"/>
                        <a:t> Venus</a:t>
                      </a:r>
                      <a:endParaRPr lang="en-US" sz="1200">
                        <a:solidFill>
                          <a:schemeClr val="bg1"/>
                        </a:solidFill>
                      </a:endParaRPr>
                    </a:p>
                  </a:txBody>
                  <a:tcPr marL="0" marR="0" marT="0" marB="0" anchor="ctr"/>
                </a:tc>
                <a:tc>
                  <a:txBody>
                    <a:bodyPr/>
                    <a:lstStyle/>
                    <a:p>
                      <a:pPr algn="r"/>
                      <a:r>
                        <a:rPr lang="en-US" sz="1200"/>
                        <a:t>0.615 </a:t>
                      </a:r>
                      <a:endParaRPr lang="en-US" sz="1200">
                        <a:solidFill>
                          <a:schemeClr val="bg1"/>
                        </a:solidFill>
                      </a:endParaRPr>
                    </a:p>
                  </a:txBody>
                  <a:tcPr marL="0" marR="0" marT="0" marB="0" anchor="ctr"/>
                </a:tc>
                <a:tc>
                  <a:txBody>
                    <a:bodyPr/>
                    <a:lstStyle/>
                    <a:p>
                      <a:pPr algn="r"/>
                      <a:r>
                        <a:rPr lang="en-US" sz="1200"/>
                        <a:t>0.72 </a:t>
                      </a:r>
                      <a:endParaRPr lang="en-US" sz="1200">
                        <a:solidFill>
                          <a:schemeClr val="bg1"/>
                        </a:solidFill>
                      </a:endParaRPr>
                    </a:p>
                  </a:txBody>
                  <a:tcPr marL="0" marR="0" marT="0" marB="0" anchor="ctr"/>
                </a:tc>
                <a:tc>
                  <a:txBody>
                    <a:bodyPr/>
                    <a:lstStyle/>
                    <a:p>
                      <a:pPr algn="r"/>
                      <a:r>
                        <a:rPr lang="en-US" sz="1200"/>
                        <a:t>11.0 </a:t>
                      </a:r>
                      <a:endParaRPr lang="en-US" sz="1200">
                        <a:solidFill>
                          <a:schemeClr val="bg1"/>
                        </a:solidFill>
                      </a:endParaRPr>
                    </a:p>
                  </a:txBody>
                  <a:tcPr marL="0" marR="0" marT="0" marB="0" anchor="ctr"/>
                </a:tc>
                <a:tc>
                  <a:txBody>
                    <a:bodyPr/>
                    <a:lstStyle/>
                    <a:p>
                      <a:pPr algn="r"/>
                      <a:r>
                        <a:rPr lang="en-US" sz="1200"/>
                        <a:t>0.0076 </a:t>
                      </a:r>
                      <a:endParaRPr lang="en-US" sz="1200">
                        <a:solidFill>
                          <a:schemeClr val="bg1"/>
                        </a:solidFill>
                      </a:endParaRPr>
                    </a:p>
                  </a:txBody>
                  <a:tcPr marL="0" marR="0" marT="0" marB="0" anchor="ctr"/>
                </a:tc>
                <a:tc>
                  <a:txBody>
                    <a:bodyPr/>
                    <a:lstStyle/>
                    <a:p>
                      <a:pPr algn="r"/>
                      <a:r>
                        <a:rPr lang="en-US" sz="1200"/>
                        <a:t>0.65  </a:t>
                      </a:r>
                      <a:endParaRPr lang="en-US" sz="1200">
                        <a:solidFill>
                          <a:schemeClr val="bg1"/>
                        </a:solidFill>
                      </a:endParaRPr>
                    </a:p>
                  </a:txBody>
                  <a:tcPr marL="0" marR="0" marT="0" marB="0" anchor="ctr"/>
                </a:tc>
                <a:tc>
                  <a:txBody>
                    <a:bodyPr/>
                    <a:lstStyle/>
                    <a:p>
                      <a:pPr algn="r"/>
                      <a:r>
                        <a:rPr lang="en-US" sz="1200"/>
                        <a:t>2.16 </a:t>
                      </a:r>
                      <a:endParaRPr lang="en-US" sz="1200">
                        <a:solidFill>
                          <a:schemeClr val="bg1"/>
                        </a:solidFill>
                      </a:endParaRPr>
                    </a:p>
                  </a:txBody>
                  <a:tcPr marL="0" marR="0" marT="0" marB="0" anchor="ctr"/>
                </a:tc>
              </a:tr>
              <a:tr h="182865">
                <a:tc>
                  <a:txBody>
                    <a:bodyPr/>
                    <a:lstStyle/>
                    <a:p>
                      <a:r>
                        <a:rPr lang="en-US" sz="1200"/>
                        <a:t> Earth</a:t>
                      </a:r>
                      <a:endParaRPr lang="en-US" sz="1200">
                        <a:solidFill>
                          <a:schemeClr val="bg1"/>
                        </a:solidFill>
                      </a:endParaRPr>
                    </a:p>
                  </a:txBody>
                  <a:tcPr marL="0" marR="0" marT="0" marB="0" anchor="ctr"/>
                </a:tc>
                <a:tc>
                  <a:txBody>
                    <a:bodyPr/>
                    <a:lstStyle/>
                    <a:p>
                      <a:pPr algn="r"/>
                      <a:r>
                        <a:rPr lang="en-US" sz="1200" dirty="0"/>
                        <a:t>1.000 </a:t>
                      </a:r>
                      <a:endParaRPr lang="en-US" sz="1200" dirty="0">
                        <a:solidFill>
                          <a:schemeClr val="bg1"/>
                        </a:solidFill>
                      </a:endParaRPr>
                    </a:p>
                  </a:txBody>
                  <a:tcPr marL="0" marR="0" marT="0" marB="0" anchor="ctr"/>
                </a:tc>
                <a:tc>
                  <a:txBody>
                    <a:bodyPr/>
                    <a:lstStyle/>
                    <a:p>
                      <a:pPr algn="r"/>
                      <a:r>
                        <a:rPr lang="en-US" sz="1200"/>
                        <a:t>1.00 </a:t>
                      </a:r>
                      <a:endParaRPr lang="en-US" sz="1200">
                        <a:solidFill>
                          <a:schemeClr val="bg1"/>
                        </a:solidFill>
                      </a:endParaRPr>
                    </a:p>
                  </a:txBody>
                  <a:tcPr marL="0" marR="0" marT="0" marB="0" anchor="ctr"/>
                </a:tc>
                <a:tc>
                  <a:txBody>
                    <a:bodyPr/>
                    <a:lstStyle/>
                    <a:p>
                      <a:pPr algn="r"/>
                      <a:r>
                        <a:rPr lang="en-US" sz="1200"/>
                        <a:t>13.0 </a:t>
                      </a:r>
                      <a:endParaRPr lang="en-US" sz="1200">
                        <a:solidFill>
                          <a:schemeClr val="bg1"/>
                        </a:solidFill>
                      </a:endParaRPr>
                    </a:p>
                  </a:txBody>
                  <a:tcPr marL="0" marR="0" marT="0" marB="0" anchor="ctr"/>
                </a:tc>
                <a:tc>
                  <a:txBody>
                    <a:bodyPr/>
                    <a:lstStyle/>
                    <a:p>
                      <a:pPr algn="r"/>
                      <a:r>
                        <a:rPr lang="en-US" sz="1200"/>
                        <a:t>0.0084 </a:t>
                      </a:r>
                      <a:endParaRPr lang="en-US" sz="1200">
                        <a:solidFill>
                          <a:schemeClr val="bg1"/>
                        </a:solidFill>
                      </a:endParaRPr>
                    </a:p>
                  </a:txBody>
                  <a:tcPr marL="0" marR="0" marT="0" marB="0" anchor="ctr"/>
                </a:tc>
                <a:tc>
                  <a:txBody>
                    <a:bodyPr/>
                    <a:lstStyle/>
                    <a:p>
                      <a:pPr algn="r"/>
                      <a:r>
                        <a:rPr lang="en-US" sz="1200"/>
                        <a:t>0.47  </a:t>
                      </a:r>
                      <a:endParaRPr lang="en-US" sz="1200">
                        <a:solidFill>
                          <a:schemeClr val="bg1"/>
                        </a:solidFill>
                      </a:endParaRPr>
                    </a:p>
                  </a:txBody>
                  <a:tcPr marL="0" marR="0" marT="0" marB="0" anchor="ctr"/>
                </a:tc>
                <a:tc>
                  <a:txBody>
                    <a:bodyPr/>
                    <a:lstStyle/>
                    <a:p>
                      <a:pPr algn="r"/>
                      <a:r>
                        <a:rPr lang="en-US" sz="1200"/>
                        <a:t>1.65 </a:t>
                      </a:r>
                      <a:endParaRPr lang="en-US" sz="1200">
                        <a:solidFill>
                          <a:schemeClr val="bg1"/>
                        </a:solidFill>
                      </a:endParaRPr>
                    </a:p>
                  </a:txBody>
                  <a:tcPr marL="0" marR="0" marT="0" marB="0" anchor="ctr"/>
                </a:tc>
              </a:tr>
              <a:tr h="182865">
                <a:tc>
                  <a:txBody>
                    <a:bodyPr/>
                    <a:lstStyle/>
                    <a:p>
                      <a:r>
                        <a:rPr lang="en-US" sz="1200"/>
                        <a:t> Mars</a:t>
                      </a:r>
                      <a:endParaRPr lang="en-US" sz="1200">
                        <a:solidFill>
                          <a:schemeClr val="bg1"/>
                        </a:solidFill>
                      </a:endParaRPr>
                    </a:p>
                  </a:txBody>
                  <a:tcPr marL="0" marR="0" marT="0" marB="0" anchor="ctr"/>
                </a:tc>
                <a:tc>
                  <a:txBody>
                    <a:bodyPr/>
                    <a:lstStyle/>
                    <a:p>
                      <a:pPr algn="r"/>
                      <a:r>
                        <a:rPr lang="en-US" sz="1200"/>
                        <a:t>1.880 </a:t>
                      </a:r>
                      <a:endParaRPr lang="en-US" sz="1200">
                        <a:solidFill>
                          <a:schemeClr val="bg1"/>
                        </a:solidFill>
                      </a:endParaRPr>
                    </a:p>
                  </a:txBody>
                  <a:tcPr marL="0" marR="0" marT="0" marB="0" anchor="ctr"/>
                </a:tc>
                <a:tc>
                  <a:txBody>
                    <a:bodyPr/>
                    <a:lstStyle/>
                    <a:p>
                      <a:pPr algn="r"/>
                      <a:r>
                        <a:rPr lang="en-US" sz="1200"/>
                        <a:t>1.52 </a:t>
                      </a:r>
                      <a:endParaRPr lang="en-US" sz="1200">
                        <a:solidFill>
                          <a:schemeClr val="bg1"/>
                        </a:solidFill>
                      </a:endParaRPr>
                    </a:p>
                  </a:txBody>
                  <a:tcPr marL="0" marR="0" marT="0" marB="0" anchor="ctr"/>
                </a:tc>
                <a:tc>
                  <a:txBody>
                    <a:bodyPr/>
                    <a:lstStyle/>
                    <a:p>
                      <a:pPr algn="r"/>
                      <a:r>
                        <a:rPr lang="en-US" sz="1200"/>
                        <a:t>16.0 </a:t>
                      </a:r>
                      <a:endParaRPr lang="en-US" sz="1200">
                        <a:solidFill>
                          <a:schemeClr val="bg1"/>
                        </a:solidFill>
                      </a:endParaRPr>
                    </a:p>
                  </a:txBody>
                  <a:tcPr marL="0" marR="0" marT="0" marB="0" anchor="ctr"/>
                </a:tc>
                <a:tc>
                  <a:txBody>
                    <a:bodyPr/>
                    <a:lstStyle/>
                    <a:p>
                      <a:pPr algn="r"/>
                      <a:r>
                        <a:rPr lang="en-US" sz="1200"/>
                        <a:t>0.0024 </a:t>
                      </a:r>
                      <a:endParaRPr lang="en-US" sz="1200">
                        <a:solidFill>
                          <a:schemeClr val="bg1"/>
                        </a:solidFill>
                      </a:endParaRPr>
                    </a:p>
                  </a:txBody>
                  <a:tcPr marL="0" marR="0" marT="0" marB="0" anchor="ctr"/>
                </a:tc>
                <a:tc>
                  <a:txBody>
                    <a:bodyPr/>
                    <a:lstStyle/>
                    <a:p>
                      <a:pPr algn="r"/>
                      <a:r>
                        <a:rPr lang="en-US" sz="1200"/>
                        <a:t>0.31  </a:t>
                      </a:r>
                      <a:endParaRPr lang="en-US" sz="1200">
                        <a:solidFill>
                          <a:schemeClr val="bg1"/>
                        </a:solidFill>
                      </a:endParaRPr>
                    </a:p>
                  </a:txBody>
                  <a:tcPr marL="0" marR="0" marT="0" marB="0" anchor="ctr"/>
                </a:tc>
                <a:tc>
                  <a:txBody>
                    <a:bodyPr/>
                    <a:lstStyle/>
                    <a:p>
                      <a:pPr algn="r"/>
                      <a:r>
                        <a:rPr lang="en-US" sz="1200"/>
                        <a:t>1.71 </a:t>
                      </a:r>
                      <a:endParaRPr lang="en-US" sz="1200">
                        <a:solidFill>
                          <a:schemeClr val="bg1"/>
                        </a:solidFill>
                      </a:endParaRPr>
                    </a:p>
                  </a:txBody>
                  <a:tcPr marL="0" marR="0" marT="0" marB="0" anchor="ctr"/>
                </a:tc>
              </a:tr>
              <a:tr h="182865">
                <a:tc>
                  <a:txBody>
                    <a:bodyPr/>
                    <a:lstStyle/>
                    <a:p>
                      <a:r>
                        <a:rPr lang="en-US" sz="1200"/>
                        <a:t> Jupiter</a:t>
                      </a:r>
                      <a:endParaRPr lang="en-US" sz="1200">
                        <a:solidFill>
                          <a:schemeClr val="bg1"/>
                        </a:solidFill>
                      </a:endParaRPr>
                    </a:p>
                  </a:txBody>
                  <a:tcPr marL="0" marR="0" marT="0" marB="0" anchor="ctr"/>
                </a:tc>
                <a:tc>
                  <a:txBody>
                    <a:bodyPr/>
                    <a:lstStyle/>
                    <a:p>
                      <a:pPr algn="ctr"/>
                      <a:r>
                        <a:rPr lang="en-US" sz="1200" dirty="0"/>
                        <a:t> </a:t>
                      </a:r>
                      <a:r>
                        <a:rPr lang="en-US" sz="1200" dirty="0" smtClean="0"/>
                        <a:t>       11.86</a:t>
                      </a:r>
                      <a:endParaRPr lang="en-US" sz="1200" dirty="0">
                        <a:solidFill>
                          <a:schemeClr val="bg1"/>
                        </a:solidFill>
                      </a:endParaRPr>
                    </a:p>
                  </a:txBody>
                  <a:tcPr marL="0" marR="0" marT="0" marB="0" anchor="ctr"/>
                </a:tc>
                <a:tc>
                  <a:txBody>
                    <a:bodyPr/>
                    <a:lstStyle/>
                    <a:p>
                      <a:pPr algn="r"/>
                      <a:r>
                        <a:rPr lang="en-US" sz="1200"/>
                        <a:t>5.20 </a:t>
                      </a:r>
                      <a:endParaRPr lang="en-US" sz="1200">
                        <a:solidFill>
                          <a:schemeClr val="bg1"/>
                        </a:solidFill>
                      </a:endParaRPr>
                    </a:p>
                  </a:txBody>
                  <a:tcPr marL="0" marR="0" marT="0" marB="0" anchor="ctr"/>
                </a:tc>
                <a:tc>
                  <a:txBody>
                    <a:bodyPr/>
                    <a:lstStyle/>
                    <a:p>
                      <a:pPr algn="r"/>
                      <a:r>
                        <a:rPr lang="en-US" sz="1200"/>
                        <a:t>29.6 </a:t>
                      </a:r>
                      <a:endParaRPr lang="en-US" sz="1200">
                        <a:solidFill>
                          <a:schemeClr val="bg1"/>
                        </a:solidFill>
                      </a:endParaRPr>
                    </a:p>
                  </a:txBody>
                  <a:tcPr marL="0" marR="0" marT="0" marB="0" anchor="ctr"/>
                </a:tc>
                <a:tc>
                  <a:txBody>
                    <a:bodyPr/>
                    <a:lstStyle/>
                    <a:p>
                      <a:pPr algn="r"/>
                      <a:r>
                        <a:rPr lang="en-US" sz="1200" dirty="0"/>
                        <a:t>  </a:t>
                      </a:r>
                      <a:r>
                        <a:rPr lang="en-US" sz="1200" kern="1200" dirty="0" smtClean="0"/>
                        <a:t>1.0100</a:t>
                      </a:r>
                      <a:r>
                        <a:rPr lang="en-US" sz="1200" dirty="0" smtClean="0"/>
                        <a:t> </a:t>
                      </a:r>
                      <a:endParaRPr lang="en-US" sz="1200" dirty="0">
                        <a:solidFill>
                          <a:schemeClr val="bg1"/>
                        </a:solidFill>
                      </a:endParaRPr>
                    </a:p>
                  </a:txBody>
                  <a:tcPr marL="0" marR="0" marT="0" marB="0" anchor="ctr"/>
                </a:tc>
                <a:tc>
                  <a:txBody>
                    <a:bodyPr/>
                    <a:lstStyle/>
                    <a:p>
                      <a:pPr algn="r"/>
                      <a:r>
                        <a:rPr lang="en-US" sz="1200"/>
                        <a:t>0.089 </a:t>
                      </a:r>
                      <a:endParaRPr lang="en-US" sz="1200">
                        <a:solidFill>
                          <a:schemeClr val="bg1"/>
                        </a:solidFill>
                      </a:endParaRPr>
                    </a:p>
                  </a:txBody>
                  <a:tcPr marL="0" marR="0" marT="0" marB="0" anchor="ctr"/>
                </a:tc>
                <a:tc>
                  <a:txBody>
                    <a:bodyPr/>
                    <a:lstStyle/>
                    <a:p>
                      <a:pPr algn="r"/>
                      <a:r>
                        <a:rPr lang="en-US" sz="1200"/>
                        <a:t>0.39 </a:t>
                      </a:r>
                      <a:endParaRPr lang="en-US" sz="1200">
                        <a:solidFill>
                          <a:schemeClr val="bg1"/>
                        </a:solidFill>
                      </a:endParaRPr>
                    </a:p>
                  </a:txBody>
                  <a:tcPr marL="0" marR="0" marT="0" marB="0" anchor="ctr"/>
                </a:tc>
              </a:tr>
              <a:tr h="182865">
                <a:tc>
                  <a:txBody>
                    <a:bodyPr/>
                    <a:lstStyle/>
                    <a:p>
                      <a:r>
                        <a:rPr lang="en-US" sz="1200"/>
                        <a:t> Saturn</a:t>
                      </a:r>
                      <a:endParaRPr lang="en-US" sz="1200">
                        <a:solidFill>
                          <a:schemeClr val="bg1"/>
                        </a:solidFill>
                      </a:endParaRPr>
                    </a:p>
                  </a:txBody>
                  <a:tcPr marL="0" marR="0" marT="0" marB="0" anchor="ctr"/>
                </a:tc>
                <a:tc>
                  <a:txBody>
                    <a:bodyPr/>
                    <a:lstStyle/>
                    <a:p>
                      <a:pPr algn="ctr"/>
                      <a:r>
                        <a:rPr lang="en-US" sz="1200" dirty="0" smtClean="0"/>
                        <a:t>      29.5</a:t>
                      </a:r>
                      <a:r>
                        <a:rPr lang="en-US" sz="1200" dirty="0"/>
                        <a:t/>
                      </a:r>
                      <a:br>
                        <a:rPr lang="en-US" sz="1200" dirty="0"/>
                      </a:br>
                      <a:endParaRPr lang="en-US" sz="1200" dirty="0">
                        <a:solidFill>
                          <a:schemeClr val="bg1"/>
                        </a:solidFill>
                      </a:endParaRPr>
                    </a:p>
                  </a:txBody>
                  <a:tcPr marL="0" marR="0" marT="0" marB="0" anchor="ctr"/>
                </a:tc>
                <a:tc>
                  <a:txBody>
                    <a:bodyPr/>
                    <a:lstStyle/>
                    <a:p>
                      <a:pPr algn="r"/>
                      <a:r>
                        <a:rPr lang="en-US" sz="1200"/>
                        <a:t>9.5   </a:t>
                      </a:r>
                      <a:endParaRPr lang="en-US" sz="1200">
                        <a:solidFill>
                          <a:schemeClr val="bg1"/>
                        </a:solidFill>
                      </a:endParaRPr>
                    </a:p>
                  </a:txBody>
                  <a:tcPr marL="0" marR="0" marT="0" marB="0" anchor="ctr"/>
                </a:tc>
                <a:tc>
                  <a:txBody>
                    <a:bodyPr/>
                    <a:lstStyle/>
                    <a:p>
                      <a:pPr algn="r"/>
                      <a:r>
                        <a:rPr lang="en-US" sz="1200"/>
                        <a:t>40.1 </a:t>
                      </a:r>
                      <a:endParaRPr lang="en-US" sz="1200">
                        <a:solidFill>
                          <a:schemeClr val="bg1"/>
                        </a:solidFill>
                      </a:endParaRPr>
                    </a:p>
                  </a:txBody>
                  <a:tcPr marL="0" marR="0" marT="0" marB="0" anchor="ctr"/>
                </a:tc>
                <a:tc>
                  <a:txBody>
                    <a:bodyPr/>
                    <a:lstStyle/>
                    <a:p>
                      <a:pPr algn="r"/>
                      <a:r>
                        <a:rPr lang="en-US" sz="1200" dirty="0" smtClean="0"/>
                        <a:t>0.75</a:t>
                      </a:r>
                      <a:r>
                        <a:rPr lang="en-US" sz="1200" dirty="0"/>
                        <a:t>     </a:t>
                      </a:r>
                      <a:endParaRPr lang="en-US" sz="1200" dirty="0">
                        <a:solidFill>
                          <a:schemeClr val="bg1"/>
                        </a:solidFill>
                      </a:endParaRPr>
                    </a:p>
                  </a:txBody>
                  <a:tcPr marL="0" marR="0" marT="0" marB="0" anchor="ctr"/>
                </a:tc>
                <a:tc>
                  <a:txBody>
                    <a:bodyPr/>
                    <a:lstStyle/>
                    <a:p>
                      <a:pPr algn="r"/>
                      <a:r>
                        <a:rPr lang="en-US" sz="1200" dirty="0"/>
                        <a:t>0.049 </a:t>
                      </a:r>
                      <a:endParaRPr lang="en-US" sz="1200" dirty="0">
                        <a:solidFill>
                          <a:schemeClr val="bg1"/>
                        </a:solidFill>
                      </a:endParaRPr>
                    </a:p>
                  </a:txBody>
                  <a:tcPr marL="0" marR="0" marT="0" marB="0" anchor="ctr"/>
                </a:tc>
                <a:tc>
                  <a:txBody>
                    <a:bodyPr/>
                    <a:lstStyle/>
                    <a:p>
                      <a:pPr algn="r"/>
                      <a:r>
                        <a:rPr lang="en-US" sz="1200"/>
                        <a:t>0.87 </a:t>
                      </a:r>
                      <a:endParaRPr lang="en-US" sz="1200">
                        <a:solidFill>
                          <a:schemeClr val="bg1"/>
                        </a:solidFill>
                      </a:endParaRPr>
                    </a:p>
                  </a:txBody>
                  <a:tcPr marL="0" marR="0" marT="0" marB="0" anchor="ctr"/>
                </a:tc>
              </a:tr>
              <a:tr h="274298">
                <a:tc>
                  <a:txBody>
                    <a:bodyPr/>
                    <a:lstStyle/>
                    <a:p>
                      <a:r>
                        <a:rPr lang="en-US" sz="1200"/>
                        <a:t> Uranus</a:t>
                      </a:r>
                      <a:endParaRPr lang="en-US" sz="1200">
                        <a:solidFill>
                          <a:schemeClr val="bg1"/>
                        </a:solidFill>
                      </a:endParaRPr>
                    </a:p>
                  </a:txBody>
                  <a:tcPr marL="0" marR="0" marT="0" marB="0" anchor="ctr"/>
                </a:tc>
                <a:tc>
                  <a:txBody>
                    <a:bodyPr/>
                    <a:lstStyle/>
                    <a:p>
                      <a:pPr algn="ctr"/>
                      <a:r>
                        <a:rPr lang="en-US" sz="1200" dirty="0" smtClean="0"/>
                        <a:t>      84.0</a:t>
                      </a:r>
                      <a:r>
                        <a:rPr lang="en-US" sz="1200" dirty="0"/>
                        <a:t/>
                      </a:r>
                      <a:br>
                        <a:rPr lang="en-US" sz="1200" dirty="0"/>
                      </a:br>
                      <a:endParaRPr lang="en-US" sz="1200" dirty="0">
                        <a:solidFill>
                          <a:schemeClr val="bg1"/>
                        </a:solidFill>
                      </a:endParaRPr>
                    </a:p>
                  </a:txBody>
                  <a:tcPr marL="0" marR="0" marT="0" marB="0" anchor="ctr"/>
                </a:tc>
                <a:tc>
                  <a:txBody>
                    <a:bodyPr/>
                    <a:lstStyle/>
                    <a:p>
                      <a:pPr algn="ctr"/>
                      <a:r>
                        <a:rPr lang="en-US" sz="1200" dirty="0" smtClean="0"/>
                        <a:t>     19.2</a:t>
                      </a:r>
                      <a:r>
                        <a:rPr lang="en-US" sz="1200" dirty="0"/>
                        <a:t/>
                      </a:r>
                      <a:br>
                        <a:rPr lang="en-US" sz="1200" dirty="0"/>
                      </a:br>
                      <a:endParaRPr lang="en-US" sz="1200" dirty="0">
                        <a:solidFill>
                          <a:schemeClr val="bg1"/>
                        </a:solidFill>
                      </a:endParaRPr>
                    </a:p>
                  </a:txBody>
                  <a:tcPr marL="0" marR="0" marT="0" marB="0" anchor="ctr"/>
                </a:tc>
                <a:tc>
                  <a:txBody>
                    <a:bodyPr/>
                    <a:lstStyle/>
                    <a:p>
                      <a:pPr algn="r"/>
                      <a:r>
                        <a:rPr lang="en-US" sz="1200"/>
                        <a:t>57.0 </a:t>
                      </a:r>
                      <a:endParaRPr lang="en-US" sz="1200">
                        <a:solidFill>
                          <a:schemeClr val="bg1"/>
                        </a:solidFill>
                      </a:endParaRPr>
                    </a:p>
                  </a:txBody>
                  <a:tcPr marL="0" marR="0" marT="0" marB="0" anchor="ctr"/>
                </a:tc>
                <a:tc>
                  <a:txBody>
                    <a:bodyPr/>
                    <a:lstStyle/>
                    <a:p>
                      <a:pPr algn="r"/>
                      <a:r>
                        <a:rPr lang="en-US" sz="1200"/>
                        <a:t>0.135   </a:t>
                      </a:r>
                      <a:endParaRPr lang="en-US" sz="1200">
                        <a:solidFill>
                          <a:schemeClr val="bg1"/>
                        </a:solidFill>
                      </a:endParaRPr>
                    </a:p>
                  </a:txBody>
                  <a:tcPr marL="0" marR="0" marT="0" marB="0" anchor="ctr"/>
                </a:tc>
                <a:tc>
                  <a:txBody>
                    <a:bodyPr/>
                    <a:lstStyle/>
                    <a:p>
                      <a:pPr algn="r"/>
                      <a:r>
                        <a:rPr lang="en-US" sz="1200"/>
                        <a:t>0.024 </a:t>
                      </a:r>
                      <a:endParaRPr lang="en-US" sz="1200">
                        <a:solidFill>
                          <a:schemeClr val="bg1"/>
                        </a:solidFill>
                      </a:endParaRPr>
                    </a:p>
                  </a:txBody>
                  <a:tcPr marL="0" marR="0" marT="0" marB="0" anchor="ctr"/>
                </a:tc>
                <a:tc>
                  <a:txBody>
                    <a:bodyPr/>
                    <a:lstStyle/>
                    <a:p>
                      <a:pPr algn="r"/>
                      <a:r>
                        <a:rPr lang="en-US" sz="1200"/>
                        <a:t>1.09 </a:t>
                      </a:r>
                      <a:endParaRPr lang="en-US" sz="1200">
                        <a:solidFill>
                          <a:schemeClr val="bg1"/>
                        </a:solidFill>
                      </a:endParaRPr>
                    </a:p>
                  </a:txBody>
                  <a:tcPr marL="0" marR="0" marT="0" marB="0" anchor="ctr"/>
                </a:tc>
              </a:tr>
              <a:tr h="182865">
                <a:tc>
                  <a:txBody>
                    <a:bodyPr/>
                    <a:lstStyle/>
                    <a:p>
                      <a:r>
                        <a:rPr lang="en-US" sz="1200"/>
                        <a:t> Neptune</a:t>
                      </a:r>
                      <a:endParaRPr lang="en-US" sz="1200">
                        <a:solidFill>
                          <a:schemeClr val="bg1"/>
                        </a:solidFill>
                      </a:endParaRPr>
                    </a:p>
                  </a:txBody>
                  <a:tcPr marL="0" marR="0" marT="0" marB="0" anchor="ctr"/>
                </a:tc>
                <a:tc>
                  <a:txBody>
                    <a:bodyPr/>
                    <a:lstStyle/>
                    <a:p>
                      <a:r>
                        <a:rPr lang="en-US" sz="1200" dirty="0"/>
                        <a:t>  </a:t>
                      </a:r>
                      <a:r>
                        <a:rPr lang="en-US" sz="1200" dirty="0" smtClean="0"/>
                        <a:t>      164.8</a:t>
                      </a:r>
                      <a:endParaRPr lang="en-US" sz="1200" dirty="0">
                        <a:solidFill>
                          <a:schemeClr val="bg1"/>
                        </a:solidFill>
                      </a:endParaRPr>
                    </a:p>
                  </a:txBody>
                  <a:tcPr marL="0" marR="0" marT="0" marB="0" anchor="ctr"/>
                </a:tc>
                <a:tc>
                  <a:txBody>
                    <a:bodyPr/>
                    <a:lstStyle/>
                    <a:p>
                      <a:pPr algn="ctr"/>
                      <a:r>
                        <a:rPr lang="en-US" sz="1200" dirty="0" smtClean="0"/>
                        <a:t>     30.1 </a:t>
                      </a:r>
                      <a:endParaRPr lang="en-US" sz="1200" dirty="0">
                        <a:solidFill>
                          <a:schemeClr val="bg1"/>
                        </a:solidFill>
                      </a:endParaRPr>
                    </a:p>
                  </a:txBody>
                  <a:tcPr marL="0" marR="0" marT="0" marB="0" anchor="ctr"/>
                </a:tc>
                <a:tc>
                  <a:txBody>
                    <a:bodyPr/>
                    <a:lstStyle/>
                    <a:p>
                      <a:pPr algn="r"/>
                      <a:r>
                        <a:rPr lang="en-US" sz="1200"/>
                        <a:t>71.3 </a:t>
                      </a:r>
                      <a:endParaRPr lang="en-US" sz="1200">
                        <a:solidFill>
                          <a:schemeClr val="bg1"/>
                        </a:solidFill>
                      </a:endParaRPr>
                    </a:p>
                  </a:txBody>
                  <a:tcPr marL="0" marR="0" marT="0" marB="0" anchor="ctr"/>
                </a:tc>
                <a:tc>
                  <a:txBody>
                    <a:bodyPr/>
                    <a:lstStyle/>
                    <a:p>
                      <a:pPr algn="r"/>
                      <a:r>
                        <a:rPr lang="en-US" sz="1200"/>
                        <a:t>0.127   </a:t>
                      </a:r>
                      <a:endParaRPr lang="en-US" sz="1200">
                        <a:solidFill>
                          <a:schemeClr val="bg1"/>
                        </a:solidFill>
                      </a:endParaRPr>
                    </a:p>
                  </a:txBody>
                  <a:tcPr marL="0" marR="0" marT="0" marB="0" anchor="ctr"/>
                </a:tc>
                <a:tc>
                  <a:txBody>
                    <a:bodyPr/>
                    <a:lstStyle/>
                    <a:p>
                      <a:pPr algn="r"/>
                      <a:r>
                        <a:rPr lang="en-US" sz="1200"/>
                        <a:t>0.015 </a:t>
                      </a:r>
                      <a:endParaRPr lang="en-US" sz="1200">
                        <a:solidFill>
                          <a:schemeClr val="bg1"/>
                        </a:solidFill>
                      </a:endParaRPr>
                    </a:p>
                  </a:txBody>
                  <a:tcPr marL="0" marR="0" marT="0" marB="0" anchor="ctr"/>
                </a:tc>
                <a:tc>
                  <a:txBody>
                    <a:bodyPr/>
                    <a:lstStyle/>
                    <a:p>
                      <a:pPr algn="r"/>
                      <a:r>
                        <a:rPr lang="en-US" sz="1200"/>
                        <a:t>0.72 </a:t>
                      </a:r>
                      <a:endParaRPr lang="en-US" sz="1200">
                        <a:solidFill>
                          <a:schemeClr val="bg1"/>
                        </a:solidFill>
                      </a:endParaRPr>
                    </a:p>
                  </a:txBody>
                  <a:tcPr marL="0" marR="0" marT="0" marB="0" anchor="ctr"/>
                </a:tc>
              </a:tr>
              <a:tr h="274298">
                <a:tc>
                  <a:txBody>
                    <a:bodyPr/>
                    <a:lstStyle/>
                    <a:p>
                      <a:endParaRPr lang="en-US" sz="1200">
                        <a:solidFill>
                          <a:schemeClr val="bg1"/>
                        </a:solidFill>
                      </a:endParaRPr>
                    </a:p>
                  </a:txBody>
                  <a:tcPr marL="0" marR="0" marT="0" marB="0" anchor="ctr"/>
                </a:tc>
                <a:tc gridSpan="2">
                  <a:txBody>
                    <a:bodyPr/>
                    <a:lstStyle/>
                    <a:p>
                      <a:pPr algn="ctr"/>
                      <a:r>
                        <a:rPr lang="en-US" sz="1200" dirty="0"/>
                        <a:t> P</a:t>
                      </a:r>
                      <a:r>
                        <a:rPr lang="en-US" sz="1200" baseline="30000" dirty="0"/>
                        <a:t>2</a:t>
                      </a:r>
                      <a:r>
                        <a:rPr lang="en-US" sz="1200" dirty="0"/>
                        <a:t>M*= a</a:t>
                      </a:r>
                      <a:r>
                        <a:rPr lang="en-US" sz="1200" baseline="30000" dirty="0"/>
                        <a:t>3</a:t>
                      </a:r>
                      <a:r>
                        <a:rPr lang="en-US" sz="1200" dirty="0"/>
                        <a:t/>
                      </a:r>
                      <a:br>
                        <a:rPr lang="en-US" sz="1200" dirty="0"/>
                      </a:br>
                      <a:endParaRPr lang="en-US" sz="1200" dirty="0">
                        <a:solidFill>
                          <a:schemeClr val="bg1"/>
                        </a:solidFill>
                      </a:endParaRPr>
                    </a:p>
                  </a:txBody>
                  <a:tcPr marL="0" marR="0" marT="0" marB="0" anchor="ctr"/>
                </a:tc>
                <a:tc hMerge="1">
                  <a:txBody>
                    <a:bodyPr/>
                    <a:lstStyle/>
                    <a:p>
                      <a:endParaRPr lang="en-US"/>
                    </a:p>
                  </a:txBody>
                  <a:tcPr/>
                </a:tc>
                <a:tc>
                  <a:txBody>
                    <a:bodyPr/>
                    <a:lstStyle/>
                    <a:p>
                      <a:r>
                        <a:rPr lang="en-US" sz="1200"/>
                        <a:t> 13sqrt(a) </a:t>
                      </a:r>
                      <a:endParaRPr lang="en-US" sz="1200">
                        <a:solidFill>
                          <a:schemeClr val="bg1"/>
                        </a:solidFill>
                      </a:endParaRPr>
                    </a:p>
                  </a:txBody>
                  <a:tcPr marL="0" marR="0" marT="0" marB="0" anchor="ctr"/>
                </a:tc>
                <a:tc>
                  <a:txBody>
                    <a:bodyPr/>
                    <a:lstStyle/>
                    <a:p>
                      <a:r>
                        <a:rPr lang="en-US" sz="1200"/>
                        <a:t> %=(d</a:t>
                      </a:r>
                      <a:r>
                        <a:rPr lang="en-US" sz="1200" baseline="-25000"/>
                        <a:t>p</a:t>
                      </a:r>
                      <a:r>
                        <a:rPr lang="en-US" sz="1200"/>
                        <a:t>/d*)</a:t>
                      </a:r>
                      <a:r>
                        <a:rPr lang="en-US" sz="1200" baseline="30000"/>
                        <a:t>2</a:t>
                      </a:r>
                      <a:endParaRPr lang="en-US" sz="1200">
                        <a:solidFill>
                          <a:schemeClr val="bg1"/>
                        </a:solidFill>
                      </a:endParaRPr>
                    </a:p>
                  </a:txBody>
                  <a:tcPr marL="0" marR="0" marT="0" marB="0" anchor="ctr"/>
                </a:tc>
                <a:tc>
                  <a:txBody>
                    <a:bodyPr/>
                    <a:lstStyle/>
                    <a:p>
                      <a:pPr algn="ctr"/>
                      <a:r>
                        <a:rPr lang="en-US" sz="1200"/>
                        <a:t>d*/D </a:t>
                      </a:r>
                      <a:endParaRPr lang="en-US" sz="1200">
                        <a:solidFill>
                          <a:schemeClr val="bg1"/>
                        </a:solidFill>
                      </a:endParaRPr>
                    </a:p>
                  </a:txBody>
                  <a:tcPr marL="0" marR="0" marT="0" marB="0" anchor="ctr"/>
                </a:tc>
                <a:tc>
                  <a:txBody>
                    <a:bodyPr/>
                    <a:lstStyle/>
                    <a:p>
                      <a:pPr algn="ctr"/>
                      <a:r>
                        <a:rPr lang="en-US" sz="1200" dirty="0"/>
                        <a:t> phi</a:t>
                      </a:r>
                      <a:br>
                        <a:rPr lang="en-US" sz="1200" dirty="0"/>
                      </a:br>
                      <a:endParaRPr lang="en-US" sz="1200" dirty="0">
                        <a:solidFill>
                          <a:schemeClr val="bg1"/>
                        </a:solidFill>
                      </a:endParaRPr>
                    </a:p>
                  </a:txBody>
                  <a:tcPr marL="0" marR="0" marT="0" marB="0" anchor="ctr"/>
                </a:tc>
              </a:tr>
            </a:tbl>
          </a:graphicData>
        </a:graphic>
      </p:graphicFrame>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8D57DA5D-927D-4141-930F-0F7BF61CF1AC}" type="slidenum">
              <a:rPr lang="en-US"/>
              <a:pPr/>
              <a:t>21</a:t>
            </a:fld>
            <a:endParaRPr lang="en-US"/>
          </a:p>
        </p:txBody>
      </p:sp>
      <p:sp>
        <p:nvSpPr>
          <p:cNvPr id="3075" name="Rectangle 3"/>
          <p:cNvSpPr>
            <a:spLocks noGrp="1" noChangeArrowheads="1"/>
          </p:cNvSpPr>
          <p:nvPr>
            <p:ph type="body" idx="1"/>
          </p:nvPr>
        </p:nvSpPr>
        <p:spPr>
          <a:xfrm>
            <a:off x="381000" y="2209800"/>
            <a:ext cx="8229600" cy="4038600"/>
          </a:xfrm>
        </p:spPr>
        <p:txBody>
          <a:bodyPr/>
          <a:lstStyle/>
          <a:p>
            <a:pPr marL="609600" indent="-609600"/>
            <a:r>
              <a:rPr lang="en-US" dirty="0" smtClean="0">
                <a:solidFill>
                  <a:schemeClr val="bg2"/>
                </a:solidFill>
              </a:rPr>
              <a:t>Current knowledge of </a:t>
            </a:r>
            <a:r>
              <a:rPr lang="en-US" dirty="0" err="1" smtClean="0">
                <a:solidFill>
                  <a:schemeClr val="bg2"/>
                </a:solidFill>
              </a:rPr>
              <a:t>extrasolar</a:t>
            </a:r>
            <a:r>
              <a:rPr lang="en-US" dirty="0" smtClean="0">
                <a:solidFill>
                  <a:schemeClr val="bg2"/>
                </a:solidFill>
              </a:rPr>
              <a:t> planets (</a:t>
            </a:r>
            <a:r>
              <a:rPr lang="en-US" dirty="0" err="1" smtClean="0">
                <a:solidFill>
                  <a:schemeClr val="bg2"/>
                </a:solidFill>
              </a:rPr>
              <a:t>exoplanets</a:t>
            </a:r>
            <a:r>
              <a:rPr lang="en-US" dirty="0" smtClean="0">
                <a:solidFill>
                  <a:schemeClr val="bg2"/>
                </a:solidFill>
              </a:rPr>
              <a:t>)</a:t>
            </a:r>
          </a:p>
          <a:p>
            <a:pPr marL="609600" indent="-609600"/>
            <a:r>
              <a:rPr lang="en-US" dirty="0" smtClean="0">
                <a:solidFill>
                  <a:schemeClr val="bg2"/>
                </a:solidFill>
              </a:rPr>
              <a:t>Methods of detection</a:t>
            </a:r>
          </a:p>
          <a:p>
            <a:pPr marL="609600" indent="-609600"/>
            <a:r>
              <a:rPr lang="en-US" dirty="0" smtClean="0">
                <a:solidFill>
                  <a:schemeClr val="bg2"/>
                </a:solidFill>
              </a:rPr>
              <a:t>The transit method</a:t>
            </a:r>
          </a:p>
          <a:p>
            <a:pPr marL="609600" indent="-609600"/>
            <a:r>
              <a:rPr lang="en-US" dirty="0" smtClean="0"/>
              <a:t>Professional and amateur observations</a:t>
            </a:r>
          </a:p>
          <a:p>
            <a:pPr marL="609600" indent="-609600"/>
            <a:r>
              <a:rPr lang="en-US" dirty="0" smtClean="0">
                <a:solidFill>
                  <a:schemeClr val="bg2"/>
                </a:solidFill>
              </a:rPr>
              <a:t>What you need to detect transits</a:t>
            </a:r>
          </a:p>
          <a:p>
            <a:pPr marL="609600" indent="-609600"/>
            <a:r>
              <a:rPr lang="en-US" dirty="0" smtClean="0">
                <a:solidFill>
                  <a:schemeClr val="bg2"/>
                </a:solidFill>
              </a:rPr>
              <a:t>How to submit your measurements</a:t>
            </a:r>
            <a:endParaRPr lang="en-US" dirty="0">
              <a:solidFill>
                <a:schemeClr val="bg2"/>
              </a:solidFill>
            </a:endParaRPr>
          </a:p>
        </p:txBody>
      </p:sp>
      <p:sp>
        <p:nvSpPr>
          <p:cNvPr id="3077" name="Rectangle 5"/>
          <p:cNvSpPr>
            <a:spLocks noGrp="1" noChangeArrowheads="1"/>
          </p:cNvSpPr>
          <p:nvPr>
            <p:ph type="title"/>
          </p:nvPr>
        </p:nvSpPr>
        <p:spPr>
          <a:noFill/>
          <a:ln/>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endParaRPr lang="en-US" dirty="0"/>
          </a:p>
        </p:txBody>
      </p:sp>
      <p:sp>
        <p:nvSpPr>
          <p:cNvPr id="3" name="Content Placeholder 2"/>
          <p:cNvSpPr>
            <a:spLocks noGrp="1"/>
          </p:cNvSpPr>
          <p:nvPr>
            <p:ph idx="1"/>
          </p:nvPr>
        </p:nvSpPr>
        <p:spPr>
          <a:xfrm>
            <a:off x="457200" y="2133600"/>
            <a:ext cx="4962525" cy="3992563"/>
          </a:xfrm>
        </p:spPr>
        <p:txBody>
          <a:bodyPr/>
          <a:lstStyle/>
          <a:p>
            <a:r>
              <a:rPr lang="en-US" sz="2000" dirty="0" smtClean="0"/>
              <a:t>Field of view, in the constellations Cygnus/</a:t>
            </a:r>
            <a:r>
              <a:rPr lang="en-US" sz="2000" dirty="0" err="1" smtClean="0"/>
              <a:t>Lyra</a:t>
            </a:r>
            <a:r>
              <a:rPr lang="en-US" sz="2000" dirty="0" smtClean="0"/>
              <a:t>.</a:t>
            </a:r>
          </a:p>
          <a:p>
            <a:r>
              <a:rPr lang="en-US" sz="2000" dirty="0" smtClean="0"/>
              <a:t>21 CCDs—each 5 degrees square</a:t>
            </a:r>
          </a:p>
          <a:p>
            <a:r>
              <a:rPr lang="en-US" sz="2000" dirty="0" smtClean="0"/>
              <a:t>Note brightest stars fall in gaps between CCDs.</a:t>
            </a:r>
          </a:p>
          <a:p>
            <a:r>
              <a:rPr lang="en-US" sz="2000" dirty="0" smtClean="0"/>
              <a:t>Note several clusters, which permits some interesting stellar rotation vs. age studies.</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22</a:t>
            </a:fld>
            <a:endParaRPr lang="en-US"/>
          </a:p>
        </p:txBody>
      </p:sp>
      <p:pic>
        <p:nvPicPr>
          <p:cNvPr id="46084" name="Picture 4" descr="Location of the Kepler Mission FOV on the Sky"/>
          <p:cNvPicPr>
            <a:picLocks noChangeAspect="1" noChangeArrowheads="1"/>
          </p:cNvPicPr>
          <p:nvPr/>
        </p:nvPicPr>
        <p:blipFill>
          <a:blip r:embed="rId2" cstate="print"/>
          <a:srcRect l="3712" t="3226" r="3930" b="2926"/>
          <a:stretch>
            <a:fillRect/>
          </a:stretch>
        </p:blipFill>
        <p:spPr bwMode="auto">
          <a:xfrm>
            <a:off x="5448575" y="1866900"/>
            <a:ext cx="3562076" cy="45148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a:t>
            </a:r>
            <a:r>
              <a:rPr lang="en-US" dirty="0" err="1" smtClean="0"/>
              <a:t>Kepler</a:t>
            </a:r>
            <a:r>
              <a:rPr lang="en-US" dirty="0" smtClean="0"/>
              <a:t> Results</a:t>
            </a:r>
            <a:endParaRPr lang="en-US"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23</a:t>
            </a:fld>
            <a:endParaRPr lang="en-US"/>
          </a:p>
        </p:txBody>
      </p:sp>
      <p:sp>
        <p:nvSpPr>
          <p:cNvPr id="7" name="Rectangle 6"/>
          <p:cNvSpPr/>
          <p:nvPr/>
        </p:nvSpPr>
        <p:spPr>
          <a:xfrm>
            <a:off x="485775" y="2346395"/>
            <a:ext cx="8181975" cy="3693319"/>
          </a:xfrm>
          <a:prstGeom prst="rect">
            <a:avLst/>
          </a:prstGeom>
        </p:spPr>
        <p:txBody>
          <a:bodyPr wrap="square">
            <a:spAutoFit/>
          </a:bodyPr>
          <a:lstStyle/>
          <a:p>
            <a:r>
              <a:rPr lang="en-US" b="1" dirty="0" smtClean="0">
                <a:solidFill>
                  <a:schemeClr val="bg1"/>
                </a:solidFill>
              </a:rPr>
              <a:t>Terrestrial inner-orbit planets based on their transits:</a:t>
            </a:r>
            <a:endParaRPr lang="en-US" dirty="0" smtClean="0">
              <a:solidFill>
                <a:schemeClr val="bg1"/>
              </a:solidFill>
            </a:endParaRPr>
          </a:p>
          <a:p>
            <a:pPr lvl="1"/>
            <a:r>
              <a:rPr lang="en-US" dirty="0" smtClean="0">
                <a:solidFill>
                  <a:schemeClr val="bg1"/>
                </a:solidFill>
              </a:rPr>
              <a:t>About 50 planets if most have R ~ 1.0 R</a:t>
            </a:r>
            <a:r>
              <a:rPr lang="en-US" baseline="-25000" dirty="0" smtClean="0">
                <a:solidFill>
                  <a:schemeClr val="bg1"/>
                </a:solidFill>
              </a:rPr>
              <a:t>e</a:t>
            </a:r>
            <a:r>
              <a:rPr lang="en-US" dirty="0" smtClean="0">
                <a:solidFill>
                  <a:schemeClr val="bg1"/>
                </a:solidFill>
              </a:rPr>
              <a:t> </a:t>
            </a:r>
          </a:p>
          <a:p>
            <a:pPr lvl="1"/>
            <a:r>
              <a:rPr lang="en-US" dirty="0" smtClean="0">
                <a:solidFill>
                  <a:schemeClr val="bg1"/>
                </a:solidFill>
              </a:rPr>
              <a:t>About 185 planets if most have R ~ 1.3 R</a:t>
            </a:r>
            <a:r>
              <a:rPr lang="en-US" baseline="-25000" dirty="0" smtClean="0">
                <a:solidFill>
                  <a:schemeClr val="bg1"/>
                </a:solidFill>
              </a:rPr>
              <a:t>e</a:t>
            </a:r>
            <a:r>
              <a:rPr lang="en-US" dirty="0" smtClean="0">
                <a:solidFill>
                  <a:schemeClr val="bg1"/>
                </a:solidFill>
              </a:rPr>
              <a:t> </a:t>
            </a:r>
          </a:p>
          <a:p>
            <a:pPr lvl="1"/>
            <a:r>
              <a:rPr lang="en-US" dirty="0" smtClean="0">
                <a:solidFill>
                  <a:schemeClr val="bg1"/>
                </a:solidFill>
              </a:rPr>
              <a:t>About 640 planets if most have R ~ 2.2 R</a:t>
            </a:r>
            <a:r>
              <a:rPr lang="en-US" baseline="-25000" dirty="0" smtClean="0">
                <a:solidFill>
                  <a:schemeClr val="bg1"/>
                </a:solidFill>
              </a:rPr>
              <a:t>e</a:t>
            </a:r>
            <a:r>
              <a:rPr lang="en-US" dirty="0" smtClean="0">
                <a:solidFill>
                  <a:schemeClr val="bg1"/>
                </a:solidFill>
              </a:rPr>
              <a:t> </a:t>
            </a:r>
            <a:br>
              <a:rPr lang="en-US" dirty="0" smtClean="0">
                <a:solidFill>
                  <a:schemeClr val="bg1"/>
                </a:solidFill>
              </a:rPr>
            </a:br>
            <a:r>
              <a:rPr lang="en-US" dirty="0" smtClean="0">
                <a:solidFill>
                  <a:schemeClr val="bg1"/>
                </a:solidFill>
              </a:rPr>
              <a:t>(Or possibly some combination of the above)</a:t>
            </a:r>
            <a:br>
              <a:rPr lang="en-US" dirty="0" smtClean="0">
                <a:solidFill>
                  <a:schemeClr val="bg1"/>
                </a:solidFill>
              </a:rPr>
            </a:br>
            <a:endParaRPr lang="en-US" dirty="0" smtClean="0">
              <a:solidFill>
                <a:schemeClr val="bg1"/>
              </a:solidFill>
            </a:endParaRPr>
          </a:p>
          <a:p>
            <a:pPr lvl="1"/>
            <a:r>
              <a:rPr lang="en-US" dirty="0" smtClean="0">
                <a:solidFill>
                  <a:schemeClr val="bg1"/>
                </a:solidFill>
              </a:rPr>
              <a:t>About 12% of the cases with two or more planets per system </a:t>
            </a:r>
          </a:p>
          <a:p>
            <a:r>
              <a:rPr lang="en-US" b="1" dirty="0" smtClean="0">
                <a:solidFill>
                  <a:schemeClr val="bg1"/>
                </a:solidFill>
              </a:rPr>
              <a:t>Giant inner planets based on the modulation of their reflected light:</a:t>
            </a:r>
            <a:endParaRPr lang="en-US" dirty="0" smtClean="0">
              <a:solidFill>
                <a:schemeClr val="bg1"/>
              </a:solidFill>
            </a:endParaRPr>
          </a:p>
          <a:p>
            <a:pPr lvl="1"/>
            <a:r>
              <a:rPr lang="en-US" dirty="0" smtClean="0">
                <a:solidFill>
                  <a:schemeClr val="bg1"/>
                </a:solidFill>
              </a:rPr>
              <a:t>About 870 planets with periods less than one week </a:t>
            </a:r>
          </a:p>
          <a:p>
            <a:r>
              <a:rPr lang="en-US" b="1" dirty="0" smtClean="0">
                <a:solidFill>
                  <a:schemeClr val="bg1"/>
                </a:solidFill>
              </a:rPr>
              <a:t>Giant planets based on their transits:</a:t>
            </a:r>
            <a:endParaRPr lang="en-US" dirty="0" smtClean="0">
              <a:solidFill>
                <a:schemeClr val="bg1"/>
              </a:solidFill>
            </a:endParaRPr>
          </a:p>
          <a:p>
            <a:pPr lvl="1"/>
            <a:r>
              <a:rPr lang="en-US" dirty="0" smtClean="0">
                <a:solidFill>
                  <a:schemeClr val="bg1"/>
                </a:solidFill>
              </a:rPr>
              <a:t>About 135 inner-orbit planets along with </a:t>
            </a:r>
            <a:r>
              <a:rPr lang="en-US" dirty="0" err="1" smtClean="0">
                <a:solidFill>
                  <a:schemeClr val="bg1"/>
                </a:solidFill>
              </a:rPr>
              <a:t>albedos</a:t>
            </a:r>
            <a:r>
              <a:rPr lang="en-US" dirty="0" smtClean="0">
                <a:solidFill>
                  <a:schemeClr val="bg1"/>
                </a:solidFill>
              </a:rPr>
              <a:t> for 100 of these planets </a:t>
            </a:r>
          </a:p>
          <a:p>
            <a:pPr lvl="1"/>
            <a:r>
              <a:rPr lang="en-US" dirty="0" smtClean="0">
                <a:solidFill>
                  <a:schemeClr val="bg1"/>
                </a:solidFill>
              </a:rPr>
              <a:t>Densities for 35 of the inner-orbit planets, and </a:t>
            </a:r>
          </a:p>
          <a:p>
            <a:pPr lvl="1"/>
            <a:r>
              <a:rPr lang="en-US" dirty="0" smtClean="0">
                <a:solidFill>
                  <a:schemeClr val="bg1"/>
                </a:solidFill>
              </a:rPr>
              <a:t>About 30 outer-orbit planets.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r>
              <a:rPr lang="en-US" dirty="0" smtClean="0"/>
              <a:t> Results (so far)</a:t>
            </a:r>
            <a:endParaRPr lang="en-US" dirty="0"/>
          </a:p>
        </p:txBody>
      </p:sp>
      <p:graphicFrame>
        <p:nvGraphicFramePr>
          <p:cNvPr id="7" name="Content Placeholder 6"/>
          <p:cNvGraphicFramePr>
            <a:graphicFrameLocks noGrp="1"/>
          </p:cNvGraphicFramePr>
          <p:nvPr>
            <p:ph idx="1"/>
          </p:nvPr>
        </p:nvGraphicFramePr>
        <p:xfrm>
          <a:off x="247648" y="1914525"/>
          <a:ext cx="8610600" cy="4198909"/>
        </p:xfrm>
        <a:graphic>
          <a:graphicData uri="http://schemas.openxmlformats.org/drawingml/2006/table">
            <a:tbl>
              <a:tblPr>
                <a:tableStyleId>{284E427A-3D55-4303-BF80-6455036E1DE7}</a:tableStyleId>
              </a:tblPr>
              <a:tblGrid>
                <a:gridCol w="861060"/>
                <a:gridCol w="645795"/>
                <a:gridCol w="645795"/>
                <a:gridCol w="645795"/>
                <a:gridCol w="645795"/>
                <a:gridCol w="645795"/>
                <a:gridCol w="645795"/>
                <a:gridCol w="645795"/>
                <a:gridCol w="645795"/>
                <a:gridCol w="645795"/>
                <a:gridCol w="645795"/>
                <a:gridCol w="645795"/>
                <a:gridCol w="645795"/>
              </a:tblGrid>
              <a:tr h="69135">
                <a:tc>
                  <a:txBody>
                    <a:bodyPr/>
                    <a:lstStyle/>
                    <a:p>
                      <a:pPr algn="ctr"/>
                      <a:endParaRPr lang="en-US" sz="1800" dirty="0">
                        <a:solidFill>
                          <a:schemeClr val="bg1"/>
                        </a:solidFill>
                      </a:endParaRPr>
                    </a:p>
                  </a:txBody>
                  <a:tcPr marL="17284" marR="17284" marT="8642" marB="8642" anchor="ctr"/>
                </a:tc>
                <a:tc gridSpan="6">
                  <a:txBody>
                    <a:bodyPr/>
                    <a:lstStyle/>
                    <a:p>
                      <a:pPr algn="ctr"/>
                      <a:r>
                        <a:rPr lang="en-US" sz="1200" dirty="0"/>
                        <a:t>Planetary Characteristics</a:t>
                      </a:r>
                      <a:endParaRPr lang="en-US" sz="1200" dirty="0">
                        <a:solidFill>
                          <a:schemeClr val="bg1"/>
                        </a:solidFill>
                      </a:endParaRPr>
                    </a:p>
                  </a:txBody>
                  <a:tcPr marL="17284" marR="17284" marT="8642" marB="864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200" dirty="0"/>
                        <a:t>Planetary Orbit</a:t>
                      </a:r>
                      <a:endParaRPr lang="en-US" sz="1200" dirty="0">
                        <a:solidFill>
                          <a:schemeClr val="bg1"/>
                        </a:solidFill>
                      </a:endParaRPr>
                    </a:p>
                  </a:txBody>
                  <a:tcPr marL="17284" marR="17284" marT="8642" marB="864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200" dirty="0"/>
                        <a:t> </a:t>
                      </a:r>
                      <a:endParaRPr lang="en-US" sz="1200" dirty="0">
                        <a:solidFill>
                          <a:schemeClr val="bg1"/>
                        </a:solidFill>
                      </a:endParaRPr>
                    </a:p>
                  </a:txBody>
                  <a:tcPr marL="17284" marR="17284" marT="8642" marB="8642" anchor="ctr"/>
                </a:tc>
              </a:tr>
              <a:tr h="184646">
                <a:tc>
                  <a:txBody>
                    <a:bodyPr/>
                    <a:lstStyle/>
                    <a:p>
                      <a:pPr algn="ctr"/>
                      <a:r>
                        <a:rPr lang="en-US" sz="1200"/>
                        <a:t>Name</a:t>
                      </a:r>
                      <a:endParaRPr lang="en-US" sz="1200">
                        <a:solidFill>
                          <a:schemeClr val="bg1"/>
                        </a:solidFill>
                      </a:endParaRPr>
                    </a:p>
                  </a:txBody>
                  <a:tcPr marL="17284" marR="17284" marT="8642" marB="8642" anchor="ctr"/>
                </a:tc>
                <a:tc gridSpan="2">
                  <a:txBody>
                    <a:bodyPr/>
                    <a:lstStyle/>
                    <a:p>
                      <a:pPr algn="ctr"/>
                      <a:r>
                        <a:rPr lang="en-US" sz="1200"/>
                        <a:t>Mass</a:t>
                      </a:r>
                      <a:endParaRPr lang="en-US" sz="1200">
                        <a:solidFill>
                          <a:schemeClr val="bg1"/>
                        </a:solidFill>
                      </a:endParaRPr>
                    </a:p>
                  </a:txBody>
                  <a:tcPr marL="17284" marR="17284" marT="8642" marB="8642" anchor="ctr"/>
                </a:tc>
                <a:tc hMerge="1">
                  <a:txBody>
                    <a:bodyPr/>
                    <a:lstStyle/>
                    <a:p>
                      <a:endParaRPr lang="en-US"/>
                    </a:p>
                  </a:txBody>
                  <a:tcPr/>
                </a:tc>
                <a:tc gridSpan="2">
                  <a:txBody>
                    <a:bodyPr/>
                    <a:lstStyle/>
                    <a:p>
                      <a:pPr algn="ctr"/>
                      <a:r>
                        <a:rPr lang="en-US" sz="1200"/>
                        <a:t>Radius</a:t>
                      </a:r>
                      <a:endParaRPr lang="en-US" sz="1200">
                        <a:solidFill>
                          <a:schemeClr val="bg1"/>
                        </a:solidFill>
                      </a:endParaRPr>
                    </a:p>
                  </a:txBody>
                  <a:tcPr marL="17284" marR="17284" marT="8642" marB="8642" anchor="ctr"/>
                </a:tc>
                <a:tc hMerge="1">
                  <a:txBody>
                    <a:bodyPr/>
                    <a:lstStyle/>
                    <a:p>
                      <a:endParaRPr lang="en-US"/>
                    </a:p>
                  </a:txBody>
                  <a:tcPr/>
                </a:tc>
                <a:tc>
                  <a:txBody>
                    <a:bodyPr/>
                    <a:lstStyle/>
                    <a:p>
                      <a:pPr algn="ctr"/>
                      <a:r>
                        <a:rPr lang="en-US" sz="1200"/>
                        <a:t>Density</a:t>
                      </a:r>
                      <a:endParaRPr lang="en-US" sz="1200">
                        <a:solidFill>
                          <a:schemeClr val="bg1"/>
                        </a:solidFill>
                      </a:endParaRPr>
                    </a:p>
                  </a:txBody>
                  <a:tcPr marL="17284" marR="17284" marT="8642" marB="8642" anchor="ctr"/>
                </a:tc>
                <a:tc>
                  <a:txBody>
                    <a:bodyPr/>
                    <a:lstStyle/>
                    <a:p>
                      <a:pPr algn="ctr"/>
                      <a:r>
                        <a:rPr lang="en-US" sz="1200" dirty="0" smtClean="0"/>
                        <a:t>Temp.</a:t>
                      </a:r>
                      <a:endParaRPr lang="en-US" sz="1200" dirty="0">
                        <a:solidFill>
                          <a:schemeClr val="bg1"/>
                        </a:solidFill>
                      </a:endParaRPr>
                    </a:p>
                  </a:txBody>
                  <a:tcPr marL="17284" marR="17284" marT="8642" marB="8642" anchor="ctr"/>
                </a:tc>
                <a:tc>
                  <a:txBody>
                    <a:bodyPr/>
                    <a:lstStyle/>
                    <a:p>
                      <a:pPr algn="ctr"/>
                      <a:r>
                        <a:rPr lang="en-US" sz="1200" dirty="0" smtClean="0"/>
                        <a:t>Duration</a:t>
                      </a:r>
                      <a:endParaRPr lang="en-US" sz="1200" dirty="0">
                        <a:solidFill>
                          <a:schemeClr val="bg1"/>
                        </a:solidFill>
                      </a:endParaRPr>
                    </a:p>
                  </a:txBody>
                  <a:tcPr marL="17284" marR="17284" marT="8642" marB="8642" anchor="ctr"/>
                </a:tc>
                <a:tc>
                  <a:txBody>
                    <a:bodyPr/>
                    <a:lstStyle/>
                    <a:p>
                      <a:pPr algn="ctr"/>
                      <a:r>
                        <a:rPr lang="en-US" sz="1200"/>
                        <a:t>Period</a:t>
                      </a:r>
                      <a:endParaRPr lang="en-US" sz="1200">
                        <a:solidFill>
                          <a:schemeClr val="bg1"/>
                        </a:solidFill>
                      </a:endParaRPr>
                    </a:p>
                  </a:txBody>
                  <a:tcPr marL="17284" marR="17284" marT="8642" marB="8642" anchor="ctr"/>
                </a:tc>
                <a:tc>
                  <a:txBody>
                    <a:bodyPr/>
                    <a:lstStyle/>
                    <a:p>
                      <a:pPr algn="ctr"/>
                      <a:r>
                        <a:rPr lang="en-US" sz="1200" i="1" dirty="0" smtClean="0">
                          <a:latin typeface="Times New Roman" pitchFamily="18" charset="0"/>
                          <a:cs typeface="Times New Roman" pitchFamily="18" charset="0"/>
                        </a:rPr>
                        <a:t>a</a:t>
                      </a:r>
                      <a:endParaRPr lang="en-US" sz="1200" i="1" dirty="0">
                        <a:solidFill>
                          <a:schemeClr val="bg1"/>
                        </a:solidFill>
                        <a:latin typeface="Times New Roman" pitchFamily="18" charset="0"/>
                        <a:cs typeface="Times New Roman" pitchFamily="18" charset="0"/>
                      </a:endParaRPr>
                    </a:p>
                  </a:txBody>
                  <a:tcPr marL="17284" marR="17284" marT="8642" marB="8642" anchor="ctr"/>
                </a:tc>
                <a:tc>
                  <a:txBody>
                    <a:bodyPr/>
                    <a:lstStyle/>
                    <a:p>
                      <a:pPr algn="ctr"/>
                      <a:r>
                        <a:rPr lang="en-US" sz="1200" i="1" dirty="0" smtClean="0">
                          <a:latin typeface="Times New Roman" pitchFamily="18" charset="0"/>
                          <a:cs typeface="Times New Roman" pitchFamily="18" charset="0"/>
                        </a:rPr>
                        <a:t>e</a:t>
                      </a:r>
                      <a:endParaRPr lang="en-US" sz="1200" i="1" dirty="0">
                        <a:solidFill>
                          <a:schemeClr val="bg1"/>
                        </a:solidFill>
                        <a:latin typeface="Times New Roman" pitchFamily="18" charset="0"/>
                        <a:cs typeface="Times New Roman" pitchFamily="18" charset="0"/>
                      </a:endParaRPr>
                    </a:p>
                  </a:txBody>
                  <a:tcPr marL="17284" marR="17284" marT="8642" marB="8642" anchor="ctr"/>
                </a:tc>
                <a:tc>
                  <a:txBody>
                    <a:bodyPr/>
                    <a:lstStyle/>
                    <a:p>
                      <a:pPr algn="ctr"/>
                      <a:r>
                        <a:rPr lang="en-US" sz="1200" i="1" dirty="0" smtClean="0">
                          <a:latin typeface="Times New Roman" pitchFamily="18" charset="0"/>
                          <a:cs typeface="Times New Roman" pitchFamily="18" charset="0"/>
                        </a:rPr>
                        <a:t>i</a:t>
                      </a:r>
                      <a:endParaRPr lang="en-US" sz="1200" i="1" dirty="0">
                        <a:solidFill>
                          <a:schemeClr val="bg1"/>
                        </a:solidFill>
                        <a:latin typeface="Times New Roman" pitchFamily="18" charset="0"/>
                        <a:cs typeface="Times New Roman" pitchFamily="18" charset="0"/>
                      </a:endParaRPr>
                    </a:p>
                  </a:txBody>
                  <a:tcPr marL="17284" marR="17284" marT="8642" marB="8642" anchor="ctr"/>
                </a:tc>
                <a:tc>
                  <a:txBody>
                    <a:bodyPr/>
                    <a:lstStyle/>
                    <a:p>
                      <a:pPr algn="ctr"/>
                      <a:r>
                        <a:rPr lang="en-US" sz="1200"/>
                        <a:t>Distance</a:t>
                      </a:r>
                      <a:endParaRPr lang="en-US" sz="1200">
                        <a:solidFill>
                          <a:schemeClr val="bg1"/>
                        </a:solidFill>
                      </a:endParaRPr>
                    </a:p>
                  </a:txBody>
                  <a:tcPr marL="17284" marR="17284" marT="8642" marB="8642" anchor="ctr"/>
                </a:tc>
              </a:tr>
              <a:tr h="276541">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Jupiter </a:t>
                      </a:r>
                      <a:br>
                        <a:rPr lang="en-US" sz="1200"/>
                      </a:br>
                      <a:r>
                        <a:rPr lang="en-US" sz="1200"/>
                        <a:t>masses</a:t>
                      </a:r>
                      <a:endParaRPr lang="en-US" sz="1200">
                        <a:solidFill>
                          <a:schemeClr val="bg1"/>
                        </a:solidFill>
                      </a:endParaRPr>
                    </a:p>
                  </a:txBody>
                  <a:tcPr marL="17284" marR="17284" marT="8642" marB="8642" anchor="ctr"/>
                </a:tc>
                <a:tc>
                  <a:txBody>
                    <a:bodyPr/>
                    <a:lstStyle/>
                    <a:p>
                      <a:pPr algn="ctr"/>
                      <a:r>
                        <a:rPr lang="en-US" sz="1200"/>
                        <a:t>Earth </a:t>
                      </a:r>
                      <a:br>
                        <a:rPr lang="en-US" sz="1200"/>
                      </a:br>
                      <a:r>
                        <a:rPr lang="en-US" sz="1200"/>
                        <a:t>masses</a:t>
                      </a:r>
                      <a:endParaRPr lang="en-US" sz="1200">
                        <a:solidFill>
                          <a:schemeClr val="bg1"/>
                        </a:solidFill>
                      </a:endParaRPr>
                    </a:p>
                  </a:txBody>
                  <a:tcPr marL="17284" marR="17284" marT="8642" marB="8642" anchor="ctr"/>
                </a:tc>
                <a:tc>
                  <a:txBody>
                    <a:bodyPr/>
                    <a:lstStyle/>
                    <a:p>
                      <a:pPr algn="ctr"/>
                      <a:r>
                        <a:rPr lang="en-US" sz="1200"/>
                        <a:t>Jupiter </a:t>
                      </a:r>
                      <a:br>
                        <a:rPr lang="en-US" sz="1200"/>
                      </a:br>
                      <a:r>
                        <a:rPr lang="en-US" sz="1200"/>
                        <a:t>radii</a:t>
                      </a:r>
                      <a:endParaRPr lang="en-US" sz="1200">
                        <a:solidFill>
                          <a:schemeClr val="bg1"/>
                        </a:solidFill>
                      </a:endParaRPr>
                    </a:p>
                  </a:txBody>
                  <a:tcPr marL="17284" marR="17284" marT="8642" marB="8642" anchor="ctr"/>
                </a:tc>
                <a:tc>
                  <a:txBody>
                    <a:bodyPr/>
                    <a:lstStyle/>
                    <a:p>
                      <a:pPr algn="ctr"/>
                      <a:r>
                        <a:rPr lang="en-US" sz="1200"/>
                        <a:t>Earth </a:t>
                      </a:r>
                      <a:br>
                        <a:rPr lang="en-US" sz="1200"/>
                      </a:br>
                      <a:r>
                        <a:rPr lang="en-US" sz="1200"/>
                        <a:t>radii</a:t>
                      </a:r>
                      <a:endParaRPr lang="en-US" sz="1200">
                        <a:solidFill>
                          <a:schemeClr val="bg1"/>
                        </a:solidFill>
                      </a:endParaRPr>
                    </a:p>
                  </a:txBody>
                  <a:tcPr marL="17284" marR="17284" marT="8642" marB="8642" anchor="ctr"/>
                </a:tc>
                <a:tc>
                  <a:txBody>
                    <a:bodyPr/>
                    <a:lstStyle/>
                    <a:p>
                      <a:pPr algn="ctr"/>
                      <a:r>
                        <a:rPr lang="en-US" sz="1200" dirty="0" smtClean="0"/>
                        <a:t>g/cm</a:t>
                      </a:r>
                      <a:r>
                        <a:rPr lang="en-US" sz="1200" baseline="30000" dirty="0" smtClean="0"/>
                        <a:t>3</a:t>
                      </a:r>
                      <a:endParaRPr lang="en-US" sz="1200" baseline="30000" dirty="0">
                        <a:solidFill>
                          <a:schemeClr val="bg1"/>
                        </a:solidFill>
                      </a:endParaRPr>
                    </a:p>
                  </a:txBody>
                  <a:tcPr marL="17284" marR="17284" marT="8642" marB="8642" anchor="ctr"/>
                </a:tc>
                <a:tc>
                  <a:txBody>
                    <a:bodyPr/>
                    <a:lstStyle/>
                    <a:p>
                      <a:pPr algn="ctr"/>
                      <a:r>
                        <a:rPr lang="en-US" sz="1200"/>
                        <a:t>Kelvin</a:t>
                      </a:r>
                      <a:endParaRPr lang="en-US" sz="1200">
                        <a:solidFill>
                          <a:schemeClr val="bg1"/>
                        </a:solidFill>
                      </a:endParaRPr>
                    </a:p>
                  </a:txBody>
                  <a:tcPr marL="17284" marR="17284" marT="8642" marB="8642" anchor="ctr"/>
                </a:tc>
                <a:tc>
                  <a:txBody>
                    <a:bodyPr/>
                    <a:lstStyle/>
                    <a:p>
                      <a:pPr algn="ctr"/>
                      <a:r>
                        <a:rPr lang="en-US" sz="1200"/>
                        <a:t>hours</a:t>
                      </a:r>
                      <a:endParaRPr lang="en-US" sz="1200">
                        <a:solidFill>
                          <a:schemeClr val="bg1"/>
                        </a:solidFill>
                      </a:endParaRPr>
                    </a:p>
                  </a:txBody>
                  <a:tcPr marL="17284" marR="17284" marT="8642" marB="8642" anchor="ctr"/>
                </a:tc>
                <a:tc>
                  <a:txBody>
                    <a:bodyPr/>
                    <a:lstStyle/>
                    <a:p>
                      <a:pPr algn="ctr"/>
                      <a:r>
                        <a:rPr lang="en-US" sz="1200"/>
                        <a:t>days</a:t>
                      </a:r>
                      <a:endParaRPr lang="en-US" sz="1200">
                        <a:solidFill>
                          <a:schemeClr val="bg1"/>
                        </a:solidFill>
                      </a:endParaRPr>
                    </a:p>
                  </a:txBody>
                  <a:tcPr marL="17284" marR="17284" marT="8642" marB="8642" anchor="ctr"/>
                </a:tc>
                <a:tc>
                  <a:txBody>
                    <a:bodyPr/>
                    <a:lstStyle/>
                    <a:p>
                      <a:pPr algn="ctr"/>
                      <a:r>
                        <a:rPr lang="en-US" sz="1200"/>
                        <a:t>AU</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degrees</a:t>
                      </a:r>
                      <a:endParaRPr lang="en-US" sz="1200">
                        <a:solidFill>
                          <a:schemeClr val="bg1"/>
                        </a:solidFill>
                      </a:endParaRPr>
                    </a:p>
                  </a:txBody>
                  <a:tcPr marL="17284" marR="17284" marT="8642" marB="8642" anchor="ctr"/>
                </a:tc>
                <a:tc>
                  <a:txBody>
                    <a:bodyPr/>
                    <a:lstStyle/>
                    <a:p>
                      <a:pPr algn="ctr"/>
                      <a:r>
                        <a:rPr lang="en-US" sz="1200" dirty="0"/>
                        <a:t>parsecs</a:t>
                      </a:r>
                      <a:endParaRPr lang="en-US" sz="1200" dirty="0">
                        <a:solidFill>
                          <a:schemeClr val="bg1"/>
                        </a:solidFill>
                      </a:endParaRPr>
                    </a:p>
                  </a:txBody>
                  <a:tcPr marL="17284" marR="17284" marT="8642" marB="8642" anchor="ctr"/>
                </a:tc>
              </a:tr>
              <a:tr h="224690">
                <a:tc gridSpan="12">
                  <a:txBody>
                    <a:bodyPr/>
                    <a:lstStyle/>
                    <a:p>
                      <a:pPr algn="ctr"/>
                      <a:r>
                        <a:rPr lang="en-US" sz="1200" dirty="0"/>
                        <a:t>The first 3 planets listed were discovered by </a:t>
                      </a:r>
                      <a:r>
                        <a:rPr lang="en-US" sz="1200" dirty="0" err="1"/>
                        <a:t>Kepler</a:t>
                      </a:r>
                      <a:r>
                        <a:rPr lang="en-US" sz="1200" dirty="0"/>
                        <a:t> team members using ground-based observations. </a:t>
                      </a:r>
                      <a:endParaRPr lang="en-US" sz="1200" dirty="0">
                        <a:solidFill>
                          <a:schemeClr val="bg1"/>
                        </a:solidFill>
                      </a:endParaRPr>
                    </a:p>
                  </a:txBody>
                  <a:tcPr marL="17284" marR="17284" marT="8642" marB="864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200">
                        <a:solidFill>
                          <a:schemeClr val="bg1"/>
                        </a:solidFill>
                      </a:endParaRPr>
                    </a:p>
                  </a:txBody>
                  <a:tcPr marL="17284" marR="17284" marT="8642" marB="8642" anchor="ctr"/>
                </a:tc>
              </a:tr>
              <a:tr h="224690">
                <a:tc>
                  <a:txBody>
                    <a:bodyPr/>
                    <a:lstStyle/>
                    <a:p>
                      <a:pPr algn="ctr"/>
                      <a:r>
                        <a:rPr lang="en-US" sz="1200" dirty="0" smtClean="0">
                          <a:hlinkClick r:id="rId2" action="ppaction://hlinkfile"/>
                        </a:rPr>
                        <a:t>TrES-2</a:t>
                      </a:r>
                      <a:endParaRPr lang="en-US" sz="1200" dirty="0">
                        <a:solidFill>
                          <a:schemeClr val="bg1"/>
                        </a:solidFill>
                      </a:endParaRPr>
                    </a:p>
                  </a:txBody>
                  <a:tcPr marL="17284" marR="17284" marT="8642" marB="8642" anchor="ctr"/>
                </a:tc>
                <a:tc>
                  <a:txBody>
                    <a:bodyPr/>
                    <a:lstStyle/>
                    <a:p>
                      <a:pPr algn="ctr"/>
                      <a:r>
                        <a:rPr lang="en-US" sz="1200"/>
                        <a:t>1.199</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1.272</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dirty="0" smtClean="0"/>
                        <a:t>2.47061</a:t>
                      </a:r>
                      <a:endParaRPr lang="en-US" sz="1200" dirty="0">
                        <a:solidFill>
                          <a:schemeClr val="bg1"/>
                        </a:solidFill>
                      </a:endParaRPr>
                    </a:p>
                  </a:txBody>
                  <a:tcPr marL="17284" marR="17284" marT="8642" marB="8642" anchor="ctr"/>
                </a:tc>
                <a:tc>
                  <a:txBody>
                    <a:bodyPr/>
                    <a:lstStyle/>
                    <a:p>
                      <a:pPr algn="ctr"/>
                      <a:r>
                        <a:rPr lang="en-US" sz="1200"/>
                        <a:t>0.03556</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r>
                        <a:rPr lang="en-US" sz="1200"/>
                        <a:t>83.62</a:t>
                      </a:r>
                      <a:endParaRPr lang="en-US" sz="1200">
                        <a:solidFill>
                          <a:schemeClr val="bg1"/>
                        </a:solidFill>
                      </a:endParaRPr>
                    </a:p>
                  </a:txBody>
                  <a:tcPr marL="17284" marR="17284" marT="8642" marB="8642" anchor="ctr"/>
                </a:tc>
                <a:tc>
                  <a:txBody>
                    <a:bodyPr/>
                    <a:lstStyle/>
                    <a:p>
                      <a:pPr algn="ctr"/>
                      <a:r>
                        <a:rPr lang="en-US" sz="1200"/>
                        <a:t>220</a:t>
                      </a:r>
                      <a:endParaRPr lang="en-US" sz="1200">
                        <a:solidFill>
                          <a:schemeClr val="bg1"/>
                        </a:solidFill>
                      </a:endParaRPr>
                    </a:p>
                  </a:txBody>
                  <a:tcPr marL="17284" marR="17284" marT="8642" marB="8642" anchor="ctr"/>
                </a:tc>
              </a:tr>
              <a:tr h="224690">
                <a:tc>
                  <a:txBody>
                    <a:bodyPr/>
                    <a:lstStyle/>
                    <a:p>
                      <a:pPr algn="ctr"/>
                      <a:r>
                        <a:rPr lang="en-US" sz="1200" dirty="0">
                          <a:hlinkClick r:id="rId3" action="ppaction://hlinkfile"/>
                        </a:rPr>
                        <a:t>HAT-P-7 </a:t>
                      </a:r>
                      <a:r>
                        <a:rPr lang="en-US" sz="1200" dirty="0" smtClean="0">
                          <a:hlinkClick r:id="rId3" action="ppaction://hlinkfile"/>
                        </a:rPr>
                        <a:t>b</a:t>
                      </a:r>
                      <a:endParaRPr lang="en-US" sz="1200" dirty="0">
                        <a:solidFill>
                          <a:schemeClr val="bg1"/>
                        </a:solidFill>
                      </a:endParaRPr>
                    </a:p>
                  </a:txBody>
                  <a:tcPr marL="17284" marR="17284" marT="8642" marB="8642" anchor="ctr"/>
                </a:tc>
                <a:tc>
                  <a:txBody>
                    <a:bodyPr/>
                    <a:lstStyle/>
                    <a:p>
                      <a:pPr algn="ctr"/>
                      <a:r>
                        <a:rPr lang="en-US" sz="1200"/>
                        <a:t>1.8</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1.421</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3160</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dirty="0" smtClean="0"/>
                        <a:t>2.20473</a:t>
                      </a:r>
                      <a:endParaRPr lang="en-US" sz="1200" dirty="0">
                        <a:solidFill>
                          <a:schemeClr val="bg1"/>
                        </a:solidFill>
                      </a:endParaRPr>
                    </a:p>
                  </a:txBody>
                  <a:tcPr marL="17284" marR="17284" marT="8642" marB="8642" anchor="ctr"/>
                </a:tc>
                <a:tc>
                  <a:txBody>
                    <a:bodyPr/>
                    <a:lstStyle/>
                    <a:p>
                      <a:pPr algn="ctr"/>
                      <a:r>
                        <a:rPr lang="en-US" sz="1200"/>
                        <a:t>0.0379</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r>
                        <a:rPr lang="en-US" sz="1200"/>
                        <a:t>84.1</a:t>
                      </a:r>
                      <a:endParaRPr lang="en-US" sz="1200">
                        <a:solidFill>
                          <a:schemeClr val="bg1"/>
                        </a:solidFill>
                      </a:endParaRPr>
                    </a:p>
                  </a:txBody>
                  <a:tcPr marL="17284" marR="17284" marT="8642" marB="8642" anchor="ctr"/>
                </a:tc>
                <a:tc>
                  <a:txBody>
                    <a:bodyPr/>
                    <a:lstStyle/>
                    <a:p>
                      <a:pPr algn="ctr"/>
                      <a:r>
                        <a:rPr lang="en-US" sz="1200"/>
                        <a:t>320</a:t>
                      </a:r>
                      <a:endParaRPr lang="en-US" sz="1200">
                        <a:solidFill>
                          <a:schemeClr val="bg1"/>
                        </a:solidFill>
                      </a:endParaRPr>
                    </a:p>
                  </a:txBody>
                  <a:tcPr marL="17284" marR="17284" marT="8642" marB="8642" anchor="ctr"/>
                </a:tc>
              </a:tr>
              <a:tr h="276541">
                <a:tc>
                  <a:txBody>
                    <a:bodyPr/>
                    <a:lstStyle/>
                    <a:p>
                      <a:pPr algn="ctr"/>
                      <a:r>
                        <a:rPr lang="en-US" sz="1200" dirty="0">
                          <a:hlinkClick r:id="rId4" action="ppaction://hlinkfile"/>
                        </a:rPr>
                        <a:t>HAT-P-11 </a:t>
                      </a:r>
                      <a:r>
                        <a:rPr lang="en-US" sz="1200" dirty="0" smtClean="0">
                          <a:hlinkClick r:id="rId4" action="ppaction://hlinkfile"/>
                        </a:rPr>
                        <a:t>b</a:t>
                      </a:r>
                      <a:endParaRPr lang="en-US" sz="1200" dirty="0">
                        <a:solidFill>
                          <a:schemeClr val="bg1"/>
                        </a:solidFill>
                      </a:endParaRPr>
                    </a:p>
                  </a:txBody>
                  <a:tcPr marL="17284" marR="17284" marT="8642" marB="8642" anchor="ctr"/>
                </a:tc>
                <a:tc>
                  <a:txBody>
                    <a:bodyPr/>
                    <a:lstStyle/>
                    <a:p>
                      <a:pPr algn="ctr"/>
                      <a:r>
                        <a:rPr lang="en-US" sz="1200"/>
                        <a:t>0.081</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0.452</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dirty="0" smtClean="0"/>
                        <a:t>4.88780</a:t>
                      </a:r>
                      <a:endParaRPr lang="en-US" sz="1200" dirty="0">
                        <a:solidFill>
                          <a:schemeClr val="bg1"/>
                        </a:solidFill>
                      </a:endParaRPr>
                    </a:p>
                  </a:txBody>
                  <a:tcPr marL="17284" marR="17284" marT="8642" marB="8642" anchor="ctr"/>
                </a:tc>
                <a:tc>
                  <a:txBody>
                    <a:bodyPr/>
                    <a:lstStyle/>
                    <a:p>
                      <a:pPr algn="ctr"/>
                      <a:r>
                        <a:rPr lang="en-US" sz="1200"/>
                        <a:t>0.053</a:t>
                      </a:r>
                      <a:endParaRPr lang="en-US" sz="1200">
                        <a:solidFill>
                          <a:schemeClr val="bg1"/>
                        </a:solidFill>
                      </a:endParaRPr>
                    </a:p>
                  </a:txBody>
                  <a:tcPr marL="17284" marR="17284" marT="8642" marB="8642" anchor="ctr"/>
                </a:tc>
                <a:tc>
                  <a:txBody>
                    <a:bodyPr/>
                    <a:lstStyle/>
                    <a:p>
                      <a:pPr algn="ctr"/>
                      <a:r>
                        <a:rPr lang="en-US" sz="1200"/>
                        <a:t>0.198</a:t>
                      </a:r>
                      <a:endParaRPr lang="en-US" sz="1200">
                        <a:solidFill>
                          <a:schemeClr val="bg1"/>
                        </a:solidFill>
                      </a:endParaRPr>
                    </a:p>
                  </a:txBody>
                  <a:tcPr marL="17284" marR="17284" marT="8642" marB="8642" anchor="ctr"/>
                </a:tc>
                <a:tc>
                  <a:txBody>
                    <a:bodyPr/>
                    <a:lstStyle/>
                    <a:p>
                      <a:pPr algn="ctr"/>
                      <a:r>
                        <a:rPr lang="en-US" sz="1200"/>
                        <a:t>88.5</a:t>
                      </a:r>
                      <a:endParaRPr lang="en-US" sz="1200">
                        <a:solidFill>
                          <a:schemeClr val="bg1"/>
                        </a:solidFill>
                      </a:endParaRPr>
                    </a:p>
                  </a:txBody>
                  <a:tcPr marL="17284" marR="17284" marT="8642" marB="8642" anchor="ctr"/>
                </a:tc>
                <a:tc>
                  <a:txBody>
                    <a:bodyPr/>
                    <a:lstStyle/>
                    <a:p>
                      <a:pPr algn="ctr"/>
                      <a:r>
                        <a:rPr lang="en-US" sz="1200"/>
                        <a:t>38</a:t>
                      </a:r>
                      <a:endParaRPr lang="en-US" sz="1200">
                        <a:solidFill>
                          <a:schemeClr val="bg1"/>
                        </a:solidFill>
                      </a:endParaRPr>
                    </a:p>
                  </a:txBody>
                  <a:tcPr marL="17284" marR="17284" marT="8642" marB="8642" anchor="ctr"/>
                </a:tc>
              </a:tr>
              <a:tr h="69135">
                <a:tc gridSpan="12">
                  <a:txBody>
                    <a:bodyPr/>
                    <a:lstStyle/>
                    <a:p>
                      <a:pPr algn="ctr"/>
                      <a:r>
                        <a:rPr lang="en-US" sz="1200"/>
                        <a:t>Kepler confirmed planet count: 7</a:t>
                      </a:r>
                      <a:endParaRPr lang="en-US" sz="1200">
                        <a:solidFill>
                          <a:schemeClr val="bg1"/>
                        </a:solidFill>
                      </a:endParaRPr>
                    </a:p>
                  </a:txBody>
                  <a:tcPr marL="17284" marR="17284" marT="8642" marB="864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200">
                        <a:solidFill>
                          <a:schemeClr val="bg1"/>
                        </a:solidFill>
                      </a:endParaRPr>
                    </a:p>
                  </a:txBody>
                  <a:tcPr marL="17284" marR="17284" marT="8642" marB="8642" anchor="ctr"/>
                </a:tc>
              </a:tr>
              <a:tr h="224690">
                <a:tc>
                  <a:txBody>
                    <a:bodyPr/>
                    <a:lstStyle/>
                    <a:p>
                      <a:pPr algn="ctr"/>
                      <a:r>
                        <a:rPr lang="en-US" sz="1200">
                          <a:hlinkClick r:id="rId5" action="ppaction://hlinkfile"/>
                        </a:rPr>
                        <a:t>Kepler 4b</a:t>
                      </a:r>
                      <a:endParaRPr lang="en-US" sz="1200">
                        <a:solidFill>
                          <a:schemeClr val="bg1"/>
                        </a:solidFill>
                      </a:endParaRPr>
                    </a:p>
                  </a:txBody>
                  <a:tcPr marL="17284" marR="17284" marT="8642" marB="8642" anchor="ctr"/>
                </a:tc>
                <a:tc>
                  <a:txBody>
                    <a:bodyPr/>
                    <a:lstStyle/>
                    <a:p>
                      <a:pPr algn="ctr"/>
                      <a:r>
                        <a:rPr lang="en-US" sz="1200"/>
                        <a:t>0.077</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0.357</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1.91</a:t>
                      </a:r>
                      <a:endParaRPr lang="en-US" sz="1200">
                        <a:solidFill>
                          <a:schemeClr val="bg1"/>
                        </a:solidFill>
                      </a:endParaRPr>
                    </a:p>
                  </a:txBody>
                  <a:tcPr marL="17284" marR="17284" marT="8642" marB="8642" anchor="ctr"/>
                </a:tc>
                <a:tc>
                  <a:txBody>
                    <a:bodyPr/>
                    <a:lstStyle/>
                    <a:p>
                      <a:pPr algn="ctr"/>
                      <a:r>
                        <a:rPr lang="en-US" sz="1200"/>
                        <a:t>1650</a:t>
                      </a:r>
                      <a:endParaRPr lang="en-US" sz="1200">
                        <a:solidFill>
                          <a:schemeClr val="bg1"/>
                        </a:solidFill>
                      </a:endParaRPr>
                    </a:p>
                  </a:txBody>
                  <a:tcPr marL="17284" marR="17284" marT="8642" marB="8642" anchor="ctr"/>
                </a:tc>
                <a:tc>
                  <a:txBody>
                    <a:bodyPr/>
                    <a:lstStyle/>
                    <a:p>
                      <a:pPr algn="ctr"/>
                      <a:r>
                        <a:rPr lang="en-US" sz="1200"/>
                        <a:t>3.623</a:t>
                      </a:r>
                      <a:endParaRPr lang="en-US" sz="1200">
                        <a:solidFill>
                          <a:schemeClr val="bg1"/>
                        </a:solidFill>
                      </a:endParaRPr>
                    </a:p>
                  </a:txBody>
                  <a:tcPr marL="17284" marR="17284" marT="8642" marB="8642" anchor="ctr"/>
                </a:tc>
                <a:tc>
                  <a:txBody>
                    <a:bodyPr/>
                    <a:lstStyle/>
                    <a:p>
                      <a:pPr algn="ctr"/>
                      <a:r>
                        <a:rPr lang="en-US" sz="1200"/>
                        <a:t>3.2135</a:t>
                      </a:r>
                      <a:endParaRPr lang="en-US" sz="1200">
                        <a:solidFill>
                          <a:schemeClr val="bg1"/>
                        </a:solidFill>
                      </a:endParaRPr>
                    </a:p>
                  </a:txBody>
                  <a:tcPr marL="17284" marR="17284" marT="8642" marB="8642" anchor="ctr"/>
                </a:tc>
                <a:tc>
                  <a:txBody>
                    <a:bodyPr/>
                    <a:lstStyle/>
                    <a:p>
                      <a:pPr algn="ctr"/>
                      <a:r>
                        <a:rPr lang="en-US" sz="1200"/>
                        <a:t>0.04558</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r>
                        <a:rPr lang="en-US" sz="1200"/>
                        <a:t>89.76</a:t>
                      </a:r>
                      <a:endParaRPr lang="en-US" sz="1200">
                        <a:solidFill>
                          <a:schemeClr val="bg1"/>
                        </a:solidFill>
                      </a:endParaRPr>
                    </a:p>
                  </a:txBody>
                  <a:tcPr marL="17284" marR="17284" marT="8642" marB="8642" anchor="ctr"/>
                </a:tc>
                <a:tc>
                  <a:txBody>
                    <a:bodyPr/>
                    <a:lstStyle/>
                    <a:p>
                      <a:pPr algn="ctr"/>
                      <a:r>
                        <a:rPr lang="en-US" sz="1200"/>
                        <a:t>550</a:t>
                      </a:r>
                      <a:endParaRPr lang="en-US" sz="1200">
                        <a:solidFill>
                          <a:schemeClr val="bg1"/>
                        </a:solidFill>
                      </a:endParaRPr>
                    </a:p>
                  </a:txBody>
                  <a:tcPr marL="17284" marR="17284" marT="8642" marB="8642" anchor="ctr"/>
                </a:tc>
              </a:tr>
              <a:tr h="224690">
                <a:tc>
                  <a:txBody>
                    <a:bodyPr/>
                    <a:lstStyle/>
                    <a:p>
                      <a:pPr algn="ctr"/>
                      <a:r>
                        <a:rPr lang="en-US" sz="1200">
                          <a:hlinkClick r:id="rId6" action="ppaction://hlinkfile"/>
                        </a:rPr>
                        <a:t>Kepler 5b</a:t>
                      </a:r>
                      <a:endParaRPr lang="en-US" sz="1200">
                        <a:solidFill>
                          <a:schemeClr val="bg1"/>
                        </a:solidFill>
                      </a:endParaRPr>
                    </a:p>
                  </a:txBody>
                  <a:tcPr marL="17284" marR="17284" marT="8642" marB="8642" anchor="ctr"/>
                </a:tc>
                <a:tc>
                  <a:txBody>
                    <a:bodyPr/>
                    <a:lstStyle/>
                    <a:p>
                      <a:pPr algn="ctr"/>
                      <a:r>
                        <a:rPr lang="en-US" sz="1200"/>
                        <a:t>2.114</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1.431</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0.894</a:t>
                      </a:r>
                      <a:endParaRPr lang="en-US" sz="1200">
                        <a:solidFill>
                          <a:schemeClr val="bg1"/>
                        </a:solidFill>
                      </a:endParaRPr>
                    </a:p>
                  </a:txBody>
                  <a:tcPr marL="17284" marR="17284" marT="8642" marB="8642" anchor="ctr"/>
                </a:tc>
                <a:tc>
                  <a:txBody>
                    <a:bodyPr/>
                    <a:lstStyle/>
                    <a:p>
                      <a:pPr algn="ctr"/>
                      <a:r>
                        <a:rPr lang="en-US" sz="1200"/>
                        <a:t>1868</a:t>
                      </a:r>
                      <a:endParaRPr lang="en-US" sz="1200">
                        <a:solidFill>
                          <a:schemeClr val="bg1"/>
                        </a:solidFill>
                      </a:endParaRPr>
                    </a:p>
                  </a:txBody>
                  <a:tcPr marL="17284" marR="17284" marT="8642" marB="8642" anchor="ctr"/>
                </a:tc>
                <a:tc>
                  <a:txBody>
                    <a:bodyPr/>
                    <a:lstStyle/>
                    <a:p>
                      <a:pPr algn="ctr"/>
                      <a:r>
                        <a:rPr lang="en-US" sz="1200"/>
                        <a:t>4.370</a:t>
                      </a:r>
                      <a:endParaRPr lang="en-US" sz="1200">
                        <a:solidFill>
                          <a:schemeClr val="bg1"/>
                        </a:solidFill>
                      </a:endParaRPr>
                    </a:p>
                  </a:txBody>
                  <a:tcPr marL="17284" marR="17284" marT="8642" marB="8642" anchor="ctr"/>
                </a:tc>
                <a:tc>
                  <a:txBody>
                    <a:bodyPr/>
                    <a:lstStyle/>
                    <a:p>
                      <a:pPr algn="ctr"/>
                      <a:r>
                        <a:rPr lang="en-US" sz="1200"/>
                        <a:t>3.5485</a:t>
                      </a:r>
                      <a:endParaRPr lang="en-US" sz="1200">
                        <a:solidFill>
                          <a:schemeClr val="bg1"/>
                        </a:solidFill>
                      </a:endParaRPr>
                    </a:p>
                  </a:txBody>
                  <a:tcPr marL="17284" marR="17284" marT="8642" marB="8642" anchor="ctr"/>
                </a:tc>
                <a:tc>
                  <a:txBody>
                    <a:bodyPr/>
                    <a:lstStyle/>
                    <a:p>
                      <a:pPr algn="ctr"/>
                      <a:r>
                        <a:rPr lang="en-US" sz="1200"/>
                        <a:t>0.05064</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r>
                        <a:rPr lang="en-US" sz="1200"/>
                        <a:t>86.3</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r>
              <a:tr h="224690">
                <a:tc>
                  <a:txBody>
                    <a:bodyPr/>
                    <a:lstStyle/>
                    <a:p>
                      <a:pPr algn="ctr"/>
                      <a:r>
                        <a:rPr lang="en-US" sz="1200">
                          <a:hlinkClick r:id="rId7" action="ppaction://hlinkfile"/>
                        </a:rPr>
                        <a:t>Kepler 6b</a:t>
                      </a:r>
                      <a:endParaRPr lang="en-US" sz="1200">
                        <a:solidFill>
                          <a:schemeClr val="bg1"/>
                        </a:solidFill>
                      </a:endParaRPr>
                    </a:p>
                  </a:txBody>
                  <a:tcPr marL="17284" marR="17284" marT="8642" marB="8642" anchor="ctr"/>
                </a:tc>
                <a:tc>
                  <a:txBody>
                    <a:bodyPr/>
                    <a:lstStyle/>
                    <a:p>
                      <a:pPr algn="ctr"/>
                      <a:r>
                        <a:rPr lang="en-US" sz="1200"/>
                        <a:t>0.669</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1.323</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0.352</a:t>
                      </a:r>
                      <a:endParaRPr lang="en-US" sz="1200">
                        <a:solidFill>
                          <a:schemeClr val="bg1"/>
                        </a:solidFill>
                      </a:endParaRPr>
                    </a:p>
                  </a:txBody>
                  <a:tcPr marL="17284" marR="17284" marT="8642" marB="8642" anchor="ctr"/>
                </a:tc>
                <a:tc>
                  <a:txBody>
                    <a:bodyPr/>
                    <a:lstStyle/>
                    <a:p>
                      <a:pPr algn="ctr"/>
                      <a:r>
                        <a:rPr lang="en-US" sz="1200"/>
                        <a:t>1500</a:t>
                      </a:r>
                      <a:endParaRPr lang="en-US" sz="1200">
                        <a:solidFill>
                          <a:schemeClr val="bg1"/>
                        </a:solidFill>
                      </a:endParaRPr>
                    </a:p>
                  </a:txBody>
                  <a:tcPr marL="17284" marR="17284" marT="8642" marB="8642" anchor="ctr"/>
                </a:tc>
                <a:tc>
                  <a:txBody>
                    <a:bodyPr/>
                    <a:lstStyle/>
                    <a:p>
                      <a:pPr algn="ctr"/>
                      <a:r>
                        <a:rPr lang="en-US" sz="1200"/>
                        <a:t>3.625</a:t>
                      </a:r>
                      <a:endParaRPr lang="en-US" sz="1200">
                        <a:solidFill>
                          <a:schemeClr val="bg1"/>
                        </a:solidFill>
                      </a:endParaRPr>
                    </a:p>
                  </a:txBody>
                  <a:tcPr marL="17284" marR="17284" marT="8642" marB="8642" anchor="ctr"/>
                </a:tc>
                <a:tc>
                  <a:txBody>
                    <a:bodyPr/>
                    <a:lstStyle/>
                    <a:p>
                      <a:pPr algn="ctr"/>
                      <a:r>
                        <a:rPr lang="en-US" sz="1200"/>
                        <a:t>3.2347</a:t>
                      </a:r>
                      <a:endParaRPr lang="en-US" sz="1200">
                        <a:solidFill>
                          <a:schemeClr val="bg1"/>
                        </a:solidFill>
                      </a:endParaRPr>
                    </a:p>
                  </a:txBody>
                  <a:tcPr marL="17284" marR="17284" marT="8642" marB="8642" anchor="ctr"/>
                </a:tc>
                <a:tc>
                  <a:txBody>
                    <a:bodyPr/>
                    <a:lstStyle/>
                    <a:p>
                      <a:pPr algn="ctr"/>
                      <a:r>
                        <a:rPr lang="en-US" sz="1200"/>
                        <a:t>0.04567</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r>
                        <a:rPr lang="en-US" sz="1200"/>
                        <a:t>86.8</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r>
              <a:tr h="224690">
                <a:tc>
                  <a:txBody>
                    <a:bodyPr/>
                    <a:lstStyle/>
                    <a:p>
                      <a:pPr algn="ctr"/>
                      <a:r>
                        <a:rPr lang="en-US" sz="1200">
                          <a:hlinkClick r:id="rId8" action="ppaction://hlinkfile"/>
                        </a:rPr>
                        <a:t>Kepler 7b</a:t>
                      </a:r>
                      <a:endParaRPr lang="en-US" sz="1200">
                        <a:solidFill>
                          <a:schemeClr val="bg1"/>
                        </a:solidFill>
                      </a:endParaRPr>
                    </a:p>
                  </a:txBody>
                  <a:tcPr marL="17284" marR="17284" marT="8642" marB="8642" anchor="ctr"/>
                </a:tc>
                <a:tc>
                  <a:txBody>
                    <a:bodyPr/>
                    <a:lstStyle/>
                    <a:p>
                      <a:pPr algn="ctr"/>
                      <a:r>
                        <a:rPr lang="en-US" sz="1200"/>
                        <a:t>0.433</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1.478</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0.166</a:t>
                      </a:r>
                      <a:endParaRPr lang="en-US" sz="1200">
                        <a:solidFill>
                          <a:schemeClr val="bg1"/>
                        </a:solidFill>
                      </a:endParaRPr>
                    </a:p>
                  </a:txBody>
                  <a:tcPr marL="17284" marR="17284" marT="8642" marB="8642" anchor="ctr"/>
                </a:tc>
                <a:tc>
                  <a:txBody>
                    <a:bodyPr/>
                    <a:lstStyle/>
                    <a:p>
                      <a:pPr algn="ctr"/>
                      <a:r>
                        <a:rPr lang="en-US" sz="1200"/>
                        <a:t>1540</a:t>
                      </a:r>
                      <a:endParaRPr lang="en-US" sz="1200">
                        <a:solidFill>
                          <a:schemeClr val="bg1"/>
                        </a:solidFill>
                      </a:endParaRPr>
                    </a:p>
                  </a:txBody>
                  <a:tcPr marL="17284" marR="17284" marT="8642" marB="8642" anchor="ctr"/>
                </a:tc>
                <a:tc>
                  <a:txBody>
                    <a:bodyPr/>
                    <a:lstStyle/>
                    <a:p>
                      <a:pPr algn="ctr"/>
                      <a:r>
                        <a:rPr lang="en-US" sz="1200"/>
                        <a:t>5.254</a:t>
                      </a:r>
                      <a:endParaRPr lang="en-US" sz="1200">
                        <a:solidFill>
                          <a:schemeClr val="bg1"/>
                        </a:solidFill>
                      </a:endParaRPr>
                    </a:p>
                  </a:txBody>
                  <a:tcPr marL="17284" marR="17284" marT="8642" marB="8642" anchor="ctr"/>
                </a:tc>
                <a:tc>
                  <a:txBody>
                    <a:bodyPr/>
                    <a:lstStyle/>
                    <a:p>
                      <a:pPr algn="ctr"/>
                      <a:r>
                        <a:rPr lang="en-US" sz="1200"/>
                        <a:t>4.8855</a:t>
                      </a:r>
                      <a:endParaRPr lang="en-US" sz="1200">
                        <a:solidFill>
                          <a:schemeClr val="bg1"/>
                        </a:solidFill>
                      </a:endParaRPr>
                    </a:p>
                  </a:txBody>
                  <a:tcPr marL="17284" marR="17284" marT="8642" marB="8642" anchor="ctr"/>
                </a:tc>
                <a:tc>
                  <a:txBody>
                    <a:bodyPr/>
                    <a:lstStyle/>
                    <a:p>
                      <a:pPr algn="ctr"/>
                      <a:r>
                        <a:rPr lang="en-US" sz="1200"/>
                        <a:t>0.06224</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r>
                        <a:rPr lang="en-US" sz="1200"/>
                        <a:t>86.5</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r>
              <a:tr h="224690">
                <a:tc>
                  <a:txBody>
                    <a:bodyPr/>
                    <a:lstStyle/>
                    <a:p>
                      <a:pPr algn="ctr"/>
                      <a:r>
                        <a:rPr lang="en-US" sz="1200">
                          <a:hlinkClick r:id="rId9" action="ppaction://hlinkfile"/>
                        </a:rPr>
                        <a:t>Kepler 8b</a:t>
                      </a:r>
                      <a:endParaRPr lang="en-US" sz="1200">
                        <a:solidFill>
                          <a:schemeClr val="bg1"/>
                        </a:solidFill>
                      </a:endParaRPr>
                    </a:p>
                  </a:txBody>
                  <a:tcPr marL="17284" marR="17284" marT="8642" marB="8642" anchor="ctr"/>
                </a:tc>
                <a:tc>
                  <a:txBody>
                    <a:bodyPr/>
                    <a:lstStyle/>
                    <a:p>
                      <a:pPr algn="ctr"/>
                      <a:r>
                        <a:rPr lang="en-US" sz="1200"/>
                        <a:t>0.603</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1.419</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0.261</a:t>
                      </a:r>
                      <a:endParaRPr lang="en-US" sz="1200">
                        <a:solidFill>
                          <a:schemeClr val="bg1"/>
                        </a:solidFill>
                      </a:endParaRPr>
                    </a:p>
                  </a:txBody>
                  <a:tcPr marL="17284" marR="17284" marT="8642" marB="8642" anchor="ctr"/>
                </a:tc>
                <a:tc>
                  <a:txBody>
                    <a:bodyPr/>
                    <a:lstStyle/>
                    <a:p>
                      <a:pPr algn="ctr"/>
                      <a:r>
                        <a:rPr lang="en-US" sz="1200"/>
                        <a:t>1764</a:t>
                      </a:r>
                      <a:endParaRPr lang="en-US" sz="1200">
                        <a:solidFill>
                          <a:schemeClr val="bg1"/>
                        </a:solidFill>
                      </a:endParaRPr>
                    </a:p>
                  </a:txBody>
                  <a:tcPr marL="17284" marR="17284" marT="8642" marB="8642" anchor="ctr"/>
                </a:tc>
                <a:tc>
                  <a:txBody>
                    <a:bodyPr/>
                    <a:lstStyle/>
                    <a:p>
                      <a:pPr algn="ctr"/>
                      <a:r>
                        <a:rPr lang="en-US" sz="1200"/>
                        <a:t>3.438</a:t>
                      </a:r>
                      <a:endParaRPr lang="en-US" sz="1200">
                        <a:solidFill>
                          <a:schemeClr val="bg1"/>
                        </a:solidFill>
                      </a:endParaRPr>
                    </a:p>
                  </a:txBody>
                  <a:tcPr marL="17284" marR="17284" marT="8642" marB="8642" anchor="ctr"/>
                </a:tc>
                <a:tc>
                  <a:txBody>
                    <a:bodyPr/>
                    <a:lstStyle/>
                    <a:p>
                      <a:pPr algn="ctr"/>
                      <a:r>
                        <a:rPr lang="en-US" sz="1200"/>
                        <a:t>3.5225</a:t>
                      </a:r>
                      <a:endParaRPr lang="en-US" sz="1200">
                        <a:solidFill>
                          <a:schemeClr val="bg1"/>
                        </a:solidFill>
                      </a:endParaRPr>
                    </a:p>
                  </a:txBody>
                  <a:tcPr marL="17284" marR="17284" marT="8642" marB="8642" anchor="ctr"/>
                </a:tc>
                <a:tc>
                  <a:txBody>
                    <a:bodyPr/>
                    <a:lstStyle/>
                    <a:p>
                      <a:pPr algn="ctr"/>
                      <a:r>
                        <a:rPr lang="en-US" sz="1200"/>
                        <a:t>0.0483</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r>
                        <a:rPr lang="en-US" sz="1200"/>
                        <a:t>84.07</a:t>
                      </a:r>
                      <a:endParaRPr lang="en-US" sz="1200">
                        <a:solidFill>
                          <a:schemeClr val="bg1"/>
                        </a:solidFill>
                      </a:endParaRPr>
                    </a:p>
                  </a:txBody>
                  <a:tcPr marL="17284" marR="17284" marT="8642" marB="8642" anchor="ctr"/>
                </a:tc>
                <a:tc>
                  <a:txBody>
                    <a:bodyPr/>
                    <a:lstStyle/>
                    <a:p>
                      <a:pPr algn="ctr"/>
                      <a:r>
                        <a:rPr lang="en-US" sz="1200"/>
                        <a:t>1330</a:t>
                      </a:r>
                      <a:endParaRPr lang="en-US" sz="1200">
                        <a:solidFill>
                          <a:schemeClr val="bg1"/>
                        </a:solidFill>
                      </a:endParaRPr>
                    </a:p>
                  </a:txBody>
                  <a:tcPr marL="17284" marR="17284" marT="8642" marB="8642" anchor="ctr"/>
                </a:tc>
              </a:tr>
              <a:tr h="224690">
                <a:tc>
                  <a:txBody>
                    <a:bodyPr/>
                    <a:lstStyle/>
                    <a:p>
                      <a:pPr algn="ctr"/>
                      <a:r>
                        <a:rPr lang="en-US" sz="1200">
                          <a:hlinkClick r:id="rId10" action="ppaction://hlinkfile"/>
                        </a:rPr>
                        <a:t>Kepler 9b</a:t>
                      </a:r>
                      <a:endParaRPr lang="en-US" sz="1200">
                        <a:solidFill>
                          <a:schemeClr val="bg1"/>
                        </a:solidFill>
                      </a:endParaRPr>
                    </a:p>
                  </a:txBody>
                  <a:tcPr marL="17284" marR="17284" marT="8642" marB="8642" anchor="ctr"/>
                </a:tc>
                <a:tc>
                  <a:txBody>
                    <a:bodyPr/>
                    <a:lstStyle/>
                    <a:p>
                      <a:pPr algn="ctr"/>
                      <a:r>
                        <a:rPr lang="en-US" sz="1200"/>
                        <a:t>0.252</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0.842</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0.524</a:t>
                      </a:r>
                      <a:endParaRPr lang="en-US" sz="1200">
                        <a:solidFill>
                          <a:schemeClr val="bg1"/>
                        </a:solidFill>
                      </a:endParaRPr>
                    </a:p>
                  </a:txBody>
                  <a:tcPr marL="17284" marR="17284" marT="8642" marB="8642" anchor="ctr"/>
                </a:tc>
                <a:tc>
                  <a:txBody>
                    <a:bodyPr/>
                    <a:lstStyle/>
                    <a:p>
                      <a:pPr algn="ctr"/>
                      <a:r>
                        <a:rPr lang="en-US" sz="1200"/>
                        <a:t>740</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19.24</a:t>
                      </a:r>
                      <a:endParaRPr lang="en-US" sz="1200">
                        <a:solidFill>
                          <a:schemeClr val="bg1"/>
                        </a:solidFill>
                      </a:endParaRPr>
                    </a:p>
                  </a:txBody>
                  <a:tcPr marL="17284" marR="17284" marT="8642" marB="8642" anchor="ctr"/>
                </a:tc>
                <a:tc>
                  <a:txBody>
                    <a:bodyPr/>
                    <a:lstStyle/>
                    <a:p>
                      <a:pPr algn="ctr"/>
                      <a:r>
                        <a:rPr lang="en-US" sz="1200"/>
                        <a:t>0.14</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dirty="0"/>
                        <a:t>700</a:t>
                      </a:r>
                      <a:endParaRPr lang="en-US" sz="1200" dirty="0">
                        <a:solidFill>
                          <a:schemeClr val="bg1"/>
                        </a:solidFill>
                      </a:endParaRPr>
                    </a:p>
                  </a:txBody>
                  <a:tcPr marL="17284" marR="17284" marT="8642" marB="8642" anchor="ctr"/>
                </a:tc>
              </a:tr>
              <a:tr h="224690">
                <a:tc>
                  <a:txBody>
                    <a:bodyPr/>
                    <a:lstStyle/>
                    <a:p>
                      <a:pPr algn="ctr"/>
                      <a:r>
                        <a:rPr lang="en-US" sz="1200">
                          <a:hlinkClick r:id="rId10" action="ppaction://hlinkfile"/>
                        </a:rPr>
                        <a:t>Kepler 9c</a:t>
                      </a:r>
                      <a:endParaRPr lang="en-US" sz="1200">
                        <a:solidFill>
                          <a:schemeClr val="bg1"/>
                        </a:solidFill>
                      </a:endParaRPr>
                    </a:p>
                  </a:txBody>
                  <a:tcPr marL="17284" marR="17284" marT="8642" marB="8642" anchor="ctr"/>
                </a:tc>
                <a:tc>
                  <a:txBody>
                    <a:bodyPr/>
                    <a:lstStyle/>
                    <a:p>
                      <a:pPr algn="ctr"/>
                      <a:r>
                        <a:rPr lang="en-US" sz="1200"/>
                        <a:t>0.171</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0.823</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0.383</a:t>
                      </a:r>
                      <a:endParaRPr lang="en-US" sz="1200">
                        <a:solidFill>
                          <a:schemeClr val="bg1"/>
                        </a:solidFill>
                      </a:endParaRPr>
                    </a:p>
                  </a:txBody>
                  <a:tcPr marL="17284" marR="17284" marT="8642" marB="8642" anchor="ctr"/>
                </a:tc>
                <a:tc>
                  <a:txBody>
                    <a:bodyPr/>
                    <a:lstStyle/>
                    <a:p>
                      <a:pPr algn="ctr"/>
                      <a:r>
                        <a:rPr lang="en-US" sz="1200"/>
                        <a:t>540</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38.91</a:t>
                      </a:r>
                      <a:endParaRPr lang="en-US" sz="1200">
                        <a:solidFill>
                          <a:schemeClr val="bg1"/>
                        </a:solidFill>
                      </a:endParaRPr>
                    </a:p>
                  </a:txBody>
                  <a:tcPr marL="17284" marR="17284" marT="8642" marB="8642" anchor="ctr"/>
                </a:tc>
                <a:tc>
                  <a:txBody>
                    <a:bodyPr/>
                    <a:lstStyle/>
                    <a:p>
                      <a:pPr algn="ctr"/>
                      <a:r>
                        <a:rPr lang="en-US" sz="1200"/>
                        <a:t>0.225</a:t>
                      </a:r>
                      <a:endParaRPr lang="en-US" sz="1200">
                        <a:solidFill>
                          <a:schemeClr val="bg1"/>
                        </a:solidFill>
                      </a:endParaRPr>
                    </a:p>
                  </a:txBody>
                  <a:tcPr marL="17284" marR="17284" marT="8642" marB="8642" anchor="ctr"/>
                </a:tc>
                <a:tc>
                  <a:txBody>
                    <a:bodyPr/>
                    <a:lstStyle/>
                    <a:p>
                      <a:pPr algn="ctr"/>
                      <a:r>
                        <a:rPr lang="en-US" sz="1200"/>
                        <a:t>(0)</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700</a:t>
                      </a:r>
                      <a:endParaRPr lang="en-US" sz="1200">
                        <a:solidFill>
                          <a:schemeClr val="bg1"/>
                        </a:solidFill>
                      </a:endParaRPr>
                    </a:p>
                  </a:txBody>
                  <a:tcPr marL="17284" marR="17284" marT="8642" marB="8642" anchor="ctr"/>
                </a:tc>
              </a:tr>
              <a:tr h="69135">
                <a:tc gridSpan="12">
                  <a:txBody>
                    <a:bodyPr/>
                    <a:lstStyle/>
                    <a:p>
                      <a:pPr algn="ctr"/>
                      <a:r>
                        <a:rPr lang="en-US" sz="1200"/>
                        <a:t>Earth and Jupiter for comparison:</a:t>
                      </a:r>
                      <a:endParaRPr lang="en-US" sz="1200">
                        <a:solidFill>
                          <a:schemeClr val="bg1"/>
                        </a:solidFill>
                      </a:endParaRPr>
                    </a:p>
                  </a:txBody>
                  <a:tcPr marL="17284" marR="17284" marT="8642" marB="864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200">
                        <a:solidFill>
                          <a:schemeClr val="bg1"/>
                        </a:solidFill>
                      </a:endParaRPr>
                    </a:p>
                  </a:txBody>
                  <a:tcPr marL="17284" marR="17284" marT="8642" marB="8642" anchor="ctr"/>
                </a:tc>
              </a:tr>
              <a:tr h="172838">
                <a:tc>
                  <a:txBody>
                    <a:bodyPr/>
                    <a:lstStyle/>
                    <a:p>
                      <a:pPr algn="ctr"/>
                      <a:r>
                        <a:rPr lang="en-US" sz="1200"/>
                        <a:t>Earth</a:t>
                      </a:r>
                      <a:endParaRPr lang="en-US" sz="1200">
                        <a:solidFill>
                          <a:schemeClr val="bg1"/>
                        </a:solidFill>
                      </a:endParaRPr>
                    </a:p>
                  </a:txBody>
                  <a:tcPr marL="17284" marR="17284" marT="8642" marB="8642" anchor="ctr"/>
                </a:tc>
                <a:tc>
                  <a:txBody>
                    <a:bodyPr/>
                    <a:lstStyle/>
                    <a:p>
                      <a:pPr algn="ctr"/>
                      <a:r>
                        <a:rPr lang="en-US" sz="1200"/>
                        <a:t>0.00314</a:t>
                      </a:r>
                      <a:endParaRPr lang="en-US" sz="1200">
                        <a:solidFill>
                          <a:schemeClr val="bg1"/>
                        </a:solidFill>
                      </a:endParaRPr>
                    </a:p>
                  </a:txBody>
                  <a:tcPr marL="17284" marR="17284" marT="8642" marB="8642" anchor="ctr"/>
                </a:tc>
                <a:tc>
                  <a:txBody>
                    <a:bodyPr/>
                    <a:lstStyle/>
                    <a:p>
                      <a:pPr algn="ctr"/>
                      <a:r>
                        <a:rPr lang="en-US" sz="1200"/>
                        <a:t>1.000</a:t>
                      </a:r>
                      <a:endParaRPr lang="en-US" sz="1200">
                        <a:solidFill>
                          <a:schemeClr val="bg1"/>
                        </a:solidFill>
                      </a:endParaRPr>
                    </a:p>
                  </a:txBody>
                  <a:tcPr marL="17284" marR="17284" marT="8642" marB="8642" anchor="ctr"/>
                </a:tc>
                <a:tc>
                  <a:txBody>
                    <a:bodyPr/>
                    <a:lstStyle/>
                    <a:p>
                      <a:pPr algn="ctr"/>
                      <a:r>
                        <a:rPr lang="en-US" sz="1200"/>
                        <a:t>0.089</a:t>
                      </a:r>
                      <a:endParaRPr lang="en-US" sz="1200">
                        <a:solidFill>
                          <a:schemeClr val="bg1"/>
                        </a:solidFill>
                      </a:endParaRPr>
                    </a:p>
                  </a:txBody>
                  <a:tcPr marL="17284" marR="17284" marT="8642" marB="8642" anchor="ctr"/>
                </a:tc>
                <a:tc>
                  <a:txBody>
                    <a:bodyPr/>
                    <a:lstStyle/>
                    <a:p>
                      <a:pPr algn="ctr"/>
                      <a:r>
                        <a:rPr lang="en-US" sz="1200"/>
                        <a:t>1.000</a:t>
                      </a:r>
                      <a:endParaRPr lang="en-US" sz="1200">
                        <a:solidFill>
                          <a:schemeClr val="bg1"/>
                        </a:solidFill>
                      </a:endParaRPr>
                    </a:p>
                  </a:txBody>
                  <a:tcPr marL="17284" marR="17284" marT="8642" marB="8642" anchor="ctr"/>
                </a:tc>
                <a:tc>
                  <a:txBody>
                    <a:bodyPr/>
                    <a:lstStyle/>
                    <a:p>
                      <a:pPr algn="ctr"/>
                      <a:r>
                        <a:rPr lang="en-US" sz="1200"/>
                        <a:t>5.515</a:t>
                      </a:r>
                      <a:endParaRPr lang="en-US" sz="1200">
                        <a:solidFill>
                          <a:schemeClr val="bg1"/>
                        </a:solidFill>
                      </a:endParaRPr>
                    </a:p>
                  </a:txBody>
                  <a:tcPr marL="17284" marR="17284" marT="8642" marB="8642" anchor="ctr"/>
                </a:tc>
                <a:tc>
                  <a:txBody>
                    <a:bodyPr/>
                    <a:lstStyle/>
                    <a:p>
                      <a:pPr algn="ctr"/>
                      <a:r>
                        <a:rPr lang="en-US" sz="1200"/>
                        <a:t>255</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365.25</a:t>
                      </a:r>
                      <a:endParaRPr lang="en-US" sz="1200">
                        <a:solidFill>
                          <a:schemeClr val="bg1"/>
                        </a:solidFill>
                      </a:endParaRPr>
                    </a:p>
                  </a:txBody>
                  <a:tcPr marL="17284" marR="17284" marT="8642" marB="8642" anchor="ctr"/>
                </a:tc>
                <a:tc>
                  <a:txBody>
                    <a:bodyPr/>
                    <a:lstStyle/>
                    <a:p>
                      <a:pPr algn="ctr"/>
                      <a:r>
                        <a:rPr lang="en-US" sz="1200"/>
                        <a:t>1.000</a:t>
                      </a:r>
                      <a:endParaRPr lang="en-US" sz="1200">
                        <a:solidFill>
                          <a:schemeClr val="bg1"/>
                        </a:solidFill>
                      </a:endParaRPr>
                    </a:p>
                  </a:txBody>
                  <a:tcPr marL="17284" marR="17284" marT="8642" marB="8642" anchor="ctr"/>
                </a:tc>
                <a:tc>
                  <a:txBody>
                    <a:bodyPr/>
                    <a:lstStyle/>
                    <a:p>
                      <a:pPr algn="ctr"/>
                      <a:r>
                        <a:rPr lang="en-US" sz="1200"/>
                        <a:t>0.016</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r>
              <a:tr h="172838">
                <a:tc>
                  <a:txBody>
                    <a:bodyPr/>
                    <a:lstStyle/>
                    <a:p>
                      <a:pPr algn="ctr"/>
                      <a:r>
                        <a:rPr lang="en-US" sz="1200"/>
                        <a:t>Jupiter</a:t>
                      </a:r>
                      <a:endParaRPr lang="en-US" sz="1200">
                        <a:solidFill>
                          <a:schemeClr val="bg1"/>
                        </a:solidFill>
                      </a:endParaRPr>
                    </a:p>
                  </a:txBody>
                  <a:tcPr marL="17284" marR="17284" marT="8642" marB="8642" anchor="ctr"/>
                </a:tc>
                <a:tc>
                  <a:txBody>
                    <a:bodyPr/>
                    <a:lstStyle/>
                    <a:p>
                      <a:pPr algn="ctr"/>
                      <a:r>
                        <a:rPr lang="en-US" sz="1200"/>
                        <a:t>1.000</a:t>
                      </a:r>
                      <a:endParaRPr lang="en-US" sz="1200">
                        <a:solidFill>
                          <a:schemeClr val="bg1"/>
                        </a:solidFill>
                      </a:endParaRPr>
                    </a:p>
                  </a:txBody>
                  <a:tcPr marL="17284" marR="17284" marT="8642" marB="8642" anchor="ctr"/>
                </a:tc>
                <a:tc>
                  <a:txBody>
                    <a:bodyPr/>
                    <a:lstStyle/>
                    <a:p>
                      <a:pPr algn="ctr"/>
                      <a:r>
                        <a:rPr lang="en-US" sz="1200"/>
                        <a:t>317.82</a:t>
                      </a:r>
                      <a:endParaRPr lang="en-US" sz="1200">
                        <a:solidFill>
                          <a:schemeClr val="bg1"/>
                        </a:solidFill>
                      </a:endParaRPr>
                    </a:p>
                  </a:txBody>
                  <a:tcPr marL="17284" marR="17284" marT="8642" marB="8642" anchor="ctr"/>
                </a:tc>
                <a:tc>
                  <a:txBody>
                    <a:bodyPr/>
                    <a:lstStyle/>
                    <a:p>
                      <a:pPr algn="ctr"/>
                      <a:r>
                        <a:rPr lang="en-US" sz="1200"/>
                        <a:t>1.00</a:t>
                      </a:r>
                      <a:endParaRPr lang="en-US" sz="1200">
                        <a:solidFill>
                          <a:schemeClr val="bg1"/>
                        </a:solidFill>
                      </a:endParaRPr>
                    </a:p>
                  </a:txBody>
                  <a:tcPr marL="17284" marR="17284" marT="8642" marB="8642" anchor="ctr"/>
                </a:tc>
                <a:tc>
                  <a:txBody>
                    <a:bodyPr/>
                    <a:lstStyle/>
                    <a:p>
                      <a:pPr algn="ctr"/>
                      <a:r>
                        <a:rPr lang="en-US" sz="1200"/>
                        <a:t>11.21</a:t>
                      </a:r>
                      <a:endParaRPr lang="en-US" sz="1200">
                        <a:solidFill>
                          <a:schemeClr val="bg1"/>
                        </a:solidFill>
                      </a:endParaRPr>
                    </a:p>
                  </a:txBody>
                  <a:tcPr marL="17284" marR="17284" marT="8642" marB="8642" anchor="ctr"/>
                </a:tc>
                <a:tc>
                  <a:txBody>
                    <a:bodyPr/>
                    <a:lstStyle/>
                    <a:p>
                      <a:pPr algn="ctr"/>
                      <a:r>
                        <a:rPr lang="en-US" sz="1200"/>
                        <a:t>1.33</a:t>
                      </a:r>
                      <a:endParaRPr lang="en-US" sz="1200">
                        <a:solidFill>
                          <a:schemeClr val="bg1"/>
                        </a:solidFill>
                      </a:endParaRPr>
                    </a:p>
                  </a:txBody>
                  <a:tcPr marL="17284" marR="17284" marT="8642" marB="8642" anchor="ctr"/>
                </a:tc>
                <a:tc>
                  <a:txBody>
                    <a:bodyPr/>
                    <a:lstStyle/>
                    <a:p>
                      <a:pPr algn="ctr"/>
                      <a:r>
                        <a:rPr lang="en-US" sz="1200"/>
                        <a:t>124</a:t>
                      </a:r>
                      <a:endParaRPr lang="en-US" sz="1200">
                        <a:solidFill>
                          <a:schemeClr val="bg1"/>
                        </a:solidFill>
                      </a:endParaRPr>
                    </a:p>
                  </a:txBody>
                  <a:tcPr marL="17284" marR="17284" marT="8642" marB="8642" anchor="ctr"/>
                </a:tc>
                <a:tc>
                  <a:txBody>
                    <a:bodyPr/>
                    <a:lstStyle/>
                    <a:p>
                      <a:pPr algn="ctr"/>
                      <a:endParaRPr lang="en-US" sz="1200">
                        <a:solidFill>
                          <a:schemeClr val="bg1"/>
                        </a:solidFill>
                      </a:endParaRPr>
                    </a:p>
                  </a:txBody>
                  <a:tcPr marL="17284" marR="17284" marT="8642" marB="8642" anchor="ctr"/>
                </a:tc>
                <a:tc>
                  <a:txBody>
                    <a:bodyPr/>
                    <a:lstStyle/>
                    <a:p>
                      <a:pPr algn="ctr"/>
                      <a:r>
                        <a:rPr lang="en-US" sz="1200"/>
                        <a:t>4330.60</a:t>
                      </a:r>
                      <a:endParaRPr lang="en-US" sz="1200">
                        <a:solidFill>
                          <a:schemeClr val="bg1"/>
                        </a:solidFill>
                      </a:endParaRPr>
                    </a:p>
                  </a:txBody>
                  <a:tcPr marL="17284" marR="17284" marT="8642" marB="8642" anchor="ctr"/>
                </a:tc>
                <a:tc>
                  <a:txBody>
                    <a:bodyPr/>
                    <a:lstStyle/>
                    <a:p>
                      <a:pPr algn="ctr"/>
                      <a:r>
                        <a:rPr lang="en-US" sz="1200"/>
                        <a:t>5.204</a:t>
                      </a:r>
                      <a:endParaRPr lang="en-US" sz="1200">
                        <a:solidFill>
                          <a:schemeClr val="bg1"/>
                        </a:solidFill>
                      </a:endParaRPr>
                    </a:p>
                  </a:txBody>
                  <a:tcPr marL="17284" marR="17284" marT="8642" marB="8642" anchor="ctr"/>
                </a:tc>
                <a:tc>
                  <a:txBody>
                    <a:bodyPr/>
                    <a:lstStyle/>
                    <a:p>
                      <a:pPr algn="ctr"/>
                      <a:r>
                        <a:rPr lang="en-US" sz="1200"/>
                        <a:t>0.0484</a:t>
                      </a:r>
                      <a:endParaRPr lang="en-US" sz="1200">
                        <a:solidFill>
                          <a:schemeClr val="bg1"/>
                        </a:solidFill>
                      </a:endParaRPr>
                    </a:p>
                  </a:txBody>
                  <a:tcPr marL="17284" marR="17284" marT="8642" marB="8642" anchor="ctr"/>
                </a:tc>
                <a:tc>
                  <a:txBody>
                    <a:bodyPr/>
                    <a:lstStyle/>
                    <a:p>
                      <a:pPr algn="ctr"/>
                      <a:r>
                        <a:rPr lang="en-US" sz="1200"/>
                        <a:t> </a:t>
                      </a:r>
                      <a:endParaRPr lang="en-US" sz="1200">
                        <a:solidFill>
                          <a:schemeClr val="bg1"/>
                        </a:solidFill>
                      </a:endParaRPr>
                    </a:p>
                  </a:txBody>
                  <a:tcPr marL="17284" marR="17284" marT="8642" marB="8642" anchor="ctr"/>
                </a:tc>
                <a:tc>
                  <a:txBody>
                    <a:bodyPr/>
                    <a:lstStyle/>
                    <a:p>
                      <a:pPr algn="ctr"/>
                      <a:r>
                        <a:rPr lang="en-US" sz="1200" dirty="0"/>
                        <a:t> </a:t>
                      </a:r>
                      <a:endParaRPr lang="en-US" sz="1200" dirty="0">
                        <a:solidFill>
                          <a:schemeClr val="bg1"/>
                        </a:solidFill>
                      </a:endParaRPr>
                    </a:p>
                  </a:txBody>
                  <a:tcPr marL="17284" marR="17284" marT="8642" marB="8642" anchor="ctr"/>
                </a:tc>
              </a:tr>
            </a:tbl>
          </a:graphicData>
        </a:graphic>
      </p:graphicFrame>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24</a:t>
            </a:fld>
            <a:endParaRPr lang="en-US"/>
          </a:p>
        </p:txBody>
      </p:sp>
      <p:sp>
        <p:nvSpPr>
          <p:cNvPr id="8" name="TextBox 7"/>
          <p:cNvSpPr txBox="1"/>
          <p:nvPr/>
        </p:nvSpPr>
        <p:spPr>
          <a:xfrm>
            <a:off x="2724150" y="6057900"/>
            <a:ext cx="3775393" cy="369332"/>
          </a:xfrm>
          <a:prstGeom prst="rect">
            <a:avLst/>
          </a:prstGeom>
          <a:noFill/>
        </p:spPr>
        <p:txBody>
          <a:bodyPr wrap="none" rtlCol="0">
            <a:spAutoFit/>
          </a:bodyPr>
          <a:lstStyle/>
          <a:p>
            <a:r>
              <a:rPr lang="en-US" dirty="0" smtClean="0">
                <a:solidFill>
                  <a:schemeClr val="bg1"/>
                </a:solidFill>
              </a:rPr>
              <a:t>700 planet candidates, 7 confirmed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Kepler</a:t>
            </a:r>
            <a:r>
              <a:rPr lang="en-US" dirty="0" smtClean="0"/>
              <a:t> Discoveries</a:t>
            </a:r>
            <a:endParaRPr lang="en-US" dirty="0"/>
          </a:p>
        </p:txBody>
      </p:sp>
      <p:sp>
        <p:nvSpPr>
          <p:cNvPr id="3" name="Content Placeholder 2"/>
          <p:cNvSpPr>
            <a:spLocks noGrp="1"/>
          </p:cNvSpPr>
          <p:nvPr>
            <p:ph idx="1"/>
          </p:nvPr>
        </p:nvSpPr>
        <p:spPr>
          <a:xfrm>
            <a:off x="200025" y="2133600"/>
            <a:ext cx="3857625" cy="3992563"/>
          </a:xfrm>
        </p:spPr>
        <p:txBody>
          <a:bodyPr/>
          <a:lstStyle/>
          <a:p>
            <a:r>
              <a:rPr lang="en-US" sz="2000" dirty="0" smtClean="0"/>
              <a:t>It is clear that </a:t>
            </a:r>
            <a:r>
              <a:rPr lang="en-US" sz="2000" dirty="0" err="1" smtClean="0"/>
              <a:t>Kepler</a:t>
            </a:r>
            <a:r>
              <a:rPr lang="en-US" sz="2000" dirty="0" smtClean="0"/>
              <a:t> has so far discovered a few of the easier candidates, with short periods and large masses (large light dips).</a:t>
            </a:r>
          </a:p>
          <a:p>
            <a:r>
              <a:rPr lang="en-US" sz="2000" dirty="0" smtClean="0"/>
              <a:t>Longer sequences of data are needed to move to the right in the diagram.</a:t>
            </a:r>
          </a:p>
          <a:p>
            <a:r>
              <a:rPr lang="en-US" sz="2000" dirty="0" smtClean="0"/>
              <a:t>The goal is to move to the lower right, and find Earth-like planets in a habitable zone.</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25</a:t>
            </a:fld>
            <a:endParaRPr lang="en-US"/>
          </a:p>
        </p:txBody>
      </p:sp>
      <p:pic>
        <p:nvPicPr>
          <p:cNvPr id="49154" name="Picture 2" descr="http://kepler.nasa.gov/images/aas2010-4wb-massVSorbitDistance-full.jpg"/>
          <p:cNvPicPr>
            <a:picLocks noChangeAspect="1" noChangeArrowheads="1"/>
          </p:cNvPicPr>
          <p:nvPr/>
        </p:nvPicPr>
        <p:blipFill>
          <a:blip r:embed="rId2" cstate="print"/>
          <a:srcRect/>
          <a:stretch>
            <a:fillRect/>
          </a:stretch>
        </p:blipFill>
        <p:spPr bwMode="auto">
          <a:xfrm>
            <a:off x="4083050" y="2136018"/>
            <a:ext cx="4765675" cy="40552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Exoplanet</a:t>
            </a:r>
            <a:r>
              <a:rPr lang="en-US" dirty="0" smtClean="0"/>
              <a:t> Transit Database</a:t>
            </a:r>
            <a:endParaRPr lang="en-US" dirty="0"/>
          </a:p>
        </p:txBody>
      </p:sp>
      <p:sp>
        <p:nvSpPr>
          <p:cNvPr id="3" name="Content Placeholder 2"/>
          <p:cNvSpPr>
            <a:spLocks noGrp="1"/>
          </p:cNvSpPr>
          <p:nvPr>
            <p:ph idx="1"/>
          </p:nvPr>
        </p:nvSpPr>
        <p:spPr>
          <a:xfrm>
            <a:off x="0" y="2133600"/>
            <a:ext cx="4657726" cy="3992563"/>
          </a:xfrm>
        </p:spPr>
        <p:txBody>
          <a:bodyPr/>
          <a:lstStyle/>
          <a:p>
            <a:r>
              <a:rPr lang="en-US" sz="2000" dirty="0" smtClean="0"/>
              <a:t>If you want to observe some transits for yourself, you will want to use the ETD (</a:t>
            </a:r>
            <a:r>
              <a:rPr lang="en-US" sz="2000" dirty="0" smtClean="0">
                <a:hlinkClick r:id="rId2"/>
              </a:rPr>
              <a:t>http://var2.astro.cz/ETD/index.php</a:t>
            </a:r>
            <a:r>
              <a:rPr lang="en-US" sz="2000" dirty="0" smtClean="0"/>
              <a:t>). </a:t>
            </a:r>
          </a:p>
          <a:p>
            <a:r>
              <a:rPr lang="en-US" sz="2000" dirty="0" smtClean="0"/>
              <a:t>Click on Transit predictions, enter your longitude and latitude, and it will tell you what transits are visible tonight.</a:t>
            </a:r>
          </a:p>
          <a:p>
            <a:r>
              <a:rPr lang="en-US" sz="2000" dirty="0" smtClean="0"/>
              <a:t>Here, HAT-P-12 b is transiting at 2:06 UT (10:06 pm) with a depth of 0.02 V magnitudes.</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26</a:t>
            </a:fld>
            <a:endParaRPr lang="en-US"/>
          </a:p>
        </p:txBody>
      </p:sp>
      <p:pic>
        <p:nvPicPr>
          <p:cNvPr id="50178" name="Picture 2"/>
          <p:cNvPicPr>
            <a:picLocks noChangeAspect="1" noChangeArrowheads="1"/>
          </p:cNvPicPr>
          <p:nvPr/>
        </p:nvPicPr>
        <p:blipFill>
          <a:blip r:embed="rId3" cstate="print"/>
          <a:srcRect/>
          <a:stretch>
            <a:fillRect/>
          </a:stretch>
        </p:blipFill>
        <p:spPr bwMode="auto">
          <a:xfrm>
            <a:off x="4649741" y="2085975"/>
            <a:ext cx="4494259"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4752975" cy="1143000"/>
          </a:xfrm>
        </p:spPr>
        <p:txBody>
          <a:bodyPr/>
          <a:lstStyle/>
          <a:p>
            <a:r>
              <a:rPr lang="en-US" dirty="0" smtClean="0"/>
              <a:t>ETD (cont’d)</a:t>
            </a:r>
            <a:endParaRPr lang="en-US" dirty="0"/>
          </a:p>
        </p:txBody>
      </p:sp>
      <p:sp>
        <p:nvSpPr>
          <p:cNvPr id="3" name="Content Placeholder 2"/>
          <p:cNvSpPr>
            <a:spLocks noGrp="1"/>
          </p:cNvSpPr>
          <p:nvPr>
            <p:ph idx="1"/>
          </p:nvPr>
        </p:nvSpPr>
        <p:spPr>
          <a:xfrm>
            <a:off x="0" y="2133600"/>
            <a:ext cx="4657726" cy="3992563"/>
          </a:xfrm>
        </p:spPr>
        <p:txBody>
          <a:bodyPr/>
          <a:lstStyle/>
          <a:p>
            <a:r>
              <a:rPr lang="en-US" sz="2000" dirty="0" smtClean="0"/>
              <a:t>Click on the HAT-P-12b link, and it will give you a finder chart and further information.</a:t>
            </a:r>
          </a:p>
          <a:p>
            <a:r>
              <a:rPr lang="en-US" sz="2000" dirty="0" smtClean="0"/>
              <a:t>You can also find information about past observations.</a:t>
            </a:r>
          </a:p>
          <a:p>
            <a:r>
              <a:rPr lang="en-US" sz="2000" dirty="0" smtClean="0"/>
              <a:t>Let’s look at TrES-3 b (which happens to be one that I observed at Jenny Jump and submitted data for).</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27</a:t>
            </a:fld>
            <a:endParaRPr lang="en-US"/>
          </a:p>
        </p:txBody>
      </p:sp>
      <p:pic>
        <p:nvPicPr>
          <p:cNvPr id="51202" name="Picture 2"/>
          <p:cNvPicPr>
            <a:picLocks noChangeAspect="1" noChangeArrowheads="1"/>
          </p:cNvPicPr>
          <p:nvPr/>
        </p:nvPicPr>
        <p:blipFill>
          <a:blip r:embed="rId2" cstate="print"/>
          <a:srcRect/>
          <a:stretch>
            <a:fillRect/>
          </a:stretch>
        </p:blipFill>
        <p:spPr bwMode="auto">
          <a:xfrm>
            <a:off x="5200650" y="1256123"/>
            <a:ext cx="3943350" cy="5601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51371" cy="1143000"/>
          </a:xfrm>
        </p:spPr>
        <p:txBody>
          <a:bodyPr/>
          <a:lstStyle/>
          <a:p>
            <a:r>
              <a:rPr lang="en-US" dirty="0" smtClean="0"/>
              <a:t>TrES-3 b</a:t>
            </a:r>
            <a:endParaRPr lang="en-US" dirty="0"/>
          </a:p>
        </p:txBody>
      </p:sp>
      <p:sp>
        <p:nvSpPr>
          <p:cNvPr id="3" name="Content Placeholder 2"/>
          <p:cNvSpPr>
            <a:spLocks noGrp="1"/>
          </p:cNvSpPr>
          <p:nvPr>
            <p:ph idx="1"/>
          </p:nvPr>
        </p:nvSpPr>
        <p:spPr>
          <a:xfrm>
            <a:off x="0" y="2133600"/>
            <a:ext cx="4657726" cy="3992563"/>
          </a:xfrm>
        </p:spPr>
        <p:txBody>
          <a:bodyPr/>
          <a:lstStyle/>
          <a:p>
            <a:r>
              <a:rPr lang="en-US" sz="2000" dirty="0" smtClean="0"/>
              <a:t>Here are some charts of relevant information gathered from past observations (many by amateurs).</a:t>
            </a:r>
          </a:p>
          <a:p>
            <a:r>
              <a:rPr lang="en-US" sz="2000" dirty="0" smtClean="0"/>
              <a:t>O-C (observed minus calculated) may over the long term show variations in timing attributable to additional unknown planets.  Here, the transits appear to be happening slightly earlier than a perfectly periodic orbit would predict.</a:t>
            </a:r>
          </a:p>
          <a:p>
            <a:r>
              <a:rPr lang="en-US" sz="2000" dirty="0" smtClean="0"/>
              <a:t>Duration—looks constant.</a:t>
            </a:r>
          </a:p>
          <a:p>
            <a:r>
              <a:rPr lang="en-US" sz="2000" dirty="0" smtClean="0"/>
              <a:t>Depth of the dip (</a:t>
            </a:r>
            <a:r>
              <a:rPr lang="en-US" sz="2000" dirty="0" err="1" smtClean="0"/>
              <a:t>mmag</a:t>
            </a:r>
            <a:r>
              <a:rPr lang="en-US" sz="2000" dirty="0" smtClean="0"/>
              <a:t>) also looks constant.</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28</a:t>
            </a:fld>
            <a:endParaRPr lang="en-US"/>
          </a:p>
        </p:txBody>
      </p:sp>
      <p:pic>
        <p:nvPicPr>
          <p:cNvPr id="52226" name="Picture 2"/>
          <p:cNvPicPr>
            <a:picLocks noChangeAspect="1" noChangeArrowheads="1"/>
          </p:cNvPicPr>
          <p:nvPr/>
        </p:nvPicPr>
        <p:blipFill>
          <a:blip r:embed="rId2" cstate="print"/>
          <a:srcRect/>
          <a:stretch>
            <a:fillRect/>
          </a:stretch>
        </p:blipFill>
        <p:spPr bwMode="auto">
          <a:xfrm>
            <a:off x="4463584" y="2609850"/>
            <a:ext cx="4508966" cy="3328988"/>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4470316" y="2619374"/>
            <a:ext cx="4540334" cy="3228975"/>
          </a:xfrm>
          <a:prstGeom prst="rect">
            <a:avLst/>
          </a:prstGeom>
          <a:noFill/>
          <a:ln w="9525">
            <a:noFill/>
            <a:miter lim="800000"/>
            <a:headEnd/>
            <a:tailEnd/>
          </a:ln>
        </p:spPr>
      </p:pic>
      <p:pic>
        <p:nvPicPr>
          <p:cNvPr id="52229" name="Picture 5"/>
          <p:cNvPicPr>
            <a:picLocks noChangeAspect="1" noChangeArrowheads="1"/>
          </p:cNvPicPr>
          <p:nvPr/>
        </p:nvPicPr>
        <p:blipFill>
          <a:blip r:embed="rId4" cstate="print"/>
          <a:srcRect/>
          <a:stretch>
            <a:fillRect/>
          </a:stretch>
        </p:blipFill>
        <p:spPr bwMode="auto">
          <a:xfrm>
            <a:off x="4490930" y="2637062"/>
            <a:ext cx="4489783" cy="3262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40486" cy="1143000"/>
          </a:xfrm>
        </p:spPr>
        <p:txBody>
          <a:bodyPr/>
          <a:lstStyle/>
          <a:p>
            <a:r>
              <a:rPr lang="en-US" dirty="0" smtClean="0"/>
              <a:t>TrES-3 b</a:t>
            </a:r>
            <a:endParaRPr lang="en-US"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29</a:t>
            </a:fld>
            <a:endParaRPr lang="en-US"/>
          </a:p>
        </p:txBody>
      </p:sp>
      <p:pic>
        <p:nvPicPr>
          <p:cNvPr id="53250" name="Picture 2"/>
          <p:cNvPicPr>
            <a:picLocks noChangeAspect="1" noChangeArrowheads="1"/>
          </p:cNvPicPr>
          <p:nvPr/>
        </p:nvPicPr>
        <p:blipFill>
          <a:blip r:embed="rId2" cstate="print"/>
          <a:srcRect/>
          <a:stretch>
            <a:fillRect/>
          </a:stretch>
        </p:blipFill>
        <p:spPr bwMode="auto">
          <a:xfrm>
            <a:off x="1034144" y="2015202"/>
            <a:ext cx="7009039" cy="4281503"/>
          </a:xfrm>
          <a:prstGeom prst="rect">
            <a:avLst/>
          </a:prstGeom>
          <a:noFill/>
          <a:ln w="9525">
            <a:noFill/>
            <a:miter lim="800000"/>
            <a:headEnd/>
            <a:tailEnd/>
          </a:ln>
        </p:spPr>
      </p:pic>
      <p:grpSp>
        <p:nvGrpSpPr>
          <p:cNvPr id="14" name="Group 13"/>
          <p:cNvGrpSpPr/>
          <p:nvPr/>
        </p:nvGrpSpPr>
        <p:grpSpPr>
          <a:xfrm>
            <a:off x="4931229" y="4114800"/>
            <a:ext cx="3286024" cy="1600200"/>
            <a:chOff x="4931229" y="4114800"/>
            <a:chExt cx="3286024" cy="1600200"/>
          </a:xfrm>
        </p:grpSpPr>
        <p:sp>
          <p:nvSpPr>
            <p:cNvPr id="10" name="Oval 9"/>
            <p:cNvSpPr/>
            <p:nvPr/>
          </p:nvSpPr>
          <p:spPr>
            <a:xfrm>
              <a:off x="4931229" y="5007428"/>
              <a:ext cx="1654628" cy="707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0" idx="7"/>
            </p:cNvCxnSpPr>
            <p:nvPr/>
          </p:nvCxnSpPr>
          <p:spPr>
            <a:xfrm rot="5400000">
              <a:off x="6271375" y="4535310"/>
              <a:ext cx="647906" cy="5035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15743" y="4114800"/>
              <a:ext cx="2001510" cy="369332"/>
            </a:xfrm>
            <a:prstGeom prst="rect">
              <a:avLst/>
            </a:prstGeom>
            <a:solidFill>
              <a:schemeClr val="bg1"/>
            </a:solidFill>
          </p:spPr>
          <p:txBody>
            <a:bodyPr wrap="none" rtlCol="0">
              <a:spAutoFit/>
            </a:bodyPr>
            <a:lstStyle/>
            <a:p>
              <a:r>
                <a:rPr lang="en-US" dirty="0" smtClean="0"/>
                <a:t>Click on TRESCA</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8D57DA5D-927D-4141-930F-0F7BF61CF1AC}" type="slidenum">
              <a:rPr lang="en-US"/>
              <a:pPr/>
              <a:t>3</a:t>
            </a:fld>
            <a:endParaRPr lang="en-US"/>
          </a:p>
        </p:txBody>
      </p:sp>
      <p:sp>
        <p:nvSpPr>
          <p:cNvPr id="3075" name="Rectangle 3"/>
          <p:cNvSpPr>
            <a:spLocks noGrp="1" noChangeArrowheads="1"/>
          </p:cNvSpPr>
          <p:nvPr>
            <p:ph type="body" idx="1"/>
          </p:nvPr>
        </p:nvSpPr>
        <p:spPr>
          <a:xfrm>
            <a:off x="381000" y="2209800"/>
            <a:ext cx="8229600" cy="4038600"/>
          </a:xfrm>
        </p:spPr>
        <p:txBody>
          <a:bodyPr/>
          <a:lstStyle/>
          <a:p>
            <a:pPr marL="609600" indent="-609600"/>
            <a:r>
              <a:rPr lang="en-US" dirty="0" smtClean="0"/>
              <a:t>Current knowledge of </a:t>
            </a:r>
            <a:r>
              <a:rPr lang="en-US" dirty="0" err="1" smtClean="0"/>
              <a:t>extrasolar</a:t>
            </a:r>
            <a:r>
              <a:rPr lang="en-US" dirty="0" smtClean="0"/>
              <a:t> planets (</a:t>
            </a:r>
            <a:r>
              <a:rPr lang="en-US" dirty="0" err="1" smtClean="0"/>
              <a:t>exoplanets</a:t>
            </a:r>
            <a:r>
              <a:rPr lang="en-US" dirty="0" smtClean="0"/>
              <a:t>)</a:t>
            </a:r>
          </a:p>
          <a:p>
            <a:pPr marL="609600" indent="-609600"/>
            <a:r>
              <a:rPr lang="en-US" dirty="0" smtClean="0">
                <a:solidFill>
                  <a:schemeClr val="bg2"/>
                </a:solidFill>
              </a:rPr>
              <a:t>Methods of detection</a:t>
            </a:r>
          </a:p>
          <a:p>
            <a:pPr marL="609600" indent="-609600"/>
            <a:r>
              <a:rPr lang="en-US" dirty="0" smtClean="0">
                <a:solidFill>
                  <a:schemeClr val="bg2"/>
                </a:solidFill>
              </a:rPr>
              <a:t>The transit method</a:t>
            </a:r>
          </a:p>
          <a:p>
            <a:pPr marL="609600" indent="-609600"/>
            <a:r>
              <a:rPr lang="en-US" dirty="0" smtClean="0">
                <a:solidFill>
                  <a:schemeClr val="bg2"/>
                </a:solidFill>
              </a:rPr>
              <a:t>Professional and amateur observations</a:t>
            </a:r>
          </a:p>
          <a:p>
            <a:pPr marL="609600" indent="-609600"/>
            <a:r>
              <a:rPr lang="en-US" dirty="0" smtClean="0">
                <a:solidFill>
                  <a:schemeClr val="bg2"/>
                </a:solidFill>
              </a:rPr>
              <a:t>What you need to detect transits</a:t>
            </a:r>
          </a:p>
          <a:p>
            <a:pPr marL="609600" indent="-609600"/>
            <a:r>
              <a:rPr lang="en-US" dirty="0" smtClean="0">
                <a:solidFill>
                  <a:schemeClr val="bg2"/>
                </a:solidFill>
              </a:rPr>
              <a:t>How to submit your measurements</a:t>
            </a:r>
            <a:endParaRPr lang="en-US" dirty="0">
              <a:solidFill>
                <a:schemeClr val="bg2"/>
              </a:solidFill>
            </a:endParaRPr>
          </a:p>
        </p:txBody>
      </p:sp>
      <p:sp>
        <p:nvSpPr>
          <p:cNvPr id="3077" name="Rectangle 5"/>
          <p:cNvSpPr>
            <a:spLocks noGrp="1" noChangeArrowheads="1"/>
          </p:cNvSpPr>
          <p:nvPr>
            <p:ph type="title"/>
          </p:nvPr>
        </p:nvSpPr>
        <p:spPr>
          <a:noFill/>
          <a:ln/>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51371" cy="1143000"/>
          </a:xfrm>
        </p:spPr>
        <p:txBody>
          <a:bodyPr/>
          <a:lstStyle/>
          <a:p>
            <a:r>
              <a:rPr lang="en-US" dirty="0" smtClean="0"/>
              <a:t>TrES-3 b</a:t>
            </a:r>
            <a:endParaRPr lang="en-US" dirty="0"/>
          </a:p>
        </p:txBody>
      </p:sp>
      <p:sp>
        <p:nvSpPr>
          <p:cNvPr id="3" name="Content Placeholder 2"/>
          <p:cNvSpPr>
            <a:spLocks noGrp="1"/>
          </p:cNvSpPr>
          <p:nvPr>
            <p:ph idx="1"/>
          </p:nvPr>
        </p:nvSpPr>
        <p:spPr>
          <a:xfrm>
            <a:off x="0" y="2133600"/>
            <a:ext cx="4657726" cy="3992563"/>
          </a:xfrm>
        </p:spPr>
        <p:txBody>
          <a:bodyPr/>
          <a:lstStyle/>
          <a:p>
            <a:r>
              <a:rPr lang="en-US" sz="2000" dirty="0" smtClean="0"/>
              <a:t>This shows my observer information, the raw data, and the fit.</a:t>
            </a:r>
          </a:p>
          <a:p>
            <a:r>
              <a:rPr lang="en-US" sz="2000" dirty="0" smtClean="0"/>
              <a:t>The lower plot is “</a:t>
            </a:r>
            <a:r>
              <a:rPr lang="en-US" sz="2000" dirty="0" err="1" smtClean="0"/>
              <a:t>detrended</a:t>
            </a:r>
            <a:r>
              <a:rPr lang="en-US" sz="2000" dirty="0" smtClean="0"/>
              <a:t>.”</a:t>
            </a:r>
          </a:p>
          <a:p>
            <a:r>
              <a:rPr lang="en-US" sz="2000" dirty="0" smtClean="0"/>
              <a:t>Further down the page is the residual noise in the measurement, the “</a:t>
            </a:r>
            <a:r>
              <a:rPr lang="en-US" sz="2000" dirty="0" err="1" smtClean="0"/>
              <a:t>airmass</a:t>
            </a:r>
            <a:r>
              <a:rPr lang="en-US" sz="2000" dirty="0" smtClean="0"/>
              <a:t>” curve based on the altitude of the star that night, the fit parameters for transit midpoint and duration, and finally a “finder” chart that I uploaded showing the photometry I did.</a:t>
            </a:r>
          </a:p>
          <a:p>
            <a:r>
              <a:rPr lang="en-US" sz="2000" dirty="0" smtClean="0"/>
              <a:t>Lastly, is an interesting plot showing the transit geometry for the system.</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30</a:t>
            </a:fld>
            <a:endParaRPr lang="en-US"/>
          </a:p>
        </p:txBody>
      </p:sp>
      <p:pic>
        <p:nvPicPr>
          <p:cNvPr id="54274" name="Picture 2"/>
          <p:cNvPicPr>
            <a:picLocks noChangeAspect="1" noChangeArrowheads="1"/>
          </p:cNvPicPr>
          <p:nvPr/>
        </p:nvPicPr>
        <p:blipFill>
          <a:blip r:embed="rId2" cstate="print"/>
          <a:srcRect/>
          <a:stretch>
            <a:fillRect/>
          </a:stretch>
        </p:blipFill>
        <p:spPr bwMode="auto">
          <a:xfrm>
            <a:off x="6017693" y="1447801"/>
            <a:ext cx="3126307" cy="4887686"/>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6020126" y="1357994"/>
            <a:ext cx="3102102" cy="5012817"/>
          </a:xfrm>
          <a:prstGeom prst="rect">
            <a:avLst/>
          </a:prstGeom>
          <a:noFill/>
          <a:ln w="9525">
            <a:noFill/>
            <a:miter lim="800000"/>
            <a:headEnd/>
            <a:tailEnd/>
          </a:ln>
        </p:spPr>
      </p:pic>
      <p:pic>
        <p:nvPicPr>
          <p:cNvPr id="54276" name="Picture 4"/>
          <p:cNvPicPr>
            <a:picLocks noChangeAspect="1" noChangeArrowheads="1"/>
          </p:cNvPicPr>
          <p:nvPr/>
        </p:nvPicPr>
        <p:blipFill>
          <a:blip r:embed="rId4" cstate="print"/>
          <a:srcRect/>
          <a:stretch>
            <a:fillRect/>
          </a:stretch>
        </p:blipFill>
        <p:spPr bwMode="auto">
          <a:xfrm>
            <a:off x="4780022" y="2177142"/>
            <a:ext cx="4342206" cy="38685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8D57DA5D-927D-4141-930F-0F7BF61CF1AC}" type="slidenum">
              <a:rPr lang="en-US"/>
              <a:pPr/>
              <a:t>31</a:t>
            </a:fld>
            <a:endParaRPr lang="en-US"/>
          </a:p>
        </p:txBody>
      </p:sp>
      <p:sp>
        <p:nvSpPr>
          <p:cNvPr id="3075" name="Rectangle 3"/>
          <p:cNvSpPr>
            <a:spLocks noGrp="1" noChangeArrowheads="1"/>
          </p:cNvSpPr>
          <p:nvPr>
            <p:ph type="body" idx="1"/>
          </p:nvPr>
        </p:nvSpPr>
        <p:spPr>
          <a:xfrm>
            <a:off x="381000" y="2209800"/>
            <a:ext cx="8229600" cy="4038600"/>
          </a:xfrm>
        </p:spPr>
        <p:txBody>
          <a:bodyPr/>
          <a:lstStyle/>
          <a:p>
            <a:pPr marL="609600" indent="-609600"/>
            <a:r>
              <a:rPr lang="en-US" dirty="0" smtClean="0">
                <a:solidFill>
                  <a:schemeClr val="bg2"/>
                </a:solidFill>
              </a:rPr>
              <a:t>Current knowledge of </a:t>
            </a:r>
            <a:r>
              <a:rPr lang="en-US" dirty="0" err="1" smtClean="0">
                <a:solidFill>
                  <a:schemeClr val="bg2"/>
                </a:solidFill>
              </a:rPr>
              <a:t>extrasolar</a:t>
            </a:r>
            <a:r>
              <a:rPr lang="en-US" dirty="0" smtClean="0">
                <a:solidFill>
                  <a:schemeClr val="bg2"/>
                </a:solidFill>
              </a:rPr>
              <a:t> planets (</a:t>
            </a:r>
            <a:r>
              <a:rPr lang="en-US" dirty="0" err="1" smtClean="0">
                <a:solidFill>
                  <a:schemeClr val="bg2"/>
                </a:solidFill>
              </a:rPr>
              <a:t>exoplanets</a:t>
            </a:r>
            <a:r>
              <a:rPr lang="en-US" dirty="0" smtClean="0">
                <a:solidFill>
                  <a:schemeClr val="bg2"/>
                </a:solidFill>
              </a:rPr>
              <a:t>)</a:t>
            </a:r>
          </a:p>
          <a:p>
            <a:pPr marL="609600" indent="-609600"/>
            <a:r>
              <a:rPr lang="en-US" dirty="0" smtClean="0">
                <a:solidFill>
                  <a:schemeClr val="bg2"/>
                </a:solidFill>
              </a:rPr>
              <a:t>Methods of detection</a:t>
            </a:r>
          </a:p>
          <a:p>
            <a:pPr marL="609600" indent="-609600"/>
            <a:r>
              <a:rPr lang="en-US" dirty="0" smtClean="0">
                <a:solidFill>
                  <a:schemeClr val="bg2"/>
                </a:solidFill>
              </a:rPr>
              <a:t>The transit method</a:t>
            </a:r>
          </a:p>
          <a:p>
            <a:pPr marL="609600" indent="-609600"/>
            <a:r>
              <a:rPr lang="en-US" dirty="0" smtClean="0">
                <a:solidFill>
                  <a:schemeClr val="bg2"/>
                </a:solidFill>
              </a:rPr>
              <a:t>Professional and amateur observations</a:t>
            </a:r>
          </a:p>
          <a:p>
            <a:pPr marL="609600" indent="-609600"/>
            <a:r>
              <a:rPr lang="en-US" dirty="0" smtClean="0"/>
              <a:t>What you need to detect transits</a:t>
            </a:r>
          </a:p>
          <a:p>
            <a:pPr marL="609600" indent="-609600"/>
            <a:r>
              <a:rPr lang="en-US" dirty="0" smtClean="0">
                <a:solidFill>
                  <a:schemeClr val="bg2"/>
                </a:solidFill>
              </a:rPr>
              <a:t>How to submit your measurements</a:t>
            </a:r>
            <a:endParaRPr lang="en-US" dirty="0">
              <a:solidFill>
                <a:schemeClr val="bg2"/>
              </a:solidFill>
            </a:endParaRPr>
          </a:p>
        </p:txBody>
      </p:sp>
      <p:sp>
        <p:nvSpPr>
          <p:cNvPr id="3077" name="Rectangle 5"/>
          <p:cNvSpPr>
            <a:spLocks noGrp="1" noChangeArrowheads="1"/>
          </p:cNvSpPr>
          <p:nvPr>
            <p:ph type="title"/>
          </p:nvPr>
        </p:nvSpPr>
        <p:spPr>
          <a:noFill/>
          <a:ln/>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Requirements for Detecting Exoplanets</a:t>
            </a:r>
            <a:endParaRPr lang="en-US" sz="3600" dirty="0"/>
          </a:p>
        </p:txBody>
      </p:sp>
      <p:sp>
        <p:nvSpPr>
          <p:cNvPr id="3" name="Content Placeholder 2"/>
          <p:cNvSpPr>
            <a:spLocks noGrp="1"/>
          </p:cNvSpPr>
          <p:nvPr>
            <p:ph idx="1"/>
          </p:nvPr>
        </p:nvSpPr>
        <p:spPr/>
        <p:txBody>
          <a:bodyPr/>
          <a:lstStyle/>
          <a:p>
            <a:r>
              <a:rPr lang="en-US" sz="2000" dirty="0" smtClean="0"/>
              <a:t>Detecting </a:t>
            </a:r>
            <a:r>
              <a:rPr lang="en-US" sz="2000" dirty="0" err="1" smtClean="0"/>
              <a:t>exoplanet</a:t>
            </a:r>
            <a:r>
              <a:rPr lang="en-US" sz="2000" dirty="0" smtClean="0"/>
              <a:t> transits is certainly within reach of amateurs with the proper equipment.</a:t>
            </a:r>
          </a:p>
          <a:p>
            <a:r>
              <a:rPr lang="en-US" sz="2000" dirty="0" smtClean="0"/>
              <a:t>You need a relatively large aperture telescope.  I found that my 10” was really too small, and the AAI 14” telescope was much better. However, the </a:t>
            </a:r>
            <a:r>
              <a:rPr lang="en-US" sz="2000" dirty="0" err="1" smtClean="0"/>
              <a:t>Malpas</a:t>
            </a:r>
            <a:r>
              <a:rPr lang="en-US" sz="2000" dirty="0" smtClean="0"/>
              <a:t> Observatory is there at JJ, and other telescopes of similar size are available.</a:t>
            </a:r>
          </a:p>
          <a:p>
            <a:r>
              <a:rPr lang="en-US" sz="2000" dirty="0" smtClean="0"/>
              <a:t>You also need a cooled CCD camera.  Large format is not needed, since one only needs the star of interest, and a few other stars of sufficient brightness for reference stars.  Probably the noise in an </a:t>
            </a:r>
            <a:r>
              <a:rPr lang="en-US" sz="2000" dirty="0" err="1" smtClean="0"/>
              <a:t>uncooled</a:t>
            </a:r>
            <a:r>
              <a:rPr lang="en-US" sz="2000" dirty="0" smtClean="0"/>
              <a:t> CCD camera is too high (at least with a 14” scope).</a:t>
            </a:r>
          </a:p>
          <a:p>
            <a:r>
              <a:rPr lang="en-US" sz="2000" dirty="0" smtClean="0"/>
              <a:t>You need software to allow image registration and relative photometry.  I use </a:t>
            </a:r>
            <a:r>
              <a:rPr lang="en-US" sz="2000" dirty="0" err="1" smtClean="0"/>
              <a:t>MaxIm</a:t>
            </a:r>
            <a:r>
              <a:rPr lang="en-US" sz="2000" dirty="0" smtClean="0"/>
              <a:t> DL, which works well.</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Procedure</a:t>
            </a:r>
            <a:endParaRPr lang="en-US" dirty="0"/>
          </a:p>
        </p:txBody>
      </p:sp>
      <p:sp>
        <p:nvSpPr>
          <p:cNvPr id="3" name="Content Placeholder 2"/>
          <p:cNvSpPr>
            <a:spLocks noGrp="1"/>
          </p:cNvSpPr>
          <p:nvPr>
            <p:ph idx="1"/>
          </p:nvPr>
        </p:nvSpPr>
        <p:spPr/>
        <p:txBody>
          <a:bodyPr/>
          <a:lstStyle/>
          <a:p>
            <a:r>
              <a:rPr lang="en-US" sz="2000" dirty="0" smtClean="0"/>
              <a:t>Using the finder chart, you must first point the telescope at the right location, mount the camera and focus it, and then take an image and verify the pointing.  These are steps needed for any kind of astrophotography, and I strongly recommend that you invest time in gaining experience with astrophotography before jumping into </a:t>
            </a:r>
            <a:r>
              <a:rPr lang="en-US" sz="2000" dirty="0" err="1" smtClean="0"/>
              <a:t>exoplanet</a:t>
            </a:r>
            <a:r>
              <a:rPr lang="en-US" sz="2000" dirty="0" smtClean="0"/>
              <a:t> detection.</a:t>
            </a:r>
          </a:p>
          <a:p>
            <a:r>
              <a:rPr lang="en-US" sz="2000" dirty="0" smtClean="0"/>
              <a:t>After getting your first image and verifying pointing, you will then take multiple exposures, each of which will provide a single point of your light curve.</a:t>
            </a:r>
          </a:p>
          <a:p>
            <a:r>
              <a:rPr lang="en-US" sz="2000" dirty="0" smtClean="0"/>
              <a:t>Here is a single (</a:t>
            </a:r>
            <a:r>
              <a:rPr lang="en-US" sz="2000" dirty="0" err="1" smtClean="0"/>
              <a:t>uncalibrated</a:t>
            </a:r>
            <a:r>
              <a:rPr lang="en-US" sz="2000" dirty="0" smtClean="0"/>
              <a:t>) image of TrES-3</a:t>
            </a:r>
          </a:p>
          <a:p>
            <a:r>
              <a:rPr lang="en-US" sz="2000" dirty="0" smtClean="0"/>
              <a:t>And that same frame calibrated.</a:t>
            </a:r>
          </a:p>
          <a:p>
            <a:r>
              <a:rPr lang="en-US" sz="2000" dirty="0" smtClean="0"/>
              <a:t>The last step is to register all of the frames to a single reference.</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33</a:t>
            </a:fld>
            <a:endParaRPr lang="en-US"/>
          </a:p>
        </p:txBody>
      </p:sp>
      <p:pic>
        <p:nvPicPr>
          <p:cNvPr id="55298" name="Picture 2"/>
          <p:cNvPicPr>
            <a:picLocks noChangeAspect="1" noChangeArrowheads="1"/>
          </p:cNvPicPr>
          <p:nvPr/>
        </p:nvPicPr>
        <p:blipFill>
          <a:blip r:embed="rId2" cstate="print"/>
          <a:srcRect/>
          <a:stretch>
            <a:fillRect/>
          </a:stretch>
        </p:blipFill>
        <p:spPr bwMode="auto">
          <a:xfrm>
            <a:off x="1514475" y="990600"/>
            <a:ext cx="6115050" cy="4876800"/>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1524000" y="990600"/>
            <a:ext cx="6096000" cy="4876800"/>
          </a:xfrm>
          <a:prstGeom prst="rect">
            <a:avLst/>
          </a:prstGeom>
          <a:noFill/>
          <a:ln w="9525">
            <a:noFill/>
            <a:miter lim="800000"/>
            <a:headEnd/>
            <a:tailEnd/>
          </a:ln>
        </p:spPr>
      </p:pic>
      <p:pic>
        <p:nvPicPr>
          <p:cNvPr id="55300" name="Picture 4"/>
          <p:cNvPicPr>
            <a:picLocks noChangeAspect="1" noChangeArrowheads="1"/>
          </p:cNvPicPr>
          <p:nvPr/>
        </p:nvPicPr>
        <p:blipFill>
          <a:blip r:embed="rId4" cstate="print"/>
          <a:srcRect/>
          <a:stretch>
            <a:fillRect/>
          </a:stretch>
        </p:blipFill>
        <p:spPr bwMode="auto">
          <a:xfrm>
            <a:off x="1524000" y="990600"/>
            <a:ext cx="60960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Photometry</a:t>
            </a:r>
            <a:endParaRPr lang="en-US" dirty="0"/>
          </a:p>
        </p:txBody>
      </p:sp>
      <p:sp>
        <p:nvSpPr>
          <p:cNvPr id="3" name="Content Placeholder 2"/>
          <p:cNvSpPr>
            <a:spLocks noGrp="1"/>
          </p:cNvSpPr>
          <p:nvPr>
            <p:ph idx="1"/>
          </p:nvPr>
        </p:nvSpPr>
        <p:spPr/>
        <p:txBody>
          <a:bodyPr/>
          <a:lstStyle/>
          <a:p>
            <a:r>
              <a:rPr lang="en-US" sz="2000" dirty="0" smtClean="0"/>
              <a:t>Once all of the frames are calibrated and registered, the last step is to analyze the brightness of the primary (TrES-3).</a:t>
            </a:r>
          </a:p>
          <a:p>
            <a:r>
              <a:rPr lang="en-US" sz="2000" dirty="0" smtClean="0"/>
              <a:t>We will use a technique called relative photometry, by choosing a reference star in the same field as the target star.</a:t>
            </a:r>
          </a:p>
          <a:p>
            <a:r>
              <a:rPr lang="en-US" sz="2000" dirty="0" smtClean="0"/>
              <a:t>The </a:t>
            </a:r>
            <a:r>
              <a:rPr lang="en-US" sz="2000" dirty="0" err="1" smtClean="0"/>
              <a:t>MaxIm</a:t>
            </a:r>
            <a:r>
              <a:rPr lang="en-US" sz="2000" dirty="0" smtClean="0"/>
              <a:t> DL photometry analysis involves choosing three circles centered on the target, reference, and optionally a check star.</a:t>
            </a:r>
          </a:p>
          <a:p>
            <a:r>
              <a:rPr lang="en-US" sz="2000" dirty="0" smtClean="0"/>
              <a:t>The inner circle is called the aperture.</a:t>
            </a:r>
          </a:p>
          <a:p>
            <a:r>
              <a:rPr lang="en-US" sz="2000" dirty="0" smtClean="0"/>
              <a:t>The second circle is the gap.</a:t>
            </a:r>
          </a:p>
          <a:p>
            <a:r>
              <a:rPr lang="en-US" sz="2000" dirty="0" smtClean="0"/>
              <a:t>The outer circle is the annulus.</a:t>
            </a:r>
          </a:p>
          <a:p>
            <a:r>
              <a:rPr lang="en-US" sz="2000" dirty="0" smtClean="0"/>
              <a:t>The software adds up all DN within the annulus,</a:t>
            </a:r>
          </a:p>
          <a:p>
            <a:pPr>
              <a:buNone/>
            </a:pPr>
            <a:r>
              <a:rPr lang="en-US" sz="2000" dirty="0" smtClean="0"/>
              <a:t>averages, and subtracts from the sum of the aperture.</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34</a:t>
            </a:fld>
            <a:endParaRPr lang="en-US"/>
          </a:p>
        </p:txBody>
      </p:sp>
      <p:grpSp>
        <p:nvGrpSpPr>
          <p:cNvPr id="7" name="Group 6"/>
          <p:cNvGrpSpPr/>
          <p:nvPr/>
        </p:nvGrpSpPr>
        <p:grpSpPr>
          <a:xfrm>
            <a:off x="6607629" y="4343691"/>
            <a:ext cx="1600200" cy="1639744"/>
            <a:chOff x="5747658" y="6074228"/>
            <a:chExt cx="2383972" cy="224901"/>
          </a:xfrm>
        </p:grpSpPr>
        <p:sp>
          <p:nvSpPr>
            <p:cNvPr id="8" name="Oval 7"/>
            <p:cNvSpPr/>
            <p:nvPr/>
          </p:nvSpPr>
          <p:spPr>
            <a:xfrm flipV="1">
              <a:off x="5747658" y="6074228"/>
              <a:ext cx="2383972" cy="224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5999179" y="6097956"/>
              <a:ext cx="1880931" cy="177444"/>
            </a:xfrm>
            <a:prstGeom prst="ellipse">
              <a:avLst/>
            </a:prstGeom>
            <a:gradFill>
              <a:gsLst>
                <a:gs pos="0">
                  <a:schemeClr val="tx1">
                    <a:lumMod val="50000"/>
                    <a:lumOff val="50000"/>
                  </a:schemeClr>
                </a:gs>
                <a:gs pos="100000">
                  <a:schemeClr val="tx1"/>
                </a:gs>
                <a:gs pos="100000">
                  <a:schemeClr val="accent1">
                    <a:shade val="100000"/>
                    <a:satMod val="115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V="1">
              <a:off x="6360055" y="6132001"/>
              <a:ext cx="1159179" cy="109355"/>
            </a:xfrm>
            <a:prstGeom prst="ellipse">
              <a:avLst/>
            </a:prstGeom>
            <a:gradFill flip="none" rotWithShape="1">
              <a:gsLst>
                <a:gs pos="0">
                  <a:schemeClr val="bg1"/>
                </a:gs>
                <a:gs pos="100000">
                  <a:schemeClr val="tx1"/>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a:off x="5225143" y="4386943"/>
            <a:ext cx="1839686" cy="631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01886" y="4757057"/>
            <a:ext cx="2699657" cy="359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08714" y="5127171"/>
            <a:ext cx="2264229" cy="195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for TrES-3</a:t>
            </a:r>
            <a:endParaRPr lang="en-US" dirty="0"/>
          </a:p>
        </p:txBody>
      </p:sp>
      <p:sp>
        <p:nvSpPr>
          <p:cNvPr id="3" name="Content Placeholder 2"/>
          <p:cNvSpPr>
            <a:spLocks noGrp="1"/>
          </p:cNvSpPr>
          <p:nvPr>
            <p:ph idx="1"/>
          </p:nvPr>
        </p:nvSpPr>
        <p:spPr>
          <a:xfrm>
            <a:off x="185058" y="2133600"/>
            <a:ext cx="3733800" cy="4169229"/>
          </a:xfrm>
        </p:spPr>
        <p:txBody>
          <a:bodyPr/>
          <a:lstStyle/>
          <a:p>
            <a:r>
              <a:rPr lang="en-US" sz="2000" dirty="0" smtClean="0"/>
              <a:t>Note the gap was chosen to avoid the star near the reference star.</a:t>
            </a:r>
          </a:p>
          <a:p>
            <a:r>
              <a:rPr lang="en-US" sz="2000" dirty="0" smtClean="0"/>
              <a:t>The check star is just to ensure that the chosen reference star is not variable.</a:t>
            </a:r>
          </a:p>
          <a:p>
            <a:r>
              <a:rPr lang="en-US" sz="2000" dirty="0" smtClean="0"/>
              <a:t>Note that if the color of the reference star is too different from TrES-3, errors in photometry can result due to color-dependent air mass extinction.</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35</a:t>
            </a:fld>
            <a:endParaRPr lang="en-US"/>
          </a:p>
        </p:txBody>
      </p:sp>
      <p:pic>
        <p:nvPicPr>
          <p:cNvPr id="7" name="Picture 3"/>
          <p:cNvPicPr>
            <a:picLocks noChangeAspect="1" noChangeArrowheads="1"/>
          </p:cNvPicPr>
          <p:nvPr/>
        </p:nvPicPr>
        <p:blipFill>
          <a:blip r:embed="rId2" cstate="print"/>
          <a:srcRect t="50218"/>
          <a:stretch>
            <a:fillRect/>
          </a:stretch>
        </p:blipFill>
        <p:spPr bwMode="auto">
          <a:xfrm>
            <a:off x="3909164" y="2177143"/>
            <a:ext cx="5213064" cy="419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8D57DA5D-927D-4141-930F-0F7BF61CF1AC}" type="slidenum">
              <a:rPr lang="en-US"/>
              <a:pPr/>
              <a:t>36</a:t>
            </a:fld>
            <a:endParaRPr lang="en-US"/>
          </a:p>
        </p:txBody>
      </p:sp>
      <p:sp>
        <p:nvSpPr>
          <p:cNvPr id="3075" name="Rectangle 3"/>
          <p:cNvSpPr>
            <a:spLocks noGrp="1" noChangeArrowheads="1"/>
          </p:cNvSpPr>
          <p:nvPr>
            <p:ph type="body" idx="1"/>
          </p:nvPr>
        </p:nvSpPr>
        <p:spPr>
          <a:xfrm>
            <a:off x="381000" y="2209800"/>
            <a:ext cx="8229600" cy="4038600"/>
          </a:xfrm>
        </p:spPr>
        <p:txBody>
          <a:bodyPr/>
          <a:lstStyle/>
          <a:p>
            <a:pPr marL="609600" indent="-609600"/>
            <a:r>
              <a:rPr lang="en-US" dirty="0" smtClean="0">
                <a:solidFill>
                  <a:schemeClr val="bg2"/>
                </a:solidFill>
              </a:rPr>
              <a:t>Current knowledge of </a:t>
            </a:r>
            <a:r>
              <a:rPr lang="en-US" dirty="0" err="1" smtClean="0">
                <a:solidFill>
                  <a:schemeClr val="bg2"/>
                </a:solidFill>
              </a:rPr>
              <a:t>extrasolar</a:t>
            </a:r>
            <a:r>
              <a:rPr lang="en-US" dirty="0" smtClean="0">
                <a:solidFill>
                  <a:schemeClr val="bg2"/>
                </a:solidFill>
              </a:rPr>
              <a:t> planets (</a:t>
            </a:r>
            <a:r>
              <a:rPr lang="en-US" dirty="0" err="1" smtClean="0">
                <a:solidFill>
                  <a:schemeClr val="bg2"/>
                </a:solidFill>
              </a:rPr>
              <a:t>exoplanets</a:t>
            </a:r>
            <a:r>
              <a:rPr lang="en-US" dirty="0" smtClean="0">
                <a:solidFill>
                  <a:schemeClr val="bg2"/>
                </a:solidFill>
              </a:rPr>
              <a:t>)</a:t>
            </a:r>
          </a:p>
          <a:p>
            <a:pPr marL="609600" indent="-609600"/>
            <a:r>
              <a:rPr lang="en-US" dirty="0" smtClean="0">
                <a:solidFill>
                  <a:schemeClr val="bg2"/>
                </a:solidFill>
              </a:rPr>
              <a:t>Methods of detection</a:t>
            </a:r>
          </a:p>
          <a:p>
            <a:pPr marL="609600" indent="-609600"/>
            <a:r>
              <a:rPr lang="en-US" dirty="0" smtClean="0">
                <a:solidFill>
                  <a:schemeClr val="bg2"/>
                </a:solidFill>
              </a:rPr>
              <a:t>The transit method</a:t>
            </a:r>
          </a:p>
          <a:p>
            <a:pPr marL="609600" indent="-609600"/>
            <a:r>
              <a:rPr lang="en-US" dirty="0" smtClean="0">
                <a:solidFill>
                  <a:schemeClr val="bg2"/>
                </a:solidFill>
              </a:rPr>
              <a:t>Professional and amateur observations</a:t>
            </a:r>
          </a:p>
          <a:p>
            <a:pPr marL="609600" indent="-609600"/>
            <a:r>
              <a:rPr lang="en-US" dirty="0" smtClean="0">
                <a:solidFill>
                  <a:schemeClr val="bg2"/>
                </a:solidFill>
              </a:rPr>
              <a:t>What you need to detect transits</a:t>
            </a:r>
          </a:p>
          <a:p>
            <a:pPr marL="609600" indent="-609600"/>
            <a:r>
              <a:rPr lang="en-US" dirty="0" smtClean="0"/>
              <a:t>How to submit your measurements</a:t>
            </a:r>
            <a:endParaRPr lang="en-US" dirty="0"/>
          </a:p>
        </p:txBody>
      </p:sp>
      <p:sp>
        <p:nvSpPr>
          <p:cNvPr id="3077" name="Rectangle 5"/>
          <p:cNvSpPr>
            <a:spLocks noGrp="1" noChangeArrowheads="1"/>
          </p:cNvSpPr>
          <p:nvPr>
            <p:ph type="title"/>
          </p:nvPr>
        </p:nvSpPr>
        <p:spPr>
          <a:noFill/>
          <a:ln/>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Observations to ETD</a:t>
            </a:r>
            <a:endParaRPr lang="en-US" dirty="0"/>
          </a:p>
        </p:txBody>
      </p:sp>
      <p:sp>
        <p:nvSpPr>
          <p:cNvPr id="3" name="Content Placeholder 2"/>
          <p:cNvSpPr>
            <a:spLocks noGrp="1"/>
          </p:cNvSpPr>
          <p:nvPr>
            <p:ph idx="1"/>
          </p:nvPr>
        </p:nvSpPr>
        <p:spPr>
          <a:xfrm>
            <a:off x="457200" y="2133600"/>
            <a:ext cx="5246914" cy="3992563"/>
          </a:xfrm>
        </p:spPr>
        <p:txBody>
          <a:bodyPr/>
          <a:lstStyle/>
          <a:p>
            <a:r>
              <a:rPr lang="en-US" sz="2000" dirty="0" smtClean="0"/>
              <a:t>After doing the photometry, </a:t>
            </a:r>
            <a:r>
              <a:rPr lang="en-US" sz="2000" dirty="0" err="1" smtClean="0"/>
              <a:t>MaxIm</a:t>
            </a:r>
            <a:r>
              <a:rPr lang="en-US" sz="2000" dirty="0" smtClean="0"/>
              <a:t> DL allows you to save the results as an Excel file.</a:t>
            </a:r>
          </a:p>
          <a:p>
            <a:r>
              <a:rPr lang="en-US" sz="2000" dirty="0" smtClean="0"/>
              <a:t>The ETD site wants the data as three columns, with time (JD), object magnitude, and error.  To get the latter, I just calculated the RMS error of the measurements and used the same value for each of the measurements.</a:t>
            </a:r>
          </a:p>
          <a:p>
            <a:r>
              <a:rPr lang="en-US" sz="2000" dirty="0" smtClean="0"/>
              <a:t>To submit the data, choose Model-fit your data from the ETD menu.</a:t>
            </a:r>
          </a:p>
          <a:p>
            <a:r>
              <a:rPr lang="en-US" sz="2000" dirty="0" smtClean="0"/>
              <a:t>There are 5 easy-to-follow steps.</a:t>
            </a:r>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37</a:t>
            </a:fld>
            <a:endParaRPr lang="en-US"/>
          </a:p>
        </p:txBody>
      </p:sp>
      <p:pic>
        <p:nvPicPr>
          <p:cNvPr id="56323" name="Picture 3"/>
          <p:cNvPicPr>
            <a:picLocks noChangeAspect="1" noChangeArrowheads="1"/>
          </p:cNvPicPr>
          <p:nvPr/>
        </p:nvPicPr>
        <p:blipFill>
          <a:blip r:embed="rId2" cstate="print"/>
          <a:srcRect/>
          <a:stretch>
            <a:fillRect/>
          </a:stretch>
        </p:blipFill>
        <p:spPr bwMode="auto">
          <a:xfrm>
            <a:off x="5637404" y="2111828"/>
            <a:ext cx="3506596" cy="4240666"/>
          </a:xfrm>
          <a:prstGeom prst="rect">
            <a:avLst/>
          </a:prstGeom>
          <a:noFill/>
          <a:ln w="9525">
            <a:noFill/>
            <a:miter lim="800000"/>
            <a:headEnd/>
            <a:tailEnd/>
          </a:ln>
        </p:spPr>
      </p:pic>
      <p:pic>
        <p:nvPicPr>
          <p:cNvPr id="56324" name="Picture 4"/>
          <p:cNvPicPr>
            <a:picLocks noChangeAspect="1" noChangeArrowheads="1"/>
          </p:cNvPicPr>
          <p:nvPr/>
        </p:nvPicPr>
        <p:blipFill>
          <a:blip r:embed="rId3" cstate="print"/>
          <a:srcRect/>
          <a:stretch>
            <a:fillRect/>
          </a:stretch>
        </p:blipFill>
        <p:spPr bwMode="auto">
          <a:xfrm>
            <a:off x="1404938" y="1565503"/>
            <a:ext cx="6791325" cy="461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000" dirty="0" smtClean="0"/>
              <a:t>The detection and study of </a:t>
            </a:r>
            <a:r>
              <a:rPr lang="en-US" sz="2000" dirty="0" err="1" smtClean="0"/>
              <a:t>exoplanets</a:t>
            </a:r>
            <a:r>
              <a:rPr lang="en-US" sz="2000" dirty="0" smtClean="0"/>
              <a:t> is really taking off, and will lead to a huge leap in our understanding of how solar systems form, how ubiquitous they are, and ultimately may answer the question, are we alone in the universe.</a:t>
            </a:r>
          </a:p>
          <a:p>
            <a:r>
              <a:rPr lang="en-US" sz="2000" dirty="0" smtClean="0"/>
              <a:t>It is an exciting time, and amateurs with ordinary amateur equipment can make a contribution.</a:t>
            </a:r>
          </a:p>
          <a:p>
            <a:r>
              <a:rPr lang="en-US" sz="2000" dirty="0" smtClean="0"/>
              <a:t>It is a lot of fun to be part of the process in some small way.</a:t>
            </a:r>
          </a:p>
          <a:p>
            <a:r>
              <a:rPr lang="en-US" sz="2000" dirty="0" smtClean="0"/>
              <a:t>I hope I have demonstrated that this is worth pursuing, and will be happy to share my meager knowledge.</a:t>
            </a:r>
          </a:p>
          <a:p>
            <a:r>
              <a:rPr lang="en-US" sz="2000" dirty="0" smtClean="0"/>
              <a:t>For some excellent advice by a more experienced amateur, check out the freely downloadable book by Bruce Gary (no known relation) at </a:t>
            </a:r>
            <a:r>
              <a:rPr lang="en-US" sz="2000" dirty="0" smtClean="0">
                <a:hlinkClick r:id="rId2"/>
              </a:rPr>
              <a:t>http://brucegary.net/book_EOA/x.htm</a:t>
            </a:r>
            <a:r>
              <a:rPr lang="en-US" sz="2000" dirty="0" smtClean="0"/>
              <a:t> entitled: </a:t>
            </a:r>
            <a:r>
              <a:rPr lang="en-US" sz="2000" i="1" dirty="0" err="1" smtClean="0"/>
              <a:t>Exoplanet</a:t>
            </a:r>
            <a:r>
              <a:rPr lang="en-US" sz="2000" i="1" dirty="0" smtClean="0"/>
              <a:t> Observing for Amateurs</a:t>
            </a:r>
            <a:r>
              <a:rPr lang="en-US" sz="2000" dirty="0" smtClean="0"/>
              <a:t>.</a:t>
            </a:r>
            <a:endParaRPr lang="en-US" sz="2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Known Exoplanets</a:t>
            </a:r>
            <a:endParaRPr lang="en-US" dirty="0"/>
          </a:p>
        </p:txBody>
      </p:sp>
      <p:sp>
        <p:nvSpPr>
          <p:cNvPr id="3" name="Content Placeholder 2"/>
          <p:cNvSpPr>
            <a:spLocks noGrp="1"/>
          </p:cNvSpPr>
          <p:nvPr>
            <p:ph idx="1"/>
          </p:nvPr>
        </p:nvSpPr>
        <p:spPr/>
        <p:txBody>
          <a:bodyPr/>
          <a:lstStyle/>
          <a:p>
            <a:r>
              <a:rPr lang="en-US" sz="2400" dirty="0" smtClean="0"/>
              <a:t>As of 2010 Aug. 27, there are 490 confirmed detections of </a:t>
            </a:r>
            <a:r>
              <a:rPr lang="en-US" sz="2400" dirty="0" err="1" smtClean="0"/>
              <a:t>exoplanets</a:t>
            </a:r>
            <a:r>
              <a:rPr lang="en-US" sz="2400" dirty="0" smtClean="0"/>
              <a:t>, yet the first </a:t>
            </a:r>
            <a:r>
              <a:rPr lang="en-US" sz="2400" dirty="0" err="1" smtClean="0"/>
              <a:t>exoplanet</a:t>
            </a:r>
            <a:r>
              <a:rPr lang="en-US" sz="2400" dirty="0" smtClean="0"/>
              <a:t> around an ordinary star was announced only in 1995.</a:t>
            </a:r>
          </a:p>
          <a:p>
            <a:r>
              <a:rPr lang="en-US" sz="2400" dirty="0" smtClean="0"/>
              <a:t>The pace of new discoveries is growing ever faster, due in part to organized </a:t>
            </a:r>
            <a:r>
              <a:rPr lang="en-US" sz="2400" dirty="0" err="1" smtClean="0"/>
              <a:t>groundbased</a:t>
            </a:r>
            <a:r>
              <a:rPr lang="en-US" sz="2400" dirty="0" smtClean="0"/>
              <a:t> efforts and in part to new space missions.</a:t>
            </a:r>
          </a:p>
          <a:p>
            <a:r>
              <a:rPr lang="en-US" sz="2400" dirty="0" smtClean="0"/>
              <a:t>Most of the known </a:t>
            </a:r>
            <a:r>
              <a:rPr lang="en-US" sz="2400" dirty="0" err="1" smtClean="0"/>
              <a:t>exoplanets</a:t>
            </a:r>
            <a:r>
              <a:rPr lang="en-US" sz="2400" dirty="0" smtClean="0"/>
              <a:t> are “hot </a:t>
            </a:r>
            <a:r>
              <a:rPr lang="en-US" sz="2400" dirty="0" err="1" smtClean="0"/>
              <a:t>Jupiters</a:t>
            </a:r>
            <a:r>
              <a:rPr lang="en-US" sz="2400" dirty="0" smtClean="0"/>
              <a:t>” orbiting very close to their parent star, but the size distribution is skewed by the sampling bias inherent in the detection methods, which will be discussed later.</a:t>
            </a:r>
          </a:p>
          <a:p>
            <a:endParaRPr lang="en-US" sz="24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4</a:t>
            </a:fld>
            <a:endParaRPr lang="en-US"/>
          </a:p>
        </p:txBody>
      </p:sp>
      <p:pic>
        <p:nvPicPr>
          <p:cNvPr id="7" name="Picture 2"/>
          <p:cNvPicPr>
            <a:picLocks noChangeAspect="1" noChangeArrowheads="1"/>
          </p:cNvPicPr>
          <p:nvPr/>
        </p:nvPicPr>
        <p:blipFill>
          <a:blip r:embed="rId2" cstate="print"/>
          <a:srcRect b="21366"/>
          <a:stretch>
            <a:fillRect/>
          </a:stretch>
        </p:blipFill>
        <p:spPr bwMode="auto">
          <a:xfrm>
            <a:off x="1702253" y="1958830"/>
            <a:ext cx="6029326" cy="40065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Exoplanet.Org</a:t>
            </a:r>
            <a:endParaRPr lang="en-US"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5</a:t>
            </a:fld>
            <a:endParaRPr lang="en-US"/>
          </a:p>
        </p:txBody>
      </p:sp>
      <p:pic>
        <p:nvPicPr>
          <p:cNvPr id="196610" name="Picture 2"/>
          <p:cNvPicPr>
            <a:picLocks noChangeAspect="1" noChangeArrowheads="1"/>
          </p:cNvPicPr>
          <p:nvPr/>
        </p:nvPicPr>
        <p:blipFill>
          <a:blip r:embed="rId2" cstate="print"/>
          <a:srcRect/>
          <a:stretch>
            <a:fillRect/>
          </a:stretch>
        </p:blipFill>
        <p:spPr bwMode="auto">
          <a:xfrm>
            <a:off x="228600" y="2362200"/>
            <a:ext cx="6152959" cy="3962400"/>
          </a:xfrm>
          <a:prstGeom prst="rect">
            <a:avLst/>
          </a:prstGeom>
          <a:noFill/>
          <a:ln w="9525">
            <a:noFill/>
            <a:miter lim="800000"/>
            <a:headEnd/>
            <a:tailEnd/>
          </a:ln>
        </p:spPr>
      </p:pic>
      <p:sp>
        <p:nvSpPr>
          <p:cNvPr id="3" name="Content Placeholder 2"/>
          <p:cNvSpPr>
            <a:spLocks noGrp="1"/>
          </p:cNvSpPr>
          <p:nvPr>
            <p:ph idx="1"/>
          </p:nvPr>
        </p:nvSpPr>
        <p:spPr>
          <a:xfrm>
            <a:off x="457200" y="1828800"/>
            <a:ext cx="8229600" cy="3992563"/>
          </a:xfrm>
        </p:spPr>
        <p:txBody>
          <a:bodyPr/>
          <a:lstStyle/>
          <a:p>
            <a:r>
              <a:rPr lang="en-US" dirty="0" smtClean="0">
                <a:hlinkClick r:id="rId3"/>
              </a:rPr>
              <a:t>http://exoplanets.org/exoplot/exoPlot.html</a:t>
            </a:r>
            <a:endParaRPr lang="en-US" dirty="0"/>
          </a:p>
        </p:txBody>
      </p:sp>
      <p:grpSp>
        <p:nvGrpSpPr>
          <p:cNvPr id="45" name="Group 44"/>
          <p:cNvGrpSpPr/>
          <p:nvPr/>
        </p:nvGrpSpPr>
        <p:grpSpPr>
          <a:xfrm>
            <a:off x="6738286" y="3048008"/>
            <a:ext cx="2046486" cy="2680781"/>
            <a:chOff x="6738286" y="3048008"/>
            <a:chExt cx="2046486" cy="2680781"/>
          </a:xfrm>
        </p:grpSpPr>
        <p:sp>
          <p:nvSpPr>
            <p:cNvPr id="8" name="Oval 7"/>
            <p:cNvSpPr/>
            <p:nvPr/>
          </p:nvSpPr>
          <p:spPr>
            <a:xfrm>
              <a:off x="7696200" y="4114800"/>
              <a:ext cx="304800" cy="3048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934200" y="3962400"/>
              <a:ext cx="18288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772424" y="4191008"/>
              <a:ext cx="152400" cy="1524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7858962" y="4266660"/>
              <a:ext cx="599262" cy="2073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870398" y="4267200"/>
              <a:ext cx="555145" cy="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7870372" y="3341924"/>
              <a:ext cx="0" cy="1828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a:off x="7206342" y="3614065"/>
              <a:ext cx="1304589" cy="1295398"/>
            </a:xfrm>
            <a:prstGeom prst="arc">
              <a:avLst>
                <a:gd name="adj1" fmla="val 1112014"/>
                <a:gd name="adj2" fmla="val 53890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8251370" y="4757057"/>
              <a:ext cx="248786" cy="369332"/>
            </a:xfrm>
            <a:prstGeom prst="rect">
              <a:avLst/>
            </a:prstGeom>
            <a:noFill/>
            <a:ln>
              <a:noFill/>
            </a:ln>
          </p:spPr>
          <p:txBody>
            <a:bodyPr wrap="none" rtlCol="0">
              <a:spAutoFit/>
            </a:bodyPr>
            <a:lstStyle/>
            <a:p>
              <a:r>
                <a:rPr lang="en-US" i="1" dirty="0" smtClean="0">
                  <a:solidFill>
                    <a:schemeClr val="bg1"/>
                  </a:solidFill>
                  <a:latin typeface="Times New Roman" pitchFamily="18" charset="0"/>
                  <a:cs typeface="Times New Roman" pitchFamily="18" charset="0"/>
                </a:rPr>
                <a:t>i</a:t>
              </a:r>
              <a:endParaRPr lang="en-US" i="1" dirty="0">
                <a:solidFill>
                  <a:schemeClr val="bg1"/>
                </a:solidFill>
                <a:latin typeface="Times New Roman" pitchFamily="18" charset="0"/>
                <a:cs typeface="Times New Roman" pitchFamily="18" charset="0"/>
              </a:endParaRPr>
            </a:p>
          </p:txBody>
        </p:sp>
        <p:sp>
          <p:nvSpPr>
            <p:cNvPr id="26" name="TextBox 25"/>
            <p:cNvSpPr txBox="1"/>
            <p:nvPr/>
          </p:nvSpPr>
          <p:spPr>
            <a:xfrm>
              <a:off x="6738286" y="4528460"/>
              <a:ext cx="954107" cy="1200329"/>
            </a:xfrm>
            <a:prstGeom prst="rect">
              <a:avLst/>
            </a:prstGeom>
            <a:noFill/>
          </p:spPr>
          <p:txBody>
            <a:bodyPr wrap="none" rtlCol="0">
              <a:spAutoFit/>
            </a:bodyPr>
            <a:lstStyle/>
            <a:p>
              <a:pPr algn="ctr"/>
              <a:r>
                <a:rPr lang="en-US" dirty="0" smtClean="0">
                  <a:solidFill>
                    <a:schemeClr val="bg1"/>
                  </a:solidFill>
                </a:rPr>
                <a:t>true</a:t>
              </a:r>
            </a:p>
            <a:p>
              <a:pPr algn="ctr"/>
              <a:r>
                <a:rPr lang="en-US" dirty="0" smtClean="0">
                  <a:solidFill>
                    <a:schemeClr val="bg1"/>
                  </a:solidFill>
                </a:rPr>
                <a:t>velocity</a:t>
              </a:r>
            </a:p>
            <a:p>
              <a:pPr algn="ctr"/>
              <a:r>
                <a:rPr lang="en-US" i="1" dirty="0" smtClean="0">
                  <a:solidFill>
                    <a:schemeClr val="bg1"/>
                  </a:solidFill>
                  <a:latin typeface="Times New Roman" pitchFamily="18" charset="0"/>
                  <a:cs typeface="Times New Roman" pitchFamily="18" charset="0"/>
                </a:rPr>
                <a:t>v</a:t>
              </a:r>
            </a:p>
            <a:p>
              <a:pPr algn="ctr"/>
              <a:endParaRPr lang="en-US" dirty="0">
                <a:solidFill>
                  <a:schemeClr val="bg1"/>
                </a:solidFill>
              </a:endParaRPr>
            </a:p>
          </p:txBody>
        </p:sp>
        <p:sp>
          <p:nvSpPr>
            <p:cNvPr id="27" name="TextBox 26"/>
            <p:cNvSpPr txBox="1"/>
            <p:nvPr/>
          </p:nvSpPr>
          <p:spPr>
            <a:xfrm>
              <a:off x="7748683" y="3048008"/>
              <a:ext cx="979820" cy="923330"/>
            </a:xfrm>
            <a:prstGeom prst="rect">
              <a:avLst/>
            </a:prstGeom>
            <a:noFill/>
          </p:spPr>
          <p:txBody>
            <a:bodyPr wrap="none" rtlCol="0">
              <a:spAutoFit/>
            </a:bodyPr>
            <a:lstStyle/>
            <a:p>
              <a:pPr algn="ctr"/>
              <a:r>
                <a:rPr lang="en-US" dirty="0" smtClean="0">
                  <a:solidFill>
                    <a:schemeClr val="bg1"/>
                  </a:solidFill>
                </a:rPr>
                <a:t>radial</a:t>
              </a:r>
            </a:p>
            <a:p>
              <a:pPr algn="ctr"/>
              <a:r>
                <a:rPr lang="en-US" dirty="0" smtClean="0">
                  <a:solidFill>
                    <a:schemeClr val="bg1"/>
                  </a:solidFill>
                </a:rPr>
                <a:t>velocity</a:t>
              </a:r>
            </a:p>
            <a:p>
              <a:pPr algn="ctr"/>
              <a:r>
                <a:rPr lang="en-US" i="1" dirty="0" smtClean="0">
                  <a:solidFill>
                    <a:schemeClr val="bg1"/>
                  </a:solidFill>
                  <a:latin typeface="Times New Roman" pitchFamily="18" charset="0"/>
                  <a:cs typeface="Times New Roman" pitchFamily="18" charset="0"/>
                </a:rPr>
                <a:t>v</a:t>
              </a:r>
              <a:r>
                <a:rPr lang="en-US" dirty="0" smtClean="0">
                  <a:solidFill>
                    <a:schemeClr val="bg1"/>
                  </a:solidFill>
                </a:rPr>
                <a:t> sin </a:t>
              </a:r>
              <a:r>
                <a:rPr lang="en-US" i="1" dirty="0" smtClean="0">
                  <a:solidFill>
                    <a:schemeClr val="bg1"/>
                  </a:solidFill>
                  <a:latin typeface="Times New Roman" pitchFamily="18" charset="0"/>
                  <a:cs typeface="Times New Roman" pitchFamily="18" charset="0"/>
                </a:rPr>
                <a:t>i</a:t>
              </a:r>
              <a:endParaRPr lang="en-US" i="1" dirty="0">
                <a:solidFill>
                  <a:schemeClr val="bg1"/>
                </a:solidFill>
                <a:latin typeface="Times New Roman" pitchFamily="18" charset="0"/>
                <a:cs typeface="Times New Roman" pitchFamily="18" charset="0"/>
              </a:endParaRPr>
            </a:p>
          </p:txBody>
        </p:sp>
        <p:cxnSp>
          <p:nvCxnSpPr>
            <p:cNvPr id="29" name="Straight Arrow Connector 28"/>
            <p:cNvCxnSpPr>
              <a:stCxn id="27" idx="2"/>
            </p:cNvCxnSpPr>
            <p:nvPr/>
          </p:nvCxnSpPr>
          <p:spPr>
            <a:xfrm rot="5400000">
              <a:off x="8107936" y="4082117"/>
              <a:ext cx="241436" cy="19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500259" y="4386943"/>
              <a:ext cx="598712" cy="370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435515" y="4669980"/>
              <a:ext cx="826766" cy="54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r>
              <a:rPr lang="en-US" sz="4000" dirty="0" smtClean="0"/>
              <a:t>Characteristics of Known Exoplanets</a:t>
            </a:r>
            <a:endParaRPr lang="en-US" sz="4000" dirty="0"/>
          </a:p>
        </p:txBody>
      </p:sp>
      <p:sp>
        <p:nvSpPr>
          <p:cNvPr id="3" name="Content Placeholder 2"/>
          <p:cNvSpPr>
            <a:spLocks noGrp="1"/>
          </p:cNvSpPr>
          <p:nvPr>
            <p:ph idx="1"/>
          </p:nvPr>
        </p:nvSpPr>
        <p:spPr>
          <a:xfrm>
            <a:off x="304800" y="2057400"/>
            <a:ext cx="3962400" cy="3992563"/>
          </a:xfrm>
        </p:spPr>
        <p:txBody>
          <a:bodyPr/>
          <a:lstStyle/>
          <a:p>
            <a:pPr>
              <a:buNone/>
            </a:pPr>
            <a:r>
              <a:rPr lang="en-US" sz="2400" dirty="0" smtClean="0"/>
              <a:t>Results from 104 planets, in 2005 paper by Marcy, Butler et al.</a:t>
            </a:r>
          </a:p>
          <a:p>
            <a:r>
              <a:rPr lang="en-US" sz="2400" dirty="0" smtClean="0"/>
              <a:t>Most planets are small—strongly increasing toward lower masses</a:t>
            </a:r>
            <a:endParaRPr lang="en-US" sz="24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6</a:t>
            </a:fld>
            <a:endParaRPr lang="en-US"/>
          </a:p>
        </p:txBody>
      </p:sp>
      <p:pic>
        <p:nvPicPr>
          <p:cNvPr id="192514" name="Picture 2"/>
          <p:cNvPicPr>
            <a:picLocks noChangeAspect="1" noChangeArrowheads="1"/>
          </p:cNvPicPr>
          <p:nvPr/>
        </p:nvPicPr>
        <p:blipFill>
          <a:blip r:embed="rId2" cstate="print"/>
          <a:srcRect/>
          <a:stretch>
            <a:fillRect/>
          </a:stretch>
        </p:blipFill>
        <p:spPr bwMode="auto">
          <a:xfrm>
            <a:off x="4267200" y="2362200"/>
            <a:ext cx="4687699" cy="3671841"/>
          </a:xfrm>
          <a:prstGeom prst="rect">
            <a:avLst/>
          </a:prstGeom>
          <a:noFill/>
          <a:ln w="9525">
            <a:noFill/>
            <a:miter lim="800000"/>
            <a:headEnd/>
            <a:tailEnd/>
          </a:ln>
        </p:spPr>
      </p:pic>
      <p:pic>
        <p:nvPicPr>
          <p:cNvPr id="192516" name="Picture 4"/>
          <p:cNvPicPr>
            <a:picLocks noChangeAspect="1" noChangeArrowheads="1"/>
          </p:cNvPicPr>
          <p:nvPr/>
        </p:nvPicPr>
        <p:blipFill>
          <a:blip r:embed="rId3" cstate="print"/>
          <a:srcRect/>
          <a:stretch>
            <a:fillRect/>
          </a:stretch>
        </p:blipFill>
        <p:spPr bwMode="auto">
          <a:xfrm>
            <a:off x="4343400" y="2286000"/>
            <a:ext cx="4648200" cy="37888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r>
              <a:rPr lang="en-US" sz="4000" dirty="0" smtClean="0"/>
              <a:t>Characteristics of Known Exoplanets</a:t>
            </a:r>
            <a:endParaRPr lang="en-US" sz="4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7</a:t>
            </a:fld>
            <a:endParaRPr lang="en-US"/>
          </a:p>
        </p:txBody>
      </p:sp>
      <p:pic>
        <p:nvPicPr>
          <p:cNvPr id="193538" name="Picture 2"/>
          <p:cNvPicPr>
            <a:picLocks noChangeAspect="1" noChangeArrowheads="1"/>
          </p:cNvPicPr>
          <p:nvPr/>
        </p:nvPicPr>
        <p:blipFill>
          <a:blip r:embed="rId2" cstate="print"/>
          <a:srcRect/>
          <a:stretch>
            <a:fillRect/>
          </a:stretch>
        </p:blipFill>
        <p:spPr bwMode="auto">
          <a:xfrm>
            <a:off x="4217817" y="2286000"/>
            <a:ext cx="4849983" cy="3538538"/>
          </a:xfrm>
          <a:prstGeom prst="rect">
            <a:avLst/>
          </a:prstGeom>
          <a:noFill/>
          <a:ln w="9525">
            <a:noFill/>
            <a:miter lim="800000"/>
            <a:headEnd/>
            <a:tailEnd/>
          </a:ln>
        </p:spPr>
      </p:pic>
      <p:sp>
        <p:nvSpPr>
          <p:cNvPr id="9" name="Content Placeholder 2"/>
          <p:cNvSpPr txBox="1">
            <a:spLocks/>
          </p:cNvSpPr>
          <p:nvPr/>
        </p:nvSpPr>
        <p:spPr bwMode="auto">
          <a:xfrm>
            <a:off x="304800" y="2057400"/>
            <a:ext cx="39624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Results from 104 planets, in 2005 paper by Marcy, Butler et 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Number of planets </a:t>
            </a:r>
            <a:r>
              <a:rPr lang="en-US" sz="2400" kern="0" dirty="0" smtClean="0">
                <a:solidFill>
                  <a:schemeClr val="bg1"/>
                </a:solidFill>
                <a:latin typeface="+mn-lt"/>
              </a:rPr>
              <a:t>grows with distance from central star</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193539" name="Picture 3"/>
          <p:cNvPicPr>
            <a:picLocks noChangeAspect="1" noChangeArrowheads="1"/>
          </p:cNvPicPr>
          <p:nvPr/>
        </p:nvPicPr>
        <p:blipFill>
          <a:blip r:embed="rId3" cstate="print"/>
          <a:srcRect/>
          <a:stretch>
            <a:fillRect/>
          </a:stretch>
        </p:blipFill>
        <p:spPr bwMode="auto">
          <a:xfrm>
            <a:off x="4477945" y="2231571"/>
            <a:ext cx="4383027"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r>
              <a:rPr lang="en-US" sz="4000" dirty="0" smtClean="0"/>
              <a:t>Characteristics of Known Exoplanets</a:t>
            </a:r>
            <a:endParaRPr lang="en-US" sz="40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8</a:t>
            </a:fld>
            <a:endParaRPr lang="en-US"/>
          </a:p>
        </p:txBody>
      </p:sp>
      <p:pic>
        <p:nvPicPr>
          <p:cNvPr id="194562" name="Picture 2"/>
          <p:cNvPicPr>
            <a:picLocks noChangeAspect="1" noChangeArrowheads="1"/>
          </p:cNvPicPr>
          <p:nvPr/>
        </p:nvPicPr>
        <p:blipFill>
          <a:blip r:embed="rId2" cstate="print"/>
          <a:srcRect/>
          <a:stretch>
            <a:fillRect/>
          </a:stretch>
        </p:blipFill>
        <p:spPr bwMode="auto">
          <a:xfrm>
            <a:off x="4267200" y="2667000"/>
            <a:ext cx="4741574" cy="3019425"/>
          </a:xfrm>
          <a:prstGeom prst="rect">
            <a:avLst/>
          </a:prstGeom>
          <a:noFill/>
          <a:ln w="9525">
            <a:noFill/>
            <a:miter lim="800000"/>
            <a:headEnd/>
            <a:tailEnd/>
          </a:ln>
        </p:spPr>
      </p:pic>
      <p:sp>
        <p:nvSpPr>
          <p:cNvPr id="9" name="Content Placeholder 2"/>
          <p:cNvSpPr>
            <a:spLocks noGrp="1"/>
          </p:cNvSpPr>
          <p:nvPr>
            <p:ph idx="1"/>
          </p:nvPr>
        </p:nvSpPr>
        <p:spPr>
          <a:xfrm>
            <a:off x="304800" y="2057400"/>
            <a:ext cx="3962400" cy="3992563"/>
          </a:xfrm>
        </p:spPr>
        <p:txBody>
          <a:bodyPr/>
          <a:lstStyle/>
          <a:p>
            <a:pPr>
              <a:buNone/>
            </a:pPr>
            <a:r>
              <a:rPr lang="en-US" sz="2400" dirty="0" smtClean="0"/>
              <a:t>Results from 104 planets, in 2005 paper by Marcy, Butler et al.</a:t>
            </a:r>
          </a:p>
          <a:p>
            <a:r>
              <a:rPr lang="en-US" sz="2400" dirty="0" smtClean="0"/>
              <a:t>Percent of stars with planets grows rapidly with “</a:t>
            </a:r>
            <a:r>
              <a:rPr lang="en-US" sz="2400" dirty="0" err="1" smtClean="0"/>
              <a:t>metallicity</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Astro2010 White Papers</a:t>
            </a:r>
            <a:endParaRPr lang="en-US" dirty="0"/>
          </a:p>
        </p:txBody>
      </p:sp>
      <p:sp>
        <p:nvSpPr>
          <p:cNvPr id="3" name="Content Placeholder 2"/>
          <p:cNvSpPr>
            <a:spLocks noGrp="1"/>
          </p:cNvSpPr>
          <p:nvPr>
            <p:ph idx="1"/>
          </p:nvPr>
        </p:nvSpPr>
        <p:spPr/>
        <p:txBody>
          <a:bodyPr/>
          <a:lstStyle/>
          <a:p>
            <a:r>
              <a:rPr lang="en-US" sz="900" dirty="0" smtClean="0"/>
              <a:t>3. </a:t>
            </a:r>
            <a:r>
              <a:rPr lang="en-US" sz="900" dirty="0" smtClean="0">
                <a:hlinkClick r:id="rId2"/>
              </a:rPr>
              <a:t>A Census of </a:t>
            </a:r>
            <a:r>
              <a:rPr lang="en-US" sz="900" dirty="0" err="1" smtClean="0">
                <a:hlinkClick r:id="rId2"/>
              </a:rPr>
              <a:t>Explanets</a:t>
            </a:r>
            <a:r>
              <a:rPr lang="en-US" sz="900" dirty="0" smtClean="0">
                <a:hlinkClick r:id="rId2"/>
              </a:rPr>
              <a:t> in Orbits Beyond 0.5 AU via Space-based </a:t>
            </a:r>
            <a:r>
              <a:rPr lang="en-US" sz="900" dirty="0" err="1" smtClean="0">
                <a:hlinkClick r:id="rId2"/>
              </a:rPr>
              <a:t>Microlensing</a:t>
            </a:r>
            <a:endParaRPr lang="en-US" sz="900" dirty="0" smtClean="0"/>
          </a:p>
          <a:p>
            <a:r>
              <a:rPr lang="en-US" sz="900" dirty="0" smtClean="0"/>
              <a:t>8. </a:t>
            </a:r>
            <a:r>
              <a:rPr lang="en-US" sz="900" dirty="0" smtClean="0">
                <a:hlinkClick r:id="rId3"/>
              </a:rPr>
              <a:t>Comparative </a:t>
            </a:r>
            <a:r>
              <a:rPr lang="en-US" sz="900" dirty="0" err="1" smtClean="0">
                <a:hlinkClick r:id="rId3"/>
              </a:rPr>
              <a:t>Planetology</a:t>
            </a:r>
            <a:r>
              <a:rPr lang="en-US" sz="900" dirty="0" smtClean="0">
                <a:hlinkClick r:id="rId3"/>
              </a:rPr>
              <a:t>: Transiting </a:t>
            </a:r>
            <a:r>
              <a:rPr lang="en-US" sz="900" dirty="0" err="1" smtClean="0">
                <a:hlinkClick r:id="rId3"/>
              </a:rPr>
              <a:t>Exoplanet</a:t>
            </a:r>
            <a:r>
              <a:rPr lang="en-US" sz="900" dirty="0" smtClean="0">
                <a:hlinkClick r:id="rId3"/>
              </a:rPr>
              <a:t> Science with JWST</a:t>
            </a:r>
            <a:endParaRPr lang="en-US" sz="900" dirty="0" smtClean="0"/>
          </a:p>
          <a:p>
            <a:r>
              <a:rPr lang="en-US" sz="900" dirty="0" smtClean="0"/>
              <a:t>13. </a:t>
            </a:r>
            <a:r>
              <a:rPr lang="en-US" sz="900" dirty="0" err="1" smtClean="0">
                <a:hlinkClick r:id="rId4"/>
              </a:rPr>
              <a:t>Exoplanet</a:t>
            </a:r>
            <a:r>
              <a:rPr lang="en-US" sz="900" dirty="0" smtClean="0">
                <a:hlinkClick r:id="rId4"/>
              </a:rPr>
              <a:t> Forum: Transit Chapter</a:t>
            </a:r>
            <a:endParaRPr lang="en-US" sz="900" dirty="0" smtClean="0"/>
          </a:p>
          <a:p>
            <a:r>
              <a:rPr lang="en-US" sz="900" dirty="0" smtClean="0"/>
              <a:t>14.</a:t>
            </a:r>
            <a:r>
              <a:rPr lang="en-US" sz="900" dirty="0" smtClean="0">
                <a:hlinkClick r:id="rId5"/>
              </a:rPr>
              <a:t>Finding and Characterizing </a:t>
            </a:r>
            <a:r>
              <a:rPr lang="en-US" sz="900" dirty="0" err="1" smtClean="0">
                <a:hlinkClick r:id="rId5"/>
              </a:rPr>
              <a:t>SuperEarth</a:t>
            </a:r>
            <a:r>
              <a:rPr lang="en-US" sz="900" dirty="0" smtClean="0">
                <a:hlinkClick r:id="rId5"/>
              </a:rPr>
              <a:t> Exoplanets Using Transits and Eclipses</a:t>
            </a:r>
            <a:endParaRPr lang="en-US" sz="900" dirty="0" smtClean="0"/>
          </a:p>
          <a:p>
            <a:r>
              <a:rPr lang="en-US" sz="900" dirty="0" smtClean="0"/>
              <a:t>17. </a:t>
            </a:r>
            <a:r>
              <a:rPr lang="en-US" sz="900" dirty="0" smtClean="0">
                <a:hlinkClick r:id="rId6"/>
              </a:rPr>
              <a:t>From Discovery to Understanding: Principles for Maximizing Scientific Return on </a:t>
            </a:r>
            <a:r>
              <a:rPr lang="en-US" sz="900" dirty="0" err="1" smtClean="0">
                <a:hlinkClick r:id="rId6"/>
              </a:rPr>
              <a:t>Exoplanet</a:t>
            </a:r>
            <a:r>
              <a:rPr lang="en-US" sz="900" dirty="0" smtClean="0">
                <a:hlinkClick r:id="rId6"/>
              </a:rPr>
              <a:t> Research</a:t>
            </a:r>
            <a:endParaRPr lang="en-US" sz="900" dirty="0" smtClean="0"/>
          </a:p>
          <a:p>
            <a:r>
              <a:rPr lang="en-US" sz="900" dirty="0" smtClean="0"/>
              <a:t>19. </a:t>
            </a:r>
            <a:r>
              <a:rPr lang="en-US" sz="900" dirty="0" smtClean="0">
                <a:hlinkClick r:id="rId7"/>
              </a:rPr>
              <a:t>The Demographics of </a:t>
            </a:r>
            <a:r>
              <a:rPr lang="en-US" sz="900" dirty="0" err="1" smtClean="0">
                <a:hlinkClick r:id="rId7"/>
              </a:rPr>
              <a:t>Extrasolar</a:t>
            </a:r>
            <a:r>
              <a:rPr lang="en-US" sz="900" dirty="0" smtClean="0">
                <a:hlinkClick r:id="rId7"/>
              </a:rPr>
              <a:t> Planets Beyond the Snow Line with Ground-based </a:t>
            </a:r>
            <a:r>
              <a:rPr lang="en-US" sz="900" dirty="0" err="1" smtClean="0">
                <a:hlinkClick r:id="rId7"/>
              </a:rPr>
              <a:t>Microlensing</a:t>
            </a:r>
            <a:r>
              <a:rPr lang="en-US" sz="900" dirty="0" smtClean="0">
                <a:hlinkClick r:id="rId7"/>
              </a:rPr>
              <a:t> Surveys</a:t>
            </a:r>
            <a:endParaRPr lang="en-US" sz="900" dirty="0" smtClean="0"/>
          </a:p>
          <a:p>
            <a:r>
              <a:rPr lang="en-US" sz="900" dirty="0" smtClean="0"/>
              <a:t>20. </a:t>
            </a:r>
            <a:r>
              <a:rPr lang="en-US" sz="900" dirty="0" smtClean="0">
                <a:hlinkClick r:id="rId8"/>
              </a:rPr>
              <a:t>MARVELS: Revealing the Formation and Dynamical Evolution of Giant Planet Systems</a:t>
            </a:r>
            <a:endParaRPr lang="en-US" sz="900" dirty="0" smtClean="0"/>
          </a:p>
          <a:p>
            <a:r>
              <a:rPr lang="en-US" sz="900" dirty="0" smtClean="0"/>
              <a:t>23. </a:t>
            </a:r>
            <a:r>
              <a:rPr lang="en-US" sz="900" dirty="0" smtClean="0">
                <a:hlinkClick r:id="rId9"/>
              </a:rPr>
              <a:t>Discovering and Characterizing the Planetary Systems of Nearby Stars</a:t>
            </a:r>
            <a:endParaRPr lang="en-US" sz="900" dirty="0" smtClean="0"/>
          </a:p>
          <a:p>
            <a:r>
              <a:rPr lang="en-US" sz="900" dirty="0" smtClean="0"/>
              <a:t>26. </a:t>
            </a:r>
            <a:r>
              <a:rPr lang="en-US" sz="900" dirty="0" smtClean="0">
                <a:hlinkClick r:id="rId10"/>
              </a:rPr>
              <a:t>High-Accuracy Measurements of Variations in Transit Timing: A New Method for Detecting Terrestrial-Class </a:t>
            </a:r>
            <a:r>
              <a:rPr lang="en-US" sz="900" dirty="0" err="1" smtClean="0">
                <a:hlinkClick r:id="rId10"/>
              </a:rPr>
              <a:t>Extrasolar</a:t>
            </a:r>
            <a:r>
              <a:rPr lang="en-US" sz="900" dirty="0" smtClean="0">
                <a:hlinkClick r:id="rId10"/>
              </a:rPr>
              <a:t> Planets</a:t>
            </a:r>
            <a:endParaRPr lang="en-US" sz="900" dirty="0" smtClean="0"/>
          </a:p>
          <a:p>
            <a:r>
              <a:rPr lang="en-US" sz="900" dirty="0" smtClean="0"/>
              <a:t>29. </a:t>
            </a:r>
            <a:r>
              <a:rPr lang="en-US" sz="900" dirty="0" smtClean="0">
                <a:hlinkClick r:id="rId11"/>
              </a:rPr>
              <a:t>The Direct Approach to Finding Earth-Like Planets</a:t>
            </a:r>
            <a:endParaRPr lang="en-US" sz="900" dirty="0" smtClean="0"/>
          </a:p>
          <a:p>
            <a:r>
              <a:rPr lang="en-US" sz="900" dirty="0" smtClean="0"/>
              <a:t>31. </a:t>
            </a:r>
            <a:r>
              <a:rPr lang="en-US" sz="900" dirty="0" smtClean="0">
                <a:hlinkClick r:id="rId12"/>
              </a:rPr>
              <a:t>Seeing another Earth: Detecting and Characterizing Rocky Planets with Extremely Large Telescopes</a:t>
            </a:r>
            <a:endParaRPr lang="en-US" sz="900" dirty="0" smtClean="0"/>
          </a:p>
          <a:p>
            <a:r>
              <a:rPr lang="en-US" sz="900" dirty="0" smtClean="0"/>
              <a:t>37. </a:t>
            </a:r>
            <a:r>
              <a:rPr lang="en-US" sz="900" dirty="0" err="1" smtClean="0">
                <a:hlinkClick r:id="rId13"/>
              </a:rPr>
              <a:t>Exoplanet</a:t>
            </a:r>
            <a:r>
              <a:rPr lang="en-US" sz="900" dirty="0" smtClean="0">
                <a:hlinkClick r:id="rId13"/>
              </a:rPr>
              <a:t> Characterization and the Search for Life</a:t>
            </a:r>
            <a:endParaRPr lang="en-US" sz="900" dirty="0" smtClean="0"/>
          </a:p>
          <a:p>
            <a:r>
              <a:rPr lang="en-US" sz="900" dirty="0" smtClean="0"/>
              <a:t>41. </a:t>
            </a:r>
            <a:r>
              <a:rPr lang="en-US" sz="900" dirty="0" smtClean="0">
                <a:hlinkClick r:id="rId14"/>
              </a:rPr>
              <a:t>No Planet Left Behind: Investigating Planetary Architecture and Diversity with SIM </a:t>
            </a:r>
            <a:r>
              <a:rPr lang="en-US" sz="900" dirty="0" err="1" smtClean="0">
                <a:hlinkClick r:id="rId14"/>
              </a:rPr>
              <a:t>Lite</a:t>
            </a:r>
            <a:endParaRPr lang="en-US" sz="900" dirty="0" smtClean="0"/>
          </a:p>
          <a:p>
            <a:r>
              <a:rPr lang="en-US" sz="900" dirty="0" smtClean="0"/>
              <a:t>46. </a:t>
            </a:r>
            <a:r>
              <a:rPr lang="en-US" sz="900" dirty="0" smtClean="0">
                <a:hlinkClick r:id="rId15"/>
              </a:rPr>
              <a:t>Characterizing </a:t>
            </a:r>
            <a:r>
              <a:rPr lang="en-US" sz="900" dirty="0" err="1" smtClean="0">
                <a:hlinkClick r:id="rId15"/>
              </a:rPr>
              <a:t>Extrasolar</a:t>
            </a:r>
            <a:r>
              <a:rPr lang="en-US" sz="900" dirty="0" smtClean="0">
                <a:hlinkClick r:id="rId15"/>
              </a:rPr>
              <a:t> Planetary Systems</a:t>
            </a:r>
            <a:endParaRPr lang="en-US" sz="900" dirty="0" smtClean="0"/>
          </a:p>
          <a:p>
            <a:r>
              <a:rPr lang="en-US" sz="900" dirty="0" smtClean="0"/>
              <a:t>50. </a:t>
            </a:r>
            <a:r>
              <a:rPr lang="en-US" sz="900" dirty="0" smtClean="0">
                <a:hlinkClick r:id="rId16"/>
              </a:rPr>
              <a:t>Direct detection and spectroscopic </a:t>
            </a:r>
            <a:r>
              <a:rPr lang="en-US" sz="900" dirty="0" err="1" smtClean="0">
                <a:hlinkClick r:id="rId16"/>
              </a:rPr>
              <a:t>characterizatoin</a:t>
            </a:r>
            <a:r>
              <a:rPr lang="en-US" sz="900" dirty="0" smtClean="0">
                <a:hlinkClick r:id="rId16"/>
              </a:rPr>
              <a:t> of </a:t>
            </a:r>
            <a:r>
              <a:rPr lang="en-US" sz="900" dirty="0" err="1" smtClean="0">
                <a:hlinkClick r:id="rId16"/>
              </a:rPr>
              <a:t>extrasolar</a:t>
            </a:r>
            <a:r>
              <a:rPr lang="en-US" sz="900" dirty="0" smtClean="0">
                <a:hlinkClick r:id="rId16"/>
              </a:rPr>
              <a:t> planets</a:t>
            </a:r>
            <a:endParaRPr lang="en-US" sz="900" dirty="0" smtClean="0"/>
          </a:p>
          <a:p>
            <a:r>
              <a:rPr lang="en-US" sz="900" dirty="0" smtClean="0"/>
              <a:t>57. </a:t>
            </a:r>
            <a:r>
              <a:rPr lang="en-US" sz="900" dirty="0" smtClean="0">
                <a:hlinkClick r:id="rId17"/>
              </a:rPr>
              <a:t>Understanding Habitability and Characterizing </a:t>
            </a:r>
            <a:r>
              <a:rPr lang="en-US" sz="900" dirty="0" err="1" smtClean="0">
                <a:hlinkClick r:id="rId17"/>
              </a:rPr>
              <a:t>ExoEarths</a:t>
            </a:r>
            <a:r>
              <a:rPr lang="en-US" sz="900" dirty="0" smtClean="0">
                <a:hlinkClick r:id="rId17"/>
              </a:rPr>
              <a:t>: The Role of Debris Disks</a:t>
            </a:r>
            <a:endParaRPr lang="en-US" sz="900" dirty="0" smtClean="0"/>
          </a:p>
          <a:p>
            <a:r>
              <a:rPr lang="en-US" sz="900" dirty="0" smtClean="0"/>
              <a:t>65. </a:t>
            </a:r>
            <a:r>
              <a:rPr lang="en-US" sz="900" dirty="0" smtClean="0">
                <a:hlinkClick r:id="rId18"/>
              </a:rPr>
              <a:t>From </a:t>
            </a:r>
            <a:r>
              <a:rPr lang="en-US" sz="900" dirty="0" err="1" smtClean="0">
                <a:hlinkClick r:id="rId18"/>
              </a:rPr>
              <a:t>Protostars</a:t>
            </a:r>
            <a:r>
              <a:rPr lang="en-US" sz="900" dirty="0" smtClean="0">
                <a:hlinkClick r:id="rId18"/>
              </a:rPr>
              <a:t> to Planetary Systems: FUV Spectroscopy of YSOs, </a:t>
            </a:r>
            <a:r>
              <a:rPr lang="en-US" sz="900" dirty="0" err="1" smtClean="0">
                <a:hlinkClick r:id="rId18"/>
              </a:rPr>
              <a:t>Protoplanetary</a:t>
            </a:r>
            <a:r>
              <a:rPr lang="en-US" sz="900" dirty="0" smtClean="0">
                <a:hlinkClick r:id="rId18"/>
              </a:rPr>
              <a:t> Disks and </a:t>
            </a:r>
            <a:r>
              <a:rPr lang="en-US" sz="900" dirty="0" err="1" smtClean="0">
                <a:hlinkClick r:id="rId18"/>
              </a:rPr>
              <a:t>Extrasolar</a:t>
            </a:r>
            <a:r>
              <a:rPr lang="en-US" sz="900" dirty="0" smtClean="0">
                <a:hlinkClick r:id="rId18"/>
              </a:rPr>
              <a:t> Giant Planets</a:t>
            </a:r>
            <a:endParaRPr lang="en-US" sz="900" dirty="0" smtClean="0"/>
          </a:p>
          <a:p>
            <a:r>
              <a:rPr lang="en-US" sz="900" dirty="0" smtClean="0"/>
              <a:t>66. </a:t>
            </a:r>
            <a:r>
              <a:rPr lang="en-US" sz="900" dirty="0" err="1" smtClean="0">
                <a:hlinkClick r:id="rId19"/>
              </a:rPr>
              <a:t>Astrometric</a:t>
            </a:r>
            <a:r>
              <a:rPr lang="en-US" sz="900" dirty="0" smtClean="0">
                <a:hlinkClick r:id="rId19"/>
              </a:rPr>
              <a:t> Detection of Earthlike Planets</a:t>
            </a:r>
            <a:endParaRPr lang="en-US" sz="900" dirty="0" smtClean="0"/>
          </a:p>
          <a:p>
            <a:r>
              <a:rPr lang="en-US" sz="900" dirty="0" smtClean="0"/>
              <a:t>67. </a:t>
            </a:r>
            <a:r>
              <a:rPr lang="en-US" sz="900" dirty="0" smtClean="0">
                <a:hlinkClick r:id="rId20"/>
              </a:rPr>
              <a:t>Direct Detection of Earths and the Need for High Angular Resolution</a:t>
            </a:r>
            <a:endParaRPr lang="en-US" sz="900" dirty="0" smtClean="0"/>
          </a:p>
          <a:p>
            <a:r>
              <a:rPr lang="en-US" sz="900" dirty="0" smtClean="0"/>
              <a:t>68. </a:t>
            </a:r>
            <a:r>
              <a:rPr lang="en-US" sz="900" dirty="0" smtClean="0">
                <a:hlinkClick r:id="rId21"/>
              </a:rPr>
              <a:t>Direct Detection and Spectroscopy of </a:t>
            </a:r>
            <a:r>
              <a:rPr lang="en-US" sz="900" dirty="0" err="1" smtClean="0">
                <a:hlinkClick r:id="rId21"/>
              </a:rPr>
              <a:t>Exo</a:t>
            </a:r>
            <a:r>
              <a:rPr lang="en-US" sz="900" dirty="0" smtClean="0">
                <a:hlinkClick r:id="rId21"/>
              </a:rPr>
              <a:t>-Earths; The Need for High Angular Resolution and Other Observational Requirements</a:t>
            </a:r>
            <a:endParaRPr lang="en-US" sz="900" dirty="0" smtClean="0"/>
          </a:p>
          <a:p>
            <a:r>
              <a:rPr lang="en-US" sz="900" dirty="0" smtClean="0"/>
              <a:t>70. </a:t>
            </a:r>
            <a:r>
              <a:rPr lang="en-US" sz="900" dirty="0" smtClean="0">
                <a:hlinkClick r:id="rId22"/>
              </a:rPr>
              <a:t>Study of Planetary Systems and Solar System Objects with JWST</a:t>
            </a:r>
            <a:endParaRPr lang="en-US" sz="900" dirty="0" smtClean="0"/>
          </a:p>
          <a:p>
            <a:r>
              <a:rPr lang="en-US" sz="900" dirty="0" smtClean="0"/>
              <a:t>72. </a:t>
            </a:r>
            <a:r>
              <a:rPr lang="en-US" sz="900" dirty="0" err="1" smtClean="0">
                <a:hlinkClick r:id="rId23"/>
              </a:rPr>
              <a:t>Exoplanet</a:t>
            </a:r>
            <a:r>
              <a:rPr lang="en-US" sz="900" dirty="0" smtClean="0">
                <a:hlinkClick r:id="rId23"/>
              </a:rPr>
              <a:t> Molecular Spectroscopy</a:t>
            </a:r>
            <a:endParaRPr lang="en-US" sz="900" dirty="0" smtClean="0"/>
          </a:p>
          <a:p>
            <a:r>
              <a:rPr lang="en-US" sz="900" dirty="0" smtClean="0"/>
              <a:t>75. </a:t>
            </a:r>
            <a:r>
              <a:rPr lang="en-US" sz="900" dirty="0" smtClean="0">
                <a:hlinkClick r:id="rId24"/>
              </a:rPr>
              <a:t>Characterization of Extra-solar Planets with Direct-Imaging Techniques</a:t>
            </a:r>
            <a:endParaRPr lang="en-US" sz="900" dirty="0" smtClean="0"/>
          </a:p>
          <a:p>
            <a:r>
              <a:rPr lang="en-US" sz="900" dirty="0" smtClean="0"/>
              <a:t>76. </a:t>
            </a:r>
            <a:r>
              <a:rPr lang="en-US" sz="900" dirty="0" smtClean="0">
                <a:hlinkClick r:id="rId25"/>
              </a:rPr>
              <a:t>Looking for New Earth in the Coming Decade with Direct Imaging</a:t>
            </a:r>
            <a:endParaRPr lang="en-US" sz="900" dirty="0" smtClean="0"/>
          </a:p>
          <a:p>
            <a:r>
              <a:rPr lang="en-US" sz="900" dirty="0" smtClean="0"/>
              <a:t>77. </a:t>
            </a:r>
            <a:r>
              <a:rPr lang="en-US" sz="900" dirty="0" smtClean="0">
                <a:hlinkClick r:id="rId26"/>
              </a:rPr>
              <a:t>The Detection of Habitable Earth-Mass Planets Using Ground-based Optical Telescopes and Precision Radial Velocities</a:t>
            </a:r>
            <a:endParaRPr lang="en-US" sz="900" dirty="0" smtClean="0"/>
          </a:p>
          <a:p>
            <a:endParaRPr lang="en-US" sz="900" dirty="0"/>
          </a:p>
        </p:txBody>
      </p:sp>
      <p:sp>
        <p:nvSpPr>
          <p:cNvPr id="4" name="Date Placeholder 3"/>
          <p:cNvSpPr>
            <a:spLocks noGrp="1"/>
          </p:cNvSpPr>
          <p:nvPr>
            <p:ph type="dt" sz="half" idx="10"/>
          </p:nvPr>
        </p:nvSpPr>
        <p:spPr/>
        <p:txBody>
          <a:bodyPr/>
          <a:lstStyle/>
          <a:p>
            <a:r>
              <a:rPr lang="en-US" smtClean="0"/>
              <a:t>2010 Sept 10</a:t>
            </a:r>
            <a:endParaRPr lang="en-US"/>
          </a:p>
        </p:txBody>
      </p:sp>
      <p:sp>
        <p:nvSpPr>
          <p:cNvPr id="5" name="Footer Placeholder 4"/>
          <p:cNvSpPr>
            <a:spLocks noGrp="1"/>
          </p:cNvSpPr>
          <p:nvPr>
            <p:ph type="ftr" sz="quarter" idx="11"/>
          </p:nvPr>
        </p:nvSpPr>
        <p:spPr/>
        <p:txBody>
          <a:bodyPr/>
          <a:lstStyle/>
          <a:p>
            <a:r>
              <a:rPr lang="en-US" smtClean="0"/>
              <a:t>NWJAA Talk</a:t>
            </a:r>
            <a:endParaRPr lang="en-US"/>
          </a:p>
        </p:txBody>
      </p:sp>
      <p:sp>
        <p:nvSpPr>
          <p:cNvPr id="6" name="Slide Number Placeholder 5"/>
          <p:cNvSpPr>
            <a:spLocks noGrp="1"/>
          </p:cNvSpPr>
          <p:nvPr>
            <p:ph type="sldNum" sz="quarter" idx="12"/>
          </p:nvPr>
        </p:nvSpPr>
        <p:spPr/>
        <p:txBody>
          <a:bodyPr/>
          <a:lstStyle/>
          <a:p>
            <a:fld id="{9982382A-9AA5-4040-A080-6EE16ED14106}" type="slidenum">
              <a:rPr lang="en-US" smtClean="0"/>
              <a:pPr/>
              <a:t>9</a:t>
            </a:fld>
            <a:endParaRPr lang="en-US"/>
          </a:p>
        </p:txBody>
      </p:sp>
      <p:sp>
        <p:nvSpPr>
          <p:cNvPr id="7" name="TextBox 6"/>
          <p:cNvSpPr txBox="1"/>
          <p:nvPr/>
        </p:nvSpPr>
        <p:spPr>
          <a:xfrm>
            <a:off x="6551098" y="1970314"/>
            <a:ext cx="2505814" cy="1477328"/>
          </a:xfrm>
          <a:prstGeom prst="rect">
            <a:avLst/>
          </a:prstGeom>
          <a:noFill/>
        </p:spPr>
        <p:txBody>
          <a:bodyPr wrap="none" rtlCol="0">
            <a:spAutoFit/>
          </a:bodyPr>
          <a:lstStyle/>
          <a:p>
            <a:r>
              <a:rPr lang="en-US" dirty="0" smtClean="0">
                <a:solidFill>
                  <a:schemeClr val="bg1"/>
                </a:solidFill>
              </a:rPr>
              <a:t>25 out of 81 papers</a:t>
            </a:r>
          </a:p>
          <a:p>
            <a:r>
              <a:rPr lang="en-US" dirty="0" smtClean="0">
                <a:solidFill>
                  <a:schemeClr val="bg1"/>
                </a:solidFill>
              </a:rPr>
              <a:t>submitted to </a:t>
            </a:r>
          </a:p>
          <a:p>
            <a:r>
              <a:rPr lang="en-US" dirty="0" smtClean="0">
                <a:solidFill>
                  <a:schemeClr val="bg1"/>
                </a:solidFill>
              </a:rPr>
              <a:t>Planetary and star</a:t>
            </a:r>
          </a:p>
          <a:p>
            <a:r>
              <a:rPr lang="en-US" dirty="0" smtClean="0">
                <a:solidFill>
                  <a:schemeClr val="bg1"/>
                </a:solidFill>
              </a:rPr>
              <a:t>Formation Panel</a:t>
            </a:r>
            <a:r>
              <a:rPr lang="en-US" dirty="0">
                <a:solidFill>
                  <a:schemeClr val="bg1"/>
                </a:solidFill>
              </a:rPr>
              <a:t> </a:t>
            </a:r>
            <a:endParaRPr lang="en-US" dirty="0" smtClean="0">
              <a:solidFill>
                <a:schemeClr val="bg1"/>
              </a:solidFill>
            </a:endParaRPr>
          </a:p>
          <a:p>
            <a:r>
              <a:rPr lang="en-US" dirty="0" smtClean="0">
                <a:solidFill>
                  <a:schemeClr val="bg1"/>
                </a:solidFill>
              </a:rPr>
              <a:t>were about </a:t>
            </a:r>
            <a:r>
              <a:rPr lang="en-US" dirty="0" err="1" smtClean="0">
                <a:solidFill>
                  <a:schemeClr val="bg1"/>
                </a:solidFill>
              </a:rPr>
              <a:t>exoplanets</a:t>
            </a:r>
            <a:endParaRPr lang="en-US"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TotalTime>
  <Words>2862</Words>
  <Application>Microsoft Office PowerPoint</Application>
  <PresentationFormat>On-screen Show (4:3)</PresentationFormat>
  <Paragraphs>589</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…with Amateur Equipment</vt:lpstr>
      <vt:lpstr>Outline</vt:lpstr>
      <vt:lpstr>Outline</vt:lpstr>
      <vt:lpstr>Number of Known Exoplanets</vt:lpstr>
      <vt:lpstr>Exoplanet.Org</vt:lpstr>
      <vt:lpstr>Characteristics of Known Exoplanets</vt:lpstr>
      <vt:lpstr>Characteristics of Known Exoplanets</vt:lpstr>
      <vt:lpstr>Characteristics of Known Exoplanets</vt:lpstr>
      <vt:lpstr>Astro2010 White Papers</vt:lpstr>
      <vt:lpstr>Outline</vt:lpstr>
      <vt:lpstr>Methods of Detection</vt:lpstr>
      <vt:lpstr>Radial Velocity Method</vt:lpstr>
      <vt:lpstr>Transit Method</vt:lpstr>
      <vt:lpstr>Direct Imaging Method</vt:lpstr>
      <vt:lpstr>Timing and Astrometry Methods</vt:lpstr>
      <vt:lpstr>Follow-up Observations</vt:lpstr>
      <vt:lpstr>Outline</vt:lpstr>
      <vt:lpstr>Transit Method in Action</vt:lpstr>
      <vt:lpstr>Transit Geometry</vt:lpstr>
      <vt:lpstr>Transits for Our Solar System</vt:lpstr>
      <vt:lpstr>Outline</vt:lpstr>
      <vt:lpstr>Kepler</vt:lpstr>
      <vt:lpstr>Expected Kepler Results</vt:lpstr>
      <vt:lpstr>Kepler Results (so far)</vt:lpstr>
      <vt:lpstr>Kepler Discoveries</vt:lpstr>
      <vt:lpstr>Exoplanet Transit Database</vt:lpstr>
      <vt:lpstr>ETD (cont’d)</vt:lpstr>
      <vt:lpstr>TrES-3 b</vt:lpstr>
      <vt:lpstr>TrES-3 b</vt:lpstr>
      <vt:lpstr>TrES-3 b</vt:lpstr>
      <vt:lpstr>Outline</vt:lpstr>
      <vt:lpstr>Requirements for Detecting Exoplanets</vt:lpstr>
      <vt:lpstr>Basic Procedure</vt:lpstr>
      <vt:lpstr>Photometry</vt:lpstr>
      <vt:lpstr>Choices for TrES-3</vt:lpstr>
      <vt:lpstr>Outline</vt:lpstr>
      <vt:lpstr>Submitting Observations to ETD</vt:lpstr>
      <vt:lpstr>Conclusion</vt:lpstr>
    </vt:vector>
  </TitlesOfParts>
  <Company>New Jersey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Galaxy Collisions</dc:title>
  <dc:creator>Dale Gary</dc:creator>
  <cp:lastModifiedBy>Dale</cp:lastModifiedBy>
  <cp:revision>67</cp:revision>
  <dcterms:created xsi:type="dcterms:W3CDTF">2005-02-17T02:11:12Z</dcterms:created>
  <dcterms:modified xsi:type="dcterms:W3CDTF">2010-09-10T20:25:54Z</dcterms:modified>
</cp:coreProperties>
</file>