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334" r:id="rId4"/>
    <p:sldId id="339" r:id="rId5"/>
    <p:sldId id="336" r:id="rId6"/>
    <p:sldId id="367" r:id="rId7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bg2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0000"/>
    <a:srgbClr val="FFFF66"/>
    <a:srgbClr val="FFFF00"/>
    <a:srgbClr val="4D4D4D"/>
    <a:srgbClr val="FFCC99"/>
    <a:srgbClr val="FFCC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32" autoAdjust="0"/>
    <p:restoredTop sz="86408" autoAdjust="0"/>
  </p:normalViewPr>
  <p:slideViewPr>
    <p:cSldViewPr snapToGrid="0">
      <p:cViewPr varScale="1">
        <p:scale>
          <a:sx n="91" d="100"/>
          <a:sy n="91" d="100"/>
        </p:scale>
        <p:origin x="2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86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l" defTabSz="950913" eaLnBrk="0" hangingPunct="0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itchFamily="2" charset="2"/>
              <a:buChar char="q"/>
              <a:defRPr sz="1200" smtClean="0">
                <a:solidFill>
                  <a:schemeClr val="tx1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 eaLnBrk="0" hangingPunct="0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itchFamily="2" charset="2"/>
              <a:buChar char="q"/>
              <a:defRPr sz="1200" smtClean="0">
                <a:solidFill>
                  <a:schemeClr val="tx1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l" defTabSz="950913" eaLnBrk="0" hangingPunct="0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itchFamily="2" charset="2"/>
              <a:buChar char="q"/>
              <a:defRPr sz="1200" smtClean="0">
                <a:solidFill>
                  <a:schemeClr val="tx1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 eaLnBrk="0" hangingPunct="0">
              <a:lnSpc>
                <a:spcPct val="70000"/>
              </a:lnSpc>
              <a:spcBef>
                <a:spcPct val="50000"/>
              </a:spcBef>
              <a:buClr>
                <a:srgbClr val="EC143C"/>
              </a:buClr>
              <a:buSzPct val="80000"/>
              <a:buFont typeface="Wingdings" panose="05000000000000000000" pitchFamily="2" charset="2"/>
              <a:buChar char="q"/>
              <a:defRPr sz="1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</a:lstStyle>
          <a:p>
            <a:fld id="{A958A045-EAE3-4781-8406-3B9475E74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55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709613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l" defTabSz="950913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4213" y="246063"/>
            <a:ext cx="2933700" cy="2200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9713" y="2762250"/>
            <a:ext cx="6770687" cy="647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1420813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l" defTabSz="950913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205105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98CB9906-1C95-45EE-92C4-8B1B1AB13F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737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A80610C-C3EA-494B-8330-57148D37CC9C}" type="slidenum">
              <a:rPr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398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CD54818-4771-455C-A003-7BED2D4D0E9C}" type="slidenum">
              <a:rPr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9956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0826E01-B887-43AB-BB09-4A78D6F1FEC8}" type="slidenum">
              <a:rPr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3784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0E54F1B-9087-4F66-81FC-F540DC4F9520}" type="slidenum">
              <a:rPr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580384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8D4FA4E-D8F4-482C-9742-11E370BDBE47}" type="slidenum">
              <a:rPr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4512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950913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defTabSz="9509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2FB4594-B398-460F-8CBD-4D41A506064E}" type="slidenum">
              <a:rPr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90133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Physics_at_NJ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8686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sun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4"/>
          <a:stretch>
            <a:fillRect/>
          </a:stretch>
        </p:blipFill>
        <p:spPr bwMode="auto">
          <a:xfrm>
            <a:off x="6727825" y="2190750"/>
            <a:ext cx="24288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4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657600"/>
            <a:ext cx="64008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173213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29720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115300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9418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481166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976688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8481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54343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953677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14951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00085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00903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41265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2768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42053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1988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47142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34817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1" descr="Physics_at_NJIT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8686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42063" y="6146800"/>
            <a:ext cx="21336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September 4, 2018</a:t>
            </a:r>
            <a:endParaRPr lang="en-US" altLang="zh-CN"/>
          </a:p>
        </p:txBody>
      </p:sp>
      <p:pic>
        <p:nvPicPr>
          <p:cNvPr id="20486" name="Picture 10" descr="sun2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4"/>
          <a:stretch>
            <a:fillRect/>
          </a:stretch>
        </p:blipFill>
        <p:spPr bwMode="auto">
          <a:xfrm>
            <a:off x="8491538" y="5578475"/>
            <a:ext cx="665162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80000"/>
        <a:buFont typeface="Wingdings" panose="05000000000000000000" pitchFamily="2" charset="2"/>
        <a:buChar char="q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anose="05000000000000000000" pitchFamily="2" charset="2"/>
        <a:buChar char="n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anose="05000000000000000000" pitchFamily="2" charset="2"/>
        <a:buChar char="n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anose="05000000000000000000" pitchFamily="2" charset="2"/>
        <a:buChar char="n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anose="05000000000000000000" pitchFamily="2" charset="2"/>
        <a:buChar char="n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99FF"/>
        </a:buClr>
        <a:buSzPct val="65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eteoroid" TargetMode="External"/><Relationship Id="rId3" Type="http://schemas.openxmlformats.org/officeDocument/2006/relationships/hyperlink" Target="http://suntoday.lmsal.com/suntoday/" TargetMode="External"/><Relationship Id="rId7" Type="http://schemas.openxmlformats.org/officeDocument/2006/relationships/hyperlink" Target="https://en.wikipedia.org/wiki/Com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minorplanetcenter.net/iau/lists/OuterPlot.html" TargetMode="External"/><Relationship Id="rId11" Type="http://schemas.openxmlformats.org/officeDocument/2006/relationships/hyperlink" Target="https://www.swpc.noaa.gov/products/real-time-solar-wind" TargetMode="External"/><Relationship Id="rId5" Type="http://schemas.openxmlformats.org/officeDocument/2006/relationships/hyperlink" Target="https://www.minorplanetcenter.net/iau/lists/InnerPlot.html" TargetMode="External"/><Relationship Id="rId10" Type="http://schemas.openxmlformats.org/officeDocument/2006/relationships/hyperlink" Target="https://solarscience.msfc.nasa.gov/SolarWind.shtml" TargetMode="External"/><Relationship Id="rId4" Type="http://schemas.openxmlformats.org/officeDocument/2006/relationships/hyperlink" Target="http://nineplanets.org/overview.html" TargetMode="External"/><Relationship Id="rId9" Type="http://schemas.openxmlformats.org/officeDocument/2006/relationships/hyperlink" Target="https://en.wikipedia.org/wiki/Zodiacal_ligh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kylive.com/3dsolarsyste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ppist.one/#syste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" y="1422400"/>
            <a:ext cx="7772400" cy="1828800"/>
          </a:xfrm>
        </p:spPr>
        <p:txBody>
          <a:bodyPr/>
          <a:lstStyle/>
          <a:p>
            <a:pPr eaLnBrk="1" hangingPunct="1"/>
            <a:r>
              <a:rPr lang="en-US" altLang="en-US" smtClean="0"/>
              <a:t>Physics 320: </a:t>
            </a:r>
            <a:r>
              <a:rPr lang="en-US" altLang="zh-CN" dirty="0" smtClean="0">
                <a:ea typeface="宋体" panose="02010600030101010101" pitchFamily="2" charset="-122"/>
              </a:rPr>
              <a:t>Introduction to the Solar System</a:t>
            </a:r>
            <a:r>
              <a:rPr lang="en-US" altLang="en-US" dirty="0" smtClean="0"/>
              <a:t> (Lecture 1)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784600"/>
            <a:ext cx="6400800" cy="16002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mic Sans MS" panose="030F0702030302020204" pitchFamily="66" charset="0"/>
              </a:rPr>
              <a:t>Dale Gary</a:t>
            </a:r>
          </a:p>
          <a:p>
            <a:pPr eaLnBrk="1" hangingPunct="1"/>
            <a:endParaRPr lang="en-US" altLang="en-US" sz="1000" b="1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2800" i="1" dirty="0" smtClean="0">
                <a:solidFill>
                  <a:srgbClr val="EC143C"/>
                </a:solidFill>
                <a:latin typeface="Arial Black" panose="020B0A04020102020204" pitchFamily="34" charset="0"/>
              </a:rPr>
              <a:t>NJIT</a:t>
            </a:r>
            <a:r>
              <a:rPr lang="en-US" altLang="en-US" sz="2800" dirty="0" smtClean="0"/>
              <a:t> </a:t>
            </a:r>
            <a:r>
              <a:rPr lang="en-US" altLang="zh-CN" sz="2800" dirty="0" smtClean="0">
                <a:ea typeface="宋体" panose="02010600030101010101" pitchFamily="2" charset="-122"/>
              </a:rPr>
              <a:t> </a:t>
            </a:r>
            <a:r>
              <a:rPr lang="en-US" altLang="en-US" sz="2800" dirty="0" smtClean="0"/>
              <a:t>Physics Department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t>September 4, 2018</a:t>
            </a:r>
            <a:endParaRPr lang="en-US" altLang="zh-CN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556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What is the Solar System?</a:t>
            </a:r>
            <a:endParaRPr lang="en-US" altLang="en-US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1320800"/>
            <a:ext cx="4924390" cy="2198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1800" dirty="0" smtClean="0">
                <a:ea typeface="宋体" panose="02010600030101010101" pitchFamily="2" charset="-122"/>
              </a:rPr>
              <a:t>Some common astronomical terms: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 smtClean="0">
                <a:ea typeface="宋体" panose="02010600030101010101" pitchFamily="2" charset="-122"/>
              </a:rPr>
              <a:t>Galaxy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 smtClean="0">
                <a:ea typeface="宋体" panose="02010600030101010101" pitchFamily="2" charset="-122"/>
              </a:rPr>
              <a:t>Universe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 smtClean="0">
                <a:ea typeface="宋体" panose="02010600030101010101" pitchFamily="2" charset="-122"/>
              </a:rPr>
              <a:t>Solar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>
                <a:ea typeface="宋体" panose="02010600030101010101" pitchFamily="2" charset="-122"/>
              </a:rPr>
              <a:t>The name “Solar System” has something to do with the Sun (note capitalization)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>
                <a:ea typeface="宋体" panose="02010600030101010101" pitchFamily="2" charset="-122"/>
              </a:rPr>
              <a:t>What constitutes the solar system?  What defines its “edge” or boundary?</a:t>
            </a:r>
          </a:p>
        </p:txBody>
      </p:sp>
      <p:pic>
        <p:nvPicPr>
          <p:cNvPr id="23564" name="Picture 1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091" y="1320800"/>
            <a:ext cx="3437063" cy="193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2" name="Picture 10" descr="Image result for galax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83"/>
          <a:stretch/>
        </p:blipFill>
        <p:spPr bwMode="auto">
          <a:xfrm>
            <a:off x="5590092" y="2166069"/>
            <a:ext cx="3438829" cy="186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6" name="Picture 14" descr="Related imag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8" b="8871"/>
          <a:stretch/>
        </p:blipFill>
        <p:spPr bwMode="auto">
          <a:xfrm>
            <a:off x="5588324" y="3040144"/>
            <a:ext cx="3437063" cy="198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8" descr="The Solar Syste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790" y="3822569"/>
            <a:ext cx="3437063" cy="193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60400" y="3519488"/>
            <a:ext cx="4927924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80000"/>
              <a:buFont typeface="Wingdings" panose="05000000000000000000" pitchFamily="2" charset="2"/>
              <a:buChar char="q"/>
              <a:defRPr sz="3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1" eaLnBrk="1" hangingPunct="1">
              <a:lnSpc>
                <a:spcPct val="90000"/>
              </a:lnSpc>
            </a:pPr>
            <a:r>
              <a:rPr lang="en-US" altLang="zh-CN" sz="1600" dirty="0"/>
              <a:t>Sum of objects orbiting the Sun (e.g. planets, asteroids, comets)?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600" dirty="0"/>
              <a:t>Region dominated by the solar wind (particles, magnetic fields)?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600" dirty="0"/>
              <a:t>Region dominated by the Sun’s gravity?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600" dirty="0"/>
              <a:t>Region dominated by the Sun’s light?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kern="0" dirty="0" smtClean="0">
              <a:solidFill>
                <a:sysClr val="windowText" lastClr="000000"/>
              </a:solidFill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56866" y="5029200"/>
            <a:ext cx="4924390" cy="78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80000"/>
              <a:buFont typeface="Wingdings" panose="05000000000000000000" pitchFamily="2" charset="2"/>
              <a:buChar char="q"/>
              <a:defRPr sz="3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1800" kern="0" dirty="0" smtClean="0">
                <a:ea typeface="宋体" panose="02010600030101010101" pitchFamily="2" charset="-122"/>
              </a:rPr>
              <a:t>There is no single right answer, but each of these can be important depending on the context.</a:t>
            </a:r>
            <a:endParaRPr lang="en-US" altLang="en-US" sz="1800" kern="0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2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t>September 4, 2018</a:t>
            </a:r>
            <a:endParaRPr lang="en-US" altLang="zh-CN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6243"/>
            <a:ext cx="8229600" cy="1310457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What is the </a:t>
            </a:r>
            <a:br>
              <a:rPr lang="en-US" altLang="zh-CN" dirty="0" smtClean="0">
                <a:ea typeface="宋体" panose="02010600030101010101" pitchFamily="2" charset="-122"/>
              </a:rPr>
            </a:br>
            <a:r>
              <a:rPr lang="en-US" altLang="zh-CN" dirty="0" smtClean="0">
                <a:ea typeface="宋体" panose="02010600030101010101" pitchFamily="2" charset="-122"/>
              </a:rPr>
              <a:t>Solar System Made of?</a:t>
            </a:r>
            <a:endParaRPr lang="en-US" altLang="en-US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9300" y="1536700"/>
            <a:ext cx="7837488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panose="02010600030101010101" pitchFamily="2" charset="-122"/>
              </a:rPr>
              <a:t>The </a:t>
            </a:r>
            <a:r>
              <a:rPr lang="en-US" altLang="zh-CN" sz="2800" dirty="0" smtClean="0">
                <a:ea typeface="宋体" panose="02010600030101010101" pitchFamily="2" charset="-122"/>
                <a:hlinkClick r:id="rId3"/>
              </a:rPr>
              <a:t>Sun</a:t>
            </a:r>
            <a:r>
              <a:rPr lang="en-US" altLang="zh-CN" sz="2800" dirty="0" smtClean="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The </a:t>
            </a:r>
            <a:r>
              <a:rPr lang="en-US" altLang="zh-CN" sz="2800" dirty="0">
                <a:ea typeface="宋体" panose="02010600030101010101" pitchFamily="2" charset="-122"/>
                <a:hlinkClick r:id="rId4"/>
              </a:rPr>
              <a:t>Planets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The </a:t>
            </a:r>
            <a:r>
              <a:rPr lang="en-US" altLang="zh-CN" sz="2800" dirty="0">
                <a:ea typeface="宋体" panose="02010600030101010101" pitchFamily="2" charset="-122"/>
                <a:hlinkClick r:id="rId5"/>
              </a:rPr>
              <a:t>Asteroid Belt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Other </a:t>
            </a:r>
            <a:r>
              <a:rPr lang="en-US" altLang="zh-CN" sz="2800" dirty="0">
                <a:ea typeface="宋体" panose="02010600030101010101" pitchFamily="2" charset="-122"/>
                <a:hlinkClick r:id="rId6"/>
              </a:rPr>
              <a:t>Asteroids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  <a:hlinkClick r:id="rId7"/>
              </a:rPr>
              <a:t>Comets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err="1">
                <a:ea typeface="宋体" panose="02010600030101010101" pitchFamily="2" charset="-122"/>
                <a:hlinkClick r:id="rId8"/>
              </a:rPr>
              <a:t>Meteroids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  <a:hlinkClick r:id="rId9"/>
              </a:rPr>
              <a:t>Dust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  <a:hlinkClick r:id="rId10"/>
              </a:rPr>
              <a:t>Elementary Particles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  <a:hlinkClick r:id="rId11"/>
              </a:rPr>
              <a:t>Magnetic Fields</a:t>
            </a:r>
            <a:endParaRPr lang="en-US" altLang="zh-CN" sz="2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t>September 4, 2018</a:t>
            </a:r>
            <a:endParaRPr lang="en-US" altLang="zh-CN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29"/>
            <a:ext cx="8229600" cy="126319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宋体" panose="02010600030101010101" pitchFamily="2" charset="-122"/>
              </a:rPr>
              <a:t>Solar and Planetary System </a:t>
            </a:r>
            <a:r>
              <a:rPr lang="en-US" altLang="en-US" dirty="0" smtClean="0">
                <a:solidFill>
                  <a:srgbClr val="FF0000"/>
                </a:solidFill>
                <a:ea typeface="宋体" panose="02010600030101010101" pitchFamily="2" charset="-122"/>
              </a:rPr>
              <a:t>Astrophysics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36700"/>
            <a:ext cx="8078788" cy="4165600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宋体" panose="02010600030101010101" pitchFamily="2" charset="-122"/>
              </a:rPr>
              <a:t>The language of physics is mathematics: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/>
            <a:endParaRPr lang="en-US" altLang="zh-CN" sz="2800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endParaRPr lang="en-US" altLang="zh-CN" sz="2800" i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endParaRPr lang="en-US" altLang="zh-CN" sz="2800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endParaRPr lang="en-US" altLang="zh-CN" sz="2800" i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endParaRPr lang="en-US" altLang="zh-CN" sz="2800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000" dirty="0" smtClean="0">
                <a:ea typeface="宋体" panose="02010600030101010101" pitchFamily="2" charset="-122"/>
              </a:rPr>
              <a:t>We </a:t>
            </a:r>
            <a:r>
              <a:rPr lang="en-US" sz="2000" dirty="0"/>
              <a:t>will be using the somewhat more advanced language of algebra, trigonometry, calculus, and even a bit of simple differential equations.  I hope and expect that you have learned this language well, although we will go over some of it in review as we go along.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6309" y="2036189"/>
            <a:ext cx="7725266" cy="23391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800" dirty="0"/>
              <a:t>Philosophy is written in this grand book, the universe, which stands continually </a:t>
            </a:r>
            <a:r>
              <a:rPr lang="en-US" sz="1800" dirty="0" smtClean="0"/>
              <a:t>open </a:t>
            </a:r>
            <a:r>
              <a:rPr lang="en-US" sz="1800" dirty="0"/>
              <a:t>to our gaze.  But the book cannot be understood unless one first learns to </a:t>
            </a:r>
            <a:r>
              <a:rPr lang="en-US" sz="1800" dirty="0" smtClean="0"/>
              <a:t>comprehend </a:t>
            </a:r>
            <a:r>
              <a:rPr lang="en-US" sz="1800" dirty="0"/>
              <a:t>the language and to read the alphabet in which it is composed.  It </a:t>
            </a:r>
            <a:r>
              <a:rPr lang="en-US" sz="1800" dirty="0" smtClean="0"/>
              <a:t>is </a:t>
            </a:r>
            <a:r>
              <a:rPr lang="en-US" sz="1800" dirty="0"/>
              <a:t>written in the language of mathematics, and its characters are triangles, </a:t>
            </a:r>
            <a:r>
              <a:rPr lang="en-US" sz="1800" dirty="0" smtClean="0"/>
              <a:t>circles</a:t>
            </a:r>
            <a:r>
              <a:rPr lang="en-US" sz="1800" dirty="0"/>
              <a:t>, and other geometric figures, without which it is humanly impossible to </a:t>
            </a:r>
            <a:r>
              <a:rPr lang="en-US" sz="1800" dirty="0" smtClean="0"/>
              <a:t>understand </a:t>
            </a:r>
            <a:r>
              <a:rPr lang="en-US" sz="1800" dirty="0"/>
              <a:t>a single word of it; </a:t>
            </a:r>
            <a:r>
              <a:rPr lang="en-US" sz="1800" dirty="0" smtClean="0"/>
              <a:t>without these</a:t>
            </a:r>
            <a:r>
              <a:rPr lang="en-US" sz="1800" dirty="0"/>
              <a:t>, one wanders about in a dark </a:t>
            </a:r>
            <a:r>
              <a:rPr lang="en-US" sz="1800" dirty="0" smtClean="0"/>
              <a:t>labyrinth.</a:t>
            </a:r>
          </a:p>
          <a:p>
            <a:r>
              <a:rPr lang="en-US" sz="2000" b="1" dirty="0" smtClean="0"/>
              <a:t>Galileo </a:t>
            </a:r>
            <a:r>
              <a:rPr lang="en-US" sz="2000" b="1" dirty="0"/>
              <a:t>in</a:t>
            </a:r>
            <a:r>
              <a:rPr lang="en-US" sz="2000" b="1" i="1" dirty="0"/>
              <a:t> The Assayer.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t>September 4, 2018</a:t>
            </a:r>
            <a:endParaRPr lang="en-US" altLang="zh-CN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The Sun and Planets</a:t>
            </a:r>
            <a:endParaRPr lang="en-US" altLang="en-US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8000" y="1447800"/>
            <a:ext cx="8129588" cy="44196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ea typeface="宋体" panose="02010600030101010101" pitchFamily="2" charset="-122"/>
              </a:rPr>
              <a:t>The </a:t>
            </a:r>
            <a:r>
              <a:rPr lang="en-US" altLang="en-US" sz="2400" dirty="0" smtClean="0">
                <a:ea typeface="宋体" panose="02010600030101010101" pitchFamily="2" charset="-122"/>
                <a:hlinkClick r:id="rId3"/>
              </a:rPr>
              <a:t>Sky Live 3D Solar System</a:t>
            </a:r>
            <a:endParaRPr lang="en-US" altLang="en-US" sz="2400" dirty="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en-US" sz="2400" dirty="0" smtClean="0">
                <a:ea typeface="宋体" panose="02010600030101010101" pitchFamily="2" charset="-122"/>
              </a:rPr>
              <a:t>List of Objects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3267" y="2271859"/>
            <a:ext cx="3176308" cy="374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80000"/>
              <a:buFont typeface="Wingdings" panose="05000000000000000000" pitchFamily="2" charset="2"/>
              <a:buChar char="q"/>
              <a:defRPr sz="3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Pct val="65000"/>
              <a:buFont typeface="Wingding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1" eaLnBrk="1" hangingPunct="1"/>
            <a:r>
              <a:rPr lang="en-US" altLang="en-US" sz="2000" kern="0" dirty="0" smtClean="0">
                <a:ea typeface="宋体" panose="02010600030101010101" pitchFamily="2" charset="-122"/>
              </a:rPr>
              <a:t>Sun</a:t>
            </a:r>
          </a:p>
          <a:p>
            <a:pPr lvl="1" eaLnBrk="1" hangingPunct="1"/>
            <a:r>
              <a:rPr lang="en-US" altLang="en-US" sz="2000" kern="0" dirty="0" smtClean="0">
                <a:ea typeface="宋体" panose="02010600030101010101" pitchFamily="2" charset="-122"/>
              </a:rPr>
              <a:t>Mercury</a:t>
            </a:r>
          </a:p>
          <a:p>
            <a:pPr lvl="1" eaLnBrk="1" hangingPunct="1"/>
            <a:r>
              <a:rPr lang="en-US" altLang="en-US" sz="2000" kern="0" dirty="0" smtClean="0">
                <a:ea typeface="宋体" panose="02010600030101010101" pitchFamily="2" charset="-122"/>
              </a:rPr>
              <a:t>Venus</a:t>
            </a:r>
          </a:p>
          <a:p>
            <a:pPr lvl="1" eaLnBrk="1" hangingPunct="1"/>
            <a:r>
              <a:rPr lang="en-US" altLang="en-US" sz="2000" kern="0" dirty="0" smtClean="0">
                <a:ea typeface="宋体" panose="02010600030101010101" pitchFamily="2" charset="-122"/>
              </a:rPr>
              <a:t>Earth</a:t>
            </a:r>
          </a:p>
          <a:p>
            <a:pPr lvl="1" eaLnBrk="1" hangingPunct="1"/>
            <a:r>
              <a:rPr lang="en-US" altLang="en-US" sz="2000" kern="0" dirty="0" smtClean="0">
                <a:ea typeface="宋体" panose="02010600030101010101" pitchFamily="2" charset="-122"/>
              </a:rPr>
              <a:t>Mars</a:t>
            </a:r>
          </a:p>
          <a:p>
            <a:pPr lvl="1" eaLnBrk="1" hangingPunct="1"/>
            <a:r>
              <a:rPr lang="en-US" altLang="en-US" sz="2000" kern="0" dirty="0" smtClean="0">
                <a:ea typeface="宋体" panose="02010600030101010101" pitchFamily="2" charset="-122"/>
              </a:rPr>
              <a:t>Jupiter</a:t>
            </a:r>
          </a:p>
          <a:p>
            <a:pPr lvl="1" eaLnBrk="1" hangingPunct="1"/>
            <a:r>
              <a:rPr lang="en-US" altLang="en-US" sz="2000" kern="0" dirty="0" smtClean="0">
                <a:ea typeface="宋体" panose="02010600030101010101" pitchFamily="2" charset="-122"/>
              </a:rPr>
              <a:t>Saturn</a:t>
            </a:r>
          </a:p>
          <a:p>
            <a:pPr lvl="1" eaLnBrk="1" hangingPunct="1"/>
            <a:r>
              <a:rPr lang="en-US" altLang="en-US" sz="2000" kern="0" dirty="0" smtClean="0">
                <a:ea typeface="宋体" panose="02010600030101010101" pitchFamily="2" charset="-122"/>
              </a:rPr>
              <a:t>Uranus</a:t>
            </a:r>
          </a:p>
          <a:p>
            <a:pPr lvl="1" eaLnBrk="1" hangingPunct="1"/>
            <a:r>
              <a:rPr lang="en-US" altLang="en-US" sz="2000" kern="0" dirty="0" smtClean="0">
                <a:ea typeface="宋体" panose="02010600030101010101" pitchFamily="2" charset="-122"/>
              </a:rPr>
              <a:t>Neptune</a:t>
            </a:r>
          </a:p>
          <a:p>
            <a:pPr lvl="1" eaLnBrk="1" hangingPunct="1"/>
            <a:r>
              <a:rPr lang="en-US" altLang="en-US" sz="2000" kern="0" dirty="0" smtClean="0"/>
              <a:t>Pluto (dwarf planet)</a:t>
            </a:r>
            <a:endParaRPr lang="en-US" altLang="en-US" sz="2000" kern="0" dirty="0" smtClean="0">
              <a:ea typeface="宋体" panose="02010600030101010101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4730" y="2066925"/>
            <a:ext cx="4857750" cy="38766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t>September 4, 2018</a:t>
            </a:r>
            <a:endParaRPr lang="en-US" altLang="zh-CN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>
                <a:ea typeface="宋体" panose="02010600030101010101" pitchFamily="2" charset="-122"/>
              </a:rPr>
              <a:t>The Thousand-Yard Model</a:t>
            </a:r>
            <a:endParaRPr lang="en-US" altLang="en-US" sz="3600" dirty="0" smtClean="0">
              <a:ea typeface="宋体" panose="02010600030101010101" pitchFamily="2" charset="-122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517525" y="1222062"/>
            <a:ext cx="8261350" cy="135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marL="342900" indent="-3429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Let’s choose a scale of 1-inch = 100,000 miles, so that our Sun, with its diameter of 860,000 miles, will be about 8.6” in diameter.</a:t>
            </a:r>
          </a:p>
          <a:p>
            <a:pPr algn="l" eaLnBrk="1" hangingPunct="1">
              <a:lnSpc>
                <a:spcPct val="120000"/>
              </a:lnSpc>
              <a:spcBef>
                <a:spcPct val="20000"/>
              </a:spcBef>
              <a:buClr>
                <a:srgbClr val="9999FF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We will build a scale model of the solar system using this scale.</a:t>
            </a:r>
            <a:endParaRPr lang="en-US" alt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17525" y="2700099"/>
            <a:ext cx="826135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dirty="0" smtClean="0"/>
              <a:t>Homework:</a:t>
            </a:r>
          </a:p>
          <a:p>
            <a:pPr algn="l"/>
            <a:r>
              <a:rPr lang="en-US" sz="1600" dirty="0" smtClean="0"/>
              <a:t>In 2016, a new exoplanet system, Trappist 1, was discovered.  Create a table giving the scale model for Trappist 1, using the information on the system here: </a:t>
            </a:r>
            <a:r>
              <a:rPr lang="en-US" sz="1600" dirty="0" smtClean="0">
                <a:hlinkClick r:id="rId3"/>
              </a:rPr>
              <a:t>http://www.trappist.one/#system</a:t>
            </a:r>
            <a:r>
              <a:rPr lang="en-US" sz="1600" dirty="0" smtClean="0"/>
              <a:t>. In the tables, use Radius for Trappist-1A (the star), and use </a:t>
            </a:r>
            <a:r>
              <a:rPr lang="en-US" sz="1600" dirty="0"/>
              <a:t>S</a:t>
            </a:r>
            <a:r>
              <a:rPr lang="en-US" sz="1600" dirty="0" smtClean="0"/>
              <a:t>emi-major axis and Radius for Trappist-1b – Trappist-1h (the planets).  Your table should have the following columns: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Object name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Semi-major axis in km (for each planet, blank for the star)</a:t>
            </a: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Radius in km</a:t>
            </a:r>
            <a:endParaRPr lang="en-US" sz="1400" dirty="0"/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Distance in paces (yards), using the scale model (blank for the star)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Radius in inches, using the scale model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/>
              <a:t>Fruit or nut that could represent the object, using the scale model</a:t>
            </a:r>
          </a:p>
          <a:p>
            <a:pPr algn="l"/>
            <a:r>
              <a:rPr lang="en-US" sz="1600" dirty="0" smtClean="0"/>
              <a:t>Briefly state some important differences between the Trappist 1 system and our own solar system.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Custom 1">
      <a:dk1>
        <a:srgbClr val="000066"/>
      </a:dk1>
      <a:lt1>
        <a:srgbClr val="FFFFFF"/>
      </a:lt1>
      <a:dk2>
        <a:srgbClr val="9999FF"/>
      </a:dk2>
      <a:lt2>
        <a:srgbClr val="FFCC00"/>
      </a:lt2>
      <a:accent1>
        <a:srgbClr val="009999"/>
      </a:accent1>
      <a:accent2>
        <a:srgbClr val="DC0C3E"/>
      </a:accent2>
      <a:accent3>
        <a:srgbClr val="CACAFF"/>
      </a:accent3>
      <a:accent4>
        <a:srgbClr val="DADADA"/>
      </a:accent4>
      <a:accent5>
        <a:srgbClr val="AACACA"/>
      </a:accent5>
      <a:accent6>
        <a:srgbClr val="C70A37"/>
      </a:accent6>
      <a:hlink>
        <a:srgbClr val="0000CC"/>
      </a:hlink>
      <a:folHlink>
        <a:srgbClr val="A5082E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  <a:ea typeface="宋体" pitchFamily="2" charset="-122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2400" dirty="0" smtClean="0"/>
        </a:defPPr>
      </a:lstStyle>
    </a:tx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9">
        <a:dk1>
          <a:srgbClr val="003366"/>
        </a:dk1>
        <a:lt1>
          <a:srgbClr val="FFFFFF"/>
        </a:lt1>
        <a:dk2>
          <a:srgbClr val="2B5481"/>
        </a:dk2>
        <a:lt2>
          <a:srgbClr val="FFCC00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C4BDFB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0">
        <a:dk1>
          <a:srgbClr val="000066"/>
        </a:dk1>
        <a:lt1>
          <a:srgbClr val="FFFFFF"/>
        </a:lt1>
        <a:dk2>
          <a:srgbClr val="2B5481"/>
        </a:dk2>
        <a:lt2>
          <a:srgbClr val="FFCC00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C4BDFB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1">
        <a:dk1>
          <a:srgbClr val="000066"/>
        </a:dk1>
        <a:lt1>
          <a:srgbClr val="FFFFFF"/>
        </a:lt1>
        <a:dk2>
          <a:srgbClr val="2B5481"/>
        </a:dk2>
        <a:lt2>
          <a:srgbClr val="FFCC00"/>
        </a:lt2>
        <a:accent1>
          <a:srgbClr val="009999"/>
        </a:accent1>
        <a:accent2>
          <a:srgbClr val="FF0000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E70000"/>
        </a:accent6>
        <a:hlink>
          <a:srgbClr val="C4BDFB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2">
        <a:dk1>
          <a:srgbClr val="000066"/>
        </a:dk1>
        <a:lt1>
          <a:srgbClr val="FFFFFF"/>
        </a:lt1>
        <a:dk2>
          <a:srgbClr val="E61244"/>
        </a:dk2>
        <a:lt2>
          <a:srgbClr val="FFCC00"/>
        </a:lt2>
        <a:accent1>
          <a:srgbClr val="009999"/>
        </a:accent1>
        <a:accent2>
          <a:srgbClr val="DC0C3E"/>
        </a:accent2>
        <a:accent3>
          <a:srgbClr val="F0AAB0"/>
        </a:accent3>
        <a:accent4>
          <a:srgbClr val="DADADA"/>
        </a:accent4>
        <a:accent5>
          <a:srgbClr val="AACACA"/>
        </a:accent5>
        <a:accent6>
          <a:srgbClr val="C70A37"/>
        </a:accent6>
        <a:hlink>
          <a:srgbClr val="C4BDFB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3">
        <a:dk1>
          <a:srgbClr val="000066"/>
        </a:dk1>
        <a:lt1>
          <a:srgbClr val="FFFFFF"/>
        </a:lt1>
        <a:dk2>
          <a:srgbClr val="9999FF"/>
        </a:dk2>
        <a:lt2>
          <a:srgbClr val="FFCC00"/>
        </a:lt2>
        <a:accent1>
          <a:srgbClr val="009999"/>
        </a:accent1>
        <a:accent2>
          <a:srgbClr val="DC0C3E"/>
        </a:accent2>
        <a:accent3>
          <a:srgbClr val="CACAFF"/>
        </a:accent3>
        <a:accent4>
          <a:srgbClr val="DADADA"/>
        </a:accent4>
        <a:accent5>
          <a:srgbClr val="AACACA"/>
        </a:accent5>
        <a:accent6>
          <a:srgbClr val="C70A37"/>
        </a:accent6>
        <a:hlink>
          <a:srgbClr val="C4BDFB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17175</TotalTime>
  <Words>441</Words>
  <Application>Microsoft Office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宋体</vt:lpstr>
      <vt:lpstr>Arial</vt:lpstr>
      <vt:lpstr>Arial Black</vt:lpstr>
      <vt:lpstr>Comic Sans MS</vt:lpstr>
      <vt:lpstr>Palatino Linotype</vt:lpstr>
      <vt:lpstr>Tahoma</vt:lpstr>
      <vt:lpstr>Times New Roman</vt:lpstr>
      <vt:lpstr>Wingdings</vt:lpstr>
      <vt:lpstr>Textured</vt:lpstr>
      <vt:lpstr>Physics 320: Introduction to the Solar System (Lecture 1)</vt:lpstr>
      <vt:lpstr>What is the Solar System?</vt:lpstr>
      <vt:lpstr>What is the  Solar System Made of?</vt:lpstr>
      <vt:lpstr>Solar and Planetary System Astrophysics</vt:lpstr>
      <vt:lpstr>The Sun and Planets</vt:lpstr>
      <vt:lpstr>The Thousand-Yard Model</vt:lpstr>
    </vt:vector>
  </TitlesOfParts>
  <Company>NJIT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</dc:creator>
  <cp:lastModifiedBy>Dale</cp:lastModifiedBy>
  <cp:revision>319</cp:revision>
  <dcterms:created xsi:type="dcterms:W3CDTF">2003-02-02T23:38:32Z</dcterms:created>
  <dcterms:modified xsi:type="dcterms:W3CDTF">2018-09-04T13:13:05Z</dcterms:modified>
</cp:coreProperties>
</file>