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9"/>
  </p:notesMasterIdLst>
  <p:handoutMasterIdLst>
    <p:handoutMasterId r:id="rId20"/>
  </p:handoutMasterIdLst>
  <p:sldIdLst>
    <p:sldId id="256" r:id="rId2"/>
    <p:sldId id="258" r:id="rId3"/>
    <p:sldId id="353" r:id="rId4"/>
    <p:sldId id="360" r:id="rId5"/>
    <p:sldId id="362" r:id="rId6"/>
    <p:sldId id="361" r:id="rId7"/>
    <p:sldId id="363" r:id="rId8"/>
    <p:sldId id="364" r:id="rId9"/>
    <p:sldId id="365" r:id="rId10"/>
    <p:sldId id="366" r:id="rId11"/>
    <p:sldId id="367" r:id="rId12"/>
    <p:sldId id="368" r:id="rId13"/>
    <p:sldId id="369" r:id="rId14"/>
    <p:sldId id="370" r:id="rId15"/>
    <p:sldId id="372" r:id="rId16"/>
    <p:sldId id="371" r:id="rId17"/>
    <p:sldId id="351" r:id="rId18"/>
  </p:sldIdLst>
  <p:sldSz cx="9144000" cy="6858000" type="screen4x3"/>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2" autoAdjust="0"/>
    <p:restoredTop sz="86408" autoAdjust="0"/>
  </p:normalViewPr>
  <p:slideViewPr>
    <p:cSldViewPr snapToGrid="0">
      <p:cViewPr varScale="1">
        <p:scale>
          <a:sx n="102" d="100"/>
          <a:sy n="102" d="100"/>
        </p:scale>
        <p:origin x="6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684213" y="246063"/>
            <a:ext cx="29337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5CD54818-4771-455C-A003-7BED2D4D0E9C}" type="slidenum">
              <a:rPr lang="en-US" altLang="en-US" sz="1200">
                <a:solidFill>
                  <a:schemeClr val="tx1"/>
                </a:solidFill>
                <a:latin typeface="Times New Roman" panose="02020603050405020304" pitchFamily="18" charset="0"/>
              </a:rPr>
              <a:pPr eaLnBrk="1" hangingPunct="1"/>
              <a:t>2</a:t>
            </a:fld>
            <a:endParaRPr lang="en-US" altLang="en-US" sz="1200">
              <a:solidFill>
                <a:schemeClr val="tx1"/>
              </a:solidFill>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6000"/>
            <a:ext cx="9186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6727825" y="2190750"/>
            <a:ext cx="24288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685800" y="1447800"/>
            <a:ext cx="77724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685800" y="3657600"/>
            <a:ext cx="64008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302941820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8481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40386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18,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11" descr="Physics_at_NJIT"/>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6096000"/>
            <a:ext cx="9186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Rectangle 3"/>
          <p:cNvSpPr>
            <a:spLocks noGrp="1" noChangeArrowheads="1"/>
          </p:cNvSpPr>
          <p:nvPr>
            <p:ph type="body" idx="1"/>
          </p:nvPr>
        </p:nvSpPr>
        <p:spPr bwMode="auto">
          <a:xfrm>
            <a:off x="457200" y="14478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3172" name="Rectangle 4"/>
          <p:cNvSpPr>
            <a:spLocks noGrp="1" noChangeArrowheads="1"/>
          </p:cNvSpPr>
          <p:nvPr>
            <p:ph type="dt" sz="half" idx="2"/>
          </p:nvPr>
        </p:nvSpPr>
        <p:spPr bwMode="auto">
          <a:xfrm>
            <a:off x="6342063" y="6146800"/>
            <a:ext cx="2133600" cy="239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tx1"/>
                </a:solidFill>
                <a:latin typeface="Arial" charset="0"/>
              </a:defRPr>
            </a:lvl1pPr>
          </a:lstStyle>
          <a:p>
            <a:pPr>
              <a:defRPr/>
            </a:pPr>
            <a:r>
              <a:rPr lang="en-US" smtClean="0"/>
              <a:t>September 18, 2018</a:t>
            </a:r>
            <a:endParaRPr lang="en-US" altLang="zh-CN"/>
          </a:p>
        </p:txBody>
      </p:sp>
      <p:pic>
        <p:nvPicPr>
          <p:cNvPr id="20486" name="Picture 10" descr="sun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r="5904"/>
          <a:stretch>
            <a:fillRect/>
          </a:stretch>
        </p:blipFill>
        <p:spPr bwMode="auto">
          <a:xfrm>
            <a:off x="8491538" y="5578475"/>
            <a:ext cx="6651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imagine.gsfc.nasa.gov/science/toolbox/emspectrum_observatories1.html" TargetMode="External"/><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refractiveindex.info/" TargetMode="Externa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41300" y="1422400"/>
            <a:ext cx="7772400" cy="1828800"/>
          </a:xfrm>
        </p:spPr>
        <p:txBody>
          <a:bodyPr/>
          <a:lstStyle/>
          <a:p>
            <a:pPr eaLnBrk="1" hangingPunct="1">
              <a:tabLst>
                <a:tab pos="1027113" algn="l"/>
              </a:tabLst>
            </a:pPr>
            <a:r>
              <a:rPr lang="en-US" altLang="en-US" dirty="0" smtClean="0"/>
              <a:t>Physics 320: </a:t>
            </a:r>
            <a:r>
              <a:rPr lang="en-US" altLang="zh-CN" dirty="0" smtClean="0">
                <a:ea typeface="宋体" panose="02010600030101010101" pitchFamily="2" charset="-122"/>
              </a:rPr>
              <a:t>Telescopes and Detectors </a:t>
            </a:r>
            <a:r>
              <a:rPr lang="en-US" altLang="en-US" dirty="0" smtClean="0"/>
              <a:t>(Lecture </a:t>
            </a:r>
            <a:r>
              <a:rPr lang="en-US" altLang="en-US" dirty="0"/>
              <a:t>5</a:t>
            </a:r>
            <a:r>
              <a:rPr lang="en-US" altLang="en-US" dirty="0" smtClean="0"/>
              <a:t>)</a:t>
            </a:r>
            <a:endParaRPr lang="en-US" altLang="en-US" dirty="0" smtClean="0"/>
          </a:p>
        </p:txBody>
      </p:sp>
      <p:sp>
        <p:nvSpPr>
          <p:cNvPr id="22531" name="Rectangle 3"/>
          <p:cNvSpPr>
            <a:spLocks noGrp="1" noChangeArrowheads="1"/>
          </p:cNvSpPr>
          <p:nvPr>
            <p:ph type="subTitle" idx="1"/>
          </p:nvPr>
        </p:nvSpPr>
        <p:spPr>
          <a:xfrm>
            <a:off x="914400" y="3784600"/>
            <a:ext cx="6400800" cy="1600200"/>
          </a:xfrm>
        </p:spPr>
        <p:txBody>
          <a:bodyPr/>
          <a:lstStyle/>
          <a:p>
            <a:pPr eaLnBrk="1" hangingPunct="1"/>
            <a:r>
              <a:rPr lang="en-US" altLang="en-US" b="1" dirty="0" smtClean="0">
                <a:latin typeface="Comic Sans MS" panose="030F0702030302020204" pitchFamily="66" charset="0"/>
              </a:rPr>
              <a:t>Dale Gary</a:t>
            </a:r>
          </a:p>
          <a:p>
            <a:pPr eaLnBrk="1" hangingPunct="1"/>
            <a:endParaRPr lang="en-US" altLang="en-US" sz="1000" b="1" dirty="0" smtClean="0">
              <a:latin typeface="Comic Sans MS" panose="030F0702030302020204" pitchFamily="66" charset="0"/>
            </a:endParaRPr>
          </a:p>
          <a:p>
            <a:pPr eaLnBrk="1" hangingPunct="1"/>
            <a:r>
              <a:rPr lang="en-US" altLang="en-US" sz="2800" i="1" dirty="0" smtClean="0">
                <a:solidFill>
                  <a:srgbClr val="EC143C"/>
                </a:solidFill>
                <a:latin typeface="Arial Black" panose="020B0A04020102020204" pitchFamily="34" charset="0"/>
              </a:rPr>
              <a:t>NJIT</a:t>
            </a:r>
            <a:r>
              <a:rPr lang="en-US" altLang="en-US" sz="2800" dirty="0" smtClean="0"/>
              <a:t> </a:t>
            </a:r>
            <a:r>
              <a:rPr lang="en-US" altLang="zh-CN" sz="2800" dirty="0" smtClean="0">
                <a:ea typeface="宋体" panose="02010600030101010101" pitchFamily="2" charset="-122"/>
              </a:rPr>
              <a:t> </a:t>
            </a:r>
            <a:r>
              <a:rPr lang="en-US" altLang="en-US" sz="2800" dirty="0" smtClean="0"/>
              <a:t>Physics Department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Magnification?</a:t>
            </a:r>
            <a:endParaRPr lang="en-US" dirty="0"/>
          </a:p>
        </p:txBody>
      </p:sp>
      <p:sp>
        <p:nvSpPr>
          <p:cNvPr id="3" name="Text Placeholder 2"/>
          <p:cNvSpPr>
            <a:spLocks noGrp="1"/>
          </p:cNvSpPr>
          <p:nvPr>
            <p:ph type="body" sz="half" idx="1"/>
          </p:nvPr>
        </p:nvSpPr>
        <p:spPr>
          <a:xfrm>
            <a:off x="197963" y="1206631"/>
            <a:ext cx="8488837" cy="4889369"/>
          </a:xfrm>
        </p:spPr>
        <p:txBody>
          <a:bodyPr/>
          <a:lstStyle/>
          <a:p>
            <a:r>
              <a:rPr lang="en-US" sz="1800" dirty="0"/>
              <a:t>As it turns out, any telescope can be any magnification power!  It does not depend at all on the aperture, or size, of the telescope.  The magnification only depends on the ratio of the focal length of the objective </a:t>
            </a:r>
            <a:r>
              <a:rPr lang="en-US" sz="1800" i="1" dirty="0">
                <a:latin typeface="Times New Roman" panose="02020603050405020304" pitchFamily="18" charset="0"/>
                <a:cs typeface="Times New Roman" panose="02020603050405020304" pitchFamily="18" charset="0"/>
              </a:rPr>
              <a:t>f</a:t>
            </a:r>
            <a:r>
              <a:rPr lang="en-US" sz="1800" dirty="0"/>
              <a:t> and the focal length of the eyepiece </a:t>
            </a:r>
            <a:r>
              <a:rPr lang="en-US" sz="1800" i="1" dirty="0" err="1">
                <a:latin typeface="Times New Roman" panose="02020603050405020304" pitchFamily="18" charset="0"/>
                <a:cs typeface="Times New Roman" panose="02020603050405020304" pitchFamily="18" charset="0"/>
              </a:rPr>
              <a:t>f</a:t>
            </a:r>
            <a:r>
              <a:rPr lang="en-US" sz="1800" baseline="-25000" dirty="0" err="1">
                <a:latin typeface="Times New Roman" panose="02020603050405020304" pitchFamily="18" charset="0"/>
                <a:cs typeface="Times New Roman" panose="02020603050405020304" pitchFamily="18" charset="0"/>
              </a:rPr>
              <a:t>e</a:t>
            </a:r>
            <a:r>
              <a:rPr lang="en-US" sz="1800" dirty="0"/>
              <a:t>:</a:t>
            </a:r>
          </a:p>
          <a:p>
            <a:endParaRPr lang="en-US" sz="1800"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p:pic>
        <p:nvPicPr>
          <p:cNvPr id="6146" name="Picture 2" descr="Image result for eyepie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029" y="2327083"/>
            <a:ext cx="3861836" cy="25763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TextBox 6"/>
              <p:cNvSpPr txBox="1"/>
              <p:nvPr/>
            </p:nvSpPr>
            <p:spPr>
              <a:xfrm>
                <a:off x="3733015" y="2327083"/>
                <a:ext cx="1536767"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𝑀𝑃</m:t>
                      </m:r>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𝑒</m:t>
                          </m:r>
                        </m:sub>
                      </m:sSub>
                    </m:oMath>
                  </m:oMathPara>
                </a14:m>
                <a:endParaRPr lang="en-US" sz="2400" dirty="0" smtClean="0"/>
              </a:p>
            </p:txBody>
          </p:sp>
        </mc:Choice>
        <mc:Fallback>
          <p:sp>
            <p:nvSpPr>
              <p:cNvPr id="7" name="TextBox 6"/>
              <p:cNvSpPr txBox="1">
                <a:spLocks noRot="1" noChangeAspect="1" noMove="1" noResize="1" noEditPoints="1" noAdjustHandles="1" noChangeArrowheads="1" noChangeShapeType="1" noTextEdit="1"/>
              </p:cNvSpPr>
              <p:nvPr/>
            </p:nvSpPr>
            <p:spPr>
              <a:xfrm>
                <a:off x="3733015" y="2327083"/>
                <a:ext cx="1536767" cy="369332"/>
              </a:xfrm>
              <a:prstGeom prst="rect">
                <a:avLst/>
              </a:prstGeom>
              <a:blipFill>
                <a:blip r:embed="rId3"/>
                <a:stretch>
                  <a:fillRect l="-3175" r="-794" b="-38333"/>
                </a:stretch>
              </a:blipFill>
            </p:spPr>
            <p:txBody>
              <a:bodyPr/>
              <a:lstStyle/>
              <a:p>
                <a:r>
                  <a:rPr lang="en-US">
                    <a:noFill/>
                  </a:rPr>
                  <a:t> </a:t>
                </a:r>
              </a:p>
            </p:txBody>
          </p:sp>
        </mc:Fallback>
      </mc:AlternateContent>
      <p:sp>
        <p:nvSpPr>
          <p:cNvPr id="8" name="TextBox 7"/>
          <p:cNvSpPr txBox="1"/>
          <p:nvPr/>
        </p:nvSpPr>
        <p:spPr>
          <a:xfrm>
            <a:off x="513762" y="2826547"/>
            <a:ext cx="4991493" cy="3139321"/>
          </a:xfrm>
          <a:prstGeom prst="rect">
            <a:avLst/>
          </a:prstGeom>
          <a:noFill/>
        </p:spPr>
        <p:txBody>
          <a:bodyPr wrap="square" rtlCol="0">
            <a:spAutoFit/>
          </a:bodyPr>
          <a:lstStyle/>
          <a:p>
            <a:pPr algn="l"/>
            <a:r>
              <a:rPr lang="en-US" sz="1800" dirty="0"/>
              <a:t>Common eyepieces for telescopes are 26 mm and 12.5 mm.  An f/10 telescope of 8" aperture (203 mm) would provide corresponding magnifications of 78X and 162X for these two eyepieces.  However, you could get the same magnifications with a 2" telescope simply by using eyepieces of 6.5 mm and 3.1 mm focal length.  This is why asking what "power" a telescope has is not too meaningful.  Any telescope can have any power, depending on the eyepiece you choose</a:t>
            </a:r>
            <a:r>
              <a:rPr lang="en-US" sz="1800" dirty="0" smtClean="0"/>
              <a:t>.</a:t>
            </a:r>
            <a:endParaRPr lang="en-US" sz="1800" dirty="0" smtClean="0"/>
          </a:p>
        </p:txBody>
      </p:sp>
    </p:spTree>
    <p:extLst>
      <p:ext uri="{BB962C8B-B14F-4D97-AF65-F5344CB8AC3E}">
        <p14:creationId xmlns:p14="http://schemas.microsoft.com/office/powerpoint/2010/main" val="13948103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12"/>
            <a:ext cx="8229600" cy="914400"/>
          </a:xfrm>
        </p:spPr>
        <p:txBody>
          <a:bodyPr/>
          <a:lstStyle/>
          <a:p>
            <a:r>
              <a:rPr lang="en-US" dirty="0" smtClean="0"/>
              <a:t>Detectors</a:t>
            </a:r>
            <a:endParaRPr lang="en-US" dirty="0"/>
          </a:p>
        </p:txBody>
      </p:sp>
      <p:sp>
        <p:nvSpPr>
          <p:cNvPr id="3" name="Text Placeholder 2"/>
          <p:cNvSpPr>
            <a:spLocks noGrp="1"/>
          </p:cNvSpPr>
          <p:nvPr>
            <p:ph type="body" sz="half" idx="1"/>
          </p:nvPr>
        </p:nvSpPr>
        <p:spPr>
          <a:xfrm>
            <a:off x="235670" y="919901"/>
            <a:ext cx="8738647" cy="4877584"/>
          </a:xfrm>
        </p:spPr>
        <p:txBody>
          <a:bodyPr/>
          <a:lstStyle/>
          <a:p>
            <a:r>
              <a:rPr lang="en-US" sz="1800" dirty="0"/>
              <a:t>Three types of detectors have historically been used in optical astronomy:</a:t>
            </a:r>
          </a:p>
          <a:p>
            <a:pPr lvl="1"/>
            <a:r>
              <a:rPr lang="en-US" sz="1400" dirty="0"/>
              <a:t>Photographic Film</a:t>
            </a:r>
          </a:p>
          <a:p>
            <a:pPr lvl="1"/>
            <a:r>
              <a:rPr lang="en-US" sz="1400" dirty="0"/>
              <a:t>Photomultiplier Tubes</a:t>
            </a:r>
          </a:p>
          <a:p>
            <a:pPr lvl="1"/>
            <a:r>
              <a:rPr lang="en-US" sz="1400" dirty="0" smtClean="0"/>
              <a:t>Digital detectors: Charge-Coupled </a:t>
            </a:r>
            <a:r>
              <a:rPr lang="en-US" sz="1400" dirty="0"/>
              <a:t>Devices (CCDs</a:t>
            </a:r>
            <a:r>
              <a:rPr lang="en-US" sz="1400" dirty="0" smtClean="0"/>
              <a:t>), or CMOS sensors</a:t>
            </a:r>
            <a:endParaRPr lang="en-US" sz="1400" dirty="0"/>
          </a:p>
          <a:p>
            <a:r>
              <a:rPr lang="en-US" sz="1800" dirty="0"/>
              <a:t>The last type, the CCD, has for most </a:t>
            </a:r>
            <a:r>
              <a:rPr lang="en-US" sz="1800" dirty="0" smtClean="0"/>
              <a:t>astronomical applications </a:t>
            </a:r>
            <a:r>
              <a:rPr lang="en-US" sz="1800" dirty="0"/>
              <a:t>replaced the other two (even in ordinary photography, with the rapid advances in digital cameras).  One reason is "quantum efficiency" or QE.  This expresses the ability of the detector to respond to photons, or light-quanta.  The human eye has a QE of about 1%, meaning that for every 100 photons that fall on our retina, only one is detected.  Photographic film has a similar QE, about 1%.  Photomultipliers have an efficiency between 10 and 20%.  In contrast, CCDs have much higher efficiencies, close to 100% in the red region of the spectrum</a:t>
            </a:r>
            <a:r>
              <a:rPr lang="en-US" sz="1800" dirty="0" smtClean="0"/>
              <a:t>. CMOS sensors have lower sensitivity and more noise than CCD, so are not used as much for astronomy.</a:t>
            </a:r>
            <a:endParaRPr lang="en-US" sz="1800" dirty="0"/>
          </a:p>
          <a:p>
            <a:r>
              <a:rPr lang="en-US" sz="1800" dirty="0"/>
              <a:t>Another reason for the increasing importance of CCDs is the large form-factors now </a:t>
            </a:r>
            <a:r>
              <a:rPr lang="en-US" sz="1800" dirty="0" smtClean="0"/>
              <a:t>available—commercial CMOS cameras are in the 40-50 megapixel range.  The LSST CCD camera has 3200 MP!</a:t>
            </a:r>
            <a:endParaRPr lang="en-US" sz="1800"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p:spTree>
    <p:extLst>
      <p:ext uri="{BB962C8B-B14F-4D97-AF65-F5344CB8AC3E}">
        <p14:creationId xmlns:p14="http://schemas.microsoft.com/office/powerpoint/2010/main" val="174831288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12"/>
            <a:ext cx="8229600" cy="914400"/>
          </a:xfrm>
        </p:spPr>
        <p:txBody>
          <a:bodyPr/>
          <a:lstStyle/>
          <a:p>
            <a:r>
              <a:rPr lang="en-US" dirty="0" smtClean="0"/>
              <a:t>CCD Cameras</a:t>
            </a:r>
            <a:endParaRPr lang="en-US" dirty="0"/>
          </a:p>
        </p:txBody>
      </p:sp>
      <p:sp>
        <p:nvSpPr>
          <p:cNvPr id="3" name="Text Placeholder 2"/>
          <p:cNvSpPr>
            <a:spLocks noGrp="1"/>
          </p:cNvSpPr>
          <p:nvPr>
            <p:ph type="body" sz="half" idx="1"/>
          </p:nvPr>
        </p:nvSpPr>
        <p:spPr>
          <a:xfrm>
            <a:off x="235671" y="816204"/>
            <a:ext cx="6106392" cy="3180759"/>
          </a:xfrm>
        </p:spPr>
        <p:txBody>
          <a:bodyPr/>
          <a:lstStyle/>
          <a:p>
            <a:r>
              <a:rPr lang="en-US" sz="1800" dirty="0" smtClean="0"/>
              <a:t>CCDs </a:t>
            </a:r>
            <a:r>
              <a:rPr lang="en-US" sz="1800" dirty="0"/>
              <a:t>have other advantages as well.  They are linear devices, so that they give a precise measure of the number of photons falling on each pixel, over a very large range in brightness.  Ultimately, however, the pixels (quantum wells) will fill up, and the device saturates.  The electrons then spill over into neighboring pixels.  The image </a:t>
            </a:r>
            <a:r>
              <a:rPr lang="en-US" sz="1800" dirty="0" smtClean="0"/>
              <a:t>shows </a:t>
            </a:r>
            <a:r>
              <a:rPr lang="en-US" sz="1800" dirty="0"/>
              <a:t>an example of such saturation</a:t>
            </a:r>
            <a:r>
              <a:rPr lang="en-US" sz="1800" dirty="0" smtClean="0"/>
              <a:t>.</a:t>
            </a:r>
          </a:p>
          <a:p>
            <a:r>
              <a:rPr lang="en-US" sz="1800" dirty="0"/>
              <a:t>CCDs also have the advantage of being purely digital, so they can be controlled easily with computers, and their data can be manipulated digitally.</a:t>
            </a:r>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p:pic>
        <p:nvPicPr>
          <p:cNvPr id="7170" name="Picture 2" descr="https://web.njit.edu/~gary/320/assets/satur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2063" y="832080"/>
            <a:ext cx="2714625" cy="27146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a:off x="6117996" y="2686639"/>
            <a:ext cx="1102936" cy="75415"/>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7787998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Signal-to-Noise Ratio</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362930" y="1295400"/>
                <a:ext cx="8517118" cy="4800600"/>
              </a:xfrm>
            </p:spPr>
            <p:txBody>
              <a:bodyPr/>
              <a:lstStyle/>
              <a:p>
                <a:pPr eaLnBrk="1" hangingPunct="1">
                  <a:spcBef>
                    <a:spcPct val="0"/>
                  </a:spcBef>
                  <a:buClrTx/>
                  <a:buSzTx/>
                </a:pPr>
                <a:r>
                  <a:rPr lang="en-US" sz="1800" dirty="0" smtClean="0">
                    <a:solidFill>
                      <a:srgbClr val="000066"/>
                    </a:solidFill>
                    <a:latin typeface="Tahoma" panose="020B0604030504040204" pitchFamily="34" charset="0"/>
                    <a:ea typeface="宋体" panose="02010600030101010101" pitchFamily="2" charset="-122"/>
                  </a:rPr>
                  <a:t>Photons obey Poisson statistics, meaning that the arrival of photons into a given pixel is a random process, but always positive (there are no negative photons).  The statistical fluctuations in the mean number of photons </a:t>
                </a:r>
                <a:r>
                  <a:rPr lang="en-US" sz="1800" dirty="0">
                    <a:solidFill>
                      <a:srgbClr val="000066"/>
                    </a:solidFill>
                    <a:latin typeface="Times New Roman" panose="02020603050405020304" pitchFamily="18" charset="0"/>
                    <a:ea typeface="宋体" panose="02010600030101010101" pitchFamily="2" charset="-122"/>
                    <a:cs typeface="Times New Roman" panose="02020603050405020304" pitchFamily="18" charset="0"/>
                  </a:rPr>
                  <a:t>&lt;</a:t>
                </a:r>
                <a:r>
                  <a:rPr lang="en-US" sz="1800" i="1" dirty="0" smtClean="0">
                    <a:solidFill>
                      <a:srgbClr val="000066"/>
                    </a:solidFill>
                    <a:latin typeface="Times New Roman" panose="02020603050405020304" pitchFamily="18" charset="0"/>
                    <a:ea typeface="宋体" panose="02010600030101010101" pitchFamily="2" charset="-122"/>
                    <a:cs typeface="Times New Roman" panose="02020603050405020304" pitchFamily="18" charset="0"/>
                  </a:rPr>
                  <a:t>N </a:t>
                </a:r>
                <a:r>
                  <a:rPr lang="en-US" sz="1800" dirty="0" smtClean="0">
                    <a:solidFill>
                      <a:srgbClr val="000066"/>
                    </a:solidFill>
                    <a:latin typeface="Times New Roman" panose="02020603050405020304" pitchFamily="18" charset="0"/>
                    <a:ea typeface="宋体" panose="02010600030101010101" pitchFamily="2" charset="-122"/>
                    <a:cs typeface="Times New Roman" panose="02020603050405020304" pitchFamily="18" charset="0"/>
                  </a:rPr>
                  <a:t>&gt;</a:t>
                </a:r>
                <a:r>
                  <a:rPr lang="en-US" sz="1800" dirty="0" smtClean="0">
                    <a:solidFill>
                      <a:srgbClr val="000066"/>
                    </a:solidFill>
                    <a:latin typeface="Tahoma" panose="020B0604030504040204" pitchFamily="34" charset="0"/>
                    <a:ea typeface="宋体" panose="02010600030101010101" pitchFamily="2" charset="-122"/>
                  </a:rPr>
                  <a:t> </a:t>
                </a:r>
                <a:r>
                  <a:rPr lang="en-US" sz="1800" dirty="0">
                    <a:solidFill>
                      <a:srgbClr val="000066"/>
                    </a:solidFill>
                    <a:latin typeface="Tahoma" panose="020B0604030504040204" pitchFamily="34" charset="0"/>
                    <a:ea typeface="宋体" panose="02010600030101010101" pitchFamily="2" charset="-122"/>
                  </a:rPr>
                  <a:t>have a standard deviation given by </a:t>
                </a:r>
                <a:r>
                  <a:rPr lang="en-US" sz="1800" dirty="0">
                    <a:solidFill>
                      <a:srgbClr val="000066"/>
                    </a:solidFill>
                    <a:latin typeface="Symbol" panose="05050102010706020507" pitchFamily="18" charset="2"/>
                    <a:ea typeface="宋体" panose="02010600030101010101" pitchFamily="2" charset="-122"/>
                    <a:cs typeface="Times New Roman" panose="02020603050405020304" pitchFamily="18" charset="0"/>
                  </a:rPr>
                  <a:t>s</a:t>
                </a:r>
                <a:r>
                  <a:rPr lang="en-US" sz="1800" dirty="0">
                    <a:solidFill>
                      <a:srgbClr val="000066"/>
                    </a:solidFill>
                    <a:latin typeface="Times New Roman" panose="02020603050405020304" pitchFamily="18" charset="0"/>
                    <a:ea typeface="宋体" panose="02010600030101010101" pitchFamily="2" charset="-122"/>
                    <a:cs typeface="Times New Roman" panose="02020603050405020304" pitchFamily="18" charset="0"/>
                  </a:rPr>
                  <a:t> = &lt;</a:t>
                </a:r>
                <a:r>
                  <a:rPr lang="en-US" sz="1800" i="1" dirty="0" smtClean="0">
                    <a:solidFill>
                      <a:srgbClr val="000066"/>
                    </a:solidFill>
                    <a:latin typeface="Times New Roman" panose="02020603050405020304" pitchFamily="18" charset="0"/>
                    <a:ea typeface="宋体" panose="02010600030101010101" pitchFamily="2" charset="-122"/>
                    <a:cs typeface="Times New Roman" panose="02020603050405020304" pitchFamily="18" charset="0"/>
                  </a:rPr>
                  <a:t>N </a:t>
                </a:r>
                <a:r>
                  <a:rPr lang="en-US" sz="1800" dirty="0" smtClean="0">
                    <a:solidFill>
                      <a:srgbClr val="000066"/>
                    </a:solidFill>
                    <a:latin typeface="Times New Roman" panose="02020603050405020304" pitchFamily="18" charset="0"/>
                    <a:ea typeface="宋体" panose="02010600030101010101" pitchFamily="2" charset="-122"/>
                    <a:cs typeface="Times New Roman" panose="02020603050405020304" pitchFamily="18" charset="0"/>
                  </a:rPr>
                  <a:t>&gt;</a:t>
                </a:r>
                <a:r>
                  <a:rPr lang="en-US" sz="1800" baseline="30000" dirty="0">
                    <a:solidFill>
                      <a:srgbClr val="000066"/>
                    </a:solidFill>
                    <a:latin typeface="Times New Roman" panose="02020603050405020304" pitchFamily="18" charset="0"/>
                    <a:ea typeface="宋体" panose="02010600030101010101" pitchFamily="2" charset="-122"/>
                    <a:cs typeface="Times New Roman" panose="02020603050405020304" pitchFamily="18" charset="0"/>
                  </a:rPr>
                  <a:t>1/2</a:t>
                </a:r>
                <a:r>
                  <a:rPr lang="en-US" sz="1800" dirty="0">
                    <a:solidFill>
                      <a:srgbClr val="000066"/>
                    </a:solidFill>
                    <a:latin typeface="Tahoma" panose="020B0604030504040204" pitchFamily="34" charset="0"/>
                    <a:ea typeface="宋体" panose="02010600030101010101" pitchFamily="2" charset="-122"/>
                  </a:rPr>
                  <a:t>.  Thus, the signal to noise ratio is </a:t>
                </a:r>
                <a:r>
                  <a:rPr lang="en-US" sz="1800" dirty="0">
                    <a:solidFill>
                      <a:srgbClr val="000066"/>
                    </a:solidFill>
                    <a:latin typeface="Times New Roman" panose="02020603050405020304" pitchFamily="18" charset="0"/>
                    <a:ea typeface="宋体" panose="02010600030101010101" pitchFamily="2" charset="-122"/>
                    <a:cs typeface="Times New Roman" panose="02020603050405020304" pitchFamily="18" charset="0"/>
                  </a:rPr>
                  <a:t>S/N =  &lt;</a:t>
                </a:r>
                <a:r>
                  <a:rPr lang="en-US" sz="1800" i="1" dirty="0" smtClean="0">
                    <a:solidFill>
                      <a:srgbClr val="000066"/>
                    </a:solidFill>
                    <a:latin typeface="Times New Roman" panose="02020603050405020304" pitchFamily="18" charset="0"/>
                    <a:ea typeface="宋体" panose="02010600030101010101" pitchFamily="2" charset="-122"/>
                    <a:cs typeface="Times New Roman" panose="02020603050405020304" pitchFamily="18" charset="0"/>
                  </a:rPr>
                  <a:t>N </a:t>
                </a:r>
                <a:r>
                  <a:rPr lang="en-US" sz="1800" dirty="0" smtClean="0">
                    <a:solidFill>
                      <a:srgbClr val="000066"/>
                    </a:solidFill>
                    <a:latin typeface="Times New Roman" panose="02020603050405020304" pitchFamily="18" charset="0"/>
                    <a:ea typeface="宋体" panose="02010600030101010101" pitchFamily="2" charset="-122"/>
                    <a:cs typeface="Times New Roman" panose="02020603050405020304" pitchFamily="18" charset="0"/>
                  </a:rPr>
                  <a:t>&gt;/</a:t>
                </a:r>
                <a:r>
                  <a:rPr lang="en-US" sz="1800" dirty="0">
                    <a:solidFill>
                      <a:srgbClr val="000066"/>
                    </a:solidFill>
                    <a:latin typeface="Symbol" panose="05050102010706020507" pitchFamily="18" charset="2"/>
                    <a:ea typeface="宋体" panose="02010600030101010101" pitchFamily="2" charset="-122"/>
                    <a:cs typeface="Times New Roman" panose="02020603050405020304" pitchFamily="18" charset="0"/>
                  </a:rPr>
                  <a:t>s</a:t>
                </a:r>
                <a:r>
                  <a:rPr lang="en-US" sz="1800" dirty="0">
                    <a:solidFill>
                      <a:srgbClr val="000066"/>
                    </a:solidFill>
                    <a:latin typeface="Times New Roman" panose="02020603050405020304" pitchFamily="18" charset="0"/>
                    <a:ea typeface="宋体" panose="02010600030101010101" pitchFamily="2" charset="-122"/>
                    <a:cs typeface="Times New Roman" panose="02020603050405020304" pitchFamily="18" charset="0"/>
                  </a:rPr>
                  <a:t> = &lt;</a:t>
                </a:r>
                <a:r>
                  <a:rPr lang="en-US" sz="1800" i="1" dirty="0" smtClean="0">
                    <a:solidFill>
                      <a:srgbClr val="000066"/>
                    </a:solidFill>
                    <a:latin typeface="Times New Roman" panose="02020603050405020304" pitchFamily="18" charset="0"/>
                    <a:ea typeface="宋体" panose="02010600030101010101" pitchFamily="2" charset="-122"/>
                    <a:cs typeface="Times New Roman" panose="02020603050405020304" pitchFamily="18" charset="0"/>
                  </a:rPr>
                  <a:t>N </a:t>
                </a:r>
                <a:r>
                  <a:rPr lang="en-US" sz="1800" dirty="0" smtClean="0">
                    <a:solidFill>
                      <a:srgbClr val="000066"/>
                    </a:solidFill>
                    <a:latin typeface="Times New Roman" panose="02020603050405020304" pitchFamily="18" charset="0"/>
                    <a:ea typeface="宋体" panose="02010600030101010101" pitchFamily="2" charset="-122"/>
                    <a:cs typeface="Times New Roman" panose="02020603050405020304" pitchFamily="18" charset="0"/>
                  </a:rPr>
                  <a:t>&gt;</a:t>
                </a:r>
                <a:r>
                  <a:rPr lang="en-US" sz="1800" baseline="30000" dirty="0">
                    <a:solidFill>
                      <a:srgbClr val="000066"/>
                    </a:solidFill>
                    <a:latin typeface="Times New Roman" panose="02020603050405020304" pitchFamily="18" charset="0"/>
                    <a:ea typeface="宋体" panose="02010600030101010101" pitchFamily="2" charset="-122"/>
                    <a:cs typeface="Times New Roman" panose="02020603050405020304" pitchFamily="18" charset="0"/>
                  </a:rPr>
                  <a:t>1/2</a:t>
                </a:r>
                <a:r>
                  <a:rPr lang="en-US" sz="1800" dirty="0">
                    <a:solidFill>
                      <a:srgbClr val="000066"/>
                    </a:solidFill>
                    <a:latin typeface="Tahoma" panose="020B0604030504040204" pitchFamily="34" charset="0"/>
                    <a:ea typeface="宋体" panose="02010600030101010101" pitchFamily="2" charset="-122"/>
                  </a:rPr>
                  <a:t>.</a:t>
                </a:r>
              </a:p>
              <a:p>
                <a:pPr eaLnBrk="1" hangingPunct="1">
                  <a:spcBef>
                    <a:spcPct val="0"/>
                  </a:spcBef>
                  <a:buClrTx/>
                  <a:buSzTx/>
                </a:pPr>
                <a:r>
                  <a:rPr lang="en-US" sz="1800" dirty="0">
                    <a:solidFill>
                      <a:srgbClr val="000066"/>
                    </a:solidFill>
                    <a:latin typeface="Tahoma" panose="020B0604030504040204" pitchFamily="34" charset="0"/>
                    <a:ea typeface="宋体" panose="02010600030101010101" pitchFamily="2" charset="-122"/>
                  </a:rPr>
                  <a:t>The mean number of photons detected by a CCD pixel will depend on the photon flux </a:t>
                </a:r>
                <a14:m>
                  <m:oMath xmlns:m="http://schemas.openxmlformats.org/officeDocument/2006/math">
                    <m:sSub>
                      <m:sSubPr>
                        <m:ctrlPr>
                          <a:rPr lang="en-US" sz="1800" i="1" smtClean="0">
                            <a:solidFill>
                              <a:srgbClr val="000066"/>
                            </a:solidFill>
                            <a:latin typeface="Cambria Math" panose="02040503050406030204" pitchFamily="18" charset="0"/>
                            <a:ea typeface="宋体" panose="02010600030101010101" pitchFamily="2" charset="-122"/>
                          </a:rPr>
                        </m:ctrlPr>
                      </m:sSubPr>
                      <m:e>
                        <m:r>
                          <a:rPr lang="en-US" sz="1800" i="1" smtClean="0">
                            <a:solidFill>
                              <a:srgbClr val="000066"/>
                            </a:solidFill>
                            <a:latin typeface="Cambria Math" panose="02040503050406030204" pitchFamily="18" charset="0"/>
                            <a:ea typeface="Cambria Math" panose="02040503050406030204" pitchFamily="18" charset="0"/>
                          </a:rPr>
                          <m:t>ℱ</m:t>
                        </m:r>
                      </m:e>
                      <m:sub>
                        <m:r>
                          <a:rPr lang="en-US" sz="1800" b="0" i="1" smtClean="0">
                            <a:solidFill>
                              <a:srgbClr val="000066"/>
                            </a:solidFill>
                            <a:latin typeface="Cambria Math" panose="02040503050406030204" pitchFamily="18" charset="0"/>
                            <a:ea typeface="宋体" panose="02010600030101010101" pitchFamily="2" charset="-122"/>
                          </a:rPr>
                          <m:t>𝑝</m:t>
                        </m:r>
                      </m:sub>
                    </m:sSub>
                  </m:oMath>
                </a14:m>
                <a:r>
                  <a:rPr lang="en-US" sz="1800" dirty="0" smtClean="0">
                    <a:solidFill>
                      <a:srgbClr val="000066"/>
                    </a:solidFill>
                    <a:latin typeface="Tahoma" panose="020B0604030504040204" pitchFamily="34" charset="0"/>
                    <a:ea typeface="宋体" panose="02010600030101010101" pitchFamily="2" charset="-122"/>
                  </a:rPr>
                  <a:t> (</a:t>
                </a:r>
                <a:r>
                  <a:rPr lang="en-US" sz="1800" dirty="0">
                    <a:solidFill>
                      <a:srgbClr val="000066"/>
                    </a:solidFill>
                    <a:latin typeface="Tahoma" panose="020B0604030504040204" pitchFamily="34" charset="0"/>
                    <a:ea typeface="宋体" panose="02010600030101010101" pitchFamily="2" charset="-122"/>
                  </a:rPr>
                  <a:t>photons per second) x the integration time </a:t>
                </a:r>
                <a:r>
                  <a:rPr lang="en-US" sz="1800" i="1" dirty="0">
                    <a:solidFill>
                      <a:srgbClr val="000066"/>
                    </a:solidFill>
                    <a:latin typeface="Symbol" panose="05050102010706020507" pitchFamily="18" charset="2"/>
                    <a:ea typeface="宋体" panose="02010600030101010101" pitchFamily="2" charset="-122"/>
                  </a:rPr>
                  <a:t>D</a:t>
                </a:r>
                <a:r>
                  <a:rPr lang="en-US" sz="1800" i="1" dirty="0">
                    <a:solidFill>
                      <a:srgbClr val="000066"/>
                    </a:solidFill>
                    <a:latin typeface="Times New Roman" panose="02020603050405020304" pitchFamily="18" charset="0"/>
                    <a:ea typeface="宋体" panose="02010600030101010101" pitchFamily="2" charset="-122"/>
                    <a:cs typeface="Times New Roman" panose="02020603050405020304" pitchFamily="18" charset="0"/>
                  </a:rPr>
                  <a:t>t</a:t>
                </a:r>
                <a:r>
                  <a:rPr lang="en-US" sz="1800" dirty="0">
                    <a:solidFill>
                      <a:srgbClr val="000066"/>
                    </a:solidFill>
                    <a:latin typeface="Tahoma" panose="020B0604030504040204" pitchFamily="34" charset="0"/>
                    <a:ea typeface="宋体" panose="02010600030101010101" pitchFamily="2" charset="-122"/>
                  </a:rPr>
                  <a:t> x the quantum efficiency, so the signal to noise becomes:</a:t>
                </a:r>
              </a:p>
              <a:p>
                <a:pPr eaLnBrk="1" hangingPunct="1">
                  <a:spcBef>
                    <a:spcPct val="0"/>
                  </a:spcBef>
                  <a:buClrTx/>
                  <a:buSzTx/>
                </a:pPr>
                <a:endParaRPr lang="en-US" sz="1800" dirty="0" smtClean="0">
                  <a:solidFill>
                    <a:srgbClr val="000066"/>
                  </a:solidFill>
                  <a:latin typeface="Tahoma" panose="020B0604030504040204" pitchFamily="34" charset="0"/>
                  <a:ea typeface="宋体" panose="02010600030101010101" pitchFamily="2" charset="-122"/>
                </a:endParaRPr>
              </a:p>
              <a:p>
                <a:pPr eaLnBrk="1" hangingPunct="1">
                  <a:spcBef>
                    <a:spcPct val="0"/>
                  </a:spcBef>
                  <a:buClrTx/>
                  <a:buSzTx/>
                </a:pPr>
                <a:r>
                  <a:rPr lang="en-US" sz="1800" dirty="0" smtClean="0">
                    <a:solidFill>
                      <a:srgbClr val="000066"/>
                    </a:solidFill>
                    <a:latin typeface="Tahoma" panose="020B0604030504040204" pitchFamily="34" charset="0"/>
                    <a:ea typeface="宋体" panose="02010600030101010101" pitchFamily="2" charset="-122"/>
                  </a:rPr>
                  <a:t>For </a:t>
                </a:r>
                <a:r>
                  <a:rPr lang="en-US" sz="1800" dirty="0">
                    <a:solidFill>
                      <a:srgbClr val="000066"/>
                    </a:solidFill>
                    <a:latin typeface="Tahoma" panose="020B0604030504040204" pitchFamily="34" charset="0"/>
                    <a:ea typeface="宋体" panose="02010600030101010101" pitchFamily="2" charset="-122"/>
                  </a:rPr>
                  <a:t>a given quantum efficiency, we can increase the signal to noise by increasing the integration time.  However, to double the </a:t>
                </a:r>
                <a:r>
                  <a:rPr lang="en-US" sz="1800" dirty="0">
                    <a:solidFill>
                      <a:srgbClr val="000066"/>
                    </a:solidFill>
                    <a:latin typeface="Times New Roman" panose="02020603050405020304" pitchFamily="18" charset="0"/>
                    <a:ea typeface="宋体" panose="02010600030101010101" pitchFamily="2" charset="-122"/>
                    <a:cs typeface="Times New Roman" panose="02020603050405020304" pitchFamily="18" charset="0"/>
                  </a:rPr>
                  <a:t>S/N</a:t>
                </a:r>
                <a:r>
                  <a:rPr lang="en-US" sz="1800" dirty="0">
                    <a:solidFill>
                      <a:srgbClr val="000066"/>
                    </a:solidFill>
                    <a:latin typeface="Tahoma" panose="020B0604030504040204" pitchFamily="34" charset="0"/>
                    <a:ea typeface="宋体" panose="02010600030101010101" pitchFamily="2" charset="-122"/>
                  </a:rPr>
                  <a:t>, we must increase the integration time by a factor of </a:t>
                </a:r>
                <a:r>
                  <a:rPr lang="en-US" sz="1800" dirty="0">
                    <a:solidFill>
                      <a:srgbClr val="000066"/>
                    </a:solidFill>
                    <a:latin typeface="Times New Roman" panose="02020603050405020304" pitchFamily="18" charset="0"/>
                    <a:ea typeface="宋体" panose="02010600030101010101" pitchFamily="2" charset="-122"/>
                    <a:cs typeface="Times New Roman" panose="02020603050405020304" pitchFamily="18" charset="0"/>
                  </a:rPr>
                  <a:t>4</a:t>
                </a:r>
                <a:r>
                  <a:rPr lang="en-US" sz="1800" dirty="0">
                    <a:solidFill>
                      <a:srgbClr val="000066"/>
                    </a:solidFill>
                    <a:latin typeface="Tahoma" panose="020B0604030504040204" pitchFamily="34" charset="0"/>
                    <a:ea typeface="宋体" panose="02010600030101010101" pitchFamily="2" charset="-122"/>
                  </a:rPr>
                  <a:t>.</a:t>
                </a:r>
                <a:endParaRPr lang="en-US" sz="1800" dirty="0"/>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362930" y="1295400"/>
                <a:ext cx="8517118" cy="4800600"/>
              </a:xfrm>
              <a:blipFill>
                <a:blip r:embed="rId2"/>
                <a:stretch>
                  <a:fillRect l="-501" t="-762"/>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September 18, 2018</a:t>
            </a:r>
            <a:endParaRPr lang="en-US" altLang="zh-CN"/>
          </a:p>
        </p:txBody>
      </p:sp>
      <mc:AlternateContent xmlns:mc="http://schemas.openxmlformats.org/markup-compatibility/2006">
        <mc:Choice xmlns:a14="http://schemas.microsoft.com/office/drawing/2010/main" Requires="a14">
          <p:sp>
            <p:nvSpPr>
              <p:cNvPr id="7" name="TextBox 6"/>
              <p:cNvSpPr txBox="1"/>
              <p:nvPr/>
            </p:nvSpPr>
            <p:spPr>
              <a:xfrm>
                <a:off x="5373279" y="3275814"/>
                <a:ext cx="1958806" cy="47070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m:rPr>
                          <m:sty m:val="p"/>
                        </m:rPr>
                        <a:rPr lang="en-US" sz="1800" b="0" i="0" smtClean="0">
                          <a:latin typeface="Cambria Math" panose="02040503050406030204" pitchFamily="18" charset="0"/>
                        </a:rPr>
                        <m:t>S</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N</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𝑄𝐸</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ℱ</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 </m:t>
                              </m:r>
                              <m:r>
                                <m:rPr>
                                  <m:sty m:val="p"/>
                                </m:rPr>
                                <a:rPr lang="el-GR" sz="1800" b="0" i="1" smtClean="0">
                                  <a:latin typeface="Cambria Math" panose="02040503050406030204" pitchFamily="18" charset="0"/>
                                  <a:ea typeface="Cambria Math" panose="02040503050406030204" pitchFamily="18" charset="0"/>
                                </a:rPr>
                                <m:t>Δ</m:t>
                              </m:r>
                              <m:r>
                                <a:rPr lang="en-US" sz="1800" b="0" i="1" smtClean="0">
                                  <a:latin typeface="Cambria Math" panose="02040503050406030204" pitchFamily="18" charset="0"/>
                                  <a:ea typeface="Cambria Math" panose="02040503050406030204" pitchFamily="18" charset="0"/>
                                </a:rPr>
                                <m:t>𝑡</m:t>
                              </m:r>
                            </m:e>
                          </m:d>
                        </m:e>
                        <m: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up>
                      </m:sSup>
                    </m:oMath>
                  </m:oMathPara>
                </a14:m>
                <a:endParaRPr lang="en-US" sz="1800" dirty="0" smtClean="0"/>
              </a:p>
            </p:txBody>
          </p:sp>
        </mc:Choice>
        <mc:Fallback>
          <p:sp>
            <p:nvSpPr>
              <p:cNvPr id="7" name="TextBox 6"/>
              <p:cNvSpPr txBox="1">
                <a:spLocks noRot="1" noChangeAspect="1" noMove="1" noResize="1" noEditPoints="1" noAdjustHandles="1" noChangeArrowheads="1" noChangeShapeType="1" noTextEdit="1"/>
              </p:cNvSpPr>
              <p:nvPr/>
            </p:nvSpPr>
            <p:spPr>
              <a:xfrm>
                <a:off x="5373279" y="3275814"/>
                <a:ext cx="1958806" cy="47070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82127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Astronomical Telescopes Today</a:t>
            </a:r>
            <a:endParaRPr lang="en-US" dirty="0"/>
          </a:p>
        </p:txBody>
      </p:sp>
      <p:sp>
        <p:nvSpPr>
          <p:cNvPr id="3" name="Text Placeholder 2"/>
          <p:cNvSpPr>
            <a:spLocks noGrp="1"/>
          </p:cNvSpPr>
          <p:nvPr>
            <p:ph type="body" sz="half" idx="1"/>
          </p:nvPr>
        </p:nvSpPr>
        <p:spPr>
          <a:xfrm>
            <a:off x="207388" y="1296969"/>
            <a:ext cx="4137581" cy="4648200"/>
          </a:xfrm>
        </p:spPr>
        <p:txBody>
          <a:bodyPr/>
          <a:lstStyle/>
          <a:p>
            <a:r>
              <a:rPr lang="en-US" sz="1800" dirty="0" smtClean="0"/>
              <a:t>The graphic at right compares diameters of telescopes, both historically and now under development.</a:t>
            </a:r>
          </a:p>
          <a:p>
            <a:r>
              <a:rPr lang="en-US" sz="1800" dirty="0" smtClean="0"/>
              <a:t>In the US (with many international partners), the Giant Magellan Telescope (GMT) and the Thirty Meter Telescope (TMT) are now being built, for the purpose of attaining a larger collecting area, so that fainter and more distant objects can be studied.</a:t>
            </a:r>
          </a:p>
          <a:p>
            <a:r>
              <a:rPr lang="en-US" sz="1800" dirty="0" smtClean="0"/>
              <a:t>The Large Synoptic Survey Telescope (LSST) is also now being built.  It is not as large, but has a different goal, to image the entire sky continuously.</a:t>
            </a:r>
            <a:endParaRPr lang="en-US" sz="1800"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p:pic>
        <p:nvPicPr>
          <p:cNvPr id="8194" name="Picture 2" descr="https://upload.wikimedia.org/wikipedia/commons/thumb/c/c5/Comparison_optical_telescope_primary_mirrors.svg/512px-Comparison_optical_telescope_primary_mirrors.svg.pn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289785" y="1267119"/>
            <a:ext cx="4800600" cy="48006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a:off x="2356701" y="3195687"/>
            <a:ext cx="4590854" cy="1734532"/>
          </a:xfrm>
          <a:prstGeom prst="straightConnector1">
            <a:avLst/>
          </a:prstGeom>
          <a:solidFill>
            <a:schemeClr val="accent1"/>
          </a:solidFill>
          <a:ln w="38100" cap="flat" cmpd="sng" algn="ctr">
            <a:solidFill>
              <a:schemeClr val="bg2"/>
            </a:solidFill>
            <a:prstDash val="solid"/>
            <a:round/>
            <a:headEnd type="none" w="med" len="med"/>
            <a:tailEnd type="triangle" w="med" len="med"/>
          </a:ln>
          <a:effectLst/>
        </p:spPr>
      </p:cxnSp>
      <p:cxnSp>
        <p:nvCxnSpPr>
          <p:cNvPr id="10" name="Straight Arrow Connector 9"/>
          <p:cNvCxnSpPr/>
          <p:nvPr/>
        </p:nvCxnSpPr>
        <p:spPr bwMode="auto">
          <a:xfrm flipV="1">
            <a:off x="2941163" y="2036191"/>
            <a:ext cx="5099901" cy="1423446"/>
          </a:xfrm>
          <a:prstGeom prst="straightConnector1">
            <a:avLst/>
          </a:prstGeom>
          <a:solidFill>
            <a:schemeClr val="accent1"/>
          </a:solidFill>
          <a:ln w="38100" cap="flat" cmpd="sng" algn="ctr">
            <a:solidFill>
              <a:schemeClr val="bg2"/>
            </a:solidFill>
            <a:prstDash val="solid"/>
            <a:round/>
            <a:headEnd type="none" w="med" len="med"/>
            <a:tailEnd type="triangle" w="med" len="med"/>
          </a:ln>
          <a:effectLst/>
        </p:spPr>
      </p:cxnSp>
      <p:cxnSp>
        <p:nvCxnSpPr>
          <p:cNvPr id="14" name="Straight Arrow Connector 13"/>
          <p:cNvCxnSpPr/>
          <p:nvPr/>
        </p:nvCxnSpPr>
        <p:spPr bwMode="auto">
          <a:xfrm flipV="1">
            <a:off x="2356701" y="3867345"/>
            <a:ext cx="4421171" cy="1262408"/>
          </a:xfrm>
          <a:prstGeom prst="straightConnector1">
            <a:avLst/>
          </a:prstGeom>
          <a:solidFill>
            <a:schemeClr val="accent1"/>
          </a:solidFill>
          <a:ln w="38100" cap="flat" cmpd="sng" algn="ctr">
            <a:solidFill>
              <a:schemeClr val="bg2"/>
            </a:solidFill>
            <a:prstDash val="solid"/>
            <a:round/>
            <a:headEnd type="none" w="med" len="med"/>
            <a:tailEnd type="triangle" w="med" len="med"/>
          </a:ln>
          <a:effectLst/>
        </p:spPr>
      </p:cxnSp>
    </p:spTree>
    <p:extLst>
      <p:ext uri="{BB962C8B-B14F-4D97-AF65-F5344CB8AC3E}">
        <p14:creationId xmlns:p14="http://schemas.microsoft.com/office/powerpoint/2010/main" val="261774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88" y="50800"/>
            <a:ext cx="8229600" cy="914400"/>
          </a:xfrm>
        </p:spPr>
        <p:txBody>
          <a:bodyPr/>
          <a:lstStyle/>
          <a:p>
            <a:r>
              <a:rPr lang="en-US" dirty="0" smtClean="0"/>
              <a:t>Other Wavelengths</a:t>
            </a:r>
            <a:endParaRPr lang="en-US" dirty="0"/>
          </a:p>
        </p:txBody>
      </p:sp>
      <p:sp>
        <p:nvSpPr>
          <p:cNvPr id="3" name="Text Placeholder 2"/>
          <p:cNvSpPr>
            <a:spLocks noGrp="1"/>
          </p:cNvSpPr>
          <p:nvPr>
            <p:ph type="body" sz="half" idx="1"/>
          </p:nvPr>
        </p:nvSpPr>
        <p:spPr>
          <a:xfrm>
            <a:off x="216816" y="938751"/>
            <a:ext cx="4213782" cy="5141537"/>
          </a:xfrm>
        </p:spPr>
        <p:txBody>
          <a:bodyPr/>
          <a:lstStyle/>
          <a:p>
            <a:r>
              <a:rPr lang="en-US" sz="1800" dirty="0" smtClean="0"/>
              <a:t>The Earth’s atmosphere and ionosphere absorb much of the electromagnetic spectrum, allowing only visible light and some radio wavelengths through.</a:t>
            </a:r>
          </a:p>
          <a:p>
            <a:r>
              <a:rPr lang="en-US" sz="1800" dirty="0" smtClean="0"/>
              <a:t>Yet there is a lot of physics to be learned about astronomical objects in these other wavelengths, such as the images of the </a:t>
            </a:r>
            <a:r>
              <a:rPr lang="en-US" sz="1800" dirty="0"/>
              <a:t>M</a:t>
            </a:r>
            <a:r>
              <a:rPr lang="en-US" sz="1800" dirty="0" smtClean="0"/>
              <a:t>ilky Way at right.</a:t>
            </a:r>
          </a:p>
          <a:p>
            <a:r>
              <a:rPr lang="en-US" sz="1800" dirty="0" smtClean="0"/>
              <a:t>To study them, we have to go to space.  We now have many observatories in space measuring gamma rays, X-rays, Ultraviolet and Infrared “light.”</a:t>
            </a:r>
          </a:p>
          <a:p>
            <a:r>
              <a:rPr lang="en-US" sz="1800" dirty="0" smtClean="0"/>
              <a:t>One can also avoid atmospheric smearing by putting optical telescopes in space.</a:t>
            </a:r>
            <a:endParaRPr lang="en-US" sz="1800"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p:pic>
        <p:nvPicPr>
          <p:cNvPr id="10242" name="Picture 2" descr="Image result for atmospheric transparency"/>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322762" y="786352"/>
            <a:ext cx="4689474" cy="191364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milky way at many wavelength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4322762" y="2699993"/>
            <a:ext cx="4821238" cy="338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902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00" y="0"/>
            <a:ext cx="8592532" cy="1295400"/>
          </a:xfrm>
        </p:spPr>
        <p:txBody>
          <a:bodyPr/>
          <a:lstStyle/>
          <a:p>
            <a:r>
              <a:rPr lang="en-US" dirty="0" smtClean="0"/>
              <a:t>Telescopes at Other Wavelengths</a:t>
            </a:r>
            <a:endParaRPr lang="en-US"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p:pic>
        <p:nvPicPr>
          <p:cNvPr id="9218" name="Picture 2" descr="https://imagine.gsfc.nasa.gov/Images/science/observatories_across_spectrum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181" y="1295400"/>
            <a:ext cx="8031637" cy="47424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2988" y="5564840"/>
            <a:ext cx="2956963" cy="369332"/>
          </a:xfrm>
          <a:prstGeom prst="rect">
            <a:avLst/>
          </a:prstGeom>
          <a:solidFill>
            <a:schemeClr val="tx2">
              <a:lumMod val="40000"/>
              <a:lumOff val="60000"/>
            </a:schemeClr>
          </a:solidFill>
        </p:spPr>
        <p:txBody>
          <a:bodyPr wrap="none" rtlCol="0">
            <a:spAutoFit/>
          </a:bodyPr>
          <a:lstStyle/>
          <a:p>
            <a:pPr algn="l"/>
            <a:r>
              <a:rPr lang="en-US" sz="1800" dirty="0" smtClean="0">
                <a:solidFill>
                  <a:srgbClr val="FFFF00"/>
                </a:solidFill>
                <a:hlinkClick r:id="rId3"/>
              </a:rPr>
              <a:t>From Imagine the Universe</a:t>
            </a:r>
            <a:endParaRPr lang="en-US" sz="1800" dirty="0" smtClean="0">
              <a:solidFill>
                <a:srgbClr val="FFFF00"/>
              </a:solidFill>
            </a:endParaRPr>
          </a:p>
        </p:txBody>
      </p:sp>
    </p:spTree>
    <p:extLst>
      <p:ext uri="{BB962C8B-B14F-4D97-AF65-F5344CB8AC3E}">
        <p14:creationId xmlns:p14="http://schemas.microsoft.com/office/powerpoint/2010/main" val="6997290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Learned</a:t>
            </a:r>
            <a:endParaRPr lang="en-US" dirty="0"/>
          </a:p>
        </p:txBody>
      </p:sp>
      <p:sp>
        <p:nvSpPr>
          <p:cNvPr id="3" name="Text Placeholder 2"/>
          <p:cNvSpPr>
            <a:spLocks noGrp="1"/>
          </p:cNvSpPr>
          <p:nvPr>
            <p:ph type="body" sz="half" idx="1"/>
          </p:nvPr>
        </p:nvSpPr>
        <p:spPr>
          <a:xfrm>
            <a:off x="457200" y="1295400"/>
            <a:ext cx="8229600" cy="4800600"/>
          </a:xfrm>
        </p:spPr>
        <p:txBody>
          <a:bodyPr/>
          <a:lstStyle/>
          <a:p>
            <a:r>
              <a:rPr lang="en-US" sz="1800" dirty="0" smtClean="0"/>
              <a:t>Know the </a:t>
            </a:r>
            <a:r>
              <a:rPr lang="en-US" sz="1800" dirty="0" smtClean="0"/>
              <a:t>differences in the two main types of telescopes, refracting and reflecting telescopes.</a:t>
            </a:r>
            <a:endParaRPr lang="en-US" sz="1800" dirty="0" smtClean="0"/>
          </a:p>
          <a:p>
            <a:r>
              <a:rPr lang="en-US" sz="1800" dirty="0" smtClean="0"/>
              <a:t>Know the fundamental relationship for </a:t>
            </a:r>
            <a:r>
              <a:rPr lang="en-US" sz="1800" dirty="0" smtClean="0"/>
              <a:t>an optic (lens or mirror) connecting</a:t>
            </a:r>
            <a:r>
              <a:rPr lang="en-US" sz="1800" dirty="0" smtClean="0"/>
              <a:t> focal length, image distance, and object distance.</a:t>
            </a:r>
            <a:endParaRPr lang="en-US" sz="1800" dirty="0" smtClean="0"/>
          </a:p>
          <a:p>
            <a:r>
              <a:rPr lang="en-US" sz="1800" dirty="0" smtClean="0"/>
              <a:t>Know the lens-maker’s formula and how to use it to solve problems.</a:t>
            </a:r>
          </a:p>
          <a:p>
            <a:r>
              <a:rPr lang="en-US" sz="1800" dirty="0" smtClean="0"/>
              <a:t>Know the basics of graphically sketching (ray tracing) of optical elements.</a:t>
            </a:r>
            <a:endParaRPr lang="en-US" sz="1800" dirty="0" smtClean="0"/>
          </a:p>
          <a:p>
            <a:r>
              <a:rPr lang="en-US" sz="1800" dirty="0" smtClean="0"/>
              <a:t>Be familiar with the principle measures for telescopes, and how to calculate them:</a:t>
            </a:r>
          </a:p>
          <a:p>
            <a:pPr lvl="1"/>
            <a:r>
              <a:rPr lang="en-US" sz="1400" dirty="0" smtClean="0"/>
              <a:t>f-ratio</a:t>
            </a:r>
          </a:p>
          <a:p>
            <a:pPr lvl="1"/>
            <a:r>
              <a:rPr lang="en-US" sz="1400" dirty="0" smtClean="0"/>
              <a:t>Plate scale</a:t>
            </a:r>
          </a:p>
          <a:p>
            <a:pPr lvl="1"/>
            <a:r>
              <a:rPr lang="en-US" sz="1400" dirty="0" smtClean="0"/>
              <a:t>Light-gathering power</a:t>
            </a:r>
          </a:p>
          <a:p>
            <a:pPr lvl="1"/>
            <a:r>
              <a:rPr lang="en-US" sz="1400" dirty="0" smtClean="0"/>
              <a:t>Resolving power</a:t>
            </a:r>
          </a:p>
          <a:p>
            <a:pPr lvl="1"/>
            <a:r>
              <a:rPr lang="en-US" sz="1400" dirty="0" smtClean="0"/>
              <a:t>Magnification factor</a:t>
            </a:r>
          </a:p>
          <a:p>
            <a:pPr lvl="1"/>
            <a:r>
              <a:rPr lang="en-US" sz="1400" dirty="0" smtClean="0"/>
              <a:t>Signal to noise (for CCDs)</a:t>
            </a:r>
          </a:p>
          <a:p>
            <a:r>
              <a:rPr lang="en-US" sz="1800" dirty="0" smtClean="0"/>
              <a:t>Understand the importance of space telescopes, and observing at other wavelengths.</a:t>
            </a:r>
            <a:endParaRPr lang="en-US" sz="1800" dirty="0"/>
          </a:p>
          <a:p>
            <a:endParaRPr lang="en-US" sz="1800"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p:spTree>
    <p:extLst>
      <p:ext uri="{BB962C8B-B14F-4D97-AF65-F5344CB8AC3E}">
        <p14:creationId xmlns:p14="http://schemas.microsoft.com/office/powerpoint/2010/main" val="15683473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2"/>
                </a:solidFill>
                <a:latin typeface="Tahoma" panose="020B0604030504040204" pitchFamily="34" charset="0"/>
                <a:ea typeface="宋体" panose="02010600030101010101" pitchFamily="2" charset="-122"/>
              </a:defRPr>
            </a:lvl1pPr>
            <a:lvl2pPr marL="742950" indent="-285750" eaLnBrk="0" hangingPunct="0">
              <a:defRPr sz="4400">
                <a:solidFill>
                  <a:schemeClr val="bg2"/>
                </a:solidFill>
                <a:latin typeface="Tahoma" panose="020B0604030504040204" pitchFamily="34" charset="0"/>
                <a:ea typeface="宋体" panose="02010600030101010101" pitchFamily="2" charset="-122"/>
              </a:defRPr>
            </a:lvl2pPr>
            <a:lvl3pPr marL="1143000" indent="-228600" eaLnBrk="0" hangingPunct="0">
              <a:defRPr sz="4400">
                <a:solidFill>
                  <a:schemeClr val="bg2"/>
                </a:solidFill>
                <a:latin typeface="Tahoma" panose="020B0604030504040204" pitchFamily="34" charset="0"/>
                <a:ea typeface="宋体" panose="02010600030101010101" pitchFamily="2" charset="-122"/>
              </a:defRPr>
            </a:lvl3pPr>
            <a:lvl4pPr marL="1600200" indent="-228600" eaLnBrk="0" hangingPunct="0">
              <a:defRPr sz="4400">
                <a:solidFill>
                  <a:schemeClr val="bg2"/>
                </a:solidFill>
                <a:latin typeface="Tahoma" panose="020B0604030504040204" pitchFamily="34" charset="0"/>
                <a:ea typeface="宋体" panose="02010600030101010101" pitchFamily="2" charset="-122"/>
              </a:defRPr>
            </a:lvl4pPr>
            <a:lvl5pPr marL="2057400" indent="-228600"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r>
              <a:rPr lang="en-US" altLang="en-US" sz="1400" smtClean="0">
                <a:solidFill>
                  <a:schemeClr val="tx1"/>
                </a:solidFill>
                <a:latin typeface="Arial" panose="020B0604020202020204" pitchFamily="34" charset="0"/>
              </a:rPr>
              <a:t>September 18, 2018</a:t>
            </a:r>
            <a:endParaRPr lang="en-US" altLang="zh-CN" sz="1400">
              <a:solidFill>
                <a:schemeClr val="tx1"/>
              </a:solidFill>
              <a:latin typeface="Arial" panose="020B0604020202020204" pitchFamily="34" charset="0"/>
            </a:endParaRPr>
          </a:p>
        </p:txBody>
      </p:sp>
      <p:sp>
        <p:nvSpPr>
          <p:cNvPr id="23555" name="Rectangle 2"/>
          <p:cNvSpPr>
            <a:spLocks noGrp="1" noChangeArrowheads="1"/>
          </p:cNvSpPr>
          <p:nvPr>
            <p:ph type="title"/>
          </p:nvPr>
        </p:nvSpPr>
        <p:spPr>
          <a:xfrm>
            <a:off x="469900" y="174373"/>
            <a:ext cx="8229600" cy="1284664"/>
          </a:xfrm>
        </p:spPr>
        <p:txBody>
          <a:bodyPr/>
          <a:lstStyle/>
          <a:p>
            <a:pPr eaLnBrk="1" hangingPunct="1"/>
            <a:r>
              <a:rPr lang="en-US" altLang="zh-CN" dirty="0" smtClean="0">
                <a:ea typeface="宋体" panose="02010600030101010101" pitchFamily="2" charset="-122"/>
              </a:rPr>
              <a:t>Optical Telescope Types</a:t>
            </a:r>
            <a:endParaRPr lang="en-US" altLang="en-US" dirty="0" smtClean="0"/>
          </a:p>
        </p:txBody>
      </p:sp>
      <p:sp>
        <p:nvSpPr>
          <p:cNvPr id="23556" name="Rectangle 3"/>
          <p:cNvSpPr>
            <a:spLocks noGrp="1" noChangeArrowheads="1"/>
          </p:cNvSpPr>
          <p:nvPr>
            <p:ph type="body" sz="half" idx="1"/>
          </p:nvPr>
        </p:nvSpPr>
        <p:spPr>
          <a:xfrm>
            <a:off x="377073" y="1320799"/>
            <a:ext cx="8446096" cy="4693501"/>
          </a:xfrm>
        </p:spPr>
        <p:txBody>
          <a:bodyPr/>
          <a:lstStyle/>
          <a:p>
            <a:r>
              <a:rPr lang="en-US" sz="1800" dirty="0" smtClean="0"/>
              <a:t>Optical telescopes use either a lens or mirror to collect and focus light.</a:t>
            </a:r>
          </a:p>
          <a:p>
            <a:r>
              <a:rPr lang="en-US" sz="1800" dirty="0" smtClean="0"/>
              <a:t>There are two basic types, depending on whether the main element, or </a:t>
            </a:r>
            <a:r>
              <a:rPr lang="en-US" sz="1800" i="1" dirty="0" smtClean="0">
                <a:solidFill>
                  <a:srgbClr val="FF0000"/>
                </a:solidFill>
              </a:rPr>
              <a:t>objective</a:t>
            </a:r>
            <a:r>
              <a:rPr lang="en-US" sz="1800" dirty="0" smtClean="0"/>
              <a:t>, is a lens (refracting telescope) or a mirror (reflecting telescope), but there are many subtypes.</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Although telescopes magnify what they see, the main purpose is not magnification, but collecting light.</a:t>
            </a:r>
            <a:endParaRPr lang="en-US" sz="1800" dirty="0" smtClean="0"/>
          </a:p>
        </p:txBody>
      </p:sp>
      <p:grpSp>
        <p:nvGrpSpPr>
          <p:cNvPr id="3" name="Group 2"/>
          <p:cNvGrpSpPr/>
          <p:nvPr/>
        </p:nvGrpSpPr>
        <p:grpSpPr>
          <a:xfrm>
            <a:off x="2771481" y="2648933"/>
            <a:ext cx="5839828" cy="2300140"/>
            <a:chOff x="1970201" y="2554663"/>
            <a:chExt cx="5839828" cy="2300140"/>
          </a:xfrm>
        </p:grpSpPr>
        <p:pic>
          <p:nvPicPr>
            <p:cNvPr id="1026" name="Picture 2" descr="Image result for telescope typ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36" b="6298"/>
            <a:stretch/>
          </p:blipFill>
          <p:spPr bwMode="auto">
            <a:xfrm>
              <a:off x="1970201" y="2554663"/>
              <a:ext cx="4829733" cy="23001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42063" y="2605463"/>
              <a:ext cx="1467966" cy="523220"/>
            </a:xfrm>
            <a:prstGeom prst="rect">
              <a:avLst/>
            </a:prstGeom>
            <a:noFill/>
          </p:spPr>
          <p:txBody>
            <a:bodyPr wrap="none" rtlCol="0">
              <a:spAutoFit/>
            </a:bodyPr>
            <a:lstStyle/>
            <a:p>
              <a:pPr algn="l"/>
              <a:r>
                <a:rPr lang="en-US" sz="1400" dirty="0"/>
                <a:t>f</a:t>
              </a:r>
              <a:r>
                <a:rPr lang="en-US" sz="1400" dirty="0" smtClean="0"/>
                <a:t>rom</a:t>
              </a:r>
            </a:p>
            <a:p>
              <a:pPr algn="l"/>
              <a:r>
                <a:rPr lang="en-US" sz="1400" dirty="0" smtClean="0"/>
                <a:t>Sky &amp; Telescope</a:t>
              </a:r>
              <a:endParaRPr lang="en-US" sz="1400" dirty="0" smtClean="0"/>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body" sz="half" idx="1"/>
          </p:nvPr>
        </p:nvSpPr>
        <p:spPr>
          <a:xfrm>
            <a:off x="254684" y="1019136"/>
            <a:ext cx="8446096" cy="4859831"/>
          </a:xfrm>
        </p:spPr>
        <p:txBody>
          <a:bodyPr/>
          <a:lstStyle/>
          <a:p>
            <a:r>
              <a:rPr lang="en-US" sz="1800" dirty="0"/>
              <a:t>Simple ray tracing techniques exist for determining for a given optic (either a lens or a mirror) where an image forms, given an image distance.  The method is illustrated in the diagrams below</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1800" dirty="0" smtClean="0"/>
              <a:t>The relationship is given by the formula: </a:t>
            </a:r>
            <a:endParaRPr lang="en-US" sz="1800" dirty="0" smtClean="0"/>
          </a:p>
        </p:txBody>
      </p:sp>
      <p:sp>
        <p:nvSpPr>
          <p:cNvPr id="2" name="Title 1"/>
          <p:cNvSpPr>
            <a:spLocks noGrp="1"/>
          </p:cNvSpPr>
          <p:nvPr>
            <p:ph type="title"/>
          </p:nvPr>
        </p:nvSpPr>
        <p:spPr>
          <a:xfrm>
            <a:off x="457200" y="220743"/>
            <a:ext cx="8229600" cy="914400"/>
          </a:xfrm>
        </p:spPr>
        <p:txBody>
          <a:bodyPr/>
          <a:lstStyle/>
          <a:p>
            <a:r>
              <a:rPr lang="en-US" dirty="0" smtClean="0"/>
              <a:t>Optics and Ray Tracing</a:t>
            </a:r>
            <a:endParaRPr lang="en-US"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p:pic>
        <p:nvPicPr>
          <p:cNvPr id="2050" name="Picture 2" descr="https://web.njit.edu/~gary/320/assets/le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33" y="2058399"/>
            <a:ext cx="4352925"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eb.njit.edu/~gary/320/assets/mirro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623" y="4069610"/>
            <a:ext cx="3257550" cy="1390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4806" y="1871360"/>
            <a:ext cx="4026852" cy="2062103"/>
          </a:xfrm>
          <a:prstGeom prst="rect">
            <a:avLst/>
          </a:prstGeom>
          <a:solidFill>
            <a:schemeClr val="tx2">
              <a:lumMod val="40000"/>
              <a:lumOff val="60000"/>
            </a:schemeClr>
          </a:solidFill>
        </p:spPr>
        <p:txBody>
          <a:bodyPr wrap="square" rtlCol="0">
            <a:spAutoFit/>
          </a:bodyPr>
          <a:lstStyle/>
          <a:p>
            <a:pPr algn="l"/>
            <a:r>
              <a:rPr lang="en-US" sz="1600" dirty="0"/>
              <a:t>Geometric optics ray tracing for a </a:t>
            </a:r>
            <a:r>
              <a:rPr lang="en-US" sz="1600" dirty="0" smtClean="0"/>
              <a:t>thin lens. Given </a:t>
            </a:r>
            <a:r>
              <a:rPr lang="en-US" sz="1600" dirty="0"/>
              <a:t>the focal distance </a:t>
            </a:r>
            <a:r>
              <a:rPr lang="en-US" sz="1600" i="1" dirty="0">
                <a:latin typeface="Times New Roman" panose="02020603050405020304" pitchFamily="18" charset="0"/>
                <a:cs typeface="Times New Roman" panose="02020603050405020304" pitchFamily="18" charset="0"/>
              </a:rPr>
              <a:t>f</a:t>
            </a:r>
            <a:r>
              <a:rPr lang="en-US" sz="1600" dirty="0"/>
              <a:t>, and the </a:t>
            </a:r>
            <a:r>
              <a:rPr lang="en-US" sz="1600" dirty="0" smtClean="0"/>
              <a:t>object </a:t>
            </a:r>
            <a:r>
              <a:rPr lang="en-US" sz="1600" dirty="0"/>
              <a:t>distance </a:t>
            </a:r>
            <a:r>
              <a:rPr lang="en-US" sz="1600" i="1" dirty="0" smtClean="0">
                <a:latin typeface="Times New Roman" panose="02020603050405020304" pitchFamily="18" charset="0"/>
                <a:cs typeface="Times New Roman" panose="02020603050405020304" pitchFamily="18" charset="0"/>
              </a:rPr>
              <a:t>p</a:t>
            </a:r>
            <a:r>
              <a:rPr lang="en-US" sz="1600" dirty="0" smtClean="0"/>
              <a:t>, </a:t>
            </a:r>
            <a:r>
              <a:rPr lang="en-US" sz="1600" dirty="0"/>
              <a:t>one can determine the distance to the image </a:t>
            </a:r>
            <a:r>
              <a:rPr lang="en-US" sz="1600" i="1" dirty="0" smtClean="0">
                <a:latin typeface="Times New Roman" panose="02020603050405020304" pitchFamily="18" charset="0"/>
                <a:cs typeface="Times New Roman" panose="02020603050405020304" pitchFamily="18" charset="0"/>
              </a:rPr>
              <a:t>q</a:t>
            </a:r>
            <a:r>
              <a:rPr lang="en-US" sz="1600" dirty="0" smtClean="0"/>
              <a:t>, </a:t>
            </a:r>
            <a:r>
              <a:rPr lang="en-US" sz="1600" dirty="0"/>
              <a:t>geometrically. </a:t>
            </a:r>
            <a:endParaRPr lang="en-US" sz="1600" dirty="0" smtClean="0"/>
          </a:p>
          <a:p>
            <a:pPr algn="l"/>
            <a:r>
              <a:rPr lang="en-US" sz="1600" b="1" dirty="0" smtClean="0"/>
              <a:t>The </a:t>
            </a:r>
            <a:r>
              <a:rPr lang="en-US" sz="1600" b="1" dirty="0"/>
              <a:t>rules </a:t>
            </a:r>
            <a:r>
              <a:rPr lang="en-US" sz="1600" b="1" dirty="0" smtClean="0"/>
              <a:t>are simple:</a:t>
            </a:r>
            <a:r>
              <a:rPr lang="en-US" sz="1600" dirty="0" smtClean="0"/>
              <a:t> </a:t>
            </a:r>
            <a:r>
              <a:rPr lang="en-US" sz="1600" dirty="0"/>
              <a:t>parallel rays go through the focus, and rays through the center of the </a:t>
            </a:r>
            <a:r>
              <a:rPr lang="en-US" sz="1600" dirty="0" smtClean="0"/>
              <a:t>lens </a:t>
            </a:r>
            <a:r>
              <a:rPr lang="en-US" sz="1600" dirty="0"/>
              <a:t>do not bend.</a:t>
            </a:r>
            <a:endParaRPr lang="en-US" sz="1600" dirty="0" smtClean="0"/>
          </a:p>
        </p:txBody>
      </p:sp>
      <p:sp>
        <p:nvSpPr>
          <p:cNvPr id="4" name="TextBox 3"/>
          <p:cNvSpPr txBox="1"/>
          <p:nvPr/>
        </p:nvSpPr>
        <p:spPr>
          <a:xfrm>
            <a:off x="556181" y="4092175"/>
            <a:ext cx="4535442" cy="1323439"/>
          </a:xfrm>
          <a:prstGeom prst="rect">
            <a:avLst/>
          </a:prstGeom>
          <a:solidFill>
            <a:schemeClr val="tx2">
              <a:lumMod val="40000"/>
              <a:lumOff val="60000"/>
            </a:schemeClr>
          </a:solidFill>
        </p:spPr>
        <p:txBody>
          <a:bodyPr wrap="square" rtlCol="0">
            <a:spAutoFit/>
          </a:bodyPr>
          <a:lstStyle/>
          <a:p>
            <a:pPr algn="l"/>
            <a:r>
              <a:rPr lang="en-US" sz="1600" dirty="0"/>
              <a:t>Geometric optics ray tracing for a mirror works the same way.  </a:t>
            </a:r>
            <a:endParaRPr lang="en-US" sz="1600" dirty="0" smtClean="0"/>
          </a:p>
          <a:p>
            <a:pPr algn="l"/>
            <a:r>
              <a:rPr lang="en-US" sz="1600" b="1" dirty="0" smtClean="0"/>
              <a:t>The </a:t>
            </a:r>
            <a:r>
              <a:rPr lang="en-US" sz="1600" b="1" dirty="0"/>
              <a:t>rules are</a:t>
            </a:r>
            <a:r>
              <a:rPr lang="en-US" sz="1600" b="1" dirty="0" smtClean="0"/>
              <a:t>: </a:t>
            </a:r>
            <a:r>
              <a:rPr lang="en-US" sz="1600" dirty="0" smtClean="0"/>
              <a:t>parallel </a:t>
            </a:r>
            <a:r>
              <a:rPr lang="en-US" sz="1600" dirty="0"/>
              <a:t>rays go through the focus, and rays that hit the center of the mirror </a:t>
            </a:r>
            <a:r>
              <a:rPr lang="en-US" sz="1600" dirty="0" smtClean="0"/>
              <a:t>bounce </a:t>
            </a:r>
            <a:r>
              <a:rPr lang="en-US" sz="1600" dirty="0"/>
              <a:t>off symmetrically.</a:t>
            </a:r>
            <a:endParaRPr lang="en-US" sz="1600" dirty="0" smtClean="0"/>
          </a:p>
        </p:txBody>
      </p:sp>
      <p:cxnSp>
        <p:nvCxnSpPr>
          <p:cNvPr id="17" name="Straight Arrow Connector 16"/>
          <p:cNvCxnSpPr/>
          <p:nvPr/>
        </p:nvCxnSpPr>
        <p:spPr bwMode="auto">
          <a:xfrm>
            <a:off x="5513770" y="4609349"/>
            <a:ext cx="1061513" cy="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grpSp>
        <p:nvGrpSpPr>
          <p:cNvPr id="31" name="Group 30"/>
          <p:cNvGrpSpPr/>
          <p:nvPr/>
        </p:nvGrpSpPr>
        <p:grpSpPr>
          <a:xfrm>
            <a:off x="527901" y="2755453"/>
            <a:ext cx="2356701" cy="369332"/>
            <a:chOff x="527901" y="2915710"/>
            <a:chExt cx="2356701" cy="369332"/>
          </a:xfrm>
        </p:grpSpPr>
        <p:cxnSp>
          <p:nvCxnSpPr>
            <p:cNvPr id="7" name="Straight Arrow Connector 6"/>
            <p:cNvCxnSpPr/>
            <p:nvPr/>
          </p:nvCxnSpPr>
          <p:spPr bwMode="auto">
            <a:xfrm>
              <a:off x="527901" y="3062668"/>
              <a:ext cx="2356701" cy="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13" name="TextBox 12"/>
            <p:cNvSpPr txBox="1"/>
            <p:nvPr/>
          </p:nvSpPr>
          <p:spPr>
            <a:xfrm>
              <a:off x="1509866" y="2915710"/>
              <a:ext cx="300082" cy="369332"/>
            </a:xfrm>
            <a:prstGeom prst="rect">
              <a:avLst/>
            </a:prstGeom>
            <a:solidFill>
              <a:schemeClr val="tx1"/>
            </a:solidFill>
          </p:spPr>
          <p:txBody>
            <a:bodyPr wrap="none" rtlCol="0">
              <a:spAutoFit/>
            </a:bodyPr>
            <a:lstStyle/>
            <a:p>
              <a:pPr algn="l"/>
              <a:r>
                <a:rPr lang="en-US" sz="1800" i="1" dirty="0" smtClean="0">
                  <a:latin typeface="Times New Roman" panose="02020603050405020304" pitchFamily="18" charset="0"/>
                  <a:cs typeface="Times New Roman" panose="02020603050405020304" pitchFamily="18" charset="0"/>
                </a:rPr>
                <a:t>p</a:t>
              </a:r>
              <a:endParaRPr lang="en-US" sz="1800" i="1" dirty="0" smtClean="0">
                <a:latin typeface="Times New Roman" panose="02020603050405020304" pitchFamily="18" charset="0"/>
                <a:cs typeface="Times New Roman" panose="02020603050405020304" pitchFamily="18" charset="0"/>
              </a:endParaRPr>
            </a:p>
          </p:txBody>
        </p:sp>
      </p:grpSp>
      <p:grpSp>
        <p:nvGrpSpPr>
          <p:cNvPr id="2048" name="Group 2047"/>
          <p:cNvGrpSpPr/>
          <p:nvPr/>
        </p:nvGrpSpPr>
        <p:grpSpPr>
          <a:xfrm>
            <a:off x="2823902" y="3247800"/>
            <a:ext cx="1919352" cy="369332"/>
            <a:chOff x="2823902" y="3408057"/>
            <a:chExt cx="1919352" cy="369332"/>
          </a:xfrm>
        </p:grpSpPr>
        <p:cxnSp>
          <p:nvCxnSpPr>
            <p:cNvPr id="14" name="Straight Arrow Connector 13"/>
            <p:cNvCxnSpPr/>
            <p:nvPr/>
          </p:nvCxnSpPr>
          <p:spPr bwMode="auto">
            <a:xfrm flipV="1">
              <a:off x="2823902" y="3600408"/>
              <a:ext cx="1919352" cy="8899"/>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19" name="TextBox 18"/>
            <p:cNvSpPr txBox="1"/>
            <p:nvPr/>
          </p:nvSpPr>
          <p:spPr>
            <a:xfrm>
              <a:off x="3735374" y="3408057"/>
              <a:ext cx="300082" cy="369332"/>
            </a:xfrm>
            <a:prstGeom prst="rect">
              <a:avLst/>
            </a:prstGeom>
            <a:solidFill>
              <a:schemeClr val="tx1"/>
            </a:solidFill>
          </p:spPr>
          <p:txBody>
            <a:bodyPr wrap="none" rtlCol="0">
              <a:spAutoFit/>
            </a:bodyPr>
            <a:lstStyle/>
            <a:p>
              <a:pPr algn="l"/>
              <a:r>
                <a:rPr lang="en-US" sz="1800" i="1" dirty="0" smtClean="0">
                  <a:latin typeface="Times New Roman" panose="02020603050405020304" pitchFamily="18" charset="0"/>
                  <a:cs typeface="Times New Roman" panose="02020603050405020304" pitchFamily="18" charset="0"/>
                </a:rPr>
                <a:t>q</a:t>
              </a:r>
              <a:endParaRPr lang="en-US" sz="1800" i="1" dirty="0" smtClean="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1241732" y="1874798"/>
            <a:ext cx="929037" cy="276999"/>
          </a:xfrm>
          <a:prstGeom prst="rect">
            <a:avLst/>
          </a:prstGeom>
          <a:noFill/>
        </p:spPr>
        <p:txBody>
          <a:bodyPr wrap="none" rtlCol="0">
            <a:spAutoFit/>
          </a:bodyPr>
          <a:lstStyle/>
          <a:p>
            <a:pPr algn="l"/>
            <a:r>
              <a:rPr lang="en-US" sz="1200" dirty="0" smtClean="0"/>
              <a:t>parallel ray</a:t>
            </a:r>
            <a:endParaRPr lang="en-US" sz="1200" dirty="0" smtClean="0"/>
          </a:p>
        </p:txBody>
      </p:sp>
      <p:sp>
        <p:nvSpPr>
          <p:cNvPr id="22" name="TextBox 21"/>
          <p:cNvSpPr txBox="1"/>
          <p:nvPr/>
        </p:nvSpPr>
        <p:spPr>
          <a:xfrm>
            <a:off x="3011326" y="2997914"/>
            <a:ext cx="929037" cy="276999"/>
          </a:xfrm>
          <a:prstGeom prst="rect">
            <a:avLst/>
          </a:prstGeom>
          <a:noFill/>
        </p:spPr>
        <p:txBody>
          <a:bodyPr wrap="none" rtlCol="0">
            <a:spAutoFit/>
          </a:bodyPr>
          <a:lstStyle/>
          <a:p>
            <a:pPr algn="l"/>
            <a:r>
              <a:rPr lang="en-US" sz="1200" dirty="0" smtClean="0"/>
              <a:t>parallel ray</a:t>
            </a:r>
            <a:endParaRPr lang="en-US" sz="1200" dirty="0" smtClean="0"/>
          </a:p>
        </p:txBody>
      </p:sp>
      <p:sp>
        <p:nvSpPr>
          <p:cNvPr id="23" name="TextBox 22"/>
          <p:cNvSpPr txBox="1"/>
          <p:nvPr/>
        </p:nvSpPr>
        <p:spPr>
          <a:xfrm rot="912523">
            <a:off x="1842977" y="2325642"/>
            <a:ext cx="870303" cy="276999"/>
          </a:xfrm>
          <a:prstGeom prst="rect">
            <a:avLst/>
          </a:prstGeom>
          <a:noFill/>
        </p:spPr>
        <p:txBody>
          <a:bodyPr wrap="none" rtlCol="0">
            <a:spAutoFit/>
          </a:bodyPr>
          <a:lstStyle/>
          <a:p>
            <a:pPr algn="l"/>
            <a:r>
              <a:rPr lang="en-US" sz="1200" dirty="0" smtClean="0"/>
              <a:t>center ray</a:t>
            </a:r>
            <a:endParaRPr lang="en-US" sz="1200" dirty="0" smtClean="0"/>
          </a:p>
        </p:txBody>
      </p:sp>
      <p:sp>
        <p:nvSpPr>
          <p:cNvPr id="24" name="TextBox 23"/>
          <p:cNvSpPr txBox="1"/>
          <p:nvPr/>
        </p:nvSpPr>
        <p:spPr>
          <a:xfrm>
            <a:off x="6126388" y="3883685"/>
            <a:ext cx="929037" cy="276999"/>
          </a:xfrm>
          <a:prstGeom prst="rect">
            <a:avLst/>
          </a:prstGeom>
          <a:noFill/>
        </p:spPr>
        <p:txBody>
          <a:bodyPr wrap="none" rtlCol="0">
            <a:spAutoFit/>
          </a:bodyPr>
          <a:lstStyle/>
          <a:p>
            <a:pPr algn="l"/>
            <a:r>
              <a:rPr lang="en-US" sz="1200" dirty="0" smtClean="0"/>
              <a:t>parallel ray</a:t>
            </a:r>
            <a:endParaRPr lang="en-US" sz="1200" dirty="0" smtClean="0"/>
          </a:p>
        </p:txBody>
      </p:sp>
      <p:sp>
        <p:nvSpPr>
          <p:cNvPr id="25" name="TextBox 24"/>
          <p:cNvSpPr txBox="1"/>
          <p:nvPr/>
        </p:nvSpPr>
        <p:spPr>
          <a:xfrm>
            <a:off x="5896398" y="5009190"/>
            <a:ext cx="929037" cy="276999"/>
          </a:xfrm>
          <a:prstGeom prst="rect">
            <a:avLst/>
          </a:prstGeom>
          <a:noFill/>
        </p:spPr>
        <p:txBody>
          <a:bodyPr wrap="none" rtlCol="0">
            <a:spAutoFit/>
          </a:bodyPr>
          <a:lstStyle/>
          <a:p>
            <a:pPr algn="l"/>
            <a:r>
              <a:rPr lang="en-US" sz="1200" dirty="0" smtClean="0"/>
              <a:t>parallel ray</a:t>
            </a:r>
            <a:endParaRPr lang="en-US" sz="1200" dirty="0" smtClean="0"/>
          </a:p>
        </p:txBody>
      </p:sp>
      <p:sp>
        <p:nvSpPr>
          <p:cNvPr id="26" name="TextBox 25"/>
          <p:cNvSpPr txBox="1"/>
          <p:nvPr/>
        </p:nvSpPr>
        <p:spPr>
          <a:xfrm rot="20711717">
            <a:off x="6240056" y="4215800"/>
            <a:ext cx="870303" cy="276999"/>
          </a:xfrm>
          <a:prstGeom prst="rect">
            <a:avLst/>
          </a:prstGeom>
          <a:noFill/>
        </p:spPr>
        <p:txBody>
          <a:bodyPr wrap="none" rtlCol="0">
            <a:spAutoFit/>
          </a:bodyPr>
          <a:lstStyle/>
          <a:p>
            <a:pPr algn="l"/>
            <a:r>
              <a:rPr lang="en-US" sz="1200" dirty="0" smtClean="0"/>
              <a:t>center ray</a:t>
            </a:r>
            <a:endParaRPr lang="en-US" sz="1200" dirty="0" smtClean="0"/>
          </a:p>
        </p:txBody>
      </p:sp>
      <p:cxnSp>
        <p:nvCxnSpPr>
          <p:cNvPr id="27" name="Straight Arrow Connector 26"/>
          <p:cNvCxnSpPr/>
          <p:nvPr/>
        </p:nvCxnSpPr>
        <p:spPr bwMode="auto">
          <a:xfrm>
            <a:off x="5513770" y="5415614"/>
            <a:ext cx="2423599" cy="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28" name="TextBox 27"/>
          <p:cNvSpPr txBox="1"/>
          <p:nvPr/>
        </p:nvSpPr>
        <p:spPr>
          <a:xfrm>
            <a:off x="6590005" y="5268656"/>
            <a:ext cx="300082" cy="369332"/>
          </a:xfrm>
          <a:prstGeom prst="rect">
            <a:avLst/>
          </a:prstGeom>
          <a:solidFill>
            <a:schemeClr val="tx1"/>
          </a:solidFill>
        </p:spPr>
        <p:txBody>
          <a:bodyPr wrap="none" rtlCol="0">
            <a:spAutoFit/>
          </a:bodyPr>
          <a:lstStyle/>
          <a:p>
            <a:pPr algn="l"/>
            <a:r>
              <a:rPr lang="en-US" sz="1800" i="1" dirty="0" smtClean="0">
                <a:latin typeface="Times New Roman" panose="02020603050405020304" pitchFamily="18" charset="0"/>
                <a:cs typeface="Times New Roman" panose="02020603050405020304" pitchFamily="18" charset="0"/>
              </a:rPr>
              <a:t>p</a:t>
            </a:r>
            <a:endParaRPr lang="en-US" sz="1800" i="1" dirty="0" smtClean="0">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bwMode="auto">
          <a:xfrm flipV="1">
            <a:off x="5513770" y="4829946"/>
            <a:ext cx="1976166" cy="445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33" name="TextBox 32"/>
          <p:cNvSpPr txBox="1"/>
          <p:nvPr/>
        </p:nvSpPr>
        <p:spPr>
          <a:xfrm>
            <a:off x="5743111" y="4282887"/>
            <a:ext cx="248786" cy="369332"/>
          </a:xfrm>
          <a:prstGeom prst="rect">
            <a:avLst/>
          </a:prstGeom>
          <a:noFill/>
        </p:spPr>
        <p:txBody>
          <a:bodyPr wrap="none" rtlCol="0">
            <a:spAutoFit/>
          </a:bodyPr>
          <a:lstStyle/>
          <a:p>
            <a:pPr algn="l"/>
            <a:r>
              <a:rPr lang="en-US" sz="1800" i="1" dirty="0" smtClean="0">
                <a:latin typeface="Times New Roman" panose="02020603050405020304" pitchFamily="18" charset="0"/>
                <a:cs typeface="Times New Roman" panose="02020603050405020304" pitchFamily="18" charset="0"/>
              </a:rPr>
              <a:t>f</a:t>
            </a:r>
            <a:endParaRPr lang="en-US" sz="1800" i="1" dirty="0" smtClean="0">
              <a:latin typeface="Times New Roman" panose="02020603050405020304" pitchFamily="18" charset="0"/>
              <a:cs typeface="Times New Roman" panose="02020603050405020304" pitchFamily="18" charset="0"/>
            </a:endParaRPr>
          </a:p>
        </p:txBody>
      </p:sp>
      <p:sp>
        <p:nvSpPr>
          <p:cNvPr id="34" name="TextBox 33"/>
          <p:cNvSpPr txBox="1"/>
          <p:nvPr/>
        </p:nvSpPr>
        <p:spPr>
          <a:xfrm>
            <a:off x="6476112" y="4688683"/>
            <a:ext cx="300082" cy="369332"/>
          </a:xfrm>
          <a:prstGeom prst="rect">
            <a:avLst/>
          </a:prstGeom>
          <a:noFill/>
        </p:spPr>
        <p:txBody>
          <a:bodyPr wrap="none" rtlCol="0">
            <a:spAutoFit/>
          </a:bodyPr>
          <a:lstStyle/>
          <a:p>
            <a:pPr algn="l"/>
            <a:r>
              <a:rPr lang="en-US" sz="1800" i="1" dirty="0" smtClean="0">
                <a:latin typeface="Times New Roman" panose="02020603050405020304" pitchFamily="18" charset="0"/>
                <a:cs typeface="Times New Roman" panose="02020603050405020304" pitchFamily="18" charset="0"/>
              </a:rPr>
              <a:t>q</a:t>
            </a:r>
            <a:endParaRPr lang="en-US" sz="1800" i="1" dirty="0" smtClean="0">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834898" y="2450427"/>
            <a:ext cx="1061513" cy="369332"/>
            <a:chOff x="2976302" y="2629538"/>
            <a:chExt cx="1061513" cy="369332"/>
          </a:xfrm>
        </p:grpSpPr>
        <p:cxnSp>
          <p:nvCxnSpPr>
            <p:cNvPr id="32" name="Straight Arrow Connector 31"/>
            <p:cNvCxnSpPr/>
            <p:nvPr/>
          </p:nvCxnSpPr>
          <p:spPr bwMode="auto">
            <a:xfrm>
              <a:off x="2976302" y="2839567"/>
              <a:ext cx="1061513" cy="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20" name="TextBox 19"/>
            <p:cNvSpPr txBox="1"/>
            <p:nvPr/>
          </p:nvSpPr>
          <p:spPr>
            <a:xfrm>
              <a:off x="3382665" y="2629538"/>
              <a:ext cx="248786" cy="369332"/>
            </a:xfrm>
            <a:prstGeom prst="rect">
              <a:avLst/>
            </a:prstGeom>
            <a:solidFill>
              <a:schemeClr val="tx1"/>
            </a:solidFill>
          </p:spPr>
          <p:txBody>
            <a:bodyPr wrap="none" rtlCol="0">
              <a:spAutoFit/>
            </a:bodyPr>
            <a:lstStyle/>
            <a:p>
              <a:pPr algn="l"/>
              <a:r>
                <a:rPr lang="en-US" sz="1800" i="1" dirty="0" smtClean="0">
                  <a:latin typeface="Times New Roman" panose="02020603050405020304" pitchFamily="18" charset="0"/>
                  <a:cs typeface="Times New Roman" panose="02020603050405020304" pitchFamily="18" charset="0"/>
                </a:rPr>
                <a:t>f</a:t>
              </a:r>
              <a:endParaRPr lang="en-US" sz="1800" i="1" dirty="0" smtClean="0">
                <a:latin typeface="Times New Roman" panose="02020603050405020304" pitchFamily="18"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2049" name="TextBox 2048"/>
              <p:cNvSpPr txBox="1"/>
              <p:nvPr/>
            </p:nvSpPr>
            <p:spPr>
              <a:xfrm>
                <a:off x="4758274" y="5455259"/>
                <a:ext cx="1045671" cy="56900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𝑓</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𝑝</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𝑞</m:t>
                          </m:r>
                        </m:den>
                      </m:f>
                    </m:oMath>
                  </m:oMathPara>
                </a14:m>
                <a:endParaRPr lang="en-US" sz="1800" dirty="0" smtClean="0"/>
              </a:p>
            </p:txBody>
          </p:sp>
        </mc:Choice>
        <mc:Fallback>
          <p:sp>
            <p:nvSpPr>
              <p:cNvPr id="2049" name="TextBox 2048"/>
              <p:cNvSpPr txBox="1">
                <a:spLocks noRot="1" noChangeAspect="1" noMove="1" noResize="1" noEditPoints="1" noAdjustHandles="1" noChangeArrowheads="1" noChangeShapeType="1" noTextEdit="1"/>
              </p:cNvSpPr>
              <p:nvPr/>
            </p:nvSpPr>
            <p:spPr>
              <a:xfrm>
                <a:off x="4758274" y="5455259"/>
                <a:ext cx="1045671" cy="56900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9384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Len-Maker’s Formula</a:t>
            </a:r>
            <a:endParaRPr lang="en-US" dirty="0"/>
          </a:p>
        </p:txBody>
      </p:sp>
      <p:sp>
        <p:nvSpPr>
          <p:cNvPr id="3" name="Text Placeholder 2"/>
          <p:cNvSpPr>
            <a:spLocks noGrp="1"/>
          </p:cNvSpPr>
          <p:nvPr>
            <p:ph type="body" sz="half" idx="1"/>
          </p:nvPr>
        </p:nvSpPr>
        <p:spPr>
          <a:xfrm>
            <a:off x="457199" y="1202704"/>
            <a:ext cx="8347435" cy="4821024"/>
          </a:xfrm>
        </p:spPr>
        <p:txBody>
          <a:bodyPr/>
          <a:lstStyle/>
          <a:p>
            <a:r>
              <a:rPr lang="en-US" sz="1800" dirty="0"/>
              <a:t>Another important formula is the lens-maker's formula</a:t>
            </a:r>
            <a:r>
              <a:rPr lang="en-US" sz="1800" dirty="0" smtClean="0"/>
              <a:t>:</a:t>
            </a:r>
          </a:p>
          <a:p>
            <a:endParaRPr lang="en-US" sz="1800" dirty="0"/>
          </a:p>
          <a:p>
            <a:endParaRPr lang="en-US" sz="1800" dirty="0" smtClean="0"/>
          </a:p>
          <a:p>
            <a:r>
              <a:rPr lang="en-US" sz="1800" dirty="0"/>
              <a:t>where </a:t>
            </a:r>
            <a:r>
              <a:rPr lang="en-US" sz="1800" i="1" dirty="0" err="1">
                <a:latin typeface="Times New Roman" panose="02020603050405020304" pitchFamily="18" charset="0"/>
                <a:cs typeface="Times New Roman" panose="02020603050405020304" pitchFamily="18" charset="0"/>
              </a:rPr>
              <a:t>n</a:t>
            </a:r>
            <a:r>
              <a:rPr lang="en-US" sz="1800" baseline="-25000" dirty="0" err="1">
                <a:latin typeface="Symbol" panose="05050102010706020507" pitchFamily="18" charset="2"/>
              </a:rPr>
              <a:t>l</a:t>
            </a:r>
            <a:r>
              <a:rPr lang="en-US" sz="1800" dirty="0"/>
              <a:t> is the index of refraction at wavelength </a:t>
            </a:r>
            <a:r>
              <a:rPr lang="en-US" sz="1800" dirty="0">
                <a:latin typeface="Symbol" panose="05050102010706020507" pitchFamily="18" charset="2"/>
              </a:rPr>
              <a:t>l</a:t>
            </a:r>
            <a:r>
              <a:rPr lang="en-US" sz="1800" dirty="0"/>
              <a:t>, and </a:t>
            </a:r>
            <a:r>
              <a:rPr lang="en-US" sz="1800" i="1" dirty="0">
                <a:latin typeface="Times New Roman" panose="02020603050405020304" pitchFamily="18" charset="0"/>
                <a:cs typeface="Times New Roman" panose="02020603050405020304" pitchFamily="18" charset="0"/>
              </a:rPr>
              <a:t>R</a:t>
            </a:r>
            <a:r>
              <a:rPr lang="en-US" sz="1800" baseline="-25000" dirty="0"/>
              <a:t>1</a:t>
            </a:r>
            <a:r>
              <a:rPr lang="en-US" sz="1800" dirty="0"/>
              <a:t> and </a:t>
            </a:r>
            <a:r>
              <a:rPr lang="en-US" sz="1800" i="1" dirty="0">
                <a:latin typeface="Times New Roman" panose="02020603050405020304" pitchFamily="18" charset="0"/>
                <a:cs typeface="Times New Roman" panose="02020603050405020304" pitchFamily="18" charset="0"/>
              </a:rPr>
              <a:t>R</a:t>
            </a:r>
            <a:r>
              <a:rPr lang="en-US" sz="1800" baseline="-25000" dirty="0"/>
              <a:t>2</a:t>
            </a:r>
            <a:r>
              <a:rPr lang="en-US" sz="1800" dirty="0"/>
              <a:t> are the radii of curvature of the lens (negative radius for a diverging lens). Note that this formula assumes the lens is in a vacuum (works approximately for air). If the lens is in a medium with index of refraction </a:t>
            </a:r>
            <a:r>
              <a:rPr lang="en-US" sz="1800" i="1" dirty="0">
                <a:latin typeface="Times New Roman" panose="02020603050405020304" pitchFamily="18" charset="0"/>
                <a:cs typeface="Times New Roman" panose="02020603050405020304" pitchFamily="18" charset="0"/>
              </a:rPr>
              <a:t>n</a:t>
            </a:r>
            <a:r>
              <a:rPr lang="en-US" sz="1800" baseline="-25000" dirty="0"/>
              <a:t>0</a:t>
            </a:r>
            <a:r>
              <a:rPr lang="en-US" sz="1800" dirty="0" smtClean="0"/>
              <a:t>, the full equation is</a:t>
            </a:r>
          </a:p>
          <a:p>
            <a:endParaRPr lang="en-US" sz="1800" dirty="0"/>
          </a:p>
          <a:p>
            <a:endParaRPr lang="en-US" sz="1800" dirty="0" smtClean="0"/>
          </a:p>
          <a:p>
            <a:r>
              <a:rPr lang="en-US" sz="1800" dirty="0"/>
              <a:t>Note that the index of refraction depends on wavelength (see </a:t>
            </a:r>
            <a:r>
              <a:rPr lang="en-US" sz="1800" dirty="0">
                <a:hlinkClick r:id="rId2"/>
              </a:rPr>
              <a:t>http://refractiveindex.info/</a:t>
            </a:r>
            <a:r>
              <a:rPr lang="en-US" sz="1800" dirty="0"/>
              <a:t>), so in general a lens will have a different focal length for red light (l ~ 750 nm) than for blue light (l ~ 450 nm). This causes </a:t>
            </a:r>
            <a:r>
              <a:rPr lang="en-US" sz="1800" dirty="0">
                <a:solidFill>
                  <a:srgbClr val="FF0000"/>
                </a:solidFill>
              </a:rPr>
              <a:t>chromatic </a:t>
            </a:r>
            <a:r>
              <a:rPr lang="en-US" sz="1800" dirty="0" smtClean="0">
                <a:solidFill>
                  <a:srgbClr val="FF0000"/>
                </a:solidFill>
              </a:rPr>
              <a:t>aberration</a:t>
            </a:r>
            <a:r>
              <a:rPr lang="en-US" sz="1800" dirty="0" smtClean="0"/>
              <a:t>, </a:t>
            </a:r>
            <a:r>
              <a:rPr lang="en-US" sz="1800" dirty="0"/>
              <a:t>which can be combatted by using an achromatic doublet, or an apochromatic triplet lens. An important property of mirrors is that all wavelengths are reflected the same, so mirror-based telescopes do not suffer from chromatic </a:t>
            </a:r>
            <a:r>
              <a:rPr lang="en-US" sz="1800" dirty="0" smtClean="0"/>
              <a:t>aberration.</a:t>
            </a:r>
            <a:endParaRPr lang="en-US" sz="1800"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mc:AlternateContent xmlns:mc="http://schemas.openxmlformats.org/markup-compatibility/2006">
        <mc:Choice xmlns:a14="http://schemas.microsoft.com/office/drawing/2010/main" Requires="a14">
          <p:sp>
            <p:nvSpPr>
              <p:cNvPr id="7" name="TextBox 6"/>
              <p:cNvSpPr txBox="1"/>
              <p:nvPr/>
            </p:nvSpPr>
            <p:spPr>
              <a:xfrm>
                <a:off x="3208913" y="1525376"/>
                <a:ext cx="2469587" cy="62235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ea typeface="Cambria Math" panose="02040503050406030204" pitchFamily="18" charset="0"/>
                                </a:rPr>
                                <m:t>𝜆</m:t>
                              </m:r>
                            </m:sub>
                          </m:sSub>
                        </m:den>
                      </m:f>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−1</m:t>
                          </m:r>
                        </m:e>
                      </m:d>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2</m:t>
                                  </m:r>
                                </m:sub>
                              </m:sSub>
                            </m:den>
                          </m:f>
                        </m:e>
                      </m:d>
                    </m:oMath>
                  </m:oMathPara>
                </a14:m>
                <a:endParaRPr lang="en-US" sz="1800" dirty="0" smtClean="0"/>
              </a:p>
            </p:txBody>
          </p:sp>
        </mc:Choice>
        <mc:Fallback>
          <p:sp>
            <p:nvSpPr>
              <p:cNvPr id="7" name="TextBox 6"/>
              <p:cNvSpPr txBox="1">
                <a:spLocks noRot="1" noChangeAspect="1" noMove="1" noResize="1" noEditPoints="1" noAdjustHandles="1" noChangeArrowheads="1" noChangeShapeType="1" noTextEdit="1"/>
              </p:cNvSpPr>
              <p:nvPr/>
            </p:nvSpPr>
            <p:spPr>
              <a:xfrm>
                <a:off x="3208913" y="1525376"/>
                <a:ext cx="2469587"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208913" y="3376965"/>
                <a:ext cx="2581732" cy="62235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ea typeface="Cambria Math" panose="02040503050406030204" pitchFamily="18" charset="0"/>
                                </a:rPr>
                                <m:t>𝜆</m:t>
                              </m:r>
                            </m:sub>
                          </m:sSub>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ea typeface="Cambria Math" panose="02040503050406030204" pitchFamily="18" charset="0"/>
                                    </a:rPr>
                                    <m:t>𝜆</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𝑛</m:t>
                                  </m:r>
                                </m:e>
                                <m:sub>
                                  <m:r>
                                    <a:rPr lang="en-US" sz="1800" b="0" i="1" smtClean="0">
                                      <a:latin typeface="Cambria Math" panose="02040503050406030204" pitchFamily="18" charset="0"/>
                                    </a:rPr>
                                    <m:t>0</m:t>
                                  </m:r>
                                </m:sub>
                              </m:sSub>
                            </m:e>
                          </m:d>
                        </m:num>
                        <m:den>
                          <m:sSub>
                            <m:sSubPr>
                              <m:ctrlPr>
                                <a:rPr lang="en-US" sz="1800" i="1">
                                  <a:latin typeface="Cambria Math" panose="02040503050406030204" pitchFamily="18" charset="0"/>
                                </a:rPr>
                              </m:ctrlPr>
                            </m:sSubPr>
                            <m:e>
                              <m:r>
                                <a:rPr lang="en-US" sz="1800" i="1">
                                  <a:latin typeface="Cambria Math" panose="02040503050406030204" pitchFamily="18" charset="0"/>
                                </a:rPr>
                                <m:t>𝑛</m:t>
                              </m:r>
                            </m:e>
                            <m:sub>
                              <m:r>
                                <a:rPr lang="en-US" sz="1800" i="1">
                                  <a:latin typeface="Cambria Math" panose="02040503050406030204" pitchFamily="18" charset="0"/>
                                </a:rPr>
                                <m:t>0</m:t>
                              </m:r>
                            </m:sub>
                          </m:sSub>
                        </m:den>
                      </m:f>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1</m:t>
                                  </m:r>
                                </m:sub>
                              </m:sSub>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2</m:t>
                                  </m:r>
                                </m:sub>
                              </m:sSub>
                            </m:den>
                          </m:f>
                        </m:e>
                      </m:d>
                    </m:oMath>
                  </m:oMathPara>
                </a14:m>
                <a:endParaRPr lang="en-US" sz="1800" dirty="0" smtClean="0"/>
              </a:p>
            </p:txBody>
          </p:sp>
        </mc:Choice>
        <mc:Fallback>
          <p:sp>
            <p:nvSpPr>
              <p:cNvPr id="8" name="TextBox 7"/>
              <p:cNvSpPr txBox="1">
                <a:spLocks noRot="1" noChangeAspect="1" noMove="1" noResize="1" noEditPoints="1" noAdjustHandles="1" noChangeArrowheads="1" noChangeShapeType="1" noTextEdit="1"/>
              </p:cNvSpPr>
              <p:nvPr/>
            </p:nvSpPr>
            <p:spPr>
              <a:xfrm>
                <a:off x="3208913" y="3376965"/>
                <a:ext cx="2581732" cy="62235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53048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457199" y="1295400"/>
                <a:ext cx="8300301" cy="4648200"/>
              </a:xfrm>
            </p:spPr>
            <p:txBody>
              <a:bodyPr/>
              <a:lstStyle/>
              <a:p>
                <a:pPr>
                  <a:buFont typeface="+mj-lt"/>
                  <a:buAutoNum type="alphaLcPeriod"/>
                </a:pPr>
                <a:r>
                  <a:rPr lang="en-US" sz="1800" dirty="0" smtClean="0"/>
                  <a:t>A converging lens with index of refraction </a:t>
                </a:r>
                <a:r>
                  <a:rPr lang="en-US" sz="1800" i="1" dirty="0" smtClean="0">
                    <a:latin typeface="Times New Roman" panose="02020603050405020304" pitchFamily="18" charset="0"/>
                    <a:cs typeface="Times New Roman" panose="02020603050405020304" pitchFamily="18" charset="0"/>
                  </a:rPr>
                  <a:t>n </a:t>
                </a:r>
                <a:r>
                  <a:rPr lang="en-US" sz="1800" dirty="0" smtClean="0">
                    <a:latin typeface="Times New Roman" panose="02020603050405020304" pitchFamily="18" charset="0"/>
                    <a:cs typeface="Times New Roman" panose="02020603050405020304" pitchFamily="18" charset="0"/>
                  </a:rPr>
                  <a:t>= 1.37</a:t>
                </a:r>
                <a:r>
                  <a:rPr lang="en-US" sz="1800" dirty="0" smtClean="0"/>
                  <a:t> has two surfaces of radii   </a:t>
                </a:r>
                <a:r>
                  <a:rPr lang="en-US" sz="1800" i="1" dirty="0" smtClean="0">
                    <a:latin typeface="Times New Roman" panose="02020603050405020304" pitchFamily="18" charset="0"/>
                    <a:cs typeface="Times New Roman" panose="02020603050405020304" pitchFamily="18" charset="0"/>
                  </a:rPr>
                  <a:t>R</a:t>
                </a:r>
                <a:r>
                  <a:rPr lang="en-US" sz="1800" baseline="-25000" dirty="0" smtClean="0">
                    <a:latin typeface="Times New Roman" panose="02020603050405020304" pitchFamily="18" charset="0"/>
                    <a:cs typeface="Times New Roman" panose="02020603050405020304" pitchFamily="18" charset="0"/>
                  </a:rPr>
                  <a:t>1 </a:t>
                </a:r>
                <a:r>
                  <a:rPr lang="en-US" sz="1800" dirty="0" smtClean="0">
                    <a:latin typeface="Times New Roman" panose="02020603050405020304" pitchFamily="18" charset="0"/>
                    <a:cs typeface="Times New Roman" panose="02020603050405020304" pitchFamily="18" charset="0"/>
                  </a:rPr>
                  <a:t>= 0.25 m</a:t>
                </a:r>
                <a:r>
                  <a:rPr lang="en-US" sz="1800" dirty="0" smtClean="0"/>
                  <a:t> and </a:t>
                </a:r>
                <a:r>
                  <a:rPr lang="en-US" sz="1800" i="1" dirty="0" smtClean="0">
                    <a:latin typeface="Times New Roman" panose="02020603050405020304" pitchFamily="18" charset="0"/>
                    <a:cs typeface="Times New Roman" panose="02020603050405020304" pitchFamily="18" charset="0"/>
                  </a:rPr>
                  <a:t>R</a:t>
                </a:r>
                <a:r>
                  <a:rPr lang="en-US" sz="1800" baseline="-25000" dirty="0" smtClean="0">
                    <a:latin typeface="Times New Roman" panose="02020603050405020304" pitchFamily="18" charset="0"/>
                    <a:cs typeface="Times New Roman" panose="02020603050405020304" pitchFamily="18" charset="0"/>
                  </a:rPr>
                  <a:t>2 </a:t>
                </a:r>
                <a:r>
                  <a:rPr lang="en-US" sz="18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1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dirty="0" smtClean="0"/>
                  <a:t>.  What is its focal length?</a:t>
                </a:r>
              </a:p>
              <a:p>
                <a:pPr marL="0" indent="0">
                  <a:buNone/>
                </a:pPr>
                <a:r>
                  <a:rPr lang="en-US" sz="1800" dirty="0" err="1" smtClean="0"/>
                  <a:t>Ans</a:t>
                </a:r>
                <a:r>
                  <a:rPr lang="en-US" sz="1800" dirty="0" smtClean="0"/>
                  <a:t>: Use lens-maker’s formula</a:t>
                </a:r>
              </a:p>
              <a:p>
                <a:pPr marL="0" indent="0">
                  <a:buNone/>
                </a:pPr>
                <a:endParaRPr lang="en-US" sz="1800" dirty="0" smtClean="0"/>
              </a:p>
              <a:p>
                <a:pPr marL="0" indent="0">
                  <a:buNone/>
                </a:pPr>
                <a:endParaRPr lang="en-US" sz="1800" dirty="0"/>
              </a:p>
              <a:p>
                <a:pPr>
                  <a:buFont typeface="+mj-lt"/>
                  <a:buAutoNum type="alphaLcPeriod" startAt="2"/>
                </a:pPr>
                <a:r>
                  <a:rPr lang="en-US" sz="1800" dirty="0" smtClean="0"/>
                  <a:t>An object is placed 1.5 m in front of the lens.  Where is the image formed?</a:t>
                </a:r>
              </a:p>
              <a:p>
                <a:pPr marL="0" indent="0">
                  <a:buNone/>
                </a:pPr>
                <a:r>
                  <a:rPr lang="en-US" sz="1800" dirty="0" err="1" smtClean="0"/>
                  <a:t>Ans</a:t>
                </a:r>
                <a:r>
                  <a:rPr lang="en-US" sz="1800" dirty="0" smtClean="0"/>
                  <a:t>: Use focus formula</a:t>
                </a:r>
              </a:p>
              <a:p>
                <a:pPr marL="0" indent="0">
                  <a:buNone/>
                </a:pPr>
                <a:endParaRPr lang="en-US" sz="1800" dirty="0" smtClean="0"/>
              </a:p>
              <a:p>
                <a:pPr marL="0" indent="0">
                  <a:buNone/>
                </a:pPr>
                <a:endParaRPr lang="en-US" sz="1800" dirty="0"/>
              </a:p>
              <a:p>
                <a:pPr>
                  <a:buFont typeface="+mj-lt"/>
                  <a:buAutoNum type="alphaLcPeriod" startAt="3"/>
                </a:pPr>
                <a:r>
                  <a:rPr lang="en-US" sz="1800" dirty="0" smtClean="0"/>
                  <a:t>Accurately sketch the rays for this situation.</a:t>
                </a:r>
              </a:p>
              <a:p>
                <a:pPr marL="0" indent="0">
                  <a:buNone/>
                </a:pPr>
                <a:r>
                  <a:rPr lang="en-US" sz="1800" dirty="0" err="1" smtClean="0"/>
                  <a:t>Ans</a:t>
                </a:r>
                <a:r>
                  <a:rPr lang="en-US" sz="1800" dirty="0" smtClean="0"/>
                  <a:t>: </a:t>
                </a:r>
                <a:endParaRPr lang="en-US" sz="1800" dirty="0"/>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457199" y="1295400"/>
                <a:ext cx="8300301" cy="4648200"/>
              </a:xfrm>
              <a:blipFill>
                <a:blip r:embed="rId2"/>
                <a:stretch>
                  <a:fillRect l="-587" t="-919" r="-661"/>
                </a:stretch>
              </a:blipFill>
            </p:spPr>
            <p:txBody>
              <a:bodyPr/>
              <a:lstStyle/>
              <a:p>
                <a:r>
                  <a:rPr lang="en-US">
                    <a:noFill/>
                  </a:rPr>
                  <a:t> </a:t>
                </a:r>
              </a:p>
            </p:txBody>
          </p:sp>
        </mc:Fallback>
      </mc:AlternateContent>
      <p:sp>
        <p:nvSpPr>
          <p:cNvPr id="4" name="Arc 3"/>
          <p:cNvSpPr/>
          <p:nvPr/>
        </p:nvSpPr>
        <p:spPr bwMode="auto">
          <a:xfrm>
            <a:off x="3925715" y="4440025"/>
            <a:ext cx="315797" cy="1581622"/>
          </a:xfrm>
          <a:prstGeom prst="arc">
            <a:avLst>
              <a:gd name="adj1" fmla="val 16212969"/>
              <a:gd name="adj2" fmla="val 5386647"/>
            </a:avLst>
          </a:prstGeom>
          <a:solidFill>
            <a:schemeClr val="tx2">
              <a:lumMod val="60000"/>
              <a:lumOff val="40000"/>
            </a:schemeClr>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2" name="Title 1"/>
          <p:cNvSpPr>
            <a:spLocks noGrp="1"/>
          </p:cNvSpPr>
          <p:nvPr>
            <p:ph type="title"/>
          </p:nvPr>
        </p:nvSpPr>
        <p:spPr/>
        <p:txBody>
          <a:bodyPr/>
          <a:lstStyle/>
          <a:p>
            <a:r>
              <a:rPr lang="en-US" dirty="0" smtClean="0"/>
              <a:t>Converging Lens Example</a:t>
            </a:r>
            <a:endParaRPr lang="en-US"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mc:AlternateContent xmlns:mc="http://schemas.openxmlformats.org/markup-compatibility/2006">
        <mc:Choice xmlns:a14="http://schemas.microsoft.com/office/drawing/2010/main" Requires="a14">
          <p:sp>
            <p:nvSpPr>
              <p:cNvPr id="11" name="TextBox 10"/>
              <p:cNvSpPr txBox="1"/>
              <p:nvPr/>
            </p:nvSpPr>
            <p:spPr>
              <a:xfrm>
                <a:off x="1608448" y="2229349"/>
                <a:ext cx="3741281" cy="62235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𝑓</m:t>
                          </m:r>
                        </m:den>
                      </m:f>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1.37−1</m:t>
                          </m:r>
                        </m:e>
                      </m:d>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0.25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i="1">
                                  <a:latin typeface="Cambria Math" panose="02040503050406030204" pitchFamily="18" charset="0"/>
                                  <a:ea typeface="Cambria Math" panose="02040503050406030204" pitchFamily="18" charset="0"/>
                                </a:rPr>
                                <m:t>∞</m:t>
                              </m:r>
                            </m:den>
                          </m:f>
                        </m:e>
                      </m:d>
                      <m:r>
                        <a:rPr lang="en-US" sz="1800" b="0" i="1" smtClean="0">
                          <a:latin typeface="Cambria Math" panose="02040503050406030204" pitchFamily="18" charset="0"/>
                        </a:rPr>
                        <m:t>=1.48⇒</m:t>
                      </m:r>
                    </m:oMath>
                  </m:oMathPara>
                </a14:m>
                <a:endParaRPr lang="en-US" sz="1800" dirty="0" smtClean="0"/>
              </a:p>
            </p:txBody>
          </p:sp>
        </mc:Choice>
        <mc:Fallback>
          <p:sp>
            <p:nvSpPr>
              <p:cNvPr id="11" name="TextBox 10"/>
              <p:cNvSpPr txBox="1">
                <a:spLocks noRot="1" noChangeAspect="1" noMove="1" noResize="1" noEditPoints="1" noAdjustHandles="1" noChangeArrowheads="1" noChangeShapeType="1" noTextEdit="1"/>
              </p:cNvSpPr>
              <p:nvPr/>
            </p:nvSpPr>
            <p:spPr>
              <a:xfrm>
                <a:off x="1608448" y="2229349"/>
                <a:ext cx="3741281"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458119" y="2378495"/>
                <a:ext cx="1311578"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𝑓</m:t>
                      </m:r>
                      <m:r>
                        <a:rPr lang="en-US" sz="1800" b="0" i="1" smtClean="0">
                          <a:latin typeface="Cambria Math" panose="02040503050406030204" pitchFamily="18" charset="0"/>
                        </a:rPr>
                        <m:t>=0.676 </m:t>
                      </m:r>
                      <m:r>
                        <m:rPr>
                          <m:nor/>
                        </m:rPr>
                        <a:rPr lang="en-US" sz="1800" b="0" i="0" smtClean="0">
                          <a:latin typeface="Cambria Math" panose="02040503050406030204" pitchFamily="18" charset="0"/>
                        </a:rPr>
                        <m:t>m</m:t>
                      </m:r>
                    </m:oMath>
                  </m:oMathPara>
                </a14:m>
                <a:endParaRPr lang="en-US" sz="1800" dirty="0" smtClean="0"/>
              </a:p>
            </p:txBody>
          </p:sp>
        </mc:Choice>
        <mc:Fallback>
          <p:sp>
            <p:nvSpPr>
              <p:cNvPr id="12" name="TextBox 11"/>
              <p:cNvSpPr txBox="1">
                <a:spLocks noRot="1" noChangeAspect="1" noMove="1" noResize="1" noEditPoints="1" noAdjustHandles="1" noChangeArrowheads="1" noChangeShapeType="1" noTextEdit="1"/>
              </p:cNvSpPr>
              <p:nvPr/>
            </p:nvSpPr>
            <p:spPr>
              <a:xfrm>
                <a:off x="5458119" y="2378495"/>
                <a:ext cx="1311578" cy="276999"/>
              </a:xfrm>
              <a:prstGeom prst="rect">
                <a:avLst/>
              </a:prstGeom>
              <a:blipFill>
                <a:blip r:embed="rId4"/>
                <a:stretch>
                  <a:fillRect l="-5093" r="-1389" b="-369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827438" y="3460694"/>
                <a:ext cx="3085332" cy="56707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0.676</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𝑞</m:t>
                          </m:r>
                        </m:den>
                      </m:f>
                      <m:r>
                        <a:rPr lang="en-US" sz="1800" b="0" i="1" smtClean="0">
                          <a:latin typeface="Cambria Math" panose="02040503050406030204" pitchFamily="18" charset="0"/>
                        </a:rPr>
                        <m:t>⇒</m:t>
                      </m:r>
                      <m:r>
                        <a:rPr lang="en-US" sz="1800" b="0" i="1" smtClean="0">
                          <a:latin typeface="Cambria Math" panose="02040503050406030204" pitchFamily="18" charset="0"/>
                        </a:rPr>
                        <m:t>𝑞</m:t>
                      </m:r>
                      <m:r>
                        <a:rPr lang="en-US" sz="1800" b="0" i="1" smtClean="0">
                          <a:latin typeface="Cambria Math" panose="02040503050406030204" pitchFamily="18" charset="0"/>
                        </a:rPr>
                        <m:t>=1.23 </m:t>
                      </m:r>
                      <m:r>
                        <m:rPr>
                          <m:nor/>
                        </m:rPr>
                        <a:rPr lang="en-US" sz="1800" b="0" i="0" smtClean="0">
                          <a:latin typeface="Cambria Math" panose="02040503050406030204" pitchFamily="18" charset="0"/>
                        </a:rPr>
                        <m:t>m</m:t>
                      </m:r>
                    </m:oMath>
                  </m:oMathPara>
                </a14:m>
                <a:endParaRPr lang="en-US" sz="1800" dirty="0" smtClean="0"/>
              </a:p>
            </p:txBody>
          </p:sp>
        </mc:Choice>
        <mc:Fallback>
          <p:sp>
            <p:nvSpPr>
              <p:cNvPr id="13" name="TextBox 12"/>
              <p:cNvSpPr txBox="1">
                <a:spLocks noRot="1" noChangeAspect="1" noMove="1" noResize="1" noEditPoints="1" noAdjustHandles="1" noChangeArrowheads="1" noChangeShapeType="1" noTextEdit="1"/>
              </p:cNvSpPr>
              <p:nvPr/>
            </p:nvSpPr>
            <p:spPr>
              <a:xfrm>
                <a:off x="2827438" y="3460694"/>
                <a:ext cx="3085332" cy="567078"/>
              </a:xfrm>
              <a:prstGeom prst="rect">
                <a:avLst/>
              </a:prstGeom>
              <a:blipFill>
                <a:blip r:embed="rId5"/>
                <a:stretch>
                  <a:fillRect/>
                </a:stretch>
              </a:blipFill>
            </p:spPr>
            <p:txBody>
              <a:bodyPr/>
              <a:lstStyle/>
              <a:p>
                <a:r>
                  <a:rPr lang="en-US">
                    <a:noFill/>
                  </a:rPr>
                  <a:t> </a:t>
                </a:r>
              </a:p>
            </p:txBody>
          </p:sp>
        </mc:Fallback>
      </mc:AlternateContent>
      <p:sp>
        <p:nvSpPr>
          <p:cNvPr id="15" name="Oval 14"/>
          <p:cNvSpPr/>
          <p:nvPr/>
        </p:nvSpPr>
        <p:spPr bwMode="auto">
          <a:xfrm>
            <a:off x="3035429" y="5288435"/>
            <a:ext cx="45719" cy="45719"/>
          </a:xfrm>
          <a:prstGeom prst="ellipse">
            <a:avLst/>
          </a:prstGeom>
          <a:solidFill>
            <a:schemeClr val="accent1"/>
          </a:solidFill>
          <a:ln w="3810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cxnSp>
        <p:nvCxnSpPr>
          <p:cNvPr id="17" name="Straight Arrow Connector 16"/>
          <p:cNvCxnSpPr/>
          <p:nvPr/>
        </p:nvCxnSpPr>
        <p:spPr bwMode="auto">
          <a:xfrm flipV="1">
            <a:off x="1517715" y="4779389"/>
            <a:ext cx="0" cy="527901"/>
          </a:xfrm>
          <a:prstGeom prst="straightConnector1">
            <a:avLst/>
          </a:prstGeom>
          <a:solidFill>
            <a:schemeClr val="accent1"/>
          </a:solidFill>
          <a:ln w="38100" cap="flat" cmpd="sng" algn="ctr">
            <a:solidFill>
              <a:schemeClr val="bg2"/>
            </a:solidFill>
            <a:prstDash val="solid"/>
            <a:round/>
            <a:headEnd type="none" w="med" len="med"/>
            <a:tailEnd type="triangle" w="med" len="med"/>
          </a:ln>
          <a:effectLst/>
        </p:spPr>
      </p:cxnSp>
      <p:cxnSp>
        <p:nvCxnSpPr>
          <p:cNvPr id="19" name="Straight Connector 18"/>
          <p:cNvCxnSpPr/>
          <p:nvPr/>
        </p:nvCxnSpPr>
        <p:spPr bwMode="auto">
          <a:xfrm>
            <a:off x="980388" y="5307289"/>
            <a:ext cx="6513921"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20" name="Oval 19"/>
          <p:cNvSpPr/>
          <p:nvPr/>
        </p:nvSpPr>
        <p:spPr bwMode="auto">
          <a:xfrm>
            <a:off x="5195737" y="5290003"/>
            <a:ext cx="45719" cy="45719"/>
          </a:xfrm>
          <a:prstGeom prst="ellipse">
            <a:avLst/>
          </a:prstGeom>
          <a:solidFill>
            <a:schemeClr val="accent1"/>
          </a:solidFill>
          <a:ln w="3810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cxnSp>
        <p:nvCxnSpPr>
          <p:cNvPr id="22" name="Straight Arrow Connector 21"/>
          <p:cNvCxnSpPr/>
          <p:nvPr/>
        </p:nvCxnSpPr>
        <p:spPr bwMode="auto">
          <a:xfrm>
            <a:off x="1517714" y="4779389"/>
            <a:ext cx="2638087" cy="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29" name="Straight Arrow Connector 28"/>
          <p:cNvCxnSpPr/>
          <p:nvPr/>
        </p:nvCxnSpPr>
        <p:spPr bwMode="auto">
          <a:xfrm>
            <a:off x="1517714" y="4788816"/>
            <a:ext cx="5269585" cy="1063891"/>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32" name="Straight Arrow Connector 31"/>
          <p:cNvCxnSpPr/>
          <p:nvPr/>
        </p:nvCxnSpPr>
        <p:spPr bwMode="auto">
          <a:xfrm>
            <a:off x="4128940" y="4788817"/>
            <a:ext cx="2513878" cy="123283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36" name="Straight Arrow Connector 35"/>
          <p:cNvCxnSpPr/>
          <p:nvPr/>
        </p:nvCxnSpPr>
        <p:spPr bwMode="auto">
          <a:xfrm>
            <a:off x="1524409" y="4788816"/>
            <a:ext cx="2649944" cy="890871"/>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39" name="Straight Arrow Connector 38"/>
          <p:cNvCxnSpPr/>
          <p:nvPr/>
        </p:nvCxnSpPr>
        <p:spPr bwMode="auto">
          <a:xfrm>
            <a:off x="4174353" y="5679687"/>
            <a:ext cx="2658360" cy="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grpSp>
        <p:nvGrpSpPr>
          <p:cNvPr id="64" name="Group 63"/>
          <p:cNvGrpSpPr/>
          <p:nvPr/>
        </p:nvGrpSpPr>
        <p:grpSpPr>
          <a:xfrm>
            <a:off x="1517714" y="5579123"/>
            <a:ext cx="2656639" cy="276999"/>
            <a:chOff x="1517714" y="5579123"/>
            <a:chExt cx="2656639" cy="276999"/>
          </a:xfrm>
        </p:grpSpPr>
        <p:cxnSp>
          <p:nvCxnSpPr>
            <p:cNvPr id="44" name="Straight Arrow Connector 43"/>
            <p:cNvCxnSpPr/>
            <p:nvPr/>
          </p:nvCxnSpPr>
          <p:spPr bwMode="auto">
            <a:xfrm>
              <a:off x="1517714" y="5632430"/>
              <a:ext cx="2656639" cy="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58" name="TextBox 57"/>
            <p:cNvSpPr txBox="1"/>
            <p:nvPr/>
          </p:nvSpPr>
          <p:spPr>
            <a:xfrm>
              <a:off x="2448669" y="5579123"/>
              <a:ext cx="776175" cy="276999"/>
            </a:xfrm>
            <a:prstGeom prst="rect">
              <a:avLst/>
            </a:prstGeom>
            <a:noFill/>
          </p:spPr>
          <p:txBody>
            <a:bodyPr wrap="none" rtlCol="0">
              <a:spAutoFit/>
            </a:bodyPr>
            <a:lstStyle/>
            <a:p>
              <a:pPr algn="l"/>
              <a:r>
                <a:rPr lang="en-US" sz="1200" i="1" dirty="0" smtClean="0">
                  <a:latin typeface="Times New Roman" panose="02020603050405020304" pitchFamily="18" charset="0"/>
                  <a:cs typeface="Times New Roman" panose="02020603050405020304" pitchFamily="18" charset="0"/>
                </a:rPr>
                <a:t>p</a:t>
              </a:r>
              <a:r>
                <a:rPr lang="en-US" sz="1200" dirty="0" smtClean="0">
                  <a:latin typeface="Times New Roman" panose="02020603050405020304" pitchFamily="18" charset="0"/>
                  <a:cs typeface="Times New Roman" panose="02020603050405020304" pitchFamily="18" charset="0"/>
                </a:rPr>
                <a:t> = 1.5 m</a:t>
              </a:r>
              <a:endParaRPr lang="en-US" sz="2400" dirty="0" smtClean="0">
                <a:latin typeface="Times New Roman" panose="02020603050405020304" pitchFamily="18" charset="0"/>
                <a:cs typeface="Times New Roman" panose="02020603050405020304" pitchFamily="18" charset="0"/>
              </a:endParaRPr>
            </a:p>
          </p:txBody>
        </p:sp>
      </p:grpSp>
      <p:grpSp>
        <p:nvGrpSpPr>
          <p:cNvPr id="66" name="Group 65"/>
          <p:cNvGrpSpPr/>
          <p:nvPr/>
        </p:nvGrpSpPr>
        <p:grpSpPr>
          <a:xfrm>
            <a:off x="4128939" y="5612179"/>
            <a:ext cx="1112517" cy="276999"/>
            <a:chOff x="4128939" y="5612179"/>
            <a:chExt cx="1112517" cy="276999"/>
          </a:xfrm>
        </p:grpSpPr>
        <p:cxnSp>
          <p:nvCxnSpPr>
            <p:cNvPr id="52" name="Straight Arrow Connector 51"/>
            <p:cNvCxnSpPr/>
            <p:nvPr/>
          </p:nvCxnSpPr>
          <p:spPr bwMode="auto">
            <a:xfrm>
              <a:off x="4128939" y="5615150"/>
              <a:ext cx="1112517" cy="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59" name="TextBox 58"/>
            <p:cNvSpPr txBox="1"/>
            <p:nvPr/>
          </p:nvSpPr>
          <p:spPr>
            <a:xfrm>
              <a:off x="4250127" y="5612179"/>
              <a:ext cx="896399" cy="276999"/>
            </a:xfrm>
            <a:prstGeom prst="rect">
              <a:avLst/>
            </a:prstGeom>
            <a:noFill/>
          </p:spPr>
          <p:txBody>
            <a:bodyPr wrap="none" rtlCol="0">
              <a:spAutoFit/>
            </a:bodyPr>
            <a:lstStyle/>
            <a:p>
              <a:pPr algn="l"/>
              <a:r>
                <a:rPr lang="en-US" sz="1200" i="1" dirty="0" smtClean="0">
                  <a:latin typeface="Times New Roman" panose="02020603050405020304" pitchFamily="18" charset="0"/>
                  <a:cs typeface="Times New Roman" panose="02020603050405020304" pitchFamily="18" charset="0"/>
                </a:rPr>
                <a:t>f</a:t>
              </a:r>
              <a:r>
                <a:rPr lang="en-US" sz="1200" dirty="0" smtClean="0">
                  <a:latin typeface="Times New Roman" panose="02020603050405020304" pitchFamily="18" charset="0"/>
                  <a:cs typeface="Times New Roman" panose="02020603050405020304" pitchFamily="18" charset="0"/>
                </a:rPr>
                <a:t> = 0.676 m</a:t>
              </a:r>
              <a:endParaRPr lang="en-US" sz="2400" dirty="0" smtClean="0">
                <a:latin typeface="Times New Roman" panose="02020603050405020304" pitchFamily="18" charset="0"/>
                <a:cs typeface="Times New Roman" panose="02020603050405020304" pitchFamily="18" charset="0"/>
              </a:endParaRPr>
            </a:p>
          </p:txBody>
        </p:sp>
      </p:grpSp>
      <p:grpSp>
        <p:nvGrpSpPr>
          <p:cNvPr id="65" name="Group 64"/>
          <p:cNvGrpSpPr/>
          <p:nvPr/>
        </p:nvGrpSpPr>
        <p:grpSpPr>
          <a:xfrm>
            <a:off x="4152506" y="4836752"/>
            <a:ext cx="1832009" cy="276999"/>
            <a:chOff x="3142267" y="5147595"/>
            <a:chExt cx="966732" cy="276999"/>
          </a:xfrm>
        </p:grpSpPr>
        <p:cxnSp>
          <p:nvCxnSpPr>
            <p:cNvPr id="56" name="Straight Arrow Connector 55"/>
            <p:cNvCxnSpPr/>
            <p:nvPr/>
          </p:nvCxnSpPr>
          <p:spPr bwMode="auto">
            <a:xfrm>
              <a:off x="3142267" y="5409332"/>
              <a:ext cx="966732" cy="15262"/>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60" name="TextBox 59"/>
            <p:cNvSpPr txBox="1"/>
            <p:nvPr/>
          </p:nvSpPr>
          <p:spPr>
            <a:xfrm>
              <a:off x="3428954" y="5147595"/>
              <a:ext cx="450182" cy="276999"/>
            </a:xfrm>
            <a:prstGeom prst="rect">
              <a:avLst/>
            </a:prstGeom>
            <a:noFill/>
          </p:spPr>
          <p:txBody>
            <a:bodyPr wrap="none" rtlCol="0">
              <a:spAutoFit/>
            </a:bodyPr>
            <a:lstStyle/>
            <a:p>
              <a:pPr algn="l"/>
              <a:r>
                <a:rPr lang="en-US" sz="1200" i="1" dirty="0" smtClean="0">
                  <a:latin typeface="Times New Roman" panose="02020603050405020304" pitchFamily="18" charset="0"/>
                  <a:cs typeface="Times New Roman" panose="02020603050405020304" pitchFamily="18" charset="0"/>
                </a:rPr>
                <a:t>q</a:t>
              </a:r>
              <a:r>
                <a:rPr lang="en-US" sz="1200" dirty="0" smtClean="0">
                  <a:latin typeface="Times New Roman" panose="02020603050405020304" pitchFamily="18" charset="0"/>
                  <a:cs typeface="Times New Roman" panose="02020603050405020304" pitchFamily="18" charset="0"/>
                </a:rPr>
                <a:t> = 1.23 m</a:t>
              </a:r>
              <a:endParaRPr lang="en-US" sz="2400" dirty="0" smtClean="0">
                <a:latin typeface="Times New Roman" panose="02020603050405020304" pitchFamily="18" charset="0"/>
                <a:cs typeface="Times New Roman" panose="02020603050405020304" pitchFamily="18" charset="0"/>
              </a:endParaRPr>
            </a:p>
          </p:txBody>
        </p:sp>
      </p:grpSp>
      <p:sp>
        <p:nvSpPr>
          <p:cNvPr id="61" name="TextBox 60"/>
          <p:cNvSpPr txBox="1"/>
          <p:nvPr/>
        </p:nvSpPr>
        <p:spPr>
          <a:xfrm>
            <a:off x="1005269" y="4898038"/>
            <a:ext cx="562975" cy="276999"/>
          </a:xfrm>
          <a:prstGeom prst="rect">
            <a:avLst/>
          </a:prstGeom>
          <a:noFill/>
        </p:spPr>
        <p:txBody>
          <a:bodyPr wrap="none" rtlCol="0">
            <a:spAutoFit/>
          </a:bodyPr>
          <a:lstStyle/>
          <a:p>
            <a:pPr algn="l"/>
            <a:r>
              <a:rPr lang="en-US" sz="1200" dirty="0" smtClean="0">
                <a:latin typeface="Times New Roman" panose="02020603050405020304" pitchFamily="18" charset="0"/>
                <a:cs typeface="Times New Roman" panose="02020603050405020304" pitchFamily="18" charset="0"/>
              </a:rPr>
              <a:t>object</a:t>
            </a:r>
            <a:endParaRPr lang="en-US" sz="2400" dirty="0" smtClean="0">
              <a:latin typeface="Times New Roman" panose="02020603050405020304" pitchFamily="18" charset="0"/>
              <a:cs typeface="Times New Roman" panose="02020603050405020304" pitchFamily="18" charset="0"/>
            </a:endParaRPr>
          </a:p>
        </p:txBody>
      </p:sp>
      <p:grpSp>
        <p:nvGrpSpPr>
          <p:cNvPr id="63" name="Group 62"/>
          <p:cNvGrpSpPr/>
          <p:nvPr/>
        </p:nvGrpSpPr>
        <p:grpSpPr>
          <a:xfrm>
            <a:off x="5984513" y="5315425"/>
            <a:ext cx="562975" cy="380651"/>
            <a:chOff x="3048178" y="4920476"/>
            <a:chExt cx="562975" cy="380651"/>
          </a:xfrm>
        </p:grpSpPr>
        <p:cxnSp>
          <p:nvCxnSpPr>
            <p:cNvPr id="46" name="Straight Arrow Connector 45"/>
            <p:cNvCxnSpPr/>
            <p:nvPr/>
          </p:nvCxnSpPr>
          <p:spPr bwMode="auto">
            <a:xfrm flipH="1">
              <a:off x="3049686" y="4925812"/>
              <a:ext cx="883" cy="375315"/>
            </a:xfrm>
            <a:prstGeom prst="straightConnector1">
              <a:avLst/>
            </a:prstGeom>
            <a:solidFill>
              <a:schemeClr val="accent1"/>
            </a:solidFill>
            <a:ln w="28575" cap="flat" cmpd="sng" algn="ctr">
              <a:solidFill>
                <a:schemeClr val="bg2">
                  <a:lumMod val="20000"/>
                  <a:lumOff val="80000"/>
                </a:schemeClr>
              </a:solidFill>
              <a:prstDash val="solid"/>
              <a:round/>
              <a:headEnd type="none" w="med" len="med"/>
              <a:tailEnd type="triangle" w="med" len="med"/>
            </a:ln>
            <a:effectLst/>
          </p:spPr>
        </p:cxnSp>
        <p:sp>
          <p:nvSpPr>
            <p:cNvPr id="62" name="TextBox 61"/>
            <p:cNvSpPr txBox="1"/>
            <p:nvPr/>
          </p:nvSpPr>
          <p:spPr>
            <a:xfrm>
              <a:off x="3048178" y="4920476"/>
              <a:ext cx="562975" cy="276999"/>
            </a:xfrm>
            <a:prstGeom prst="rect">
              <a:avLst/>
            </a:prstGeom>
            <a:noFill/>
          </p:spPr>
          <p:txBody>
            <a:bodyPr wrap="none" rtlCol="0">
              <a:spAutoFit/>
            </a:bodyPr>
            <a:lstStyle/>
            <a:p>
              <a:pPr algn="l"/>
              <a:r>
                <a:rPr lang="en-US" sz="1200" dirty="0" smtClean="0">
                  <a:solidFill>
                    <a:schemeClr val="bg2">
                      <a:lumMod val="20000"/>
                      <a:lumOff val="80000"/>
                    </a:schemeClr>
                  </a:solidFill>
                  <a:latin typeface="Times New Roman" panose="02020603050405020304" pitchFamily="18" charset="0"/>
                  <a:cs typeface="Times New Roman" panose="02020603050405020304" pitchFamily="18" charset="0"/>
                </a:rPr>
                <a:t>image</a:t>
              </a:r>
              <a:endParaRPr lang="en-US" sz="2400" dirty="0" smtClean="0">
                <a:solidFill>
                  <a:schemeClr val="bg2">
                    <a:lumMod val="20000"/>
                    <a:lumOff val="8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60796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Diverging Lens Example</a:t>
            </a:r>
            <a:endParaRPr lang="en-US" dirty="0"/>
          </a:p>
        </p:txBody>
      </p:sp>
      <p:sp>
        <p:nvSpPr>
          <p:cNvPr id="3" name="Text Placeholder 2"/>
          <p:cNvSpPr>
            <a:spLocks noGrp="1"/>
          </p:cNvSpPr>
          <p:nvPr>
            <p:ph type="body" sz="half" idx="1"/>
          </p:nvPr>
        </p:nvSpPr>
        <p:spPr>
          <a:xfrm>
            <a:off x="457199" y="1295400"/>
            <a:ext cx="8300301" cy="4648200"/>
          </a:xfrm>
        </p:spPr>
        <p:txBody>
          <a:bodyPr/>
          <a:lstStyle/>
          <a:p>
            <a:pPr>
              <a:buFont typeface="+mj-lt"/>
              <a:buAutoNum type="alphaLcPeriod"/>
            </a:pPr>
            <a:r>
              <a:rPr lang="en-US" sz="1800" dirty="0" smtClean="0"/>
              <a:t>A diverging lens with index of refraction </a:t>
            </a:r>
            <a:r>
              <a:rPr lang="en-US" sz="1800" i="1" dirty="0" smtClean="0">
                <a:latin typeface="Times New Roman" panose="02020603050405020304" pitchFamily="18" charset="0"/>
                <a:cs typeface="Times New Roman" panose="02020603050405020304" pitchFamily="18" charset="0"/>
              </a:rPr>
              <a:t>n </a:t>
            </a:r>
            <a:r>
              <a:rPr lang="en-US" sz="1800" dirty="0" smtClean="0">
                <a:latin typeface="Times New Roman" panose="02020603050405020304" pitchFamily="18" charset="0"/>
                <a:cs typeface="Times New Roman" panose="02020603050405020304" pitchFamily="18" charset="0"/>
              </a:rPr>
              <a:t>= 1.45</a:t>
            </a:r>
            <a:r>
              <a:rPr lang="en-US" sz="1800" dirty="0" smtClean="0"/>
              <a:t> has two surfaces of radii   </a:t>
            </a:r>
            <a:r>
              <a:rPr lang="en-US" sz="1800" i="1" dirty="0" smtClean="0">
                <a:latin typeface="Times New Roman" panose="02020603050405020304" pitchFamily="18" charset="0"/>
                <a:cs typeface="Times New Roman" panose="02020603050405020304" pitchFamily="18" charset="0"/>
              </a:rPr>
              <a:t>R</a:t>
            </a:r>
            <a:r>
              <a:rPr lang="en-US" sz="1800" baseline="-25000" dirty="0" smtClean="0">
                <a:latin typeface="Times New Roman" panose="02020603050405020304" pitchFamily="18" charset="0"/>
                <a:cs typeface="Times New Roman" panose="02020603050405020304" pitchFamily="18" charset="0"/>
              </a:rPr>
              <a:t>1 </a:t>
            </a:r>
            <a:r>
              <a:rPr lang="en-US" sz="1800" dirty="0" smtClean="0">
                <a:latin typeface="Times New Roman" panose="02020603050405020304" pitchFamily="18" charset="0"/>
                <a:cs typeface="Times New Roman" panose="02020603050405020304" pitchFamily="18" charset="0"/>
              </a:rPr>
              <a:t>= </a:t>
            </a:r>
            <a:r>
              <a:rPr lang="en-US" sz="1800" dirty="0" smtClean="0">
                <a:latin typeface="Symbol" panose="05050102010706020507" pitchFamily="18" charset="2"/>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0.5 m</a:t>
            </a:r>
            <a:r>
              <a:rPr lang="en-US" sz="1800" dirty="0" smtClean="0"/>
              <a:t> and </a:t>
            </a:r>
            <a:r>
              <a:rPr lang="en-US" sz="1800" i="1" dirty="0" smtClean="0">
                <a:latin typeface="Times New Roman" panose="02020603050405020304" pitchFamily="18" charset="0"/>
                <a:cs typeface="Times New Roman" panose="02020603050405020304" pitchFamily="18" charset="0"/>
              </a:rPr>
              <a:t>R</a:t>
            </a:r>
            <a:r>
              <a:rPr lang="en-US" sz="1800" baseline="-25000" dirty="0" smtClean="0">
                <a:latin typeface="Times New Roman" panose="02020603050405020304" pitchFamily="18" charset="0"/>
                <a:cs typeface="Times New Roman" panose="02020603050405020304" pitchFamily="18" charset="0"/>
              </a:rPr>
              <a:t>2 </a:t>
            </a:r>
            <a:r>
              <a:rPr lang="en-US" sz="1800" dirty="0" smtClean="0">
                <a:latin typeface="Times New Roman" panose="02020603050405020304" pitchFamily="18" charset="0"/>
                <a:cs typeface="Times New Roman" panose="02020603050405020304" pitchFamily="18" charset="0"/>
              </a:rPr>
              <a:t>= </a:t>
            </a:r>
            <a:r>
              <a:rPr lang="en-US" sz="1800" dirty="0" smtClean="0">
                <a:latin typeface="Symbol" panose="05050102010706020507" pitchFamily="18" charset="2"/>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0.2 m</a:t>
            </a:r>
            <a:r>
              <a:rPr lang="en-US" sz="1800" dirty="0" smtClean="0"/>
              <a:t>.  What is its focal length?</a:t>
            </a:r>
          </a:p>
          <a:p>
            <a:pPr marL="0" indent="0">
              <a:buNone/>
            </a:pPr>
            <a:r>
              <a:rPr lang="en-US" sz="1800" dirty="0" err="1" smtClean="0"/>
              <a:t>Ans</a:t>
            </a:r>
            <a:r>
              <a:rPr lang="en-US" sz="1800" dirty="0" smtClean="0"/>
              <a:t>: Use lens-maker’s formula</a:t>
            </a:r>
          </a:p>
          <a:p>
            <a:pPr marL="0" indent="0">
              <a:buNone/>
            </a:pPr>
            <a:endParaRPr lang="en-US" sz="1800" dirty="0" smtClean="0"/>
          </a:p>
          <a:p>
            <a:pPr marL="0" indent="0">
              <a:buNone/>
            </a:pPr>
            <a:endParaRPr lang="en-US" sz="1800" dirty="0"/>
          </a:p>
          <a:p>
            <a:pPr>
              <a:buFont typeface="+mj-lt"/>
              <a:buAutoNum type="alphaLcPeriod" startAt="2"/>
            </a:pPr>
            <a:r>
              <a:rPr lang="en-US" sz="1800" dirty="0" smtClean="0"/>
              <a:t>An object is placed 0.5 m in front of the lens.  Where is the image formed?</a:t>
            </a:r>
          </a:p>
          <a:p>
            <a:pPr marL="0" indent="0">
              <a:buNone/>
            </a:pPr>
            <a:r>
              <a:rPr lang="en-US" sz="1800" dirty="0" err="1" smtClean="0"/>
              <a:t>Ans</a:t>
            </a:r>
            <a:r>
              <a:rPr lang="en-US" sz="1800" dirty="0" smtClean="0"/>
              <a:t>: Use focus formula</a:t>
            </a:r>
          </a:p>
          <a:p>
            <a:pPr marL="0" indent="0">
              <a:buNone/>
            </a:pPr>
            <a:endParaRPr lang="en-US" sz="1800" dirty="0" smtClean="0"/>
          </a:p>
          <a:p>
            <a:pPr marL="0" indent="0">
              <a:buNone/>
            </a:pPr>
            <a:endParaRPr lang="en-US" sz="1800" dirty="0"/>
          </a:p>
          <a:p>
            <a:pPr>
              <a:buFont typeface="+mj-lt"/>
              <a:buAutoNum type="alphaLcPeriod" startAt="3"/>
            </a:pPr>
            <a:r>
              <a:rPr lang="en-US" sz="1800" dirty="0" smtClean="0"/>
              <a:t>Accurately sketch the rays for this situation.</a:t>
            </a:r>
          </a:p>
          <a:p>
            <a:pPr marL="0" indent="0">
              <a:buNone/>
            </a:pPr>
            <a:r>
              <a:rPr lang="en-US" sz="1800" dirty="0" err="1" smtClean="0"/>
              <a:t>Ans</a:t>
            </a:r>
            <a:r>
              <a:rPr lang="en-US" sz="1800" dirty="0" smtClean="0"/>
              <a:t>: </a:t>
            </a:r>
            <a:endParaRPr lang="en-US" sz="1800"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p:sp>
        <p:nvSpPr>
          <p:cNvPr id="10" name="Freeform 9"/>
          <p:cNvSpPr/>
          <p:nvPr/>
        </p:nvSpPr>
        <p:spPr bwMode="auto">
          <a:xfrm>
            <a:off x="4034672" y="4515443"/>
            <a:ext cx="188536" cy="1588416"/>
          </a:xfrm>
          <a:custGeom>
            <a:avLst/>
            <a:gdLst>
              <a:gd name="connsiteX0" fmla="*/ 0 w 278766"/>
              <a:gd name="connsiteY0" fmla="*/ 923827 h 952107"/>
              <a:gd name="connsiteX1" fmla="*/ 0 w 278766"/>
              <a:gd name="connsiteY1" fmla="*/ 923827 h 952107"/>
              <a:gd name="connsiteX2" fmla="*/ 254524 w 278766"/>
              <a:gd name="connsiteY2" fmla="*/ 933253 h 952107"/>
              <a:gd name="connsiteX3" fmla="*/ 254524 w 278766"/>
              <a:gd name="connsiteY3" fmla="*/ 933253 h 952107"/>
              <a:gd name="connsiteX4" fmla="*/ 263951 w 278766"/>
              <a:gd name="connsiteY4" fmla="*/ 386499 h 952107"/>
              <a:gd name="connsiteX5" fmla="*/ 254524 w 278766"/>
              <a:gd name="connsiteY5" fmla="*/ 18853 h 952107"/>
              <a:gd name="connsiteX6" fmla="*/ 245097 w 278766"/>
              <a:gd name="connsiteY6" fmla="*/ 0 h 952107"/>
              <a:gd name="connsiteX7" fmla="*/ 245097 w 278766"/>
              <a:gd name="connsiteY7" fmla="*/ 0 h 952107"/>
              <a:gd name="connsiteX8" fmla="*/ 47134 w 278766"/>
              <a:gd name="connsiteY8" fmla="*/ 0 h 952107"/>
              <a:gd name="connsiteX9" fmla="*/ 47134 w 278766"/>
              <a:gd name="connsiteY9" fmla="*/ 0 h 952107"/>
              <a:gd name="connsiteX10" fmla="*/ 103695 w 278766"/>
              <a:gd name="connsiteY10" fmla="*/ 65987 h 952107"/>
              <a:gd name="connsiteX11" fmla="*/ 122549 w 278766"/>
              <a:gd name="connsiteY11" fmla="*/ 122548 h 952107"/>
              <a:gd name="connsiteX12" fmla="*/ 141402 w 278766"/>
              <a:gd name="connsiteY12" fmla="*/ 150829 h 952107"/>
              <a:gd name="connsiteX13" fmla="*/ 150829 w 278766"/>
              <a:gd name="connsiteY13" fmla="*/ 188536 h 952107"/>
              <a:gd name="connsiteX14" fmla="*/ 188536 w 278766"/>
              <a:gd name="connsiteY14" fmla="*/ 282804 h 952107"/>
              <a:gd name="connsiteX15" fmla="*/ 207390 w 278766"/>
              <a:gd name="connsiteY15" fmla="*/ 358218 h 952107"/>
              <a:gd name="connsiteX16" fmla="*/ 216817 w 278766"/>
              <a:gd name="connsiteY16" fmla="*/ 414779 h 952107"/>
              <a:gd name="connsiteX17" fmla="*/ 226243 w 278766"/>
              <a:gd name="connsiteY17" fmla="*/ 461913 h 952107"/>
              <a:gd name="connsiteX18" fmla="*/ 216817 w 278766"/>
              <a:gd name="connsiteY18" fmla="*/ 697583 h 952107"/>
              <a:gd name="connsiteX19" fmla="*/ 207390 w 278766"/>
              <a:gd name="connsiteY19" fmla="*/ 744717 h 952107"/>
              <a:gd name="connsiteX20" fmla="*/ 169683 w 278766"/>
              <a:gd name="connsiteY20" fmla="*/ 801278 h 952107"/>
              <a:gd name="connsiteX21" fmla="*/ 131975 w 278766"/>
              <a:gd name="connsiteY21" fmla="*/ 857839 h 952107"/>
              <a:gd name="connsiteX22" fmla="*/ 103695 w 278766"/>
              <a:gd name="connsiteY22" fmla="*/ 914400 h 952107"/>
              <a:gd name="connsiteX23" fmla="*/ 84841 w 278766"/>
              <a:gd name="connsiteY23" fmla="*/ 952107 h 952107"/>
              <a:gd name="connsiteX0" fmla="*/ 0 w 278766"/>
              <a:gd name="connsiteY0" fmla="*/ 923827 h 952107"/>
              <a:gd name="connsiteX1" fmla="*/ 0 w 278766"/>
              <a:gd name="connsiteY1" fmla="*/ 923827 h 952107"/>
              <a:gd name="connsiteX2" fmla="*/ 254524 w 278766"/>
              <a:gd name="connsiteY2" fmla="*/ 933253 h 952107"/>
              <a:gd name="connsiteX3" fmla="*/ 254524 w 278766"/>
              <a:gd name="connsiteY3" fmla="*/ 933253 h 952107"/>
              <a:gd name="connsiteX4" fmla="*/ 263951 w 278766"/>
              <a:gd name="connsiteY4" fmla="*/ 386499 h 952107"/>
              <a:gd name="connsiteX5" fmla="*/ 254524 w 278766"/>
              <a:gd name="connsiteY5" fmla="*/ 18853 h 952107"/>
              <a:gd name="connsiteX6" fmla="*/ 245097 w 278766"/>
              <a:gd name="connsiteY6" fmla="*/ 0 h 952107"/>
              <a:gd name="connsiteX7" fmla="*/ 245097 w 278766"/>
              <a:gd name="connsiteY7" fmla="*/ 0 h 952107"/>
              <a:gd name="connsiteX8" fmla="*/ 47134 w 278766"/>
              <a:gd name="connsiteY8" fmla="*/ 0 h 952107"/>
              <a:gd name="connsiteX9" fmla="*/ 47134 w 278766"/>
              <a:gd name="connsiteY9" fmla="*/ 0 h 952107"/>
              <a:gd name="connsiteX10" fmla="*/ 103695 w 278766"/>
              <a:gd name="connsiteY10" fmla="*/ 65987 h 952107"/>
              <a:gd name="connsiteX11" fmla="*/ 122549 w 278766"/>
              <a:gd name="connsiteY11" fmla="*/ 122548 h 952107"/>
              <a:gd name="connsiteX12" fmla="*/ 141402 w 278766"/>
              <a:gd name="connsiteY12" fmla="*/ 150829 h 952107"/>
              <a:gd name="connsiteX13" fmla="*/ 188536 w 278766"/>
              <a:gd name="connsiteY13" fmla="*/ 282804 h 952107"/>
              <a:gd name="connsiteX14" fmla="*/ 207390 w 278766"/>
              <a:gd name="connsiteY14" fmla="*/ 358218 h 952107"/>
              <a:gd name="connsiteX15" fmla="*/ 216817 w 278766"/>
              <a:gd name="connsiteY15" fmla="*/ 414779 h 952107"/>
              <a:gd name="connsiteX16" fmla="*/ 226243 w 278766"/>
              <a:gd name="connsiteY16" fmla="*/ 461913 h 952107"/>
              <a:gd name="connsiteX17" fmla="*/ 216817 w 278766"/>
              <a:gd name="connsiteY17" fmla="*/ 697583 h 952107"/>
              <a:gd name="connsiteX18" fmla="*/ 207390 w 278766"/>
              <a:gd name="connsiteY18" fmla="*/ 744717 h 952107"/>
              <a:gd name="connsiteX19" fmla="*/ 169683 w 278766"/>
              <a:gd name="connsiteY19" fmla="*/ 801278 h 952107"/>
              <a:gd name="connsiteX20" fmla="*/ 131975 w 278766"/>
              <a:gd name="connsiteY20" fmla="*/ 857839 h 952107"/>
              <a:gd name="connsiteX21" fmla="*/ 103695 w 278766"/>
              <a:gd name="connsiteY21" fmla="*/ 914400 h 952107"/>
              <a:gd name="connsiteX22" fmla="*/ 84841 w 278766"/>
              <a:gd name="connsiteY22" fmla="*/ 952107 h 952107"/>
              <a:gd name="connsiteX0" fmla="*/ 0 w 278766"/>
              <a:gd name="connsiteY0" fmla="*/ 923827 h 952107"/>
              <a:gd name="connsiteX1" fmla="*/ 0 w 278766"/>
              <a:gd name="connsiteY1" fmla="*/ 923827 h 952107"/>
              <a:gd name="connsiteX2" fmla="*/ 254524 w 278766"/>
              <a:gd name="connsiteY2" fmla="*/ 933253 h 952107"/>
              <a:gd name="connsiteX3" fmla="*/ 254524 w 278766"/>
              <a:gd name="connsiteY3" fmla="*/ 933253 h 952107"/>
              <a:gd name="connsiteX4" fmla="*/ 263951 w 278766"/>
              <a:gd name="connsiteY4" fmla="*/ 386499 h 952107"/>
              <a:gd name="connsiteX5" fmla="*/ 254524 w 278766"/>
              <a:gd name="connsiteY5" fmla="*/ 18853 h 952107"/>
              <a:gd name="connsiteX6" fmla="*/ 245097 w 278766"/>
              <a:gd name="connsiteY6" fmla="*/ 0 h 952107"/>
              <a:gd name="connsiteX7" fmla="*/ 245097 w 278766"/>
              <a:gd name="connsiteY7" fmla="*/ 0 h 952107"/>
              <a:gd name="connsiteX8" fmla="*/ 47134 w 278766"/>
              <a:gd name="connsiteY8" fmla="*/ 0 h 952107"/>
              <a:gd name="connsiteX9" fmla="*/ 47134 w 278766"/>
              <a:gd name="connsiteY9" fmla="*/ 0 h 952107"/>
              <a:gd name="connsiteX10" fmla="*/ 103695 w 278766"/>
              <a:gd name="connsiteY10" fmla="*/ 65987 h 952107"/>
              <a:gd name="connsiteX11" fmla="*/ 122549 w 278766"/>
              <a:gd name="connsiteY11" fmla="*/ 122548 h 952107"/>
              <a:gd name="connsiteX12" fmla="*/ 141402 w 278766"/>
              <a:gd name="connsiteY12" fmla="*/ 150829 h 952107"/>
              <a:gd name="connsiteX13" fmla="*/ 188536 w 278766"/>
              <a:gd name="connsiteY13" fmla="*/ 282804 h 952107"/>
              <a:gd name="connsiteX14" fmla="*/ 207390 w 278766"/>
              <a:gd name="connsiteY14" fmla="*/ 358218 h 952107"/>
              <a:gd name="connsiteX15" fmla="*/ 216817 w 278766"/>
              <a:gd name="connsiteY15" fmla="*/ 414779 h 952107"/>
              <a:gd name="connsiteX16" fmla="*/ 226243 w 278766"/>
              <a:gd name="connsiteY16" fmla="*/ 461913 h 952107"/>
              <a:gd name="connsiteX17" fmla="*/ 216817 w 278766"/>
              <a:gd name="connsiteY17" fmla="*/ 697583 h 952107"/>
              <a:gd name="connsiteX18" fmla="*/ 169683 w 278766"/>
              <a:gd name="connsiteY18" fmla="*/ 801278 h 952107"/>
              <a:gd name="connsiteX19" fmla="*/ 131975 w 278766"/>
              <a:gd name="connsiteY19" fmla="*/ 857839 h 952107"/>
              <a:gd name="connsiteX20" fmla="*/ 103695 w 278766"/>
              <a:gd name="connsiteY20" fmla="*/ 914400 h 952107"/>
              <a:gd name="connsiteX21" fmla="*/ 84841 w 278766"/>
              <a:gd name="connsiteY21" fmla="*/ 952107 h 952107"/>
              <a:gd name="connsiteX0" fmla="*/ 0 w 278766"/>
              <a:gd name="connsiteY0" fmla="*/ 923827 h 952107"/>
              <a:gd name="connsiteX1" fmla="*/ 0 w 278766"/>
              <a:gd name="connsiteY1" fmla="*/ 923827 h 952107"/>
              <a:gd name="connsiteX2" fmla="*/ 254524 w 278766"/>
              <a:gd name="connsiteY2" fmla="*/ 933253 h 952107"/>
              <a:gd name="connsiteX3" fmla="*/ 254524 w 278766"/>
              <a:gd name="connsiteY3" fmla="*/ 933253 h 952107"/>
              <a:gd name="connsiteX4" fmla="*/ 263951 w 278766"/>
              <a:gd name="connsiteY4" fmla="*/ 386499 h 952107"/>
              <a:gd name="connsiteX5" fmla="*/ 254524 w 278766"/>
              <a:gd name="connsiteY5" fmla="*/ 18853 h 952107"/>
              <a:gd name="connsiteX6" fmla="*/ 245097 w 278766"/>
              <a:gd name="connsiteY6" fmla="*/ 0 h 952107"/>
              <a:gd name="connsiteX7" fmla="*/ 245097 w 278766"/>
              <a:gd name="connsiteY7" fmla="*/ 0 h 952107"/>
              <a:gd name="connsiteX8" fmla="*/ 47134 w 278766"/>
              <a:gd name="connsiteY8" fmla="*/ 0 h 952107"/>
              <a:gd name="connsiteX9" fmla="*/ 47134 w 278766"/>
              <a:gd name="connsiteY9" fmla="*/ 0 h 952107"/>
              <a:gd name="connsiteX10" fmla="*/ 103695 w 278766"/>
              <a:gd name="connsiteY10" fmla="*/ 65987 h 952107"/>
              <a:gd name="connsiteX11" fmla="*/ 122549 w 278766"/>
              <a:gd name="connsiteY11" fmla="*/ 122548 h 952107"/>
              <a:gd name="connsiteX12" fmla="*/ 141402 w 278766"/>
              <a:gd name="connsiteY12" fmla="*/ 150829 h 952107"/>
              <a:gd name="connsiteX13" fmla="*/ 188536 w 278766"/>
              <a:gd name="connsiteY13" fmla="*/ 282804 h 952107"/>
              <a:gd name="connsiteX14" fmla="*/ 207390 w 278766"/>
              <a:gd name="connsiteY14" fmla="*/ 358218 h 952107"/>
              <a:gd name="connsiteX15" fmla="*/ 216817 w 278766"/>
              <a:gd name="connsiteY15" fmla="*/ 414779 h 952107"/>
              <a:gd name="connsiteX16" fmla="*/ 226243 w 278766"/>
              <a:gd name="connsiteY16" fmla="*/ 461913 h 952107"/>
              <a:gd name="connsiteX17" fmla="*/ 216817 w 278766"/>
              <a:gd name="connsiteY17" fmla="*/ 697583 h 952107"/>
              <a:gd name="connsiteX18" fmla="*/ 169683 w 278766"/>
              <a:gd name="connsiteY18" fmla="*/ 801278 h 952107"/>
              <a:gd name="connsiteX19" fmla="*/ 103695 w 278766"/>
              <a:gd name="connsiteY19" fmla="*/ 914400 h 952107"/>
              <a:gd name="connsiteX20" fmla="*/ 84841 w 278766"/>
              <a:gd name="connsiteY20" fmla="*/ 952107 h 952107"/>
              <a:gd name="connsiteX0" fmla="*/ 0 w 278766"/>
              <a:gd name="connsiteY0" fmla="*/ 923827 h 952107"/>
              <a:gd name="connsiteX1" fmla="*/ 0 w 278766"/>
              <a:gd name="connsiteY1" fmla="*/ 923827 h 952107"/>
              <a:gd name="connsiteX2" fmla="*/ 254524 w 278766"/>
              <a:gd name="connsiteY2" fmla="*/ 933253 h 952107"/>
              <a:gd name="connsiteX3" fmla="*/ 254524 w 278766"/>
              <a:gd name="connsiteY3" fmla="*/ 933253 h 952107"/>
              <a:gd name="connsiteX4" fmla="*/ 263951 w 278766"/>
              <a:gd name="connsiteY4" fmla="*/ 386499 h 952107"/>
              <a:gd name="connsiteX5" fmla="*/ 254524 w 278766"/>
              <a:gd name="connsiteY5" fmla="*/ 18853 h 952107"/>
              <a:gd name="connsiteX6" fmla="*/ 245097 w 278766"/>
              <a:gd name="connsiteY6" fmla="*/ 0 h 952107"/>
              <a:gd name="connsiteX7" fmla="*/ 245097 w 278766"/>
              <a:gd name="connsiteY7" fmla="*/ 0 h 952107"/>
              <a:gd name="connsiteX8" fmla="*/ 47134 w 278766"/>
              <a:gd name="connsiteY8" fmla="*/ 0 h 952107"/>
              <a:gd name="connsiteX9" fmla="*/ 47134 w 278766"/>
              <a:gd name="connsiteY9" fmla="*/ 0 h 952107"/>
              <a:gd name="connsiteX10" fmla="*/ 103695 w 278766"/>
              <a:gd name="connsiteY10" fmla="*/ 65987 h 952107"/>
              <a:gd name="connsiteX11" fmla="*/ 122549 w 278766"/>
              <a:gd name="connsiteY11" fmla="*/ 122548 h 952107"/>
              <a:gd name="connsiteX12" fmla="*/ 141402 w 278766"/>
              <a:gd name="connsiteY12" fmla="*/ 150829 h 952107"/>
              <a:gd name="connsiteX13" fmla="*/ 188536 w 278766"/>
              <a:gd name="connsiteY13" fmla="*/ 282804 h 952107"/>
              <a:gd name="connsiteX14" fmla="*/ 207390 w 278766"/>
              <a:gd name="connsiteY14" fmla="*/ 358218 h 952107"/>
              <a:gd name="connsiteX15" fmla="*/ 216817 w 278766"/>
              <a:gd name="connsiteY15" fmla="*/ 414779 h 952107"/>
              <a:gd name="connsiteX16" fmla="*/ 226243 w 278766"/>
              <a:gd name="connsiteY16" fmla="*/ 461913 h 952107"/>
              <a:gd name="connsiteX17" fmla="*/ 169683 w 278766"/>
              <a:gd name="connsiteY17" fmla="*/ 801278 h 952107"/>
              <a:gd name="connsiteX18" fmla="*/ 103695 w 278766"/>
              <a:gd name="connsiteY18" fmla="*/ 914400 h 952107"/>
              <a:gd name="connsiteX19" fmla="*/ 84841 w 278766"/>
              <a:gd name="connsiteY19" fmla="*/ 952107 h 952107"/>
              <a:gd name="connsiteX0" fmla="*/ 0 w 278766"/>
              <a:gd name="connsiteY0" fmla="*/ 923827 h 952107"/>
              <a:gd name="connsiteX1" fmla="*/ 0 w 278766"/>
              <a:gd name="connsiteY1" fmla="*/ 923827 h 952107"/>
              <a:gd name="connsiteX2" fmla="*/ 254524 w 278766"/>
              <a:gd name="connsiteY2" fmla="*/ 933253 h 952107"/>
              <a:gd name="connsiteX3" fmla="*/ 254524 w 278766"/>
              <a:gd name="connsiteY3" fmla="*/ 933253 h 952107"/>
              <a:gd name="connsiteX4" fmla="*/ 263951 w 278766"/>
              <a:gd name="connsiteY4" fmla="*/ 386499 h 952107"/>
              <a:gd name="connsiteX5" fmla="*/ 254524 w 278766"/>
              <a:gd name="connsiteY5" fmla="*/ 18853 h 952107"/>
              <a:gd name="connsiteX6" fmla="*/ 245097 w 278766"/>
              <a:gd name="connsiteY6" fmla="*/ 0 h 952107"/>
              <a:gd name="connsiteX7" fmla="*/ 245097 w 278766"/>
              <a:gd name="connsiteY7" fmla="*/ 0 h 952107"/>
              <a:gd name="connsiteX8" fmla="*/ 47134 w 278766"/>
              <a:gd name="connsiteY8" fmla="*/ 0 h 952107"/>
              <a:gd name="connsiteX9" fmla="*/ 47134 w 278766"/>
              <a:gd name="connsiteY9" fmla="*/ 0 h 952107"/>
              <a:gd name="connsiteX10" fmla="*/ 103695 w 278766"/>
              <a:gd name="connsiteY10" fmla="*/ 65987 h 952107"/>
              <a:gd name="connsiteX11" fmla="*/ 122549 w 278766"/>
              <a:gd name="connsiteY11" fmla="*/ 122548 h 952107"/>
              <a:gd name="connsiteX12" fmla="*/ 141402 w 278766"/>
              <a:gd name="connsiteY12" fmla="*/ 150829 h 952107"/>
              <a:gd name="connsiteX13" fmla="*/ 188536 w 278766"/>
              <a:gd name="connsiteY13" fmla="*/ 282804 h 952107"/>
              <a:gd name="connsiteX14" fmla="*/ 207390 w 278766"/>
              <a:gd name="connsiteY14" fmla="*/ 358218 h 952107"/>
              <a:gd name="connsiteX15" fmla="*/ 216817 w 278766"/>
              <a:gd name="connsiteY15" fmla="*/ 414779 h 952107"/>
              <a:gd name="connsiteX16" fmla="*/ 226243 w 278766"/>
              <a:gd name="connsiteY16" fmla="*/ 461913 h 952107"/>
              <a:gd name="connsiteX17" fmla="*/ 169683 w 278766"/>
              <a:gd name="connsiteY17" fmla="*/ 801278 h 952107"/>
              <a:gd name="connsiteX18" fmla="*/ 84841 w 278766"/>
              <a:gd name="connsiteY18" fmla="*/ 952107 h 952107"/>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22549 w 278766"/>
              <a:gd name="connsiteY11" fmla="*/ 122548 h 934481"/>
              <a:gd name="connsiteX12" fmla="*/ 141402 w 278766"/>
              <a:gd name="connsiteY12" fmla="*/ 150829 h 934481"/>
              <a:gd name="connsiteX13" fmla="*/ 188536 w 278766"/>
              <a:gd name="connsiteY13" fmla="*/ 282804 h 934481"/>
              <a:gd name="connsiteX14" fmla="*/ 207390 w 278766"/>
              <a:gd name="connsiteY14" fmla="*/ 358218 h 934481"/>
              <a:gd name="connsiteX15" fmla="*/ 216817 w 278766"/>
              <a:gd name="connsiteY15" fmla="*/ 414779 h 934481"/>
              <a:gd name="connsiteX16" fmla="*/ 226243 w 278766"/>
              <a:gd name="connsiteY16" fmla="*/ 461913 h 934481"/>
              <a:gd name="connsiteX17" fmla="*/ 169683 w 278766"/>
              <a:gd name="connsiteY17" fmla="*/ 801278 h 934481"/>
              <a:gd name="connsiteX18" fmla="*/ 9426 w 278766"/>
              <a:gd name="connsiteY18"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22549 w 278766"/>
              <a:gd name="connsiteY11" fmla="*/ 122548 h 934481"/>
              <a:gd name="connsiteX12" fmla="*/ 141402 w 278766"/>
              <a:gd name="connsiteY12" fmla="*/ 150829 h 934481"/>
              <a:gd name="connsiteX13" fmla="*/ 188536 w 278766"/>
              <a:gd name="connsiteY13" fmla="*/ 282804 h 934481"/>
              <a:gd name="connsiteX14" fmla="*/ 207390 w 278766"/>
              <a:gd name="connsiteY14" fmla="*/ 358218 h 934481"/>
              <a:gd name="connsiteX15" fmla="*/ 216817 w 278766"/>
              <a:gd name="connsiteY15" fmla="*/ 414779 h 934481"/>
              <a:gd name="connsiteX16" fmla="*/ 226243 w 278766"/>
              <a:gd name="connsiteY16" fmla="*/ 461913 h 934481"/>
              <a:gd name="connsiteX17" fmla="*/ 9426 w 278766"/>
              <a:gd name="connsiteY17"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22549 w 278766"/>
              <a:gd name="connsiteY11" fmla="*/ 122548 h 934481"/>
              <a:gd name="connsiteX12" fmla="*/ 141402 w 278766"/>
              <a:gd name="connsiteY12" fmla="*/ 150829 h 934481"/>
              <a:gd name="connsiteX13" fmla="*/ 188536 w 278766"/>
              <a:gd name="connsiteY13" fmla="*/ 282804 h 934481"/>
              <a:gd name="connsiteX14" fmla="*/ 207390 w 278766"/>
              <a:gd name="connsiteY14" fmla="*/ 358218 h 934481"/>
              <a:gd name="connsiteX15" fmla="*/ 216817 w 278766"/>
              <a:gd name="connsiteY15" fmla="*/ 414779 h 934481"/>
              <a:gd name="connsiteX16" fmla="*/ 226243 w 278766"/>
              <a:gd name="connsiteY16" fmla="*/ 461913 h 934481"/>
              <a:gd name="connsiteX17" fmla="*/ 9426 w 278766"/>
              <a:gd name="connsiteY17"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22549 w 278766"/>
              <a:gd name="connsiteY11" fmla="*/ 122548 h 934481"/>
              <a:gd name="connsiteX12" fmla="*/ 188536 w 278766"/>
              <a:gd name="connsiteY12" fmla="*/ 282804 h 934481"/>
              <a:gd name="connsiteX13" fmla="*/ 207390 w 278766"/>
              <a:gd name="connsiteY13" fmla="*/ 358218 h 934481"/>
              <a:gd name="connsiteX14" fmla="*/ 216817 w 278766"/>
              <a:gd name="connsiteY14" fmla="*/ 414779 h 934481"/>
              <a:gd name="connsiteX15" fmla="*/ 226243 w 278766"/>
              <a:gd name="connsiteY15" fmla="*/ 461913 h 934481"/>
              <a:gd name="connsiteX16" fmla="*/ 9426 w 278766"/>
              <a:gd name="connsiteY16"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22549 w 278766"/>
              <a:gd name="connsiteY11" fmla="*/ 122548 h 934481"/>
              <a:gd name="connsiteX12" fmla="*/ 207390 w 278766"/>
              <a:gd name="connsiteY12" fmla="*/ 358218 h 934481"/>
              <a:gd name="connsiteX13" fmla="*/ 216817 w 278766"/>
              <a:gd name="connsiteY13" fmla="*/ 414779 h 934481"/>
              <a:gd name="connsiteX14" fmla="*/ 226243 w 278766"/>
              <a:gd name="connsiteY14" fmla="*/ 461913 h 934481"/>
              <a:gd name="connsiteX15" fmla="*/ 9426 w 278766"/>
              <a:gd name="connsiteY15"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22549 w 278766"/>
              <a:gd name="connsiteY11" fmla="*/ 122548 h 934481"/>
              <a:gd name="connsiteX12" fmla="*/ 207390 w 278766"/>
              <a:gd name="connsiteY12" fmla="*/ 358218 h 934481"/>
              <a:gd name="connsiteX13" fmla="*/ 226243 w 278766"/>
              <a:gd name="connsiteY13" fmla="*/ 461913 h 934481"/>
              <a:gd name="connsiteX14" fmla="*/ 9426 w 278766"/>
              <a:gd name="connsiteY14"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22549 w 278766"/>
              <a:gd name="connsiteY11" fmla="*/ 122548 h 934481"/>
              <a:gd name="connsiteX12" fmla="*/ 226243 w 278766"/>
              <a:gd name="connsiteY12" fmla="*/ 461913 h 934481"/>
              <a:gd name="connsiteX13" fmla="*/ 9426 w 278766"/>
              <a:gd name="connsiteY13"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22549 w 278766"/>
              <a:gd name="connsiteY11" fmla="*/ 122548 h 934481"/>
              <a:gd name="connsiteX12" fmla="*/ 188535 w 278766"/>
              <a:gd name="connsiteY12" fmla="*/ 461913 h 934481"/>
              <a:gd name="connsiteX13" fmla="*/ 9426 w 278766"/>
              <a:gd name="connsiteY13"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22549 w 278766"/>
              <a:gd name="connsiteY11" fmla="*/ 122548 h 934481"/>
              <a:gd name="connsiteX12" fmla="*/ 188535 w 278766"/>
              <a:gd name="connsiteY12" fmla="*/ 461913 h 934481"/>
              <a:gd name="connsiteX13" fmla="*/ 9426 w 278766"/>
              <a:gd name="connsiteY13"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03695 w 278766"/>
              <a:gd name="connsiteY10" fmla="*/ 65987 h 934481"/>
              <a:gd name="connsiteX11" fmla="*/ 188535 w 278766"/>
              <a:gd name="connsiteY11" fmla="*/ 461913 h 934481"/>
              <a:gd name="connsiteX12" fmla="*/ 9426 w 278766"/>
              <a:gd name="connsiteY12"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88535 w 278766"/>
              <a:gd name="connsiteY10" fmla="*/ 461913 h 934481"/>
              <a:gd name="connsiteX11" fmla="*/ 9426 w 278766"/>
              <a:gd name="connsiteY11"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245097 w 278766"/>
              <a:gd name="connsiteY7" fmla="*/ 0 h 934481"/>
              <a:gd name="connsiteX8" fmla="*/ 47134 w 278766"/>
              <a:gd name="connsiteY8" fmla="*/ 0 h 934481"/>
              <a:gd name="connsiteX9" fmla="*/ 47134 w 278766"/>
              <a:gd name="connsiteY9" fmla="*/ 0 h 934481"/>
              <a:gd name="connsiteX10" fmla="*/ 188535 w 278766"/>
              <a:gd name="connsiteY10" fmla="*/ 461913 h 934481"/>
              <a:gd name="connsiteX11" fmla="*/ 9426 w 278766"/>
              <a:gd name="connsiteY11" fmla="*/ 923826 h 934481"/>
              <a:gd name="connsiteX0" fmla="*/ 0 w 278766"/>
              <a:gd name="connsiteY0" fmla="*/ 923827 h 934481"/>
              <a:gd name="connsiteX1" fmla="*/ 0 w 278766"/>
              <a:gd name="connsiteY1" fmla="*/ 923827 h 934481"/>
              <a:gd name="connsiteX2" fmla="*/ 254524 w 278766"/>
              <a:gd name="connsiteY2" fmla="*/ 933253 h 934481"/>
              <a:gd name="connsiteX3" fmla="*/ 254524 w 278766"/>
              <a:gd name="connsiteY3" fmla="*/ 933253 h 934481"/>
              <a:gd name="connsiteX4" fmla="*/ 263951 w 278766"/>
              <a:gd name="connsiteY4" fmla="*/ 386499 h 934481"/>
              <a:gd name="connsiteX5" fmla="*/ 254524 w 278766"/>
              <a:gd name="connsiteY5" fmla="*/ 18853 h 934481"/>
              <a:gd name="connsiteX6" fmla="*/ 245097 w 278766"/>
              <a:gd name="connsiteY6" fmla="*/ 0 h 934481"/>
              <a:gd name="connsiteX7" fmla="*/ 47134 w 278766"/>
              <a:gd name="connsiteY7" fmla="*/ 0 h 934481"/>
              <a:gd name="connsiteX8" fmla="*/ 47134 w 278766"/>
              <a:gd name="connsiteY8" fmla="*/ 0 h 934481"/>
              <a:gd name="connsiteX9" fmla="*/ 188535 w 278766"/>
              <a:gd name="connsiteY9" fmla="*/ 461913 h 934481"/>
              <a:gd name="connsiteX10" fmla="*/ 9426 w 278766"/>
              <a:gd name="connsiteY10" fmla="*/ 923826 h 934481"/>
              <a:gd name="connsiteX0" fmla="*/ 0 w 274469"/>
              <a:gd name="connsiteY0" fmla="*/ 938535 h 949189"/>
              <a:gd name="connsiteX1" fmla="*/ 0 w 274469"/>
              <a:gd name="connsiteY1" fmla="*/ 938535 h 949189"/>
              <a:gd name="connsiteX2" fmla="*/ 254524 w 274469"/>
              <a:gd name="connsiteY2" fmla="*/ 947961 h 949189"/>
              <a:gd name="connsiteX3" fmla="*/ 254524 w 274469"/>
              <a:gd name="connsiteY3" fmla="*/ 947961 h 949189"/>
              <a:gd name="connsiteX4" fmla="*/ 263951 w 274469"/>
              <a:gd name="connsiteY4" fmla="*/ 401207 h 949189"/>
              <a:gd name="connsiteX5" fmla="*/ 254524 w 274469"/>
              <a:gd name="connsiteY5" fmla="*/ 33561 h 949189"/>
              <a:gd name="connsiteX6" fmla="*/ 47134 w 274469"/>
              <a:gd name="connsiteY6" fmla="*/ 14708 h 949189"/>
              <a:gd name="connsiteX7" fmla="*/ 47134 w 274469"/>
              <a:gd name="connsiteY7" fmla="*/ 14708 h 949189"/>
              <a:gd name="connsiteX8" fmla="*/ 188535 w 274469"/>
              <a:gd name="connsiteY8" fmla="*/ 476621 h 949189"/>
              <a:gd name="connsiteX9" fmla="*/ 9426 w 274469"/>
              <a:gd name="connsiteY9" fmla="*/ 938534 h 949189"/>
              <a:gd name="connsiteX0" fmla="*/ 0 w 274469"/>
              <a:gd name="connsiteY0" fmla="*/ 938535 h 949189"/>
              <a:gd name="connsiteX1" fmla="*/ 0 w 274469"/>
              <a:gd name="connsiteY1" fmla="*/ 938535 h 949189"/>
              <a:gd name="connsiteX2" fmla="*/ 254524 w 274469"/>
              <a:gd name="connsiteY2" fmla="*/ 947961 h 949189"/>
              <a:gd name="connsiteX3" fmla="*/ 254524 w 274469"/>
              <a:gd name="connsiteY3" fmla="*/ 947961 h 949189"/>
              <a:gd name="connsiteX4" fmla="*/ 263951 w 274469"/>
              <a:gd name="connsiteY4" fmla="*/ 401207 h 949189"/>
              <a:gd name="connsiteX5" fmla="*/ 254524 w 274469"/>
              <a:gd name="connsiteY5" fmla="*/ 33561 h 949189"/>
              <a:gd name="connsiteX6" fmla="*/ 47134 w 274469"/>
              <a:gd name="connsiteY6" fmla="*/ 14708 h 949189"/>
              <a:gd name="connsiteX7" fmla="*/ 47134 w 274469"/>
              <a:gd name="connsiteY7" fmla="*/ 14708 h 949189"/>
              <a:gd name="connsiteX8" fmla="*/ 188535 w 274469"/>
              <a:gd name="connsiteY8" fmla="*/ 476621 h 949189"/>
              <a:gd name="connsiteX9" fmla="*/ 9426 w 274469"/>
              <a:gd name="connsiteY9" fmla="*/ 938534 h 949189"/>
              <a:gd name="connsiteX0" fmla="*/ 0 w 280366"/>
              <a:gd name="connsiteY0" fmla="*/ 952456 h 963110"/>
              <a:gd name="connsiteX1" fmla="*/ 0 w 280366"/>
              <a:gd name="connsiteY1" fmla="*/ 952456 h 963110"/>
              <a:gd name="connsiteX2" fmla="*/ 254524 w 280366"/>
              <a:gd name="connsiteY2" fmla="*/ 961882 h 963110"/>
              <a:gd name="connsiteX3" fmla="*/ 254524 w 280366"/>
              <a:gd name="connsiteY3" fmla="*/ 961882 h 963110"/>
              <a:gd name="connsiteX4" fmla="*/ 263951 w 280366"/>
              <a:gd name="connsiteY4" fmla="*/ 415128 h 963110"/>
              <a:gd name="connsiteX5" fmla="*/ 263951 w 280366"/>
              <a:gd name="connsiteY5" fmla="*/ 28629 h 963110"/>
              <a:gd name="connsiteX6" fmla="*/ 47134 w 280366"/>
              <a:gd name="connsiteY6" fmla="*/ 28629 h 963110"/>
              <a:gd name="connsiteX7" fmla="*/ 47134 w 280366"/>
              <a:gd name="connsiteY7" fmla="*/ 28629 h 963110"/>
              <a:gd name="connsiteX8" fmla="*/ 188535 w 280366"/>
              <a:gd name="connsiteY8" fmla="*/ 490542 h 963110"/>
              <a:gd name="connsiteX9" fmla="*/ 9426 w 280366"/>
              <a:gd name="connsiteY9" fmla="*/ 952455 h 963110"/>
              <a:gd name="connsiteX0" fmla="*/ 0 w 267818"/>
              <a:gd name="connsiteY0" fmla="*/ 952456 h 963110"/>
              <a:gd name="connsiteX1" fmla="*/ 0 w 267818"/>
              <a:gd name="connsiteY1" fmla="*/ 952456 h 963110"/>
              <a:gd name="connsiteX2" fmla="*/ 254524 w 267818"/>
              <a:gd name="connsiteY2" fmla="*/ 961882 h 963110"/>
              <a:gd name="connsiteX3" fmla="*/ 254524 w 267818"/>
              <a:gd name="connsiteY3" fmla="*/ 961882 h 963110"/>
              <a:gd name="connsiteX4" fmla="*/ 263951 w 267818"/>
              <a:gd name="connsiteY4" fmla="*/ 415128 h 963110"/>
              <a:gd name="connsiteX5" fmla="*/ 263951 w 267818"/>
              <a:gd name="connsiteY5" fmla="*/ 28629 h 963110"/>
              <a:gd name="connsiteX6" fmla="*/ 47134 w 267818"/>
              <a:gd name="connsiteY6" fmla="*/ 28629 h 963110"/>
              <a:gd name="connsiteX7" fmla="*/ 47134 w 267818"/>
              <a:gd name="connsiteY7" fmla="*/ 28629 h 963110"/>
              <a:gd name="connsiteX8" fmla="*/ 188535 w 267818"/>
              <a:gd name="connsiteY8" fmla="*/ 490542 h 963110"/>
              <a:gd name="connsiteX9" fmla="*/ 9426 w 267818"/>
              <a:gd name="connsiteY9" fmla="*/ 952455 h 963110"/>
              <a:gd name="connsiteX0" fmla="*/ 0 w 267818"/>
              <a:gd name="connsiteY0" fmla="*/ 923827 h 934481"/>
              <a:gd name="connsiteX1" fmla="*/ 0 w 267818"/>
              <a:gd name="connsiteY1" fmla="*/ 923827 h 934481"/>
              <a:gd name="connsiteX2" fmla="*/ 254524 w 267818"/>
              <a:gd name="connsiteY2" fmla="*/ 933253 h 934481"/>
              <a:gd name="connsiteX3" fmla="*/ 254524 w 267818"/>
              <a:gd name="connsiteY3" fmla="*/ 933253 h 934481"/>
              <a:gd name="connsiteX4" fmla="*/ 263951 w 267818"/>
              <a:gd name="connsiteY4" fmla="*/ 386499 h 934481"/>
              <a:gd name="connsiteX5" fmla="*/ 263951 w 267818"/>
              <a:gd name="connsiteY5" fmla="*/ 0 h 934481"/>
              <a:gd name="connsiteX6" fmla="*/ 47134 w 267818"/>
              <a:gd name="connsiteY6" fmla="*/ 0 h 934481"/>
              <a:gd name="connsiteX7" fmla="*/ 47134 w 267818"/>
              <a:gd name="connsiteY7" fmla="*/ 0 h 934481"/>
              <a:gd name="connsiteX8" fmla="*/ 188535 w 267818"/>
              <a:gd name="connsiteY8" fmla="*/ 461913 h 934481"/>
              <a:gd name="connsiteX9" fmla="*/ 9426 w 267818"/>
              <a:gd name="connsiteY9" fmla="*/ 923826 h 934481"/>
              <a:gd name="connsiteX0" fmla="*/ 0 w 266138"/>
              <a:gd name="connsiteY0" fmla="*/ 923827 h 934481"/>
              <a:gd name="connsiteX1" fmla="*/ 0 w 266138"/>
              <a:gd name="connsiteY1" fmla="*/ 923827 h 934481"/>
              <a:gd name="connsiteX2" fmla="*/ 254524 w 266138"/>
              <a:gd name="connsiteY2" fmla="*/ 933253 h 934481"/>
              <a:gd name="connsiteX3" fmla="*/ 254524 w 266138"/>
              <a:gd name="connsiteY3" fmla="*/ 933253 h 934481"/>
              <a:gd name="connsiteX4" fmla="*/ 254524 w 266138"/>
              <a:gd name="connsiteY4" fmla="*/ 461913 h 934481"/>
              <a:gd name="connsiteX5" fmla="*/ 263951 w 266138"/>
              <a:gd name="connsiteY5" fmla="*/ 0 h 934481"/>
              <a:gd name="connsiteX6" fmla="*/ 47134 w 266138"/>
              <a:gd name="connsiteY6" fmla="*/ 0 h 934481"/>
              <a:gd name="connsiteX7" fmla="*/ 47134 w 266138"/>
              <a:gd name="connsiteY7" fmla="*/ 0 h 934481"/>
              <a:gd name="connsiteX8" fmla="*/ 188535 w 266138"/>
              <a:gd name="connsiteY8" fmla="*/ 461913 h 934481"/>
              <a:gd name="connsiteX9" fmla="*/ 9426 w 266138"/>
              <a:gd name="connsiteY9" fmla="*/ 923826 h 934481"/>
              <a:gd name="connsiteX0" fmla="*/ 0 w 266138"/>
              <a:gd name="connsiteY0" fmla="*/ 923827 h 934481"/>
              <a:gd name="connsiteX1" fmla="*/ 0 w 266138"/>
              <a:gd name="connsiteY1" fmla="*/ 923827 h 934481"/>
              <a:gd name="connsiteX2" fmla="*/ 254524 w 266138"/>
              <a:gd name="connsiteY2" fmla="*/ 933253 h 934481"/>
              <a:gd name="connsiteX3" fmla="*/ 254524 w 266138"/>
              <a:gd name="connsiteY3" fmla="*/ 933253 h 934481"/>
              <a:gd name="connsiteX4" fmla="*/ 254524 w 266138"/>
              <a:gd name="connsiteY4" fmla="*/ 461913 h 934481"/>
              <a:gd name="connsiteX5" fmla="*/ 263951 w 266138"/>
              <a:gd name="connsiteY5" fmla="*/ 0 h 934481"/>
              <a:gd name="connsiteX6" fmla="*/ 47134 w 266138"/>
              <a:gd name="connsiteY6" fmla="*/ 0 h 934481"/>
              <a:gd name="connsiteX7" fmla="*/ 47134 w 266138"/>
              <a:gd name="connsiteY7" fmla="*/ 0 h 934481"/>
              <a:gd name="connsiteX8" fmla="*/ 188535 w 266138"/>
              <a:gd name="connsiteY8" fmla="*/ 461913 h 934481"/>
              <a:gd name="connsiteX9" fmla="*/ 9426 w 266138"/>
              <a:gd name="connsiteY9" fmla="*/ 923826 h 934481"/>
              <a:gd name="connsiteX0" fmla="*/ 0 w 330545"/>
              <a:gd name="connsiteY0" fmla="*/ 923827 h 934481"/>
              <a:gd name="connsiteX1" fmla="*/ 0 w 330545"/>
              <a:gd name="connsiteY1" fmla="*/ 923827 h 934481"/>
              <a:gd name="connsiteX2" fmla="*/ 254524 w 330545"/>
              <a:gd name="connsiteY2" fmla="*/ 933253 h 934481"/>
              <a:gd name="connsiteX3" fmla="*/ 254524 w 330545"/>
              <a:gd name="connsiteY3" fmla="*/ 933253 h 934481"/>
              <a:gd name="connsiteX4" fmla="*/ 254524 w 330545"/>
              <a:gd name="connsiteY4" fmla="*/ 461913 h 934481"/>
              <a:gd name="connsiteX5" fmla="*/ 329938 w 330545"/>
              <a:gd name="connsiteY5" fmla="*/ 0 h 934481"/>
              <a:gd name="connsiteX6" fmla="*/ 47134 w 330545"/>
              <a:gd name="connsiteY6" fmla="*/ 0 h 934481"/>
              <a:gd name="connsiteX7" fmla="*/ 47134 w 330545"/>
              <a:gd name="connsiteY7" fmla="*/ 0 h 934481"/>
              <a:gd name="connsiteX8" fmla="*/ 188535 w 330545"/>
              <a:gd name="connsiteY8" fmla="*/ 461913 h 934481"/>
              <a:gd name="connsiteX9" fmla="*/ 9426 w 330545"/>
              <a:gd name="connsiteY9" fmla="*/ 923826 h 934481"/>
              <a:gd name="connsiteX0" fmla="*/ 0 w 330460"/>
              <a:gd name="connsiteY0" fmla="*/ 923827 h 934481"/>
              <a:gd name="connsiteX1" fmla="*/ 0 w 330460"/>
              <a:gd name="connsiteY1" fmla="*/ 923827 h 934481"/>
              <a:gd name="connsiteX2" fmla="*/ 254524 w 330460"/>
              <a:gd name="connsiteY2" fmla="*/ 933253 h 934481"/>
              <a:gd name="connsiteX3" fmla="*/ 329938 w 330460"/>
              <a:gd name="connsiteY3" fmla="*/ 923826 h 934481"/>
              <a:gd name="connsiteX4" fmla="*/ 254524 w 330460"/>
              <a:gd name="connsiteY4" fmla="*/ 461913 h 934481"/>
              <a:gd name="connsiteX5" fmla="*/ 329938 w 330460"/>
              <a:gd name="connsiteY5" fmla="*/ 0 h 934481"/>
              <a:gd name="connsiteX6" fmla="*/ 47134 w 330460"/>
              <a:gd name="connsiteY6" fmla="*/ 0 h 934481"/>
              <a:gd name="connsiteX7" fmla="*/ 47134 w 330460"/>
              <a:gd name="connsiteY7" fmla="*/ 0 h 934481"/>
              <a:gd name="connsiteX8" fmla="*/ 188535 w 330460"/>
              <a:gd name="connsiteY8" fmla="*/ 461913 h 934481"/>
              <a:gd name="connsiteX9" fmla="*/ 9426 w 330460"/>
              <a:gd name="connsiteY9" fmla="*/ 923826 h 934481"/>
              <a:gd name="connsiteX0" fmla="*/ 0 w 330460"/>
              <a:gd name="connsiteY0" fmla="*/ 923827 h 934481"/>
              <a:gd name="connsiteX1" fmla="*/ 0 w 330460"/>
              <a:gd name="connsiteY1" fmla="*/ 923827 h 934481"/>
              <a:gd name="connsiteX2" fmla="*/ 254524 w 330460"/>
              <a:gd name="connsiteY2" fmla="*/ 933253 h 934481"/>
              <a:gd name="connsiteX3" fmla="*/ 329938 w 330460"/>
              <a:gd name="connsiteY3" fmla="*/ 923826 h 934481"/>
              <a:gd name="connsiteX4" fmla="*/ 254524 w 330460"/>
              <a:gd name="connsiteY4" fmla="*/ 461913 h 934481"/>
              <a:gd name="connsiteX5" fmla="*/ 329938 w 330460"/>
              <a:gd name="connsiteY5" fmla="*/ 0 h 934481"/>
              <a:gd name="connsiteX6" fmla="*/ 47134 w 330460"/>
              <a:gd name="connsiteY6" fmla="*/ 0 h 934481"/>
              <a:gd name="connsiteX7" fmla="*/ 47134 w 330460"/>
              <a:gd name="connsiteY7" fmla="*/ 0 h 934481"/>
              <a:gd name="connsiteX8" fmla="*/ 188535 w 330460"/>
              <a:gd name="connsiteY8" fmla="*/ 461913 h 934481"/>
              <a:gd name="connsiteX9" fmla="*/ 9426 w 330460"/>
              <a:gd name="connsiteY9" fmla="*/ 923826 h 934481"/>
              <a:gd name="connsiteX0" fmla="*/ 0 w 330460"/>
              <a:gd name="connsiteY0" fmla="*/ 923827 h 934481"/>
              <a:gd name="connsiteX1" fmla="*/ 0 w 330460"/>
              <a:gd name="connsiteY1" fmla="*/ 923827 h 934481"/>
              <a:gd name="connsiteX2" fmla="*/ 254524 w 330460"/>
              <a:gd name="connsiteY2" fmla="*/ 933253 h 934481"/>
              <a:gd name="connsiteX3" fmla="*/ 329938 w 330460"/>
              <a:gd name="connsiteY3" fmla="*/ 923826 h 934481"/>
              <a:gd name="connsiteX4" fmla="*/ 254524 w 330460"/>
              <a:gd name="connsiteY4" fmla="*/ 461913 h 934481"/>
              <a:gd name="connsiteX5" fmla="*/ 329938 w 330460"/>
              <a:gd name="connsiteY5" fmla="*/ 0 h 934481"/>
              <a:gd name="connsiteX6" fmla="*/ 47134 w 330460"/>
              <a:gd name="connsiteY6" fmla="*/ 0 h 934481"/>
              <a:gd name="connsiteX7" fmla="*/ 47134 w 330460"/>
              <a:gd name="connsiteY7" fmla="*/ 0 h 934481"/>
              <a:gd name="connsiteX8" fmla="*/ 188535 w 330460"/>
              <a:gd name="connsiteY8" fmla="*/ 461913 h 934481"/>
              <a:gd name="connsiteX9" fmla="*/ 9426 w 330460"/>
              <a:gd name="connsiteY9" fmla="*/ 923826 h 934481"/>
              <a:gd name="connsiteX0" fmla="*/ 0 w 329938"/>
              <a:gd name="connsiteY0" fmla="*/ 923827 h 934481"/>
              <a:gd name="connsiteX1" fmla="*/ 0 w 329938"/>
              <a:gd name="connsiteY1" fmla="*/ 923827 h 934481"/>
              <a:gd name="connsiteX2" fmla="*/ 254524 w 329938"/>
              <a:gd name="connsiteY2" fmla="*/ 933253 h 934481"/>
              <a:gd name="connsiteX3" fmla="*/ 329938 w 329938"/>
              <a:gd name="connsiteY3" fmla="*/ 923826 h 934481"/>
              <a:gd name="connsiteX4" fmla="*/ 254524 w 329938"/>
              <a:gd name="connsiteY4" fmla="*/ 461913 h 934481"/>
              <a:gd name="connsiteX5" fmla="*/ 329938 w 329938"/>
              <a:gd name="connsiteY5" fmla="*/ 0 h 934481"/>
              <a:gd name="connsiteX6" fmla="*/ 47134 w 329938"/>
              <a:gd name="connsiteY6" fmla="*/ 0 h 934481"/>
              <a:gd name="connsiteX7" fmla="*/ 47134 w 329938"/>
              <a:gd name="connsiteY7" fmla="*/ 0 h 934481"/>
              <a:gd name="connsiteX8" fmla="*/ 188535 w 329938"/>
              <a:gd name="connsiteY8" fmla="*/ 461913 h 934481"/>
              <a:gd name="connsiteX9" fmla="*/ 9426 w 329938"/>
              <a:gd name="connsiteY9" fmla="*/ 923826 h 934481"/>
              <a:gd name="connsiteX0" fmla="*/ 0 w 331083"/>
              <a:gd name="connsiteY0" fmla="*/ 923827 h 937744"/>
              <a:gd name="connsiteX1" fmla="*/ 0 w 331083"/>
              <a:gd name="connsiteY1" fmla="*/ 923827 h 937744"/>
              <a:gd name="connsiteX2" fmla="*/ 254524 w 331083"/>
              <a:gd name="connsiteY2" fmla="*/ 933253 h 937744"/>
              <a:gd name="connsiteX3" fmla="*/ 329938 w 331083"/>
              <a:gd name="connsiteY3" fmla="*/ 923826 h 937744"/>
              <a:gd name="connsiteX4" fmla="*/ 254524 w 331083"/>
              <a:gd name="connsiteY4" fmla="*/ 461913 h 937744"/>
              <a:gd name="connsiteX5" fmla="*/ 329938 w 331083"/>
              <a:gd name="connsiteY5" fmla="*/ 0 h 937744"/>
              <a:gd name="connsiteX6" fmla="*/ 47134 w 331083"/>
              <a:gd name="connsiteY6" fmla="*/ 0 h 937744"/>
              <a:gd name="connsiteX7" fmla="*/ 47134 w 331083"/>
              <a:gd name="connsiteY7" fmla="*/ 0 h 937744"/>
              <a:gd name="connsiteX8" fmla="*/ 188535 w 331083"/>
              <a:gd name="connsiteY8" fmla="*/ 461913 h 937744"/>
              <a:gd name="connsiteX9" fmla="*/ 9426 w 331083"/>
              <a:gd name="connsiteY9" fmla="*/ 923826 h 937744"/>
              <a:gd name="connsiteX0" fmla="*/ 0 w 331083"/>
              <a:gd name="connsiteY0" fmla="*/ 923827 h 937744"/>
              <a:gd name="connsiteX1" fmla="*/ 0 w 331083"/>
              <a:gd name="connsiteY1" fmla="*/ 923827 h 937744"/>
              <a:gd name="connsiteX2" fmla="*/ 254524 w 331083"/>
              <a:gd name="connsiteY2" fmla="*/ 933253 h 937744"/>
              <a:gd name="connsiteX3" fmla="*/ 329938 w 331083"/>
              <a:gd name="connsiteY3" fmla="*/ 923826 h 937744"/>
              <a:gd name="connsiteX4" fmla="*/ 254524 w 331083"/>
              <a:gd name="connsiteY4" fmla="*/ 461913 h 937744"/>
              <a:gd name="connsiteX5" fmla="*/ 329938 w 331083"/>
              <a:gd name="connsiteY5" fmla="*/ 0 h 937744"/>
              <a:gd name="connsiteX6" fmla="*/ 47134 w 331083"/>
              <a:gd name="connsiteY6" fmla="*/ 0 h 937744"/>
              <a:gd name="connsiteX7" fmla="*/ 47134 w 331083"/>
              <a:gd name="connsiteY7" fmla="*/ 0 h 937744"/>
              <a:gd name="connsiteX8" fmla="*/ 169682 w 331083"/>
              <a:gd name="connsiteY8" fmla="*/ 471340 h 937744"/>
              <a:gd name="connsiteX9" fmla="*/ 9426 w 331083"/>
              <a:gd name="connsiteY9" fmla="*/ 923826 h 937744"/>
              <a:gd name="connsiteX0" fmla="*/ 0 w 331083"/>
              <a:gd name="connsiteY0" fmla="*/ 923827 h 937744"/>
              <a:gd name="connsiteX1" fmla="*/ 0 w 331083"/>
              <a:gd name="connsiteY1" fmla="*/ 923827 h 937744"/>
              <a:gd name="connsiteX2" fmla="*/ 254524 w 331083"/>
              <a:gd name="connsiteY2" fmla="*/ 933253 h 937744"/>
              <a:gd name="connsiteX3" fmla="*/ 329938 w 331083"/>
              <a:gd name="connsiteY3" fmla="*/ 923826 h 937744"/>
              <a:gd name="connsiteX4" fmla="*/ 254524 w 331083"/>
              <a:gd name="connsiteY4" fmla="*/ 461913 h 937744"/>
              <a:gd name="connsiteX5" fmla="*/ 329938 w 331083"/>
              <a:gd name="connsiteY5" fmla="*/ 0 h 937744"/>
              <a:gd name="connsiteX6" fmla="*/ 47134 w 331083"/>
              <a:gd name="connsiteY6" fmla="*/ 0 h 937744"/>
              <a:gd name="connsiteX7" fmla="*/ 47134 w 331083"/>
              <a:gd name="connsiteY7" fmla="*/ 0 h 937744"/>
              <a:gd name="connsiteX8" fmla="*/ 169682 w 331083"/>
              <a:gd name="connsiteY8" fmla="*/ 471340 h 937744"/>
              <a:gd name="connsiteX9" fmla="*/ 9426 w 331083"/>
              <a:gd name="connsiteY9" fmla="*/ 923826 h 937744"/>
              <a:gd name="connsiteX0" fmla="*/ 0 w 329938"/>
              <a:gd name="connsiteY0" fmla="*/ 923827 h 961363"/>
              <a:gd name="connsiteX1" fmla="*/ 0 w 329938"/>
              <a:gd name="connsiteY1" fmla="*/ 923827 h 961363"/>
              <a:gd name="connsiteX2" fmla="*/ 254524 w 329938"/>
              <a:gd name="connsiteY2" fmla="*/ 933253 h 961363"/>
              <a:gd name="connsiteX3" fmla="*/ 329938 w 329938"/>
              <a:gd name="connsiteY3" fmla="*/ 923826 h 961363"/>
              <a:gd name="connsiteX4" fmla="*/ 254524 w 329938"/>
              <a:gd name="connsiteY4" fmla="*/ 461913 h 961363"/>
              <a:gd name="connsiteX5" fmla="*/ 329938 w 329938"/>
              <a:gd name="connsiteY5" fmla="*/ 0 h 961363"/>
              <a:gd name="connsiteX6" fmla="*/ 47134 w 329938"/>
              <a:gd name="connsiteY6" fmla="*/ 0 h 961363"/>
              <a:gd name="connsiteX7" fmla="*/ 47134 w 329938"/>
              <a:gd name="connsiteY7" fmla="*/ 0 h 961363"/>
              <a:gd name="connsiteX8" fmla="*/ 169682 w 329938"/>
              <a:gd name="connsiteY8" fmla="*/ 471340 h 961363"/>
              <a:gd name="connsiteX9" fmla="*/ 9426 w 329938"/>
              <a:gd name="connsiteY9" fmla="*/ 923826 h 961363"/>
              <a:gd name="connsiteX0" fmla="*/ 0 w 329938"/>
              <a:gd name="connsiteY0" fmla="*/ 923827 h 961363"/>
              <a:gd name="connsiteX1" fmla="*/ 0 w 329938"/>
              <a:gd name="connsiteY1" fmla="*/ 923827 h 961363"/>
              <a:gd name="connsiteX2" fmla="*/ 254524 w 329938"/>
              <a:gd name="connsiteY2" fmla="*/ 933253 h 961363"/>
              <a:gd name="connsiteX3" fmla="*/ 329938 w 329938"/>
              <a:gd name="connsiteY3" fmla="*/ 923826 h 961363"/>
              <a:gd name="connsiteX4" fmla="*/ 254524 w 329938"/>
              <a:gd name="connsiteY4" fmla="*/ 461913 h 961363"/>
              <a:gd name="connsiteX5" fmla="*/ 329938 w 329938"/>
              <a:gd name="connsiteY5" fmla="*/ 0 h 961363"/>
              <a:gd name="connsiteX6" fmla="*/ 47134 w 329938"/>
              <a:gd name="connsiteY6" fmla="*/ 0 h 961363"/>
              <a:gd name="connsiteX7" fmla="*/ 47134 w 329938"/>
              <a:gd name="connsiteY7" fmla="*/ 0 h 961363"/>
              <a:gd name="connsiteX8" fmla="*/ 169682 w 329938"/>
              <a:gd name="connsiteY8" fmla="*/ 471340 h 961363"/>
              <a:gd name="connsiteX9" fmla="*/ 9426 w 329938"/>
              <a:gd name="connsiteY9" fmla="*/ 923826 h 961363"/>
              <a:gd name="connsiteX0" fmla="*/ 0 w 339151"/>
              <a:gd name="connsiteY0" fmla="*/ 923827 h 958042"/>
              <a:gd name="connsiteX1" fmla="*/ 0 w 339151"/>
              <a:gd name="connsiteY1" fmla="*/ 923827 h 958042"/>
              <a:gd name="connsiteX2" fmla="*/ 329938 w 339151"/>
              <a:gd name="connsiteY2" fmla="*/ 923826 h 958042"/>
              <a:gd name="connsiteX3" fmla="*/ 254524 w 339151"/>
              <a:gd name="connsiteY3" fmla="*/ 461913 h 958042"/>
              <a:gd name="connsiteX4" fmla="*/ 329938 w 339151"/>
              <a:gd name="connsiteY4" fmla="*/ 0 h 958042"/>
              <a:gd name="connsiteX5" fmla="*/ 47134 w 339151"/>
              <a:gd name="connsiteY5" fmla="*/ 0 h 958042"/>
              <a:gd name="connsiteX6" fmla="*/ 47134 w 339151"/>
              <a:gd name="connsiteY6" fmla="*/ 0 h 958042"/>
              <a:gd name="connsiteX7" fmla="*/ 169682 w 339151"/>
              <a:gd name="connsiteY7" fmla="*/ 471340 h 958042"/>
              <a:gd name="connsiteX8" fmla="*/ 9426 w 339151"/>
              <a:gd name="connsiteY8" fmla="*/ 923826 h 958042"/>
              <a:gd name="connsiteX0" fmla="*/ 0 w 339151"/>
              <a:gd name="connsiteY0" fmla="*/ 923827 h 923827"/>
              <a:gd name="connsiteX1" fmla="*/ 0 w 339151"/>
              <a:gd name="connsiteY1" fmla="*/ 923827 h 923827"/>
              <a:gd name="connsiteX2" fmla="*/ 329938 w 339151"/>
              <a:gd name="connsiteY2" fmla="*/ 923826 h 923827"/>
              <a:gd name="connsiteX3" fmla="*/ 254524 w 339151"/>
              <a:gd name="connsiteY3" fmla="*/ 461913 h 923827"/>
              <a:gd name="connsiteX4" fmla="*/ 329938 w 339151"/>
              <a:gd name="connsiteY4" fmla="*/ 0 h 923827"/>
              <a:gd name="connsiteX5" fmla="*/ 47134 w 339151"/>
              <a:gd name="connsiteY5" fmla="*/ 0 h 923827"/>
              <a:gd name="connsiteX6" fmla="*/ 47134 w 339151"/>
              <a:gd name="connsiteY6" fmla="*/ 0 h 923827"/>
              <a:gd name="connsiteX7" fmla="*/ 169682 w 339151"/>
              <a:gd name="connsiteY7" fmla="*/ 471340 h 923827"/>
              <a:gd name="connsiteX8" fmla="*/ 9426 w 339151"/>
              <a:gd name="connsiteY8" fmla="*/ 923826 h 923827"/>
              <a:gd name="connsiteX0" fmla="*/ 0 w 329938"/>
              <a:gd name="connsiteY0" fmla="*/ 923827 h 923827"/>
              <a:gd name="connsiteX1" fmla="*/ 0 w 329938"/>
              <a:gd name="connsiteY1" fmla="*/ 923827 h 923827"/>
              <a:gd name="connsiteX2" fmla="*/ 329938 w 329938"/>
              <a:gd name="connsiteY2" fmla="*/ 923826 h 923827"/>
              <a:gd name="connsiteX3" fmla="*/ 254524 w 329938"/>
              <a:gd name="connsiteY3" fmla="*/ 461913 h 923827"/>
              <a:gd name="connsiteX4" fmla="*/ 329938 w 329938"/>
              <a:gd name="connsiteY4" fmla="*/ 0 h 923827"/>
              <a:gd name="connsiteX5" fmla="*/ 47134 w 329938"/>
              <a:gd name="connsiteY5" fmla="*/ 0 h 923827"/>
              <a:gd name="connsiteX6" fmla="*/ 47134 w 329938"/>
              <a:gd name="connsiteY6" fmla="*/ 0 h 923827"/>
              <a:gd name="connsiteX7" fmla="*/ 169682 w 329938"/>
              <a:gd name="connsiteY7" fmla="*/ 471340 h 923827"/>
              <a:gd name="connsiteX8" fmla="*/ 9426 w 329938"/>
              <a:gd name="connsiteY8" fmla="*/ 923826 h 923827"/>
              <a:gd name="connsiteX0" fmla="*/ 0 w 329938"/>
              <a:gd name="connsiteY0" fmla="*/ 923827 h 923827"/>
              <a:gd name="connsiteX1" fmla="*/ 0 w 329938"/>
              <a:gd name="connsiteY1" fmla="*/ 923827 h 923827"/>
              <a:gd name="connsiteX2" fmla="*/ 329938 w 329938"/>
              <a:gd name="connsiteY2" fmla="*/ 923826 h 923827"/>
              <a:gd name="connsiteX3" fmla="*/ 254524 w 329938"/>
              <a:gd name="connsiteY3" fmla="*/ 461913 h 923827"/>
              <a:gd name="connsiteX4" fmla="*/ 329938 w 329938"/>
              <a:gd name="connsiteY4" fmla="*/ 0 h 923827"/>
              <a:gd name="connsiteX5" fmla="*/ 47134 w 329938"/>
              <a:gd name="connsiteY5" fmla="*/ 0 h 923827"/>
              <a:gd name="connsiteX6" fmla="*/ 47134 w 329938"/>
              <a:gd name="connsiteY6" fmla="*/ 0 h 923827"/>
              <a:gd name="connsiteX7" fmla="*/ 150828 w 329938"/>
              <a:gd name="connsiteY7" fmla="*/ 480767 h 923827"/>
              <a:gd name="connsiteX8" fmla="*/ 9426 w 329938"/>
              <a:gd name="connsiteY8" fmla="*/ 923826 h 923827"/>
              <a:gd name="connsiteX0" fmla="*/ 0 w 329938"/>
              <a:gd name="connsiteY0" fmla="*/ 923827 h 923827"/>
              <a:gd name="connsiteX1" fmla="*/ 0 w 329938"/>
              <a:gd name="connsiteY1" fmla="*/ 923827 h 923827"/>
              <a:gd name="connsiteX2" fmla="*/ 329938 w 329938"/>
              <a:gd name="connsiteY2" fmla="*/ 923826 h 923827"/>
              <a:gd name="connsiteX3" fmla="*/ 254524 w 329938"/>
              <a:gd name="connsiteY3" fmla="*/ 461913 h 923827"/>
              <a:gd name="connsiteX4" fmla="*/ 329938 w 329938"/>
              <a:gd name="connsiteY4" fmla="*/ 0 h 923827"/>
              <a:gd name="connsiteX5" fmla="*/ 47134 w 329938"/>
              <a:gd name="connsiteY5" fmla="*/ 0 h 923827"/>
              <a:gd name="connsiteX6" fmla="*/ 47134 w 329938"/>
              <a:gd name="connsiteY6" fmla="*/ 0 h 923827"/>
              <a:gd name="connsiteX7" fmla="*/ 141401 w 329938"/>
              <a:gd name="connsiteY7" fmla="*/ 453596 h 923827"/>
              <a:gd name="connsiteX8" fmla="*/ 9426 w 329938"/>
              <a:gd name="connsiteY8" fmla="*/ 923826 h 923827"/>
              <a:gd name="connsiteX0" fmla="*/ 0 w 329938"/>
              <a:gd name="connsiteY0" fmla="*/ 923827 h 923827"/>
              <a:gd name="connsiteX1" fmla="*/ 0 w 329938"/>
              <a:gd name="connsiteY1" fmla="*/ 923827 h 923827"/>
              <a:gd name="connsiteX2" fmla="*/ 329938 w 329938"/>
              <a:gd name="connsiteY2" fmla="*/ 923826 h 923827"/>
              <a:gd name="connsiteX3" fmla="*/ 273378 w 329938"/>
              <a:gd name="connsiteY3" fmla="*/ 455120 h 923827"/>
              <a:gd name="connsiteX4" fmla="*/ 329938 w 329938"/>
              <a:gd name="connsiteY4" fmla="*/ 0 h 923827"/>
              <a:gd name="connsiteX5" fmla="*/ 47134 w 329938"/>
              <a:gd name="connsiteY5" fmla="*/ 0 h 923827"/>
              <a:gd name="connsiteX6" fmla="*/ 47134 w 329938"/>
              <a:gd name="connsiteY6" fmla="*/ 0 h 923827"/>
              <a:gd name="connsiteX7" fmla="*/ 141401 w 329938"/>
              <a:gd name="connsiteY7" fmla="*/ 453596 h 923827"/>
              <a:gd name="connsiteX8" fmla="*/ 9426 w 329938"/>
              <a:gd name="connsiteY8" fmla="*/ 923826 h 923827"/>
              <a:gd name="connsiteX0" fmla="*/ 0 w 329938"/>
              <a:gd name="connsiteY0" fmla="*/ 923827 h 923827"/>
              <a:gd name="connsiteX1" fmla="*/ 0 w 329938"/>
              <a:gd name="connsiteY1" fmla="*/ 923827 h 923827"/>
              <a:gd name="connsiteX2" fmla="*/ 329938 w 329938"/>
              <a:gd name="connsiteY2" fmla="*/ 923826 h 923827"/>
              <a:gd name="connsiteX3" fmla="*/ 273378 w 329938"/>
              <a:gd name="connsiteY3" fmla="*/ 455120 h 923827"/>
              <a:gd name="connsiteX4" fmla="*/ 329938 w 329938"/>
              <a:gd name="connsiteY4" fmla="*/ 0 h 923827"/>
              <a:gd name="connsiteX5" fmla="*/ 47134 w 329938"/>
              <a:gd name="connsiteY5" fmla="*/ 0 h 923827"/>
              <a:gd name="connsiteX6" fmla="*/ 47134 w 329938"/>
              <a:gd name="connsiteY6" fmla="*/ 0 h 923827"/>
              <a:gd name="connsiteX7" fmla="*/ 131974 w 329938"/>
              <a:gd name="connsiteY7" fmla="*/ 453596 h 923827"/>
              <a:gd name="connsiteX8" fmla="*/ 9426 w 329938"/>
              <a:gd name="connsiteY8" fmla="*/ 923826 h 9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938" h="923827">
                <a:moveTo>
                  <a:pt x="0" y="923827"/>
                </a:moveTo>
                <a:lnTo>
                  <a:pt x="0" y="923827"/>
                </a:lnTo>
                <a:lnTo>
                  <a:pt x="329938" y="923826"/>
                </a:lnTo>
                <a:cubicBezTo>
                  <a:pt x="306372" y="818560"/>
                  <a:pt x="273378" y="712786"/>
                  <a:pt x="273378" y="455120"/>
                </a:cubicBezTo>
                <a:cubicBezTo>
                  <a:pt x="273378" y="197454"/>
                  <a:pt x="300087" y="111551"/>
                  <a:pt x="329938" y="0"/>
                </a:cubicBezTo>
                <a:cubicBezTo>
                  <a:pt x="-102123" y="10997"/>
                  <a:pt x="94268" y="0"/>
                  <a:pt x="47134" y="0"/>
                </a:cubicBezTo>
                <a:lnTo>
                  <a:pt x="47134" y="0"/>
                </a:lnTo>
                <a:cubicBezTo>
                  <a:pt x="61274" y="75599"/>
                  <a:pt x="138259" y="299625"/>
                  <a:pt x="131974" y="453596"/>
                </a:cubicBezTo>
                <a:cubicBezTo>
                  <a:pt x="125689" y="607567"/>
                  <a:pt x="54596" y="827594"/>
                  <a:pt x="9426" y="923826"/>
                </a:cubicBezTo>
              </a:path>
            </a:pathLst>
          </a:custGeom>
          <a:solidFill>
            <a:schemeClr val="tx2">
              <a:lumMod val="60000"/>
              <a:lumOff val="40000"/>
            </a:schemeClr>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mc:AlternateContent xmlns:mc="http://schemas.openxmlformats.org/markup-compatibility/2006">
        <mc:Choice xmlns:a14="http://schemas.microsoft.com/office/drawing/2010/main" Requires="a14">
          <p:sp>
            <p:nvSpPr>
              <p:cNvPr id="11" name="TextBox 10"/>
              <p:cNvSpPr txBox="1"/>
              <p:nvPr/>
            </p:nvSpPr>
            <p:spPr>
              <a:xfrm>
                <a:off x="1608448" y="2229349"/>
                <a:ext cx="4214167" cy="62235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𝑓</m:t>
                          </m:r>
                        </m:den>
                      </m:f>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1.45−1</m:t>
                          </m:r>
                        </m:e>
                      </m:d>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−0.5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−0.2</m:t>
                              </m:r>
                            </m:den>
                          </m:f>
                        </m:e>
                      </m:d>
                      <m:r>
                        <a:rPr lang="en-US" sz="1800" b="0" i="1" smtClean="0">
                          <a:latin typeface="Cambria Math" panose="02040503050406030204" pitchFamily="18" charset="0"/>
                        </a:rPr>
                        <m:t>=−3.15⇒</m:t>
                      </m:r>
                    </m:oMath>
                  </m:oMathPara>
                </a14:m>
                <a:endParaRPr lang="en-US" sz="1800" dirty="0" smtClean="0"/>
              </a:p>
            </p:txBody>
          </p:sp>
        </mc:Choice>
        <mc:Fallback>
          <p:sp>
            <p:nvSpPr>
              <p:cNvPr id="11" name="TextBox 10"/>
              <p:cNvSpPr txBox="1">
                <a:spLocks noRot="1" noChangeAspect="1" noMove="1" noResize="1" noEditPoints="1" noAdjustHandles="1" noChangeArrowheads="1" noChangeShapeType="1" noTextEdit="1"/>
              </p:cNvSpPr>
              <p:nvPr/>
            </p:nvSpPr>
            <p:spPr>
              <a:xfrm>
                <a:off x="1608448" y="2229349"/>
                <a:ext cx="4214167" cy="62235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918583" y="2402024"/>
                <a:ext cx="1490280"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𝑓</m:t>
                      </m:r>
                      <m:r>
                        <a:rPr lang="en-US" sz="1800" b="0" i="1" smtClean="0">
                          <a:latin typeface="Cambria Math" panose="02040503050406030204" pitchFamily="18" charset="0"/>
                        </a:rPr>
                        <m:t>=−0.317 </m:t>
                      </m:r>
                      <m:r>
                        <m:rPr>
                          <m:nor/>
                        </m:rPr>
                        <a:rPr lang="en-US" sz="1800" b="0" i="0" smtClean="0">
                          <a:latin typeface="Cambria Math" panose="02040503050406030204" pitchFamily="18" charset="0"/>
                        </a:rPr>
                        <m:t>m</m:t>
                      </m:r>
                    </m:oMath>
                  </m:oMathPara>
                </a14:m>
                <a:endParaRPr lang="en-US" sz="1800" dirty="0" smtClean="0"/>
              </a:p>
            </p:txBody>
          </p:sp>
        </mc:Choice>
        <mc:Fallback>
          <p:sp>
            <p:nvSpPr>
              <p:cNvPr id="12" name="TextBox 11"/>
              <p:cNvSpPr txBox="1">
                <a:spLocks noRot="1" noChangeAspect="1" noMove="1" noResize="1" noEditPoints="1" noAdjustHandles="1" noChangeArrowheads="1" noChangeShapeType="1" noTextEdit="1"/>
              </p:cNvSpPr>
              <p:nvPr/>
            </p:nvSpPr>
            <p:spPr>
              <a:xfrm>
                <a:off x="5918583" y="2402024"/>
                <a:ext cx="1490280" cy="276999"/>
              </a:xfrm>
              <a:prstGeom prst="rect">
                <a:avLst/>
              </a:prstGeom>
              <a:blipFill>
                <a:blip r:embed="rId3"/>
                <a:stretch>
                  <a:fillRect l="-4508" r="-1639" b="-4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827438" y="3460694"/>
                <a:ext cx="3559821" cy="567078"/>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−0.317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0.5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𝑞</m:t>
                          </m:r>
                        </m:den>
                      </m:f>
                      <m:r>
                        <a:rPr lang="en-US" sz="1800" b="0" i="1" smtClean="0">
                          <a:latin typeface="Cambria Math" panose="02040503050406030204" pitchFamily="18" charset="0"/>
                        </a:rPr>
                        <m:t>⇒</m:t>
                      </m:r>
                      <m:r>
                        <a:rPr lang="en-US" sz="1800" b="0" i="1" smtClean="0">
                          <a:latin typeface="Cambria Math" panose="02040503050406030204" pitchFamily="18" charset="0"/>
                        </a:rPr>
                        <m:t>𝑞</m:t>
                      </m:r>
                      <m:r>
                        <a:rPr lang="en-US" sz="1800" b="0" i="1" smtClean="0">
                          <a:latin typeface="Cambria Math" panose="02040503050406030204" pitchFamily="18" charset="0"/>
                        </a:rPr>
                        <m:t>=−0.194 </m:t>
                      </m:r>
                      <m:r>
                        <m:rPr>
                          <m:nor/>
                        </m:rPr>
                        <a:rPr lang="en-US" sz="1800" b="0" i="0" smtClean="0">
                          <a:latin typeface="Cambria Math" panose="02040503050406030204" pitchFamily="18" charset="0"/>
                        </a:rPr>
                        <m:t>m</m:t>
                      </m:r>
                    </m:oMath>
                  </m:oMathPara>
                </a14:m>
                <a:endParaRPr lang="en-US" sz="1800" dirty="0" smtClean="0"/>
              </a:p>
            </p:txBody>
          </p:sp>
        </mc:Choice>
        <mc:Fallback>
          <p:sp>
            <p:nvSpPr>
              <p:cNvPr id="13" name="TextBox 12"/>
              <p:cNvSpPr txBox="1">
                <a:spLocks noRot="1" noChangeAspect="1" noMove="1" noResize="1" noEditPoints="1" noAdjustHandles="1" noChangeArrowheads="1" noChangeShapeType="1" noTextEdit="1"/>
              </p:cNvSpPr>
              <p:nvPr/>
            </p:nvSpPr>
            <p:spPr>
              <a:xfrm>
                <a:off x="2827438" y="3460694"/>
                <a:ext cx="3559821" cy="567078"/>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6449232" y="3323982"/>
            <a:ext cx="2496804" cy="923330"/>
          </a:xfrm>
          <a:prstGeom prst="rect">
            <a:avLst/>
          </a:prstGeom>
          <a:noFill/>
        </p:spPr>
        <p:txBody>
          <a:bodyPr wrap="square" rtlCol="0">
            <a:spAutoFit/>
          </a:bodyPr>
          <a:lstStyle/>
          <a:p>
            <a:pPr algn="l"/>
            <a:r>
              <a:rPr lang="en-US" sz="1800" dirty="0" smtClean="0"/>
              <a:t>Note, a negative distance means a virtual image</a:t>
            </a:r>
            <a:endParaRPr lang="en-US" sz="1800" dirty="0" smtClean="0"/>
          </a:p>
        </p:txBody>
      </p:sp>
      <p:sp>
        <p:nvSpPr>
          <p:cNvPr id="15" name="Oval 14"/>
          <p:cNvSpPr/>
          <p:nvPr/>
        </p:nvSpPr>
        <p:spPr bwMode="auto">
          <a:xfrm>
            <a:off x="2545235" y="5288435"/>
            <a:ext cx="45719" cy="45719"/>
          </a:xfrm>
          <a:prstGeom prst="ellipse">
            <a:avLst/>
          </a:prstGeom>
          <a:solidFill>
            <a:schemeClr val="accent1"/>
          </a:solidFill>
          <a:ln w="3810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cxnSp>
        <p:nvCxnSpPr>
          <p:cNvPr id="17" name="Straight Arrow Connector 16"/>
          <p:cNvCxnSpPr/>
          <p:nvPr/>
        </p:nvCxnSpPr>
        <p:spPr bwMode="auto">
          <a:xfrm flipV="1">
            <a:off x="1517715" y="4779389"/>
            <a:ext cx="0" cy="527901"/>
          </a:xfrm>
          <a:prstGeom prst="straightConnector1">
            <a:avLst/>
          </a:prstGeom>
          <a:solidFill>
            <a:schemeClr val="accent1"/>
          </a:solidFill>
          <a:ln w="38100" cap="flat" cmpd="sng" algn="ctr">
            <a:solidFill>
              <a:schemeClr val="bg2"/>
            </a:solidFill>
            <a:prstDash val="solid"/>
            <a:round/>
            <a:headEnd type="none" w="med" len="med"/>
            <a:tailEnd type="triangle" w="med" len="med"/>
          </a:ln>
          <a:effectLst/>
        </p:spPr>
      </p:cxnSp>
      <p:cxnSp>
        <p:nvCxnSpPr>
          <p:cNvPr id="19" name="Straight Connector 18"/>
          <p:cNvCxnSpPr/>
          <p:nvPr/>
        </p:nvCxnSpPr>
        <p:spPr bwMode="auto">
          <a:xfrm>
            <a:off x="980388" y="5307289"/>
            <a:ext cx="6513921"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20" name="Oval 19"/>
          <p:cNvSpPr/>
          <p:nvPr/>
        </p:nvSpPr>
        <p:spPr bwMode="auto">
          <a:xfrm>
            <a:off x="5648225" y="5290003"/>
            <a:ext cx="45719" cy="45719"/>
          </a:xfrm>
          <a:prstGeom prst="ellipse">
            <a:avLst/>
          </a:prstGeom>
          <a:solidFill>
            <a:schemeClr val="accent1"/>
          </a:solidFill>
          <a:ln w="3810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cxnSp>
        <p:nvCxnSpPr>
          <p:cNvPr id="22" name="Straight Arrow Connector 21"/>
          <p:cNvCxnSpPr/>
          <p:nvPr/>
        </p:nvCxnSpPr>
        <p:spPr bwMode="auto">
          <a:xfrm>
            <a:off x="1517714" y="4779389"/>
            <a:ext cx="2638087" cy="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23" name="Straight Arrow Connector 22"/>
          <p:cNvCxnSpPr/>
          <p:nvPr/>
        </p:nvCxnSpPr>
        <p:spPr bwMode="auto">
          <a:xfrm flipV="1">
            <a:off x="2545235" y="4788816"/>
            <a:ext cx="1583704" cy="518474"/>
          </a:xfrm>
          <a:prstGeom prst="straightConnector1">
            <a:avLst/>
          </a:prstGeom>
          <a:solidFill>
            <a:schemeClr val="accent1"/>
          </a:solidFill>
          <a:ln w="19050" cap="flat" cmpd="sng" algn="ctr">
            <a:solidFill>
              <a:schemeClr val="bg2"/>
            </a:solidFill>
            <a:prstDash val="dash"/>
            <a:round/>
            <a:headEnd type="none" w="med" len="med"/>
            <a:tailEnd type="none" w="med" len="med"/>
          </a:ln>
          <a:effectLst/>
        </p:spPr>
      </p:cxnSp>
      <p:cxnSp>
        <p:nvCxnSpPr>
          <p:cNvPr id="26" name="Straight Arrow Connector 25"/>
          <p:cNvCxnSpPr/>
          <p:nvPr/>
        </p:nvCxnSpPr>
        <p:spPr bwMode="auto">
          <a:xfrm>
            <a:off x="4174353" y="5113516"/>
            <a:ext cx="1512896" cy="192609"/>
          </a:xfrm>
          <a:prstGeom prst="straightConnector1">
            <a:avLst/>
          </a:prstGeom>
          <a:solidFill>
            <a:schemeClr val="accent1"/>
          </a:solidFill>
          <a:ln w="19050" cap="flat" cmpd="sng" algn="ctr">
            <a:solidFill>
              <a:schemeClr val="bg2"/>
            </a:solidFill>
            <a:prstDash val="dash"/>
            <a:round/>
            <a:headEnd type="none" w="med" len="med"/>
            <a:tailEnd type="none" w="med" len="med"/>
          </a:ln>
          <a:effectLst/>
        </p:spPr>
      </p:cxnSp>
      <p:cxnSp>
        <p:nvCxnSpPr>
          <p:cNvPr id="29" name="Straight Arrow Connector 28"/>
          <p:cNvCxnSpPr/>
          <p:nvPr/>
        </p:nvCxnSpPr>
        <p:spPr bwMode="auto">
          <a:xfrm>
            <a:off x="1517714" y="4788816"/>
            <a:ext cx="5269585" cy="1063891"/>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32" name="Straight Arrow Connector 31"/>
          <p:cNvCxnSpPr/>
          <p:nvPr/>
        </p:nvCxnSpPr>
        <p:spPr bwMode="auto">
          <a:xfrm flipV="1">
            <a:off x="4128940" y="4057457"/>
            <a:ext cx="2235016" cy="731359"/>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36" name="Straight Arrow Connector 35"/>
          <p:cNvCxnSpPr/>
          <p:nvPr/>
        </p:nvCxnSpPr>
        <p:spPr bwMode="auto">
          <a:xfrm>
            <a:off x="1524409" y="4788816"/>
            <a:ext cx="2631392" cy="315273"/>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39" name="Straight Arrow Connector 38"/>
          <p:cNvCxnSpPr/>
          <p:nvPr/>
        </p:nvCxnSpPr>
        <p:spPr bwMode="auto">
          <a:xfrm>
            <a:off x="4128939" y="5096233"/>
            <a:ext cx="2658360" cy="0"/>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cxnSp>
        <p:nvCxnSpPr>
          <p:cNvPr id="40" name="Straight Arrow Connector 39"/>
          <p:cNvCxnSpPr/>
          <p:nvPr/>
        </p:nvCxnSpPr>
        <p:spPr bwMode="auto">
          <a:xfrm flipV="1">
            <a:off x="3131270" y="5096233"/>
            <a:ext cx="997669" cy="1568"/>
          </a:xfrm>
          <a:prstGeom prst="straightConnector1">
            <a:avLst/>
          </a:prstGeom>
          <a:solidFill>
            <a:schemeClr val="accent1"/>
          </a:solidFill>
          <a:ln w="19050" cap="flat" cmpd="sng" algn="ctr">
            <a:solidFill>
              <a:srgbClr val="00B0F0"/>
            </a:solidFill>
            <a:prstDash val="dash"/>
            <a:round/>
            <a:headEnd type="none" w="med" len="med"/>
            <a:tailEnd type="none" w="med" len="med"/>
          </a:ln>
          <a:effectLst/>
        </p:spPr>
      </p:cxnSp>
      <p:grpSp>
        <p:nvGrpSpPr>
          <p:cNvPr id="64" name="Group 63"/>
          <p:cNvGrpSpPr/>
          <p:nvPr/>
        </p:nvGrpSpPr>
        <p:grpSpPr>
          <a:xfrm>
            <a:off x="1517714" y="5579123"/>
            <a:ext cx="2656639" cy="276999"/>
            <a:chOff x="1517714" y="5579123"/>
            <a:chExt cx="2656639" cy="276999"/>
          </a:xfrm>
        </p:grpSpPr>
        <p:cxnSp>
          <p:nvCxnSpPr>
            <p:cNvPr id="44" name="Straight Arrow Connector 43"/>
            <p:cNvCxnSpPr/>
            <p:nvPr/>
          </p:nvCxnSpPr>
          <p:spPr bwMode="auto">
            <a:xfrm>
              <a:off x="1517714" y="5632430"/>
              <a:ext cx="2656639" cy="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58" name="TextBox 57"/>
            <p:cNvSpPr txBox="1"/>
            <p:nvPr/>
          </p:nvSpPr>
          <p:spPr>
            <a:xfrm>
              <a:off x="2448669" y="5579123"/>
              <a:ext cx="776175" cy="276999"/>
            </a:xfrm>
            <a:prstGeom prst="rect">
              <a:avLst/>
            </a:prstGeom>
            <a:noFill/>
          </p:spPr>
          <p:txBody>
            <a:bodyPr wrap="none" rtlCol="0">
              <a:spAutoFit/>
            </a:bodyPr>
            <a:lstStyle/>
            <a:p>
              <a:pPr algn="l"/>
              <a:r>
                <a:rPr lang="en-US" sz="1200" i="1" dirty="0" smtClean="0">
                  <a:latin typeface="Times New Roman" panose="02020603050405020304" pitchFamily="18" charset="0"/>
                  <a:cs typeface="Times New Roman" panose="02020603050405020304" pitchFamily="18" charset="0"/>
                </a:rPr>
                <a:t>p</a:t>
              </a:r>
              <a:r>
                <a:rPr lang="en-US" sz="1200" dirty="0" smtClean="0">
                  <a:latin typeface="Times New Roman" panose="02020603050405020304" pitchFamily="18" charset="0"/>
                  <a:cs typeface="Times New Roman" panose="02020603050405020304" pitchFamily="18" charset="0"/>
                </a:rPr>
                <a:t> = 0.5 m</a:t>
              </a:r>
              <a:endParaRPr lang="en-US" sz="2400" dirty="0" smtClean="0">
                <a:latin typeface="Times New Roman" panose="02020603050405020304" pitchFamily="18" charset="0"/>
                <a:cs typeface="Times New Roman" panose="02020603050405020304" pitchFamily="18" charset="0"/>
              </a:endParaRPr>
            </a:p>
          </p:txBody>
        </p:sp>
      </p:grpSp>
      <p:grpSp>
        <p:nvGrpSpPr>
          <p:cNvPr id="66" name="Group 65"/>
          <p:cNvGrpSpPr/>
          <p:nvPr/>
        </p:nvGrpSpPr>
        <p:grpSpPr>
          <a:xfrm>
            <a:off x="4128939" y="5612179"/>
            <a:ext cx="1565005" cy="276999"/>
            <a:chOff x="4128939" y="5612179"/>
            <a:chExt cx="1565005" cy="276999"/>
          </a:xfrm>
        </p:grpSpPr>
        <p:cxnSp>
          <p:nvCxnSpPr>
            <p:cNvPr id="52" name="Straight Arrow Connector 51"/>
            <p:cNvCxnSpPr/>
            <p:nvPr/>
          </p:nvCxnSpPr>
          <p:spPr bwMode="auto">
            <a:xfrm>
              <a:off x="4128939" y="5615150"/>
              <a:ext cx="1565005" cy="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59" name="TextBox 58"/>
            <p:cNvSpPr txBox="1"/>
            <p:nvPr/>
          </p:nvSpPr>
          <p:spPr>
            <a:xfrm>
              <a:off x="4438662" y="5612179"/>
              <a:ext cx="896399" cy="276999"/>
            </a:xfrm>
            <a:prstGeom prst="rect">
              <a:avLst/>
            </a:prstGeom>
            <a:noFill/>
          </p:spPr>
          <p:txBody>
            <a:bodyPr wrap="none" rtlCol="0">
              <a:spAutoFit/>
            </a:bodyPr>
            <a:lstStyle/>
            <a:p>
              <a:pPr algn="l"/>
              <a:r>
                <a:rPr lang="en-US" sz="1200" i="1" dirty="0" smtClean="0">
                  <a:latin typeface="Times New Roman" panose="02020603050405020304" pitchFamily="18" charset="0"/>
                  <a:cs typeface="Times New Roman" panose="02020603050405020304" pitchFamily="18" charset="0"/>
                </a:rPr>
                <a:t>f</a:t>
              </a:r>
              <a:r>
                <a:rPr lang="en-US" sz="1200" dirty="0" smtClean="0">
                  <a:latin typeface="Times New Roman" panose="02020603050405020304" pitchFamily="18" charset="0"/>
                  <a:cs typeface="Times New Roman" panose="02020603050405020304" pitchFamily="18" charset="0"/>
                </a:rPr>
                <a:t> = 0.317 m</a:t>
              </a:r>
              <a:endParaRPr lang="en-US" sz="2400" dirty="0" smtClean="0">
                <a:latin typeface="Times New Roman" panose="02020603050405020304" pitchFamily="18" charset="0"/>
                <a:cs typeface="Times New Roman" panose="02020603050405020304" pitchFamily="18" charset="0"/>
              </a:endParaRPr>
            </a:p>
          </p:txBody>
        </p:sp>
      </p:grpSp>
      <p:grpSp>
        <p:nvGrpSpPr>
          <p:cNvPr id="65" name="Group 64"/>
          <p:cNvGrpSpPr/>
          <p:nvPr/>
        </p:nvGrpSpPr>
        <p:grpSpPr>
          <a:xfrm>
            <a:off x="3142267" y="5354989"/>
            <a:ext cx="1013534" cy="276999"/>
            <a:chOff x="3142267" y="5354989"/>
            <a:chExt cx="1013534" cy="276999"/>
          </a:xfrm>
        </p:grpSpPr>
        <p:cxnSp>
          <p:nvCxnSpPr>
            <p:cNvPr id="56" name="Straight Arrow Connector 55"/>
            <p:cNvCxnSpPr/>
            <p:nvPr/>
          </p:nvCxnSpPr>
          <p:spPr bwMode="auto">
            <a:xfrm>
              <a:off x="3142267" y="5409332"/>
              <a:ext cx="1013534" cy="0"/>
            </a:xfrm>
            <a:prstGeom prst="straightConnector1">
              <a:avLst/>
            </a:prstGeom>
            <a:solidFill>
              <a:schemeClr val="accent1"/>
            </a:solidFill>
            <a:ln w="38100" cap="flat" cmpd="sng" algn="ctr">
              <a:solidFill>
                <a:srgbClr val="FF0000"/>
              </a:solidFill>
              <a:prstDash val="solid"/>
              <a:round/>
              <a:headEnd type="triangle" w="med" len="med"/>
              <a:tailEnd type="triangle"/>
            </a:ln>
            <a:effectLst/>
          </p:spPr>
        </p:cxnSp>
        <p:sp>
          <p:nvSpPr>
            <p:cNvPr id="60" name="TextBox 59"/>
            <p:cNvSpPr txBox="1"/>
            <p:nvPr/>
          </p:nvSpPr>
          <p:spPr>
            <a:xfrm>
              <a:off x="3205111" y="5354989"/>
              <a:ext cx="930063" cy="276999"/>
            </a:xfrm>
            <a:prstGeom prst="rect">
              <a:avLst/>
            </a:prstGeom>
            <a:noFill/>
          </p:spPr>
          <p:txBody>
            <a:bodyPr wrap="none" rtlCol="0">
              <a:spAutoFit/>
            </a:bodyPr>
            <a:lstStyle/>
            <a:p>
              <a:pPr algn="l"/>
              <a:r>
                <a:rPr lang="en-US" sz="1200" i="1" dirty="0" smtClean="0">
                  <a:latin typeface="Times New Roman" panose="02020603050405020304" pitchFamily="18" charset="0"/>
                  <a:cs typeface="Times New Roman" panose="02020603050405020304" pitchFamily="18" charset="0"/>
                </a:rPr>
                <a:t>q</a:t>
              </a:r>
              <a:r>
                <a:rPr lang="en-US" sz="1200" dirty="0" smtClean="0">
                  <a:latin typeface="Times New Roman" panose="02020603050405020304" pitchFamily="18" charset="0"/>
                  <a:cs typeface="Times New Roman" panose="02020603050405020304" pitchFamily="18" charset="0"/>
                </a:rPr>
                <a:t> = 0.194 m</a:t>
              </a:r>
              <a:endParaRPr lang="en-US" sz="2400" dirty="0" smtClean="0">
                <a:latin typeface="Times New Roman" panose="02020603050405020304" pitchFamily="18" charset="0"/>
                <a:cs typeface="Times New Roman" panose="02020603050405020304" pitchFamily="18" charset="0"/>
              </a:endParaRPr>
            </a:p>
          </p:txBody>
        </p:sp>
      </p:grpSp>
      <p:sp>
        <p:nvSpPr>
          <p:cNvPr id="61" name="TextBox 60"/>
          <p:cNvSpPr txBox="1"/>
          <p:nvPr/>
        </p:nvSpPr>
        <p:spPr>
          <a:xfrm>
            <a:off x="1005269" y="4898038"/>
            <a:ext cx="562975" cy="276999"/>
          </a:xfrm>
          <a:prstGeom prst="rect">
            <a:avLst/>
          </a:prstGeom>
          <a:noFill/>
        </p:spPr>
        <p:txBody>
          <a:bodyPr wrap="none" rtlCol="0">
            <a:spAutoFit/>
          </a:bodyPr>
          <a:lstStyle/>
          <a:p>
            <a:pPr algn="l"/>
            <a:r>
              <a:rPr lang="en-US" sz="1200" dirty="0" smtClean="0">
                <a:latin typeface="Times New Roman" panose="02020603050405020304" pitchFamily="18" charset="0"/>
                <a:cs typeface="Times New Roman" panose="02020603050405020304" pitchFamily="18" charset="0"/>
              </a:rPr>
              <a:t>object</a:t>
            </a:r>
            <a:endParaRPr lang="en-US" sz="2400" dirty="0" smtClean="0">
              <a:latin typeface="Times New Roman" panose="02020603050405020304" pitchFamily="18" charset="0"/>
              <a:cs typeface="Times New Roman" panose="02020603050405020304" pitchFamily="18" charset="0"/>
            </a:endParaRPr>
          </a:p>
        </p:txBody>
      </p:sp>
      <p:grpSp>
        <p:nvGrpSpPr>
          <p:cNvPr id="63" name="Group 62"/>
          <p:cNvGrpSpPr/>
          <p:nvPr/>
        </p:nvGrpSpPr>
        <p:grpSpPr>
          <a:xfrm>
            <a:off x="3070767" y="5078730"/>
            <a:ext cx="562975" cy="276999"/>
            <a:chOff x="3070767" y="5078730"/>
            <a:chExt cx="562975" cy="276999"/>
          </a:xfrm>
        </p:grpSpPr>
        <p:cxnSp>
          <p:nvCxnSpPr>
            <p:cNvPr id="46" name="Straight Arrow Connector 45"/>
            <p:cNvCxnSpPr/>
            <p:nvPr/>
          </p:nvCxnSpPr>
          <p:spPr bwMode="auto">
            <a:xfrm flipV="1">
              <a:off x="3136872" y="5096235"/>
              <a:ext cx="5395" cy="209890"/>
            </a:xfrm>
            <a:prstGeom prst="straightConnector1">
              <a:avLst/>
            </a:prstGeom>
            <a:solidFill>
              <a:schemeClr val="accent1"/>
            </a:solidFill>
            <a:ln w="19050" cap="flat" cmpd="sng" algn="ctr">
              <a:solidFill>
                <a:schemeClr val="bg2">
                  <a:lumMod val="20000"/>
                  <a:lumOff val="80000"/>
                </a:schemeClr>
              </a:solidFill>
              <a:prstDash val="solid"/>
              <a:round/>
              <a:headEnd type="none" w="med" len="med"/>
              <a:tailEnd type="triangle" w="med" len="med"/>
            </a:ln>
            <a:effectLst/>
          </p:spPr>
        </p:cxnSp>
        <p:sp>
          <p:nvSpPr>
            <p:cNvPr id="62" name="TextBox 61"/>
            <p:cNvSpPr txBox="1"/>
            <p:nvPr/>
          </p:nvSpPr>
          <p:spPr>
            <a:xfrm>
              <a:off x="3070767" y="5078730"/>
              <a:ext cx="562975" cy="276999"/>
            </a:xfrm>
            <a:prstGeom prst="rect">
              <a:avLst/>
            </a:prstGeom>
            <a:noFill/>
          </p:spPr>
          <p:txBody>
            <a:bodyPr wrap="none" rtlCol="0">
              <a:spAutoFit/>
            </a:bodyPr>
            <a:lstStyle/>
            <a:p>
              <a:pPr algn="l"/>
              <a:r>
                <a:rPr lang="en-US" sz="1200" dirty="0" smtClean="0">
                  <a:solidFill>
                    <a:schemeClr val="bg2">
                      <a:lumMod val="20000"/>
                      <a:lumOff val="80000"/>
                    </a:schemeClr>
                  </a:solidFill>
                  <a:latin typeface="Times New Roman" panose="02020603050405020304" pitchFamily="18" charset="0"/>
                  <a:cs typeface="Times New Roman" panose="02020603050405020304" pitchFamily="18" charset="0"/>
                </a:rPr>
                <a:t>image</a:t>
              </a:r>
              <a:endParaRPr lang="en-US" sz="2400" dirty="0" smtClean="0">
                <a:solidFill>
                  <a:schemeClr val="bg2">
                    <a:lumMod val="20000"/>
                    <a:lumOff val="8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94854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69"/>
            <a:ext cx="8229600" cy="914400"/>
          </a:xfrm>
        </p:spPr>
        <p:txBody>
          <a:bodyPr/>
          <a:lstStyle/>
          <a:p>
            <a:r>
              <a:rPr lang="en-US" dirty="0" smtClean="0"/>
              <a:t>Focal Plane and Plate Scale</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457200" y="910471"/>
                <a:ext cx="8229600" cy="5018988"/>
              </a:xfrm>
            </p:spPr>
            <p:txBody>
              <a:bodyPr/>
              <a:lstStyle/>
              <a:p>
                <a:r>
                  <a:rPr lang="en-US" sz="1800" dirty="0" smtClean="0"/>
                  <a:t>An important number for a telescope's main lens or mirror (called an objective), is its </a:t>
                </a:r>
                <a:r>
                  <a:rPr lang="en-US" sz="1800" i="1" dirty="0" smtClean="0">
                    <a:latin typeface="Times New Roman" panose="02020603050405020304" pitchFamily="18" charset="0"/>
                    <a:cs typeface="Times New Roman" panose="02020603050405020304" pitchFamily="18" charset="0"/>
                  </a:rPr>
                  <a:t>f</a:t>
                </a:r>
                <a:r>
                  <a:rPr lang="en-US" sz="1800" dirty="0" smtClean="0"/>
                  <a:t>-ratio</a:t>
                </a:r>
                <a:r>
                  <a:rPr lang="en-US" sz="1800" dirty="0"/>
                  <a:t>, which is simply the ratio of the focal length to the diameter </a:t>
                </a:r>
                <a:r>
                  <a:rPr lang="en-US" sz="1800" i="1" dirty="0">
                    <a:latin typeface="Times New Roman" panose="02020603050405020304" pitchFamily="18" charset="0"/>
                    <a:cs typeface="Times New Roman" panose="02020603050405020304" pitchFamily="18" charset="0"/>
                  </a:rPr>
                  <a:t>D</a:t>
                </a:r>
                <a:r>
                  <a:rPr lang="en-US" sz="1800" dirty="0"/>
                  <a:t> of the </a:t>
                </a:r>
                <a:r>
                  <a:rPr lang="en-US" sz="1800" dirty="0" smtClean="0"/>
                  <a:t>objective </a:t>
                </a:r>
                <a14:m>
                  <m:oMath xmlns:m="http://schemas.openxmlformats.org/officeDocument/2006/math">
                    <m:r>
                      <a:rPr lang="en-US" sz="1800" b="0" i="1" smtClean="0">
                        <a:latin typeface="Cambria Math" panose="02040503050406030204" pitchFamily="18" charset="0"/>
                      </a:rPr>
                      <m:t>𝑓</m:t>
                    </m:r>
                    <m:r>
                      <m:rPr>
                        <m:nor/>
                      </m:rPr>
                      <a:rPr lang="en-US" sz="1800" b="0" i="0" smtClean="0">
                        <a:latin typeface="Cambria Math" panose="02040503050406030204" pitchFamily="18" charset="0"/>
                      </a:rPr>
                      <m:t>-</m:t>
                    </m:r>
                    <m:r>
                      <m:rPr>
                        <m:nor/>
                      </m:rPr>
                      <a:rPr lang="en-US" sz="1800" b="0" i="0" smtClean="0">
                        <a:latin typeface="Cambria Math" panose="02040503050406030204" pitchFamily="18" charset="0"/>
                      </a:rPr>
                      <m:t>ratio</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𝑓</m:t>
                        </m:r>
                      </m:num>
                      <m:den>
                        <m:r>
                          <a:rPr lang="en-US" sz="1800" b="0" i="1" smtClean="0">
                            <a:latin typeface="Cambria Math" panose="02040503050406030204" pitchFamily="18" charset="0"/>
                          </a:rPr>
                          <m:t>𝐷</m:t>
                        </m:r>
                      </m:den>
                    </m:f>
                  </m:oMath>
                </a14:m>
                <a:r>
                  <a:rPr lang="en-US" sz="1800" dirty="0" smtClean="0"/>
                  <a:t>.</a:t>
                </a:r>
                <a:endParaRPr lang="en-US" sz="1800" dirty="0"/>
              </a:p>
              <a:p>
                <a:r>
                  <a:rPr lang="en-US" sz="1800" dirty="0" smtClean="0"/>
                  <a:t>For </a:t>
                </a:r>
                <a:r>
                  <a:rPr lang="en-US" sz="1800" dirty="0"/>
                  <a:t>optical </a:t>
                </a:r>
                <a:r>
                  <a:rPr lang="en-US" sz="1800" dirty="0" smtClean="0"/>
                  <a:t>telescopes, a typical f-ratio is </a:t>
                </a:r>
                <a:r>
                  <a:rPr lang="en-US" sz="1800" dirty="0"/>
                  <a:t>about 10.  (For radio telescopes, it is usually less than 1, typically 0.4.  Why do you think that might be</a:t>
                </a:r>
                <a:r>
                  <a:rPr lang="en-US" sz="1800" dirty="0" smtClean="0"/>
                  <a:t>?)</a:t>
                </a:r>
              </a:p>
              <a:p>
                <a:endParaRPr lang="en-US" sz="1800" dirty="0"/>
              </a:p>
              <a:p>
                <a:endParaRPr lang="en-US" sz="1800" dirty="0"/>
              </a:p>
              <a:p>
                <a:r>
                  <a:rPr lang="en-US" sz="1800" dirty="0" smtClean="0"/>
                  <a:t>In the sketch above, for a large f-ratio system, astronomers expect to place a detector, such as a CCD camera at the focal plane.  For a displacement </a:t>
                </a:r>
                <a:r>
                  <a:rPr lang="en-US" sz="1800" i="1" dirty="0" err="1" smtClean="0">
                    <a:latin typeface="Times New Roman" panose="02020603050405020304" pitchFamily="18" charset="0"/>
                    <a:cs typeface="Times New Roman" panose="02020603050405020304" pitchFamily="18" charset="0"/>
                  </a:rPr>
                  <a:t>dy</a:t>
                </a:r>
                <a:r>
                  <a:rPr lang="en-US" sz="1800" dirty="0" smtClean="0"/>
                  <a:t> at the focal plane, light falling on that location will come from a slightly different angle in the sky, </a:t>
                </a:r>
                <a:r>
                  <a:rPr lang="en-US" sz="1800" i="1" dirty="0" err="1" smtClean="0">
                    <a:latin typeface="Times New Roman" panose="02020603050405020304" pitchFamily="18" charset="0"/>
                    <a:cs typeface="Times New Roman" panose="02020603050405020304" pitchFamily="18" charset="0"/>
                  </a:rPr>
                  <a:t>d</a:t>
                </a:r>
                <a:r>
                  <a:rPr lang="en-US" sz="1800" i="1" dirty="0" err="1" smtClean="0">
                    <a:latin typeface="Symbol" panose="05050102010706020507" pitchFamily="18" charset="2"/>
                  </a:rPr>
                  <a:t>q</a:t>
                </a:r>
                <a:r>
                  <a:rPr lang="en-US" sz="1800" dirty="0" smtClean="0"/>
                  <a:t>, as shown in the drawing. For small angles, these are related by </a:t>
                </a:r>
                <a:r>
                  <a:rPr lang="en-US" sz="1800" i="1" dirty="0" err="1" smtClean="0">
                    <a:latin typeface="Times New Roman" panose="02020603050405020304" pitchFamily="18" charset="0"/>
                    <a:cs typeface="Times New Roman" panose="02020603050405020304" pitchFamily="18" charset="0"/>
                  </a:rPr>
                  <a:t>dy</a:t>
                </a:r>
                <a:r>
                  <a:rPr lang="en-US" sz="1800" i="1" dirty="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fd</a:t>
                </a:r>
                <a:r>
                  <a:rPr lang="en-US" sz="1800" i="1" dirty="0" err="1" smtClean="0">
                    <a:latin typeface="Symbol" panose="05050102010706020507" pitchFamily="18" charset="2"/>
                    <a:cs typeface="Times New Roman" panose="02020603050405020304" pitchFamily="18" charset="0"/>
                  </a:rPr>
                  <a:t>q</a:t>
                </a:r>
                <a:r>
                  <a:rPr lang="en-US" sz="1800" dirty="0" smtClean="0"/>
                  <a:t>.</a:t>
                </a:r>
              </a:p>
              <a:p>
                <a:r>
                  <a:rPr lang="en-US" sz="1800" dirty="0" smtClean="0"/>
                  <a:t>The plate scale (sky angle per unit length at the focal plane) is just </a:t>
                </a:r>
                <a:endParaRPr lang="en-US" sz="1800" dirty="0"/>
              </a:p>
              <a:p>
                <a:r>
                  <a:rPr lang="en-US" sz="1800" dirty="0" smtClean="0"/>
                  <a:t>Example: A telescope of 8” aperture</a:t>
                </a:r>
                <a:r>
                  <a:rPr lang="en-US" sz="1800" dirty="0"/>
                  <a:t> </a:t>
                </a:r>
                <a:r>
                  <a:rPr lang="en-US" sz="1800" dirty="0" smtClean="0"/>
                  <a:t>has an </a:t>
                </a:r>
                <a:r>
                  <a:rPr lang="en-US" sz="1800" i="1" dirty="0" smtClean="0">
                    <a:latin typeface="Times New Roman" panose="02020603050405020304" pitchFamily="18" charset="0"/>
                    <a:cs typeface="Times New Roman" panose="02020603050405020304" pitchFamily="18" charset="0"/>
                  </a:rPr>
                  <a:t>f</a:t>
                </a:r>
                <a:r>
                  <a:rPr lang="en-US" sz="1800" dirty="0" smtClean="0"/>
                  <a:t>-ratio of </a:t>
                </a:r>
                <a:r>
                  <a:rPr lang="en-US" sz="1800" dirty="0" smtClean="0">
                    <a:latin typeface="Times New Roman" panose="02020603050405020304" pitchFamily="18" charset="0"/>
                    <a:cs typeface="Times New Roman" panose="02020603050405020304" pitchFamily="18" charset="0"/>
                  </a:rPr>
                  <a:t>10</a:t>
                </a:r>
                <a:r>
                  <a:rPr lang="en-US" sz="1800" dirty="0" smtClean="0"/>
                  <a:t>.  How large will the Moon appear at the focal plane?</a:t>
                </a:r>
              </a:p>
              <a:p>
                <a:pPr marL="0" indent="0">
                  <a:buNone/>
                </a:pPr>
                <a:r>
                  <a:rPr lang="en-US" sz="1800" dirty="0" err="1" smtClean="0"/>
                  <a:t>Ans</a:t>
                </a:r>
                <a:r>
                  <a:rPr lang="en-US" sz="1800" dirty="0" smtClean="0"/>
                  <a:t>: The Moon is </a:t>
                </a:r>
                <a:r>
                  <a:rPr lang="en-US" sz="1800" dirty="0" smtClean="0">
                    <a:latin typeface="Times New Roman" panose="02020603050405020304" pitchFamily="18" charset="0"/>
                    <a:cs typeface="Times New Roman" panose="02020603050405020304" pitchFamily="18" charset="0"/>
                  </a:rPr>
                  <a:t>½</a:t>
                </a:r>
                <a:r>
                  <a:rPr lang="en-US" sz="1800" dirty="0" smtClean="0"/>
                  <a:t> degree across (</a:t>
                </a:r>
                <a:r>
                  <a:rPr lang="en-US" sz="1800" dirty="0" smtClean="0">
                    <a:latin typeface="Times New Roman" panose="02020603050405020304" pitchFamily="18" charset="0"/>
                    <a:cs typeface="Times New Roman" panose="02020603050405020304" pitchFamily="18" charset="0"/>
                  </a:rPr>
                  <a:t>0.0087 rad</a:t>
                </a:r>
                <a:r>
                  <a:rPr lang="en-US" sz="1800" dirty="0" smtClean="0"/>
                  <a:t>), so</a:t>
                </a:r>
                <a:endParaRPr lang="en-US" sz="1800" dirty="0"/>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457200" y="910471"/>
                <a:ext cx="8229600" cy="5018988"/>
              </a:xfrm>
              <a:blipFill>
                <a:blip r:embed="rId2"/>
                <a:stretch>
                  <a:fillRect l="-593" t="-607" r="-889" b="-1214"/>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September 18, 2018</a:t>
            </a:r>
            <a:endParaRPr lang="en-US" altLang="zh-CN"/>
          </a:p>
        </p:txBody>
      </p:sp>
      <p:grpSp>
        <p:nvGrpSpPr>
          <p:cNvPr id="33" name="Group 32"/>
          <p:cNvGrpSpPr/>
          <p:nvPr/>
        </p:nvGrpSpPr>
        <p:grpSpPr>
          <a:xfrm>
            <a:off x="781855" y="2463930"/>
            <a:ext cx="6808290" cy="783995"/>
            <a:chOff x="781855" y="2463930"/>
            <a:chExt cx="6808290" cy="783995"/>
          </a:xfrm>
        </p:grpSpPr>
        <p:grpSp>
          <p:nvGrpSpPr>
            <p:cNvPr id="20" name="Group 19"/>
            <p:cNvGrpSpPr/>
            <p:nvPr/>
          </p:nvGrpSpPr>
          <p:grpSpPr>
            <a:xfrm rot="21434214">
              <a:off x="1047943" y="2480813"/>
              <a:ext cx="6523348" cy="358219"/>
              <a:chOff x="1065229" y="2884602"/>
              <a:chExt cx="6523348" cy="358219"/>
            </a:xfrm>
          </p:grpSpPr>
          <p:cxnSp>
            <p:nvCxnSpPr>
              <p:cNvPr id="21" name="Straight Connector 20"/>
              <p:cNvCxnSpPr/>
              <p:nvPr/>
            </p:nvCxnSpPr>
            <p:spPr bwMode="auto">
              <a:xfrm>
                <a:off x="1065229" y="2884602"/>
                <a:ext cx="1423447" cy="0"/>
              </a:xfrm>
              <a:prstGeom prst="line">
                <a:avLst/>
              </a:prstGeom>
              <a:solidFill>
                <a:schemeClr val="accent1"/>
              </a:solidFill>
              <a:ln w="9525" cap="flat" cmpd="sng" algn="ctr">
                <a:solidFill>
                  <a:schemeClr val="bg2"/>
                </a:solidFill>
                <a:prstDash val="dash"/>
                <a:round/>
                <a:headEnd type="none" w="med" len="med"/>
                <a:tailEnd type="none" w="med" len="med"/>
              </a:ln>
              <a:effectLst/>
            </p:spPr>
          </p:cxnSp>
          <p:cxnSp>
            <p:nvCxnSpPr>
              <p:cNvPr id="22" name="Straight Connector 21"/>
              <p:cNvCxnSpPr/>
              <p:nvPr/>
            </p:nvCxnSpPr>
            <p:spPr bwMode="auto">
              <a:xfrm>
                <a:off x="2479637" y="2884602"/>
                <a:ext cx="5108940" cy="358219"/>
              </a:xfrm>
              <a:prstGeom prst="line">
                <a:avLst/>
              </a:prstGeom>
              <a:solidFill>
                <a:schemeClr val="accent1"/>
              </a:solidFill>
              <a:ln w="9525" cap="flat" cmpd="sng" algn="ctr">
                <a:solidFill>
                  <a:schemeClr val="bg2"/>
                </a:solidFill>
                <a:prstDash val="dash"/>
                <a:round/>
                <a:headEnd type="none" w="med" len="med"/>
                <a:tailEnd type="none" w="med" len="med"/>
              </a:ln>
              <a:effectLst/>
            </p:spPr>
          </p:cxnSp>
        </p:grpSp>
        <p:grpSp>
          <p:nvGrpSpPr>
            <p:cNvPr id="31" name="Group 30"/>
            <p:cNvGrpSpPr/>
            <p:nvPr/>
          </p:nvGrpSpPr>
          <p:grpSpPr>
            <a:xfrm>
              <a:off x="781855" y="2463930"/>
              <a:ext cx="6808290" cy="783995"/>
              <a:chOff x="781855" y="2784442"/>
              <a:chExt cx="6808290" cy="783995"/>
            </a:xfrm>
          </p:grpSpPr>
          <p:sp>
            <p:nvSpPr>
              <p:cNvPr id="7" name="Arc 6"/>
              <p:cNvSpPr/>
              <p:nvPr/>
            </p:nvSpPr>
            <p:spPr bwMode="auto">
              <a:xfrm>
                <a:off x="2422690" y="2784442"/>
                <a:ext cx="136369" cy="770641"/>
              </a:xfrm>
              <a:prstGeom prst="arc">
                <a:avLst>
                  <a:gd name="adj1" fmla="val 16200000"/>
                  <a:gd name="adj2" fmla="val 16192177"/>
                </a:avLst>
              </a:prstGeom>
              <a:solidFill>
                <a:schemeClr val="accent1"/>
              </a:solidFill>
              <a:ln w="38100" cap="flat" cmpd="sng" algn="ctr">
                <a:no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nvGrpSpPr>
              <p:cNvPr id="16" name="Group 15"/>
              <p:cNvGrpSpPr/>
              <p:nvPr/>
            </p:nvGrpSpPr>
            <p:grpSpPr>
              <a:xfrm>
                <a:off x="1065229" y="2884602"/>
                <a:ext cx="6523348" cy="358219"/>
                <a:chOff x="1065229" y="2884602"/>
                <a:chExt cx="6523348" cy="358219"/>
              </a:xfrm>
            </p:grpSpPr>
            <p:cxnSp>
              <p:nvCxnSpPr>
                <p:cNvPr id="9" name="Straight Connector 8"/>
                <p:cNvCxnSpPr/>
                <p:nvPr/>
              </p:nvCxnSpPr>
              <p:spPr bwMode="auto">
                <a:xfrm>
                  <a:off x="1065229" y="2884602"/>
                  <a:ext cx="1423447"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cxnSp>
              <p:nvCxnSpPr>
                <p:cNvPr id="10" name="Straight Connector 9"/>
                <p:cNvCxnSpPr/>
                <p:nvPr/>
              </p:nvCxnSpPr>
              <p:spPr bwMode="auto">
                <a:xfrm>
                  <a:off x="2479637" y="2884602"/>
                  <a:ext cx="5108940" cy="358219"/>
                </a:xfrm>
                <a:prstGeom prst="line">
                  <a:avLst/>
                </a:prstGeom>
                <a:solidFill>
                  <a:schemeClr val="accent1"/>
                </a:solidFill>
                <a:ln w="19050" cap="flat" cmpd="sng" algn="ctr">
                  <a:solidFill>
                    <a:schemeClr val="bg2"/>
                  </a:solidFill>
                  <a:prstDash val="solid"/>
                  <a:round/>
                  <a:headEnd type="none" w="med" len="med"/>
                  <a:tailEnd type="none" w="med" len="med"/>
                </a:ln>
                <a:effectLst/>
              </p:spPr>
            </p:cxnSp>
          </p:grpSp>
          <p:grpSp>
            <p:nvGrpSpPr>
              <p:cNvPr id="15" name="Group 14"/>
              <p:cNvGrpSpPr/>
              <p:nvPr/>
            </p:nvGrpSpPr>
            <p:grpSpPr>
              <a:xfrm flipV="1">
                <a:off x="1066797" y="3140698"/>
                <a:ext cx="6523348" cy="358219"/>
                <a:chOff x="1217629" y="3037002"/>
                <a:chExt cx="6523348" cy="358219"/>
              </a:xfrm>
            </p:grpSpPr>
            <p:cxnSp>
              <p:nvCxnSpPr>
                <p:cNvPr id="13" name="Straight Connector 12"/>
                <p:cNvCxnSpPr/>
                <p:nvPr/>
              </p:nvCxnSpPr>
              <p:spPr bwMode="auto">
                <a:xfrm>
                  <a:off x="1217629" y="3037002"/>
                  <a:ext cx="1423447"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cxnSp>
              <p:nvCxnSpPr>
                <p:cNvPr id="14" name="Straight Connector 13"/>
                <p:cNvCxnSpPr/>
                <p:nvPr/>
              </p:nvCxnSpPr>
              <p:spPr bwMode="auto">
                <a:xfrm>
                  <a:off x="2632037" y="3037002"/>
                  <a:ext cx="5108940" cy="358219"/>
                </a:xfrm>
                <a:prstGeom prst="line">
                  <a:avLst/>
                </a:prstGeom>
                <a:solidFill>
                  <a:schemeClr val="accent1"/>
                </a:solidFill>
                <a:ln w="19050" cap="flat" cmpd="sng" algn="ctr">
                  <a:solidFill>
                    <a:schemeClr val="bg2"/>
                  </a:solidFill>
                  <a:prstDash val="solid"/>
                  <a:round/>
                  <a:headEnd type="none" w="med" len="med"/>
                  <a:tailEnd type="none" w="med" len="med"/>
                </a:ln>
                <a:effectLst/>
              </p:spPr>
            </p:cxnSp>
          </p:grpSp>
          <p:grpSp>
            <p:nvGrpSpPr>
              <p:cNvPr id="17" name="Group 16"/>
              <p:cNvGrpSpPr/>
              <p:nvPr/>
            </p:nvGrpSpPr>
            <p:grpSpPr>
              <a:xfrm rot="21443146" flipV="1">
                <a:off x="1049512" y="3048002"/>
                <a:ext cx="6523348" cy="358219"/>
                <a:chOff x="1217629" y="3037002"/>
                <a:chExt cx="6523348" cy="358219"/>
              </a:xfrm>
            </p:grpSpPr>
            <p:cxnSp>
              <p:nvCxnSpPr>
                <p:cNvPr id="18" name="Straight Connector 17"/>
                <p:cNvCxnSpPr/>
                <p:nvPr/>
              </p:nvCxnSpPr>
              <p:spPr bwMode="auto">
                <a:xfrm>
                  <a:off x="1217629" y="3037002"/>
                  <a:ext cx="1423447" cy="0"/>
                </a:xfrm>
                <a:prstGeom prst="line">
                  <a:avLst/>
                </a:prstGeom>
                <a:solidFill>
                  <a:schemeClr val="accent1"/>
                </a:solidFill>
                <a:ln w="9525" cap="flat" cmpd="sng" algn="ctr">
                  <a:solidFill>
                    <a:schemeClr val="bg2"/>
                  </a:solidFill>
                  <a:prstDash val="dash"/>
                  <a:round/>
                  <a:headEnd type="none" w="med" len="med"/>
                  <a:tailEnd type="none" w="med" len="med"/>
                </a:ln>
                <a:effectLst/>
              </p:spPr>
            </p:cxnSp>
            <p:cxnSp>
              <p:nvCxnSpPr>
                <p:cNvPr id="19" name="Straight Connector 18"/>
                <p:cNvCxnSpPr/>
                <p:nvPr/>
              </p:nvCxnSpPr>
              <p:spPr bwMode="auto">
                <a:xfrm>
                  <a:off x="2632037" y="3037002"/>
                  <a:ext cx="5108940" cy="358219"/>
                </a:xfrm>
                <a:prstGeom prst="line">
                  <a:avLst/>
                </a:prstGeom>
                <a:solidFill>
                  <a:schemeClr val="accent1"/>
                </a:solidFill>
                <a:ln w="9525" cap="flat" cmpd="sng" algn="ctr">
                  <a:solidFill>
                    <a:schemeClr val="bg2"/>
                  </a:solidFill>
                  <a:prstDash val="dash"/>
                  <a:round/>
                  <a:headEnd type="none" w="med" len="med"/>
                  <a:tailEnd type="none" w="med" len="med"/>
                </a:ln>
                <a:effectLst/>
              </p:spPr>
            </p:cxnSp>
          </p:grpSp>
          <p:cxnSp>
            <p:nvCxnSpPr>
              <p:cNvPr id="24" name="Straight Arrow Connector 23"/>
              <p:cNvCxnSpPr/>
              <p:nvPr/>
            </p:nvCxnSpPr>
            <p:spPr bwMode="auto">
              <a:xfrm flipV="1">
                <a:off x="6862713" y="2984763"/>
                <a:ext cx="0" cy="200439"/>
              </a:xfrm>
              <a:prstGeom prst="straightConnector1">
                <a:avLst/>
              </a:prstGeom>
              <a:solidFill>
                <a:schemeClr val="accent1"/>
              </a:solidFill>
              <a:ln w="19050" cap="flat" cmpd="sng" algn="ctr">
                <a:solidFill>
                  <a:schemeClr val="bg2"/>
                </a:solidFill>
                <a:prstDash val="solid"/>
                <a:round/>
                <a:headEnd type="none" w="med" len="med"/>
                <a:tailEnd type="triangle" w="med" len="med"/>
              </a:ln>
              <a:effectLst/>
            </p:spPr>
          </p:cxnSp>
          <p:sp>
            <p:nvSpPr>
              <p:cNvPr id="25" name="TextBox 24"/>
              <p:cNvSpPr txBox="1"/>
              <p:nvPr/>
            </p:nvSpPr>
            <p:spPr>
              <a:xfrm>
                <a:off x="781855" y="2792458"/>
                <a:ext cx="365806" cy="307777"/>
              </a:xfrm>
              <a:prstGeom prst="rect">
                <a:avLst/>
              </a:prstGeom>
              <a:noFill/>
            </p:spPr>
            <p:txBody>
              <a:bodyPr wrap="none" rtlCol="0">
                <a:spAutoFit/>
              </a:bodyPr>
              <a:lstStyle/>
              <a:p>
                <a:pPr algn="l"/>
                <a:r>
                  <a:rPr lang="en-US" sz="1400" i="1" dirty="0" err="1" smtClean="0">
                    <a:latin typeface="Times New Roman" panose="02020603050405020304" pitchFamily="18" charset="0"/>
                    <a:cs typeface="Times New Roman" panose="02020603050405020304" pitchFamily="18" charset="0"/>
                  </a:rPr>
                  <a:t>d</a:t>
                </a:r>
                <a:r>
                  <a:rPr lang="en-US" sz="1400" i="1" dirty="0" err="1" smtClean="0">
                    <a:latin typeface="Symbol" panose="05050102010706020507" pitchFamily="18" charset="2"/>
                  </a:rPr>
                  <a:t>q</a:t>
                </a:r>
                <a:endParaRPr lang="en-US" sz="1400" i="1" dirty="0" smtClean="0">
                  <a:latin typeface="Symbol" panose="05050102010706020507" pitchFamily="18" charset="2"/>
                </a:endParaRPr>
              </a:p>
            </p:txBody>
          </p:sp>
          <p:sp>
            <p:nvSpPr>
              <p:cNvPr id="26" name="TextBox 25"/>
              <p:cNvSpPr txBox="1"/>
              <p:nvPr/>
            </p:nvSpPr>
            <p:spPr>
              <a:xfrm>
                <a:off x="6851771" y="2897173"/>
                <a:ext cx="354584" cy="307777"/>
              </a:xfrm>
              <a:prstGeom prst="rect">
                <a:avLst/>
              </a:prstGeom>
              <a:noFill/>
            </p:spPr>
            <p:txBody>
              <a:bodyPr wrap="none" rtlCol="0">
                <a:spAutoFit/>
              </a:bodyPr>
              <a:lstStyle/>
              <a:p>
                <a:pPr algn="l"/>
                <a:r>
                  <a:rPr lang="en-US" sz="1400" i="1" dirty="0" err="1" smtClean="0">
                    <a:latin typeface="Times New Roman" panose="02020603050405020304" pitchFamily="18" charset="0"/>
                    <a:cs typeface="Times New Roman" panose="02020603050405020304" pitchFamily="18" charset="0"/>
                  </a:rPr>
                  <a:t>dy</a:t>
                </a:r>
                <a:endParaRPr lang="en-US" sz="1400" i="1" dirty="0" smtClean="0">
                  <a:latin typeface="Symbol" panose="05050102010706020507" pitchFamily="18" charset="2"/>
                </a:endParaRPr>
              </a:p>
            </p:txBody>
          </p:sp>
          <p:cxnSp>
            <p:nvCxnSpPr>
              <p:cNvPr id="28" name="Straight Arrow Connector 27"/>
              <p:cNvCxnSpPr/>
              <p:nvPr/>
            </p:nvCxnSpPr>
            <p:spPr bwMode="auto">
              <a:xfrm>
                <a:off x="2479638" y="3414858"/>
                <a:ext cx="4383075" cy="25092"/>
              </a:xfrm>
              <a:prstGeom prst="straightConnector1">
                <a:avLst/>
              </a:prstGeom>
              <a:solidFill>
                <a:schemeClr val="accent1"/>
              </a:solidFill>
              <a:ln w="19050" cap="flat" cmpd="sng" algn="ctr">
                <a:solidFill>
                  <a:schemeClr val="bg2">
                    <a:lumMod val="20000"/>
                    <a:lumOff val="80000"/>
                  </a:schemeClr>
                </a:solidFill>
                <a:prstDash val="solid"/>
                <a:round/>
                <a:headEnd type="triangle" w="med" len="med"/>
                <a:tailEnd type="triangle"/>
              </a:ln>
              <a:effectLst/>
            </p:spPr>
          </p:cxnSp>
          <p:sp>
            <p:nvSpPr>
              <p:cNvPr id="29" name="TextBox 28"/>
              <p:cNvSpPr txBox="1"/>
              <p:nvPr/>
            </p:nvSpPr>
            <p:spPr>
              <a:xfrm>
                <a:off x="4726130" y="3260660"/>
                <a:ext cx="242374" cy="307777"/>
              </a:xfrm>
              <a:prstGeom prst="rect">
                <a:avLst/>
              </a:prstGeom>
              <a:noFill/>
            </p:spPr>
            <p:txBody>
              <a:bodyPr wrap="none" rtlCol="0">
                <a:spAutoFit/>
              </a:bodyPr>
              <a:lstStyle/>
              <a:p>
                <a:pPr algn="l"/>
                <a:r>
                  <a:rPr lang="en-US" sz="1400" i="1" dirty="0" smtClean="0">
                    <a:latin typeface="Times New Roman" panose="02020603050405020304" pitchFamily="18" charset="0"/>
                    <a:cs typeface="Times New Roman" panose="02020603050405020304" pitchFamily="18" charset="0"/>
                  </a:rPr>
                  <a:t>f</a:t>
                </a:r>
                <a:endParaRPr lang="en-US" sz="2400" i="1" dirty="0" smtClean="0">
                  <a:latin typeface="Times New Roman" panose="02020603050405020304" pitchFamily="18" charset="0"/>
                  <a:cs typeface="Times New Roman" panose="02020603050405020304" pitchFamily="18" charset="0"/>
                </a:endParaRPr>
              </a:p>
            </p:txBody>
          </p:sp>
        </p:grpSp>
      </p:grpSp>
      <mc:AlternateContent xmlns:mc="http://schemas.openxmlformats.org/markup-compatibility/2006">
        <mc:Choice xmlns:a14="http://schemas.microsoft.com/office/drawing/2010/main" Requires="a14">
          <p:sp>
            <p:nvSpPr>
              <p:cNvPr id="30" name="TextBox 29"/>
              <p:cNvSpPr txBox="1"/>
              <p:nvPr/>
            </p:nvSpPr>
            <p:spPr>
              <a:xfrm>
                <a:off x="7773937" y="4468095"/>
                <a:ext cx="863057" cy="574516"/>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𝑑</m:t>
                          </m:r>
                          <m:r>
                            <a:rPr lang="en-US" sz="1800" b="0" i="1" smtClean="0">
                              <a:latin typeface="Cambria Math" panose="02040503050406030204" pitchFamily="18" charset="0"/>
                              <a:ea typeface="Cambria Math" panose="02040503050406030204" pitchFamily="18" charset="0"/>
                            </a:rPr>
                            <m:t>𝜃</m:t>
                          </m:r>
                        </m:num>
                        <m:den>
                          <m:r>
                            <a:rPr lang="en-US" sz="1800" b="0" i="1" smtClean="0">
                              <a:latin typeface="Cambria Math" panose="02040503050406030204" pitchFamily="18" charset="0"/>
                            </a:rPr>
                            <m:t>𝑑𝑦</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𝑓</m:t>
                          </m:r>
                        </m:den>
                      </m:f>
                      <m:r>
                        <a:rPr lang="en-US" sz="1800" b="0" i="1" smtClean="0">
                          <a:latin typeface="Cambria Math" panose="02040503050406030204" pitchFamily="18" charset="0"/>
                        </a:rPr>
                        <m:t>.</m:t>
                      </m:r>
                    </m:oMath>
                  </m:oMathPara>
                </a14:m>
                <a:endParaRPr lang="en-US" sz="1800" dirty="0" smtClean="0"/>
              </a:p>
            </p:txBody>
          </p:sp>
        </mc:Choice>
        <mc:Fallback>
          <p:sp>
            <p:nvSpPr>
              <p:cNvPr id="30" name="TextBox 29"/>
              <p:cNvSpPr txBox="1">
                <a:spLocks noRot="1" noChangeAspect="1" noMove="1" noResize="1" noEditPoints="1" noAdjustHandles="1" noChangeArrowheads="1" noChangeShapeType="1" noTextEdit="1"/>
              </p:cNvSpPr>
              <p:nvPr/>
            </p:nvSpPr>
            <p:spPr>
              <a:xfrm>
                <a:off x="7773937" y="4468095"/>
                <a:ext cx="863057" cy="57451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5932769" y="5461480"/>
                <a:ext cx="2547172" cy="553998"/>
              </a:xfrm>
              <a:prstGeom prst="rect">
                <a:avLst/>
              </a:prstGeom>
              <a:noFill/>
            </p:spPr>
            <p:txBody>
              <a:bodyPr wrap="none" lIns="0" tIns="0" rIns="0" bIns="0" rtlCol="0">
                <a:spAutoFit/>
              </a:bodyPr>
              <a:lstStyle/>
              <a:p>
                <a:pPr algn="l"/>
                <a14:m>
                  <m:oMath xmlns:m="http://schemas.openxmlformats.org/officeDocument/2006/math">
                    <m:r>
                      <a:rPr lang="en-US" sz="1800" b="0" i="1" smtClean="0">
                        <a:latin typeface="Cambria Math" panose="02040503050406030204" pitchFamily="18" charset="0"/>
                      </a:rPr>
                      <m:t>𝑑𝑦</m:t>
                    </m:r>
                    <m:r>
                      <a:rPr lang="en-US" sz="1800" b="0" i="1" smtClean="0">
                        <a:latin typeface="Cambria Math" panose="02040503050406030204" pitchFamily="18" charset="0"/>
                      </a:rPr>
                      <m:t>=</m:t>
                    </m:r>
                    <m:r>
                      <a:rPr lang="en-US" sz="1800" b="0" i="1" smtClean="0">
                        <a:latin typeface="Cambria Math" panose="02040503050406030204" pitchFamily="18" charset="0"/>
                      </a:rPr>
                      <m:t>𝑓𝑑</m:t>
                    </m:r>
                    <m:r>
                      <a:rPr lang="en-US" sz="1800" b="0" i="1" smtClean="0">
                        <a:latin typeface="Cambria Math" panose="02040503050406030204" pitchFamily="18" charset="0"/>
                        <a:ea typeface="Cambria Math" panose="02040503050406030204" pitchFamily="18" charset="0"/>
                      </a:rPr>
                      <m:t>𝜃</m:t>
                    </m:r>
                  </m:oMath>
                </a14:m>
                <a:r>
                  <a:rPr lang="en-US" sz="1800" b="0" i="1" dirty="0" smtClean="0">
                    <a:latin typeface="Cambria Math" panose="02040503050406030204" pitchFamily="18" charset="0"/>
                    <a:ea typeface="Cambria Math" panose="02040503050406030204" pitchFamily="18" charset="0"/>
                  </a:rPr>
                  <a:t> </a:t>
                </a:r>
              </a:p>
              <a:p>
                <a:pPr algn="l"/>
                <a:r>
                  <a:rPr lang="en-US" sz="1800" b="0" dirty="0" smtClean="0">
                    <a:ea typeface="Cambria Math" panose="02040503050406030204" pitchFamily="18" charset="0"/>
                  </a:rPr>
                  <a:t>     </a:t>
                </a:r>
                <a14:m>
                  <m:oMath xmlns:m="http://schemas.openxmlformats.org/officeDocument/2006/math">
                    <m:r>
                      <a:rPr lang="en-US" sz="1800" b="0" i="1" smtClean="0">
                        <a:latin typeface="Cambria Math" panose="02040503050406030204" pitchFamily="18" charset="0"/>
                        <a:ea typeface="Cambria Math" panose="02040503050406030204" pitchFamily="18" charset="0"/>
                      </a:rPr>
                      <m:t>=80"∗0.0087=0.7"</m:t>
                    </m:r>
                  </m:oMath>
                </a14:m>
                <a:endParaRPr lang="en-US" sz="1800" dirty="0" smtClean="0"/>
              </a:p>
            </p:txBody>
          </p:sp>
        </mc:Choice>
        <mc:Fallback>
          <p:sp>
            <p:nvSpPr>
              <p:cNvPr id="32" name="TextBox 31"/>
              <p:cNvSpPr txBox="1">
                <a:spLocks noRot="1" noChangeAspect="1" noMove="1" noResize="1" noEditPoints="1" noAdjustHandles="1" noChangeArrowheads="1" noChangeShapeType="1" noTextEdit="1"/>
              </p:cNvSpPr>
              <p:nvPr/>
            </p:nvSpPr>
            <p:spPr>
              <a:xfrm>
                <a:off x="5932769" y="5461480"/>
                <a:ext cx="2547172" cy="553998"/>
              </a:xfrm>
              <a:prstGeom prst="rect">
                <a:avLst/>
              </a:prstGeom>
              <a:blipFill>
                <a:blip r:embed="rId4"/>
                <a:stretch>
                  <a:fillRect l="-4306" r="-2392" b="-5495"/>
                </a:stretch>
              </a:blipFill>
            </p:spPr>
            <p:txBody>
              <a:bodyPr/>
              <a:lstStyle/>
              <a:p>
                <a:r>
                  <a:rPr lang="en-US">
                    <a:noFill/>
                  </a:rPr>
                  <a:t> </a:t>
                </a:r>
              </a:p>
            </p:txBody>
          </p:sp>
        </mc:Fallback>
      </mc:AlternateContent>
    </p:spTree>
    <p:extLst>
      <p:ext uri="{BB962C8B-B14F-4D97-AF65-F5344CB8AC3E}">
        <p14:creationId xmlns:p14="http://schemas.microsoft.com/office/powerpoint/2010/main" val="32523580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88"/>
            <a:ext cx="8229600" cy="1229412"/>
          </a:xfrm>
        </p:spPr>
        <p:txBody>
          <a:bodyPr/>
          <a:lstStyle/>
          <a:p>
            <a:r>
              <a:rPr lang="en-US" dirty="0" smtClean="0"/>
              <a:t>Light-Gathering Power of Telescopes</a:t>
            </a:r>
            <a:endParaRPr lang="en-US" dirty="0"/>
          </a:p>
        </p:txBody>
      </p:sp>
      <p:sp>
        <p:nvSpPr>
          <p:cNvPr id="3" name="Text Placeholder 2"/>
          <p:cNvSpPr>
            <a:spLocks noGrp="1"/>
          </p:cNvSpPr>
          <p:nvPr>
            <p:ph type="body" sz="half" idx="1"/>
          </p:nvPr>
        </p:nvSpPr>
        <p:spPr>
          <a:xfrm>
            <a:off x="263951" y="1197204"/>
            <a:ext cx="8625525" cy="4898796"/>
          </a:xfrm>
        </p:spPr>
        <p:txBody>
          <a:bodyPr/>
          <a:lstStyle/>
          <a:p>
            <a:r>
              <a:rPr lang="en-US" sz="1800" dirty="0"/>
              <a:t>You will often hear someone ask, "What power is that telescope?".  This is a relatively meaningless question, and indicates someone who does not understand the principles of optics.  Do not be one of these people!  Their confusion is understandable--low-end telescopes are often advertised by their "power,"  by which is meant their magnification factor.  You will never see a true astronomical telescope advertised this way.  </a:t>
            </a:r>
            <a:endParaRPr lang="en-US" sz="1800" dirty="0" smtClean="0"/>
          </a:p>
          <a:p>
            <a:r>
              <a:rPr lang="en-US" sz="1800" dirty="0" smtClean="0"/>
              <a:t>What </a:t>
            </a:r>
            <a:r>
              <a:rPr lang="en-US" sz="1800" dirty="0"/>
              <a:t>is really important is the light-gathering power of a telescope, not its magnification.  The light-gathering power is important, because this is what limits how faint an object one can see.  The larger the area of the objective, </a:t>
            </a:r>
            <a:r>
              <a:rPr lang="en-US" sz="1800" i="1" dirty="0">
                <a:latin typeface="Symbol" panose="05050102010706020507" pitchFamily="18" charset="2"/>
                <a:cs typeface="Times New Roman" panose="02020603050405020304" pitchFamily="18" charset="0"/>
              </a:rPr>
              <a:t>p</a:t>
            </a:r>
            <a:r>
              <a:rPr lang="en-US" sz="1800" i="1" dirty="0">
                <a:latin typeface="Times New Roman" panose="02020603050405020304" pitchFamily="18" charset="0"/>
                <a:cs typeface="Times New Roman" panose="02020603050405020304" pitchFamily="18" charset="0"/>
              </a:rPr>
              <a:t>D</a:t>
            </a:r>
            <a:r>
              <a:rPr lang="en-US" sz="1800" baseline="30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/4</a:t>
            </a:r>
            <a:r>
              <a:rPr lang="en-US" sz="1800" dirty="0"/>
              <a:t>, the larger the amount of light gathered.  The light-gathering power is not a fixed number, but is expressed in comparison with another optical system, say your eye.  Your pupil has a maximum size of about </a:t>
            </a:r>
            <a:r>
              <a:rPr lang="en-US" sz="1800" dirty="0">
                <a:latin typeface="Times New Roman" panose="02020603050405020304" pitchFamily="18" charset="0"/>
                <a:cs typeface="Times New Roman" panose="02020603050405020304" pitchFamily="18" charset="0"/>
              </a:rPr>
              <a:t>0.5 cm</a:t>
            </a:r>
            <a:r>
              <a:rPr lang="en-US" sz="1800" dirty="0"/>
              <a:t>, so the light-gathering power of an 8" telescope (diameter </a:t>
            </a:r>
            <a:r>
              <a:rPr lang="en-US" sz="1800" dirty="0">
                <a:latin typeface="Times New Roman" panose="02020603050405020304" pitchFamily="18" charset="0"/>
                <a:cs typeface="Times New Roman" panose="02020603050405020304" pitchFamily="18" charset="0"/>
              </a:rPr>
              <a:t>20.3 cm</a:t>
            </a:r>
            <a:r>
              <a:rPr lang="en-US" sz="1800" dirty="0"/>
              <a:t>) is</a:t>
            </a:r>
          </a:p>
          <a:p>
            <a:endParaRPr lang="en-US" sz="1800" dirty="0" smtClean="0"/>
          </a:p>
          <a:p>
            <a:r>
              <a:rPr lang="en-US" sz="1800" dirty="0" smtClean="0"/>
              <a:t>The </a:t>
            </a:r>
            <a:r>
              <a:rPr lang="en-US" sz="1800" dirty="0"/>
              <a:t>main function of the telescope is to take all of this light and concentrate it into your eye (or an equivalent camera). In this case, a telescope would gather 1650 times as much light as your naked eye. </a:t>
            </a:r>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mc:AlternateContent xmlns:mc="http://schemas.openxmlformats.org/markup-compatibility/2006">
        <mc:Choice xmlns:a14="http://schemas.microsoft.com/office/drawing/2010/main" Requires="a14">
          <p:sp>
            <p:nvSpPr>
              <p:cNvPr id="8" name="TextBox 7"/>
              <p:cNvSpPr txBox="1"/>
              <p:nvPr/>
            </p:nvSpPr>
            <p:spPr>
              <a:xfrm>
                <a:off x="6750172" y="4670982"/>
                <a:ext cx="2139304" cy="60183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𝐿𝐺𝑃</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20.3</m:t>
                                  </m:r>
                                </m:num>
                                <m:den>
                                  <m:r>
                                    <a:rPr lang="en-US" sz="1600" b="0" i="1" smtClean="0">
                                      <a:latin typeface="Cambria Math" panose="02040503050406030204" pitchFamily="18" charset="0"/>
                                    </a:rPr>
                                    <m:t>0.5</m:t>
                                  </m:r>
                                </m:den>
                              </m:f>
                            </m:e>
                          </m:d>
                        </m:e>
                        <m:sup>
                          <m:r>
                            <a:rPr lang="en-US" sz="1600" b="0" i="1" smtClean="0">
                              <a:latin typeface="Cambria Math" panose="02040503050406030204" pitchFamily="18" charset="0"/>
                            </a:rPr>
                            <m:t>2</m:t>
                          </m:r>
                        </m:sup>
                      </m:sSup>
                      <m:r>
                        <a:rPr lang="en-US" sz="1600" b="0" i="1" smtClean="0">
                          <a:latin typeface="Cambria Math" panose="02040503050406030204" pitchFamily="18" charset="0"/>
                        </a:rPr>
                        <m:t>=1650</m:t>
                      </m:r>
                    </m:oMath>
                  </m:oMathPara>
                </a14:m>
                <a:endParaRPr lang="en-US" sz="1600" dirty="0" smtClean="0"/>
              </a:p>
            </p:txBody>
          </p:sp>
        </mc:Choice>
        <mc:Fallback>
          <p:sp>
            <p:nvSpPr>
              <p:cNvPr id="8" name="TextBox 7"/>
              <p:cNvSpPr txBox="1">
                <a:spLocks noRot="1" noChangeAspect="1" noMove="1" noResize="1" noEditPoints="1" noAdjustHandles="1" noChangeArrowheads="1" noChangeShapeType="1" noTextEdit="1"/>
              </p:cNvSpPr>
              <p:nvPr/>
            </p:nvSpPr>
            <p:spPr>
              <a:xfrm>
                <a:off x="6750172" y="4670982"/>
                <a:ext cx="2139304" cy="60183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42304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06"/>
            <a:ext cx="8229600" cy="914400"/>
          </a:xfrm>
        </p:spPr>
        <p:txBody>
          <a:bodyPr/>
          <a:lstStyle/>
          <a:p>
            <a:r>
              <a:rPr lang="en-US" dirty="0" smtClean="0"/>
              <a:t>Resolving Power of Telescopes</a:t>
            </a:r>
            <a:endParaRPr lang="en-US" dirty="0"/>
          </a:p>
        </p:txBody>
      </p:sp>
      <p:sp>
        <p:nvSpPr>
          <p:cNvPr id="3" name="Text Placeholder 2"/>
          <p:cNvSpPr>
            <a:spLocks noGrp="1"/>
          </p:cNvSpPr>
          <p:nvPr>
            <p:ph type="body" sz="half" idx="1"/>
          </p:nvPr>
        </p:nvSpPr>
        <p:spPr>
          <a:xfrm>
            <a:off x="235671" y="946605"/>
            <a:ext cx="8644378" cy="4954573"/>
          </a:xfrm>
        </p:spPr>
        <p:txBody>
          <a:bodyPr/>
          <a:lstStyle/>
          <a:p>
            <a:r>
              <a:rPr lang="en-US" sz="1800" dirty="0"/>
              <a:t>A second important measure of a telescope also scales with its aperture--the resolving power.  This depends on the wavelength of light that we are trying to image, and is given in angular units, </a:t>
            </a:r>
            <a:r>
              <a:rPr lang="en-US" sz="1800" dirty="0" smtClean="0"/>
              <a:t>radians, </a:t>
            </a:r>
            <a:r>
              <a:rPr lang="en-US" sz="1800" dirty="0"/>
              <a:t>by</a:t>
            </a:r>
          </a:p>
          <a:p>
            <a:pPr marL="0" indent="0">
              <a:buNone/>
            </a:pPr>
            <a:r>
              <a:rPr lang="en-US" sz="1800" dirty="0"/>
              <a:t> </a:t>
            </a:r>
            <a:r>
              <a:rPr lang="en-US" sz="1800" dirty="0" smtClean="0"/>
              <a:t>                                                                            (diffraction limit)</a:t>
            </a:r>
          </a:p>
          <a:p>
            <a:r>
              <a:rPr lang="en-US" sz="1800" dirty="0" smtClean="0"/>
              <a:t>The </a:t>
            </a:r>
            <a:r>
              <a:rPr lang="en-US" sz="1800" dirty="0"/>
              <a:t>factor of 1.22 is due to the fact that the aperture is circular.  For a rectangular aperture the factor would be 1.0, but grinding rectangular lenses is not easy</a:t>
            </a:r>
            <a:r>
              <a:rPr lang="en-US" sz="1800" dirty="0" smtClean="0"/>
              <a:t>!</a:t>
            </a:r>
          </a:p>
          <a:p>
            <a:pPr marL="0" indent="0">
              <a:buNone/>
            </a:pPr>
            <a:r>
              <a:rPr lang="en-US" sz="1800" dirty="0" smtClean="0"/>
              <a:t>Example: </a:t>
            </a:r>
            <a:endParaRPr lang="en-US" sz="1800" dirty="0"/>
          </a:p>
          <a:p>
            <a:r>
              <a:rPr lang="en-US" sz="1800" dirty="0"/>
              <a:t>What is the resolving power of our </a:t>
            </a:r>
            <a:r>
              <a:rPr lang="en-US" sz="1800" dirty="0" smtClean="0"/>
              <a:t>8-inch </a:t>
            </a:r>
            <a:r>
              <a:rPr lang="en-US" sz="1800" dirty="0"/>
              <a:t>telescope in the optical (</a:t>
            </a:r>
            <a:r>
              <a:rPr lang="en-US" sz="1800" dirty="0">
                <a:latin typeface="Symbol" panose="05050102010706020507" pitchFamily="18" charset="2"/>
              </a:rPr>
              <a:t>l</a:t>
            </a:r>
            <a:r>
              <a:rPr lang="en-US" sz="1800" dirty="0"/>
              <a:t> </a:t>
            </a:r>
            <a:r>
              <a:rPr lang="en-US" sz="1800" dirty="0">
                <a:latin typeface="Times New Roman" panose="02020603050405020304" pitchFamily="18" charset="0"/>
                <a:cs typeface="Times New Roman" panose="02020603050405020304" pitchFamily="18" charset="0"/>
              </a:rPr>
              <a:t>~ 500 nm</a:t>
            </a:r>
            <a:r>
              <a:rPr lang="en-US" sz="1800" dirty="0"/>
              <a:t>)? </a:t>
            </a:r>
            <a:endParaRPr lang="en-US" sz="1800" dirty="0" smtClean="0"/>
          </a:p>
          <a:p>
            <a:pPr marL="0" indent="0">
              <a:buNone/>
            </a:pPr>
            <a:r>
              <a:rPr lang="en-US" sz="1800" dirty="0" err="1" smtClean="0"/>
              <a:t>Ans</a:t>
            </a:r>
            <a:r>
              <a:rPr lang="en-US" sz="1800" dirty="0" smtClean="0"/>
              <a:t>: 8 inches </a:t>
            </a:r>
            <a:r>
              <a:rPr lang="en-US" sz="1800" dirty="0"/>
              <a:t>is </a:t>
            </a:r>
            <a:r>
              <a:rPr lang="en-US" sz="1800" dirty="0">
                <a:latin typeface="Times New Roman" panose="02020603050405020304" pitchFamily="18" charset="0"/>
                <a:cs typeface="Times New Roman" panose="02020603050405020304" pitchFamily="18" charset="0"/>
              </a:rPr>
              <a:t>20.3 cm</a:t>
            </a:r>
            <a:r>
              <a:rPr lang="en-US" sz="1800" dirty="0"/>
              <a:t>, or </a:t>
            </a:r>
            <a:r>
              <a:rPr lang="en-US" sz="1800" dirty="0">
                <a:latin typeface="Times New Roman" panose="02020603050405020304" pitchFamily="18" charset="0"/>
                <a:cs typeface="Times New Roman" panose="02020603050405020304" pitchFamily="18" charset="0"/>
              </a:rPr>
              <a:t>0.203 m</a:t>
            </a:r>
            <a:r>
              <a:rPr lang="en-US" sz="1800" dirty="0"/>
              <a:t>, so the resolving power would be:</a:t>
            </a:r>
          </a:p>
          <a:p>
            <a:endParaRPr lang="en-US" sz="1800" dirty="0"/>
          </a:p>
          <a:p>
            <a:endParaRPr lang="en-US" sz="1800" dirty="0" smtClean="0"/>
          </a:p>
          <a:p>
            <a:r>
              <a:rPr lang="en-US" sz="1800" dirty="0" smtClean="0"/>
              <a:t>Note</a:t>
            </a:r>
            <a:r>
              <a:rPr lang="en-US" sz="1800" dirty="0"/>
              <a:t>, however, that the atmosphere usually limits the resolution to about 1", so having a telescope much larger than 8" does not help in resolution unless we either are above the atmosphere or can correct for the atmosphere.  A larger telescope does, however, help in light-gathering power.</a:t>
            </a:r>
          </a:p>
          <a:p>
            <a:endParaRPr lang="en-US" sz="1800" dirty="0"/>
          </a:p>
        </p:txBody>
      </p:sp>
      <p:sp>
        <p:nvSpPr>
          <p:cNvPr id="6" name="Date Placeholder 5"/>
          <p:cNvSpPr>
            <a:spLocks noGrp="1"/>
          </p:cNvSpPr>
          <p:nvPr>
            <p:ph type="dt" sz="half" idx="10"/>
          </p:nvPr>
        </p:nvSpPr>
        <p:spPr/>
        <p:txBody>
          <a:bodyPr/>
          <a:lstStyle/>
          <a:p>
            <a:pPr>
              <a:defRPr/>
            </a:pPr>
            <a:r>
              <a:rPr lang="en-US" smtClean="0"/>
              <a:t>September 18, 2018</a:t>
            </a:r>
            <a:endParaRPr lang="en-US" altLang="zh-CN"/>
          </a:p>
        </p:txBody>
      </p:sp>
      <mc:AlternateContent xmlns:mc="http://schemas.openxmlformats.org/markup-compatibility/2006">
        <mc:Choice xmlns:a14="http://schemas.microsoft.com/office/drawing/2010/main" Requires="a14">
          <p:sp>
            <p:nvSpPr>
              <p:cNvPr id="7" name="TextBox 6"/>
              <p:cNvSpPr txBox="1"/>
              <p:nvPr/>
            </p:nvSpPr>
            <p:spPr>
              <a:xfrm>
                <a:off x="3818428" y="1883787"/>
                <a:ext cx="1507144" cy="27699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𝑅𝑃</m:t>
                      </m:r>
                      <m:r>
                        <a:rPr lang="en-US" sz="1800" b="0" i="1" smtClean="0">
                          <a:latin typeface="Cambria Math" panose="02040503050406030204" pitchFamily="18" charset="0"/>
                        </a:rPr>
                        <m:t>=1.22</m:t>
                      </m:r>
                      <m:r>
                        <a:rPr lang="en-US" sz="1800" b="0" i="1" smtClean="0">
                          <a:latin typeface="Cambria Math" panose="02040503050406030204" pitchFamily="18" charset="0"/>
                          <a:ea typeface="Cambria Math" panose="02040503050406030204" pitchFamily="18" charset="0"/>
                        </a:rPr>
                        <m:t>𝜆</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𝐷</m:t>
                      </m:r>
                    </m:oMath>
                  </m:oMathPara>
                </a14:m>
                <a:endParaRPr lang="en-US" sz="1800" dirty="0" smtClean="0"/>
              </a:p>
            </p:txBody>
          </p:sp>
        </mc:Choice>
        <mc:Fallback>
          <p:sp>
            <p:nvSpPr>
              <p:cNvPr id="7" name="TextBox 6"/>
              <p:cNvSpPr txBox="1">
                <a:spLocks noRot="1" noChangeAspect="1" noMove="1" noResize="1" noEditPoints="1" noAdjustHandles="1" noChangeArrowheads="1" noChangeShapeType="1" noTextEdit="1"/>
              </p:cNvSpPr>
              <p:nvPr/>
            </p:nvSpPr>
            <p:spPr>
              <a:xfrm>
                <a:off x="3818428" y="1883787"/>
                <a:ext cx="1507144" cy="276999"/>
              </a:xfrm>
              <a:prstGeom prst="rect">
                <a:avLst/>
              </a:prstGeom>
              <a:blipFill>
                <a:blip r:embed="rId2"/>
                <a:stretch>
                  <a:fillRect l="-2419" r="-2419" b="-4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451814" y="4062952"/>
                <a:ext cx="4894802" cy="55419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𝑅𝑃</m:t>
                      </m:r>
                      <m:r>
                        <a:rPr lang="en-US" sz="1800" i="1" smtClean="0">
                          <a:latin typeface="Cambria Math" panose="02040503050406030204" pitchFamily="18" charset="0"/>
                        </a:rPr>
                        <m:t>=1.22</m:t>
                      </m:r>
                      <m:f>
                        <m:fPr>
                          <m:ctrlPr>
                            <a:rPr lang="en-US" sz="1800" b="0" i="1" smtClean="0">
                              <a:latin typeface="Cambria Math" panose="02040503050406030204" pitchFamily="18" charset="0"/>
                              <a:ea typeface="Cambria Math" panose="02040503050406030204" pitchFamily="18" charset="0"/>
                            </a:rPr>
                          </m:ctrlPr>
                        </m:fPr>
                        <m:num>
                          <m:d>
                            <m:dPr>
                              <m:ctrlPr>
                                <a:rPr lang="en-US" sz="1800" b="0" i="1" smtClean="0">
                                  <a:latin typeface="Cambria Math" panose="02040503050406030204" pitchFamily="18" charset="0"/>
                                </a:rPr>
                              </m:ctrlPr>
                            </m:dPr>
                            <m:e>
                              <m:r>
                                <a:rPr lang="en-US" sz="1800" b="0" i="1" smtClean="0">
                                  <a:latin typeface="Cambria Math" panose="02040503050406030204" pitchFamily="18" charset="0"/>
                                </a:rPr>
                                <m:t>5</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−7</m:t>
                                  </m:r>
                                </m:sup>
                              </m:sSup>
                              <m:r>
                                <a:rPr lang="en-US" sz="1800" b="0" i="1" smtClean="0">
                                  <a:latin typeface="Cambria Math" panose="02040503050406030204" pitchFamily="18" charset="0"/>
                                  <a:ea typeface="Cambria Math" panose="02040503050406030204" pitchFamily="18" charset="0"/>
                                </a:rPr>
                                <m:t> </m:t>
                              </m:r>
                              <m:r>
                                <m:rPr>
                                  <m:nor/>
                                </m:rPr>
                                <a:rPr lang="en-US" sz="1800" b="0" i="0" smtClean="0">
                                  <a:latin typeface="Cambria Math" panose="02040503050406030204" pitchFamily="18" charset="0"/>
                                  <a:ea typeface="Cambria Math" panose="02040503050406030204" pitchFamily="18" charset="0"/>
                                </a:rPr>
                                <m:t>m</m:t>
                              </m:r>
                            </m:e>
                          </m:d>
                        </m:num>
                        <m:den>
                          <m:r>
                            <a:rPr lang="en-US" sz="1800" b="0" i="1" smtClean="0">
                              <a:latin typeface="Cambria Math" panose="02040503050406030204" pitchFamily="18" charset="0"/>
                              <a:ea typeface="Cambria Math" panose="02040503050406030204" pitchFamily="18" charset="0"/>
                            </a:rPr>
                            <m:t>0.203 </m:t>
                          </m:r>
                          <m:r>
                            <m:rPr>
                              <m:nor/>
                            </m:rPr>
                            <a:rPr lang="en-US" sz="1800" b="0" i="0" smtClean="0">
                              <a:latin typeface="Cambria Math" panose="02040503050406030204" pitchFamily="18" charset="0"/>
                              <a:ea typeface="Cambria Math" panose="02040503050406030204" pitchFamily="18" charset="0"/>
                            </a:rPr>
                            <m:t>m</m:t>
                          </m:r>
                        </m:den>
                      </m:f>
                      <m:r>
                        <a:rPr lang="en-US" sz="1800" i="1">
                          <a:latin typeface="Cambria Math" panose="02040503050406030204" pitchFamily="18" charset="0"/>
                          <a:ea typeface="Cambria Math" panose="02040503050406030204" pitchFamily="18" charset="0"/>
                        </a:rPr>
                        <m:t>=3×</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10</m:t>
                          </m:r>
                        </m:e>
                        <m:sup>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6</m:t>
                          </m:r>
                        </m:sup>
                      </m:sSup>
                      <m:r>
                        <m:rPr>
                          <m:nor/>
                        </m:rPr>
                        <a:rPr lang="en-US" sz="1800" b="0" i="0" smtClean="0">
                          <a:latin typeface="Cambria Math" panose="02040503050406030204" pitchFamily="18" charset="0"/>
                          <a:ea typeface="Cambria Math" panose="02040503050406030204" pitchFamily="18" charset="0"/>
                        </a:rPr>
                        <m:t> </m:t>
                      </m:r>
                      <m:r>
                        <m:rPr>
                          <m:nor/>
                        </m:rPr>
                        <a:rPr lang="en-US" sz="1800" b="0" i="0" smtClean="0">
                          <a:latin typeface="Cambria Math" panose="02040503050406030204" pitchFamily="18" charset="0"/>
                          <a:ea typeface="Cambria Math" panose="02040503050406030204" pitchFamily="18" charset="0"/>
                        </a:rPr>
                        <m:t>rad</m:t>
                      </m:r>
                      <m:r>
                        <a:rPr lang="en-US" sz="1800" b="0" i="1" smtClean="0">
                          <a:latin typeface="Cambria Math" panose="02040503050406030204" pitchFamily="18" charset="0"/>
                          <a:ea typeface="Cambria Math" panose="02040503050406030204" pitchFamily="18" charset="0"/>
                        </a:rPr>
                        <m:t>=0.62"</m:t>
                      </m:r>
                    </m:oMath>
                  </m:oMathPara>
                </a14:m>
                <a:endParaRPr lang="en-US" sz="1800" dirty="0" smtClean="0"/>
              </a:p>
            </p:txBody>
          </p:sp>
        </mc:Choice>
        <mc:Fallback>
          <p:sp>
            <p:nvSpPr>
              <p:cNvPr id="8" name="TextBox 7"/>
              <p:cNvSpPr txBox="1">
                <a:spLocks noRot="1" noChangeAspect="1" noMove="1" noResize="1" noEditPoints="1" noAdjustHandles="1" noChangeArrowheads="1" noChangeShapeType="1" noTextEdit="1"/>
              </p:cNvSpPr>
              <p:nvPr/>
            </p:nvSpPr>
            <p:spPr>
              <a:xfrm>
                <a:off x="2451814" y="4062952"/>
                <a:ext cx="4894802" cy="55419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79312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20202</TotalTime>
  <Words>1798</Words>
  <Application>Microsoft Office PowerPoint</Application>
  <PresentationFormat>On-screen Show (4:3)</PresentationFormat>
  <Paragraphs>193</Paragraphs>
  <Slides>17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SimSun</vt:lpstr>
      <vt:lpstr>Arial</vt:lpstr>
      <vt:lpstr>Arial Black</vt:lpstr>
      <vt:lpstr>Cambria Math</vt:lpstr>
      <vt:lpstr>Comic Sans MS</vt:lpstr>
      <vt:lpstr>Palatino Linotype</vt:lpstr>
      <vt:lpstr>Symbol</vt:lpstr>
      <vt:lpstr>Tahoma</vt:lpstr>
      <vt:lpstr>Times New Roman</vt:lpstr>
      <vt:lpstr>Wingdings</vt:lpstr>
      <vt:lpstr>Textured</vt:lpstr>
      <vt:lpstr>Physics 320: Telescopes and Detectors (Lecture 5)</vt:lpstr>
      <vt:lpstr>Optical Telescope Types</vt:lpstr>
      <vt:lpstr>Optics and Ray Tracing</vt:lpstr>
      <vt:lpstr>Len-Maker’s Formula</vt:lpstr>
      <vt:lpstr>Converging Lens Example</vt:lpstr>
      <vt:lpstr>Diverging Lens Example</vt:lpstr>
      <vt:lpstr>Focal Plane and Plate Scale</vt:lpstr>
      <vt:lpstr>Light-Gathering Power of Telescopes</vt:lpstr>
      <vt:lpstr>Resolving Power of Telescopes</vt:lpstr>
      <vt:lpstr>What About Magnification?</vt:lpstr>
      <vt:lpstr>Detectors</vt:lpstr>
      <vt:lpstr>CCD Cameras</vt:lpstr>
      <vt:lpstr>Signal-to-Noise Ratio</vt:lpstr>
      <vt:lpstr>Astronomical Telescopes Today</vt:lpstr>
      <vt:lpstr>Other Wavelengths</vt:lpstr>
      <vt:lpstr>Telescopes at Other Wavelengths</vt:lpstr>
      <vt:lpstr>What We’ve Learned</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437</cp:revision>
  <dcterms:created xsi:type="dcterms:W3CDTF">2003-02-02T23:38:32Z</dcterms:created>
  <dcterms:modified xsi:type="dcterms:W3CDTF">2018-09-09T20:02:51Z</dcterms:modified>
</cp:coreProperties>
</file>