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6"/>
  </p:notesMasterIdLst>
  <p:handoutMasterIdLst>
    <p:handoutMasterId r:id="rId17"/>
  </p:handoutMasterIdLst>
  <p:sldIdLst>
    <p:sldId id="256" r:id="rId2"/>
    <p:sldId id="362" r:id="rId3"/>
    <p:sldId id="363" r:id="rId4"/>
    <p:sldId id="364" r:id="rId5"/>
    <p:sldId id="365" r:id="rId6"/>
    <p:sldId id="366" r:id="rId7"/>
    <p:sldId id="367" r:id="rId8"/>
    <p:sldId id="368" r:id="rId9"/>
    <p:sldId id="369" r:id="rId10"/>
    <p:sldId id="370" r:id="rId11"/>
    <p:sldId id="371" r:id="rId12"/>
    <p:sldId id="372" r:id="rId13"/>
    <p:sldId id="373" r:id="rId14"/>
    <p:sldId id="351" r:id="rId15"/>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86408" autoAdjust="0"/>
  </p:normalViewPr>
  <p:slideViewPr>
    <p:cSldViewPr snapToGrid="0">
      <p:cViewPr varScale="1">
        <p:scale>
          <a:sx n="93" d="100"/>
          <a:sy n="93" d="100"/>
        </p:scale>
        <p:origin x="114" y="6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59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85D26-1946-4A49-9C15-72DCF3AE1B53}" type="slidenum">
              <a:rPr lang="en-US" altLang="en-US"/>
              <a:pPr/>
              <a:t>3</a:t>
            </a:fld>
            <a:endParaRPr lang="en-US" altLang="en-US"/>
          </a:p>
        </p:txBody>
      </p:sp>
      <p:sp>
        <p:nvSpPr>
          <p:cNvPr id="401410" name="Rectangle 2"/>
          <p:cNvSpPr>
            <a:spLocks noGrp="1" noRot="1" noChangeAspect="1" noChangeArrowheads="1" noTextEdit="1"/>
          </p:cNvSpPr>
          <p:nvPr>
            <p:ph type="sldImg"/>
          </p:nvPr>
        </p:nvSpPr>
        <p:spPr>
          <a:xfrm>
            <a:off x="195263" y="246063"/>
            <a:ext cx="3911600" cy="2200275"/>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7132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02,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dirty="0" smtClean="0"/>
              <a:t>October 02,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765300" y="1422400"/>
            <a:ext cx="7772400"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Formation of </a:t>
            </a:r>
            <a:r>
              <a:rPr lang="en-US" altLang="zh-CN" dirty="0" err="1" smtClean="0">
                <a:ea typeface="宋体" panose="02010600030101010101" pitchFamily="2" charset="-122"/>
              </a:rPr>
              <a:t>Protostars</a:t>
            </a:r>
            <a:r>
              <a:rPr lang="en-US" altLang="zh-CN" dirty="0" smtClean="0">
                <a:ea typeface="宋体" panose="02010600030101010101" pitchFamily="2" charset="-122"/>
              </a:rPr>
              <a:t> </a:t>
            </a:r>
            <a:r>
              <a:rPr lang="en-US" altLang="en-US" dirty="0" smtClean="0"/>
              <a:t>(Lecture </a:t>
            </a:r>
            <a:r>
              <a:rPr lang="en-US" altLang="en-US" dirty="0"/>
              <a:t>9</a:t>
            </a:r>
            <a:r>
              <a:rPr lang="en-US" altLang="en-US" dirty="0" smtClean="0"/>
              <a:t>)</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65261" y="1989056"/>
            <a:ext cx="1388878" cy="641128"/>
          </a:xfrm>
          <a:prstGeom prst="rect">
            <a:avLst/>
          </a:prstGeom>
        </p:spPr>
      </p:pic>
      <p:pic>
        <p:nvPicPr>
          <p:cNvPr id="7" name="Picture 6"/>
          <p:cNvPicPr>
            <a:picLocks noChangeAspect="1"/>
          </p:cNvPicPr>
          <p:nvPr/>
        </p:nvPicPr>
        <p:blipFill>
          <a:blip r:embed="rId3"/>
          <a:stretch>
            <a:fillRect/>
          </a:stretch>
        </p:blipFill>
        <p:spPr>
          <a:xfrm>
            <a:off x="6295278" y="638439"/>
            <a:ext cx="5896722" cy="5100202"/>
          </a:xfrm>
          <a:prstGeom prst="rect">
            <a:avLst/>
          </a:prstGeom>
        </p:spPr>
      </p:pic>
      <p:sp>
        <p:nvSpPr>
          <p:cNvPr id="6" name="Date Placeholder 5"/>
          <p:cNvSpPr>
            <a:spLocks noGrp="1"/>
          </p:cNvSpPr>
          <p:nvPr>
            <p:ph type="dt" sz="half" idx="10"/>
          </p:nvPr>
        </p:nvSpPr>
        <p:spPr/>
        <p:txBody>
          <a:bodyPr/>
          <a:lstStyle/>
          <a:p>
            <a:pPr>
              <a:defRPr/>
            </a:pPr>
            <a:r>
              <a:rPr lang="en-US" smtClean="0"/>
              <a:t>October 02, 2018</a:t>
            </a:r>
            <a:endParaRPr lang="en-US" altLang="zh-CN"/>
          </a:p>
        </p:txBody>
      </p:sp>
      <p:sp>
        <p:nvSpPr>
          <p:cNvPr id="2" name="Title 1"/>
          <p:cNvSpPr>
            <a:spLocks noGrp="1"/>
          </p:cNvSpPr>
          <p:nvPr>
            <p:ph type="title"/>
          </p:nvPr>
        </p:nvSpPr>
        <p:spPr>
          <a:xfrm>
            <a:off x="785868" y="77119"/>
            <a:ext cx="4733581" cy="1319728"/>
          </a:xfrm>
        </p:spPr>
        <p:txBody>
          <a:bodyPr/>
          <a:lstStyle/>
          <a:p>
            <a:r>
              <a:rPr lang="en-US" dirty="0" smtClean="0"/>
              <a:t>Concentration of Magnetic Field</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98304" y="1396847"/>
                <a:ext cx="6224530" cy="4534190"/>
              </a:xfrm>
              <a:prstGeom prst="rect">
                <a:avLst/>
              </a:prstGeom>
              <a:noFill/>
            </p:spPr>
            <p:txBody>
              <a:bodyPr wrap="square" rtlCol="0">
                <a:spAutoFit/>
              </a:bodyPr>
              <a:lstStyle/>
              <a:p>
                <a:pPr marL="285750" indent="-285750" algn="l">
                  <a:buFont typeface="Wingdings" panose="05000000000000000000" pitchFamily="2" charset="2"/>
                  <a:buChar char="q"/>
                </a:pPr>
                <a:r>
                  <a:rPr lang="en-US" sz="1800" dirty="0" smtClean="0"/>
                  <a:t>Even if the initial magnetic field strength is really low, say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=1 </m:t>
                    </m:r>
                    <m:r>
                      <m:rPr>
                        <m:nor/>
                      </m:rPr>
                      <a:rPr lang="en-US" sz="1800" b="0" i="0" smtClean="0">
                        <a:latin typeface="Cambria Math" panose="02040503050406030204" pitchFamily="18" charset="0"/>
                      </a:rPr>
                      <m:t>nT</m:t>
                    </m:r>
                  </m:oMath>
                </a14:m>
                <a:r>
                  <a:rPr lang="en-US" sz="1800" dirty="0" smtClean="0"/>
                  <a:t>, then for the radius factor we used before, </a:t>
                </a:r>
              </a:p>
              <a:p>
                <a:pPr algn="l"/>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𝑓</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𝑖</m:t>
                        </m:r>
                      </m:sub>
                    </m:sSub>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𝑓</m:t>
                                    </m:r>
                                  </m:sub>
                                </m:sSub>
                              </m:den>
                            </m:f>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−9</m:t>
                        </m:r>
                      </m:sup>
                    </m:sSup>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T</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15</m:t>
                                    </m:r>
                                  </m:sup>
                                </m:sSup>
                                <m:r>
                                  <a:rPr lang="en-US" sz="1800" b="0" i="1" smtClean="0">
                                    <a:latin typeface="Cambria Math" panose="02040503050406030204" pitchFamily="18" charset="0"/>
                                  </a:rPr>
                                  <m:t> </m:t>
                                </m:r>
                                <m:r>
                                  <m:rPr>
                                    <m:nor/>
                                  </m:rPr>
                                  <a:rPr lang="en-US" sz="1800" b="0" i="0" smtClean="0">
                                    <a:latin typeface="Cambria Math" panose="02040503050406030204" pitchFamily="18" charset="0"/>
                                  </a:rPr>
                                  <m:t>m</m:t>
                                </m:r>
                              </m:num>
                              <m:den>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9</m:t>
                                    </m:r>
                                  </m:sup>
                                </m:sSup>
                                <m:r>
                                  <a:rPr lang="en-US" sz="1800" b="0" i="1" smtClean="0">
                                    <a:latin typeface="Cambria Math" panose="02040503050406030204" pitchFamily="18" charset="0"/>
                                  </a:rPr>
                                  <m:t> </m:t>
                                </m:r>
                                <m:r>
                                  <m:rPr>
                                    <m:nor/>
                                  </m:rPr>
                                  <a:rPr lang="en-US" sz="1800" b="0" i="0" smtClean="0">
                                    <a:latin typeface="Cambria Math" panose="02040503050406030204" pitchFamily="18" charset="0"/>
                                  </a:rPr>
                                  <m:t>m</m:t>
                                </m:r>
                              </m:den>
                            </m:f>
                          </m:e>
                        </m:d>
                      </m:e>
                      <m:sup>
                        <m:r>
                          <a:rPr lang="en-US" sz="1800" i="1">
                            <a:latin typeface="Cambria Math" panose="02040503050406030204" pitchFamily="18" charset="0"/>
                          </a:rPr>
                          <m:t>2</m:t>
                        </m:r>
                      </m:sup>
                    </m:sSup>
                    <m:r>
                      <a:rPr lang="en-US" sz="1800" b="0" i="1" smtClean="0">
                        <a:latin typeface="Cambria Math" panose="02040503050406030204" pitchFamily="18" charset="0"/>
                      </a:rPr>
                      <m:t>1000 </m:t>
                    </m:r>
                    <m:r>
                      <m:rPr>
                        <m:nor/>
                      </m:rPr>
                      <a:rPr lang="en-US" sz="1800" b="0" i="0" smtClean="0">
                        <a:latin typeface="Cambria Math" panose="02040503050406030204" pitchFamily="18" charset="0"/>
                      </a:rPr>
                      <m:t>T</m:t>
                    </m:r>
                  </m:oMath>
                </a14:m>
                <a:r>
                  <a:rPr lang="en-US" sz="1800" dirty="0" smtClean="0"/>
                  <a:t>!</a:t>
                </a:r>
              </a:p>
              <a:p>
                <a:pPr algn="l"/>
                <a:endParaRPr lang="en-US" sz="1800" dirty="0"/>
              </a:p>
              <a:p>
                <a:pPr marL="285750" indent="-285750" algn="l">
                  <a:buFont typeface="Wingdings" panose="05000000000000000000" pitchFamily="2" charset="2"/>
                  <a:buChar char="q"/>
                </a:pPr>
                <a:r>
                  <a:rPr lang="en-US" sz="1800" dirty="0" smtClean="0"/>
                  <a:t>The diagrams at right show one model for the large increase in </a:t>
                </a:r>
                <a:r>
                  <a:rPr lang="en-US" sz="1800" i="1" dirty="0" smtClean="0">
                    <a:latin typeface="Times New Roman" panose="02020603050405020304" pitchFamily="18" charset="0"/>
                    <a:cs typeface="Times New Roman" panose="02020603050405020304" pitchFamily="18" charset="0"/>
                  </a:rPr>
                  <a:t>B</a:t>
                </a:r>
                <a:r>
                  <a:rPr lang="en-US" sz="1800" dirty="0" smtClean="0"/>
                  <a:t> for the collapsing cloud.</a:t>
                </a:r>
              </a:p>
              <a:p>
                <a:pPr marL="285750" indent="-285750" algn="l">
                  <a:buFont typeface="Wingdings" panose="05000000000000000000" pitchFamily="2" charset="2"/>
                  <a:buChar char="q"/>
                </a:pPr>
                <a:r>
                  <a:rPr lang="en-US" sz="1800" dirty="0" smtClean="0"/>
                  <a:t>In fact, such extreme amplification of the magnetic field is not actually seen, so there must be some dissipation mechanism.</a:t>
                </a:r>
              </a:p>
              <a:p>
                <a:pPr marL="285750" indent="-285750" algn="l">
                  <a:buFont typeface="Wingdings" panose="05000000000000000000" pitchFamily="2" charset="2"/>
                  <a:buChar char="q"/>
                </a:pPr>
                <a:r>
                  <a:rPr lang="en-US" sz="1800" dirty="0" smtClean="0"/>
                  <a:t>It is believed that the field interacts with the protoplanetary disk, slowing the star, speeding up the disk,  and reducing the magnetic flux.</a:t>
                </a:r>
              </a:p>
              <a:p>
                <a:pPr marL="285750" indent="-285750" algn="l">
                  <a:buFont typeface="Wingdings" panose="05000000000000000000" pitchFamily="2" charset="2"/>
                  <a:buChar char="q"/>
                </a:pPr>
                <a:r>
                  <a:rPr lang="en-US" sz="1800" dirty="0" smtClean="0"/>
                  <a:t>Note that the magnetic field has an associated pressure that, like the gas pressure, must be overcome in order for collapse to occur.</a:t>
                </a:r>
              </a:p>
            </p:txBody>
          </p:sp>
        </mc:Choice>
        <mc:Fallback xmlns="">
          <p:sp>
            <p:nvSpPr>
              <p:cNvPr id="8" name="TextBox 7"/>
              <p:cNvSpPr txBox="1">
                <a:spLocks noRot="1" noChangeAspect="1" noMove="1" noResize="1" noEditPoints="1" noAdjustHandles="1" noChangeArrowheads="1" noChangeShapeType="1" noTextEdit="1"/>
              </p:cNvSpPr>
              <p:nvPr/>
            </p:nvSpPr>
            <p:spPr>
              <a:xfrm>
                <a:off x="198304" y="1396847"/>
                <a:ext cx="6224530" cy="4534190"/>
              </a:xfrm>
              <a:prstGeom prst="rect">
                <a:avLst/>
              </a:prstGeom>
              <a:blipFill>
                <a:blip r:embed="rId4"/>
                <a:stretch>
                  <a:fillRect l="-686" t="-672" r="-1371" b="-1210"/>
                </a:stretch>
              </a:blipFill>
            </p:spPr>
            <p:txBody>
              <a:bodyPr/>
              <a:lstStyle/>
              <a:p>
                <a:r>
                  <a:rPr lang="en-US">
                    <a:noFill/>
                  </a:rPr>
                  <a:t> </a:t>
                </a:r>
              </a:p>
            </p:txBody>
          </p:sp>
        </mc:Fallback>
      </mc:AlternateContent>
    </p:spTree>
    <p:extLst>
      <p:ext uri="{BB962C8B-B14F-4D97-AF65-F5344CB8AC3E}">
        <p14:creationId xmlns:p14="http://schemas.microsoft.com/office/powerpoint/2010/main" val="26306336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049"/>
            <a:ext cx="10972800" cy="914400"/>
          </a:xfrm>
        </p:spPr>
        <p:txBody>
          <a:bodyPr/>
          <a:lstStyle/>
          <a:p>
            <a:r>
              <a:rPr lang="en-US" dirty="0" smtClean="0"/>
              <a:t>Overview of the Collapse Process</a:t>
            </a:r>
            <a:endParaRPr lang="en-US" dirty="0"/>
          </a:p>
        </p:txBody>
      </p:sp>
      <p:sp>
        <p:nvSpPr>
          <p:cNvPr id="3" name="Text Placeholder 2"/>
          <p:cNvSpPr>
            <a:spLocks noGrp="1"/>
          </p:cNvSpPr>
          <p:nvPr>
            <p:ph type="body" sz="half" idx="1"/>
          </p:nvPr>
        </p:nvSpPr>
        <p:spPr>
          <a:xfrm>
            <a:off x="477624" y="1031449"/>
            <a:ext cx="11362441" cy="4896439"/>
          </a:xfrm>
        </p:spPr>
        <p:txBody>
          <a:bodyPr/>
          <a:lstStyle/>
          <a:p>
            <a:r>
              <a:rPr lang="en-US" sz="1800" dirty="0" smtClean="0"/>
              <a:t>Putting all of what we just covered into a more narrative form:</a:t>
            </a:r>
          </a:p>
          <a:p>
            <a:pPr lvl="1"/>
            <a:r>
              <a:rPr lang="en-US" sz="1600" dirty="0" smtClean="0"/>
              <a:t>The interstellar medium consists of gas and dust that comes partly from left-over material from the birth of the universe (H and He), enriched by later generations of stars that produced heavier elements.</a:t>
            </a:r>
          </a:p>
          <a:p>
            <a:pPr lvl="1"/>
            <a:r>
              <a:rPr lang="en-US" sz="1600" dirty="0" smtClean="0"/>
              <a:t>In many places in the Milky Way galaxy, the interstellar medium grows denser and colder with time, with the energy radiated away partly by the gas, but mainly by the dust, to form nebulae.</a:t>
            </a:r>
          </a:p>
          <a:p>
            <a:pPr lvl="1"/>
            <a:r>
              <a:rPr lang="en-US" sz="1600" dirty="0" smtClean="0"/>
              <a:t>Where the nebulae become cold and dense enough, molecules form (i.e. the nebulae become molecular clouds).</a:t>
            </a:r>
          </a:p>
          <a:p>
            <a:pPr lvl="1"/>
            <a:r>
              <a:rPr lang="en-US" sz="1600" dirty="0" smtClean="0"/>
              <a:t>In some regions of the molecular clouds that become cold (</a:t>
            </a:r>
            <a:r>
              <a:rPr lang="en-US" sz="1600" dirty="0">
                <a:latin typeface="Times New Roman" panose="02020603050405020304" pitchFamily="18" charset="0"/>
                <a:cs typeface="Times New Roman" panose="02020603050405020304" pitchFamily="18" charset="0"/>
              </a:rPr>
              <a:t>10 K</a:t>
            </a:r>
            <a:r>
              <a:rPr lang="en-US" sz="1600" dirty="0" smtClean="0"/>
              <a:t>) and dense (</a:t>
            </a:r>
            <a:r>
              <a:rPr lang="en-US" sz="1600" dirty="0" smtClean="0">
                <a:latin typeface="Times New Roman" panose="02020603050405020304" pitchFamily="18" charset="0"/>
                <a:cs typeface="Times New Roman" panose="02020603050405020304" pitchFamily="18" charset="0"/>
              </a:rPr>
              <a:t>10</a:t>
            </a:r>
            <a:r>
              <a:rPr lang="en-US" sz="1600" baseline="30000" dirty="0" smtClean="0">
                <a:latin typeface="Times New Roman" panose="02020603050405020304" pitchFamily="18" charset="0"/>
                <a:cs typeface="Times New Roman" panose="02020603050405020304" pitchFamily="18" charset="0"/>
              </a:rPr>
              <a:t>-16</a:t>
            </a:r>
            <a:r>
              <a:rPr lang="en-US" sz="1600" dirty="0" smtClean="0">
                <a:latin typeface="Times New Roman" panose="02020603050405020304" pitchFamily="18" charset="0"/>
                <a:cs typeface="Times New Roman" panose="02020603050405020304" pitchFamily="18" charset="0"/>
              </a:rPr>
              <a:t> kg m</a:t>
            </a:r>
            <a:r>
              <a:rPr lang="en-US" sz="1600" baseline="30000" dirty="0" smtClean="0">
                <a:latin typeface="Times New Roman" panose="02020603050405020304" pitchFamily="18" charset="0"/>
                <a:cs typeface="Times New Roman" panose="02020603050405020304" pitchFamily="18" charset="0"/>
              </a:rPr>
              <a:t>-3</a:t>
            </a:r>
            <a:r>
              <a:rPr lang="en-US" sz="1600" dirty="0" smtClean="0"/>
              <a:t>) enough, gravity can build a slight edge over the gas pressure, and regions of order </a:t>
            </a:r>
            <a:r>
              <a:rPr lang="en-US" sz="1600" dirty="0" smtClean="0">
                <a:latin typeface="Times New Roman" panose="02020603050405020304" pitchFamily="18" charset="0"/>
                <a:cs typeface="Times New Roman" panose="02020603050405020304" pitchFamily="18" charset="0"/>
              </a:rPr>
              <a:t>0.1 pc</a:t>
            </a:r>
            <a:r>
              <a:rPr lang="en-US" sz="1600" dirty="0" smtClean="0"/>
              <a:t> (Jeans Length) in size can begin to fall towards a “center,” forming a collapsing cloud of mass around the Jeans Mass.</a:t>
            </a:r>
          </a:p>
          <a:p>
            <a:pPr lvl="1"/>
            <a:r>
              <a:rPr lang="en-US" sz="1600" dirty="0" smtClean="0"/>
              <a:t>In the free-fall scenario, the collapse can take place within hundreds of thousands of years, although eventually the gas and dust particles become dense enough that collisions can become important.  </a:t>
            </a:r>
          </a:p>
          <a:p>
            <a:pPr lvl="1"/>
            <a:r>
              <a:rPr lang="en-US" sz="1600" dirty="0" smtClean="0"/>
              <a:t>At that stage, the cloud heats up due to the kinetic energy (</a:t>
            </a:r>
            <a:r>
              <a:rPr lang="en-US" sz="1600"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U</a:t>
            </a:r>
            <a:r>
              <a:rPr lang="en-US" sz="1600" dirty="0" smtClean="0">
                <a:latin typeface="Times New Roman" panose="02020603050405020304" pitchFamily="18" charset="0"/>
                <a:cs typeface="Times New Roman" panose="02020603050405020304" pitchFamily="18" charset="0"/>
              </a:rPr>
              <a:t>/2</a:t>
            </a:r>
            <a:r>
              <a:rPr lang="en-US" sz="1600" dirty="0" smtClean="0"/>
              <a:t>) released by the decreasing potential energy      (</a:t>
            </a:r>
            <a:r>
              <a:rPr lang="en-US" sz="1600" i="1" dirty="0">
                <a:latin typeface="Times New Roman" panose="02020603050405020304" pitchFamily="18" charset="0"/>
                <a:cs typeface="Times New Roman" panose="02020603050405020304" pitchFamily="18" charset="0"/>
              </a:rPr>
              <a:t>U</a:t>
            </a:r>
            <a:r>
              <a:rPr lang="en-US" sz="1600" dirty="0">
                <a:latin typeface="Times New Roman" panose="02020603050405020304" pitchFamily="18" charset="0"/>
                <a:cs typeface="Times New Roman" panose="02020603050405020304" pitchFamily="18" charset="0"/>
              </a:rPr>
              <a:t> = </a:t>
            </a:r>
            <a:r>
              <a:rPr lang="en-US" sz="1600" dirty="0">
                <a:latin typeface="Symbol" panose="05050102010706020507" pitchFamily="18" charset="2"/>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GM</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R</a:t>
            </a:r>
            <a:r>
              <a:rPr lang="en-US" sz="1600" dirty="0" smtClean="0"/>
              <a:t>).  Notice that the total energy </a:t>
            </a:r>
            <a:r>
              <a:rPr lang="en-US" sz="1600" i="1" dirty="0" smtClean="0">
                <a:latin typeface="Times New Roman" panose="02020603050405020304" pitchFamily="18" charset="0"/>
                <a:cs typeface="Times New Roman" panose="02020603050405020304" pitchFamily="18" charset="0"/>
              </a:rPr>
              <a:t>E</a:t>
            </a:r>
            <a:r>
              <a:rPr lang="en-US" sz="1600" dirty="0" smtClean="0"/>
              <a:t> also decreases according to the Virial Theorem, and this energy has to be radiated away.  So the collapsing cloud becomes both luminous and hot, forming a proto-star.</a:t>
            </a:r>
          </a:p>
          <a:p>
            <a:pPr lvl="1"/>
            <a:r>
              <a:rPr lang="en-US" sz="1600" dirty="0" smtClean="0"/>
              <a:t>Any tiny rotation of the material making up the initial cloud, or any embedded magnetic field, are hugely amplified during the collapse, so that the resulting proto-stellar object is highly magnetized and rapidly rotating.</a:t>
            </a:r>
          </a:p>
          <a:p>
            <a:pPr lvl="1"/>
            <a:r>
              <a:rPr lang="en-US" sz="1600" dirty="0" smtClean="0"/>
              <a:t>The outer parts of the cloud form a rapidly rotating disk (a proto-planetary disk), and cannot fall onto the central object due to its high angular momentum.</a:t>
            </a:r>
            <a:endParaRPr lang="en-US" sz="1600" dirty="0"/>
          </a:p>
        </p:txBody>
      </p:sp>
      <p:sp>
        <p:nvSpPr>
          <p:cNvPr id="6" name="Date Placeholder 5"/>
          <p:cNvSpPr>
            <a:spLocks noGrp="1"/>
          </p:cNvSpPr>
          <p:nvPr>
            <p:ph type="dt" sz="half" idx="10"/>
          </p:nvPr>
        </p:nvSpPr>
        <p:spPr/>
        <p:txBody>
          <a:bodyPr/>
          <a:lstStyle/>
          <a:p>
            <a:pPr>
              <a:defRPr/>
            </a:pPr>
            <a:r>
              <a:rPr lang="en-US" smtClean="0"/>
              <a:t>October 02, 2018</a:t>
            </a:r>
            <a:endParaRPr lang="en-US" altLang="zh-CN"/>
          </a:p>
        </p:txBody>
      </p:sp>
    </p:spTree>
    <p:extLst>
      <p:ext uri="{BB962C8B-B14F-4D97-AF65-F5344CB8AC3E}">
        <p14:creationId xmlns:p14="http://schemas.microsoft.com/office/powerpoint/2010/main" val="28678276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049"/>
            <a:ext cx="10972800" cy="914400"/>
          </a:xfrm>
        </p:spPr>
        <p:txBody>
          <a:bodyPr/>
          <a:lstStyle/>
          <a:p>
            <a:r>
              <a:rPr lang="en-US" dirty="0" smtClean="0"/>
              <a:t>Observational Evidence</a:t>
            </a:r>
            <a:endParaRPr lang="en-US" dirty="0"/>
          </a:p>
        </p:txBody>
      </p:sp>
      <p:sp>
        <p:nvSpPr>
          <p:cNvPr id="3" name="Text Placeholder 2"/>
          <p:cNvSpPr>
            <a:spLocks noGrp="1"/>
          </p:cNvSpPr>
          <p:nvPr>
            <p:ph type="body" sz="half" idx="1"/>
          </p:nvPr>
        </p:nvSpPr>
        <p:spPr>
          <a:xfrm>
            <a:off x="367645" y="1031449"/>
            <a:ext cx="6023728" cy="5064551"/>
          </a:xfrm>
        </p:spPr>
        <p:txBody>
          <a:bodyPr/>
          <a:lstStyle/>
          <a:p>
            <a:r>
              <a:rPr lang="en-US" sz="1800" dirty="0" smtClean="0"/>
              <a:t>O-B Associations (clusters of massive stars associated with nearby molecular clouds)</a:t>
            </a:r>
          </a:p>
          <a:p>
            <a:r>
              <a:rPr lang="en-US" sz="1800" dirty="0" smtClean="0"/>
              <a:t>Young stellar objects (YSOs) with huge enshrouding nebulae and thick disks.</a:t>
            </a:r>
          </a:p>
          <a:p>
            <a:r>
              <a:rPr lang="en-US" sz="1800" dirty="0" smtClean="0"/>
              <a:t>More evolved objects with proto-stellar cores and proto-planetary disks.</a:t>
            </a:r>
          </a:p>
          <a:p>
            <a:r>
              <a:rPr lang="en-US" sz="1800" dirty="0" smtClean="0"/>
              <a:t>Nearby objects seen with high resolution millimeter radio emission can pierce the dust and see the inner detail.</a:t>
            </a:r>
          </a:p>
          <a:p>
            <a:r>
              <a:rPr lang="en-US" sz="1800" dirty="0" smtClean="0"/>
              <a:t>Gaps in the disk are likely regions where a new planet is forming.</a:t>
            </a:r>
          </a:p>
          <a:p>
            <a:r>
              <a:rPr lang="en-US" sz="1800" dirty="0" smtClean="0"/>
              <a:t>In some objects, the strong magnetic fields that align with the poles of the new star can be seen to cause “jets” of molecules.</a:t>
            </a:r>
            <a:endParaRPr lang="en-US" sz="1800" dirty="0"/>
          </a:p>
        </p:txBody>
      </p:sp>
      <p:sp>
        <p:nvSpPr>
          <p:cNvPr id="6" name="Date Placeholder 5"/>
          <p:cNvSpPr>
            <a:spLocks noGrp="1"/>
          </p:cNvSpPr>
          <p:nvPr>
            <p:ph type="dt" sz="half" idx="10"/>
          </p:nvPr>
        </p:nvSpPr>
        <p:spPr/>
        <p:txBody>
          <a:bodyPr/>
          <a:lstStyle/>
          <a:p>
            <a:pPr>
              <a:defRPr/>
            </a:pPr>
            <a:r>
              <a:rPr lang="en-US" smtClean="0"/>
              <a:t>October 02, 2018</a:t>
            </a:r>
            <a:endParaRPr lang="en-US" altLang="zh-CN"/>
          </a:p>
        </p:txBody>
      </p:sp>
      <p:pic>
        <p:nvPicPr>
          <p:cNvPr id="1026" name="Picture 2" descr="Probing a super-giant shell of gas and stars"/>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6573915" y="1029188"/>
            <a:ext cx="5096469" cy="49945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src.hubblesite.org/hvi/uploads/image_file/image_attachment/4887/web_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915" y="1486388"/>
            <a:ext cx="5440187" cy="40801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src.hubblesite.org/hvi/uploads/image_file/image_attachment/2186/web_pr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9162" y="1029188"/>
            <a:ext cx="4191222" cy="49945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pulskosmosu.pl/wp-content/uploads/eso1640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915" y="2641348"/>
            <a:ext cx="5638833" cy="18777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3914" y="1486388"/>
            <a:ext cx="5616209" cy="37643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4040" y="1425323"/>
            <a:ext cx="5579936" cy="388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75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034"/>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10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36"/>
                                        </p:tgtEl>
                                        <p:attrNameLst>
                                          <p:attrName>style.visibility</p:attrName>
                                        </p:attrNameLst>
                                      </p:cBhvr>
                                      <p:to>
                                        <p:strVal val="hidden"/>
                                      </p:to>
                                    </p:set>
                                  </p:childTnLst>
                                </p:cTn>
                              </p:par>
                              <p:par>
                                <p:cTn id="55" presetID="2" presetClass="entr" presetSubtype="4"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in Making the Observations</a:t>
            </a:r>
            <a:endParaRPr lang="en-US" dirty="0"/>
          </a:p>
        </p:txBody>
      </p:sp>
      <p:sp>
        <p:nvSpPr>
          <p:cNvPr id="3" name="Text Placeholder 2"/>
          <p:cNvSpPr>
            <a:spLocks noGrp="1"/>
          </p:cNvSpPr>
          <p:nvPr>
            <p:ph type="body" sz="half" idx="1"/>
          </p:nvPr>
        </p:nvSpPr>
        <p:spPr>
          <a:xfrm>
            <a:off x="318977" y="1169581"/>
            <a:ext cx="5411973" cy="4926419"/>
          </a:xfrm>
        </p:spPr>
        <p:txBody>
          <a:bodyPr/>
          <a:lstStyle/>
          <a:p>
            <a:r>
              <a:rPr lang="en-US" sz="1800" dirty="0" smtClean="0"/>
              <a:t>You should understand that the great images you are seeing can be very difficult to get.</a:t>
            </a:r>
          </a:p>
          <a:p>
            <a:r>
              <a:rPr lang="en-US" sz="1800" dirty="0" smtClean="0"/>
              <a:t>The star Fomalhaut is about 430 million years old, in the constellation Pisces </a:t>
            </a:r>
            <a:r>
              <a:rPr lang="en-US" sz="1800" dirty="0" err="1" smtClean="0"/>
              <a:t>Austrinus</a:t>
            </a:r>
            <a:r>
              <a:rPr lang="en-US" sz="1800" dirty="0" smtClean="0"/>
              <a:t>.  You can see it in the southern fall sky, around this time of year.</a:t>
            </a:r>
          </a:p>
          <a:p>
            <a:r>
              <a:rPr lang="en-US" sz="1800" dirty="0" smtClean="0"/>
              <a:t>When one tries to zoom in on the star with a large telescope, in order to resolve its protoplanetary disk, the star is blindingly bright.</a:t>
            </a:r>
          </a:p>
          <a:p>
            <a:r>
              <a:rPr lang="en-US" sz="1800" dirty="0" smtClean="0"/>
              <a:t>A specially designed mask has to be put in front of the star that reduces the light AND the diffraction pattern, to reveal the disk.</a:t>
            </a:r>
          </a:p>
          <a:p>
            <a:r>
              <a:rPr lang="en-US" sz="1800" dirty="0" smtClean="0"/>
              <a:t>A planet was discovered in the disk! But…</a:t>
            </a:r>
          </a:p>
          <a:p>
            <a:r>
              <a:rPr lang="en-US" sz="1800" dirty="0" smtClean="0"/>
              <a:t>ALMA radio observations have revealed that the disk is really a ring, with two “</a:t>
            </a:r>
            <a:r>
              <a:rPr lang="en-US" sz="1800" dirty="0" err="1" smtClean="0"/>
              <a:t>sheparding</a:t>
            </a:r>
            <a:r>
              <a:rPr lang="en-US" sz="1800" dirty="0" smtClean="0"/>
              <a:t>” planets needed to stabilize it.</a:t>
            </a:r>
            <a:endParaRPr lang="en-US" sz="1800" dirty="0"/>
          </a:p>
        </p:txBody>
      </p:sp>
      <p:sp>
        <p:nvSpPr>
          <p:cNvPr id="6" name="Date Placeholder 5"/>
          <p:cNvSpPr>
            <a:spLocks noGrp="1"/>
          </p:cNvSpPr>
          <p:nvPr>
            <p:ph type="dt" sz="half" idx="10"/>
          </p:nvPr>
        </p:nvSpPr>
        <p:spPr/>
        <p:txBody>
          <a:bodyPr/>
          <a:lstStyle/>
          <a:p>
            <a:pPr>
              <a:defRPr/>
            </a:pPr>
            <a:r>
              <a:rPr lang="en-US" smtClean="0"/>
              <a:t>October 02, 2018</a:t>
            </a:r>
            <a:endParaRPr lang="en-US" altLang="zh-CN"/>
          </a:p>
        </p:txBody>
      </p:sp>
      <p:pic>
        <p:nvPicPr>
          <p:cNvPr id="2050" name="Picture 2" descr="https://web.njit.edu/~gary/320/assets/fomalhaut_overview.png"/>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bwMode="auto">
          <a:xfrm>
            <a:off x="5730950" y="1447799"/>
            <a:ext cx="6430062" cy="45319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eb.njit.edu/~gary/320/assets/fomalhaut_no_d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950" y="1432027"/>
            <a:ext cx="6430062" cy="45319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eb.njit.edu/~gary/320/assets/fomalhaut_d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950" y="1447799"/>
            <a:ext cx="6430062" cy="45319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src.hubblesite.org/hvi/uploads/image_file/image_attachment/18095/web_pri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950" y="1255605"/>
            <a:ext cx="6430062" cy="47260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gsrc.hubblesite.org/hvi/uploads/image_file/image_attachment/23903/we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1672" y="2159696"/>
            <a:ext cx="38100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lma fomalha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860712">
            <a:off x="5730950" y="1445811"/>
            <a:ext cx="6286500" cy="42195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lma fomalhau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006" y="1367522"/>
            <a:ext cx="6485861" cy="432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59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464142"/>
          </a:xfrm>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46567" y="527124"/>
            <a:ext cx="11313042" cy="5543738"/>
          </a:xfrm>
        </p:spPr>
        <p:txBody>
          <a:bodyPr/>
          <a:lstStyle/>
          <a:p>
            <a:r>
              <a:rPr lang="en-US" sz="1800" dirty="0" smtClean="0"/>
              <a:t>You should be able to state in words what the Virial Theorem is, a relationship between kinetic             and potential energies that applies to </a:t>
            </a:r>
            <a:r>
              <a:rPr lang="en-US" sz="1800" i="1" dirty="0" smtClean="0">
                <a:solidFill>
                  <a:srgbClr val="FF0000"/>
                </a:solidFill>
              </a:rPr>
              <a:t>a system in equilibrium</a:t>
            </a:r>
            <a:r>
              <a:rPr lang="en-US" sz="1800" dirty="0" smtClean="0"/>
              <a:t>:                         or equivalently </a:t>
            </a:r>
            <a:r>
              <a:rPr lang="en-US" sz="1800" dirty="0" smtClean="0">
                <a:sym typeface="Wingdings" panose="05000000000000000000" pitchFamily="2" charset="2"/>
              </a:rPr>
              <a:t> </a:t>
            </a:r>
            <a:r>
              <a:rPr lang="en-US" sz="1800" dirty="0" smtClean="0"/>
              <a:t> </a:t>
            </a:r>
          </a:p>
          <a:p>
            <a:r>
              <a:rPr lang="en-US" sz="1800" dirty="0" smtClean="0"/>
              <a:t>You should be familiar with the implications of the Virial Theorem for cloud collapse: the cloud must shed half of the released gravitational potential energy during collapse (through radiation), and will heat up tremendously due to release of the other half as kinetic (thermal) energy.</a:t>
            </a:r>
          </a:p>
          <a:p>
            <a:r>
              <a:rPr lang="en-US" sz="1800" dirty="0" smtClean="0"/>
              <a:t> We learned that the potential energy of a cloud of radius </a:t>
            </a:r>
            <a:r>
              <a:rPr lang="en-US" sz="1800" i="1" dirty="0" smtClean="0">
                <a:latin typeface="Times New Roman" panose="02020603050405020304" pitchFamily="18" charset="0"/>
                <a:cs typeface="Times New Roman" panose="02020603050405020304" pitchFamily="18" charset="0"/>
              </a:rPr>
              <a:t>R</a:t>
            </a:r>
            <a:r>
              <a:rPr lang="en-US" sz="1800" dirty="0" smtClean="0"/>
              <a:t> is given by                       and total</a:t>
            </a:r>
          </a:p>
          <a:p>
            <a:r>
              <a:rPr lang="en-US" sz="1800" dirty="0" smtClean="0"/>
              <a:t>The process of collapse starts when the cloud exceeds the Jeans Mass, or equivalently the Jeans Length:</a:t>
            </a:r>
          </a:p>
          <a:p>
            <a:endParaRPr lang="en-US" sz="1800" dirty="0"/>
          </a:p>
          <a:p>
            <a:endParaRPr lang="en-US" sz="1800" dirty="0" smtClean="0"/>
          </a:p>
          <a:p>
            <a:r>
              <a:rPr lang="en-US" sz="1800" dirty="0" smtClean="0"/>
              <a:t>You can estimate the time for the collapse by considering the free-fall time (the time of ½ a </a:t>
            </a:r>
            <a:r>
              <a:rPr lang="en-US" sz="1800" dirty="0" err="1" smtClean="0"/>
              <a:t>Keplerian</a:t>
            </a:r>
            <a:r>
              <a:rPr lang="en-US" sz="1800" dirty="0" smtClean="0"/>
              <a:t> orbital period for an individual particle):</a:t>
            </a:r>
          </a:p>
          <a:p>
            <a:endParaRPr lang="en-US" sz="1800" dirty="0" smtClean="0"/>
          </a:p>
          <a:p>
            <a:r>
              <a:rPr lang="en-US" sz="1800" dirty="0" smtClean="0"/>
              <a:t>You should know the two quantities, angular momentum and magnetic flux, are conserved during the collapse, which causes the cloud spin rate to increase by the ratio of the radii, and the magnetic field strength to increase by the square of the ratio of radii.</a:t>
            </a:r>
          </a:p>
          <a:p>
            <a:endParaRPr lang="en-US" sz="1800" dirty="0"/>
          </a:p>
          <a:p>
            <a:r>
              <a:rPr lang="en-US" sz="1800" dirty="0" smtClean="0"/>
              <a:t>You should know the basic steps in the overview of the collapse process, and be familiar with observational evidence in support of the scenario.</a:t>
            </a:r>
            <a:endParaRPr lang="en-US" sz="1800" dirty="0"/>
          </a:p>
        </p:txBody>
      </p:sp>
      <p:sp>
        <p:nvSpPr>
          <p:cNvPr id="6" name="Date Placeholder 5"/>
          <p:cNvSpPr>
            <a:spLocks noGrp="1"/>
          </p:cNvSpPr>
          <p:nvPr>
            <p:ph type="dt" sz="half" idx="10"/>
          </p:nvPr>
        </p:nvSpPr>
        <p:spPr/>
        <p:txBody>
          <a:bodyPr/>
          <a:lstStyle/>
          <a:p>
            <a:pPr>
              <a:defRPr/>
            </a:pPr>
            <a:r>
              <a:rPr lang="en-US" smtClean="0"/>
              <a:t>October 02,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7182817" y="852766"/>
                <a:ext cx="1618072"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𝐾</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𝑈</m:t>
                          </m:r>
                        </m:e>
                      </m:d>
                      <m:r>
                        <a:rPr lang="en-US" sz="1800" b="0" i="1" smtClean="0">
                          <a:latin typeface="Cambria Math" panose="02040503050406030204" pitchFamily="18" charset="0"/>
                        </a:rPr>
                        <m:t>=0</m:t>
                      </m:r>
                    </m:oMath>
                  </m:oMathPara>
                </a14:m>
                <a:endParaRPr lang="en-US" sz="2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7182817" y="852766"/>
                <a:ext cx="1618072" cy="276999"/>
              </a:xfrm>
              <a:prstGeom prst="rect">
                <a:avLst/>
              </a:prstGeom>
              <a:blipFill>
                <a:blip r:embed="rId2"/>
                <a:stretch>
                  <a:fillRect l="-752" r="-752"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807488" y="613588"/>
                <a:ext cx="1188595" cy="518604"/>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𝐸</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𝑈</m:t>
                          </m:r>
                        </m:e>
                      </m:d>
                    </m:oMath>
                  </m:oMathPara>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0807488" y="613588"/>
                <a:ext cx="1188595" cy="5186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57910" y="1897425"/>
                <a:ext cx="1377941" cy="555858"/>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𝑈</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3</m:t>
                          </m:r>
                        </m:num>
                        <m:den>
                          <m:r>
                            <a:rPr lang="en-US" sz="1800" b="0" i="1" smtClean="0">
                              <a:latin typeface="Cambria Math" panose="02040503050406030204" pitchFamily="18" charset="0"/>
                              <a:ea typeface="Cambria Math" panose="02040503050406030204" pitchFamily="18" charset="0"/>
                            </a:rPr>
                            <m:t>5</m:t>
                          </m:r>
                        </m:den>
                      </m:f>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𝐺</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𝑀</m:t>
                              </m:r>
                            </m:e>
                            <m:sup>
                              <m:r>
                                <a:rPr lang="en-US" sz="1800" b="0" i="1" smtClean="0">
                                  <a:latin typeface="Cambria Math" panose="02040503050406030204" pitchFamily="18" charset="0"/>
                                  <a:ea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8257910" y="1897425"/>
                <a:ext cx="1377941" cy="5558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695693" y="1897490"/>
                <a:ext cx="1496307" cy="555793"/>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3</m:t>
                          </m:r>
                        </m:num>
                        <m:den>
                          <m:r>
                            <a:rPr lang="en-US" sz="1800" b="0" i="1" smtClean="0">
                              <a:latin typeface="Cambria Math" panose="02040503050406030204" pitchFamily="18" charset="0"/>
                              <a:ea typeface="Cambria Math" panose="02040503050406030204" pitchFamily="18" charset="0"/>
                            </a:rPr>
                            <m:t>10</m:t>
                          </m:r>
                        </m:den>
                      </m:f>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𝐺</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𝑀</m:t>
                              </m:r>
                            </m:e>
                            <m:sup>
                              <m:r>
                                <a:rPr lang="en-US" sz="1800" b="0" i="1" smtClean="0">
                                  <a:latin typeface="Cambria Math" panose="02040503050406030204" pitchFamily="18" charset="0"/>
                                  <a:ea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10695693" y="1897490"/>
                <a:ext cx="1496307" cy="555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056602" y="2671594"/>
                <a:ext cx="2890278" cy="688202"/>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𝐽</m:t>
                          </m:r>
                        </m:sub>
                      </m:sSub>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d>
                            <m:dPr>
                              <m:ctrlPr>
                                <a:rPr lang="en-US" sz="1800" i="1" smtClean="0">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𝑘𝑇</m:t>
                                  </m:r>
                                </m:num>
                                <m:den>
                                  <m:r>
                                    <a:rPr lang="en-US" sz="1800" b="0" i="1" smtClean="0">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𝜇</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𝐻</m:t>
                                      </m:r>
                                    </m:sub>
                                  </m:sSub>
                                </m:den>
                              </m:f>
                            </m:e>
                          </m:d>
                        </m:e>
                        <m:sup>
                          <m:r>
                            <a:rPr lang="en-US" sz="1800" b="0" i="1" smtClean="0">
                              <a:latin typeface="Cambria Math" panose="02040503050406030204" pitchFamily="18" charset="0"/>
                              <a:ea typeface="Cambria Math" panose="02040503050406030204" pitchFamily="18" charset="0"/>
                            </a:rPr>
                            <m:t>3/2</m:t>
                          </m:r>
                        </m:sup>
                      </m:sSup>
                      <m:sSup>
                        <m:sSupPr>
                          <m:ctrlPr>
                            <a:rPr lang="en-US" sz="1800" i="1" smtClean="0">
                              <a:latin typeface="Cambria Math" panose="02040503050406030204" pitchFamily="18" charset="0"/>
                              <a:ea typeface="Cambria Math" panose="02040503050406030204" pitchFamily="18" charset="0"/>
                            </a:rPr>
                          </m:ctrlPr>
                        </m:sSupPr>
                        <m:e>
                          <m:d>
                            <m:dPr>
                              <m:ctrlPr>
                                <a:rPr lang="en-US" sz="1800" i="1" smtClean="0">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3</m:t>
                                  </m:r>
                                </m:num>
                                <m:den>
                                  <m:r>
                                    <a:rPr lang="en-US" sz="1800" b="0" i="1" smtClean="0">
                                      <a:latin typeface="Cambria Math" panose="02040503050406030204" pitchFamily="18" charset="0"/>
                                      <a:ea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0</m:t>
                                      </m:r>
                                    </m:sub>
                                  </m:sSub>
                                </m:den>
                              </m:f>
                            </m:e>
                          </m:d>
                        </m:e>
                        <m:sup>
                          <m:r>
                            <a:rPr lang="en-US" sz="1800" b="0" i="1" smtClean="0">
                              <a:latin typeface="Cambria Math" panose="02040503050406030204" pitchFamily="18" charset="0"/>
                              <a:ea typeface="Cambria Math" panose="02040503050406030204" pitchFamily="18" charset="0"/>
                            </a:rPr>
                            <m:t>1/2</m:t>
                          </m:r>
                        </m:sup>
                      </m:sSup>
                    </m:oMath>
                  </m:oMathPara>
                </a14:m>
                <a:endParaRPr lang="en-US" sz="1800"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6056602" y="2671594"/>
                <a:ext cx="2890278" cy="6882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674550" y="2671594"/>
                <a:ext cx="2321533" cy="688202"/>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𝐽</m:t>
                          </m:r>
                        </m:sub>
                      </m:sSub>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d>
                            <m:dPr>
                              <m:ctrlPr>
                                <a:rPr lang="en-US" sz="1800" i="1" smtClean="0">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𝑘𝑇</m:t>
                                  </m:r>
                                </m:num>
                                <m:den>
                                  <m:r>
                                    <a:rPr lang="en-US" sz="1800" b="0" i="1" smtClean="0">
                                      <a:latin typeface="Cambria Math" panose="02040503050406030204" pitchFamily="18" charset="0"/>
                                      <a:ea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𝜇</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𝐻</m:t>
                                      </m:r>
                                    </m:sub>
                                  </m:sSub>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0</m:t>
                                      </m:r>
                                    </m:sub>
                                  </m:sSub>
                                </m:den>
                              </m:f>
                            </m:e>
                          </m:d>
                        </m:e>
                        <m:sup>
                          <m:r>
                            <a:rPr lang="en-US" sz="1800" b="0" i="1" smtClean="0">
                              <a:latin typeface="Cambria Math" panose="02040503050406030204" pitchFamily="18" charset="0"/>
                              <a:ea typeface="Cambria Math" panose="02040503050406030204" pitchFamily="18" charset="0"/>
                            </a:rPr>
                            <m:t>1/2</m:t>
                          </m:r>
                        </m:sup>
                      </m:sSup>
                    </m:oMath>
                  </m:oMathPara>
                </a14:m>
                <a:endParaRPr lang="en-US" sz="18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9674550" y="2671594"/>
                <a:ext cx="2321533" cy="6882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00390" y="4908524"/>
                <a:ext cx="1202701" cy="644792"/>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𝑓</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𝑣</m:t>
                          </m:r>
                        </m:e>
                        <m:sub>
                          <m:r>
                            <a:rPr lang="en-US" sz="1800" i="1">
                              <a:latin typeface="Cambria Math" panose="02040503050406030204" pitchFamily="18" charset="0"/>
                            </a:rPr>
                            <m:t>𝑖</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𝑓</m:t>
                              </m:r>
                            </m:sub>
                          </m:sSub>
                        </m:den>
                      </m:f>
                    </m:oMath>
                  </m:oMathPara>
                </a14:m>
                <a:endParaRPr lang="en-US" sz="1800" dirty="0"/>
              </a:p>
            </p:txBody>
          </p:sp>
        </mc:Choice>
        <mc:Fallback xmlns="">
          <p:sp>
            <p:nvSpPr>
              <p:cNvPr id="4" name="Rectangle 3"/>
              <p:cNvSpPr>
                <a:spLocks noRot="1" noChangeAspect="1" noMove="1" noResize="1" noEditPoints="1" noAdjustHandles="1" noChangeArrowheads="1" noChangeShapeType="1" noTextEdit="1"/>
              </p:cNvSpPr>
              <p:nvPr/>
            </p:nvSpPr>
            <p:spPr>
              <a:xfrm>
                <a:off x="6900390" y="4908524"/>
                <a:ext cx="1202701" cy="6447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382501" y="4843281"/>
                <a:ext cx="1613582" cy="775277"/>
              </a:xfrm>
              <a:prstGeom prst="rect">
                <a:avLst/>
              </a:prstGeom>
              <a:solidFill>
                <a:schemeClr val="tx2">
                  <a:lumMod val="40000"/>
                  <a:lumOff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𝑓</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𝑖</m:t>
                          </m:r>
                        </m:sub>
                      </m:sSub>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𝑓</m:t>
                                      </m:r>
                                    </m:sub>
                                  </m:sSub>
                                </m:den>
                              </m:f>
                            </m:e>
                          </m:d>
                        </m:e>
                        <m:sup>
                          <m:r>
                            <a:rPr lang="en-US" sz="1800" i="1">
                              <a:latin typeface="Cambria Math" panose="02040503050406030204" pitchFamily="18" charset="0"/>
                            </a:rPr>
                            <m:t>2</m:t>
                          </m:r>
                        </m:sup>
                      </m:sSup>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10382501" y="4843281"/>
                <a:ext cx="1613582" cy="7752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029631" y="3648190"/>
                <a:ext cx="1857624" cy="688202"/>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m:rPr>
                              <m:nor/>
                            </m:rPr>
                            <a:rPr lang="en-US" sz="1800" b="0" i="0" smtClean="0">
                              <a:latin typeface="Cambria Math" panose="02040503050406030204" pitchFamily="18" charset="0"/>
                            </a:rPr>
                            <m:t>ff</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𝜋</m:t>
                                  </m:r>
                                </m:num>
                                <m:den>
                                  <m:r>
                                    <a:rPr lang="en-US" sz="1800" b="0" i="1" smtClean="0">
                                      <a:latin typeface="Cambria Math" panose="02040503050406030204" pitchFamily="18" charset="0"/>
                                    </a:rPr>
                                    <m:t>32</m:t>
                                  </m:r>
                                </m:den>
                              </m:f>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𝐺</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0</m:t>
                                      </m:r>
                                    </m:sub>
                                  </m:sSub>
                                </m:den>
                              </m:f>
                            </m:e>
                          </m:d>
                        </m:e>
                        <m:sup>
                          <m:r>
                            <a:rPr lang="en-US" sz="1800" b="0" i="1" smtClean="0">
                              <a:latin typeface="Cambria Math" panose="02040503050406030204" pitchFamily="18" charset="0"/>
                            </a:rPr>
                            <m:t>1/2</m:t>
                          </m:r>
                        </m:sup>
                      </m:sSup>
                    </m:oMath>
                  </m:oMathPara>
                </a14:m>
                <a:endParaRPr lang="en-US" sz="1800" dirty="0"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5029631" y="3648190"/>
                <a:ext cx="1857624" cy="688202"/>
              </a:xfrm>
              <a:prstGeom prst="rect">
                <a:avLst/>
              </a:prstGeom>
              <a:blipFill>
                <a:blip r:embed="rId10"/>
                <a:stretch>
                  <a:fillRect b="-885"/>
                </a:stretch>
              </a:blipFill>
            </p:spPr>
            <p:txBody>
              <a:bodyPr/>
              <a:lstStyle/>
              <a:p>
                <a:r>
                  <a:rPr lang="en-US">
                    <a:noFill/>
                  </a:rPr>
                  <a:t> </a:t>
                </a:r>
              </a:p>
            </p:txBody>
          </p:sp>
        </mc:Fallback>
      </mc:AlternateContent>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8229600" cy="914400"/>
          </a:xfrm>
        </p:spPr>
        <p:txBody>
          <a:bodyPr/>
          <a:lstStyle/>
          <a:p>
            <a:r>
              <a:rPr lang="en-US" dirty="0" smtClean="0"/>
              <a:t>What is a Star?</a:t>
            </a:r>
            <a:endParaRPr lang="en-US" dirty="0"/>
          </a:p>
        </p:txBody>
      </p:sp>
      <p:sp>
        <p:nvSpPr>
          <p:cNvPr id="3" name="Text Placeholder 2"/>
          <p:cNvSpPr>
            <a:spLocks noGrp="1"/>
          </p:cNvSpPr>
          <p:nvPr>
            <p:ph type="body" sz="half" idx="1"/>
          </p:nvPr>
        </p:nvSpPr>
        <p:spPr>
          <a:xfrm>
            <a:off x="273584" y="860670"/>
            <a:ext cx="8815331" cy="5128183"/>
          </a:xfrm>
        </p:spPr>
        <p:txBody>
          <a:bodyPr>
            <a:noAutofit/>
          </a:bodyPr>
          <a:lstStyle/>
          <a:p>
            <a:r>
              <a:rPr lang="en-US" sz="1800" dirty="0"/>
              <a:t>You may wonder how we decide between various objects such as stars and planets. Here are some possible statements that may seem reasonable to distinguish them:</a:t>
            </a:r>
          </a:p>
          <a:p>
            <a:pPr lvl="1"/>
            <a:r>
              <a:rPr lang="en-US" sz="1600" dirty="0"/>
              <a:t>Planets orbit around stars (not necessarily)</a:t>
            </a:r>
          </a:p>
          <a:p>
            <a:pPr lvl="1"/>
            <a:r>
              <a:rPr lang="en-US" sz="1600" dirty="0"/>
              <a:t>Stars shine by their own light, planets reflect light (not entirely correct)</a:t>
            </a:r>
          </a:p>
          <a:p>
            <a:pPr lvl="1"/>
            <a:r>
              <a:rPr lang="en-US" sz="1600" dirty="0"/>
              <a:t>Stars are much bigger than planets </a:t>
            </a:r>
            <a:r>
              <a:rPr lang="en-US" sz="1600" dirty="0" smtClean="0"/>
              <a:t>(Not always.  Some </a:t>
            </a:r>
            <a:r>
              <a:rPr lang="en-US" sz="1600" dirty="0"/>
              <a:t>"stars" [brown dwarfs] are barely larger than Jupiter)</a:t>
            </a:r>
          </a:p>
          <a:p>
            <a:r>
              <a:rPr lang="en-US" sz="1800" dirty="0"/>
              <a:t>In fact, none of these properties is sufficiently unique to use to classify when an object is a star or planet. The single distinguishing factor that defines a star is the occurrence of nuclear fusion. Nuclear fusion is the fusing (combining) of two atomic nuclei to form a heavier atomic nucleus, giving off a tremendous amount of energy. In the center of a star the gravitational force due to the outer layers of the star keep the energy from escaping immediately, so the fusion process continues steadily over billions or even 10's of billions of years. If an object is large enough that nuclear burning of some type occurs, it is called a star. Brown dwarfs, intermediate between a planet and a true star, do have nuclear burning, but of deuterium rather than hydrogen.</a:t>
            </a:r>
          </a:p>
          <a:p>
            <a:endParaRPr lang="en-US" sz="1800" dirty="0"/>
          </a:p>
        </p:txBody>
      </p:sp>
      <p:sp>
        <p:nvSpPr>
          <p:cNvPr id="6" name="Date Placeholder 5"/>
          <p:cNvSpPr>
            <a:spLocks noGrp="1"/>
          </p:cNvSpPr>
          <p:nvPr>
            <p:ph type="dt" sz="half" idx="10"/>
          </p:nvPr>
        </p:nvSpPr>
        <p:spPr/>
        <p:txBody>
          <a:bodyPr/>
          <a:lstStyle/>
          <a:p>
            <a:pPr>
              <a:defRPr/>
            </a:pPr>
            <a:r>
              <a:rPr lang="en-US" dirty="0" smtClean="0"/>
              <a:t>October 02, 2018</a:t>
            </a:r>
            <a:endParaRPr lang="en-US" altLang="zh-CN" dirty="0"/>
          </a:p>
        </p:txBody>
      </p:sp>
      <p:pic>
        <p:nvPicPr>
          <p:cNvPr id="4" name="Picture 3"/>
          <p:cNvPicPr>
            <a:picLocks noChangeAspect="1"/>
          </p:cNvPicPr>
          <p:nvPr/>
        </p:nvPicPr>
        <p:blipFill>
          <a:blip r:embed="rId2"/>
          <a:stretch>
            <a:fillRect/>
          </a:stretch>
        </p:blipFill>
        <p:spPr>
          <a:xfrm>
            <a:off x="9120570" y="469868"/>
            <a:ext cx="2485432" cy="1697487"/>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0857475" y="934044"/>
            <a:ext cx="1268423" cy="1233311"/>
          </a:xfrm>
          <a:prstGeom prst="rect">
            <a:avLst/>
          </a:prstGeom>
        </p:spPr>
      </p:pic>
      <p:pic>
        <p:nvPicPr>
          <p:cNvPr id="1028" name="Picture 4" descr="Image result for infrared radiation from plane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7158" y="2211423"/>
            <a:ext cx="3002524" cy="1501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a:srcRect t="5723" b="7621"/>
          <a:stretch/>
        </p:blipFill>
        <p:spPr>
          <a:xfrm>
            <a:off x="9373998" y="3756753"/>
            <a:ext cx="2488844" cy="2335576"/>
          </a:xfrm>
          <a:prstGeom prst="rect">
            <a:avLst/>
          </a:prstGeom>
        </p:spPr>
      </p:pic>
      <p:sp>
        <p:nvSpPr>
          <p:cNvPr id="8" name="Rectangle 7"/>
          <p:cNvSpPr/>
          <p:nvPr/>
        </p:nvSpPr>
        <p:spPr>
          <a:xfrm>
            <a:off x="9362981" y="5667740"/>
            <a:ext cx="2488844" cy="430887"/>
          </a:xfrm>
          <a:prstGeom prst="rect">
            <a:avLst/>
          </a:prstGeom>
        </p:spPr>
        <p:txBody>
          <a:bodyPr wrap="square">
            <a:spAutoFit/>
          </a:bodyPr>
          <a:lstStyle/>
          <a:p>
            <a:pPr algn="l"/>
            <a:r>
              <a:rPr lang="en-US" sz="1100" dirty="0">
                <a:solidFill>
                  <a:schemeClr val="tx1"/>
                </a:solidFill>
              </a:rPr>
              <a:t>Credit: Gemini </a:t>
            </a:r>
            <a:r>
              <a:rPr lang="en-US" sz="1100" dirty="0" smtClean="0">
                <a:solidFill>
                  <a:schemeClr val="tx1"/>
                </a:solidFill>
              </a:rPr>
              <a:t>Observatory</a:t>
            </a:r>
          </a:p>
          <a:p>
            <a:pPr algn="l"/>
            <a:r>
              <a:rPr lang="en-US" sz="1100" dirty="0" smtClean="0">
                <a:solidFill>
                  <a:schemeClr val="tx1"/>
                </a:solidFill>
              </a:rPr>
              <a:t>by </a:t>
            </a:r>
            <a:r>
              <a:rPr lang="en-US" sz="1100" dirty="0">
                <a:solidFill>
                  <a:schemeClr val="tx1"/>
                </a:solidFill>
              </a:rPr>
              <a:t>Jon </a:t>
            </a:r>
            <a:r>
              <a:rPr lang="en-US" sz="1100" dirty="0" err="1">
                <a:solidFill>
                  <a:schemeClr val="tx1"/>
                </a:solidFill>
              </a:rPr>
              <a:t>Lomberg</a:t>
            </a:r>
            <a:endParaRPr lang="en-US" sz="1100" dirty="0">
              <a:solidFill>
                <a:schemeClr val="tx1"/>
              </a:solidFill>
            </a:endParaRPr>
          </a:p>
        </p:txBody>
      </p:sp>
      <p:sp>
        <p:nvSpPr>
          <p:cNvPr id="11" name="Rectangle 10"/>
          <p:cNvSpPr/>
          <p:nvPr/>
        </p:nvSpPr>
        <p:spPr>
          <a:xfrm>
            <a:off x="9081685" y="1916770"/>
            <a:ext cx="2488844" cy="261610"/>
          </a:xfrm>
          <a:prstGeom prst="rect">
            <a:avLst/>
          </a:prstGeom>
        </p:spPr>
        <p:txBody>
          <a:bodyPr wrap="square">
            <a:spAutoFit/>
          </a:bodyPr>
          <a:lstStyle/>
          <a:p>
            <a:pPr algn="l"/>
            <a:r>
              <a:rPr lang="en-US" sz="1100" dirty="0">
                <a:solidFill>
                  <a:schemeClr val="tx1"/>
                </a:solidFill>
              </a:rPr>
              <a:t>Credit: </a:t>
            </a:r>
            <a:r>
              <a:rPr lang="en-US" sz="1100" dirty="0" smtClean="0">
                <a:solidFill>
                  <a:schemeClr val="tx1"/>
                </a:solidFill>
              </a:rPr>
              <a:t>NASA JPL</a:t>
            </a:r>
            <a:endParaRPr lang="en-US" sz="1100" dirty="0">
              <a:solidFill>
                <a:schemeClr val="tx1"/>
              </a:solidFill>
            </a:endParaRPr>
          </a:p>
        </p:txBody>
      </p:sp>
    </p:spTree>
    <p:extLst>
      <p:ext uri="{BB962C8B-B14F-4D97-AF65-F5344CB8AC3E}">
        <p14:creationId xmlns:p14="http://schemas.microsoft.com/office/powerpoint/2010/main" val="4257473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ltLang="en-US" smtClean="0"/>
              <a:t>October 02, 2018</a:t>
            </a:r>
            <a:endParaRPr lang="en-US" altLang="en-US"/>
          </a:p>
        </p:txBody>
      </p:sp>
      <p:sp>
        <p:nvSpPr>
          <p:cNvPr id="400409" name="Rectangle 25"/>
          <p:cNvSpPr>
            <a:spLocks noChangeArrowheads="1"/>
          </p:cNvSpPr>
          <p:nvPr/>
        </p:nvSpPr>
        <p:spPr bwMode="auto">
          <a:xfrm>
            <a:off x="251552" y="990238"/>
            <a:ext cx="8229600" cy="492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9999FF"/>
              </a:buClr>
              <a:buSzPct val="80000"/>
              <a:buFont typeface="Wingdings" panose="05000000000000000000" pitchFamily="2" charset="2"/>
              <a:buChar char="q"/>
              <a:defRPr sz="3200">
                <a:solidFill>
                  <a:schemeClr val="bg2"/>
                </a:solidFill>
                <a:latin typeface="Tahoma" panose="020B0604030504040204" pitchFamily="34" charset="0"/>
              </a:defRPr>
            </a:lvl1pPr>
            <a:lvl2pPr marL="742950" indent="-285750" algn="l">
              <a:spcBef>
                <a:spcPct val="20000"/>
              </a:spcBef>
              <a:buClr>
                <a:srgbClr val="9999FF"/>
              </a:buClr>
              <a:buSzPct val="65000"/>
              <a:buFont typeface="Wingdings" panose="05000000000000000000" pitchFamily="2" charset="2"/>
              <a:buChar char="n"/>
              <a:defRPr sz="2800">
                <a:solidFill>
                  <a:schemeClr val="bg2"/>
                </a:solidFill>
                <a:latin typeface="Tahoma" panose="020B0604030504040204" pitchFamily="34" charset="0"/>
              </a:defRPr>
            </a:lvl2pPr>
            <a:lvl3pPr marL="1143000" indent="-228600" algn="l">
              <a:spcBef>
                <a:spcPct val="20000"/>
              </a:spcBef>
              <a:buClr>
                <a:srgbClr val="9999FF"/>
              </a:buClr>
              <a:buSzPct val="65000"/>
              <a:buFont typeface="Wingdings" panose="05000000000000000000" pitchFamily="2" charset="2"/>
              <a:buChar char="n"/>
              <a:defRPr sz="2400">
                <a:solidFill>
                  <a:schemeClr val="bg2"/>
                </a:solidFill>
                <a:latin typeface="Tahoma" panose="020B0604030504040204" pitchFamily="34" charset="0"/>
              </a:defRPr>
            </a:lvl3pPr>
            <a:lvl4pPr marL="16002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4pPr>
            <a:lvl5pPr marL="2057400" indent="-228600" algn="l">
              <a:spcBef>
                <a:spcPct val="20000"/>
              </a:spcBef>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5pPr>
            <a:lvl6pPr marL="25146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6pPr>
            <a:lvl7pPr marL="29718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7pPr>
            <a:lvl8pPr marL="34290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8pPr>
            <a:lvl9pPr marL="3886200" indent="-228600" fontAlgn="base">
              <a:spcBef>
                <a:spcPct val="20000"/>
              </a:spcBef>
              <a:spcAft>
                <a:spcPct val="0"/>
              </a:spcAft>
              <a:buClr>
                <a:srgbClr val="9999FF"/>
              </a:buClr>
              <a:buSzPct val="65000"/>
              <a:buFont typeface="Wingdings" panose="05000000000000000000" pitchFamily="2" charset="2"/>
              <a:buChar char="n"/>
              <a:defRPr sz="2000">
                <a:solidFill>
                  <a:schemeClr val="bg2"/>
                </a:solidFill>
                <a:latin typeface="Tahoma" panose="020B0604030504040204" pitchFamily="34" charset="0"/>
              </a:defRPr>
            </a:lvl9pPr>
          </a:lstStyle>
          <a:p>
            <a:r>
              <a:rPr lang="en-US" sz="1800" dirty="0"/>
              <a:t>To make a star, we have to collect enough mass in a small enough region of space that the temperature and pressure grows high enough to begin nuclear fusion. The material to make a star comes from the gas and dust of the interstellar medium (ISM). It is gravity that provides the force needed to keep the object in one piece and cause it to shrink over time until it "ignites." An object that has enough mass to be a star, and is on its way to becoming dense enough and hot enough for nuclear fusion, is called a </a:t>
            </a:r>
            <a:r>
              <a:rPr lang="en-US" sz="1800" dirty="0" err="1"/>
              <a:t>protostar</a:t>
            </a:r>
            <a:r>
              <a:rPr lang="en-US" sz="1800" dirty="0"/>
              <a:t>. It is not yet a star, but given enough time it will become one.</a:t>
            </a:r>
          </a:p>
          <a:p>
            <a:r>
              <a:rPr lang="en-US" sz="1800" dirty="0"/>
              <a:t>Planetary systems are born during or just after the period of collapse of the </a:t>
            </a:r>
            <a:r>
              <a:rPr lang="en-US" sz="1800" dirty="0" err="1"/>
              <a:t>protostar</a:t>
            </a:r>
            <a:r>
              <a:rPr lang="en-US" sz="1800" dirty="0"/>
              <a:t>, and it is this process that we will examine in detail in this lecture</a:t>
            </a:r>
            <a:r>
              <a:rPr lang="en-US" sz="1800" dirty="0" smtClean="0"/>
              <a:t>.</a:t>
            </a:r>
          </a:p>
          <a:p>
            <a:r>
              <a:rPr lang="en-US" sz="1800" dirty="0" smtClean="0"/>
              <a:t>Before we begin, it is important to realize that we can look out into space and see examples of objects that are in various </a:t>
            </a:r>
            <a:r>
              <a:rPr lang="en-US" sz="1800" dirty="0" err="1" smtClean="0"/>
              <a:t>protostar</a:t>
            </a:r>
            <a:r>
              <a:rPr lang="en-US" sz="1800" dirty="0" smtClean="0"/>
              <a:t> stages.  Although our discussion will make it sound as if the process is orderly, in fact the </a:t>
            </a:r>
            <a:r>
              <a:rPr lang="en-US" sz="1800" dirty="0" err="1" smtClean="0"/>
              <a:t>protostellar</a:t>
            </a:r>
            <a:r>
              <a:rPr lang="en-US" sz="1800" dirty="0" smtClean="0"/>
              <a:t> objects we see can be extremely complex.</a:t>
            </a:r>
          </a:p>
          <a:p>
            <a:r>
              <a:rPr lang="en-US" sz="1800" dirty="0" smtClean="0"/>
              <a:t>Scientists are still actively studying this important but not completely understood phase of stellar evolution.</a:t>
            </a:r>
            <a:endParaRPr lang="en-US" sz="1800" dirty="0"/>
          </a:p>
        </p:txBody>
      </p:sp>
      <p:sp>
        <p:nvSpPr>
          <p:cNvPr id="400386" name="Rectangle 2"/>
          <p:cNvSpPr>
            <a:spLocks noGrp="1" noChangeArrowheads="1"/>
          </p:cNvSpPr>
          <p:nvPr>
            <p:ph type="title"/>
          </p:nvPr>
        </p:nvSpPr>
        <p:spPr>
          <a:xfrm>
            <a:off x="477079" y="165657"/>
            <a:ext cx="8229600" cy="942706"/>
          </a:xfrm>
        </p:spPr>
        <p:txBody>
          <a:bodyPr/>
          <a:lstStyle/>
          <a:p>
            <a:r>
              <a:rPr lang="en-US" altLang="en-US" dirty="0" smtClean="0"/>
              <a:t>How to Make a Star</a:t>
            </a:r>
            <a:endParaRPr lang="en-US" altLang="en-US" dirty="0"/>
          </a:p>
        </p:txBody>
      </p:sp>
      <p:pic>
        <p:nvPicPr>
          <p:cNvPr id="2" name="Picture 1"/>
          <p:cNvPicPr>
            <a:picLocks noChangeAspect="1"/>
          </p:cNvPicPr>
          <p:nvPr/>
        </p:nvPicPr>
        <p:blipFill>
          <a:blip r:embed="rId3"/>
          <a:stretch>
            <a:fillRect/>
          </a:stretch>
        </p:blipFill>
        <p:spPr>
          <a:xfrm>
            <a:off x="8706679" y="457661"/>
            <a:ext cx="3078325" cy="2788071"/>
          </a:xfrm>
          <a:prstGeom prst="rect">
            <a:avLst/>
          </a:prstGeom>
        </p:spPr>
      </p:pic>
      <p:pic>
        <p:nvPicPr>
          <p:cNvPr id="3" name="Picture 2"/>
          <p:cNvPicPr>
            <a:picLocks noChangeAspect="1"/>
          </p:cNvPicPr>
          <p:nvPr/>
        </p:nvPicPr>
        <p:blipFill rotWithShape="1">
          <a:blip r:embed="rId4"/>
          <a:srcRect t="26607" b="11681"/>
          <a:stretch/>
        </p:blipFill>
        <p:spPr>
          <a:xfrm>
            <a:off x="8706679" y="2957541"/>
            <a:ext cx="3093316" cy="1426982"/>
          </a:xfrm>
          <a:prstGeom prst="rect">
            <a:avLst/>
          </a:prstGeom>
        </p:spPr>
      </p:pic>
      <p:pic>
        <p:nvPicPr>
          <p:cNvPr id="4" name="Picture 3"/>
          <p:cNvPicPr>
            <a:picLocks noChangeAspect="1"/>
          </p:cNvPicPr>
          <p:nvPr/>
        </p:nvPicPr>
        <p:blipFill>
          <a:blip r:embed="rId5"/>
          <a:stretch>
            <a:fillRect/>
          </a:stretch>
        </p:blipFill>
        <p:spPr>
          <a:xfrm>
            <a:off x="8706679" y="4384523"/>
            <a:ext cx="3097479" cy="1422223"/>
          </a:xfrm>
          <a:prstGeom prst="rect">
            <a:avLst/>
          </a:prstGeom>
        </p:spPr>
      </p:pic>
      <p:sp>
        <p:nvSpPr>
          <p:cNvPr id="9" name="Rectangle 8"/>
          <p:cNvSpPr/>
          <p:nvPr/>
        </p:nvSpPr>
        <p:spPr>
          <a:xfrm>
            <a:off x="8999355" y="4384523"/>
            <a:ext cx="2568355" cy="261610"/>
          </a:xfrm>
          <a:prstGeom prst="rect">
            <a:avLst/>
          </a:prstGeom>
        </p:spPr>
        <p:txBody>
          <a:bodyPr wrap="square">
            <a:spAutoFit/>
          </a:bodyPr>
          <a:lstStyle/>
          <a:p>
            <a:pPr algn="l"/>
            <a:r>
              <a:rPr lang="en-US" sz="1100" dirty="0" err="1" smtClean="0">
                <a:solidFill>
                  <a:schemeClr val="tx1"/>
                </a:solidFill>
              </a:rPr>
              <a:t>Sahai</a:t>
            </a:r>
            <a:r>
              <a:rPr lang="en-US" sz="1100" dirty="0" smtClean="0">
                <a:solidFill>
                  <a:schemeClr val="tx1"/>
                </a:solidFill>
              </a:rPr>
              <a:t> et al. 2012 (</a:t>
            </a:r>
            <a:r>
              <a:rPr lang="en-US" sz="1100" dirty="0" err="1" smtClean="0">
                <a:solidFill>
                  <a:schemeClr val="tx1"/>
                </a:solidFill>
              </a:rPr>
              <a:t>Ap</a:t>
            </a:r>
            <a:r>
              <a:rPr lang="en-US" sz="1100" dirty="0" smtClean="0">
                <a:solidFill>
                  <a:schemeClr val="tx1"/>
                </a:solidFill>
              </a:rPr>
              <a:t> J Letters 761, 2)</a:t>
            </a:r>
            <a:endParaRPr lang="en-US" sz="1100" dirty="0">
              <a:solidFill>
                <a:schemeClr val="tx1"/>
              </a:solidFill>
            </a:endParaRPr>
          </a:p>
        </p:txBody>
      </p:sp>
    </p:spTree>
    <p:extLst>
      <p:ext uri="{BB962C8B-B14F-4D97-AF65-F5344CB8AC3E}">
        <p14:creationId xmlns:p14="http://schemas.microsoft.com/office/powerpoint/2010/main" val="5018504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475"/>
            <a:ext cx="8272317" cy="993505"/>
          </a:xfrm>
        </p:spPr>
        <p:txBody>
          <a:bodyPr/>
          <a:lstStyle/>
          <a:p>
            <a:r>
              <a:rPr lang="en-US" dirty="0" smtClean="0"/>
              <a:t>Virial Theorem and Collapse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56210" y="898790"/>
                <a:ext cx="11156414" cy="5149470"/>
              </a:xfrm>
            </p:spPr>
            <p:txBody>
              <a:bodyPr/>
              <a:lstStyle/>
              <a:p>
                <a:r>
                  <a:rPr lang="en-US" sz="1800" dirty="0" smtClean="0"/>
                  <a:t>You will recall that at the end of the orbital mechanics lecture we derived an expression for the total energy of a bound orbit:</a:t>
                </a:r>
              </a:p>
              <a:p>
                <a:endParaRPr lang="en-US" sz="1800" dirty="0"/>
              </a:p>
              <a:p>
                <a:r>
                  <a:rPr lang="en-US" sz="1800" dirty="0" smtClean="0"/>
                  <a:t>It is interesting that, for a circular orbit, since </a:t>
                </a:r>
                <a:r>
                  <a:rPr lang="en-US" sz="1800" i="1" dirty="0" smtClean="0">
                    <a:latin typeface="Times New Roman" panose="02020603050405020304" pitchFamily="18" charset="0"/>
                    <a:cs typeface="Times New Roman" panose="02020603050405020304" pitchFamily="18" charset="0"/>
                  </a:rPr>
                  <a:t>a</a:t>
                </a:r>
                <a:r>
                  <a:rPr lang="en-US" sz="1800" dirty="0" smtClean="0">
                    <a:latin typeface="Times New Roman" panose="02020603050405020304" pitchFamily="18" charset="0"/>
                    <a:cs typeface="Times New Roman" panose="02020603050405020304" pitchFamily="18" charset="0"/>
                  </a:rPr>
                  <a:t> = </a:t>
                </a:r>
                <a:r>
                  <a:rPr lang="en-US" sz="1800" i="1" dirty="0" smtClean="0">
                    <a:latin typeface="Times New Roman" panose="02020603050405020304" pitchFamily="18" charset="0"/>
                    <a:cs typeface="Times New Roman" panose="02020603050405020304" pitchFamily="18" charset="0"/>
                  </a:rPr>
                  <a:t>r</a:t>
                </a:r>
                <a:r>
                  <a:rPr lang="en-US" sz="1800" dirty="0" smtClean="0"/>
                  <a:t>, </a:t>
                </a:r>
                <a14:m>
                  <m:oMath xmlns:m="http://schemas.openxmlformats.org/officeDocument/2006/math">
                    <m:r>
                      <a:rPr lang="en-US" sz="1800" b="0" i="1" smtClean="0">
                        <a:latin typeface="Cambria Math" panose="02040503050406030204" pitchFamily="18" charset="0"/>
                      </a:rPr>
                      <m:t>𝐾</m:t>
                    </m:r>
                    <m:r>
                      <a:rPr lang="en-US" sz="1800" b="0" i="1" smtClean="0">
                        <a:latin typeface="Cambria Math" panose="02040503050406030204" pitchFamily="18" charset="0"/>
                      </a:rPr>
                      <m:t>=</m:t>
                    </m:r>
                    <m:r>
                      <a:rPr lang="en-US" sz="1800" b="0" i="1" smtClean="0">
                        <a:latin typeface="Cambria Math" panose="02040503050406030204" pitchFamily="18" charset="0"/>
                      </a:rPr>
                      <m:t>𝐸</m:t>
                    </m:r>
                    <m:r>
                      <a:rPr lang="en-US" sz="1800" b="0" i="1" smtClean="0">
                        <a:latin typeface="Cambria Math" panose="02040503050406030204" pitchFamily="18" charset="0"/>
                      </a:rPr>
                      <m:t>−</m:t>
                    </m:r>
                    <m:r>
                      <a:rPr lang="en-US" sz="1800" b="0" i="1" smtClean="0">
                        <a:latin typeface="Cambria Math" panose="02040503050406030204" pitchFamily="18" charset="0"/>
                      </a:rPr>
                      <m:t>𝑈</m:t>
                    </m:r>
                    <m:r>
                      <a:rPr lang="en-US" sz="1800" b="0" i="1" smtClean="0">
                        <a:latin typeface="Cambria Math" panose="02040503050406030204" pitchFamily="18" charset="0"/>
                      </a:rPr>
                      <m:t>= −</m:t>
                    </m:r>
                    <m:r>
                      <a:rPr lang="en-US" sz="1800" i="1">
                        <a:latin typeface="Cambria Math" panose="02040503050406030204" pitchFamily="18" charset="0"/>
                      </a:rPr>
                      <m:t>𝐺</m:t>
                    </m:r>
                    <m:f>
                      <m:fPr>
                        <m:ctrlPr>
                          <a:rPr lang="en-US" sz="1800" i="1">
                            <a:latin typeface="Cambria Math" panose="02040503050406030204" pitchFamily="18" charset="0"/>
                          </a:rPr>
                        </m:ctrlPr>
                      </m:fPr>
                      <m:num>
                        <m:r>
                          <a:rPr lang="en-US" sz="1800" i="1">
                            <a:latin typeface="Cambria Math" panose="02040503050406030204" pitchFamily="18" charset="0"/>
                          </a:rPr>
                          <m:t>𝑀</m:t>
                        </m:r>
                        <m:r>
                          <a:rPr lang="en-US" sz="1800" i="1">
                            <a:latin typeface="Cambria Math" panose="02040503050406030204" pitchFamily="18" charset="0"/>
                            <a:ea typeface="Cambria Math" panose="02040503050406030204" pitchFamily="18" charset="0"/>
                          </a:rPr>
                          <m:t>𝜇</m:t>
                        </m:r>
                      </m:num>
                      <m:den>
                        <m:r>
                          <a:rPr lang="en-US" sz="1800" i="1">
                            <a:latin typeface="Cambria Math" panose="02040503050406030204" pitchFamily="18" charset="0"/>
                          </a:rPr>
                          <m:t>2</m:t>
                        </m:r>
                        <m:r>
                          <a:rPr lang="en-US" sz="1800" b="0" i="1" smtClean="0">
                            <a:latin typeface="Cambria Math" panose="02040503050406030204" pitchFamily="18" charset="0"/>
                          </a:rPr>
                          <m:t>𝑟</m:t>
                        </m:r>
                      </m:den>
                    </m:f>
                    <m:r>
                      <a:rPr lang="en-US" sz="1800" b="0" i="1" smtClean="0">
                        <a:latin typeface="Cambria Math" panose="02040503050406030204" pitchFamily="18" charset="0"/>
                      </a:rPr>
                      <m:t>+</m:t>
                    </m:r>
                    <m:r>
                      <a:rPr lang="en-US" sz="1800" b="0" i="1" smtClean="0">
                        <a:latin typeface="Cambria Math" panose="02040503050406030204" pitchFamily="18" charset="0"/>
                      </a:rPr>
                      <m:t>𝐺</m:t>
                    </m:r>
                    <m:f>
                      <m:fPr>
                        <m:ctrlPr>
                          <a:rPr lang="en-US" sz="1800" i="1">
                            <a:latin typeface="Cambria Math" panose="02040503050406030204" pitchFamily="18" charset="0"/>
                          </a:rPr>
                        </m:ctrlPr>
                      </m:fPr>
                      <m:num>
                        <m:r>
                          <a:rPr lang="en-US" sz="1800" i="1">
                            <a:latin typeface="Cambria Math" panose="02040503050406030204" pitchFamily="18" charset="0"/>
                          </a:rPr>
                          <m:t>𝑀</m:t>
                        </m:r>
                        <m:r>
                          <a:rPr lang="en-US" sz="1800" i="1">
                            <a:latin typeface="Cambria Math" panose="02040503050406030204" pitchFamily="18" charset="0"/>
                            <a:ea typeface="Cambria Math" panose="02040503050406030204" pitchFamily="18" charset="0"/>
                          </a:rPr>
                          <m:t>𝜇</m:t>
                        </m:r>
                      </m:num>
                      <m:den>
                        <m:r>
                          <a:rPr lang="en-US" sz="1800" b="0" i="1" smtClean="0">
                            <a:latin typeface="Cambria Math" panose="02040503050406030204" pitchFamily="18" charset="0"/>
                            <a:ea typeface="Cambria Math" panose="02040503050406030204" pitchFamily="18" charset="0"/>
                          </a:rPr>
                          <m:t>𝑟</m:t>
                        </m:r>
                      </m:den>
                    </m:f>
                    <m:r>
                      <a:rPr lang="en-US" sz="1800" b="0" i="1" smtClean="0">
                        <a:latin typeface="Cambria Math" panose="02040503050406030204" pitchFamily="18" charset="0"/>
                      </a:rPr>
                      <m:t>=</m:t>
                    </m:r>
                    <m:r>
                      <a:rPr lang="en-US" sz="1800" i="1">
                        <a:latin typeface="Cambria Math" panose="02040503050406030204" pitchFamily="18" charset="0"/>
                      </a:rPr>
                      <m:t>𝐺</m:t>
                    </m:r>
                    <m:f>
                      <m:fPr>
                        <m:ctrlPr>
                          <a:rPr lang="en-US" sz="1800" i="1">
                            <a:latin typeface="Cambria Math" panose="02040503050406030204" pitchFamily="18" charset="0"/>
                          </a:rPr>
                        </m:ctrlPr>
                      </m:fPr>
                      <m:num>
                        <m:r>
                          <a:rPr lang="en-US" sz="1800" i="1">
                            <a:latin typeface="Cambria Math" panose="02040503050406030204" pitchFamily="18" charset="0"/>
                          </a:rPr>
                          <m:t>𝑀</m:t>
                        </m:r>
                        <m:r>
                          <a:rPr lang="en-US" sz="1800" i="1">
                            <a:latin typeface="Cambria Math" panose="02040503050406030204" pitchFamily="18" charset="0"/>
                            <a:ea typeface="Cambria Math" panose="02040503050406030204" pitchFamily="18" charset="0"/>
                          </a:rPr>
                          <m:t>𝜇</m:t>
                        </m:r>
                      </m:num>
                      <m:den>
                        <m:r>
                          <a:rPr lang="en-US" sz="1800" i="1">
                            <a:latin typeface="Cambria Math" panose="02040503050406030204" pitchFamily="18" charset="0"/>
                          </a:rPr>
                          <m:t>2</m:t>
                        </m:r>
                        <m:r>
                          <a:rPr lang="en-US" sz="1800" b="0" i="1" smtClean="0">
                            <a:latin typeface="Cambria Math" panose="02040503050406030204" pitchFamily="18" charset="0"/>
                          </a:rPr>
                          <m:t>𝑟</m:t>
                        </m:r>
                      </m:den>
                    </m:f>
                    <m:r>
                      <a:rPr lang="en-US" sz="1800" b="0" i="1" smtClean="0">
                        <a:latin typeface="Cambria Math" panose="02040503050406030204" pitchFamily="18" charset="0"/>
                      </a:rPr>
                      <m:t>=−</m:t>
                    </m:r>
                    <m:r>
                      <a:rPr lang="en-US" sz="1800" b="0" i="1" smtClean="0">
                        <a:latin typeface="Cambria Math" panose="02040503050406030204" pitchFamily="18" charset="0"/>
                      </a:rPr>
                      <m:t>𝑈</m:t>
                    </m:r>
                    <m:r>
                      <a:rPr lang="en-US" sz="1800" b="0" i="1" smtClean="0">
                        <a:latin typeface="Cambria Math" panose="02040503050406030204" pitchFamily="18" charset="0"/>
                      </a:rPr>
                      <m:t>/2.</m:t>
                    </m:r>
                  </m:oMath>
                </a14:m>
                <a:r>
                  <a:rPr lang="en-US" sz="1800" dirty="0" smtClean="0"/>
                  <a:t> This is a particular example of a general theorem, the </a:t>
                </a:r>
                <a:r>
                  <a:rPr lang="en-US" sz="1800" i="1" dirty="0" smtClean="0">
                    <a:solidFill>
                      <a:srgbClr val="FF0000"/>
                    </a:solidFill>
                  </a:rPr>
                  <a:t>Virial Theorem</a:t>
                </a:r>
                <a:r>
                  <a:rPr lang="en-US" sz="1800" dirty="0" smtClean="0"/>
                  <a:t>, that for a system </a:t>
                </a:r>
                <a:r>
                  <a:rPr lang="en-US" sz="1800" u="sng" dirty="0" smtClean="0"/>
                  <a:t>in equilibrium</a:t>
                </a:r>
                <a:r>
                  <a:rPr lang="en-US" sz="1800" dirty="0" smtClean="0"/>
                  <a:t>:</a:t>
                </a:r>
              </a:p>
              <a:p>
                <a:r>
                  <a:rPr lang="en-US" sz="1800" dirty="0" smtClean="0"/>
                  <a:t>This also means that </a:t>
                </a: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m:t>
                    </m:r>
                    <m:r>
                      <a:rPr lang="en-US" sz="1800" b="0" i="1" smtClean="0">
                        <a:latin typeface="Cambria Math" panose="02040503050406030204" pitchFamily="18" charset="0"/>
                      </a:rPr>
                      <m:t>𝐾</m:t>
                    </m:r>
                    <m:r>
                      <a:rPr lang="en-US" sz="1800" b="0" i="1" smtClean="0">
                        <a:latin typeface="Cambria Math" panose="02040503050406030204" pitchFamily="18" charset="0"/>
                      </a:rPr>
                      <m:t>+</m:t>
                    </m:r>
                    <m:r>
                      <a:rPr lang="en-US" sz="1800" b="0" i="1" smtClean="0">
                        <a:latin typeface="Cambria Math" panose="02040503050406030204" pitchFamily="18" charset="0"/>
                      </a:rPr>
                      <m:t>𝑈</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𝑈</m:t>
                    </m:r>
                    <m:r>
                      <a:rPr lang="en-US" sz="1800" b="0" i="1" smtClean="0">
                        <a:latin typeface="Cambria Math" panose="02040503050406030204" pitchFamily="18" charset="0"/>
                      </a:rPr>
                      <m:t>+</m:t>
                    </m:r>
                    <m:r>
                      <a:rPr lang="en-US" sz="1800" b="0" i="1" smtClean="0">
                        <a:latin typeface="Cambria Math" panose="02040503050406030204" pitchFamily="18" charset="0"/>
                      </a:rPr>
                      <m:t>𝑈</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𝑈</m:t>
                    </m:r>
                  </m:oMath>
                </a14:m>
                <a:r>
                  <a:rPr lang="en-US" sz="1800" dirty="0" smtClean="0"/>
                  <a:t>. So another expression for the Virial Theorem: </a:t>
                </a:r>
                <a:endParaRPr lang="en-US" sz="1800" dirty="0"/>
              </a:p>
              <a:p>
                <a:r>
                  <a:rPr lang="en-US" sz="1800" dirty="0" smtClean="0"/>
                  <a:t>This means that, when averaged over time (which is what the &lt;&gt; brackets mean), a system that changes from one equilibrium to another gains an amount of kinetic energy that is half of the released potential energy. What do we mean by released potential energy? Let’s calculate </a:t>
                </a:r>
                <a:r>
                  <a:rPr lang="en-US" sz="1800" i="1" dirty="0" smtClean="0">
                    <a:latin typeface="Times New Roman" panose="02020603050405020304" pitchFamily="18" charset="0"/>
                    <a:cs typeface="Times New Roman" panose="02020603050405020304" pitchFamily="18" charset="0"/>
                  </a:rPr>
                  <a:t>U</a:t>
                </a:r>
                <a:r>
                  <a:rPr lang="en-US" sz="1800" dirty="0" smtClean="0"/>
                  <a:t> for a spherical cloud.</a:t>
                </a:r>
              </a:p>
              <a:p>
                <a:pPr>
                  <a:spcAft>
                    <a:spcPts val="0"/>
                  </a:spcAft>
                </a:pPr>
                <a:r>
                  <a:rPr lang="en-US" sz="1800" dirty="0" smtClean="0"/>
                  <a:t>Imagine that we start with a spherical cloud of gas (its density does not have to be uniform, but must depend only on radius, so that we can consider uniform spherical shells, as we did before).</a:t>
                </a:r>
              </a:p>
              <a:p>
                <a:r>
                  <a:rPr lang="en-US" sz="1800" dirty="0" smtClean="0"/>
                  <a:t>The force on an element of mass </a:t>
                </a:r>
                <a:r>
                  <a:rPr lang="en-US" sz="1800" i="1" dirty="0" err="1">
                    <a:latin typeface="Times New Roman" panose="02020603050405020304" pitchFamily="18" charset="0"/>
                    <a:cs typeface="Times New Roman" panose="02020603050405020304" pitchFamily="18" charset="0"/>
                  </a:rPr>
                  <a:t>dm</a:t>
                </a:r>
                <a:r>
                  <a:rPr lang="en-US" sz="1800" dirty="0" smtClean="0"/>
                  <a:t> within the cloud is </a:t>
                </a:r>
                <a14:m>
                  <m:oMath xmlns:m="http://schemas.openxmlformats.org/officeDocument/2006/math">
                    <m:r>
                      <a:rPr lang="en-US" sz="1800" i="1">
                        <a:latin typeface="Cambria Math" panose="02040503050406030204" pitchFamily="18" charset="0"/>
                      </a:rPr>
                      <m:t>𝑑𝐹</m:t>
                    </m:r>
                    <m:r>
                      <a:rPr lang="en-US" sz="1800" i="1">
                        <a:latin typeface="Cambria Math" panose="02040503050406030204" pitchFamily="18" charset="0"/>
                      </a:rPr>
                      <m:t>=</m:t>
                    </m:r>
                    <m:r>
                      <a:rPr lang="en-US" sz="1800" i="1">
                        <a:latin typeface="Cambria Math" panose="02040503050406030204" pitchFamily="18" charset="0"/>
                      </a:rPr>
                      <m:t>𝐺</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𝑟</m:t>
                            </m:r>
                          </m:sub>
                        </m:sSub>
                        <m:r>
                          <a:rPr lang="en-US" sz="1800" i="1">
                            <a:latin typeface="Cambria Math" panose="02040503050406030204" pitchFamily="18" charset="0"/>
                          </a:rPr>
                          <m:t>𝑑𝑚</m:t>
                        </m:r>
                      </m:num>
                      <m:den>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2</m:t>
                            </m:r>
                          </m:sup>
                        </m:sSup>
                      </m:den>
                    </m:f>
                  </m:oMath>
                </a14:m>
                <a:r>
                  <a:rPr lang="en-US" sz="1800" dirty="0" smtClean="0"/>
                  <a:t>, where </a:t>
                </a:r>
                <a:r>
                  <a:rPr lang="en-US" sz="1800" i="1" dirty="0" err="1" smtClean="0">
                    <a:latin typeface="Times New Roman" panose="02020603050405020304" pitchFamily="18" charset="0"/>
                    <a:cs typeface="Times New Roman" panose="02020603050405020304" pitchFamily="18" charset="0"/>
                  </a:rPr>
                  <a:t>M</a:t>
                </a:r>
                <a:r>
                  <a:rPr lang="en-US" sz="1800" i="1" baseline="-25000" dirty="0" err="1" smtClean="0">
                    <a:latin typeface="Times New Roman" panose="02020603050405020304" pitchFamily="18" charset="0"/>
                    <a:cs typeface="Times New Roman" panose="02020603050405020304" pitchFamily="18" charset="0"/>
                  </a:rPr>
                  <a:t>r</a:t>
                </a:r>
                <a:r>
                  <a:rPr lang="en-US" sz="1800" dirty="0" smtClean="0"/>
                  <a:t> is the total mass interior to the shell the mass </a:t>
                </a:r>
                <a:r>
                  <a:rPr lang="en-US" sz="1800" i="1" dirty="0" err="1" smtClean="0">
                    <a:latin typeface="Times New Roman" panose="02020603050405020304" pitchFamily="18" charset="0"/>
                    <a:cs typeface="Times New Roman" panose="02020603050405020304" pitchFamily="18" charset="0"/>
                  </a:rPr>
                  <a:t>dm</a:t>
                </a:r>
                <a:r>
                  <a:rPr lang="en-US" sz="1800" dirty="0" smtClean="0"/>
                  <a:t> is on.</a:t>
                </a:r>
              </a:p>
              <a:p>
                <a:r>
                  <a:rPr lang="en-US" sz="1800" dirty="0" smtClean="0"/>
                  <a:t>The potential energy of this element of mass is </a:t>
                </a:r>
                <a14:m>
                  <m:oMath xmlns:m="http://schemas.openxmlformats.org/officeDocument/2006/math">
                    <m:r>
                      <a:rPr lang="en-US" sz="1800" b="0" i="1" smtClean="0">
                        <a:latin typeface="Cambria Math" panose="02040503050406030204" pitchFamily="18" charset="0"/>
                      </a:rPr>
                      <m:t>𝑑𝑈</m:t>
                    </m:r>
                    <m:r>
                      <a:rPr lang="en-US" sz="1800" b="0" i="1" smtClean="0">
                        <a:latin typeface="Cambria Math" panose="02040503050406030204" pitchFamily="18" charset="0"/>
                      </a:rPr>
                      <m:t>=−</m:t>
                    </m:r>
                    <m:r>
                      <a:rPr lang="en-US" sz="1800" b="0" i="1" smtClean="0">
                        <a:latin typeface="Cambria Math" panose="02040503050406030204" pitchFamily="18" charset="0"/>
                      </a:rPr>
                      <m:t>𝐺</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𝑟</m:t>
                            </m:r>
                          </m:sub>
                        </m:sSub>
                        <m:r>
                          <a:rPr lang="en-US" sz="1800" b="0" i="1" smtClean="0">
                            <a:latin typeface="Cambria Math" panose="02040503050406030204" pitchFamily="18" charset="0"/>
                          </a:rPr>
                          <m:t>𝑑𝑚</m:t>
                        </m:r>
                      </m:num>
                      <m:den>
                        <m:r>
                          <a:rPr lang="en-US" sz="1800" b="0" i="1" smtClean="0">
                            <a:latin typeface="Cambria Math" panose="02040503050406030204" pitchFamily="18" charset="0"/>
                          </a:rPr>
                          <m:t>𝑟</m:t>
                        </m:r>
                      </m:den>
                    </m:f>
                  </m:oMath>
                </a14:m>
                <a:r>
                  <a:rPr lang="en-US" sz="1800" dirty="0" smtClean="0"/>
                  <a:t>. The mass of an entire spherical shell is just </a:t>
                </a:r>
                <a14:m>
                  <m:oMath xmlns:m="http://schemas.openxmlformats.org/officeDocument/2006/math">
                    <m:r>
                      <a:rPr lang="en-US" sz="1800" b="0" i="1" smtClean="0">
                        <a:latin typeface="Cambria Math" panose="02040503050406030204" pitchFamily="18" charset="0"/>
                      </a:rPr>
                      <m:t>𝑑𝑚</m:t>
                    </m:r>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𝑟</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𝜌</m:t>
                    </m:r>
                    <m:r>
                      <a:rPr lang="en-US" sz="1800" b="0" i="1" smtClean="0">
                        <a:latin typeface="Cambria Math" panose="02040503050406030204" pitchFamily="18" charset="0"/>
                        <a:ea typeface="Cambria Math" panose="02040503050406030204" pitchFamily="18" charset="0"/>
                      </a:rPr>
                      <m:t>𝑑𝑟</m:t>
                    </m:r>
                  </m:oMath>
                </a14:m>
                <a:r>
                  <a:rPr lang="en-US" sz="1800" dirty="0" smtClean="0"/>
                  <a:t>, where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𝑟</m:t>
                        </m:r>
                      </m:e>
                      <m:sup>
                        <m:r>
                          <a:rPr lang="en-US" sz="1800" b="0" i="1" smtClean="0">
                            <a:latin typeface="Cambria Math" panose="02040503050406030204" pitchFamily="18" charset="0"/>
                            <a:ea typeface="Cambria Math" panose="02040503050406030204" pitchFamily="18" charset="0"/>
                          </a:rPr>
                          <m:t>2</m:t>
                        </m:r>
                      </m:sup>
                    </m:sSup>
                  </m:oMath>
                </a14:m>
                <a:r>
                  <a:rPr lang="en-US" sz="1800" dirty="0" smtClean="0"/>
                  <a:t>is the area of the shell, </a:t>
                </a:r>
                <a14:m>
                  <m:oMath xmlns:m="http://schemas.openxmlformats.org/officeDocument/2006/math">
                    <m:r>
                      <a:rPr lang="en-US" sz="1800" b="0" i="1" smtClean="0">
                        <a:latin typeface="Cambria Math" panose="02040503050406030204" pitchFamily="18" charset="0"/>
                      </a:rPr>
                      <m:t>𝑑𝑟</m:t>
                    </m:r>
                  </m:oMath>
                </a14:m>
                <a:r>
                  <a:rPr lang="en-US" sz="1800" dirty="0" smtClean="0"/>
                  <a:t> is its thickness, and </a:t>
                </a:r>
                <a14:m>
                  <m:oMath xmlns:m="http://schemas.openxmlformats.org/officeDocument/2006/math">
                    <m:r>
                      <a:rPr lang="en-US" sz="1800" i="1" smtClean="0">
                        <a:latin typeface="Cambria Math" panose="02040503050406030204" pitchFamily="18" charset="0"/>
                        <a:ea typeface="Cambria Math" panose="02040503050406030204" pitchFamily="18" charset="0"/>
                      </a:rPr>
                      <m:t>𝜌</m:t>
                    </m:r>
                  </m:oMath>
                </a14:m>
                <a:r>
                  <a:rPr lang="en-US" sz="1800" dirty="0" smtClean="0"/>
                  <a:t> is its mass density.</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56210" y="898790"/>
                <a:ext cx="11156414" cy="5149470"/>
              </a:xfrm>
              <a:blipFill>
                <a:blip r:embed="rId2"/>
                <a:stretch>
                  <a:fillRect l="-109" t="-592" r="-437" b="-177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02,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5322198" y="1293514"/>
                <a:ext cx="1224438" cy="51854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m:t>
                      </m:r>
                      <m:r>
                        <a:rPr lang="en-US" sz="1800" b="0" i="1" smtClean="0">
                          <a:latin typeface="Cambria Math" panose="02040503050406030204" pitchFamily="18" charset="0"/>
                        </a:rPr>
                        <m:t>𝐺</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𝑀</m:t>
                          </m:r>
                          <m:r>
                            <a:rPr lang="en-US" sz="1800" b="0" i="1" smtClean="0">
                              <a:latin typeface="Cambria Math" panose="02040503050406030204" pitchFamily="18" charset="0"/>
                              <a:ea typeface="Cambria Math" panose="02040503050406030204" pitchFamily="18" charset="0"/>
                            </a:rPr>
                            <m:t>𝜇</m:t>
                          </m:r>
                        </m:num>
                        <m:den>
                          <m:r>
                            <a:rPr lang="en-US" sz="1800" b="0" i="1" smtClean="0">
                              <a:latin typeface="Cambria Math" panose="02040503050406030204" pitchFamily="18" charset="0"/>
                            </a:rPr>
                            <m:t>2</m:t>
                          </m:r>
                          <m:r>
                            <a:rPr lang="en-US" sz="1800" b="0" i="1" smtClean="0">
                              <a:latin typeface="Cambria Math" panose="02040503050406030204" pitchFamily="18" charset="0"/>
                            </a:rPr>
                            <m:t>𝑎</m:t>
                          </m:r>
                        </m:den>
                      </m:f>
                    </m:oMath>
                  </m:oMathPara>
                </a14:m>
                <a:endParaRPr lang="en-US" sz="1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5322198" y="1293514"/>
                <a:ext cx="1224438" cy="51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425747" y="2306236"/>
                <a:ext cx="1618072" cy="276999"/>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𝐾</m:t>
                          </m:r>
                        </m:e>
                      </m:d>
                      <m:r>
                        <a:rPr lang="en-US" sz="1800" b="0" i="1" smtClean="0">
                          <a:latin typeface="Cambria Math" panose="02040503050406030204" pitchFamily="18" charset="0"/>
                        </a:rPr>
                        <m: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𝑈</m:t>
                          </m:r>
                        </m:e>
                      </m:d>
                      <m:r>
                        <a:rPr lang="en-US" sz="1800" b="0" i="1" smtClean="0">
                          <a:latin typeface="Cambria Math" panose="02040503050406030204" pitchFamily="18" charset="0"/>
                        </a:rPr>
                        <m:t>=0</m:t>
                      </m:r>
                    </m:oMath>
                  </m:oMathPara>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0425747" y="2306236"/>
                <a:ext cx="1618072" cy="276999"/>
              </a:xfrm>
              <a:prstGeom prst="rect">
                <a:avLst/>
              </a:prstGeom>
              <a:blipFill>
                <a:blip r:embed="rId4"/>
                <a:stretch>
                  <a:fillRect l="-752" r="-752"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667935" y="2614576"/>
                <a:ext cx="1188595" cy="518604"/>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𝐸</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𝑈</m:t>
                          </m:r>
                        </m:e>
                      </m:d>
                    </m:oMath>
                  </m:oMathPara>
                </a14:m>
                <a:endParaRPr lang="en-US" sz="2400"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10667935" y="2614576"/>
                <a:ext cx="1188595" cy="518604"/>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8604112" y="261483"/>
            <a:ext cx="3161902" cy="646331"/>
          </a:xfrm>
          <a:prstGeom prst="rect">
            <a:avLst/>
          </a:prstGeom>
          <a:noFill/>
          <a:ln w="12700">
            <a:solidFill>
              <a:srgbClr val="FF0000"/>
            </a:solidFill>
          </a:ln>
        </p:spPr>
        <p:txBody>
          <a:bodyPr wrap="square" rtlCol="0">
            <a:spAutoFit/>
          </a:bodyPr>
          <a:lstStyle/>
          <a:p>
            <a:pPr algn="l"/>
            <a:r>
              <a:rPr lang="en-US" sz="1800" dirty="0" smtClean="0">
                <a:solidFill>
                  <a:srgbClr val="FF0000"/>
                </a:solidFill>
              </a:rPr>
              <a:t>See section 2.4 for a general proof of the Virial Theorem</a:t>
            </a:r>
          </a:p>
        </p:txBody>
      </p:sp>
    </p:spTree>
    <p:extLst>
      <p:ext uri="{BB962C8B-B14F-4D97-AF65-F5344CB8AC3E}">
        <p14:creationId xmlns:p14="http://schemas.microsoft.com/office/powerpoint/2010/main" val="22750940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475"/>
            <a:ext cx="10972800" cy="993505"/>
          </a:xfrm>
        </p:spPr>
        <p:txBody>
          <a:bodyPr/>
          <a:lstStyle/>
          <a:p>
            <a:r>
              <a:rPr lang="en-US" dirty="0" smtClean="0"/>
              <a:t>Virial Theorem and Collapse, continued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84742" y="953875"/>
                <a:ext cx="11281272" cy="5050317"/>
              </a:xfrm>
            </p:spPr>
            <p:txBody>
              <a:bodyPr/>
              <a:lstStyle/>
              <a:p>
                <a:r>
                  <a:rPr lang="en-US" sz="1800" dirty="0" smtClean="0"/>
                  <a:t>The potential energy of this entire shell is then </a:t>
                </a:r>
                <a14:m>
                  <m:oMath xmlns:m="http://schemas.openxmlformats.org/officeDocument/2006/math">
                    <m:r>
                      <a:rPr lang="en-US" sz="1800" b="0" i="1" smtClean="0">
                        <a:latin typeface="Cambria Math" panose="02040503050406030204" pitchFamily="18" charset="0"/>
                      </a:rPr>
                      <m:t>𝑑𝑈</m:t>
                    </m:r>
                    <m:r>
                      <a:rPr lang="en-US" sz="1800" b="0" i="1" smtClean="0">
                        <a:latin typeface="Cambria Math" panose="02040503050406030204" pitchFamily="18" charset="0"/>
                      </a:rPr>
                      <m:t>=−</m:t>
                    </m:r>
                    <m:r>
                      <a:rPr lang="en-US" sz="1800" b="0" i="1" smtClean="0">
                        <a:latin typeface="Cambria Math" panose="02040503050406030204" pitchFamily="18" charset="0"/>
                      </a:rPr>
                      <m:t>𝐺</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𝑟</m:t>
                            </m:r>
                          </m:sub>
                        </m:sSub>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𝑟</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𝜌</m:t>
                        </m:r>
                      </m:num>
                      <m:den>
                        <m:r>
                          <a:rPr lang="en-US" sz="1800" b="0" i="1" smtClean="0">
                            <a:latin typeface="Cambria Math" panose="02040503050406030204" pitchFamily="18" charset="0"/>
                          </a:rPr>
                          <m:t>𝑟</m:t>
                        </m:r>
                      </m:den>
                    </m:f>
                    <m:r>
                      <a:rPr lang="en-US" sz="1800" b="0" i="1" smtClean="0">
                        <a:latin typeface="Cambria Math" panose="02040503050406030204" pitchFamily="18" charset="0"/>
                      </a:rPr>
                      <m:t>𝑑𝑟</m:t>
                    </m:r>
                  </m:oMath>
                </a14:m>
                <a:r>
                  <a:rPr lang="en-US" sz="1800" dirty="0" smtClean="0"/>
                  <a:t>.  Thus, the total potential energy of the cloud is just the integral over radius, out to the edge of the cloud at radius </a:t>
                </a:r>
                <a:r>
                  <a:rPr lang="en-US" sz="1800" i="1" dirty="0" smtClean="0">
                    <a:latin typeface="Times New Roman" panose="02020603050405020304" pitchFamily="18" charset="0"/>
                    <a:cs typeface="Times New Roman" panose="02020603050405020304" pitchFamily="18" charset="0"/>
                  </a:rPr>
                  <a:t>R</a:t>
                </a:r>
                <a:r>
                  <a:rPr lang="en-US" sz="1800" dirty="0" smtClean="0"/>
                  <a:t>.</a:t>
                </a:r>
              </a:p>
              <a:p>
                <a:endParaRPr lang="en-US" sz="1800" dirty="0" smtClean="0"/>
              </a:p>
              <a:p>
                <a:endParaRPr lang="en-US" sz="1800" dirty="0"/>
              </a:p>
              <a:p>
                <a:r>
                  <a:rPr lang="en-US" sz="1800" dirty="0" smtClean="0"/>
                  <a:t>The value of this integral depends on the manner in which the density varies with radius, but a “reasonable” approximation is to let density be constant, and equal to the average density of the cloud.  This will somewhat over-estimate the true value for a centrally condensed cloud.</a:t>
                </a:r>
              </a:p>
              <a:p>
                <a:r>
                  <a:rPr lang="en-US" sz="1800" dirty="0" smtClean="0"/>
                  <a:t>The average density is just total mass / total volume </a:t>
                </a:r>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𝜌</m:t>
                        </m:r>
                      </m:e>
                    </m:d>
                    <m:r>
                      <a:rPr lang="en-US" sz="1800" b="0" i="1" smtClean="0">
                        <a:latin typeface="Cambria Math" panose="02040503050406030204" pitchFamily="18" charset="0"/>
                      </a:rPr>
                      <m:t>=</m:t>
                    </m:r>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𝑀</m:t>
                        </m:r>
                      </m:num>
                      <m:den>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3</m:t>
                                </m:r>
                              </m:den>
                            </m:f>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𝑅</m:t>
                                </m:r>
                              </m:e>
                              <m:sup>
                                <m:r>
                                  <a:rPr lang="en-US" sz="1800" b="0" i="1" smtClean="0">
                                    <a:latin typeface="Cambria Math" panose="02040503050406030204" pitchFamily="18" charset="0"/>
                                    <a:ea typeface="Cambria Math" panose="02040503050406030204" pitchFamily="18" charset="0"/>
                                  </a:rPr>
                                  <m:t>3</m:t>
                                </m:r>
                              </m:sup>
                            </m:sSup>
                          </m:e>
                        </m:d>
                      </m:den>
                    </m:f>
                  </m:oMath>
                </a14:m>
                <a:r>
                  <a:rPr lang="en-US" sz="1800" dirty="0" smtClean="0"/>
                  <a:t>, so we approximate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𝑟</m:t>
                        </m:r>
                      </m:sub>
                    </m:sSub>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4</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𝜋</m:t>
                    </m:r>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𝑟</m:t>
                        </m:r>
                      </m:e>
                      <m:sup>
                        <m:r>
                          <a:rPr lang="en-US" sz="1800" i="1">
                            <a:latin typeface="Cambria Math" panose="02040503050406030204" pitchFamily="18" charset="0"/>
                            <a:ea typeface="Cambria Math" panose="02040503050406030204" pitchFamily="18" charset="0"/>
                          </a:rPr>
                          <m:t>3</m:t>
                        </m:r>
                      </m:sup>
                    </m:sSup>
                    <m:d>
                      <m:dPr>
                        <m:begChr m:val="⟨"/>
                        <m:endChr m:val="⟩"/>
                        <m:ctrlPr>
                          <a:rPr lang="en-US" sz="1800" i="1" smtClean="0">
                            <a:latin typeface="Cambria Math" panose="02040503050406030204" pitchFamily="18" charset="0"/>
                            <a:ea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𝜌</m:t>
                        </m:r>
                      </m:e>
                    </m:d>
                  </m:oMath>
                </a14:m>
                <a:r>
                  <a:rPr lang="en-US" sz="1800" dirty="0" smtClean="0"/>
                  <a:t>, to get</a:t>
                </a:r>
              </a:p>
              <a:p>
                <a:endParaRPr lang="en-US" sz="1800" dirty="0"/>
              </a:p>
              <a:p>
                <a:endParaRPr lang="en-US" sz="1800" dirty="0" smtClean="0"/>
              </a:p>
              <a:p>
                <a:r>
                  <a:rPr lang="en-US" sz="1800" dirty="0" smtClean="0"/>
                  <a:t>Substituting the value of </a:t>
                </a:r>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𝜌</m:t>
                        </m:r>
                      </m:e>
                    </m:d>
                  </m:oMath>
                </a14:m>
                <a:r>
                  <a:rPr lang="en-US" sz="1800" dirty="0" smtClean="0"/>
                  <a:t> back into this result, we have                     , where the approximation sign is to remind us that we are only estimating the density.</a:t>
                </a:r>
              </a:p>
              <a:p>
                <a:r>
                  <a:rPr lang="en-US" sz="1800" dirty="0" smtClean="0"/>
                  <a:t>By the virial theorem, then, the total energy is:</a:t>
                </a:r>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84742" y="953875"/>
                <a:ext cx="11281272" cy="5050317"/>
              </a:xfrm>
              <a:blipFill>
                <a:blip r:embed="rId2"/>
                <a:stretch>
                  <a:fillRect l="-108" r="-973"/>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02, 2018</a:t>
            </a:r>
            <a:endParaRPr lang="en-US" altLang="zh-CN"/>
          </a:p>
        </p:txBody>
      </p:sp>
      <mc:AlternateContent xmlns:mc="http://schemas.openxmlformats.org/markup-compatibility/2006" xmlns:a14="http://schemas.microsoft.com/office/drawing/2010/main">
        <mc:Choice Requires="a14">
          <p:sp>
            <p:nvSpPr>
              <p:cNvPr id="4" name="TextBox 3"/>
              <p:cNvSpPr txBox="1"/>
              <p:nvPr/>
            </p:nvSpPr>
            <p:spPr>
              <a:xfrm>
                <a:off x="5321147" y="1773716"/>
                <a:ext cx="2244910" cy="62292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𝑈</m:t>
                      </m:r>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𝐺</m:t>
                      </m:r>
                      <m:nary>
                        <m:naryPr>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0</m:t>
                          </m:r>
                        </m:sub>
                        <m:sup>
                          <m:r>
                            <a:rPr lang="en-US" sz="1800" b="0" i="1" smtClean="0">
                              <a:latin typeface="Cambria Math" panose="02040503050406030204" pitchFamily="18" charset="0"/>
                              <a:ea typeface="Cambria Math" panose="02040503050406030204" pitchFamily="18" charset="0"/>
                            </a:rPr>
                            <m:t>𝑅</m:t>
                          </m:r>
                        </m:sup>
                        <m:e>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𝜌</m:t>
                          </m:r>
                          <m:r>
                            <a:rPr lang="en-US" sz="1800" b="0" i="1" smtClean="0">
                              <a:latin typeface="Cambria Math" panose="02040503050406030204" pitchFamily="18" charset="0"/>
                              <a:ea typeface="Cambria Math" panose="02040503050406030204" pitchFamily="18" charset="0"/>
                            </a:rPr>
                            <m:t>𝑟𝑑𝑟</m:t>
                          </m:r>
                        </m:e>
                      </m:nary>
                    </m:oMath>
                  </m:oMathPara>
                </a14:m>
                <a:endParaRPr lang="en-US" sz="18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5321147" y="1773716"/>
                <a:ext cx="2244910" cy="6229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18612" y="3888954"/>
                <a:ext cx="4664482" cy="62292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𝑈</m:t>
                      </m:r>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𝐺</m:t>
                      </m:r>
                      <m:sSup>
                        <m:sSupPr>
                          <m:ctrlPr>
                            <a:rPr lang="en-US" sz="1800" b="0" i="1" smtClean="0">
                              <a:latin typeface="Cambria Math" panose="02040503050406030204" pitchFamily="18" charset="0"/>
                              <a:ea typeface="Cambria Math" panose="02040503050406030204" pitchFamily="18" charset="0"/>
                            </a:rPr>
                          </m:ctrlPr>
                        </m:sSupPr>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4</m:t>
                              </m:r>
                            </m:num>
                            <m:den>
                              <m:r>
                                <a:rPr lang="en-US" sz="1800" b="0" i="1" smtClean="0">
                                  <a:latin typeface="Cambria Math" panose="02040503050406030204" pitchFamily="18" charset="0"/>
                                  <a:ea typeface="Cambria Math" panose="02040503050406030204" pitchFamily="18" charset="0"/>
                                </a:rPr>
                                <m:t>3</m:t>
                              </m:r>
                            </m:den>
                          </m:f>
                          <m:r>
                            <a:rPr lang="en-US" sz="1800" b="0" i="1" smtClean="0">
                              <a:latin typeface="Cambria Math" panose="02040503050406030204" pitchFamily="18" charset="0"/>
                              <a:ea typeface="Cambria Math" panose="02040503050406030204" pitchFamily="18" charset="0"/>
                            </a:rPr>
                            <m:t>𝜋</m:t>
                          </m:r>
                          <m:d>
                            <m:dPr>
                              <m:begChr m:val="⟨"/>
                              <m:endChr m:val="⟩"/>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𝜌</m:t>
                              </m:r>
                            </m:e>
                          </m:d>
                        </m:e>
                        <m:sup>
                          <m:r>
                            <a:rPr lang="en-US" sz="1800" b="0" i="1" smtClean="0">
                              <a:latin typeface="Cambria Math" panose="02040503050406030204" pitchFamily="18" charset="0"/>
                              <a:ea typeface="Cambria Math" panose="02040503050406030204" pitchFamily="18" charset="0"/>
                            </a:rPr>
                            <m:t>2</m:t>
                          </m:r>
                        </m:sup>
                      </m:sSup>
                      <m:nary>
                        <m:naryPr>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0</m:t>
                          </m:r>
                        </m:sub>
                        <m:sup>
                          <m:r>
                            <a:rPr lang="en-US" sz="1800" b="0" i="1" smtClean="0">
                              <a:latin typeface="Cambria Math" panose="02040503050406030204" pitchFamily="18" charset="0"/>
                              <a:ea typeface="Cambria Math" panose="02040503050406030204" pitchFamily="18" charset="0"/>
                            </a:rPr>
                            <m:t>𝑅</m:t>
                          </m:r>
                        </m:sup>
                        <m:e>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𝑟</m:t>
                              </m:r>
                            </m:e>
                            <m:sup>
                              <m:r>
                                <a:rPr lang="en-US" sz="1800" b="0" i="1" smtClean="0">
                                  <a:latin typeface="Cambria Math" panose="02040503050406030204" pitchFamily="18" charset="0"/>
                                  <a:ea typeface="Cambria Math" panose="02040503050406030204" pitchFamily="18" charset="0"/>
                                </a:rPr>
                                <m:t>4</m:t>
                              </m:r>
                            </m:sup>
                          </m:sSup>
                          <m:r>
                            <a:rPr lang="en-US" sz="1800" b="0" i="1" smtClean="0">
                              <a:latin typeface="Cambria Math" panose="02040503050406030204" pitchFamily="18" charset="0"/>
                              <a:ea typeface="Cambria Math" panose="02040503050406030204" pitchFamily="18" charset="0"/>
                            </a:rPr>
                            <m:t>𝑑𝑟</m:t>
                          </m:r>
                        </m:e>
                      </m:nary>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16</m:t>
                          </m:r>
                        </m:num>
                        <m:den>
                          <m:r>
                            <a:rPr lang="en-US" sz="1800" b="0" i="1" smtClean="0">
                              <a:latin typeface="Cambria Math" panose="02040503050406030204" pitchFamily="18" charset="0"/>
                              <a:ea typeface="Cambria Math" panose="02040503050406030204" pitchFamily="18" charset="0"/>
                            </a:rPr>
                            <m:t>15</m:t>
                          </m:r>
                        </m:den>
                      </m:f>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𝜋</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𝐺</m:t>
                      </m:r>
                      <m:sSup>
                        <m:sSupPr>
                          <m:ctrlPr>
                            <a:rPr lang="en-US" sz="1800" b="0" i="1" smtClean="0">
                              <a:latin typeface="Cambria Math" panose="02040503050406030204" pitchFamily="18" charset="0"/>
                              <a:ea typeface="Cambria Math" panose="02040503050406030204" pitchFamily="18" charset="0"/>
                            </a:rPr>
                          </m:ctrlPr>
                        </m:sSupPr>
                        <m:e>
                          <m:d>
                            <m:dPr>
                              <m:begChr m:val="⟨"/>
                              <m:endChr m:val="⟩"/>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𝜌</m:t>
                              </m:r>
                            </m:e>
                          </m:d>
                        </m:e>
                        <m:sup>
                          <m:r>
                            <a:rPr lang="en-US" sz="1800" b="0" i="1" smtClean="0">
                              <a:latin typeface="Cambria Math" panose="02040503050406030204" pitchFamily="18" charset="0"/>
                              <a:ea typeface="Cambria Math" panose="02040503050406030204" pitchFamily="18" charset="0"/>
                            </a:rPr>
                            <m:t>2</m:t>
                          </m:r>
                        </m:sup>
                      </m:sSup>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𝑅</m:t>
                          </m:r>
                        </m:e>
                        <m:sup>
                          <m:r>
                            <a:rPr lang="en-US" sz="1800" b="0" i="1" smtClean="0">
                              <a:latin typeface="Cambria Math" panose="02040503050406030204" pitchFamily="18" charset="0"/>
                              <a:ea typeface="Cambria Math" panose="02040503050406030204" pitchFamily="18" charset="0"/>
                            </a:rPr>
                            <m:t>5</m:t>
                          </m:r>
                        </m:sup>
                      </m:sSup>
                    </m:oMath>
                  </m:oMathPara>
                </a14:m>
                <a:endParaRPr lang="en-US" sz="18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4318612" y="3888954"/>
                <a:ext cx="4664482" cy="6229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907575" y="4544932"/>
                <a:ext cx="1377941" cy="555858"/>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𝑈</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3</m:t>
                          </m:r>
                        </m:num>
                        <m:den>
                          <m:r>
                            <a:rPr lang="en-US" sz="1800" b="0" i="1" smtClean="0">
                              <a:latin typeface="Cambria Math" panose="02040503050406030204" pitchFamily="18" charset="0"/>
                              <a:ea typeface="Cambria Math" panose="02040503050406030204" pitchFamily="18" charset="0"/>
                            </a:rPr>
                            <m:t>5</m:t>
                          </m:r>
                        </m:den>
                      </m:f>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𝐺</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𝑀</m:t>
                              </m:r>
                            </m:e>
                            <m:sup>
                              <m:r>
                                <a:rPr lang="en-US" sz="1800" b="0" i="1" smtClean="0">
                                  <a:latin typeface="Cambria Math" panose="02040503050406030204" pitchFamily="18" charset="0"/>
                                  <a:ea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6907575" y="4544932"/>
                <a:ext cx="1377941" cy="5558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61882" y="5340862"/>
                <a:ext cx="1496307" cy="555793"/>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3</m:t>
                          </m:r>
                        </m:num>
                        <m:den>
                          <m:r>
                            <a:rPr lang="en-US" sz="1800" b="0" i="1" smtClean="0">
                              <a:latin typeface="Cambria Math" panose="02040503050406030204" pitchFamily="18" charset="0"/>
                              <a:ea typeface="Cambria Math" panose="02040503050406030204" pitchFamily="18" charset="0"/>
                            </a:rPr>
                            <m:t>10</m:t>
                          </m:r>
                        </m:den>
                      </m:f>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𝐺</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𝑀</m:t>
                              </m:r>
                            </m:e>
                            <m:sup>
                              <m:r>
                                <a:rPr lang="en-US" sz="1800" b="0" i="1" smtClean="0">
                                  <a:latin typeface="Cambria Math" panose="02040503050406030204" pitchFamily="18" charset="0"/>
                                  <a:ea typeface="Cambria Math" panose="02040503050406030204" pitchFamily="18" charset="0"/>
                                </a:rPr>
                                <m:t>2</m:t>
                              </m:r>
                            </m:sup>
                          </m:sSup>
                        </m:num>
                        <m:den>
                          <m:r>
                            <a:rPr lang="en-US" sz="1800" b="0" i="1" smtClean="0">
                              <a:latin typeface="Cambria Math" panose="02040503050406030204" pitchFamily="18" charset="0"/>
                              <a:ea typeface="Cambria Math" panose="02040503050406030204" pitchFamily="18" charset="0"/>
                            </a:rPr>
                            <m:t>𝑅</m:t>
                          </m:r>
                        </m:den>
                      </m:f>
                    </m:oMath>
                  </m:oMathPara>
                </a14:m>
                <a:endParaRPr lang="en-US" sz="18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5961882" y="5340862"/>
                <a:ext cx="1496307" cy="55579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59589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6932"/>
            <a:ext cx="10972800" cy="758470"/>
          </a:xfrm>
        </p:spPr>
        <p:txBody>
          <a:bodyPr/>
          <a:lstStyle/>
          <a:p>
            <a:r>
              <a:rPr lang="en-US" dirty="0" smtClean="0"/>
              <a:t>Interpretation for a Collapsing Cloud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30507" y="1019977"/>
                <a:ext cx="11600760" cy="5083368"/>
              </a:xfrm>
            </p:spPr>
            <p:txBody>
              <a:bodyPr/>
              <a:lstStyle/>
              <a:p>
                <a:r>
                  <a:rPr lang="en-US" sz="1800" dirty="0" smtClean="0"/>
                  <a:t>The self-gravitating cloud in equilibrium has a potential energy </a:t>
                </a:r>
                <a14:m>
                  <m:oMath xmlns:m="http://schemas.openxmlformats.org/officeDocument/2006/math">
                    <m:r>
                      <a:rPr lang="en-US" sz="1800" b="0" i="1" smtClean="0">
                        <a:latin typeface="Cambria Math" panose="02040503050406030204" pitchFamily="18" charset="0"/>
                      </a:rPr>
                      <m:t>𝑈</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5</m:t>
                        </m:r>
                      </m:den>
                    </m:f>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𝐺</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𝑀</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𝑅</m:t>
                        </m:r>
                      </m:den>
                    </m:f>
                  </m:oMath>
                </a14:m>
                <a:r>
                  <a:rPr lang="en-US" sz="1800" dirty="0" smtClean="0"/>
                  <a:t>, and a total energy </a:t>
                </a:r>
                <a14:m>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10</m:t>
                        </m:r>
                      </m:den>
                    </m:f>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𝐺𝑀</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𝑅</m:t>
                        </m:r>
                      </m:den>
                    </m:f>
                  </m:oMath>
                </a14:m>
                <a:r>
                  <a:rPr lang="en-US" sz="1800" dirty="0" smtClean="0"/>
                  <a:t>.</a:t>
                </a:r>
              </a:p>
              <a:p>
                <a:r>
                  <a:rPr lang="en-US" sz="1800" dirty="0" smtClean="0"/>
                  <a:t>When the cloud shrinks to a smaller radius </a:t>
                </a:r>
                <a:r>
                  <a:rPr lang="en-US" sz="1800" i="1" dirty="0" smtClean="0">
                    <a:latin typeface="Times New Roman" panose="02020603050405020304" pitchFamily="18" charset="0"/>
                    <a:cs typeface="Times New Roman" panose="02020603050405020304" pitchFamily="18" charset="0"/>
                  </a:rPr>
                  <a:t>R</a:t>
                </a:r>
                <a:r>
                  <a:rPr lang="en-US" sz="1800" dirty="0" smtClean="0"/>
                  <a:t>’</a:t>
                </a:r>
                <a:r>
                  <a:rPr lang="en-US" sz="1800" dirty="0" smtClean="0">
                    <a:latin typeface="Times New Roman" panose="02020603050405020304" pitchFamily="18" charset="0"/>
                    <a:cs typeface="Times New Roman" panose="02020603050405020304" pitchFamily="18" charset="0"/>
                  </a:rPr>
                  <a:t> &lt; </a:t>
                </a:r>
                <a:r>
                  <a:rPr lang="en-US" sz="1800" i="1" dirty="0" smtClean="0">
                    <a:latin typeface="Times New Roman" panose="02020603050405020304" pitchFamily="18" charset="0"/>
                    <a:cs typeface="Times New Roman" panose="02020603050405020304" pitchFamily="18" charset="0"/>
                  </a:rPr>
                  <a:t>R</a:t>
                </a:r>
                <a:r>
                  <a:rPr lang="en-US" sz="1800" dirty="0" smtClean="0"/>
                  <a:t>, the potential energy decreases (becomes more negative), but the total energy decreases only half as much.  That energy difference has to go into kinetic energy, which means that the cloud heats up (the individual particles in the cloud gain energy and move faster).</a:t>
                </a:r>
              </a:p>
              <a:p>
                <a:r>
                  <a:rPr lang="en-US" sz="1800" dirty="0"/>
                  <a:t>T</a:t>
                </a:r>
                <a:r>
                  <a:rPr lang="en-US" sz="1800" dirty="0" smtClean="0"/>
                  <a:t>his is a potential problem—the heating of the cloud could create a gas pressure that counteracts the collapse, and actually halt it.  Whether it does or not depends on the </a:t>
                </a:r>
                <a:r>
                  <a:rPr lang="en-US" sz="1800" i="1" dirty="0" smtClean="0">
                    <a:solidFill>
                      <a:srgbClr val="FF0000"/>
                    </a:solidFill>
                  </a:rPr>
                  <a:t>Jeans Criterion</a:t>
                </a:r>
                <a:r>
                  <a:rPr lang="en-US" sz="1800" dirty="0" smtClean="0"/>
                  <a:t>: </a:t>
                </a:r>
                <a14:m>
                  <m:oMath xmlns:m="http://schemas.openxmlformats.org/officeDocument/2006/math">
                    <m:r>
                      <a:rPr lang="en-US" sz="1800" b="0" i="1" smtClean="0">
                        <a:latin typeface="Cambria Math" panose="02040503050406030204" pitchFamily="18" charset="0"/>
                      </a:rPr>
                      <m:t>2</m:t>
                    </m:r>
                    <m:r>
                      <a:rPr lang="en-US" sz="1800" b="0" i="1" smtClean="0">
                        <a:latin typeface="Cambria Math" panose="02040503050406030204" pitchFamily="18" charset="0"/>
                      </a:rPr>
                      <m:t>𝐾</m:t>
                    </m:r>
                    <m:r>
                      <a:rPr lang="en-US" sz="1800" b="0" i="1" smtClean="0">
                        <a:latin typeface="Cambria Math" panose="02040503050406030204" pitchFamily="18" charset="0"/>
                      </a:rPr>
                      <m:t>&lt;</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𝑈</m:t>
                        </m:r>
                      </m:e>
                    </m:d>
                  </m:oMath>
                </a14:m>
                <a:r>
                  <a:rPr lang="en-US" sz="1800" dirty="0" smtClean="0"/>
                  <a:t>.  Note:</a:t>
                </a:r>
              </a:p>
              <a:p>
                <a:pPr marL="0" indent="0">
                  <a:buNone/>
                </a:pPr>
                <a:endParaRPr lang="en-US" sz="1800" dirty="0"/>
              </a:p>
              <a:p>
                <a:pPr marL="0" indent="0">
                  <a:buNone/>
                </a:pPr>
                <a:r>
                  <a:rPr lang="en-US" sz="1800" dirty="0" smtClean="0"/>
                  <a:t> </a:t>
                </a:r>
              </a:p>
              <a:p>
                <a:r>
                  <a:rPr lang="en-US" sz="1800" dirty="0" smtClean="0"/>
                  <a:t>For an ideal gas, the internal kinetic energy is </a:t>
                </a:r>
                <a14:m>
                  <m:oMath xmlns:m="http://schemas.openxmlformats.org/officeDocument/2006/math">
                    <m:r>
                      <a:rPr lang="en-US" sz="1800" b="0" i="1" smtClean="0">
                        <a:latin typeface="Cambria Math" panose="02040503050406030204" pitchFamily="18" charset="0"/>
                      </a:rPr>
                      <m:t>𝐾</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𝑁𝑘𝑇</m:t>
                    </m:r>
                  </m:oMath>
                </a14:m>
                <a:r>
                  <a:rPr lang="en-US" sz="1800" dirty="0" smtClean="0"/>
                  <a:t>, where </a:t>
                </a:r>
                <a:r>
                  <a:rPr lang="en-US" sz="1800" i="1" dirty="0" smtClean="0">
                    <a:latin typeface="Times New Roman" panose="02020603050405020304" pitchFamily="18" charset="0"/>
                    <a:cs typeface="Times New Roman" panose="02020603050405020304" pitchFamily="18" charset="0"/>
                  </a:rPr>
                  <a:t>N</a:t>
                </a:r>
                <a:r>
                  <a:rPr lang="en-US" sz="1800" dirty="0" smtClean="0"/>
                  <a:t> is the total number of particles, </a:t>
                </a:r>
                <a:r>
                  <a:rPr lang="en-US" sz="1800" i="1" dirty="0" smtClean="0">
                    <a:latin typeface="Times New Roman" panose="02020603050405020304" pitchFamily="18" charset="0"/>
                    <a:cs typeface="Times New Roman" panose="02020603050405020304" pitchFamily="18" charset="0"/>
                  </a:rPr>
                  <a:t>k</a:t>
                </a:r>
                <a:r>
                  <a:rPr lang="en-US" sz="1800" dirty="0" smtClean="0"/>
                  <a:t> is Boltzmann’s constant (</a:t>
                </a:r>
                <a:r>
                  <a:rPr lang="en-US" sz="1800" dirty="0" smtClean="0">
                    <a:latin typeface="Times New Roman" panose="02020603050405020304" pitchFamily="18" charset="0"/>
                    <a:cs typeface="Times New Roman" panose="02020603050405020304" pitchFamily="18" charset="0"/>
                  </a:rPr>
                  <a:t>1.38×10</a:t>
                </a:r>
                <a:r>
                  <a:rPr lang="en-US" sz="1800" baseline="30000" dirty="0" smtClean="0">
                    <a:latin typeface="Symbol" panose="05050102010706020507" pitchFamily="18" charset="2"/>
                    <a:cs typeface="Times New Roman" panose="02020603050405020304" pitchFamily="18" charset="0"/>
                  </a:rPr>
                  <a:t>-</a:t>
                </a:r>
                <a:r>
                  <a:rPr lang="en-US" sz="1800" baseline="30000" dirty="0" smtClean="0">
                    <a:latin typeface="Times New Roman" panose="02020603050405020304" pitchFamily="18" charset="0"/>
                    <a:cs typeface="Times New Roman" panose="02020603050405020304" pitchFamily="18" charset="0"/>
                  </a:rPr>
                  <a:t>23</a:t>
                </a:r>
                <a:r>
                  <a:rPr lang="en-US" sz="1800" dirty="0" smtClean="0">
                    <a:latin typeface="Times New Roman" panose="02020603050405020304" pitchFamily="18" charset="0"/>
                    <a:cs typeface="Times New Roman" panose="02020603050405020304" pitchFamily="18" charset="0"/>
                  </a:rPr>
                  <a:t> J K</a:t>
                </a:r>
                <a:r>
                  <a:rPr lang="en-US" sz="1800" baseline="30000" dirty="0">
                    <a:latin typeface="Symbol" panose="05050102010706020507" pitchFamily="18" charset="2"/>
                    <a:cs typeface="Times New Roman" panose="02020603050405020304" pitchFamily="18" charset="0"/>
                  </a:rPr>
                  <a:t>-</a:t>
                </a:r>
                <a:r>
                  <a:rPr lang="en-US" sz="1800" baseline="30000" dirty="0" smtClean="0">
                    <a:latin typeface="Times New Roman" panose="02020603050405020304" pitchFamily="18" charset="0"/>
                    <a:cs typeface="Times New Roman" panose="02020603050405020304" pitchFamily="18" charset="0"/>
                  </a:rPr>
                  <a:t>1</a:t>
                </a:r>
                <a:r>
                  <a:rPr lang="en-US" sz="1800" dirty="0" smtClean="0"/>
                  <a:t>), and </a:t>
                </a:r>
                <a:r>
                  <a:rPr lang="en-US" sz="1800" i="1" dirty="0" smtClean="0">
                    <a:latin typeface="Times New Roman" panose="02020603050405020304" pitchFamily="18" charset="0"/>
                    <a:cs typeface="Times New Roman" panose="02020603050405020304" pitchFamily="18" charset="0"/>
                  </a:rPr>
                  <a:t>T</a:t>
                </a:r>
                <a:r>
                  <a:rPr lang="en-US" sz="1800" dirty="0" smtClean="0"/>
                  <a:t> is the gas temperature.  For a cloud of mass </a:t>
                </a:r>
                <a:r>
                  <a:rPr lang="en-US" sz="1800" i="1" dirty="0" smtClean="0">
                    <a:latin typeface="Times New Roman" panose="02020603050405020304" pitchFamily="18" charset="0"/>
                    <a:cs typeface="Times New Roman" panose="02020603050405020304" pitchFamily="18" charset="0"/>
                  </a:rPr>
                  <a:t>M</a:t>
                </a:r>
                <a:r>
                  <a:rPr lang="en-US" sz="1800" i="1" baseline="-25000" dirty="0" smtClean="0">
                    <a:latin typeface="Times New Roman" panose="02020603050405020304" pitchFamily="18" charset="0"/>
                    <a:cs typeface="Times New Roman" panose="02020603050405020304" pitchFamily="18" charset="0"/>
                  </a:rPr>
                  <a:t>c</a:t>
                </a:r>
                <a:r>
                  <a:rPr lang="en-US" sz="1800" dirty="0" smtClean="0"/>
                  <a:t> made entirely of hydrogen, we would have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𝐻</m:t>
                            </m:r>
                          </m:sub>
                        </m:sSub>
                      </m:den>
                    </m:f>
                  </m:oMath>
                </a14:m>
                <a:r>
                  <a:rPr lang="en-US" sz="1800" dirty="0" smtClean="0"/>
                  <a:t>, but since there could be other constituents in the cloud, we instead use the symbol </a:t>
                </a:r>
                <a:r>
                  <a:rPr lang="en-US" sz="1800" i="1" dirty="0" smtClean="0">
                    <a:latin typeface="Symbol" panose="05050102010706020507" pitchFamily="18" charset="2"/>
                  </a:rPr>
                  <a:t>m</a:t>
                </a:r>
                <a:r>
                  <a:rPr lang="en-US" sz="1800" dirty="0" smtClean="0"/>
                  <a:t> to represent the mean molecular weight of the atoms of the cloud (so each He atom would contribute </a:t>
                </a:r>
                <a:r>
                  <a:rPr lang="en-US" sz="1800" dirty="0" smtClean="0">
                    <a:latin typeface="Times New Roman" panose="02020603050405020304" pitchFamily="18" charset="0"/>
                    <a:cs typeface="Times New Roman" panose="02020603050405020304" pitchFamily="18" charset="0"/>
                  </a:rPr>
                  <a:t>4 </a:t>
                </a:r>
                <a:r>
                  <a:rPr lang="en-US" sz="1800" i="1" dirty="0" err="1" smtClean="0">
                    <a:latin typeface="Times New Roman" panose="02020603050405020304" pitchFamily="18" charset="0"/>
                    <a:cs typeface="Times New Roman" panose="02020603050405020304" pitchFamily="18" charset="0"/>
                  </a:rPr>
                  <a:t>m</a:t>
                </a:r>
                <a:r>
                  <a:rPr lang="en-US" sz="1800" i="1" baseline="-25000" dirty="0" err="1" smtClean="0">
                    <a:latin typeface="Times New Roman" panose="02020603050405020304" pitchFamily="18" charset="0"/>
                    <a:cs typeface="Times New Roman" panose="02020603050405020304" pitchFamily="18" charset="0"/>
                  </a:rPr>
                  <a:t>H</a:t>
                </a:r>
                <a:r>
                  <a:rPr lang="en-US" sz="1800" dirty="0" smtClean="0"/>
                  <a:t>).  NB: this </a:t>
                </a:r>
                <a:r>
                  <a:rPr lang="en-US" sz="1800" i="1" dirty="0">
                    <a:latin typeface="Symbol" panose="05050102010706020507" pitchFamily="18" charset="2"/>
                  </a:rPr>
                  <a:t>m</a:t>
                </a:r>
                <a:r>
                  <a:rPr lang="en-US" sz="1800" dirty="0" smtClean="0"/>
                  <a:t> is NOT the same as the reduced mass we used earlier!  Then </a:t>
                </a:r>
                <a14:m>
                  <m:oMath xmlns:m="http://schemas.openxmlformats.org/officeDocument/2006/math">
                    <m:r>
                      <a:rPr lang="en-US" sz="1800" i="1">
                        <a:latin typeface="Cambria Math" panose="02040503050406030204" pitchFamily="18" charset="0"/>
                      </a:rPr>
                      <m:t>𝑁</m:t>
                    </m:r>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𝑐</m:t>
                            </m:r>
                          </m:sub>
                        </m:sSub>
                      </m:num>
                      <m:den>
                        <m:sSub>
                          <m:sSubPr>
                            <m:ctrlPr>
                              <a:rPr lang="en-US" sz="1800" i="1">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𝜇</m:t>
                            </m:r>
                            <m:r>
                              <a:rPr lang="en-US" sz="1800" i="1">
                                <a:latin typeface="Cambria Math" panose="02040503050406030204" pitchFamily="18" charset="0"/>
                              </a:rPr>
                              <m:t>𝑚</m:t>
                            </m:r>
                          </m:e>
                          <m:sub>
                            <m:r>
                              <a:rPr lang="en-US" sz="1800" i="1">
                                <a:latin typeface="Cambria Math" panose="02040503050406030204" pitchFamily="18" charset="0"/>
                              </a:rPr>
                              <m:t>𝐻</m:t>
                            </m:r>
                          </m:sub>
                        </m:sSub>
                      </m:den>
                    </m:f>
                  </m:oMath>
                </a14:m>
                <a:r>
                  <a:rPr lang="en-US" sz="1800" dirty="0" smtClean="0"/>
                  <a:t>.</a:t>
                </a:r>
              </a:p>
              <a:p>
                <a:r>
                  <a:rPr lang="en-US" sz="1800" dirty="0" smtClean="0"/>
                  <a:t>The Jeans Criterion then says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3</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𝑘𝑇</m:t>
                        </m:r>
                      </m:num>
                      <m:den>
                        <m:r>
                          <a:rPr lang="en-US" sz="1800" i="1" smtClean="0">
                            <a:latin typeface="Cambria Math" panose="02040503050406030204" pitchFamily="18" charset="0"/>
                            <a:ea typeface="Cambria Math" panose="02040503050406030204" pitchFamily="18" charset="0"/>
                          </a:rPr>
                          <m:t>𝜇</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𝐻</m:t>
                            </m:r>
                          </m:sub>
                        </m:sSub>
                      </m:den>
                    </m:f>
                    <m:r>
                      <a:rPr lang="en-US" sz="1800" b="0" i="1" smtClean="0">
                        <a:latin typeface="Cambria Math" panose="02040503050406030204" pitchFamily="18" charset="0"/>
                      </a:rPr>
                      <m:t>&lt;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5</m:t>
                        </m:r>
                      </m:den>
                    </m:f>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𝐺</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up>
                            <m:r>
                              <a:rPr lang="en-US" sz="1800" b="0" i="1" smtClean="0">
                                <a:latin typeface="Cambria Math" panose="02040503050406030204" pitchFamily="18" charset="0"/>
                              </a:rPr>
                              <m:t>2</m:t>
                            </m:r>
                          </m:sup>
                        </m:sSubSup>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𝑐</m:t>
                            </m:r>
                          </m:sub>
                        </m:sSub>
                      </m:den>
                    </m:f>
                  </m:oMath>
                </a14:m>
                <a:r>
                  <a:rPr lang="en-US" sz="1800" dirty="0" smtClean="0"/>
                  <a:t>.  But let’s write this in terms of density: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Sub>
                      </m:num>
                      <m:den>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3</m:t>
                            </m:r>
                          </m:den>
                        </m:f>
                        <m:r>
                          <a:rPr lang="en-US" sz="1800" b="0" i="1" smtClean="0">
                            <a:latin typeface="Cambria Math" panose="02040503050406030204" pitchFamily="18" charset="0"/>
                            <a:ea typeface="Cambria Math" panose="02040503050406030204" pitchFamily="18" charset="0"/>
                          </a:rPr>
                          <m:t>𝜋</m:t>
                        </m:r>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𝑐</m:t>
                            </m:r>
                          </m:sub>
                          <m:sup>
                            <m:r>
                              <a:rPr lang="en-US" sz="1800" b="0" i="1" smtClean="0">
                                <a:latin typeface="Cambria Math" panose="02040503050406030204" pitchFamily="18" charset="0"/>
                                <a:ea typeface="Cambria Math" panose="02040503050406030204" pitchFamily="18" charset="0"/>
                              </a:rPr>
                              <m:t>3</m:t>
                            </m:r>
                          </m:sup>
                        </m:sSubSup>
                      </m:den>
                    </m:f>
                  </m:oMath>
                </a14:m>
                <a:r>
                  <a:rPr lang="en-US" sz="1800" dirty="0" smtClean="0"/>
                  <a:t>.</a:t>
                </a:r>
              </a:p>
              <a:p>
                <a:endParaRPr lang="en-US" sz="18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30507" y="1019977"/>
                <a:ext cx="11600760" cy="5083368"/>
              </a:xfrm>
              <a:blipFill>
                <a:blip r:embed="rId2"/>
                <a:stretch>
                  <a:fillRect l="-105" r="-946" b="-83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02,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4337465" y="2966715"/>
                <a:ext cx="2816797" cy="738664"/>
              </a:xfrm>
              <a:prstGeom prst="rect">
                <a:avLst/>
              </a:prstGeom>
              <a:solidFill>
                <a:schemeClr val="tx2">
                  <a:lumMod val="40000"/>
                  <a:lumOff val="60000"/>
                </a:schemeClr>
              </a:solidFill>
            </p:spPr>
            <p:txBody>
              <a:bodyPr wrap="none" lIns="0" tIns="0" rIns="0" bIns="0" rtlCol="0">
                <a:spAutoFit/>
              </a:bodyPr>
              <a:lstStyle/>
              <a:p>
                <a:pPr algn="l"/>
                <a14:m>
                  <m:oMath xmlns:m="http://schemas.openxmlformats.org/officeDocument/2006/math">
                    <m:r>
                      <a:rPr lang="en-US" sz="1600" b="0" i="1" smtClean="0">
                        <a:latin typeface="Cambria Math" panose="02040503050406030204" pitchFamily="18" charset="0"/>
                      </a:rPr>
                      <m:t>   2</m:t>
                    </m:r>
                    <m:r>
                      <a:rPr lang="en-US" sz="1600" b="0" i="1" smtClean="0">
                        <a:latin typeface="Cambria Math" panose="02040503050406030204" pitchFamily="18" charset="0"/>
                      </a:rPr>
                      <m:t>𝐾</m:t>
                    </m:r>
                    <m:r>
                      <a:rPr lang="en-US" sz="1600" b="0" i="1" smtClean="0">
                        <a:latin typeface="Cambria Math" panose="02040503050406030204" pitchFamily="18" charset="0"/>
                      </a:rPr>
                      <m:t>+</m:t>
                    </m:r>
                    <m:r>
                      <a:rPr lang="en-US" sz="1600" b="0" i="1" smtClean="0">
                        <a:latin typeface="Cambria Math" panose="02040503050406030204" pitchFamily="18" charset="0"/>
                      </a:rPr>
                      <m:t>𝑈</m:t>
                    </m:r>
                    <m:r>
                      <a:rPr lang="en-US" sz="1600" b="0" i="1" smtClean="0">
                        <a:latin typeface="Cambria Math" panose="02040503050406030204" pitchFamily="18" charset="0"/>
                      </a:rPr>
                      <m:t>=0</m:t>
                    </m:r>
                  </m:oMath>
                </a14:m>
                <a:r>
                  <a:rPr lang="en-US" sz="1600" b="0" i="0" dirty="0" smtClean="0">
                    <a:latin typeface="Cambria Math" panose="02040503050406030204" pitchFamily="18" charset="0"/>
                  </a:rPr>
                  <a:t>  equilibrium</a:t>
                </a:r>
                <a:endParaRPr lang="en-US" sz="1600" b="0" i="1" dirty="0" smtClean="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𝐾</m:t>
                      </m:r>
                      <m:r>
                        <a:rPr lang="en-US" sz="1600" b="0" i="1" smtClean="0">
                          <a:latin typeface="Cambria Math" panose="02040503050406030204" pitchFamily="18" charset="0"/>
                        </a:rPr>
                        <m:t>+</m:t>
                      </m:r>
                      <m:r>
                        <a:rPr lang="en-US" sz="1600" b="0" i="1" smtClean="0">
                          <a:latin typeface="Cambria Math" panose="02040503050406030204" pitchFamily="18" charset="0"/>
                        </a:rPr>
                        <m:t>𝑈</m:t>
                      </m:r>
                      <m:r>
                        <a:rPr lang="en-US" sz="1600" b="0" i="1" smtClean="0">
                          <a:latin typeface="Cambria Math" panose="02040503050406030204" pitchFamily="18" charset="0"/>
                        </a:rPr>
                        <m:t>&gt;0</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cloud</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expands</m:t>
                      </m:r>
                      <m:r>
                        <a:rPr lang="en-US" sz="1600" b="0" i="1" smtClean="0">
                          <a:latin typeface="Cambria Math" panose="02040503050406030204" pitchFamily="18" charset="0"/>
                        </a:rPr>
                        <m:t> </m:t>
                      </m:r>
                    </m:oMath>
                  </m:oMathPara>
                </a14:m>
                <a:endParaRPr lang="en-US" sz="1600" b="0" i="1" dirty="0" smtClean="0">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rPr>
                        <m:t>𝐾</m:t>
                      </m:r>
                      <m:r>
                        <a:rPr lang="en-US" sz="1600" b="0" i="1" smtClean="0">
                          <a:latin typeface="Cambria Math" panose="02040503050406030204" pitchFamily="18" charset="0"/>
                        </a:rPr>
                        <m:t>+</m:t>
                      </m:r>
                      <m:r>
                        <a:rPr lang="en-US" sz="1600" b="0" i="1" smtClean="0">
                          <a:latin typeface="Cambria Math" panose="02040503050406030204" pitchFamily="18" charset="0"/>
                        </a:rPr>
                        <m:t>𝑈</m:t>
                      </m:r>
                      <m:r>
                        <a:rPr lang="en-US" sz="1600" b="0" i="1" smtClean="0">
                          <a:latin typeface="Cambria Math" panose="02040503050406030204" pitchFamily="18" charset="0"/>
                        </a:rPr>
                        <m:t>&lt;0  </m:t>
                      </m:r>
                      <m:r>
                        <m:rPr>
                          <m:nor/>
                        </m:rPr>
                        <a:rPr lang="en-US" sz="1600" b="0" i="0" smtClean="0">
                          <a:latin typeface="Cambria Math" panose="02040503050406030204" pitchFamily="18" charset="0"/>
                        </a:rPr>
                        <m:t>cloud</m:t>
                      </m:r>
                      <m:r>
                        <m:rPr>
                          <m:nor/>
                        </m:rPr>
                        <a:rPr lang="en-US" sz="1600" b="0" i="0" smtClean="0">
                          <a:latin typeface="Cambria Math" panose="02040503050406030204" pitchFamily="18" charset="0"/>
                        </a:rPr>
                        <m:t> </m:t>
                      </m:r>
                      <m:r>
                        <m:rPr>
                          <m:nor/>
                        </m:rPr>
                        <a:rPr lang="en-US" sz="1600" b="0" i="0" smtClean="0">
                          <a:latin typeface="Cambria Math" panose="02040503050406030204" pitchFamily="18" charset="0"/>
                        </a:rPr>
                        <m:t>collapses</m:t>
                      </m:r>
                    </m:oMath>
                  </m:oMathPara>
                </a14:m>
                <a:endParaRPr lang="en-US" sz="1600"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337465" y="2966715"/>
                <a:ext cx="2816797" cy="738664"/>
              </a:xfrm>
              <a:prstGeom prst="rect">
                <a:avLst/>
              </a:prstGeom>
              <a:blipFill>
                <a:blip r:embed="rId4"/>
                <a:stretch>
                  <a:fillRect l="-216" t="-9917" b="-11570"/>
                </a:stretch>
              </a:blipFill>
            </p:spPr>
            <p:txBody>
              <a:bodyPr/>
              <a:lstStyle/>
              <a:p>
                <a:r>
                  <a:rPr lang="en-US">
                    <a:noFill/>
                  </a:rPr>
                  <a:t> </a:t>
                </a:r>
              </a:p>
            </p:txBody>
          </p:sp>
        </mc:Fallback>
      </mc:AlternateContent>
    </p:spTree>
    <p:extLst>
      <p:ext uri="{BB962C8B-B14F-4D97-AF65-F5344CB8AC3E}">
        <p14:creationId xmlns:p14="http://schemas.microsoft.com/office/powerpoint/2010/main" val="42882812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47" y="147809"/>
            <a:ext cx="10972800" cy="722524"/>
          </a:xfrm>
        </p:spPr>
        <p:txBody>
          <a:bodyPr/>
          <a:lstStyle/>
          <a:p>
            <a:r>
              <a:rPr lang="en-US" dirty="0" smtClean="0"/>
              <a:t>Jeans Criterion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34178" y="764750"/>
                <a:ext cx="11464887" cy="5250460"/>
              </a:xfrm>
            </p:spPr>
            <p:txBody>
              <a:bodyPr/>
              <a:lstStyle/>
              <a:p>
                <a:r>
                  <a:rPr lang="en-US" sz="1800" dirty="0" smtClean="0"/>
                  <a:t>So, replacing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Sub>
                              </m:num>
                              <m:den>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0</m:t>
                                    </m:r>
                                  </m:sub>
                                </m:sSub>
                              </m:den>
                            </m:f>
                          </m:e>
                        </m:d>
                      </m:e>
                      <m:sup>
                        <m:r>
                          <a:rPr lang="en-US" sz="1800" b="0" i="1" smtClean="0">
                            <a:latin typeface="Cambria Math" panose="02040503050406030204" pitchFamily="18" charset="0"/>
                          </a:rPr>
                          <m:t>1/3</m:t>
                        </m:r>
                      </m:sup>
                    </m:sSup>
                  </m:oMath>
                </a14:m>
                <a:r>
                  <a:rPr lang="en-US" sz="1800" dirty="0" smtClean="0"/>
                  <a:t>, we see that collapse can occur if the cloud mass is greater than the </a:t>
                </a:r>
                <a:r>
                  <a:rPr lang="en-US" sz="1800" i="1" dirty="0" smtClean="0">
                    <a:solidFill>
                      <a:srgbClr val="FF0000"/>
                    </a:solidFill>
                  </a:rPr>
                  <a:t>Jeans Mass</a:t>
                </a:r>
                <a:r>
                  <a:rPr lang="en-US" sz="1800" dirty="0" smtClean="0"/>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&gt;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𝐽</m:t>
                        </m:r>
                      </m:sub>
                    </m:sSub>
                  </m:oMath>
                </a14:m>
                <a:r>
                  <a:rPr lang="en-US" sz="1800" dirty="0" smtClean="0"/>
                  <a:t>, where</a:t>
                </a:r>
              </a:p>
              <a:p>
                <a:endParaRPr lang="en-US" sz="1800" dirty="0"/>
              </a:p>
              <a:p>
                <a:r>
                  <a:rPr lang="en-US" sz="1800" dirty="0" smtClean="0"/>
                  <a:t>Or, equivalently, the minimum radius for collapse of a cloud of density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0</m:t>
                        </m:r>
                      </m:sub>
                    </m:sSub>
                  </m:oMath>
                </a14:m>
                <a:r>
                  <a:rPr lang="en-US" sz="1800" dirty="0" smtClean="0"/>
                  <a:t> is the </a:t>
                </a:r>
                <a:r>
                  <a:rPr lang="en-US" sz="1800" i="1" dirty="0" smtClean="0">
                    <a:solidFill>
                      <a:srgbClr val="FF0000"/>
                    </a:solidFill>
                  </a:rPr>
                  <a:t>Jeans Length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&gt;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𝐽</m:t>
                        </m:r>
                      </m:sub>
                    </m:sSub>
                  </m:oMath>
                </a14:m>
                <a:r>
                  <a:rPr lang="en-US" sz="1800" dirty="0" smtClean="0"/>
                  <a:t>, where</a:t>
                </a:r>
              </a:p>
              <a:p>
                <a:endParaRPr lang="en-US" sz="1800" dirty="0"/>
              </a:p>
              <a:p>
                <a:r>
                  <a:rPr lang="en-US" sz="1800" dirty="0" smtClean="0"/>
                  <a:t>This says if you have a sufficiently massive cloud (or equivalently a big enough one), it will collapse.  But notice that the criterion depends on the temperature of the cloud, so we expect only cold clouds to collapse—the colder the better.</a:t>
                </a:r>
              </a:p>
              <a:p>
                <a:pPr marL="0" indent="0">
                  <a:buNone/>
                </a:pPr>
                <a:r>
                  <a:rPr lang="en-US" sz="1800" b="1" dirty="0" smtClean="0"/>
                  <a:t>Example: </a:t>
                </a:r>
                <a:r>
                  <a:rPr lang="en-US" sz="1800" dirty="0" smtClean="0"/>
                  <a:t>For a hydrogen cloud with 10% helium (by number), of temperature </a:t>
                </a:r>
                <a:r>
                  <a:rPr lang="en-US" sz="1800" i="1" dirty="0" smtClean="0">
                    <a:latin typeface="Times New Roman" panose="02020603050405020304" pitchFamily="18" charset="0"/>
                    <a:cs typeface="Times New Roman" panose="02020603050405020304" pitchFamily="18" charset="0"/>
                  </a:rPr>
                  <a:t>T</a:t>
                </a:r>
                <a:r>
                  <a:rPr lang="en-US" sz="1800" dirty="0" smtClean="0">
                    <a:latin typeface="Times New Roman" panose="02020603050405020304" pitchFamily="18" charset="0"/>
                    <a:cs typeface="Times New Roman" panose="02020603050405020304" pitchFamily="18" charset="0"/>
                  </a:rPr>
                  <a:t> = 10 K</a:t>
                </a:r>
                <a:r>
                  <a:rPr lang="en-US" sz="1800" dirty="0" smtClean="0"/>
                  <a:t>, and density            </a:t>
                </a:r>
                <a:r>
                  <a:rPr lang="en-US" sz="1800" i="1" dirty="0" smtClean="0">
                    <a:latin typeface="Symbol" panose="05050102010706020507" pitchFamily="18" charset="2"/>
                    <a:cs typeface="Times New Roman" panose="02020603050405020304" pitchFamily="18" charset="0"/>
                  </a:rPr>
                  <a:t>r</a:t>
                </a:r>
                <a:r>
                  <a:rPr lang="en-US" sz="1800" baseline="-25000" dirty="0" smtClean="0">
                    <a:latin typeface="Times New Roman" panose="02020603050405020304" pitchFamily="18" charset="0"/>
                    <a:cs typeface="Times New Roman" panose="02020603050405020304" pitchFamily="18" charset="0"/>
                  </a:rPr>
                  <a:t>0</a:t>
                </a:r>
                <a:r>
                  <a:rPr lang="en-US" sz="1800" dirty="0" smtClean="0">
                    <a:latin typeface="Times New Roman" panose="02020603050405020304" pitchFamily="18" charset="0"/>
                    <a:cs typeface="Times New Roman" panose="02020603050405020304" pitchFamily="18" charset="0"/>
                  </a:rPr>
                  <a:t> = 10</a:t>
                </a:r>
                <a:r>
                  <a:rPr lang="en-US" sz="1800" baseline="30000" dirty="0" smtClean="0">
                    <a:latin typeface="Symbol" panose="05050102010706020507" pitchFamily="18" charset="2"/>
                    <a:cs typeface="Times New Roman" panose="02020603050405020304" pitchFamily="18" charset="0"/>
                  </a:rPr>
                  <a:t>-</a:t>
                </a:r>
                <a:r>
                  <a:rPr lang="en-US" sz="1800" baseline="30000" dirty="0" smtClean="0">
                    <a:latin typeface="Times New Roman" panose="02020603050405020304" pitchFamily="18" charset="0"/>
                    <a:cs typeface="Times New Roman" panose="02020603050405020304" pitchFamily="18" charset="0"/>
                  </a:rPr>
                  <a:t>16</a:t>
                </a:r>
                <a:r>
                  <a:rPr lang="en-US" sz="1800" dirty="0" smtClean="0">
                    <a:latin typeface="Times New Roman" panose="02020603050405020304" pitchFamily="18" charset="0"/>
                    <a:cs typeface="Times New Roman" panose="02020603050405020304" pitchFamily="18" charset="0"/>
                  </a:rPr>
                  <a:t> kg m</a:t>
                </a:r>
                <a:r>
                  <a:rPr lang="en-US" sz="1800" baseline="30000" dirty="0" smtClean="0">
                    <a:latin typeface="Symbol" panose="05050102010706020507" pitchFamily="18" charset="2"/>
                    <a:cs typeface="Times New Roman" panose="02020603050405020304" pitchFamily="18" charset="0"/>
                  </a:rPr>
                  <a:t>-</a:t>
                </a:r>
                <a:r>
                  <a:rPr lang="en-US" sz="1800" baseline="30000" dirty="0" smtClean="0">
                    <a:latin typeface="Times New Roman" panose="02020603050405020304" pitchFamily="18" charset="0"/>
                    <a:cs typeface="Times New Roman" panose="02020603050405020304" pitchFamily="18" charset="0"/>
                  </a:rPr>
                  <a:t>3</a:t>
                </a:r>
                <a:r>
                  <a:rPr lang="en-US" sz="1800" dirty="0" smtClean="0"/>
                  <a:t>, how big would it have to be in order to collapse?  What is the corresponding Jeans Mass?</a:t>
                </a:r>
              </a:p>
              <a:p>
                <a:r>
                  <a:rPr lang="en-US" sz="1800" dirty="0" smtClean="0"/>
                  <a:t>The mean molecular weight for 10% He and 90% H is </a:t>
                </a:r>
                <a14:m>
                  <m:oMath xmlns:m="http://schemas.openxmlformats.org/officeDocument/2006/math">
                    <m:r>
                      <a:rPr lang="en-US" sz="180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0.1</m:t>
                            </m:r>
                          </m:e>
                        </m:d>
                        <m:r>
                          <a:rPr lang="en-US" sz="1800" b="0" i="1" smtClean="0">
                            <a:latin typeface="Cambria Math" panose="02040503050406030204" pitchFamily="18" charset="0"/>
                            <a:ea typeface="Cambria Math" panose="02040503050406030204" pitchFamily="18" charset="0"/>
                          </a:rPr>
                          <m:t>4</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𝐻</m:t>
                            </m:r>
                          </m:sub>
                        </m:sSub>
                        <m:r>
                          <a:rPr lang="en-US" sz="1800" b="0" i="1" smtClean="0">
                            <a:latin typeface="Cambria Math" panose="02040503050406030204" pitchFamily="18" charset="0"/>
                            <a:ea typeface="Cambria Math" panose="02040503050406030204" pitchFamily="18" charset="0"/>
                          </a:rPr>
                          <m:t>+(0.9)</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𝐻</m:t>
                            </m:r>
                          </m:sub>
                        </m:sSub>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𝑚</m:t>
                            </m:r>
                          </m:e>
                          <m:sub>
                            <m:r>
                              <a:rPr lang="en-US" sz="1800" i="1">
                                <a:latin typeface="Cambria Math" panose="02040503050406030204" pitchFamily="18" charset="0"/>
                                <a:ea typeface="Cambria Math" panose="02040503050406030204" pitchFamily="18" charset="0"/>
                              </a:rPr>
                              <m:t>𝐻</m:t>
                            </m:r>
                          </m:sub>
                        </m:sSub>
                      </m:den>
                    </m:f>
                    <m:r>
                      <a:rPr lang="en-US" sz="1800" b="0" i="1" smtClean="0">
                        <a:latin typeface="Cambria Math" panose="02040503050406030204" pitchFamily="18" charset="0"/>
                        <a:ea typeface="Cambria Math" panose="02040503050406030204" pitchFamily="18" charset="0"/>
                      </a:rPr>
                      <m:t>=1.3</m:t>
                    </m:r>
                  </m:oMath>
                </a14:m>
                <a:r>
                  <a:rPr lang="en-US" sz="1800" dirty="0" smtClean="0"/>
                  <a:t>, so </a:t>
                </a:r>
              </a:p>
              <a:p>
                <a:endParaRPr lang="en-US" sz="1800" dirty="0"/>
              </a:p>
              <a:p>
                <a:endParaRPr lang="en-US" sz="1800" dirty="0" smtClean="0"/>
              </a:p>
              <a:p>
                <a:r>
                  <a:rPr lang="en-US" sz="1800" dirty="0" smtClean="0"/>
                  <a:t>The Jeans Mass 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𝐽</m:t>
                        </m:r>
                      </m:sub>
                    </m:sSub>
                    <m:r>
                      <a:rPr lang="en-US" sz="1800" b="0" i="1" smtClean="0">
                        <a:latin typeface="Cambria Math" panose="02040503050406030204" pitchFamily="18" charset="0"/>
                      </a:rPr>
                      <m:t>=1.61</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31</m:t>
                        </m:r>
                      </m:sup>
                    </m:sSup>
                    <m:r>
                      <a:rPr lang="en-US" sz="1800" b="0" i="1" smtClean="0">
                        <a:latin typeface="Cambria Math" panose="02040503050406030204" pitchFamily="18" charset="0"/>
                        <a:ea typeface="Cambria Math" panose="02040503050406030204" pitchFamily="18" charset="0"/>
                      </a:rPr>
                      <m:t> </m:t>
                    </m:r>
                    <m:r>
                      <m:rPr>
                        <m:nor/>
                      </m:rPr>
                      <a:rPr lang="en-US" sz="1800" b="0" i="0" smtClean="0">
                        <a:latin typeface="Cambria Math" panose="02040503050406030204" pitchFamily="18" charset="0"/>
                        <a:ea typeface="Cambria Math" panose="02040503050406030204" pitchFamily="18" charset="0"/>
                      </a:rPr>
                      <m:t>kg</m:t>
                    </m:r>
                    <m:r>
                      <a:rPr lang="en-US" sz="1800" b="0" i="1" smtClean="0">
                        <a:latin typeface="Cambria Math" panose="02040503050406030204" pitchFamily="18" charset="0"/>
                        <a:ea typeface="Cambria Math" panose="02040503050406030204" pitchFamily="18" charset="0"/>
                      </a:rPr>
                      <m:t> ≈8 </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m:t>
                        </m:r>
                      </m:sub>
                    </m:sSub>
                  </m:oMath>
                </a14:m>
                <a:r>
                  <a:rPr lang="en-US" sz="1800" dirty="0" smtClean="0"/>
                  <a:t>.  Note, you get the same answer with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3</m:t>
                        </m:r>
                      </m:den>
                    </m:f>
                    <m:r>
                      <a:rPr lang="en-US" sz="1800" b="0" i="1" smtClean="0">
                        <a:latin typeface="Cambria Math" panose="02040503050406030204" pitchFamily="18" charset="0"/>
                        <a:ea typeface="Cambria Math" panose="02040503050406030204" pitchFamily="18" charset="0"/>
                      </a:rPr>
                      <m:t>𝜋</m:t>
                    </m:r>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𝑐</m:t>
                        </m:r>
                      </m:sub>
                      <m:sup>
                        <m:r>
                          <a:rPr lang="en-US" sz="1800" b="0" i="1" smtClean="0">
                            <a:latin typeface="Cambria Math" panose="02040503050406030204" pitchFamily="18" charset="0"/>
                            <a:ea typeface="Cambria Math" panose="02040503050406030204" pitchFamily="18" charset="0"/>
                          </a:rPr>
                          <m:t>3</m:t>
                        </m:r>
                      </m:sup>
                    </m:sSubSup>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0</m:t>
                        </m:r>
                      </m:sub>
                    </m:sSub>
                  </m:oMath>
                </a14:m>
                <a:r>
                  <a:rPr lang="en-US" sz="1800" dirty="0" smtClean="0"/>
                  <a:t>.</a:t>
                </a: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34178" y="764750"/>
                <a:ext cx="11464887" cy="5250460"/>
              </a:xfrm>
              <a:blipFill>
                <a:blip r:embed="rId2"/>
                <a:stretch>
                  <a:fillRect l="-478" b="-162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02,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4087258" y="1335049"/>
                <a:ext cx="2890278" cy="688202"/>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𝐽</m:t>
                          </m:r>
                        </m:sub>
                      </m:sSub>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d>
                            <m:dPr>
                              <m:ctrlPr>
                                <a:rPr lang="en-US" sz="1800" i="1" smtClean="0">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𝑘𝑇</m:t>
                                  </m:r>
                                </m:num>
                                <m:den>
                                  <m:r>
                                    <a:rPr lang="en-US" sz="1800" b="0" i="1" smtClean="0">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𝜇</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𝐻</m:t>
                                      </m:r>
                                    </m:sub>
                                  </m:sSub>
                                </m:den>
                              </m:f>
                            </m:e>
                          </m:d>
                        </m:e>
                        <m:sup>
                          <m:r>
                            <a:rPr lang="en-US" sz="1800" b="0" i="1" smtClean="0">
                              <a:latin typeface="Cambria Math" panose="02040503050406030204" pitchFamily="18" charset="0"/>
                              <a:ea typeface="Cambria Math" panose="02040503050406030204" pitchFamily="18" charset="0"/>
                            </a:rPr>
                            <m:t>3/2</m:t>
                          </m:r>
                        </m:sup>
                      </m:sSup>
                      <m:sSup>
                        <m:sSupPr>
                          <m:ctrlPr>
                            <a:rPr lang="en-US" sz="1800" i="1" smtClean="0">
                              <a:latin typeface="Cambria Math" panose="02040503050406030204" pitchFamily="18" charset="0"/>
                              <a:ea typeface="Cambria Math" panose="02040503050406030204" pitchFamily="18" charset="0"/>
                            </a:rPr>
                          </m:ctrlPr>
                        </m:sSupPr>
                        <m:e>
                          <m:d>
                            <m:dPr>
                              <m:ctrlPr>
                                <a:rPr lang="en-US" sz="1800" i="1" smtClean="0">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3</m:t>
                                  </m:r>
                                </m:num>
                                <m:den>
                                  <m:r>
                                    <a:rPr lang="en-US" sz="1800" b="0" i="1" smtClean="0">
                                      <a:latin typeface="Cambria Math" panose="02040503050406030204" pitchFamily="18" charset="0"/>
                                      <a:ea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0</m:t>
                                      </m:r>
                                    </m:sub>
                                  </m:sSub>
                                </m:den>
                              </m:f>
                            </m:e>
                          </m:d>
                        </m:e>
                        <m:sup>
                          <m:r>
                            <a:rPr lang="en-US" sz="1800" b="0" i="1" smtClean="0">
                              <a:latin typeface="Cambria Math" panose="02040503050406030204" pitchFamily="18" charset="0"/>
                              <a:ea typeface="Cambria Math" panose="02040503050406030204" pitchFamily="18" charset="0"/>
                            </a:rPr>
                            <m:t>1/2</m:t>
                          </m:r>
                        </m:sup>
                      </m:sSup>
                    </m:oMath>
                  </m:oMathPara>
                </a14:m>
                <a:endParaRPr lang="en-US" sz="1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087258" y="1335049"/>
                <a:ext cx="2890278" cy="6882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84759" y="2323353"/>
                <a:ext cx="2321533" cy="688202"/>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𝐽</m:t>
                          </m:r>
                        </m:sub>
                      </m:sSub>
                      <m:r>
                        <a:rPr lang="en-US" sz="180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d>
                            <m:dPr>
                              <m:ctrlPr>
                                <a:rPr lang="en-US" sz="1800" i="1" smtClean="0">
                                  <a:latin typeface="Cambria Math" panose="02040503050406030204" pitchFamily="18" charset="0"/>
                                  <a:ea typeface="Cambria Math" panose="02040503050406030204" pitchFamily="18" charset="0"/>
                                </a:rPr>
                              </m:ctrlPr>
                            </m:dPr>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15</m:t>
                                  </m:r>
                                  <m:r>
                                    <a:rPr lang="en-US" sz="1800" b="0" i="1" smtClean="0">
                                      <a:latin typeface="Cambria Math" panose="02040503050406030204" pitchFamily="18" charset="0"/>
                                      <a:ea typeface="Cambria Math" panose="02040503050406030204" pitchFamily="18" charset="0"/>
                                    </a:rPr>
                                    <m:t>𝑘𝑇</m:t>
                                  </m:r>
                                </m:num>
                                <m:den>
                                  <m:r>
                                    <a:rPr lang="en-US" sz="1800" b="0" i="1" smtClean="0">
                                      <a:latin typeface="Cambria Math" panose="02040503050406030204" pitchFamily="18" charset="0"/>
                                      <a:ea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𝜇</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m:t>
                                      </m:r>
                                    </m:e>
                                    <m:sub>
                                      <m:r>
                                        <a:rPr lang="en-US" sz="1800" b="0" i="1" smtClean="0">
                                          <a:latin typeface="Cambria Math" panose="02040503050406030204" pitchFamily="18" charset="0"/>
                                          <a:ea typeface="Cambria Math" panose="02040503050406030204" pitchFamily="18" charset="0"/>
                                        </a:rPr>
                                        <m:t>𝐻</m:t>
                                      </m:r>
                                    </m:sub>
                                  </m:sSub>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ea typeface="Cambria Math" panose="02040503050406030204" pitchFamily="18" charset="0"/>
                                        </a:rPr>
                                        <m:t>0</m:t>
                                      </m:r>
                                    </m:sub>
                                  </m:sSub>
                                </m:den>
                              </m:f>
                            </m:e>
                          </m:d>
                        </m:e>
                        <m:sup>
                          <m:r>
                            <a:rPr lang="en-US" sz="1800" b="0" i="1" smtClean="0">
                              <a:latin typeface="Cambria Math" panose="02040503050406030204" pitchFamily="18" charset="0"/>
                              <a:ea typeface="Cambria Math" panose="02040503050406030204" pitchFamily="18" charset="0"/>
                            </a:rPr>
                            <m:t>1/2</m:t>
                          </m:r>
                        </m:sup>
                      </m:sSup>
                    </m:oMath>
                  </m:oMathPara>
                </a14:m>
                <a:endParaRPr lang="en-US" sz="18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484759" y="2323353"/>
                <a:ext cx="2321533" cy="6882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03430" y="4886507"/>
                <a:ext cx="9940542" cy="81836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&gt;</m:t>
                      </m:r>
                      <m:rad>
                        <m:radPr>
                          <m:degHide m:val="on"/>
                          <m:ctrlPr>
                            <a:rPr lang="en-US" sz="1800" b="0" i="1" smtClean="0">
                              <a:latin typeface="Cambria Math" panose="02040503050406030204" pitchFamily="18" charset="0"/>
                            </a:rPr>
                          </m:ctrlPr>
                        </m:radPr>
                        <m:deg/>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15(1.38</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−23</m:t>
                                  </m:r>
                                </m:sup>
                              </m:sSup>
                              <m:sSup>
                                <m:sSupPr>
                                  <m:ctrlPr>
                                    <a:rPr lang="en-US" sz="1800" b="0" i="1" smtClean="0">
                                      <a:latin typeface="Cambria Math" panose="02040503050406030204" pitchFamily="18" charset="0"/>
                                      <a:ea typeface="Cambria Math" panose="02040503050406030204" pitchFamily="18" charset="0"/>
                                    </a:rPr>
                                  </m:ctrlPr>
                                </m:sSupPr>
                                <m:e>
                                  <m:r>
                                    <m:rPr>
                                      <m:nor/>
                                    </m:rPr>
                                    <a:rPr lang="en-US" sz="1800" b="0" i="0" smtClean="0">
                                      <a:latin typeface="Cambria Math" panose="02040503050406030204" pitchFamily="18" charset="0"/>
                                      <a:ea typeface="Cambria Math" panose="02040503050406030204" pitchFamily="18" charset="0"/>
                                    </a:rPr>
                                    <m:t>J</m:t>
                                  </m:r>
                                  <m:r>
                                    <m:rPr>
                                      <m:nor/>
                                    </m:rPr>
                                    <a:rPr lang="en-US" sz="1800" b="0" i="0" smtClean="0">
                                      <a:latin typeface="Cambria Math" panose="02040503050406030204" pitchFamily="18" charset="0"/>
                                      <a:ea typeface="Cambria Math" panose="02040503050406030204" pitchFamily="18" charset="0"/>
                                    </a:rPr>
                                    <m:t> </m:t>
                                  </m:r>
                                  <m:r>
                                    <m:rPr>
                                      <m:nor/>
                                    </m:rPr>
                                    <a:rPr lang="en-US" sz="1800" b="0" i="0" smtClean="0">
                                      <a:latin typeface="Cambria Math" panose="02040503050406030204" pitchFamily="18" charset="0"/>
                                      <a:ea typeface="Cambria Math" panose="02040503050406030204" pitchFamily="18" charset="0"/>
                                    </a:rPr>
                                    <m:t>K</m:t>
                                  </m:r>
                                </m:e>
                                <m:sup>
                                  <m:r>
                                    <a:rPr lang="en-US" sz="1800" b="0" i="1" smtClean="0">
                                      <a:latin typeface="Cambria Math" panose="02040503050406030204" pitchFamily="18" charset="0"/>
                                      <a:ea typeface="Cambria Math" panose="02040503050406030204" pitchFamily="18" charset="0"/>
                                    </a:rPr>
                                    <m:t>−1</m:t>
                                  </m:r>
                                </m:sup>
                              </m:sSup>
                              <m:r>
                                <a:rPr lang="en-US" sz="1800" b="0" i="1" smtClean="0">
                                  <a:latin typeface="Cambria Math" panose="02040503050406030204" pitchFamily="18" charset="0"/>
                                  <a:ea typeface="Cambria Math" panose="02040503050406030204" pitchFamily="18" charset="0"/>
                                </a:rPr>
                                <m:t>)(10 </m:t>
                              </m:r>
                              <m:r>
                                <m:rPr>
                                  <m:nor/>
                                </m:rPr>
                                <a:rPr lang="en-US" sz="1800" b="0" i="0" smtClean="0">
                                  <a:latin typeface="Cambria Math" panose="02040503050406030204" pitchFamily="18" charset="0"/>
                                  <a:ea typeface="Cambria Math" panose="02040503050406030204" pitchFamily="18" charset="0"/>
                                </a:rPr>
                                <m:t>K</m:t>
                              </m:r>
                              <m:r>
                                <m:rPr>
                                  <m:nor/>
                                </m:rPr>
                                <a:rPr lang="en-US" sz="1800" b="0" i="0"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(6.67×</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−11</m:t>
                                  </m:r>
                                </m:sup>
                              </m:sSup>
                              <m:r>
                                <m:rPr>
                                  <m:nor/>
                                </m:rPr>
                                <a:rPr lang="en-US" sz="1800" b="0" i="0" smtClean="0">
                                  <a:latin typeface="Cambria Math" panose="02040503050406030204" pitchFamily="18" charset="0"/>
                                  <a:ea typeface="Cambria Math" panose="02040503050406030204" pitchFamily="18" charset="0"/>
                                </a:rPr>
                                <m:t>N</m:t>
                              </m:r>
                              <m:sSup>
                                <m:sSupPr>
                                  <m:ctrlPr>
                                    <a:rPr lang="en-US" sz="1800" b="0" i="1" smtClean="0">
                                      <a:latin typeface="Cambria Math" panose="02040503050406030204" pitchFamily="18" charset="0"/>
                                      <a:ea typeface="Cambria Math" panose="02040503050406030204" pitchFamily="18" charset="0"/>
                                    </a:rPr>
                                  </m:ctrlPr>
                                </m:sSupPr>
                                <m:e>
                                  <m:r>
                                    <m:rPr>
                                      <m:nor/>
                                    </m:rPr>
                                    <a:rPr lang="en-US" sz="1800" b="0" i="0" smtClean="0">
                                      <a:latin typeface="Cambria Math" panose="02040503050406030204" pitchFamily="18" charset="0"/>
                                      <a:ea typeface="Cambria Math" panose="02040503050406030204" pitchFamily="18" charset="0"/>
                                    </a:rPr>
                                    <m:t>m</m:t>
                                  </m:r>
                                </m:e>
                                <m:sup>
                                  <m:r>
                                    <a:rPr lang="en-US" sz="1800" b="0" i="1" smtClean="0">
                                      <a:latin typeface="Cambria Math" panose="02040503050406030204" pitchFamily="18" charset="0"/>
                                      <a:ea typeface="Cambria Math" panose="02040503050406030204" pitchFamily="18" charset="0"/>
                                    </a:rPr>
                                    <m:t>2</m:t>
                                  </m:r>
                                </m:sup>
                              </m:sSup>
                              <m:sSup>
                                <m:sSupPr>
                                  <m:ctrlPr>
                                    <a:rPr lang="en-US" sz="1800" b="0" i="1" smtClean="0">
                                      <a:latin typeface="Cambria Math" panose="02040503050406030204" pitchFamily="18" charset="0"/>
                                      <a:ea typeface="Cambria Math" panose="02040503050406030204" pitchFamily="18" charset="0"/>
                                    </a:rPr>
                                  </m:ctrlPr>
                                </m:sSupPr>
                                <m:e>
                                  <m:r>
                                    <m:rPr>
                                      <m:nor/>
                                    </m:rPr>
                                    <a:rPr lang="en-US" sz="1800" b="0" i="0" smtClean="0">
                                      <a:latin typeface="Cambria Math" panose="02040503050406030204" pitchFamily="18" charset="0"/>
                                      <a:ea typeface="Cambria Math" panose="02040503050406030204" pitchFamily="18" charset="0"/>
                                    </a:rPr>
                                    <m:t>kg</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)(1.3∗1.67×</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−27</m:t>
                                  </m:r>
                                </m:sup>
                              </m:sSup>
                              <m:r>
                                <m:rPr>
                                  <m:nor/>
                                </m:rPr>
                                <a:rPr lang="en-US" sz="1800" b="0" i="0" smtClean="0">
                                  <a:latin typeface="Cambria Math" panose="02040503050406030204" pitchFamily="18" charset="0"/>
                                  <a:ea typeface="Cambria Math" panose="02040503050406030204" pitchFamily="18" charset="0"/>
                                </a:rPr>
                                <m:t>kg</m:t>
                              </m:r>
                              <m:r>
                                <m:rPr>
                                  <m:nor/>
                                </m:rPr>
                                <a:rPr lang="en-US" sz="1800" b="0" i="0"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−16</m:t>
                                  </m:r>
                                </m:sup>
                              </m:sSup>
                              <m:sSup>
                                <m:sSupPr>
                                  <m:ctrlPr>
                                    <a:rPr lang="en-US" sz="1800" b="0" i="1" smtClean="0">
                                      <a:latin typeface="Cambria Math" panose="02040503050406030204" pitchFamily="18" charset="0"/>
                                      <a:ea typeface="Cambria Math" panose="02040503050406030204" pitchFamily="18" charset="0"/>
                                    </a:rPr>
                                  </m:ctrlPr>
                                </m:sSupPr>
                                <m:e>
                                  <m:r>
                                    <m:rPr>
                                      <m:nor/>
                                    </m:rPr>
                                    <a:rPr lang="en-US" sz="1800" b="0" i="0" smtClean="0">
                                      <a:latin typeface="Cambria Math" panose="02040503050406030204" pitchFamily="18" charset="0"/>
                                      <a:ea typeface="Cambria Math" panose="02040503050406030204" pitchFamily="18" charset="0"/>
                                    </a:rPr>
                                    <m:t>kg</m:t>
                                  </m:r>
                                  <m:r>
                                    <m:rPr>
                                      <m:nor/>
                                    </m:rPr>
                                    <a:rPr lang="en-US" sz="1800" b="0" i="0" smtClean="0">
                                      <a:latin typeface="Cambria Math" panose="02040503050406030204" pitchFamily="18" charset="0"/>
                                      <a:ea typeface="Cambria Math" panose="02040503050406030204" pitchFamily="18" charset="0"/>
                                    </a:rPr>
                                    <m:t> </m:t>
                                  </m:r>
                                  <m:r>
                                    <m:rPr>
                                      <m:nor/>
                                    </m:rPr>
                                    <a:rPr lang="en-US" sz="1800" b="0" i="0" smtClean="0">
                                      <a:latin typeface="Cambria Math" panose="02040503050406030204" pitchFamily="18" charset="0"/>
                                      <a:ea typeface="Cambria Math" panose="02040503050406030204" pitchFamily="18" charset="0"/>
                                    </a:rPr>
                                    <m:t>m</m:t>
                                  </m:r>
                                </m:e>
                                <m:sup>
                                  <m:r>
                                    <a:rPr lang="en-US" sz="1800" b="0" i="1" smtClean="0">
                                      <a:latin typeface="Cambria Math" panose="02040503050406030204" pitchFamily="18" charset="0"/>
                                      <a:ea typeface="Cambria Math" panose="02040503050406030204" pitchFamily="18" charset="0"/>
                                    </a:rPr>
                                    <m:t>−3</m:t>
                                  </m:r>
                                </m:sup>
                              </m:sSup>
                              <m:r>
                                <a:rPr lang="en-US" sz="1800" b="0" i="1" smtClean="0">
                                  <a:latin typeface="Cambria Math" panose="02040503050406030204" pitchFamily="18" charset="0"/>
                                  <a:ea typeface="Cambria Math" panose="02040503050406030204" pitchFamily="18" charset="0"/>
                                </a:rPr>
                                <m:t>)</m:t>
                              </m:r>
                            </m:den>
                          </m:f>
                        </m:e>
                      </m:rad>
                      <m:r>
                        <a:rPr lang="en-US" sz="1800" b="0" i="1" smtClean="0">
                          <a:latin typeface="Cambria Math" panose="02040503050406030204" pitchFamily="18" charset="0"/>
                        </a:rPr>
                        <m:t>=3.37</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15</m:t>
                          </m:r>
                        </m:sup>
                      </m:sSup>
                      <m:r>
                        <a:rPr lang="en-US" sz="1800" b="0" i="1" smtClean="0">
                          <a:latin typeface="Cambria Math" panose="02040503050406030204" pitchFamily="18" charset="0"/>
                          <a:ea typeface="Cambria Math" panose="02040503050406030204" pitchFamily="18" charset="0"/>
                        </a:rPr>
                        <m:t> </m:t>
                      </m:r>
                      <m:r>
                        <m:rPr>
                          <m:nor/>
                        </m:rPr>
                        <a:rPr lang="en-US" sz="1800" b="0" i="0" smtClean="0">
                          <a:latin typeface="Cambria Math" panose="02040503050406030204" pitchFamily="18" charset="0"/>
                          <a:ea typeface="Cambria Math" panose="02040503050406030204" pitchFamily="18" charset="0"/>
                        </a:rPr>
                        <m:t>m</m:t>
                      </m:r>
                      <m:r>
                        <a:rPr lang="en-US" sz="1800" b="0" i="1" smtClean="0">
                          <a:latin typeface="Cambria Math" panose="02040503050406030204" pitchFamily="18" charset="0"/>
                          <a:ea typeface="Cambria Math" panose="02040503050406030204" pitchFamily="18" charset="0"/>
                        </a:rPr>
                        <m:t>=0.11 </m:t>
                      </m:r>
                      <m:r>
                        <m:rPr>
                          <m:nor/>
                        </m:rPr>
                        <a:rPr lang="en-US" sz="1800" b="0" i="0" smtClean="0">
                          <a:latin typeface="Cambria Math" panose="02040503050406030204" pitchFamily="18" charset="0"/>
                          <a:ea typeface="Cambria Math" panose="02040503050406030204" pitchFamily="18" charset="0"/>
                        </a:rPr>
                        <m:t>pc</m:t>
                      </m:r>
                    </m:oMath>
                  </m:oMathPara>
                </a14:m>
                <a:endParaRPr lang="en-US" sz="18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003430" y="4886507"/>
                <a:ext cx="9940542" cy="818366"/>
              </a:xfrm>
              <a:prstGeom prst="rect">
                <a:avLst/>
              </a:prstGeom>
              <a:blipFill>
                <a:blip r:embed="rId5"/>
                <a:stretch>
                  <a:fillRect b="-746"/>
                </a:stretch>
              </a:blipFill>
            </p:spPr>
            <p:txBody>
              <a:bodyPr/>
              <a:lstStyle/>
              <a:p>
                <a:r>
                  <a:rPr lang="en-US">
                    <a:noFill/>
                  </a:rPr>
                  <a:t> </a:t>
                </a:r>
              </a:p>
            </p:txBody>
          </p:sp>
        </mc:Fallback>
      </mc:AlternateContent>
    </p:spTree>
    <p:extLst>
      <p:ext uri="{BB962C8B-B14F-4D97-AF65-F5344CB8AC3E}">
        <p14:creationId xmlns:p14="http://schemas.microsoft.com/office/powerpoint/2010/main" val="2463214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613"/>
            <a:ext cx="10972800" cy="914400"/>
          </a:xfrm>
        </p:spPr>
        <p:txBody>
          <a:bodyPr/>
          <a:lstStyle/>
          <a:p>
            <a:r>
              <a:rPr lang="en-US" dirty="0" smtClean="0"/>
              <a:t>Free-Fall Collapse Time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00278" y="952040"/>
                <a:ext cx="11409803" cy="5041135"/>
              </a:xfrm>
            </p:spPr>
            <p:txBody>
              <a:bodyPr/>
              <a:lstStyle/>
              <a:p>
                <a:r>
                  <a:rPr lang="en-US" sz="1800" dirty="0" smtClean="0"/>
                  <a:t>The text goes into two pages of complicated math to estimate the time for the cloud to collapse.  However, there is a far easier and more intuitive wave to arrive at the same number.</a:t>
                </a:r>
              </a:p>
              <a:p>
                <a:r>
                  <a:rPr lang="en-US" sz="1800" dirty="0" smtClean="0"/>
                  <a:t>The estimate is for the special case of a non-rotating cloud, and requires that the particles of the cloud do not collide (collisions will bring in the physics of gas pressure, which is ignored for now).</a:t>
                </a:r>
              </a:p>
              <a:p>
                <a:r>
                  <a:rPr lang="en-US" sz="1800" dirty="0" smtClean="0"/>
                  <a:t>In the case of such a non-rotating cloud, all of the particles can be considered initially at rest with respect to the center, and once the gravitational force begins to take effect, each particle can be considered to be in a long, narrow elliptical orbit (eccentricity </a:t>
                </a:r>
                <a:r>
                  <a:rPr lang="en-US" sz="1800" i="1" dirty="0" smtClean="0">
                    <a:latin typeface="Times New Roman" panose="02020603050405020304" pitchFamily="18" charset="0"/>
                    <a:cs typeface="Times New Roman" panose="02020603050405020304" pitchFamily="18" charset="0"/>
                  </a:rPr>
                  <a:t>e</a:t>
                </a:r>
                <a:r>
                  <a:rPr lang="en-US" sz="1800" dirty="0" smtClean="0">
                    <a:latin typeface="Times New Roman" panose="02020603050405020304" pitchFamily="18" charset="0"/>
                    <a:cs typeface="Times New Roman" panose="02020603050405020304" pitchFamily="18" charset="0"/>
                  </a:rPr>
                  <a:t> ~ 1</a:t>
                </a:r>
                <a:r>
                  <a:rPr lang="en-US" sz="1800" dirty="0" smtClean="0"/>
                  <a:t>).  It will fall from its initial radius to the center in a “free-fall” time equal to half the </a:t>
                </a:r>
                <a:r>
                  <a:rPr lang="en-US" sz="1800" dirty="0" err="1" smtClean="0"/>
                  <a:t>Keplerian</a:t>
                </a:r>
                <a:r>
                  <a:rPr lang="en-US" sz="1800" dirty="0" smtClean="0"/>
                  <a:t> period of such an orbit, </a:t>
                </a:r>
                <a14:m>
                  <m:oMath xmlns:m="http://schemas.openxmlformats.org/officeDocument/2006/math">
                    <m:r>
                      <a:rPr lang="en-US" sz="1800" b="0" i="1" smtClean="0">
                        <a:latin typeface="Cambria Math" panose="02040503050406030204" pitchFamily="18" charset="0"/>
                      </a:rPr>
                      <m:t>𝑃</m:t>
                    </m:r>
                    <m:r>
                      <a:rPr lang="en-US" sz="1800" b="0" i="1" smtClean="0">
                        <a:latin typeface="Cambria Math" panose="02040503050406030204" pitchFamily="18" charset="0"/>
                      </a:rPr>
                      <m:t>=2</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m:rPr>
                            <m:nor/>
                          </m:rPr>
                          <a:rPr lang="en-US" sz="1800" b="0" i="0" smtClean="0">
                            <a:latin typeface="Cambria Math" panose="02040503050406030204" pitchFamily="18" charset="0"/>
                          </a:rPr>
                          <m:t>ff</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𝜋</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𝐺𝑀</m:t>
                                        </m:r>
                                      </m:den>
                                    </m:f>
                                  </m:e>
                                </m:d>
                                <m:r>
                                  <a:rPr lang="en-US" sz="1800" b="0" i="1" smtClean="0">
                                    <a:latin typeface="Cambria Math" panose="02040503050406030204" pitchFamily="18" charset="0"/>
                                  </a:rPr>
                                  <m:t>𝑎</m:t>
                                </m:r>
                              </m:e>
                              <m:sup>
                                <m:r>
                                  <a:rPr lang="en-US" sz="1800" b="0" i="1" smtClean="0">
                                    <a:latin typeface="Cambria Math" panose="02040503050406030204" pitchFamily="18" charset="0"/>
                                  </a:rPr>
                                  <m:t>3</m:t>
                                </m:r>
                              </m:sup>
                            </m:sSup>
                          </m:e>
                        </m:d>
                      </m:e>
                      <m:sup>
                        <m:r>
                          <a:rPr lang="en-US" sz="1800" b="0" i="1" smtClean="0">
                            <a:latin typeface="Cambria Math" panose="02040503050406030204" pitchFamily="18" charset="0"/>
                          </a:rPr>
                          <m:t>1/2</m:t>
                        </m:r>
                      </m:sup>
                    </m:sSup>
                  </m:oMath>
                </a14:m>
                <a:r>
                  <a:rPr lang="en-US" sz="1800" dirty="0" smtClean="0"/>
                  <a:t>.  But note that the semi-major axis is </a:t>
                </a:r>
                <a:r>
                  <a:rPr lang="en-US" sz="1800" i="1" dirty="0" smtClean="0">
                    <a:latin typeface="Times New Roman" panose="02020603050405020304" pitchFamily="18" charset="0"/>
                    <a:cs typeface="Times New Roman" panose="02020603050405020304" pitchFamily="18" charset="0"/>
                  </a:rPr>
                  <a:t>a</a:t>
                </a:r>
                <a:r>
                  <a:rPr lang="en-US" sz="1800" dirty="0" smtClean="0">
                    <a:latin typeface="Times New Roman" panose="02020603050405020304" pitchFamily="18" charset="0"/>
                    <a:cs typeface="Times New Roman" panose="02020603050405020304" pitchFamily="18" charset="0"/>
                  </a:rPr>
                  <a:t> = </a:t>
                </a:r>
                <a:r>
                  <a:rPr lang="en-US" sz="1800" i="1" dirty="0" smtClean="0">
                    <a:latin typeface="Times New Roman" panose="02020603050405020304" pitchFamily="18" charset="0"/>
                    <a:cs typeface="Times New Roman" panose="02020603050405020304" pitchFamily="18" charset="0"/>
                  </a:rPr>
                  <a:t>r</a:t>
                </a:r>
                <a:r>
                  <a:rPr lang="en-US" sz="1800" dirty="0" smtClean="0">
                    <a:latin typeface="Times New Roman" panose="02020603050405020304" pitchFamily="18" charset="0"/>
                    <a:cs typeface="Times New Roman" panose="02020603050405020304" pitchFamily="18" charset="0"/>
                  </a:rPr>
                  <a:t>/2</a:t>
                </a:r>
                <a:r>
                  <a:rPr lang="en-US" sz="1800" dirty="0" smtClean="0"/>
                  <a:t>.  As before, we relate the mass with the average density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rPr>
                          <m:t>𝑟</m:t>
                        </m:r>
                      </m:sub>
                    </m:sSub>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4</m:t>
                        </m:r>
                      </m:num>
                      <m:den>
                        <m:r>
                          <a:rPr lang="en-US" sz="1800" i="1">
                            <a:latin typeface="Cambria Math" panose="02040503050406030204" pitchFamily="18" charset="0"/>
                          </a:rPr>
                          <m:t>3</m:t>
                        </m:r>
                      </m:den>
                    </m:f>
                    <m:r>
                      <a:rPr lang="en-US" sz="1800" i="1">
                        <a:latin typeface="Cambria Math" panose="02040503050406030204" pitchFamily="18" charset="0"/>
                        <a:ea typeface="Cambria Math" panose="02040503050406030204" pitchFamily="18" charset="0"/>
                      </a:rPr>
                      <m:t>𝜋</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𝑟</m:t>
                        </m:r>
                      </m:e>
                      <m:sup>
                        <m:r>
                          <a:rPr lang="en-US" sz="1800" i="1">
                            <a:latin typeface="Cambria Math" panose="02040503050406030204" pitchFamily="18" charset="0"/>
                            <a:ea typeface="Cambria Math" panose="02040503050406030204" pitchFamily="18" charset="0"/>
                          </a:rPr>
                          <m:t>3</m:t>
                        </m:r>
                      </m:sup>
                    </m:sSup>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𝜌</m:t>
                        </m:r>
                      </m:e>
                    </m:d>
                  </m:oMath>
                </a14:m>
                <a:r>
                  <a:rPr lang="en-US" sz="1800" dirty="0" smtClean="0"/>
                  <a:t> to get</a:t>
                </a:r>
              </a:p>
              <a:p>
                <a:endParaRPr lang="en-US" sz="1800" dirty="0"/>
              </a:p>
              <a:p>
                <a:endParaRPr lang="en-US" sz="1800" dirty="0" smtClean="0"/>
              </a:p>
              <a:p>
                <a:r>
                  <a:rPr lang="en-US" sz="1800" dirty="0" smtClean="0"/>
                  <a:t>What is interesting is that every particle in the cloud takes exactly this same amount of time (because the inner particles feel less gravitational attraction, but have a smaller distance to fall).  So this type of collapse is called </a:t>
                </a:r>
                <a:r>
                  <a:rPr lang="en-US" sz="1800" i="1" dirty="0" smtClean="0">
                    <a:solidFill>
                      <a:srgbClr val="FF0000"/>
                    </a:solidFill>
                  </a:rPr>
                  <a:t>homologous collapse</a:t>
                </a:r>
                <a:r>
                  <a:rPr lang="en-US" sz="1800" dirty="0" smtClean="0"/>
                  <a:t>.</a:t>
                </a:r>
              </a:p>
              <a:p>
                <a:pPr marL="0" indent="0">
                  <a:buNone/>
                </a:pPr>
                <a:r>
                  <a:rPr lang="en-US" sz="1800" b="1" dirty="0" smtClean="0"/>
                  <a:t>Example:</a:t>
                </a:r>
                <a:r>
                  <a:rPr lang="en-US" sz="1800" dirty="0" smtClean="0"/>
                  <a:t> What is the free-fall time for collapse of the cloud in the previous example?</a:t>
                </a:r>
              </a:p>
              <a:p>
                <a:r>
                  <a:rPr lang="en-US" sz="1800" dirty="0" smtClean="0"/>
                  <a:t>Putting in the numbers, one gets 2.1x10</a:t>
                </a:r>
                <a:r>
                  <a:rPr lang="en-US" sz="1800" baseline="30000" dirty="0" smtClean="0"/>
                  <a:t>5</a:t>
                </a:r>
                <a:r>
                  <a:rPr lang="en-US" sz="1800" dirty="0" smtClean="0"/>
                  <a:t> years.  That is quite fast, once the collapse starts!</a:t>
                </a:r>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00278" y="952040"/>
                <a:ext cx="11409803" cy="5041135"/>
              </a:xfrm>
              <a:blipFill>
                <a:blip r:embed="rId2"/>
                <a:stretch>
                  <a:fillRect l="-481" t="-605" r="-802" b="-1451"/>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02,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4217191" y="3712684"/>
                <a:ext cx="4306371" cy="693844"/>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𝑡</m:t>
                          </m:r>
                        </m:e>
                        <m:sub>
                          <m:r>
                            <m:rPr>
                              <m:nor/>
                            </m:rPr>
                            <a:rPr lang="en-US" sz="1800" b="0" i="0" smtClean="0">
                              <a:latin typeface="Cambria Math" panose="02040503050406030204" pitchFamily="18" charset="0"/>
                            </a:rPr>
                            <m:t>ff</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𝜋</m:t>
                                          </m:r>
                                        </m:e>
                                        <m:sup>
                                          <m:r>
                                            <a:rPr lang="en-US" sz="1800" i="1">
                                              <a:latin typeface="Cambria Math" panose="02040503050406030204" pitchFamily="18" charset="0"/>
                                            </a:rPr>
                                            <m:t>2</m:t>
                                          </m:r>
                                        </m:sup>
                                      </m:sSup>
                                    </m:num>
                                    <m:den>
                                      <m:r>
                                        <a:rPr lang="en-US" sz="1800" i="1">
                                          <a:latin typeface="Cambria Math" panose="02040503050406030204" pitchFamily="18" charset="0"/>
                                        </a:rPr>
                                        <m:t>𝐺</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rPr>
                                            <m:t>0</m:t>
                                          </m:r>
                                        </m:sub>
                                      </m:sSub>
                                    </m:den>
                                  </m:f>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4</m:t>
                                      </m:r>
                                      <m:r>
                                        <a:rPr lang="en-US" sz="1800" i="1">
                                          <a:latin typeface="Cambria Math" panose="02040503050406030204" pitchFamily="18" charset="0"/>
                                          <a:ea typeface="Cambria Math" panose="02040503050406030204" pitchFamily="18" charset="0"/>
                                        </a:rPr>
                                        <m:t>𝜋</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𝑟</m:t>
                                          </m:r>
                                        </m:e>
                                        <m:sup>
                                          <m:r>
                                            <a:rPr lang="en-US" sz="1800" i="1">
                                              <a:latin typeface="Cambria Math" panose="02040503050406030204" pitchFamily="18" charset="0"/>
                                              <a:ea typeface="Cambria Math" panose="02040503050406030204" pitchFamily="18" charset="0"/>
                                            </a:rPr>
                                            <m:t>3</m:t>
                                          </m:r>
                                        </m:sup>
                                      </m:sSup>
                                    </m:den>
                                  </m:f>
                                </m:e>
                              </m:d>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𝑟</m:t>
                                          </m:r>
                                        </m:num>
                                        <m:den>
                                          <m:r>
                                            <a:rPr lang="en-US" sz="1800" i="1">
                                              <a:latin typeface="Cambria Math" panose="02040503050406030204" pitchFamily="18" charset="0"/>
                                            </a:rPr>
                                            <m:t>2</m:t>
                                          </m:r>
                                        </m:den>
                                      </m:f>
                                    </m:e>
                                  </m:d>
                                </m:e>
                                <m:sup>
                                  <m:r>
                                    <a:rPr lang="en-US" sz="1800" i="1">
                                      <a:latin typeface="Cambria Math" panose="02040503050406030204" pitchFamily="18" charset="0"/>
                                    </a:rPr>
                                    <m:t>3</m:t>
                                  </m:r>
                                </m:sup>
                              </m:sSup>
                            </m:e>
                          </m:d>
                        </m:e>
                        <m:sup>
                          <m:r>
                            <a:rPr lang="en-US" sz="1800" b="0" i="1" smtClean="0">
                              <a:latin typeface="Cambria Math" panose="02040503050406030204" pitchFamily="18" charset="0"/>
                            </a:rPr>
                            <m:t>1/2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𝜋</m:t>
                                  </m:r>
                                </m:num>
                                <m:den>
                                  <m:r>
                                    <a:rPr lang="en-US" sz="1800" b="0" i="1" smtClean="0">
                                      <a:latin typeface="Cambria Math" panose="02040503050406030204" pitchFamily="18" charset="0"/>
                                    </a:rPr>
                                    <m:t>32</m:t>
                                  </m:r>
                                </m:den>
                              </m:f>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𝐺</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𝜌</m:t>
                                      </m:r>
                                    </m:e>
                                    <m:sub>
                                      <m:r>
                                        <a:rPr lang="en-US" sz="1800" b="0" i="1" smtClean="0">
                                          <a:latin typeface="Cambria Math" panose="02040503050406030204" pitchFamily="18" charset="0"/>
                                        </a:rPr>
                                        <m:t>0</m:t>
                                      </m:r>
                                    </m:sub>
                                  </m:sSub>
                                </m:den>
                              </m:f>
                            </m:e>
                          </m:d>
                        </m:e>
                        <m:sup>
                          <m:r>
                            <a:rPr lang="en-US" sz="1800" b="0" i="1" smtClean="0">
                              <a:latin typeface="Cambria Math" panose="02040503050406030204" pitchFamily="18" charset="0"/>
                            </a:rPr>
                            <m:t>1/2</m:t>
                          </m:r>
                        </m:sup>
                      </m:sSup>
                    </m:oMath>
                  </m:oMathPara>
                </a14:m>
                <a:endParaRPr lang="en-US" sz="1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217191" y="3712684"/>
                <a:ext cx="4306371" cy="69384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9921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18526" y="3417164"/>
            <a:ext cx="1041214" cy="542591"/>
          </a:xfrm>
          <a:prstGeom prst="rect">
            <a:avLst/>
          </a:prstGeom>
        </p:spPr>
      </p:pic>
      <p:sp>
        <p:nvSpPr>
          <p:cNvPr id="2" name="Title 1"/>
          <p:cNvSpPr>
            <a:spLocks noGrp="1"/>
          </p:cNvSpPr>
          <p:nvPr>
            <p:ph type="title"/>
          </p:nvPr>
        </p:nvSpPr>
        <p:spPr>
          <a:xfrm>
            <a:off x="609600" y="61511"/>
            <a:ext cx="10972800" cy="914400"/>
          </a:xfrm>
        </p:spPr>
        <p:txBody>
          <a:bodyPr/>
          <a:lstStyle/>
          <a:p>
            <a:r>
              <a:rPr lang="en-US" dirty="0" smtClean="0"/>
              <a:t>Conserved Quantities During the Collapse</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24007" y="826265"/>
                <a:ext cx="8786394" cy="4285561"/>
              </a:xfrm>
            </p:spPr>
            <p:txBody>
              <a:bodyPr/>
              <a:lstStyle/>
              <a:p>
                <a:r>
                  <a:rPr lang="en-US" sz="1800" dirty="0" smtClean="0"/>
                  <a:t>In our estimates we ignored rotation (among other things), and this is probably a good approximation at first.  However, if (as is almost certainly the case) the cloud has any sort of net rotation (basically just an imbalance of angular momentum added up over all of the particles), then that rotation rate will be amplified greatly during the collapse.</a:t>
                </a:r>
              </a:p>
              <a:p>
                <a:r>
                  <a:rPr lang="en-US" sz="1800" dirty="0" smtClean="0"/>
                  <a:t>To see why, consider that angular momentum of a system is conserved, so a particle of mass m with initial radius </a:t>
                </a:r>
                <a:r>
                  <a:rPr lang="en-US" sz="1800" i="1" dirty="0" err="1" smtClean="0">
                    <a:latin typeface="Times New Roman" panose="02020603050405020304" pitchFamily="18" charset="0"/>
                    <a:cs typeface="Times New Roman" panose="02020603050405020304" pitchFamily="18" charset="0"/>
                  </a:rPr>
                  <a:t>r</a:t>
                </a:r>
                <a:r>
                  <a:rPr lang="en-US" sz="1800" i="1" baseline="-25000" dirty="0" err="1" smtClean="0">
                    <a:latin typeface="Times New Roman" panose="02020603050405020304" pitchFamily="18" charset="0"/>
                    <a:cs typeface="Times New Roman" panose="02020603050405020304" pitchFamily="18" charset="0"/>
                  </a:rPr>
                  <a:t>i</a:t>
                </a:r>
                <a:r>
                  <a:rPr lang="en-US" sz="1800" dirty="0" smtClean="0"/>
                  <a:t> and velocity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𝑖</m:t>
                        </m:r>
                      </m:sub>
                    </m:sSub>
                  </m:oMath>
                </a14:m>
                <a:r>
                  <a:rPr lang="en-US" sz="1800" dirty="0" smtClean="0"/>
                  <a:t> will have a final radius and velocity given by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𝑚</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𝑓</m:t>
                        </m:r>
                      </m:sub>
                    </m:sSub>
                    <m:r>
                      <a:rPr lang="en-US" sz="1800" b="0" i="1" smtClean="0">
                        <a:latin typeface="Cambria Math" panose="02040503050406030204" pitchFamily="18" charset="0"/>
                      </a:rPr>
                      <m:t>=</m:t>
                    </m:r>
                    <m:r>
                      <a:rPr lang="en-US" sz="1800" b="0" i="1" smtClean="0">
                        <a:latin typeface="Cambria Math" panose="02040503050406030204" pitchFamily="18" charset="0"/>
                      </a:rPr>
                      <m:t>𝑚</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𝑓</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𝑓</m:t>
                        </m:r>
                      </m:sub>
                    </m:sSub>
                  </m:oMath>
                </a14:m>
                <a:r>
                  <a:rPr lang="en-US" sz="1800" dirty="0" smtClean="0"/>
                  <a:t>.  Thus, if it is initially at a radius of </a:t>
                </a:r>
                <a:r>
                  <a:rPr lang="en-US" sz="1800" dirty="0" smtClean="0">
                    <a:latin typeface="Times New Roman" panose="02020603050405020304" pitchFamily="18" charset="0"/>
                    <a:cs typeface="Times New Roman" panose="02020603050405020304" pitchFamily="18" charset="0"/>
                  </a:rPr>
                  <a:t>10</a:t>
                </a:r>
                <a:r>
                  <a:rPr lang="en-US" sz="1800" baseline="30000" dirty="0" smtClean="0">
                    <a:latin typeface="Times New Roman" panose="02020603050405020304" pitchFamily="18" charset="0"/>
                    <a:cs typeface="Times New Roman" panose="02020603050405020304" pitchFamily="18" charset="0"/>
                  </a:rPr>
                  <a:t>15</a:t>
                </a:r>
                <a:r>
                  <a:rPr lang="en-US" sz="1800" dirty="0" smtClean="0">
                    <a:latin typeface="Times New Roman" panose="02020603050405020304" pitchFamily="18" charset="0"/>
                    <a:cs typeface="Times New Roman" panose="02020603050405020304" pitchFamily="18" charset="0"/>
                  </a:rPr>
                  <a:t> m</a:t>
                </a:r>
                <a:r>
                  <a:rPr lang="en-US" sz="1800" dirty="0" smtClean="0"/>
                  <a:t>, with a rather slow speed of </a:t>
                </a:r>
                <a:r>
                  <a:rPr lang="en-US" sz="1800" dirty="0" smtClean="0">
                    <a:latin typeface="Times New Roman" panose="02020603050405020304" pitchFamily="18" charset="0"/>
                    <a:cs typeface="Times New Roman" panose="02020603050405020304" pitchFamily="18" charset="0"/>
                  </a:rPr>
                  <a:t>1 m/s</a:t>
                </a:r>
                <a:r>
                  <a:rPr lang="en-US" sz="1800" dirty="0" smtClean="0"/>
                  <a:t>, by the time it reaches a distance of </a:t>
                </a:r>
                <a:r>
                  <a:rPr lang="en-US" sz="1800" dirty="0" smtClean="0">
                    <a:latin typeface="Times New Roman" panose="02020603050405020304" pitchFamily="18" charset="0"/>
                    <a:cs typeface="Times New Roman" panose="02020603050405020304" pitchFamily="18" charset="0"/>
                  </a:rPr>
                  <a:t>10</a:t>
                </a:r>
                <a:r>
                  <a:rPr lang="en-US" sz="1800" baseline="30000" dirty="0" smtClean="0">
                    <a:latin typeface="Times New Roman" panose="02020603050405020304" pitchFamily="18" charset="0"/>
                    <a:cs typeface="Times New Roman" panose="02020603050405020304" pitchFamily="18" charset="0"/>
                  </a:rPr>
                  <a:t>9</a:t>
                </a:r>
                <a:r>
                  <a:rPr lang="en-US" sz="1800" dirty="0" smtClean="0">
                    <a:latin typeface="Times New Roman" panose="02020603050405020304" pitchFamily="18" charset="0"/>
                    <a:cs typeface="Times New Roman" panose="02020603050405020304" pitchFamily="18" charset="0"/>
                  </a:rPr>
                  <a:t> m</a:t>
                </a:r>
                <a:r>
                  <a:rPr lang="en-US" sz="1800" dirty="0" smtClean="0"/>
                  <a:t>, its speed 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𝑓</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𝑖</m:t>
                        </m:r>
                      </m:sub>
                    </m:sSub>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𝑖</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𝑓</m:t>
                            </m:r>
                          </m:sub>
                        </m:sSub>
                      </m:den>
                    </m:f>
                    <m:r>
                      <a:rPr lang="en-US" sz="1800" b="0" i="1" smtClean="0">
                        <a:latin typeface="Cambria Math" panose="02040503050406030204" pitchFamily="18" charset="0"/>
                      </a:rPr>
                      <m:t>=1 </m:t>
                    </m:r>
                    <m:r>
                      <m:rPr>
                        <m:nor/>
                      </m:rPr>
                      <a:rPr lang="en-US" sz="1800" b="0" i="0" smtClean="0">
                        <a:latin typeface="Cambria Math" panose="02040503050406030204" pitchFamily="18" charset="0"/>
                      </a:rPr>
                      <m:t>m</m:t>
                    </m:r>
                    <m:r>
                      <m:rPr>
                        <m:nor/>
                      </m:rPr>
                      <a:rPr lang="en-US" sz="1800" b="0" i="0" smtClean="0">
                        <a:latin typeface="Cambria Math" panose="02040503050406030204" pitchFamily="18" charset="0"/>
                      </a:rPr>
                      <m:t> </m:t>
                    </m:r>
                    <m:sSup>
                      <m:sSupPr>
                        <m:ctrlPr>
                          <a:rPr lang="en-US" sz="1800" b="0" i="1" smtClean="0">
                            <a:latin typeface="Cambria Math" panose="02040503050406030204" pitchFamily="18" charset="0"/>
                          </a:rPr>
                        </m:ctrlPr>
                      </m:sSupPr>
                      <m:e>
                        <m:r>
                          <m:rPr>
                            <m:nor/>
                          </m:rPr>
                          <a:rPr lang="en-US" sz="1800" b="0" i="0" smtClean="0">
                            <a:latin typeface="Cambria Math" panose="02040503050406030204" pitchFamily="18" charset="0"/>
                          </a:rPr>
                          <m:t>s</m:t>
                        </m:r>
                      </m:e>
                      <m:sup>
                        <m:r>
                          <a:rPr lang="en-US" sz="1800" b="0" i="1" smtClean="0">
                            <a:latin typeface="Cambria Math" panose="02040503050406030204" pitchFamily="18" charset="0"/>
                          </a:rPr>
                          <m:t>−1</m:t>
                        </m:r>
                      </m:sup>
                    </m:sSup>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15</m:t>
                            </m:r>
                          </m:sup>
                        </m:sSup>
                        <m:r>
                          <m:rPr>
                            <m:nor/>
                          </m:rPr>
                          <a:rPr lang="en-US" sz="1800" b="0" i="0" smtClean="0">
                            <a:latin typeface="Cambria Math" panose="02040503050406030204" pitchFamily="18" charset="0"/>
                          </a:rPr>
                          <m:t> </m:t>
                        </m:r>
                        <m:r>
                          <m:rPr>
                            <m:nor/>
                          </m:rPr>
                          <a:rPr lang="en-US" sz="1800" b="0" i="0" smtClean="0">
                            <a:latin typeface="Cambria Math" panose="02040503050406030204" pitchFamily="18" charset="0"/>
                          </a:rPr>
                          <m:t>m</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9</m:t>
                            </m:r>
                          </m:sup>
                        </m:sSup>
                        <m:r>
                          <a:rPr lang="en-US" sz="1800" b="0" i="1" smtClean="0">
                            <a:latin typeface="Cambria Math" panose="02040503050406030204" pitchFamily="18" charset="0"/>
                          </a:rPr>
                          <m:t> </m:t>
                        </m:r>
                        <m:r>
                          <m:rPr>
                            <m:nor/>
                          </m:rPr>
                          <a:rPr lang="en-US" sz="1800" b="0" i="0" smtClean="0">
                            <a:latin typeface="Cambria Math" panose="02040503050406030204" pitchFamily="18" charset="0"/>
                          </a:rPr>
                          <m:t>m</m:t>
                        </m:r>
                      </m:den>
                    </m:f>
                    <m:r>
                      <a:rPr lang="en-US" sz="1800" b="0" i="0" smtClean="0">
                        <a:latin typeface="Cambria Math" panose="02040503050406030204" pitchFamily="18" charset="0"/>
                      </a:rPr>
                      <m:t>=1000 </m:t>
                    </m:r>
                    <m:r>
                      <m:rPr>
                        <m:sty m:val="p"/>
                      </m:rPr>
                      <a:rPr lang="en-US" sz="1800" b="0" i="0" smtClean="0">
                        <a:latin typeface="Cambria Math" panose="02040503050406030204" pitchFamily="18" charset="0"/>
                      </a:rPr>
                      <m:t>km</m:t>
                    </m:r>
                    <m:r>
                      <a:rPr lang="en-US" sz="1800" b="0" i="0" smtClean="0">
                        <a:latin typeface="Cambria Math" panose="02040503050406030204" pitchFamily="18" charset="0"/>
                      </a:rPr>
                      <m:t> </m:t>
                    </m:r>
                    <m:sSup>
                      <m:sSupPr>
                        <m:ctrlPr>
                          <a:rPr lang="en-US" sz="1800" b="0" i="1" smtClean="0">
                            <a:latin typeface="Cambria Math" panose="02040503050406030204" pitchFamily="18" charset="0"/>
                          </a:rPr>
                        </m:ctrlPr>
                      </m:sSupPr>
                      <m:e>
                        <m:r>
                          <m:rPr>
                            <m:nor/>
                          </m:rPr>
                          <a:rPr lang="en-US" sz="1800" b="0" i="0" smtClean="0">
                            <a:latin typeface="Cambria Math" panose="02040503050406030204" pitchFamily="18" charset="0"/>
                          </a:rPr>
                          <m:t>s</m:t>
                        </m:r>
                      </m:e>
                      <m:sup>
                        <m:r>
                          <a:rPr lang="en-US" sz="1800" b="0" i="1" smtClean="0">
                            <a:latin typeface="Cambria Math" panose="02040503050406030204" pitchFamily="18" charset="0"/>
                          </a:rPr>
                          <m:t>−1</m:t>
                        </m:r>
                      </m:sup>
                    </m:sSup>
                  </m:oMath>
                </a14:m>
                <a:r>
                  <a:rPr lang="en-US" sz="1800" dirty="0" smtClean="0"/>
                  <a:t>.</a:t>
                </a:r>
              </a:p>
              <a:p>
                <a:r>
                  <a:rPr lang="en-US" sz="1800" dirty="0" smtClean="0"/>
                  <a:t>All of the particles in the cloud do something similar, so that the entire cloud should end up spinning at a very fast rate after the collapse.  In fact, we do see a lot of angular momentum in the </a:t>
                </a:r>
                <a:r>
                  <a:rPr lang="en-US" sz="1800" dirty="0" err="1" smtClean="0"/>
                  <a:t>protostars</a:t>
                </a:r>
                <a:r>
                  <a:rPr lang="en-US" sz="1800" dirty="0"/>
                  <a:t> </a:t>
                </a:r>
                <a:r>
                  <a:rPr lang="en-US" sz="1800" dirty="0" smtClean="0"/>
                  <a:t>and their disks, which is a key ingredient in the quest to understand where planetary systems come from.</a:t>
                </a:r>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24007" y="826265"/>
                <a:ext cx="8786394" cy="4285561"/>
              </a:xfrm>
              <a:blipFill>
                <a:blip r:embed="rId3"/>
                <a:stretch>
                  <a:fillRect l="-139" t="-853" r="-972" b="-2276"/>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02, 2018</a:t>
            </a:r>
            <a:endParaRPr lang="en-US" altLang="zh-CN"/>
          </a:p>
        </p:txBody>
      </p:sp>
      <p:pic>
        <p:nvPicPr>
          <p:cNvPr id="4" name="Picture 3"/>
          <p:cNvPicPr>
            <a:picLocks noChangeAspect="1"/>
          </p:cNvPicPr>
          <p:nvPr/>
        </p:nvPicPr>
        <p:blipFill>
          <a:blip r:embed="rId4"/>
          <a:stretch>
            <a:fillRect/>
          </a:stretch>
        </p:blipFill>
        <p:spPr>
          <a:xfrm>
            <a:off x="9010401" y="1580001"/>
            <a:ext cx="3181599" cy="2699689"/>
          </a:xfrm>
          <a:prstGeom prst="rect">
            <a:avLst/>
          </a:prstGeom>
        </p:spPr>
      </p:pic>
      <mc:AlternateContent xmlns:mc="http://schemas.openxmlformats.org/markup-compatibility/2006" xmlns:a14="http://schemas.microsoft.com/office/drawing/2010/main">
        <mc:Choice Requires="a14">
          <p:sp>
            <p:nvSpPr>
              <p:cNvPr id="8" name="Text Placeholder 2"/>
              <p:cNvSpPr txBox="1">
                <a:spLocks/>
              </p:cNvSpPr>
              <p:nvPr/>
            </p:nvSpPr>
            <p:spPr bwMode="auto">
              <a:xfrm>
                <a:off x="224006" y="5067758"/>
                <a:ext cx="11806413" cy="11315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Another conserved quantity during the collapse is magnetic flux, </a:t>
                </a:r>
                <a14:m>
                  <m:oMath xmlns:m="http://schemas.openxmlformats.org/officeDocument/2006/math">
                    <m:r>
                      <m:rPr>
                        <m:sty m:val="p"/>
                      </m:rPr>
                      <a:rPr lang="el-GR" sz="1800" i="1" kern="0" smtClean="0">
                        <a:latin typeface="Cambria Math" panose="02040503050406030204" pitchFamily="18" charset="0"/>
                        <a:ea typeface="Cambria Math" panose="02040503050406030204" pitchFamily="18" charset="0"/>
                      </a:rPr>
                      <m:t>Φ</m:t>
                    </m:r>
                    <m:r>
                      <a:rPr lang="en-US" sz="1800" i="1" kern="0" smtClean="0">
                        <a:latin typeface="Cambria Math" panose="02040503050406030204" pitchFamily="18" charset="0"/>
                        <a:ea typeface="Cambria Math" panose="02040503050406030204" pitchFamily="18" charset="0"/>
                      </a:rPr>
                      <m:t>=</m:t>
                    </m:r>
                    <m:nary>
                      <m:naryPr>
                        <m:limLoc m:val="undOvr"/>
                        <m:subHide m:val="on"/>
                        <m:supHide m:val="on"/>
                        <m:ctrlPr>
                          <a:rPr lang="en-US" sz="1800" i="1" kern="0" smtClean="0">
                            <a:latin typeface="Cambria Math" panose="02040503050406030204" pitchFamily="18" charset="0"/>
                            <a:ea typeface="Cambria Math" panose="02040503050406030204" pitchFamily="18" charset="0"/>
                          </a:rPr>
                        </m:ctrlPr>
                      </m:naryPr>
                      <m:sub/>
                      <m:sup/>
                      <m:e>
                        <m:r>
                          <a:rPr lang="en-US" sz="1800" i="1" kern="0" smtClean="0">
                            <a:latin typeface="Cambria Math" panose="02040503050406030204" pitchFamily="18" charset="0"/>
                            <a:ea typeface="Cambria Math" panose="02040503050406030204" pitchFamily="18" charset="0"/>
                          </a:rPr>
                          <m:t>𝐵</m:t>
                        </m:r>
                        <m:r>
                          <a:rPr lang="en-US" sz="1800" i="1" kern="0" smtClean="0">
                            <a:latin typeface="Cambria Math" panose="02040503050406030204" pitchFamily="18" charset="0"/>
                            <a:ea typeface="Cambria Math" panose="02040503050406030204" pitchFamily="18" charset="0"/>
                          </a:rPr>
                          <m:t>⋅</m:t>
                        </m:r>
                        <m:r>
                          <a:rPr lang="en-US" sz="1800" i="1" kern="0" smtClean="0">
                            <a:latin typeface="Cambria Math" panose="02040503050406030204" pitchFamily="18" charset="0"/>
                            <a:ea typeface="Cambria Math" panose="02040503050406030204" pitchFamily="18" charset="0"/>
                          </a:rPr>
                          <m:t>𝑑𝐴</m:t>
                        </m:r>
                      </m:e>
                    </m:nary>
                  </m:oMath>
                </a14:m>
                <a:r>
                  <a:rPr lang="en-US" sz="1800" kern="0" dirty="0" smtClean="0"/>
                  <a:t>. If we consider the cloud to have a circular cross-sectional area, and constant B over that area, then </a:t>
                </a:r>
                <a14:m>
                  <m:oMath xmlns:m="http://schemas.openxmlformats.org/officeDocument/2006/math">
                    <m:sSub>
                      <m:sSubPr>
                        <m:ctrlPr>
                          <a:rPr lang="en-US" sz="1800" i="1" kern="0" smtClean="0">
                            <a:latin typeface="Cambria Math" panose="02040503050406030204" pitchFamily="18" charset="0"/>
                          </a:rPr>
                        </m:ctrlPr>
                      </m:sSubPr>
                      <m:e>
                        <m:r>
                          <m:rPr>
                            <m:sty m:val="p"/>
                          </m:rPr>
                          <a:rPr lang="el-GR" sz="1800" i="1" kern="0" smtClean="0">
                            <a:latin typeface="Cambria Math" panose="02040503050406030204" pitchFamily="18" charset="0"/>
                            <a:ea typeface="Cambria Math" panose="02040503050406030204" pitchFamily="18" charset="0"/>
                          </a:rPr>
                          <m:t>Φ</m:t>
                        </m:r>
                      </m:e>
                      <m:sub>
                        <m:r>
                          <a:rPr lang="en-US" sz="1800" i="1" kern="0" smtClean="0">
                            <a:latin typeface="Cambria Math" panose="02040503050406030204" pitchFamily="18" charset="0"/>
                          </a:rPr>
                          <m:t>𝑖</m:t>
                        </m:r>
                      </m:sub>
                    </m:sSub>
                    <m:r>
                      <a:rPr lang="en-US" sz="1800" i="1" kern="0" smtClean="0">
                        <a:latin typeface="Cambria Math" panose="02040503050406030204" pitchFamily="18" charset="0"/>
                      </a:rPr>
                      <m:t>=</m:t>
                    </m:r>
                    <m:sSub>
                      <m:sSubPr>
                        <m:ctrlPr>
                          <a:rPr lang="en-US" sz="1800" i="1" kern="0" smtClean="0">
                            <a:latin typeface="Cambria Math" panose="02040503050406030204" pitchFamily="18" charset="0"/>
                          </a:rPr>
                        </m:ctrlPr>
                      </m:sSubPr>
                      <m:e>
                        <m:r>
                          <a:rPr lang="en-US" sz="1800" i="1" kern="0" smtClean="0">
                            <a:latin typeface="Cambria Math" panose="02040503050406030204" pitchFamily="18" charset="0"/>
                          </a:rPr>
                          <m:t>𝐵</m:t>
                        </m:r>
                      </m:e>
                      <m:sub>
                        <m:r>
                          <a:rPr lang="en-US" sz="1800" i="1" kern="0" smtClean="0">
                            <a:latin typeface="Cambria Math" panose="02040503050406030204" pitchFamily="18" charset="0"/>
                          </a:rPr>
                          <m:t>𝑖</m:t>
                        </m:r>
                      </m:sub>
                    </m:sSub>
                    <m:sSubSup>
                      <m:sSubSupPr>
                        <m:ctrlPr>
                          <a:rPr lang="en-US" sz="1800" i="1" kern="0" smtClean="0">
                            <a:latin typeface="Cambria Math" panose="02040503050406030204" pitchFamily="18" charset="0"/>
                          </a:rPr>
                        </m:ctrlPr>
                      </m:sSubSupPr>
                      <m:e>
                        <m:r>
                          <a:rPr lang="en-US" sz="1800" i="1" kern="0" smtClean="0">
                            <a:latin typeface="Cambria Math" panose="02040503050406030204" pitchFamily="18" charset="0"/>
                          </a:rPr>
                          <m:t>𝑟</m:t>
                        </m:r>
                      </m:e>
                      <m:sub>
                        <m:r>
                          <a:rPr lang="en-US" sz="1800" i="1" kern="0" smtClean="0">
                            <a:latin typeface="Cambria Math" panose="02040503050406030204" pitchFamily="18" charset="0"/>
                          </a:rPr>
                          <m:t>𝑖</m:t>
                        </m:r>
                      </m:sub>
                      <m:sup>
                        <m:r>
                          <a:rPr lang="en-US" sz="1800" i="1" kern="0" smtClean="0">
                            <a:latin typeface="Cambria Math" panose="02040503050406030204" pitchFamily="18" charset="0"/>
                          </a:rPr>
                          <m:t>2</m:t>
                        </m:r>
                      </m:sup>
                    </m:sSubSup>
                    <m:r>
                      <a:rPr lang="en-US" sz="1800" i="1" kern="0" smtClean="0">
                        <a:latin typeface="Cambria Math" panose="02040503050406030204" pitchFamily="18" charset="0"/>
                      </a:rPr>
                      <m:t>=</m:t>
                    </m:r>
                    <m:sSub>
                      <m:sSubPr>
                        <m:ctrlPr>
                          <a:rPr lang="en-US" sz="1800" i="1" kern="0" smtClean="0">
                            <a:latin typeface="Cambria Math" panose="02040503050406030204" pitchFamily="18" charset="0"/>
                          </a:rPr>
                        </m:ctrlPr>
                      </m:sSubPr>
                      <m:e>
                        <m:r>
                          <m:rPr>
                            <m:sty m:val="p"/>
                          </m:rPr>
                          <a:rPr lang="el-GR" sz="1800" i="1" kern="0" smtClean="0">
                            <a:latin typeface="Cambria Math" panose="02040503050406030204" pitchFamily="18" charset="0"/>
                            <a:ea typeface="Cambria Math" panose="02040503050406030204" pitchFamily="18" charset="0"/>
                          </a:rPr>
                          <m:t>Φ</m:t>
                        </m:r>
                      </m:e>
                      <m:sub>
                        <m:r>
                          <a:rPr lang="en-US" sz="1800" i="1" kern="0" smtClean="0">
                            <a:latin typeface="Cambria Math" panose="02040503050406030204" pitchFamily="18" charset="0"/>
                          </a:rPr>
                          <m:t>𝑓</m:t>
                        </m:r>
                      </m:sub>
                    </m:sSub>
                    <m:r>
                      <a:rPr lang="en-US" sz="1800" i="1" kern="0" smtClean="0">
                        <a:latin typeface="Cambria Math" panose="02040503050406030204" pitchFamily="18" charset="0"/>
                      </a:rPr>
                      <m:t>=</m:t>
                    </m:r>
                    <m:sSub>
                      <m:sSubPr>
                        <m:ctrlPr>
                          <a:rPr lang="en-US" sz="1800" i="1" kern="0" smtClean="0">
                            <a:latin typeface="Cambria Math" panose="02040503050406030204" pitchFamily="18" charset="0"/>
                          </a:rPr>
                        </m:ctrlPr>
                      </m:sSubPr>
                      <m:e>
                        <m:r>
                          <a:rPr lang="en-US" sz="1800" i="1" kern="0" smtClean="0">
                            <a:latin typeface="Cambria Math" panose="02040503050406030204" pitchFamily="18" charset="0"/>
                          </a:rPr>
                          <m:t>𝐵</m:t>
                        </m:r>
                      </m:e>
                      <m:sub>
                        <m:r>
                          <a:rPr lang="en-US" sz="1800" i="1" kern="0" smtClean="0">
                            <a:latin typeface="Cambria Math" panose="02040503050406030204" pitchFamily="18" charset="0"/>
                          </a:rPr>
                          <m:t>𝑓</m:t>
                        </m:r>
                      </m:sub>
                    </m:sSub>
                    <m:sSubSup>
                      <m:sSubSupPr>
                        <m:ctrlPr>
                          <a:rPr lang="en-US" sz="1800" i="1" kern="0" smtClean="0">
                            <a:latin typeface="Cambria Math" panose="02040503050406030204" pitchFamily="18" charset="0"/>
                          </a:rPr>
                        </m:ctrlPr>
                      </m:sSubSupPr>
                      <m:e>
                        <m:r>
                          <a:rPr lang="en-US" sz="1800" i="1" kern="0" smtClean="0">
                            <a:latin typeface="Cambria Math" panose="02040503050406030204" pitchFamily="18" charset="0"/>
                          </a:rPr>
                          <m:t>𝑟</m:t>
                        </m:r>
                      </m:e>
                      <m:sub>
                        <m:r>
                          <a:rPr lang="en-US" sz="1800" i="1" kern="0" smtClean="0">
                            <a:latin typeface="Cambria Math" panose="02040503050406030204" pitchFamily="18" charset="0"/>
                          </a:rPr>
                          <m:t>𝑓</m:t>
                        </m:r>
                      </m:sub>
                      <m:sup>
                        <m:r>
                          <a:rPr lang="en-US" sz="1800" i="1" kern="0" smtClean="0">
                            <a:latin typeface="Cambria Math" panose="02040503050406030204" pitchFamily="18" charset="0"/>
                          </a:rPr>
                          <m:t>2</m:t>
                        </m:r>
                      </m:sup>
                    </m:sSubSup>
                  </m:oMath>
                </a14:m>
                <a:r>
                  <a:rPr lang="en-US" sz="1800" kern="0" dirty="0" smtClean="0"/>
                  <a:t>, so the amplification is even greater.</a:t>
                </a:r>
              </a:p>
              <a:p>
                <a:endParaRPr lang="en-US" sz="1800" kern="0" dirty="0"/>
              </a:p>
            </p:txBody>
          </p:sp>
        </mc:Choice>
        <mc:Fallback xmlns="">
          <p:sp>
            <p:nvSpPr>
              <p:cNvPr id="8" name="Text Placeholder 2"/>
              <p:cNvSpPr txBox="1">
                <a:spLocks noRot="1" noChangeAspect="1" noMove="1" noResize="1" noEditPoints="1" noAdjustHandles="1" noChangeArrowheads="1" noChangeShapeType="1" noTextEdit="1"/>
              </p:cNvSpPr>
              <p:nvPr/>
            </p:nvSpPr>
            <p:spPr bwMode="auto">
              <a:xfrm>
                <a:off x="224006" y="5067758"/>
                <a:ext cx="11806413" cy="1131523"/>
              </a:xfrm>
              <a:prstGeom prst="rect">
                <a:avLst/>
              </a:prstGeom>
              <a:blipFill>
                <a:blip r:embed="rId5"/>
                <a:stretch>
                  <a:fillRect l="-103" t="-47849" r="-723" b="-69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0156126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20899</TotalTime>
  <Words>1812</Words>
  <Application>Microsoft Office PowerPoint</Application>
  <PresentationFormat>Widescreen</PresentationFormat>
  <Paragraphs>154</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宋体</vt:lpstr>
      <vt:lpstr>Arial</vt:lpstr>
      <vt:lpstr>Arial Black</vt:lpstr>
      <vt:lpstr>Cambria Math</vt:lpstr>
      <vt:lpstr>Comic Sans MS</vt:lpstr>
      <vt:lpstr>Palatino Linotype</vt:lpstr>
      <vt:lpstr>Symbol</vt:lpstr>
      <vt:lpstr>Tahoma</vt:lpstr>
      <vt:lpstr>Times New Roman</vt:lpstr>
      <vt:lpstr>Wingdings</vt:lpstr>
      <vt:lpstr>Textured</vt:lpstr>
      <vt:lpstr>Physics 320: Formation of Protostars (Lecture 9)</vt:lpstr>
      <vt:lpstr>What is a Star?</vt:lpstr>
      <vt:lpstr>How to Make a Star</vt:lpstr>
      <vt:lpstr>Virial Theorem and Collapse</vt:lpstr>
      <vt:lpstr>Virial Theorem and Collapse, continued</vt:lpstr>
      <vt:lpstr>Interpretation for a Collapsing Cloud</vt:lpstr>
      <vt:lpstr>Jeans Criterion</vt:lpstr>
      <vt:lpstr>Free-Fall Collapse Time</vt:lpstr>
      <vt:lpstr>Conserved Quantities During the Collapse</vt:lpstr>
      <vt:lpstr>Concentration of Magnetic Field</vt:lpstr>
      <vt:lpstr>Overview of the Collapse Process</vt:lpstr>
      <vt:lpstr>Observational Evidence</vt:lpstr>
      <vt:lpstr>Difficulty in Making the Observations</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520</cp:revision>
  <dcterms:created xsi:type="dcterms:W3CDTF">2003-02-02T23:38:32Z</dcterms:created>
  <dcterms:modified xsi:type="dcterms:W3CDTF">2018-10-09T02:05:03Z</dcterms:modified>
</cp:coreProperties>
</file>