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9" r:id="rId1"/>
  </p:sldMasterIdLst>
  <p:notesMasterIdLst>
    <p:notesMasterId r:id="rId13"/>
  </p:notesMasterIdLst>
  <p:handoutMasterIdLst>
    <p:handoutMasterId r:id="rId14"/>
  </p:handoutMasterIdLst>
  <p:sldIdLst>
    <p:sldId id="256" r:id="rId2"/>
    <p:sldId id="362" r:id="rId3"/>
    <p:sldId id="375" r:id="rId4"/>
    <p:sldId id="376" r:id="rId5"/>
    <p:sldId id="391" r:id="rId6"/>
    <p:sldId id="392" r:id="rId7"/>
    <p:sldId id="377" r:id="rId8"/>
    <p:sldId id="393" r:id="rId9"/>
    <p:sldId id="394" r:id="rId10"/>
    <p:sldId id="395" r:id="rId11"/>
    <p:sldId id="351" r:id="rId12"/>
  </p:sldIdLst>
  <p:sldSz cx="12192000" cy="6858000"/>
  <p:notesSz cx="7315200" cy="9601200"/>
  <p:defaultTextStyle>
    <a:defPPr>
      <a:defRPr lang="en-US"/>
    </a:defPPr>
    <a:lvl1pPr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1pPr>
    <a:lvl2pPr marL="4572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2pPr>
    <a:lvl3pPr marL="9144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3pPr>
    <a:lvl4pPr marL="13716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4pPr>
    <a:lvl5pPr marL="1828800" algn="ctr" rtl="0" fontAlgn="base">
      <a:spcBef>
        <a:spcPct val="0"/>
      </a:spcBef>
      <a:spcAft>
        <a:spcPct val="0"/>
      </a:spcAft>
      <a:defRPr sz="4400" kern="1200">
        <a:solidFill>
          <a:schemeClr val="bg2"/>
        </a:solidFill>
        <a:latin typeface="Tahoma" panose="020B0604030504040204" pitchFamily="34" charset="0"/>
        <a:ea typeface="宋体" panose="02010600030101010101" pitchFamily="2" charset="-122"/>
        <a:cs typeface="+mn-cs"/>
      </a:defRPr>
    </a:lvl5pPr>
    <a:lvl6pPr marL="22860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6pPr>
    <a:lvl7pPr marL="27432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7pPr>
    <a:lvl8pPr marL="32004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8pPr>
    <a:lvl9pPr marL="3657600" algn="l" defTabSz="914400" rtl="0" eaLnBrk="1" latinLnBrk="0" hangingPunct="1">
      <a:defRPr sz="4400" kern="1200">
        <a:solidFill>
          <a:schemeClr val="bg2"/>
        </a:solidFill>
        <a:latin typeface="Tahom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9999"/>
    <a:srgbClr val="85FBAC"/>
    <a:srgbClr val="969696"/>
    <a:srgbClr val="FFFF66"/>
    <a:srgbClr val="FFFF00"/>
    <a:srgbClr val="4D4D4D"/>
    <a:srgbClr val="FFCC99"/>
    <a:srgbClr val="FFCC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86408" autoAdjust="0"/>
  </p:normalViewPr>
  <p:slideViewPr>
    <p:cSldViewPr snapToGrid="0">
      <p:cViewPr varScale="1">
        <p:scale>
          <a:sx n="64" d="100"/>
          <a:sy n="64" d="100"/>
        </p:scale>
        <p:origin x="66" y="9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0" d="100"/>
          <a:sy n="50" d="100"/>
        </p:scale>
        <p:origin x="-186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eaLnBrk="0" hangingPunct="0">
              <a:lnSpc>
                <a:spcPct val="70000"/>
              </a:lnSpc>
              <a:spcBef>
                <a:spcPct val="50000"/>
              </a:spcBef>
              <a:buClr>
                <a:srgbClr val="EC143C"/>
              </a:buClr>
              <a:buSzPct val="80000"/>
              <a:buFont typeface="Wingdings" pitchFamily="2" charset="2"/>
              <a:buChar char="q"/>
              <a:defRPr sz="1200" smtClean="0">
                <a:solidFill>
                  <a:schemeClr val="tx1"/>
                </a:solidFill>
                <a:latin typeface="Palatino Linotype"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eaLnBrk="0" hangingPunct="0">
              <a:lnSpc>
                <a:spcPct val="70000"/>
              </a:lnSpc>
              <a:spcBef>
                <a:spcPct val="50000"/>
              </a:spcBef>
              <a:buClr>
                <a:srgbClr val="EC143C"/>
              </a:buClr>
              <a:buSzPct val="80000"/>
              <a:buFont typeface="Wingdings" panose="05000000000000000000" pitchFamily="2" charset="2"/>
              <a:buChar char="q"/>
              <a:defRPr sz="1200">
                <a:solidFill>
                  <a:schemeClr val="tx1"/>
                </a:solidFill>
                <a:latin typeface="Palatino Linotype" panose="02040502050505030304" pitchFamily="18" charset="0"/>
              </a:defRPr>
            </a:lvl1pPr>
          </a:lstStyle>
          <a:p>
            <a:fld id="{A958A045-EAE3-4781-8406-3B9475E74553}" type="slidenum">
              <a:rPr lang="en-US" altLang="en-US"/>
              <a:pPr/>
              <a:t>‹#›</a:t>
            </a:fld>
            <a:endParaRPr lang="en-US" altLang="en-US"/>
          </a:p>
        </p:txBody>
      </p:sp>
    </p:spTree>
    <p:extLst>
      <p:ext uri="{BB962C8B-B14F-4D97-AF65-F5344CB8AC3E}">
        <p14:creationId xmlns:p14="http://schemas.microsoft.com/office/powerpoint/2010/main" val="970843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4144963" y="709613"/>
            <a:ext cx="3170237" cy="481012"/>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lvl1pPr algn="r" defTabSz="950913">
              <a:defRPr sz="1200" smtClean="0">
                <a:solidFill>
                  <a:schemeClr val="tx1"/>
                </a:solidFill>
                <a:latin typeface="Times New Roman" pitchFamily="18"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95263" y="246063"/>
            <a:ext cx="3911600" cy="2200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239713" y="2762250"/>
            <a:ext cx="6770687" cy="6470650"/>
          </a:xfrm>
          <a:prstGeom prst="rect">
            <a:avLst/>
          </a:prstGeom>
          <a:noFill/>
          <a:ln w="9525">
            <a:noFill/>
            <a:miter lim="800000"/>
            <a:headEnd/>
            <a:tailEnd/>
          </a:ln>
          <a:effectLst/>
        </p:spPr>
        <p:txBody>
          <a:bodyPr vert="horz" wrap="square" lIns="95079" tIns="47540" rIns="95079" bIns="4754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4144963" y="1420813"/>
            <a:ext cx="3170237" cy="479425"/>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l" defTabSz="950913">
              <a:defRPr sz="1200" smtClean="0">
                <a:solidFill>
                  <a:schemeClr val="tx1"/>
                </a:solidFill>
                <a:latin typeface="Times New Roman" pitchFamily="18" charset="0"/>
              </a:defRPr>
            </a:lvl1pPr>
          </a:lstStyle>
          <a:p>
            <a:pPr>
              <a:defRPr/>
            </a:pPr>
            <a:endParaRPr lang="en-US"/>
          </a:p>
        </p:txBody>
      </p:sp>
      <p:sp>
        <p:nvSpPr>
          <p:cNvPr id="4103" name="Rectangle 7"/>
          <p:cNvSpPr>
            <a:spLocks noGrp="1" noChangeArrowheads="1"/>
          </p:cNvSpPr>
          <p:nvPr>
            <p:ph type="sldNum" sz="quarter" idx="5"/>
          </p:nvPr>
        </p:nvSpPr>
        <p:spPr bwMode="auto">
          <a:xfrm>
            <a:off x="4144963" y="2051050"/>
            <a:ext cx="3170237" cy="481013"/>
          </a:xfrm>
          <a:prstGeom prst="rect">
            <a:avLst/>
          </a:prstGeom>
          <a:noFill/>
          <a:ln w="9525">
            <a:noFill/>
            <a:miter lim="800000"/>
            <a:headEnd/>
            <a:tailEnd/>
          </a:ln>
          <a:effectLst/>
        </p:spPr>
        <p:txBody>
          <a:bodyPr vert="horz" wrap="square" lIns="95079" tIns="47540" rIns="95079" bIns="47540" numCol="1" anchor="b" anchorCtr="0" compatLnSpc="1">
            <a:prstTxWarp prst="textNoShape">
              <a:avLst/>
            </a:prstTxWarp>
          </a:bodyPr>
          <a:lstStyle>
            <a:lvl1pPr algn="r" defTabSz="950913">
              <a:defRPr sz="1200">
                <a:solidFill>
                  <a:schemeClr val="tx1"/>
                </a:solidFill>
                <a:latin typeface="Times New Roman" panose="02020603050405020304" pitchFamily="18" charset="0"/>
              </a:defRPr>
            </a:lvl1pPr>
          </a:lstStyle>
          <a:p>
            <a:fld id="{98CB9906-1C95-45EE-92C4-8B1B1AB13FB4}" type="slidenum">
              <a:rPr lang="en-US" altLang="en-US"/>
              <a:pPr/>
              <a:t>‹#›</a:t>
            </a:fld>
            <a:endParaRPr lang="en-US" altLang="en-US"/>
          </a:p>
        </p:txBody>
      </p:sp>
    </p:spTree>
    <p:extLst>
      <p:ext uri="{BB962C8B-B14F-4D97-AF65-F5344CB8AC3E}">
        <p14:creationId xmlns:p14="http://schemas.microsoft.com/office/powerpoint/2010/main" val="3500705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defRPr sz="4400">
                <a:solidFill>
                  <a:schemeClr val="bg2"/>
                </a:solidFill>
                <a:latin typeface="Tahoma" panose="020B0604030504040204" pitchFamily="34" charset="0"/>
                <a:ea typeface="宋体" panose="02010600030101010101" pitchFamily="2" charset="-122"/>
              </a:defRPr>
            </a:lvl1pPr>
            <a:lvl2pPr marL="742950" indent="-285750" defTabSz="950913" eaLnBrk="0" hangingPunct="0">
              <a:defRPr sz="4400">
                <a:solidFill>
                  <a:schemeClr val="bg2"/>
                </a:solidFill>
                <a:latin typeface="Tahoma" panose="020B0604030504040204" pitchFamily="34" charset="0"/>
                <a:ea typeface="宋体" panose="02010600030101010101" pitchFamily="2" charset="-122"/>
              </a:defRPr>
            </a:lvl2pPr>
            <a:lvl3pPr marL="1143000" indent="-228600" defTabSz="950913" eaLnBrk="0" hangingPunct="0">
              <a:defRPr sz="4400">
                <a:solidFill>
                  <a:schemeClr val="bg2"/>
                </a:solidFill>
                <a:latin typeface="Tahoma" panose="020B0604030504040204" pitchFamily="34" charset="0"/>
                <a:ea typeface="宋体" panose="02010600030101010101" pitchFamily="2" charset="-122"/>
              </a:defRPr>
            </a:lvl3pPr>
            <a:lvl4pPr marL="1600200" indent="-228600" defTabSz="950913" eaLnBrk="0" hangingPunct="0">
              <a:defRPr sz="4400">
                <a:solidFill>
                  <a:schemeClr val="bg2"/>
                </a:solidFill>
                <a:latin typeface="Tahoma" panose="020B0604030504040204" pitchFamily="34" charset="0"/>
                <a:ea typeface="宋体" panose="02010600030101010101" pitchFamily="2" charset="-122"/>
              </a:defRPr>
            </a:lvl4pPr>
            <a:lvl5pPr marL="2057400" indent="-228600" defTabSz="950913" eaLnBrk="0" hangingPunct="0">
              <a:defRPr sz="4400">
                <a:solidFill>
                  <a:schemeClr val="bg2"/>
                </a:solidFill>
                <a:latin typeface="Tahoma" panose="020B0604030504040204" pitchFamily="34" charset="0"/>
                <a:ea typeface="宋体" panose="02010600030101010101" pitchFamily="2" charset="-122"/>
              </a:defRPr>
            </a:lvl5pPr>
            <a:lvl6pPr marL="25146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6pPr>
            <a:lvl7pPr marL="29718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7pPr>
            <a:lvl8pPr marL="34290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8pPr>
            <a:lvl9pPr marL="3886200" indent="-228600" algn="ctr" defTabSz="950913" eaLnBrk="0" fontAlgn="base" hangingPunct="0">
              <a:spcBef>
                <a:spcPct val="0"/>
              </a:spcBef>
              <a:spcAft>
                <a:spcPct val="0"/>
              </a:spcAft>
              <a:defRPr sz="4400">
                <a:solidFill>
                  <a:schemeClr val="bg2"/>
                </a:solidFill>
                <a:latin typeface="Tahoma" panose="020B0604030504040204" pitchFamily="34" charset="0"/>
                <a:ea typeface="宋体" panose="02010600030101010101" pitchFamily="2" charset="-122"/>
              </a:defRPr>
            </a:lvl9pPr>
          </a:lstStyle>
          <a:p>
            <a:pPr eaLnBrk="1" hangingPunct="1"/>
            <a:fld id="{0A80610C-C3EA-494B-8330-57148D37CC9C}" type="slidenum">
              <a:rPr lang="en-US" altLang="en-US" sz="1200">
                <a:solidFill>
                  <a:schemeClr val="tx1"/>
                </a:solidFill>
                <a:latin typeface="Times New Roman" panose="02020603050405020304" pitchFamily="18" charset="0"/>
              </a:rPr>
              <a:pPr eaLnBrk="1" hangingPunct="1"/>
              <a:t>1</a:t>
            </a:fld>
            <a:endParaRPr lang="en-US" altLang="en-US" sz="1200">
              <a:solidFill>
                <a:schemeClr val="tx1"/>
              </a:solidFill>
              <a:latin typeface="Times New Roman" panose="02020603050405020304" pitchFamily="18" charset="0"/>
            </a:endParaRPr>
          </a:p>
        </p:txBody>
      </p:sp>
      <p:sp>
        <p:nvSpPr>
          <p:cNvPr id="53251" name="Rectangle 2"/>
          <p:cNvSpPr>
            <a:spLocks noGrp="1" noRot="1" noChangeAspect="1" noChangeArrowheads="1" noTextEdit="1"/>
          </p:cNvSpPr>
          <p:nvPr>
            <p:ph type="sldImg"/>
          </p:nvPr>
        </p:nvSpPr>
        <p:spPr>
          <a:xfrm>
            <a:off x="195263" y="246063"/>
            <a:ext cx="3911600" cy="2200275"/>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795923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Physics_at_NJIT"/>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sun2"/>
          <p:cNvPicPr>
            <a:picLocks noChangeAspect="1" noChangeArrowheads="1"/>
          </p:cNvPicPr>
          <p:nvPr userDrawn="1"/>
        </p:nvPicPr>
        <p:blipFill>
          <a:blip r:embed="rId3">
            <a:extLst>
              <a:ext uri="{28A0092B-C50C-407E-A947-70E740481C1C}">
                <a14:useLocalDpi xmlns:a14="http://schemas.microsoft.com/office/drawing/2010/main" val="0"/>
              </a:ext>
            </a:extLst>
          </a:blip>
          <a:srcRect r="5904"/>
          <a:stretch>
            <a:fillRect/>
          </a:stretch>
        </p:blipFill>
        <p:spPr bwMode="auto">
          <a:xfrm>
            <a:off x="9764168" y="2190751"/>
            <a:ext cx="2428573" cy="4666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4194" name="Rectangle 2"/>
          <p:cNvSpPr>
            <a:spLocks noGrp="1" noChangeArrowheads="1"/>
          </p:cNvSpPr>
          <p:nvPr>
            <p:ph type="ctrTitle" sz="quarter"/>
          </p:nvPr>
        </p:nvSpPr>
        <p:spPr>
          <a:xfrm>
            <a:off x="914400" y="1447800"/>
            <a:ext cx="10363200" cy="1828800"/>
          </a:xfrm>
        </p:spPr>
        <p:txBody>
          <a:bodyPr/>
          <a:lstStyle>
            <a:lvl1pPr>
              <a:defRPr/>
            </a:lvl1pPr>
          </a:lstStyle>
          <a:p>
            <a:r>
              <a:rPr lang="en-US"/>
              <a:t>Click to edit Master title style</a:t>
            </a:r>
          </a:p>
        </p:txBody>
      </p:sp>
      <p:sp>
        <p:nvSpPr>
          <p:cNvPr id="264195" name="Rectangle 3"/>
          <p:cNvSpPr>
            <a:spLocks noGrp="1" noChangeArrowheads="1"/>
          </p:cNvSpPr>
          <p:nvPr>
            <p:ph type="subTitle" sz="quarter" idx="1"/>
          </p:nvPr>
        </p:nvSpPr>
        <p:spPr>
          <a:xfrm>
            <a:off x="914400" y="3657600"/>
            <a:ext cx="8534400" cy="1600200"/>
          </a:xfrm>
        </p:spPr>
        <p:txBody>
          <a:bodyPr/>
          <a:lstStyle>
            <a:lvl1pPr marL="0" indent="0" algn="ct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19173213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276297204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265115300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3029418208"/>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317481166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447800"/>
            <a:ext cx="10972800" cy="46482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3029766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09600" y="14478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 y="3848100"/>
            <a:ext cx="53848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176543439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12695367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447800"/>
            <a:ext cx="53848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447800"/>
            <a:ext cx="5384800" cy="46482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228149519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79000852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28200903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47800"/>
            <a:ext cx="538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2774126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31627686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229420539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380219885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346471421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October 16, 2018</a:t>
            </a:r>
            <a:endParaRPr lang="en-US" altLang="zh-CN"/>
          </a:p>
        </p:txBody>
      </p:sp>
    </p:spTree>
    <p:extLst>
      <p:ext uri="{BB962C8B-B14F-4D97-AF65-F5344CB8AC3E}">
        <p14:creationId xmlns:p14="http://schemas.microsoft.com/office/powerpoint/2010/main" val="183348177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bwMode="auto">
          <a:xfrm>
            <a:off x="609600" y="381000"/>
            <a:ext cx="10972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4" name="Rectangle 3"/>
          <p:cNvSpPr>
            <a:spLocks noGrp="1" noChangeArrowheads="1"/>
          </p:cNvSpPr>
          <p:nvPr>
            <p:ph type="body" idx="1"/>
          </p:nvPr>
        </p:nvSpPr>
        <p:spPr bwMode="auto">
          <a:xfrm>
            <a:off x="609600" y="1447800"/>
            <a:ext cx="10972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3172" name="Rectangle 4"/>
          <p:cNvSpPr>
            <a:spLocks noGrp="1" noChangeArrowheads="1"/>
          </p:cNvSpPr>
          <p:nvPr>
            <p:ph type="dt" sz="half" idx="2"/>
          </p:nvPr>
        </p:nvSpPr>
        <p:spPr bwMode="auto">
          <a:xfrm>
            <a:off x="9186672" y="6345105"/>
            <a:ext cx="2114212" cy="26501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b="1" smtClean="0">
                <a:solidFill>
                  <a:schemeClr val="bg2"/>
                </a:solidFill>
                <a:latin typeface="Arial" charset="0"/>
              </a:defRPr>
            </a:lvl1pPr>
          </a:lstStyle>
          <a:p>
            <a:pPr>
              <a:defRPr/>
            </a:pPr>
            <a:r>
              <a:rPr lang="en-US" smtClean="0"/>
              <a:t>October 16, 2018</a:t>
            </a:r>
            <a:endParaRPr lang="en-US" altLang="zh-CN" dirty="0"/>
          </a:p>
        </p:txBody>
      </p:sp>
      <p:pic>
        <p:nvPicPr>
          <p:cNvPr id="20486" name="Picture 10" descr="sun2"/>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r="5904"/>
          <a:stretch>
            <a:fillRect/>
          </a:stretch>
        </p:blipFill>
        <p:spPr bwMode="auto">
          <a:xfrm>
            <a:off x="11542390" y="5578476"/>
            <a:ext cx="655715" cy="12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Physics_at_NJIT"/>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0" y="6053328"/>
            <a:ext cx="9186672" cy="804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744"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ransition/>
  <p:timing>
    <p:tnLst>
      <p:par>
        <p:cTn id="1" dur="indefinite" restart="never" nodeType="tmRoot"/>
      </p:par>
    </p:tnLst>
  </p:timing>
  <p:hf sldNum="0" hdr="0" ftr="0"/>
  <p:txStyles>
    <p:titleStyle>
      <a:lvl1pPr algn="ctr" rtl="0" eaLnBrk="0" fontAlgn="base" hangingPunct="0">
        <a:spcBef>
          <a:spcPct val="0"/>
        </a:spcBef>
        <a:spcAft>
          <a:spcPct val="0"/>
        </a:spcAft>
        <a:defRPr sz="4400">
          <a:solidFill>
            <a:schemeClr val="bg2"/>
          </a:solidFill>
          <a:latin typeface="+mj-lt"/>
          <a:ea typeface="+mj-ea"/>
          <a:cs typeface="+mj-cs"/>
        </a:defRPr>
      </a:lvl1pPr>
      <a:lvl2pPr algn="ctr" rtl="0" eaLnBrk="0" fontAlgn="base" hangingPunct="0">
        <a:spcBef>
          <a:spcPct val="0"/>
        </a:spcBef>
        <a:spcAft>
          <a:spcPct val="0"/>
        </a:spcAft>
        <a:defRPr sz="4400">
          <a:solidFill>
            <a:schemeClr val="bg2"/>
          </a:solidFill>
          <a:latin typeface="Tahoma" pitchFamily="34" charset="0"/>
        </a:defRPr>
      </a:lvl2pPr>
      <a:lvl3pPr algn="ctr" rtl="0" eaLnBrk="0" fontAlgn="base" hangingPunct="0">
        <a:spcBef>
          <a:spcPct val="0"/>
        </a:spcBef>
        <a:spcAft>
          <a:spcPct val="0"/>
        </a:spcAft>
        <a:defRPr sz="4400">
          <a:solidFill>
            <a:schemeClr val="bg2"/>
          </a:solidFill>
          <a:latin typeface="Tahoma" pitchFamily="34" charset="0"/>
        </a:defRPr>
      </a:lvl3pPr>
      <a:lvl4pPr algn="ctr" rtl="0" eaLnBrk="0" fontAlgn="base" hangingPunct="0">
        <a:spcBef>
          <a:spcPct val="0"/>
        </a:spcBef>
        <a:spcAft>
          <a:spcPct val="0"/>
        </a:spcAft>
        <a:defRPr sz="4400">
          <a:solidFill>
            <a:schemeClr val="bg2"/>
          </a:solidFill>
          <a:latin typeface="Tahoma" pitchFamily="34" charset="0"/>
        </a:defRPr>
      </a:lvl4pPr>
      <a:lvl5pPr algn="ctr" rtl="0" eaLnBrk="0" fontAlgn="base" hangingPunct="0">
        <a:spcBef>
          <a:spcPct val="0"/>
        </a:spcBef>
        <a:spcAft>
          <a:spcPct val="0"/>
        </a:spcAft>
        <a:defRPr sz="4400">
          <a:solidFill>
            <a:schemeClr val="bg2"/>
          </a:solidFill>
          <a:latin typeface="Tahoma" pitchFamily="34" charset="0"/>
        </a:defRPr>
      </a:lvl5pPr>
      <a:lvl6pPr marL="457200" algn="ctr" rtl="0" fontAlgn="base">
        <a:spcBef>
          <a:spcPct val="0"/>
        </a:spcBef>
        <a:spcAft>
          <a:spcPct val="0"/>
        </a:spcAft>
        <a:defRPr sz="4400">
          <a:solidFill>
            <a:schemeClr val="bg2"/>
          </a:solidFill>
          <a:latin typeface="Tahoma" pitchFamily="34" charset="0"/>
        </a:defRPr>
      </a:lvl6pPr>
      <a:lvl7pPr marL="914400" algn="ctr" rtl="0" fontAlgn="base">
        <a:spcBef>
          <a:spcPct val="0"/>
        </a:spcBef>
        <a:spcAft>
          <a:spcPct val="0"/>
        </a:spcAft>
        <a:defRPr sz="4400">
          <a:solidFill>
            <a:schemeClr val="bg2"/>
          </a:solidFill>
          <a:latin typeface="Tahoma" pitchFamily="34" charset="0"/>
        </a:defRPr>
      </a:lvl7pPr>
      <a:lvl8pPr marL="1371600" algn="ctr" rtl="0" fontAlgn="base">
        <a:spcBef>
          <a:spcPct val="0"/>
        </a:spcBef>
        <a:spcAft>
          <a:spcPct val="0"/>
        </a:spcAft>
        <a:defRPr sz="4400">
          <a:solidFill>
            <a:schemeClr val="bg2"/>
          </a:solidFill>
          <a:latin typeface="Tahoma" pitchFamily="34" charset="0"/>
        </a:defRPr>
      </a:lvl8pPr>
      <a:lvl9pPr marL="1828800" algn="ctr" rtl="0" fontAlgn="base">
        <a:spcBef>
          <a:spcPct val="0"/>
        </a:spcBef>
        <a:spcAft>
          <a:spcPct val="0"/>
        </a:spcAft>
        <a:defRPr sz="4400">
          <a:solidFill>
            <a:schemeClr val="bg2"/>
          </a:solidFill>
          <a:latin typeface="Tahoma" pitchFamily="34" charset="0"/>
        </a:defRPr>
      </a:lvl9pPr>
    </p:titleStyle>
    <p:bodyStyle>
      <a:lvl1pPr marL="342900" indent="-342900" algn="l" rtl="0" eaLnBrk="0" fontAlgn="base" hangingPunct="0">
        <a:spcBef>
          <a:spcPct val="20000"/>
        </a:spcBef>
        <a:spcAft>
          <a:spcPct val="0"/>
        </a:spcAft>
        <a:buClr>
          <a:srgbClr val="9999FF"/>
        </a:buClr>
        <a:buSzPct val="80000"/>
        <a:buFont typeface="Wingdings" panose="05000000000000000000" pitchFamily="2" charset="2"/>
        <a:buChar char="q"/>
        <a:defRPr sz="3200">
          <a:solidFill>
            <a:schemeClr val="bg2"/>
          </a:solidFill>
          <a:latin typeface="+mn-lt"/>
          <a:ea typeface="+mn-ea"/>
          <a:cs typeface="+mn-cs"/>
        </a:defRPr>
      </a:lvl1pPr>
      <a:lvl2pPr marL="742950" indent="-285750" algn="l" rtl="0" eaLnBrk="0" fontAlgn="base" hangingPunct="0">
        <a:spcBef>
          <a:spcPct val="20000"/>
        </a:spcBef>
        <a:spcAft>
          <a:spcPct val="0"/>
        </a:spcAft>
        <a:buClr>
          <a:srgbClr val="9999FF"/>
        </a:buClr>
        <a:buSzPct val="65000"/>
        <a:buFont typeface="Wingdings" panose="05000000000000000000" pitchFamily="2" charset="2"/>
        <a:buChar char="n"/>
        <a:defRPr sz="2800">
          <a:solidFill>
            <a:schemeClr val="bg2"/>
          </a:solidFill>
          <a:latin typeface="+mn-lt"/>
        </a:defRPr>
      </a:lvl2pPr>
      <a:lvl3pPr marL="1143000" indent="-228600" algn="l" rtl="0" eaLnBrk="0" fontAlgn="base" hangingPunct="0">
        <a:spcBef>
          <a:spcPct val="20000"/>
        </a:spcBef>
        <a:spcAft>
          <a:spcPct val="0"/>
        </a:spcAft>
        <a:buClr>
          <a:srgbClr val="9999FF"/>
        </a:buClr>
        <a:buSzPct val="65000"/>
        <a:buFont typeface="Wingdings" panose="05000000000000000000" pitchFamily="2" charset="2"/>
        <a:buChar char="n"/>
        <a:defRPr sz="2400">
          <a:solidFill>
            <a:schemeClr val="bg2"/>
          </a:solidFill>
          <a:latin typeface="+mn-lt"/>
        </a:defRPr>
      </a:lvl3pPr>
      <a:lvl4pPr marL="16002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4pPr>
      <a:lvl5pPr marL="2057400" indent="-228600" algn="l" rtl="0" eaLnBrk="0" fontAlgn="base" hangingPunct="0">
        <a:spcBef>
          <a:spcPct val="20000"/>
        </a:spcBef>
        <a:spcAft>
          <a:spcPct val="0"/>
        </a:spcAft>
        <a:buClr>
          <a:srgbClr val="9999FF"/>
        </a:buClr>
        <a:buSzPct val="65000"/>
        <a:buFont typeface="Wingdings" panose="05000000000000000000" pitchFamily="2" charset="2"/>
        <a:buChar char="n"/>
        <a:defRPr sz="2000">
          <a:solidFill>
            <a:schemeClr val="bg2"/>
          </a:solidFill>
          <a:latin typeface="+mn-lt"/>
        </a:defRPr>
      </a:lvl5pPr>
      <a:lvl6pPr marL="25146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6pPr>
      <a:lvl7pPr marL="29718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7pPr>
      <a:lvl8pPr marL="34290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8pPr>
      <a:lvl9pPr marL="3886200" indent="-228600" algn="l" rtl="0" fontAlgn="base">
        <a:spcBef>
          <a:spcPct val="20000"/>
        </a:spcBef>
        <a:spcAft>
          <a:spcPct val="0"/>
        </a:spcAft>
        <a:buClr>
          <a:srgbClr val="9999FF"/>
        </a:buClr>
        <a:buSzPct val="65000"/>
        <a:buFont typeface="Wingding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VXeOh3xmrQM"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Johannes_Kepler#Harmonices_Mundi" TargetMode="External"/><Relationship Id="rId2" Type="http://schemas.openxmlformats.org/officeDocument/2006/relationships/hyperlink" Target="http://en.wikipedia.org/wiki/Titius%E2%80%93Bode_law"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nrao.edu/pr/2006/counterdisk/"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1765300" y="1422400"/>
            <a:ext cx="7772400" cy="1828800"/>
          </a:xfrm>
        </p:spPr>
        <p:txBody>
          <a:bodyPr/>
          <a:lstStyle/>
          <a:p>
            <a:pPr eaLnBrk="1" hangingPunct="1">
              <a:tabLst>
                <a:tab pos="1027113" algn="l"/>
              </a:tabLst>
            </a:pPr>
            <a:r>
              <a:rPr lang="en-US" altLang="en-US" dirty="0" smtClean="0"/>
              <a:t>Physics 320: </a:t>
            </a:r>
            <a:r>
              <a:rPr lang="en-US" altLang="zh-CN" dirty="0" smtClean="0">
                <a:ea typeface="宋体" panose="02010600030101010101" pitchFamily="2" charset="-122"/>
              </a:rPr>
              <a:t>Formation of Planets </a:t>
            </a:r>
            <a:r>
              <a:rPr lang="en-US" altLang="en-US" dirty="0" smtClean="0"/>
              <a:t>(Lecture 11)</a:t>
            </a:r>
          </a:p>
        </p:txBody>
      </p:sp>
      <p:sp>
        <p:nvSpPr>
          <p:cNvPr id="22531" name="Rectangle 3"/>
          <p:cNvSpPr>
            <a:spLocks noGrp="1" noChangeArrowheads="1"/>
          </p:cNvSpPr>
          <p:nvPr>
            <p:ph type="subTitle" idx="1"/>
          </p:nvPr>
        </p:nvSpPr>
        <p:spPr>
          <a:xfrm>
            <a:off x="2438400" y="3784600"/>
            <a:ext cx="6400800" cy="1600200"/>
          </a:xfrm>
        </p:spPr>
        <p:txBody>
          <a:bodyPr/>
          <a:lstStyle/>
          <a:p>
            <a:pPr eaLnBrk="1" hangingPunct="1"/>
            <a:r>
              <a:rPr lang="en-US" altLang="en-US" b="1" dirty="0" smtClean="0">
                <a:latin typeface="Comic Sans MS" panose="030F0702030302020204" pitchFamily="66" charset="0"/>
              </a:rPr>
              <a:t>Dale Gary</a:t>
            </a:r>
          </a:p>
          <a:p>
            <a:pPr eaLnBrk="1" hangingPunct="1"/>
            <a:endParaRPr lang="en-US" altLang="en-US" sz="1000" b="1" dirty="0">
              <a:latin typeface="Comic Sans MS" panose="030F0702030302020204" pitchFamily="66" charset="0"/>
            </a:endParaRPr>
          </a:p>
          <a:p>
            <a:pPr eaLnBrk="1" hangingPunct="1"/>
            <a:r>
              <a:rPr lang="en-US" altLang="en-US" sz="2800" i="1" dirty="0">
                <a:solidFill>
                  <a:srgbClr val="EC143C"/>
                </a:solidFill>
                <a:latin typeface="Arial Black" panose="020B0A04020102020204" pitchFamily="34" charset="0"/>
              </a:rPr>
              <a:t>NJIT</a:t>
            </a:r>
            <a:r>
              <a:rPr lang="en-US" altLang="en-US" sz="2800" dirty="0"/>
              <a:t> </a:t>
            </a:r>
            <a:r>
              <a:rPr lang="en-US" altLang="zh-CN" sz="2800" dirty="0">
                <a:ea typeface="宋体" panose="02010600030101010101" pitchFamily="2" charset="-122"/>
              </a:rPr>
              <a:t> </a:t>
            </a:r>
            <a:r>
              <a:rPr lang="en-US" altLang="en-US" sz="2800" dirty="0"/>
              <a:t>Physics Department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063"/>
            <a:ext cx="10972800" cy="914400"/>
          </a:xfrm>
        </p:spPr>
        <p:txBody>
          <a:bodyPr/>
          <a:lstStyle/>
          <a:p>
            <a:r>
              <a:rPr lang="en-US" dirty="0" smtClean="0"/>
              <a:t>Planetary Migration</a:t>
            </a:r>
            <a:endParaRPr lang="en-US" dirty="0"/>
          </a:p>
        </p:txBody>
      </p:sp>
      <p:sp>
        <p:nvSpPr>
          <p:cNvPr id="3" name="Text Placeholder 2"/>
          <p:cNvSpPr>
            <a:spLocks noGrp="1"/>
          </p:cNvSpPr>
          <p:nvPr>
            <p:ph type="body" sz="half" idx="1"/>
          </p:nvPr>
        </p:nvSpPr>
        <p:spPr>
          <a:xfrm>
            <a:off x="217714" y="849657"/>
            <a:ext cx="5573486" cy="5246343"/>
          </a:xfrm>
        </p:spPr>
        <p:txBody>
          <a:bodyPr/>
          <a:lstStyle/>
          <a:p>
            <a:r>
              <a:rPr lang="en-US" sz="1800" dirty="0"/>
              <a:t>Simulations suggest that Jupiter formed about 0.5 AU farther from the Sun, and migrated inward, while Saturn formed perhaps 1 AU closer to the Sun and migrated outward. During these migrations, the two gas giants would have moved through a critical 2:1 orbital resonance. </a:t>
            </a:r>
            <a:endParaRPr lang="en-US" sz="1800" dirty="0" smtClean="0"/>
          </a:p>
          <a:p>
            <a:r>
              <a:rPr lang="en-US" sz="1800" dirty="0" smtClean="0"/>
              <a:t>Such </a:t>
            </a:r>
            <a:r>
              <a:rPr lang="en-US" sz="1800" dirty="0"/>
              <a:t>a resonance would have meant that Jupiter's and Saturn's gravitational influence would have combined in the same way periodically on every other Jupiter orbit, causing significant perturbations in the surrounding sea of </a:t>
            </a:r>
            <a:r>
              <a:rPr lang="en-US" sz="1800" dirty="0" err="1"/>
              <a:t>planetesimals</a:t>
            </a:r>
            <a:r>
              <a:rPr lang="en-US" sz="1800" dirty="0"/>
              <a:t>. </a:t>
            </a:r>
            <a:endParaRPr lang="en-US" sz="1800" dirty="0" smtClean="0"/>
          </a:p>
          <a:p>
            <a:r>
              <a:rPr lang="en-US" sz="1800" dirty="0" smtClean="0"/>
              <a:t>The </a:t>
            </a:r>
            <a:r>
              <a:rPr lang="en-US" sz="1800" dirty="0"/>
              <a:t>simulations suggest that this would occur about 700 </a:t>
            </a:r>
            <a:r>
              <a:rPr lang="en-US" sz="1800" dirty="0" err="1"/>
              <a:t>Myr</a:t>
            </a:r>
            <a:r>
              <a:rPr lang="en-US" sz="1800" dirty="0"/>
              <a:t> after the formation of the inner planets and the Moon, so that this orbital resonance could have caused the bombardment that led to the craters seen on Mercury, Mars and the Moon. </a:t>
            </a:r>
          </a:p>
        </p:txBody>
      </p:sp>
      <p:sp>
        <p:nvSpPr>
          <p:cNvPr id="5" name="Content Placeholder 4"/>
          <p:cNvSpPr>
            <a:spLocks noGrp="1"/>
          </p:cNvSpPr>
          <p:nvPr>
            <p:ph sz="quarter" idx="3"/>
          </p:nvPr>
        </p:nvSpPr>
        <p:spPr>
          <a:xfrm>
            <a:off x="5695406" y="2595154"/>
            <a:ext cx="6305005" cy="3500846"/>
          </a:xfrm>
        </p:spPr>
        <p:txBody>
          <a:bodyPr/>
          <a:lstStyle/>
          <a:p>
            <a:r>
              <a:rPr lang="en-US" sz="1800" dirty="0"/>
              <a:t>This same bombardment would have brought large amounts of water to the now cooling Earth (and apparently also Mars), accounting for our present-day oceans. </a:t>
            </a:r>
            <a:endParaRPr lang="en-US" sz="1800" dirty="0" smtClean="0"/>
          </a:p>
          <a:p>
            <a:r>
              <a:rPr lang="en-US" sz="1800" dirty="0" smtClean="0"/>
              <a:t>A </a:t>
            </a:r>
            <a:r>
              <a:rPr lang="en-US" sz="1800" dirty="0"/>
              <a:t>similar migration of Neptune outward would have scattered the Kuiper Belt objects and forced some of them in the 3:2 resonance we see today (including Pluto). A huge number of them (perhaps trillions) would have been ejected from the solar system into a vast cloud of </a:t>
            </a:r>
            <a:r>
              <a:rPr lang="en-US" sz="1800" dirty="0" smtClean="0"/>
              <a:t>objects (</a:t>
            </a:r>
            <a:r>
              <a:rPr lang="en-US" sz="1800" dirty="0" err="1" smtClean="0"/>
              <a:t>Oort</a:t>
            </a:r>
            <a:r>
              <a:rPr lang="en-US" sz="1800" dirty="0" smtClean="0"/>
              <a:t> Cloud) </a:t>
            </a:r>
            <a:r>
              <a:rPr lang="en-US" sz="1800" dirty="0"/>
              <a:t>as many as 50,000 AU from the Sun, from which the long-period comets are seen to come from today. </a:t>
            </a:r>
          </a:p>
        </p:txBody>
      </p:sp>
      <p:sp>
        <p:nvSpPr>
          <p:cNvPr id="6" name="Date Placeholder 5"/>
          <p:cNvSpPr>
            <a:spLocks noGrp="1"/>
          </p:cNvSpPr>
          <p:nvPr>
            <p:ph type="dt" sz="half" idx="10"/>
          </p:nvPr>
        </p:nvSpPr>
        <p:spPr/>
        <p:txBody>
          <a:bodyPr/>
          <a:lstStyle/>
          <a:p>
            <a:pPr>
              <a:defRPr/>
            </a:pPr>
            <a:r>
              <a:rPr lang="en-US" smtClean="0"/>
              <a:t>October 16, 2018</a:t>
            </a:r>
            <a:endParaRPr lang="en-US" altLang="zh-CN"/>
          </a:p>
        </p:txBody>
      </p:sp>
      <p:pic>
        <p:nvPicPr>
          <p:cNvPr id="2050" name="Picture 2" descr="https://planethunters.files.wordpress.com/2014/05/nice.png">
            <a:hlinkClick r:id="rId2"/>
          </p:cNvPr>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bwMode="auto">
          <a:xfrm>
            <a:off x="6155508" y="849657"/>
            <a:ext cx="5384800" cy="17971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8934994" y="541880"/>
            <a:ext cx="3169920" cy="307777"/>
          </a:xfrm>
          <a:prstGeom prst="rect">
            <a:avLst/>
          </a:prstGeom>
        </p:spPr>
        <p:txBody>
          <a:bodyPr wrap="square">
            <a:spAutoFit/>
          </a:bodyPr>
          <a:lstStyle/>
          <a:p>
            <a:r>
              <a:rPr lang="en-US" sz="1400" dirty="0">
                <a:solidFill>
                  <a:srgbClr val="555555"/>
                </a:solidFill>
                <a:latin typeface="Arial" panose="020B0604020202020204" pitchFamily="34" charset="0"/>
              </a:rPr>
              <a:t>The Nice Model, Gomes et al. 2005.</a:t>
            </a:r>
            <a:endParaRPr lang="en-US" sz="1400" dirty="0"/>
          </a:p>
        </p:txBody>
      </p:sp>
    </p:spTree>
    <p:extLst>
      <p:ext uri="{BB962C8B-B14F-4D97-AF65-F5344CB8AC3E}">
        <p14:creationId xmlns:p14="http://schemas.microsoft.com/office/powerpoint/2010/main" val="27669428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5414"/>
            <a:ext cx="8229600" cy="464142"/>
          </a:xfrm>
        </p:spPr>
        <p:txBody>
          <a:bodyPr/>
          <a:lstStyle/>
          <a:p>
            <a:r>
              <a:rPr lang="en-US" dirty="0" smtClean="0"/>
              <a:t>What We’ve Learned</a:t>
            </a:r>
            <a:endParaRPr lang="en-US" dirty="0"/>
          </a:p>
        </p:txBody>
      </p:sp>
      <p:sp>
        <p:nvSpPr>
          <p:cNvPr id="3" name="Text Placeholder 2"/>
          <p:cNvSpPr>
            <a:spLocks noGrp="1"/>
          </p:cNvSpPr>
          <p:nvPr>
            <p:ph type="body" sz="half" idx="1"/>
          </p:nvPr>
        </p:nvSpPr>
        <p:spPr>
          <a:xfrm>
            <a:off x="446567" y="527124"/>
            <a:ext cx="11313042" cy="5543738"/>
          </a:xfrm>
        </p:spPr>
        <p:txBody>
          <a:bodyPr/>
          <a:lstStyle/>
          <a:p>
            <a:r>
              <a:rPr lang="en-US" sz="1800" dirty="0" smtClean="0"/>
              <a:t>You should know the seven distinct patterns our solar system shows, which need to be explained by any solar system formation model: (1-2) inner terrestrial vs. outer gas giant planets, (3-5) circular orbits in a plane, orbiting CCW, (6) planet rotations also (mostly) CCW (obliquity), and (7) planetary </a:t>
            </a:r>
            <a:r>
              <a:rPr lang="en-US" sz="1800" dirty="0" err="1" smtClean="0"/>
              <a:t>spacings</a:t>
            </a:r>
            <a:r>
              <a:rPr lang="en-US" sz="1800" dirty="0" smtClean="0"/>
              <a:t>.</a:t>
            </a:r>
          </a:p>
          <a:p>
            <a:r>
              <a:rPr lang="en-US" sz="1800" dirty="0" smtClean="0"/>
              <a:t>You should be familiar with the explanations for these: (1-2) temperature gradient in proto-planetary nebula, (3-5) planet formation in disks, (6) conservation of angular momentum, although somewhat randomized by </a:t>
            </a:r>
            <a:r>
              <a:rPr lang="en-US" sz="1800" dirty="0" err="1" smtClean="0"/>
              <a:t>planetesimal</a:t>
            </a:r>
            <a:r>
              <a:rPr lang="en-US" sz="1800" dirty="0" smtClean="0"/>
              <a:t> collisions, and (7) apparently just an accident—other solar systems do not obey such </a:t>
            </a:r>
            <a:r>
              <a:rPr lang="en-US" sz="1800" dirty="0" err="1" smtClean="0"/>
              <a:t>spacings</a:t>
            </a:r>
            <a:r>
              <a:rPr lang="en-US" sz="1800" dirty="0" smtClean="0"/>
              <a:t>.</a:t>
            </a:r>
          </a:p>
          <a:p>
            <a:r>
              <a:rPr lang="en-US" sz="1800" dirty="0" smtClean="0"/>
              <a:t>You should also know the basic formation stages of the early solar system, from flakes to </a:t>
            </a:r>
            <a:r>
              <a:rPr lang="en-US" sz="1800" dirty="0" err="1" smtClean="0"/>
              <a:t>planetesimals</a:t>
            </a:r>
            <a:r>
              <a:rPr lang="en-US" sz="1800" dirty="0" smtClean="0"/>
              <a:t> to planets, with all planets growing first by accretion, and the outer planets then accumulating gas.</a:t>
            </a:r>
          </a:p>
          <a:p>
            <a:r>
              <a:rPr lang="en-US" sz="1800" dirty="0" smtClean="0"/>
              <a:t>You should understand how the Hill Radius comes about, and how to use it in a calculation</a:t>
            </a:r>
          </a:p>
          <a:p>
            <a:endParaRPr lang="en-US" sz="1800" dirty="0"/>
          </a:p>
          <a:p>
            <a:endParaRPr lang="en-US" sz="1800" dirty="0" smtClean="0"/>
          </a:p>
          <a:p>
            <a:r>
              <a:rPr lang="en-US" sz="1800" dirty="0" smtClean="0"/>
              <a:t>You should know the basic timescales for important events in the solar system history, such as cloud collapse (~100,000 y), rapid creation of meteor-sized objects (&lt; 1 My), planets and smaller bodies formed by 10 My, beginning of planetary migration that caused the early bombardment of the solar system (~700 My).</a:t>
            </a:r>
          </a:p>
          <a:p>
            <a:r>
              <a:rPr lang="en-US" sz="1800" dirty="0" smtClean="0"/>
              <a:t>You should know the role of exoplanet discoveries in the forcing scientists to confront planetary migration, and how that migration explains today’s Kuiper belt and </a:t>
            </a:r>
            <a:r>
              <a:rPr lang="en-US" sz="1800" dirty="0" err="1" smtClean="0"/>
              <a:t>Oort</a:t>
            </a:r>
            <a:r>
              <a:rPr lang="en-US" sz="1800" dirty="0" smtClean="0"/>
              <a:t> Cloud.</a:t>
            </a:r>
          </a:p>
          <a:p>
            <a:endParaRPr lang="en-US" sz="1800" dirty="0"/>
          </a:p>
        </p:txBody>
      </p:sp>
      <p:sp>
        <p:nvSpPr>
          <p:cNvPr id="6" name="Date Placeholder 5"/>
          <p:cNvSpPr>
            <a:spLocks noGrp="1"/>
          </p:cNvSpPr>
          <p:nvPr>
            <p:ph type="dt" sz="half" idx="10"/>
          </p:nvPr>
        </p:nvSpPr>
        <p:spPr/>
        <p:txBody>
          <a:bodyPr/>
          <a:lstStyle/>
          <a:p>
            <a:pPr>
              <a:defRPr/>
            </a:pPr>
            <a:r>
              <a:rPr lang="en-US" smtClean="0"/>
              <a:t>October 16, 2018</a:t>
            </a:r>
            <a:endParaRPr lang="en-US" altLang="zh-CN"/>
          </a:p>
        </p:txBody>
      </p:sp>
      <mc:AlternateContent xmlns:mc="http://schemas.openxmlformats.org/markup-compatibility/2006" xmlns:a14="http://schemas.microsoft.com/office/drawing/2010/main">
        <mc:Choice Requires="a14">
          <p:sp>
            <p:nvSpPr>
              <p:cNvPr id="15" name="TextBox 14"/>
              <p:cNvSpPr txBox="1"/>
              <p:nvPr/>
            </p:nvSpPr>
            <p:spPr>
              <a:xfrm>
                <a:off x="4023275" y="3510212"/>
                <a:ext cx="3971546" cy="688202"/>
              </a:xfrm>
              <a:prstGeom prst="rect">
                <a:avLst/>
              </a:prstGeom>
              <a:solidFill>
                <a:schemeClr val="tx2">
                  <a:lumMod val="40000"/>
                  <a:lumOff val="60000"/>
                </a:schemeClr>
              </a:solidFill>
            </p:spPr>
            <p:txBody>
              <a:bodyPr wrap="squar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𝐻</m:t>
                          </m:r>
                        </m:sub>
                      </m:sSub>
                      <m:r>
                        <a:rPr lang="en-US" sz="1800" b="0" i="1" smtClean="0">
                          <a:latin typeface="Cambria Math" panose="02040503050406030204" pitchFamily="18" charset="0"/>
                        </a:rPr>
                        <m:t>=</m:t>
                      </m:r>
                      <m:sSup>
                        <m:sSupPr>
                          <m:ctrlPr>
                            <a:rPr lang="en-US" sz="1800" i="1">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rPr>
                                    <m:t>𝑀</m:t>
                                  </m:r>
                                </m:num>
                                <m:den>
                                  <m:sSub>
                                    <m:sSubPr>
                                      <m:ctrlPr>
                                        <a:rPr lang="en-US" sz="1800" i="1">
                                          <a:latin typeface="Cambria Math" panose="02040503050406030204" pitchFamily="18" charset="0"/>
                                        </a:rPr>
                                      </m:ctrlPr>
                                    </m:sSubPr>
                                    <m:e>
                                      <m:r>
                                        <a:rPr lang="en-US" sz="1800" i="1">
                                          <a:latin typeface="Cambria Math" panose="02040503050406030204" pitchFamily="18" charset="0"/>
                                        </a:rPr>
                                        <m:t>𝑀</m:t>
                                      </m:r>
                                    </m:e>
                                    <m:sub>
                                      <m:r>
                                        <a:rPr lang="en-US" sz="1800" i="1">
                                          <a:latin typeface="Cambria Math" panose="02040503050406030204" pitchFamily="18" charset="0"/>
                                          <a:ea typeface="Cambria Math" panose="02040503050406030204" pitchFamily="18" charset="0"/>
                                        </a:rPr>
                                        <m:t>⊙</m:t>
                                      </m:r>
                                    </m:sub>
                                  </m:sSub>
                                </m:den>
                              </m:f>
                            </m:e>
                          </m:d>
                        </m:e>
                        <m:sup>
                          <m:r>
                            <a:rPr lang="en-US" sz="1800" i="1">
                              <a:latin typeface="Cambria Math" panose="02040503050406030204" pitchFamily="18" charset="0"/>
                            </a:rPr>
                            <m:t>1/3</m:t>
                          </m:r>
                        </m:sup>
                      </m:sSup>
                      <m:r>
                        <a:rPr lang="en-US" sz="1800" i="1">
                          <a:latin typeface="Cambria Math" panose="02040503050406030204" pitchFamily="18" charset="0"/>
                        </a:rPr>
                        <m:t>𝑎</m:t>
                      </m:r>
                      <m:r>
                        <a:rPr lang="en-US" sz="1800" i="1" smtClean="0">
                          <a:latin typeface="Cambria Math" panose="02040503050406030204" pitchFamily="18" charset="0"/>
                        </a:rPr>
                        <m:t> </m:t>
                      </m:r>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𝜌</m:t>
                                  </m:r>
                                </m:num>
                                <m:den>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ea typeface="Cambria Math" panose="02040503050406030204" pitchFamily="18" charset="0"/>
                                        </a:rPr>
                                        <m:t>⊙</m:t>
                                      </m:r>
                                    </m:sub>
                                  </m:sSub>
                                </m:den>
                              </m:f>
                            </m:e>
                          </m:d>
                        </m:e>
                        <m:sup>
                          <m:r>
                            <a:rPr lang="en-US" sz="1800" b="0" i="1" smtClean="0">
                              <a:latin typeface="Cambria Math" panose="02040503050406030204" pitchFamily="18" charset="0"/>
                            </a:rPr>
                            <m:t>1/3</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𝑅</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m:t>
                              </m:r>
                            </m:sub>
                          </m:sSub>
                        </m:den>
                      </m:f>
                      <m:r>
                        <a:rPr lang="en-US" sz="1800" b="0" i="1" smtClean="0">
                          <a:latin typeface="Cambria Math" panose="02040503050406030204" pitchFamily="18" charset="0"/>
                        </a:rPr>
                        <m:t>𝑎</m:t>
                      </m:r>
                    </m:oMath>
                  </m:oMathPara>
                </a14:m>
                <a:endParaRPr lang="en-US" sz="1800" dirty="0" smtClean="0"/>
              </a:p>
            </p:txBody>
          </p:sp>
        </mc:Choice>
        <mc:Fallback xmlns="">
          <p:sp>
            <p:nvSpPr>
              <p:cNvPr id="15" name="TextBox 14"/>
              <p:cNvSpPr txBox="1">
                <a:spLocks noRot="1" noChangeAspect="1" noMove="1" noResize="1" noEditPoints="1" noAdjustHandles="1" noChangeArrowheads="1" noChangeShapeType="1" noTextEdit="1"/>
              </p:cNvSpPr>
              <p:nvPr/>
            </p:nvSpPr>
            <p:spPr>
              <a:xfrm>
                <a:off x="4023275" y="3510212"/>
                <a:ext cx="3971546" cy="688202"/>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83473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074" y="106031"/>
            <a:ext cx="11359372" cy="914400"/>
          </a:xfrm>
        </p:spPr>
        <p:txBody>
          <a:bodyPr/>
          <a:lstStyle/>
          <a:p>
            <a:r>
              <a:rPr lang="en-US" dirty="0" smtClean="0"/>
              <a:t>Our Solar System</a:t>
            </a:r>
            <a:endParaRPr lang="en-US" dirty="0"/>
          </a:p>
        </p:txBody>
      </p:sp>
      <p:sp>
        <p:nvSpPr>
          <p:cNvPr id="3" name="Text Placeholder 2"/>
          <p:cNvSpPr>
            <a:spLocks noGrp="1"/>
          </p:cNvSpPr>
          <p:nvPr>
            <p:ph type="body" sz="half" idx="1"/>
          </p:nvPr>
        </p:nvSpPr>
        <p:spPr>
          <a:xfrm>
            <a:off x="273584" y="860670"/>
            <a:ext cx="11631033" cy="5128183"/>
          </a:xfrm>
        </p:spPr>
        <p:txBody>
          <a:bodyPr>
            <a:noAutofit/>
          </a:bodyPr>
          <a:lstStyle/>
          <a:p>
            <a:r>
              <a:rPr lang="en-US" sz="1800" dirty="0" smtClean="0"/>
              <a:t>As </a:t>
            </a:r>
            <a:r>
              <a:rPr lang="en-US" sz="1800" dirty="0"/>
              <a:t>scientists </a:t>
            </a:r>
            <a:r>
              <a:rPr lang="en-US" sz="1800" dirty="0" smtClean="0"/>
              <a:t>thought about </a:t>
            </a:r>
            <a:r>
              <a:rPr lang="en-US" sz="1800" dirty="0"/>
              <a:t>how planetary systems are formed they began by considering the only example we had before 1995--our own solar system. When we look at our solar system in the "modern" sense as defined by Copernicus and Kepler, we immediately see several interesting patterns:</a:t>
            </a:r>
          </a:p>
          <a:p>
            <a:pPr marL="800100" lvl="1" indent="-342900">
              <a:buClr>
                <a:schemeClr val="bg1">
                  <a:lumMod val="50000"/>
                </a:schemeClr>
              </a:buClr>
              <a:buSzPct val="100000"/>
              <a:buFont typeface="+mj-lt"/>
              <a:buAutoNum type="arabicPeriod"/>
            </a:pPr>
            <a:r>
              <a:rPr lang="en-US" sz="1600" dirty="0"/>
              <a:t>The inner four planets, Mercury, Venus, Earth and Mars, are all small and rocky.</a:t>
            </a:r>
          </a:p>
          <a:p>
            <a:pPr marL="800100" lvl="1" indent="-342900">
              <a:buClr>
                <a:schemeClr val="bg1">
                  <a:lumMod val="50000"/>
                </a:schemeClr>
              </a:buClr>
              <a:buSzPct val="100000"/>
              <a:buFont typeface="+mj-lt"/>
              <a:buAutoNum type="arabicPeriod"/>
            </a:pPr>
            <a:r>
              <a:rPr lang="en-US" sz="1600" dirty="0"/>
              <a:t>The next four planets, Jupiter, Saturn, Uranus and Neptune, are all gas giants.</a:t>
            </a:r>
          </a:p>
          <a:p>
            <a:pPr marL="800100" lvl="1" indent="-342900">
              <a:buClr>
                <a:schemeClr val="bg1">
                  <a:lumMod val="50000"/>
                </a:schemeClr>
              </a:buClr>
              <a:buSzPct val="100000"/>
              <a:buFont typeface="+mj-lt"/>
              <a:buAutoNum type="arabicPeriod"/>
            </a:pPr>
            <a:r>
              <a:rPr lang="en-US" sz="1600" dirty="0"/>
              <a:t>All planets orbit the Sun in the </a:t>
            </a:r>
            <a:r>
              <a:rPr lang="en-US" sz="1600" i="1" dirty="0"/>
              <a:t>counterclockwise</a:t>
            </a:r>
            <a:r>
              <a:rPr lang="en-US" sz="1600" dirty="0"/>
              <a:t> direction (right-hand rule) as seen from above the ecliptic.  This is called </a:t>
            </a:r>
            <a:r>
              <a:rPr lang="en-US" sz="1600" i="1" dirty="0">
                <a:solidFill>
                  <a:srgbClr val="FF0000"/>
                </a:solidFill>
              </a:rPr>
              <a:t>direct</a:t>
            </a:r>
            <a:r>
              <a:rPr lang="en-US" sz="1600" dirty="0"/>
              <a:t> motion.  The opposite direction is called </a:t>
            </a:r>
            <a:r>
              <a:rPr lang="en-US" sz="1600" i="1" dirty="0">
                <a:solidFill>
                  <a:srgbClr val="FF0000"/>
                </a:solidFill>
              </a:rPr>
              <a:t>retrograde</a:t>
            </a:r>
            <a:r>
              <a:rPr lang="en-US" sz="1600" dirty="0"/>
              <a:t>. The Sun also rotates in this same direction.</a:t>
            </a:r>
          </a:p>
          <a:p>
            <a:pPr marL="800100" lvl="1" indent="-342900">
              <a:buClr>
                <a:schemeClr val="bg1">
                  <a:lumMod val="50000"/>
                </a:schemeClr>
              </a:buClr>
              <a:buSzPct val="100000"/>
              <a:buFont typeface="+mj-lt"/>
              <a:buAutoNum type="arabicPeriod"/>
            </a:pPr>
            <a:r>
              <a:rPr lang="en-US" sz="1600" dirty="0"/>
              <a:t>The orbital planes lie very close to the ecliptic plane for all planets (except Pluto).  The angle of the orbital plane is called the </a:t>
            </a:r>
            <a:r>
              <a:rPr lang="en-US" sz="1600" i="1" dirty="0">
                <a:solidFill>
                  <a:srgbClr val="FF0000"/>
                </a:solidFill>
              </a:rPr>
              <a:t>inclination</a:t>
            </a:r>
            <a:r>
              <a:rPr lang="en-US" sz="1600" dirty="0"/>
              <a:t>.</a:t>
            </a:r>
          </a:p>
          <a:p>
            <a:pPr marL="800100" lvl="1" indent="-342900">
              <a:buClr>
                <a:schemeClr val="bg1">
                  <a:lumMod val="50000"/>
                </a:schemeClr>
              </a:buClr>
              <a:buSzPct val="100000"/>
              <a:buFont typeface="+mj-lt"/>
              <a:buAutoNum type="arabicPeriod"/>
            </a:pPr>
            <a:r>
              <a:rPr lang="en-US" sz="1600" dirty="0"/>
              <a:t>The orbits of the planets are nearly circular.  The eccentricities are all less than 0.1 except for Mercury and Pluto.</a:t>
            </a:r>
          </a:p>
          <a:p>
            <a:pPr marL="800100" lvl="1" indent="-342900">
              <a:buClr>
                <a:schemeClr val="bg1">
                  <a:lumMod val="50000"/>
                </a:schemeClr>
              </a:buClr>
              <a:buSzPct val="100000"/>
              <a:buFont typeface="+mj-lt"/>
              <a:buAutoNum type="arabicPeriod"/>
            </a:pPr>
            <a:r>
              <a:rPr lang="en-US" sz="1600" dirty="0"/>
              <a:t>The rotations of the planets are also direct (counterclockwise) except for Venus (which is slowly retrograde) and Uranus (which is almost rolling around its orbit).  The angle of the spin axis to the planet's orbital plane is called the </a:t>
            </a:r>
            <a:r>
              <a:rPr lang="en-US" sz="1600" i="1" dirty="0">
                <a:solidFill>
                  <a:srgbClr val="FF0000"/>
                </a:solidFill>
              </a:rPr>
              <a:t>obliquity</a:t>
            </a:r>
            <a:r>
              <a:rPr lang="en-US" sz="1600" dirty="0"/>
              <a:t>.</a:t>
            </a:r>
          </a:p>
          <a:p>
            <a:pPr marL="800100" lvl="1" indent="-342900">
              <a:buClr>
                <a:schemeClr val="bg1">
                  <a:lumMod val="50000"/>
                </a:schemeClr>
              </a:buClr>
              <a:buSzPct val="100000"/>
              <a:buFont typeface="+mj-lt"/>
              <a:buAutoNum type="arabicPeriod"/>
            </a:pPr>
            <a:r>
              <a:rPr lang="en-US" sz="1600" dirty="0"/>
              <a:t>The separation between planets in our solar system seems to follow a pattern (</a:t>
            </a:r>
            <a:r>
              <a:rPr lang="en-US" sz="1600" dirty="0" err="1">
                <a:hlinkClick r:id="rId2"/>
              </a:rPr>
              <a:t>Bode's</a:t>
            </a:r>
            <a:r>
              <a:rPr lang="en-US" sz="1600" dirty="0">
                <a:hlinkClick r:id="rId2"/>
              </a:rPr>
              <a:t> Law</a:t>
            </a:r>
            <a:r>
              <a:rPr lang="en-US" sz="1600" dirty="0"/>
              <a:t>), which intrigued Kepler (</a:t>
            </a:r>
            <a:r>
              <a:rPr lang="en-US" sz="1600" dirty="0">
                <a:hlinkClick r:id="rId3"/>
              </a:rPr>
              <a:t>Music of the Spheres</a:t>
            </a:r>
            <a:r>
              <a:rPr lang="en-US" sz="1600" dirty="0"/>
              <a:t>)</a:t>
            </a:r>
          </a:p>
          <a:p>
            <a:r>
              <a:rPr lang="en-US" sz="1800" dirty="0"/>
              <a:t>The question we can ask is how much of these seemingly striking patterns are universal and tell us something about the formation of planetary systems, and how much of it is a result of random processes, in which other planetary systems will show completely different details?</a:t>
            </a:r>
          </a:p>
          <a:p>
            <a:endParaRPr lang="en-US" sz="1800" dirty="0"/>
          </a:p>
        </p:txBody>
      </p:sp>
      <p:sp>
        <p:nvSpPr>
          <p:cNvPr id="6" name="Date Placeholder 5"/>
          <p:cNvSpPr>
            <a:spLocks noGrp="1"/>
          </p:cNvSpPr>
          <p:nvPr>
            <p:ph type="dt" sz="half" idx="10"/>
          </p:nvPr>
        </p:nvSpPr>
        <p:spPr/>
        <p:txBody>
          <a:bodyPr/>
          <a:lstStyle/>
          <a:p>
            <a:pPr>
              <a:defRPr/>
            </a:pPr>
            <a:r>
              <a:rPr lang="en-US" smtClean="0"/>
              <a:t>October 16, 2018</a:t>
            </a:r>
            <a:endParaRPr lang="en-US" altLang="zh-CN" dirty="0"/>
          </a:p>
        </p:txBody>
      </p:sp>
    </p:spTree>
    <p:extLst>
      <p:ext uri="{BB962C8B-B14F-4D97-AF65-F5344CB8AC3E}">
        <p14:creationId xmlns:p14="http://schemas.microsoft.com/office/powerpoint/2010/main" val="42574732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571"/>
            <a:ext cx="10972800" cy="914400"/>
          </a:xfrm>
        </p:spPr>
        <p:txBody>
          <a:bodyPr/>
          <a:lstStyle/>
          <a:p>
            <a:r>
              <a:rPr lang="en-US" dirty="0" smtClean="0"/>
              <a:t>Formation of Our Solar System</a:t>
            </a:r>
            <a:endParaRPr lang="en-US" dirty="0"/>
          </a:p>
        </p:txBody>
      </p:sp>
      <p:sp>
        <p:nvSpPr>
          <p:cNvPr id="3" name="Text Placeholder 2"/>
          <p:cNvSpPr>
            <a:spLocks noGrp="1"/>
          </p:cNvSpPr>
          <p:nvPr>
            <p:ph type="body" sz="half" idx="1"/>
          </p:nvPr>
        </p:nvSpPr>
        <p:spPr>
          <a:xfrm>
            <a:off x="426720" y="966645"/>
            <a:ext cx="11155679" cy="5077104"/>
          </a:xfrm>
        </p:spPr>
        <p:txBody>
          <a:bodyPr/>
          <a:lstStyle/>
          <a:p>
            <a:pPr marL="0" indent="0">
              <a:buNone/>
            </a:pPr>
            <a:r>
              <a:rPr lang="en-US" sz="2400" dirty="0"/>
              <a:t>Angular Momentum Distribution</a:t>
            </a:r>
          </a:p>
          <a:p>
            <a:r>
              <a:rPr lang="en-US" sz="1800" dirty="0"/>
              <a:t>Let's start with items 3, 4 and 5. These items seem to be accounted for by the idea that the initial cloud from which the solar system formed had a slight rotation (non-zero angular momentum). Recall that angular momentum cannot be destroyed, so any initial angular momentum will cause the </a:t>
            </a:r>
            <a:r>
              <a:rPr lang="en-US" sz="1800" dirty="0" err="1"/>
              <a:t>protostar</a:t>
            </a:r>
            <a:r>
              <a:rPr lang="en-US" sz="1800" dirty="0"/>
              <a:t> to rotate ever more rapidly as it </a:t>
            </a:r>
            <a:r>
              <a:rPr lang="en-US" sz="1800" dirty="0" smtClean="0"/>
              <a:t>collapses</a:t>
            </a:r>
            <a:r>
              <a:rPr lang="en-US" sz="1800" dirty="0"/>
              <a:t>. This same rotation will cause the outer parts of the cloud to form a disk, and planets forming within that disk will have circular orbits and all lie in the same plane (the plane of the disk). Thus, this single idea seems to account for all three items 3-5 (except for Mercury and </a:t>
            </a:r>
            <a:r>
              <a:rPr lang="en-US" sz="1800" dirty="0" smtClean="0"/>
              <a:t>Pluto—very non-circular orbits), </a:t>
            </a:r>
            <a:r>
              <a:rPr lang="en-US" sz="1800" dirty="0"/>
              <a:t>and we might expect all solar systems to have planets that orbit in the same direction. See this </a:t>
            </a:r>
            <a:r>
              <a:rPr lang="en-US" sz="1800" dirty="0">
                <a:hlinkClick r:id="rId2"/>
              </a:rPr>
              <a:t>interesting counter-example</a:t>
            </a:r>
            <a:r>
              <a:rPr lang="en-US" sz="1800" dirty="0"/>
              <a:t>.</a:t>
            </a:r>
          </a:p>
          <a:p>
            <a:r>
              <a:rPr lang="en-US" sz="1800" dirty="0"/>
              <a:t>Item 6 is a little more tricky. It may seem natural that planets will form with the same sense of rotation as their orbital direction, which is also a consequence of conservation of angular momentum, and models of the behavior of disks seems to bear this out. But if so, why is the obliquity of the planets so different, especially Venus and Uranus? The answer seems to </a:t>
            </a:r>
            <a:r>
              <a:rPr lang="en-US" sz="1800" dirty="0" smtClean="0"/>
              <a:t>involve the details of </a:t>
            </a:r>
            <a:r>
              <a:rPr lang="en-US" sz="1800" dirty="0"/>
              <a:t>the </a:t>
            </a:r>
            <a:r>
              <a:rPr lang="en-US" sz="1800" dirty="0" smtClean="0"/>
              <a:t>formation </a:t>
            </a:r>
            <a:r>
              <a:rPr lang="en-US" sz="1800" dirty="0"/>
              <a:t>of the planets themselves, which we will discuss in more detail shortly</a:t>
            </a:r>
            <a:r>
              <a:rPr lang="en-US" sz="1800" dirty="0" smtClean="0"/>
              <a:t>.</a:t>
            </a:r>
          </a:p>
          <a:p>
            <a:r>
              <a:rPr lang="en-US" sz="1800" dirty="0" smtClean="0"/>
              <a:t>There </a:t>
            </a:r>
            <a:r>
              <a:rPr lang="en-US" sz="1800" dirty="0"/>
              <a:t>is much more angular momentum in the planets (99%) than in the Sun itself (1%). </a:t>
            </a:r>
            <a:r>
              <a:rPr lang="en-US" sz="1800" dirty="0" smtClean="0"/>
              <a:t>The </a:t>
            </a:r>
            <a:r>
              <a:rPr lang="en-US" sz="1800" dirty="0"/>
              <a:t>angular momentum </a:t>
            </a:r>
            <a:r>
              <a:rPr lang="en-US" sz="1800" dirty="0" smtClean="0"/>
              <a:t>seems </a:t>
            </a:r>
            <a:r>
              <a:rPr lang="en-US" sz="1800" dirty="0"/>
              <a:t>to have been redistributed so that the Sun lost much of its angular momentum and the protoplanetary disk gained it. </a:t>
            </a:r>
            <a:r>
              <a:rPr lang="en-US" sz="1800" dirty="0" smtClean="0"/>
              <a:t>This could be due to magnetic field interactions.</a:t>
            </a:r>
            <a:endParaRPr lang="en-US" sz="1800" dirty="0"/>
          </a:p>
        </p:txBody>
      </p:sp>
      <p:sp>
        <p:nvSpPr>
          <p:cNvPr id="6" name="Date Placeholder 5"/>
          <p:cNvSpPr>
            <a:spLocks noGrp="1"/>
          </p:cNvSpPr>
          <p:nvPr>
            <p:ph type="dt" sz="half" idx="10"/>
          </p:nvPr>
        </p:nvSpPr>
        <p:spPr/>
        <p:txBody>
          <a:bodyPr/>
          <a:lstStyle/>
          <a:p>
            <a:pPr>
              <a:defRPr/>
            </a:pPr>
            <a:r>
              <a:rPr lang="en-US" smtClean="0"/>
              <a:t>October 16, 2018</a:t>
            </a:r>
            <a:endParaRPr lang="en-US" altLang="zh-CN"/>
          </a:p>
        </p:txBody>
      </p:sp>
      <p:grpSp>
        <p:nvGrpSpPr>
          <p:cNvPr id="10" name="Group 9"/>
          <p:cNvGrpSpPr/>
          <p:nvPr/>
        </p:nvGrpSpPr>
        <p:grpSpPr>
          <a:xfrm>
            <a:off x="285750" y="1784536"/>
            <a:ext cx="11620500" cy="2876550"/>
            <a:chOff x="285750" y="1784536"/>
            <a:chExt cx="11620500" cy="2876550"/>
          </a:xfrm>
        </p:grpSpPr>
        <p:pic>
          <p:nvPicPr>
            <p:cNvPr id="5" name="Picture 4"/>
            <p:cNvPicPr>
              <a:picLocks noChangeAspect="1"/>
            </p:cNvPicPr>
            <p:nvPr/>
          </p:nvPicPr>
          <p:blipFill>
            <a:blip r:embed="rId3"/>
            <a:stretch>
              <a:fillRect/>
            </a:stretch>
          </p:blipFill>
          <p:spPr>
            <a:xfrm>
              <a:off x="285750" y="1784536"/>
              <a:ext cx="11620500" cy="287655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Arc 7"/>
            <p:cNvSpPr/>
            <p:nvPr/>
          </p:nvSpPr>
          <p:spPr bwMode="auto">
            <a:xfrm>
              <a:off x="3438938" y="2794547"/>
              <a:ext cx="8001000" cy="1699591"/>
            </a:xfrm>
            <a:prstGeom prst="arc">
              <a:avLst>
                <a:gd name="adj1" fmla="val 19849232"/>
                <a:gd name="adj2" fmla="val 21161505"/>
              </a:avLst>
            </a:prstGeom>
            <a:noFill/>
            <a:ln w="38100" cap="flat" cmpd="sng" algn="ctr">
              <a:solidFill>
                <a:schemeClr val="tx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9" name="TextBox 8"/>
            <p:cNvSpPr txBox="1"/>
            <p:nvPr/>
          </p:nvSpPr>
          <p:spPr>
            <a:xfrm>
              <a:off x="3115087" y="4032473"/>
              <a:ext cx="6113981" cy="461665"/>
            </a:xfrm>
            <a:prstGeom prst="rect">
              <a:avLst/>
            </a:prstGeom>
            <a:noFill/>
          </p:spPr>
          <p:txBody>
            <a:bodyPr wrap="none" rtlCol="0">
              <a:spAutoFit/>
            </a:bodyPr>
            <a:lstStyle/>
            <a:p>
              <a:pPr algn="l"/>
              <a:r>
                <a:rPr lang="en-US" sz="2400" dirty="0" smtClean="0">
                  <a:solidFill>
                    <a:schemeClr val="tx1"/>
                  </a:solidFill>
                </a:rPr>
                <a:t>Circular orbits in a plane, with CCW rotation</a:t>
              </a:r>
            </a:p>
          </p:txBody>
        </p:sp>
      </p:grpSp>
    </p:spTree>
    <p:extLst>
      <p:ext uri="{BB962C8B-B14F-4D97-AF65-F5344CB8AC3E}">
        <p14:creationId xmlns:p14="http://schemas.microsoft.com/office/powerpoint/2010/main" val="32621960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80"/>
            <a:ext cx="10972800" cy="914400"/>
          </a:xfrm>
        </p:spPr>
        <p:txBody>
          <a:bodyPr/>
          <a:lstStyle/>
          <a:p>
            <a:r>
              <a:rPr lang="en-US" dirty="0"/>
              <a:t>Formation of Our Solar </a:t>
            </a:r>
            <a:r>
              <a:rPr lang="en-US" dirty="0" smtClean="0"/>
              <a:t>System, continued</a:t>
            </a:r>
            <a:endParaRPr lang="en-US" dirty="0"/>
          </a:p>
        </p:txBody>
      </p:sp>
      <p:sp>
        <p:nvSpPr>
          <p:cNvPr id="3" name="Text Placeholder 2"/>
          <p:cNvSpPr>
            <a:spLocks noGrp="1"/>
          </p:cNvSpPr>
          <p:nvPr>
            <p:ph type="body" sz="half" idx="1"/>
          </p:nvPr>
        </p:nvSpPr>
        <p:spPr>
          <a:xfrm>
            <a:off x="358588" y="912220"/>
            <a:ext cx="11421036" cy="4800600"/>
          </a:xfrm>
        </p:spPr>
        <p:txBody>
          <a:bodyPr/>
          <a:lstStyle/>
          <a:p>
            <a:pPr marL="0" indent="0">
              <a:buNone/>
            </a:pPr>
            <a:r>
              <a:rPr lang="en-US" sz="2400" dirty="0"/>
              <a:t>Temperature Gradient in the Solar Protoplanetary </a:t>
            </a:r>
            <a:r>
              <a:rPr lang="en-US" sz="2400" dirty="0" smtClean="0"/>
              <a:t>Nebula</a:t>
            </a:r>
            <a:endParaRPr lang="en-US" sz="2400" dirty="0"/>
          </a:p>
          <a:p>
            <a:r>
              <a:rPr lang="en-US" sz="1800" dirty="0"/>
              <a:t>Now let's take a look at items 1 and </a:t>
            </a:r>
            <a:r>
              <a:rPr lang="en-US" sz="1800" dirty="0" smtClean="0"/>
              <a:t>2: inner planets are small and rocky, outer planets are gas giants.</a:t>
            </a:r>
          </a:p>
          <a:p>
            <a:r>
              <a:rPr lang="en-US" sz="1800" dirty="0" smtClean="0"/>
              <a:t>During </a:t>
            </a:r>
            <a:r>
              <a:rPr lang="en-US" sz="1800" dirty="0"/>
              <a:t>the collapse of the protoplanetary cloud, the inner parts would naturally heat up (conversion of potential energy into kinetic energy), while the outer parts would remain relatively cold. </a:t>
            </a:r>
            <a:endParaRPr lang="en-US" sz="1800" dirty="0" smtClean="0"/>
          </a:p>
          <a:p>
            <a:r>
              <a:rPr lang="en-US" sz="1800" dirty="0" smtClean="0"/>
              <a:t>As </a:t>
            </a:r>
            <a:r>
              <a:rPr lang="en-US" sz="1800" dirty="0"/>
              <a:t>the density of the cloud/disk increases, the dust and gas of the nebula would begin to cluster into larger flakes, but in the inner part of the nebula the volatiles (gases) would not form liquids or </a:t>
            </a:r>
            <a:r>
              <a:rPr lang="en-US" sz="1800" dirty="0" smtClean="0"/>
              <a:t>ices, because of </a:t>
            </a:r>
            <a:r>
              <a:rPr lang="en-US" sz="1800" dirty="0"/>
              <a:t>the high temperature. Thus, we can certainly expect that the inner solar system would be volatile-poor and the planets that form would be largely rocky or contain metals. </a:t>
            </a:r>
            <a:endParaRPr lang="en-US" sz="1800" dirty="0" smtClean="0"/>
          </a:p>
          <a:p>
            <a:r>
              <a:rPr lang="en-US" sz="1800" dirty="0" smtClean="0"/>
              <a:t>When </a:t>
            </a:r>
            <a:r>
              <a:rPr lang="en-US" sz="1800" dirty="0"/>
              <a:t>we model the conditions of the solar nebula, we find that the temperature reaches the "snow line," where water ice can form, just inside the orbit of Jupiter, and outside this orbit ices and liquids can exist. Planets are formed slowly from a coalescence (accretion) of the flakes of rock and metal in the inner solar nebula, or rock, metal and ices in the outer solar nebula. Thus, one might reasonably expect planets beyond the snow line to grow faster. </a:t>
            </a:r>
            <a:endParaRPr lang="en-US" sz="1800" dirty="0" smtClean="0"/>
          </a:p>
          <a:p>
            <a:r>
              <a:rPr lang="en-US" sz="1800" dirty="0" smtClean="0"/>
              <a:t>Once </a:t>
            </a:r>
            <a:r>
              <a:rPr lang="en-US" sz="1800" dirty="0"/>
              <a:t>a planet exceeds a critical size, its gravity is strong enough to hang on to gases as well. The inner rocky planets apparently never grew large enough to </a:t>
            </a:r>
            <a:r>
              <a:rPr lang="en-US" sz="1800" dirty="0" smtClean="0"/>
              <a:t>attract </a:t>
            </a:r>
            <a:r>
              <a:rPr lang="en-US" sz="1800" dirty="0"/>
              <a:t>the gas of the solar nebula directly, so they stayed small. The outer gas giants grew large enough, because of the existence of ices in their vicinity, to accrete the gas of the nebula directly, after which time they would have been able to grow rapidly. </a:t>
            </a:r>
            <a:endParaRPr lang="en-US" sz="1100" dirty="0"/>
          </a:p>
        </p:txBody>
      </p:sp>
      <p:sp>
        <p:nvSpPr>
          <p:cNvPr id="6" name="Date Placeholder 5"/>
          <p:cNvSpPr>
            <a:spLocks noGrp="1"/>
          </p:cNvSpPr>
          <p:nvPr>
            <p:ph type="dt" sz="half" idx="10"/>
          </p:nvPr>
        </p:nvSpPr>
        <p:spPr/>
        <p:txBody>
          <a:bodyPr/>
          <a:lstStyle/>
          <a:p>
            <a:pPr>
              <a:defRPr/>
            </a:pPr>
            <a:r>
              <a:rPr lang="en-US" smtClean="0"/>
              <a:t>October 16, 2018</a:t>
            </a:r>
            <a:endParaRPr lang="en-US" altLang="zh-CN"/>
          </a:p>
        </p:txBody>
      </p:sp>
      <p:pic>
        <p:nvPicPr>
          <p:cNvPr id="4" name="Picture 3"/>
          <p:cNvPicPr>
            <a:picLocks noChangeAspect="1"/>
          </p:cNvPicPr>
          <p:nvPr/>
        </p:nvPicPr>
        <p:blipFill>
          <a:blip r:embed="rId2"/>
          <a:stretch>
            <a:fillRect/>
          </a:stretch>
        </p:blipFill>
        <p:spPr>
          <a:xfrm>
            <a:off x="2952750" y="1200150"/>
            <a:ext cx="6286500" cy="4457700"/>
          </a:xfrm>
          <a:prstGeom prst="rect">
            <a:avLst/>
          </a:prstGeom>
        </p:spPr>
      </p:pic>
    </p:spTree>
    <p:extLst>
      <p:ext uri="{BB962C8B-B14F-4D97-AF65-F5344CB8AC3E}">
        <p14:creationId xmlns:p14="http://schemas.microsoft.com/office/powerpoint/2010/main" val="3478800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80"/>
            <a:ext cx="10972800" cy="914400"/>
          </a:xfrm>
        </p:spPr>
        <p:txBody>
          <a:bodyPr/>
          <a:lstStyle/>
          <a:p>
            <a:r>
              <a:rPr lang="en-US" dirty="0"/>
              <a:t>Formation of Our Solar </a:t>
            </a:r>
            <a:r>
              <a:rPr lang="en-US" dirty="0" smtClean="0"/>
              <a:t>System, continued</a:t>
            </a:r>
            <a:endParaRPr lang="en-US" dirty="0"/>
          </a:p>
        </p:txBody>
      </p:sp>
      <p:sp>
        <p:nvSpPr>
          <p:cNvPr id="3" name="Text Placeholder 2"/>
          <p:cNvSpPr>
            <a:spLocks noGrp="1"/>
          </p:cNvSpPr>
          <p:nvPr>
            <p:ph type="body" sz="half" idx="1"/>
          </p:nvPr>
        </p:nvSpPr>
        <p:spPr>
          <a:xfrm>
            <a:off x="609600" y="912220"/>
            <a:ext cx="6200503" cy="5061860"/>
          </a:xfrm>
        </p:spPr>
        <p:txBody>
          <a:bodyPr/>
          <a:lstStyle/>
          <a:p>
            <a:pPr marL="0" indent="0">
              <a:buNone/>
            </a:pPr>
            <a:r>
              <a:rPr lang="en-US" sz="2400" dirty="0"/>
              <a:t>Temperature Gradient in the Solar Protoplanetary </a:t>
            </a:r>
            <a:r>
              <a:rPr lang="en-US" sz="2400" dirty="0" smtClean="0"/>
              <a:t>Nebula</a:t>
            </a:r>
            <a:endParaRPr lang="en-US" sz="2400" dirty="0"/>
          </a:p>
          <a:p>
            <a:r>
              <a:rPr lang="en-US" sz="1800" dirty="0"/>
              <a:t>It is interesting that the larger planets would have had their own "planetary" system of moons forming in similar disks around each of them. The Galilean Moons of Jupiter make a nice example of this, with the inner moon, Io, being entirely rocky while the outer moons Europa, Ganymede and </a:t>
            </a:r>
            <a:r>
              <a:rPr lang="en-US" sz="1800" dirty="0" err="1"/>
              <a:t>Callisto</a:t>
            </a:r>
            <a:r>
              <a:rPr lang="en-US" sz="1800" dirty="0"/>
              <a:t> become progressively more icy</a:t>
            </a:r>
            <a:r>
              <a:rPr lang="en-US" sz="1800" dirty="0" smtClean="0"/>
              <a:t>.</a:t>
            </a:r>
            <a:endParaRPr lang="en-US" sz="1100" dirty="0"/>
          </a:p>
          <a:p>
            <a:r>
              <a:rPr lang="en-US" sz="1800" dirty="0"/>
              <a:t>The scenario </a:t>
            </a:r>
            <a:r>
              <a:rPr lang="en-US" sz="1800" dirty="0" smtClean="0"/>
              <a:t>depicted at right, </a:t>
            </a:r>
            <a:r>
              <a:rPr lang="en-US" sz="1800" dirty="0"/>
              <a:t>then, seems to account quite naturally for the main characteristics of our solar system, items 1-6, with a few exceptions like the obliquity of Venus and Uranus. It was once thought that item 7, </a:t>
            </a:r>
            <a:r>
              <a:rPr lang="en-US" sz="1800" dirty="0" smtClean="0"/>
              <a:t>too (planet spacing, i.e. </a:t>
            </a:r>
            <a:r>
              <a:rPr lang="en-US" sz="1800" dirty="0" err="1" smtClean="0"/>
              <a:t>Bode’s</a:t>
            </a:r>
            <a:r>
              <a:rPr lang="en-US" sz="1800" dirty="0" smtClean="0"/>
              <a:t> Law), </a:t>
            </a:r>
            <a:r>
              <a:rPr lang="en-US" sz="1800" dirty="0"/>
              <a:t>might be explained as a natural consequence of the formation of the planets, given some kind of increasing radius of influence as the planets formed.</a:t>
            </a:r>
            <a:endParaRPr lang="en-US" sz="1100" dirty="0" smtClean="0"/>
          </a:p>
        </p:txBody>
      </p:sp>
      <p:sp>
        <p:nvSpPr>
          <p:cNvPr id="6" name="Date Placeholder 5"/>
          <p:cNvSpPr>
            <a:spLocks noGrp="1"/>
          </p:cNvSpPr>
          <p:nvPr>
            <p:ph type="dt" sz="half" idx="10"/>
          </p:nvPr>
        </p:nvSpPr>
        <p:spPr/>
        <p:txBody>
          <a:bodyPr/>
          <a:lstStyle/>
          <a:p>
            <a:pPr>
              <a:defRPr/>
            </a:pPr>
            <a:r>
              <a:rPr lang="en-US" smtClean="0"/>
              <a:t>October 16, 2018</a:t>
            </a:r>
            <a:endParaRPr lang="en-US" altLang="zh-CN"/>
          </a:p>
        </p:txBody>
      </p:sp>
      <p:grpSp>
        <p:nvGrpSpPr>
          <p:cNvPr id="5" name="Group 4"/>
          <p:cNvGrpSpPr/>
          <p:nvPr/>
        </p:nvGrpSpPr>
        <p:grpSpPr>
          <a:xfrm>
            <a:off x="6958148" y="804715"/>
            <a:ext cx="4833257" cy="5574268"/>
            <a:chOff x="6958148" y="849540"/>
            <a:chExt cx="4833257" cy="5574268"/>
          </a:xfrm>
        </p:grpSpPr>
        <p:pic>
          <p:nvPicPr>
            <p:cNvPr id="1026" name="Picture 2" descr="https://web.njit.edu/~gary/320/assets/solar_system_forma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19787" t="1676" r="16785" b="1067"/>
            <a:stretch/>
          </p:blipFill>
          <p:spPr bwMode="auto">
            <a:xfrm>
              <a:off x="6958148" y="849540"/>
              <a:ext cx="4833257" cy="55582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58148" y="6162198"/>
              <a:ext cx="4823025" cy="261610"/>
            </a:xfrm>
            <a:prstGeom prst="rect">
              <a:avLst/>
            </a:prstGeom>
            <a:solidFill>
              <a:schemeClr val="tx1"/>
            </a:solidFill>
          </p:spPr>
          <p:txBody>
            <a:bodyPr wrap="square" rtlCol="0">
              <a:spAutoFit/>
            </a:bodyPr>
            <a:lstStyle/>
            <a:p>
              <a:pPr algn="l"/>
              <a:r>
                <a:rPr lang="en-US" sz="1100" dirty="0" smtClean="0"/>
                <a:t>Copyright © 2004, Pearson Education, publishing as Addison Wesley</a:t>
              </a:r>
            </a:p>
          </p:txBody>
        </p:sp>
      </p:grpSp>
    </p:spTree>
    <p:extLst>
      <p:ext uri="{BB962C8B-B14F-4D97-AF65-F5344CB8AC3E}">
        <p14:creationId xmlns:p14="http://schemas.microsoft.com/office/powerpoint/2010/main" val="389468102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15861"/>
            <a:ext cx="10998926" cy="1039803"/>
          </a:xfrm>
        </p:spPr>
        <p:txBody>
          <a:bodyPr/>
          <a:lstStyle/>
          <a:p>
            <a:r>
              <a:rPr lang="en-US" dirty="0" smtClean="0"/>
              <a:t>More Characteristics </a:t>
            </a:r>
            <a:r>
              <a:rPr lang="en-US" dirty="0"/>
              <a:t>of the </a:t>
            </a:r>
            <a:r>
              <a:rPr lang="en-US" dirty="0" smtClean="0"/>
              <a:t>Solar </a:t>
            </a:r>
            <a:r>
              <a:rPr lang="en-US" dirty="0"/>
              <a:t>System</a:t>
            </a:r>
          </a:p>
        </p:txBody>
      </p:sp>
      <p:sp>
        <p:nvSpPr>
          <p:cNvPr id="3" name="Text Placeholder 2"/>
          <p:cNvSpPr>
            <a:spLocks noGrp="1"/>
          </p:cNvSpPr>
          <p:nvPr>
            <p:ph type="body" sz="half" idx="1"/>
          </p:nvPr>
        </p:nvSpPr>
        <p:spPr>
          <a:xfrm>
            <a:off x="313509" y="748940"/>
            <a:ext cx="11463963" cy="5251266"/>
          </a:xfrm>
        </p:spPr>
        <p:txBody>
          <a:bodyPr/>
          <a:lstStyle/>
          <a:p>
            <a:pPr marL="0" indent="0">
              <a:buNone/>
            </a:pPr>
            <a:r>
              <a:rPr lang="en-US" sz="2000" dirty="0"/>
              <a:t>Given the above scenario, we should see if it can also account for some other observed </a:t>
            </a:r>
            <a:r>
              <a:rPr lang="en-US" sz="2000" dirty="0" smtClean="0"/>
              <a:t>details:</a:t>
            </a:r>
            <a:endParaRPr lang="en-US" sz="2000" dirty="0"/>
          </a:p>
          <a:p>
            <a:pPr>
              <a:buClr>
                <a:schemeClr val="bg1"/>
              </a:buClr>
              <a:buSzPct val="85000"/>
            </a:pPr>
            <a:r>
              <a:rPr lang="en-US" sz="1800" dirty="0"/>
              <a:t>The rocky planets and our Moon show evidence of heavy bombardment by large objects that left highly cratered surfaces. This is true of Mercury, the Moon, and Mars. By careful dating and other evidence, it is clear that this bombardment was mainly isolated to a specific period of time roughly 700 </a:t>
            </a:r>
            <a:r>
              <a:rPr lang="en-US" sz="1800" dirty="0" err="1"/>
              <a:t>Myr</a:t>
            </a:r>
            <a:r>
              <a:rPr lang="en-US" sz="1800" dirty="0"/>
              <a:t> after the formation of the Moon.</a:t>
            </a:r>
          </a:p>
          <a:p>
            <a:pPr>
              <a:buClr>
                <a:schemeClr val="bg1"/>
              </a:buClr>
              <a:buSzPct val="85000"/>
            </a:pPr>
            <a:r>
              <a:rPr lang="en-US" sz="1800" dirty="0"/>
              <a:t>The Earth, and perhaps Mars, has lots of water.</a:t>
            </a:r>
          </a:p>
          <a:p>
            <a:pPr>
              <a:buClr>
                <a:schemeClr val="bg1"/>
              </a:buClr>
              <a:buSzPct val="85000"/>
            </a:pPr>
            <a:r>
              <a:rPr lang="en-US" sz="1800" dirty="0" smtClean="0"/>
              <a:t>There are many </a:t>
            </a:r>
            <a:r>
              <a:rPr lang="en-US" sz="1800" dirty="0"/>
              <a:t>smaller bodies (the asteroids in the asteroid belt, Kuiper-belt objects, and comets) that we have to account for.</a:t>
            </a:r>
          </a:p>
          <a:p>
            <a:pPr>
              <a:buClr>
                <a:schemeClr val="bg1"/>
              </a:buClr>
              <a:buSzPct val="85000"/>
            </a:pPr>
            <a:r>
              <a:rPr lang="en-US" sz="1800" dirty="0"/>
              <a:t>There are some known timescales we have to account for:</a:t>
            </a:r>
          </a:p>
          <a:p>
            <a:pPr marL="800100" lvl="1" indent="-342900">
              <a:buClr>
                <a:schemeClr val="bg1"/>
              </a:buClr>
              <a:buSzPct val="100000"/>
              <a:buFont typeface="+mj-lt"/>
              <a:buAutoNum type="arabicPeriod"/>
            </a:pPr>
            <a:r>
              <a:rPr lang="en-US" sz="1600" dirty="0"/>
              <a:t>The </a:t>
            </a:r>
            <a:r>
              <a:rPr lang="en-US" sz="1600" dirty="0" err="1"/>
              <a:t>protostellar</a:t>
            </a:r>
            <a:r>
              <a:rPr lang="en-US" sz="1600" dirty="0"/>
              <a:t> object and disk must form roughly 10</a:t>
            </a:r>
            <a:r>
              <a:rPr lang="en-US" sz="1600" baseline="30000" dirty="0"/>
              <a:t>5</a:t>
            </a:r>
            <a:r>
              <a:rPr lang="en-US" sz="1600" dirty="0"/>
              <a:t> years after collapse begins.</a:t>
            </a:r>
          </a:p>
          <a:p>
            <a:pPr marL="800100" lvl="1" indent="-342900">
              <a:buClr>
                <a:schemeClr val="bg1"/>
              </a:buClr>
              <a:buSzPct val="100000"/>
              <a:buFont typeface="+mj-lt"/>
              <a:buAutoNum type="arabicPeriod"/>
            </a:pPr>
            <a:r>
              <a:rPr lang="en-US" sz="1600" dirty="0" err="1"/>
              <a:t>Protostars</a:t>
            </a:r>
            <a:r>
              <a:rPr lang="en-US" sz="1600" dirty="0"/>
              <a:t> go into a period of intense outward mass loss in the form of a violent wind between 10</a:t>
            </a:r>
            <a:r>
              <a:rPr lang="en-US" sz="1600" baseline="30000" dirty="0"/>
              <a:t>5</a:t>
            </a:r>
            <a:r>
              <a:rPr lang="en-US" sz="1600" dirty="0"/>
              <a:t> and 10</a:t>
            </a:r>
            <a:r>
              <a:rPr lang="en-US" sz="1600" baseline="30000" dirty="0"/>
              <a:t>7</a:t>
            </a:r>
            <a:r>
              <a:rPr lang="en-US" sz="1600" dirty="0"/>
              <a:t> years after they form. This suggests that any material in a protoplanetary disk is swept clear after about 10 </a:t>
            </a:r>
            <a:r>
              <a:rPr lang="en-US" sz="1600" dirty="0" err="1"/>
              <a:t>Myr</a:t>
            </a:r>
            <a:r>
              <a:rPr lang="en-US" sz="1600" dirty="0"/>
              <a:t>, so the planets better be formed by then!</a:t>
            </a:r>
          </a:p>
          <a:p>
            <a:pPr marL="800100" lvl="1" indent="-342900">
              <a:buClr>
                <a:schemeClr val="bg1"/>
              </a:buClr>
              <a:buSzPct val="100000"/>
              <a:buFont typeface="+mj-lt"/>
              <a:buAutoNum type="arabicPeriod"/>
            </a:pPr>
            <a:r>
              <a:rPr lang="en-US" sz="1600" dirty="0"/>
              <a:t>The oldest meteorites are 4.566 </a:t>
            </a:r>
            <a:r>
              <a:rPr lang="en-US" sz="1600" dirty="0" err="1"/>
              <a:t>Gyr</a:t>
            </a:r>
            <a:r>
              <a:rPr lang="en-US" sz="1600" dirty="0"/>
              <a:t> old, while the Sun itself is 4.57 </a:t>
            </a:r>
            <a:r>
              <a:rPr lang="en-US" sz="1600" dirty="0" err="1"/>
              <a:t>Gyr</a:t>
            </a:r>
            <a:r>
              <a:rPr lang="en-US" sz="1600" dirty="0"/>
              <a:t> (according to models), so meteorites must have formed quickly.</a:t>
            </a:r>
          </a:p>
          <a:p>
            <a:pPr marL="800100" lvl="1" indent="-342900">
              <a:buClr>
                <a:schemeClr val="bg1"/>
              </a:buClr>
              <a:buSzPct val="100000"/>
              <a:buFont typeface="+mj-lt"/>
              <a:buAutoNum type="arabicPeriod"/>
            </a:pPr>
            <a:r>
              <a:rPr lang="en-US" sz="1600" dirty="0"/>
              <a:t>Ages of rocks returned from the Moon, or ages of Martian meteorites, show that both bodies must have solidified no more than 100 </a:t>
            </a:r>
            <a:r>
              <a:rPr lang="en-US" sz="1600" dirty="0" err="1"/>
              <a:t>Myr</a:t>
            </a:r>
            <a:r>
              <a:rPr lang="en-US" sz="1600" dirty="0"/>
              <a:t> after the collapse of the nebula.</a:t>
            </a:r>
          </a:p>
          <a:p>
            <a:pPr marL="800100" lvl="1" indent="-342900">
              <a:buClr>
                <a:schemeClr val="bg1"/>
              </a:buClr>
              <a:buSzPct val="100000"/>
              <a:buFont typeface="+mj-lt"/>
              <a:buAutoNum type="arabicPeriod"/>
            </a:pPr>
            <a:r>
              <a:rPr lang="en-US" sz="1600" dirty="0"/>
              <a:t>The lunar surface underwent a spike of bombardment 700 </a:t>
            </a:r>
            <a:r>
              <a:rPr lang="en-US" sz="1600" dirty="0" err="1"/>
              <a:t>Myr</a:t>
            </a:r>
            <a:r>
              <a:rPr lang="en-US" sz="1600" dirty="0"/>
              <a:t> after the Moon formed.</a:t>
            </a:r>
          </a:p>
        </p:txBody>
      </p:sp>
      <p:sp>
        <p:nvSpPr>
          <p:cNvPr id="6" name="Date Placeholder 5"/>
          <p:cNvSpPr>
            <a:spLocks noGrp="1"/>
          </p:cNvSpPr>
          <p:nvPr>
            <p:ph type="dt" sz="half" idx="10"/>
          </p:nvPr>
        </p:nvSpPr>
        <p:spPr/>
        <p:txBody>
          <a:bodyPr/>
          <a:lstStyle/>
          <a:p>
            <a:pPr>
              <a:defRPr/>
            </a:pPr>
            <a:r>
              <a:rPr lang="en-US" smtClean="0"/>
              <a:t>October 16, 2018</a:t>
            </a:r>
            <a:endParaRPr lang="en-US" altLang="zh-CN"/>
          </a:p>
        </p:txBody>
      </p:sp>
    </p:spTree>
    <p:extLst>
      <p:ext uri="{BB962C8B-B14F-4D97-AF65-F5344CB8AC3E}">
        <p14:creationId xmlns:p14="http://schemas.microsoft.com/office/powerpoint/2010/main" val="422284164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15861"/>
            <a:ext cx="10998926" cy="1039803"/>
          </a:xfrm>
        </p:spPr>
        <p:txBody>
          <a:bodyPr/>
          <a:lstStyle/>
          <a:p>
            <a:r>
              <a:rPr lang="en-US" dirty="0" smtClean="0"/>
              <a:t>Formation Mechanisms</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13509" y="748940"/>
                <a:ext cx="11463963" cy="5251266"/>
              </a:xfrm>
            </p:spPr>
            <p:txBody>
              <a:bodyPr/>
              <a:lstStyle/>
              <a:p>
                <a:pPr>
                  <a:buClr>
                    <a:schemeClr val="bg1"/>
                  </a:buClr>
                  <a:buSzPct val="85000"/>
                </a:pPr>
                <a:r>
                  <a:rPr lang="en-US" sz="1800" dirty="0" smtClean="0"/>
                  <a:t>One way or another, planets must form from the nebula fairly quickly. There are two competing formation mechanisms: 1) direct gravitational instability (a top-down mechanism) that builds planets by forming them directly from a local condensation in the nebula, and 2) accretion (a bottom-up mechanism) that builds planets starting with small flakes growing into larger bodies through collisions. </a:t>
                </a:r>
              </a:p>
              <a:p>
                <a:pPr>
                  <a:buClr>
                    <a:schemeClr val="bg1"/>
                  </a:buClr>
                  <a:buSzPct val="85000"/>
                </a:pPr>
                <a:r>
                  <a:rPr lang="en-US" sz="1800" dirty="0" smtClean="0"/>
                  <a:t>We </a:t>
                </a:r>
                <a:r>
                  <a:rPr lang="en-US" sz="1800" dirty="0"/>
                  <a:t>can estimate the size of the region (called the Hill Radius) around a fledgling </a:t>
                </a:r>
                <a:r>
                  <a:rPr lang="en-US" sz="1800" dirty="0" err="1"/>
                  <a:t>protoplanet</a:t>
                </a:r>
                <a:r>
                  <a:rPr lang="en-US" sz="1800" dirty="0"/>
                  <a:t> (a </a:t>
                </a:r>
                <a:r>
                  <a:rPr lang="en-US" sz="1800" dirty="0" err="1"/>
                  <a:t>planetesimal</a:t>
                </a:r>
                <a:r>
                  <a:rPr lang="en-US" sz="1800" dirty="0"/>
                  <a:t>) that is influenced by its gravity as follows: The period of a planet around the Sun is given by Kepler's 3rd Law </a:t>
                </a:r>
                <a14:m>
                  <m:oMath xmlns:m="http://schemas.openxmlformats.org/officeDocument/2006/math">
                    <m:r>
                      <a:rPr lang="en-US" sz="1800" b="0" i="1" smtClean="0">
                        <a:latin typeface="Cambria Math" panose="02040503050406030204" pitchFamily="18" charset="0"/>
                      </a:rPr>
                      <m:t>𝑃</m:t>
                    </m:r>
                    <m:r>
                      <a:rPr lang="en-US" sz="1800" b="0" i="1" smtClean="0">
                        <a:latin typeface="Cambria Math" panose="02040503050406030204" pitchFamily="18" charset="0"/>
                        <a:ea typeface="Cambria Math" panose="02040503050406030204" pitchFamily="18" charset="0"/>
                      </a:rPr>
                      <m:t>~2</m:t>
                    </m:r>
                    <m:r>
                      <a:rPr lang="en-US" sz="1800" b="0" i="1" smtClean="0">
                        <a:latin typeface="Cambria Math" panose="02040503050406030204" pitchFamily="18" charset="0"/>
                        <a:ea typeface="Cambria Math" panose="02040503050406030204" pitchFamily="18" charset="0"/>
                      </a:rPr>
                      <m:t>𝜋</m:t>
                    </m:r>
                    <m:sSup>
                      <m:sSupPr>
                        <m:ctrlPr>
                          <a:rPr lang="en-US" sz="1800" b="0" i="1" smtClean="0">
                            <a:latin typeface="Cambria Math" panose="02040503050406030204" pitchFamily="18" charset="0"/>
                            <a:ea typeface="Cambria Math" panose="02040503050406030204" pitchFamily="18" charset="0"/>
                          </a:rPr>
                        </m:ctrlPr>
                      </m:sSupPr>
                      <m:e>
                        <m:d>
                          <m:dPr>
                            <m:ctrlPr>
                              <a:rPr lang="en-US" sz="1800" b="0" i="1" smtClean="0">
                                <a:latin typeface="Cambria Math" panose="02040503050406030204" pitchFamily="18" charset="0"/>
                                <a:ea typeface="Cambria Math" panose="02040503050406030204" pitchFamily="18" charset="0"/>
                              </a:rPr>
                            </m:ctrlPr>
                          </m:dPr>
                          <m:e>
                            <m:sSup>
                              <m:sSupPr>
                                <m:ctrlPr>
                                  <a:rPr lang="en-US" sz="1800" b="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𝑎</m:t>
                                </m:r>
                              </m:e>
                              <m:sup>
                                <m:r>
                                  <a:rPr lang="en-US" sz="1800" b="0" i="1" smtClean="0">
                                    <a:latin typeface="Cambria Math" panose="02040503050406030204" pitchFamily="18" charset="0"/>
                                    <a:ea typeface="Cambria Math" panose="02040503050406030204" pitchFamily="18" charset="0"/>
                                  </a:rPr>
                                  <m:t>3</m:t>
                                </m:r>
                              </m:sup>
                            </m:sSup>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𝐺</m:t>
                            </m:r>
                            <m:sSub>
                              <m:sSubPr>
                                <m:ctrlPr>
                                  <a:rPr lang="en-US" sz="1800" b="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m:t>
                                </m:r>
                              </m:sub>
                            </m:sSub>
                          </m:e>
                        </m:d>
                      </m:e>
                      <m:sup>
                        <m:r>
                          <a:rPr lang="en-US" sz="1800" b="0" i="1" smtClean="0">
                            <a:latin typeface="Cambria Math" panose="02040503050406030204" pitchFamily="18" charset="0"/>
                            <a:ea typeface="Cambria Math" panose="02040503050406030204" pitchFamily="18" charset="0"/>
                          </a:rPr>
                          <m:t>1/2</m:t>
                        </m:r>
                      </m:sup>
                    </m:sSup>
                  </m:oMath>
                </a14:m>
                <a:r>
                  <a:rPr lang="en-US" sz="1800" dirty="0" smtClean="0"/>
                  <a:t>. </a:t>
                </a:r>
                <a:r>
                  <a:rPr lang="en-US" sz="1800" dirty="0"/>
                  <a:t>Likewise, consider the radius at which the orbital period of a test particle around a protoplanetary mass </a:t>
                </a:r>
                <a:r>
                  <a:rPr lang="en-US" sz="1800" i="1" dirty="0">
                    <a:latin typeface="Times New Roman" panose="02020603050405020304" pitchFamily="18" charset="0"/>
                    <a:cs typeface="Times New Roman" panose="02020603050405020304" pitchFamily="18" charset="0"/>
                  </a:rPr>
                  <a:t>M</a:t>
                </a:r>
                <a:r>
                  <a:rPr lang="en-US" sz="1800" dirty="0"/>
                  <a:t>, is the same as the period of the </a:t>
                </a:r>
                <a:r>
                  <a:rPr lang="en-US" sz="1800" dirty="0" err="1"/>
                  <a:t>protoplanet</a:t>
                </a:r>
                <a:r>
                  <a:rPr lang="en-US" sz="1800" dirty="0"/>
                  <a:t> around the Sun</a:t>
                </a:r>
                <a:r>
                  <a:rPr lang="en-US" sz="1800" dirty="0" smtClean="0"/>
                  <a:t>, </a:t>
                </a:r>
                <a14:m>
                  <m:oMath xmlns:m="http://schemas.openxmlformats.org/officeDocument/2006/math">
                    <m:r>
                      <a:rPr lang="en-US" sz="1800" i="1">
                        <a:latin typeface="Cambria Math" panose="02040503050406030204" pitchFamily="18" charset="0"/>
                      </a:rPr>
                      <m:t>𝑃</m:t>
                    </m:r>
                    <m:r>
                      <a:rPr lang="en-US" sz="1800" i="1">
                        <a:latin typeface="Cambria Math" panose="02040503050406030204" pitchFamily="18" charset="0"/>
                        <a:ea typeface="Cambria Math" panose="02040503050406030204" pitchFamily="18" charset="0"/>
                      </a:rPr>
                      <m:t>~2</m:t>
                    </m:r>
                    <m:r>
                      <a:rPr lang="en-US" sz="1800" i="1">
                        <a:latin typeface="Cambria Math" panose="02040503050406030204" pitchFamily="18" charset="0"/>
                        <a:ea typeface="Cambria Math" panose="02040503050406030204" pitchFamily="18" charset="0"/>
                      </a:rPr>
                      <m:t>𝜋</m:t>
                    </m:r>
                    <m:sSup>
                      <m:sSupPr>
                        <m:ctrlPr>
                          <a:rPr lang="en-US" sz="1800" i="1">
                            <a:latin typeface="Cambria Math" panose="02040503050406030204" pitchFamily="18" charset="0"/>
                            <a:ea typeface="Cambria Math" panose="02040503050406030204" pitchFamily="18" charset="0"/>
                          </a:rPr>
                        </m:ctrlPr>
                      </m:sSupPr>
                      <m:e>
                        <m:d>
                          <m:dPr>
                            <m:ctrlPr>
                              <a:rPr lang="en-US" sz="1800" i="1">
                                <a:latin typeface="Cambria Math" panose="02040503050406030204" pitchFamily="18" charset="0"/>
                                <a:ea typeface="Cambria Math" panose="02040503050406030204" pitchFamily="18" charset="0"/>
                              </a:rPr>
                            </m:ctrlPr>
                          </m:dPr>
                          <m:e>
                            <m:sSubSup>
                              <m:sSubSupPr>
                                <m:ctrlPr>
                                  <a:rPr lang="en-US" sz="1800" i="1" smtClean="0">
                                    <a:latin typeface="Cambria Math" panose="02040503050406030204" pitchFamily="18" charset="0"/>
                                    <a:ea typeface="Cambria Math" panose="02040503050406030204" pitchFamily="18" charset="0"/>
                                  </a:rPr>
                                </m:ctrlPr>
                              </m:sSubSupPr>
                              <m:e>
                                <m:r>
                                  <a:rPr lang="en-US" sz="1800" b="0" i="1" smtClean="0">
                                    <a:latin typeface="Cambria Math" panose="02040503050406030204" pitchFamily="18" charset="0"/>
                                    <a:ea typeface="Cambria Math" panose="02040503050406030204" pitchFamily="18" charset="0"/>
                                  </a:rPr>
                                  <m:t>𝑅</m:t>
                                </m:r>
                              </m:e>
                              <m:sub>
                                <m:r>
                                  <a:rPr lang="en-US" sz="1800" b="0" i="1" smtClean="0">
                                    <a:latin typeface="Cambria Math" panose="02040503050406030204" pitchFamily="18" charset="0"/>
                                    <a:ea typeface="Cambria Math" panose="02040503050406030204" pitchFamily="18" charset="0"/>
                                  </a:rPr>
                                  <m:t>𝐻</m:t>
                                </m:r>
                              </m:sub>
                              <m:sup>
                                <m:r>
                                  <a:rPr lang="en-US" sz="1800" b="0" i="1" smtClean="0">
                                    <a:latin typeface="Cambria Math" panose="02040503050406030204" pitchFamily="18" charset="0"/>
                                    <a:ea typeface="Cambria Math" panose="02040503050406030204" pitchFamily="18" charset="0"/>
                                  </a:rPr>
                                  <m:t>3</m:t>
                                </m:r>
                              </m:sup>
                            </m:sSubSup>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𝐺𝑀</m:t>
                            </m:r>
                          </m:e>
                        </m:d>
                      </m:e>
                      <m:sup>
                        <m:r>
                          <a:rPr lang="en-US" sz="1800" i="1">
                            <a:latin typeface="Cambria Math" panose="02040503050406030204" pitchFamily="18" charset="0"/>
                            <a:ea typeface="Cambria Math" panose="02040503050406030204" pitchFamily="18" charset="0"/>
                          </a:rPr>
                          <m:t>1/2</m:t>
                        </m:r>
                      </m:sup>
                    </m:sSup>
                  </m:oMath>
                </a14:m>
                <a:r>
                  <a:rPr lang="en-US" sz="1800" dirty="0" smtClean="0"/>
                  <a:t>, </a:t>
                </a:r>
                <a:r>
                  <a:rPr lang="en-US" sz="1800" dirty="0"/>
                  <a:t>where </a:t>
                </a:r>
                <a14:m>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𝐻</m:t>
                        </m:r>
                      </m:sub>
                    </m:sSub>
                  </m:oMath>
                </a14:m>
                <a:r>
                  <a:rPr lang="en-US" sz="1800" dirty="0" smtClean="0"/>
                  <a:t> </a:t>
                </a:r>
                <a:r>
                  <a:rPr lang="en-US" sz="1800" dirty="0"/>
                  <a:t>is the radius of the orbit, called the Hill Radius. Equating these two periods, we can solve for the Hill radius</a:t>
                </a:r>
              </a:p>
              <a:p>
                <a:pPr>
                  <a:buClr>
                    <a:schemeClr val="bg1"/>
                  </a:buClr>
                  <a:buSzPct val="85000"/>
                </a:pPr>
                <a:endParaRPr lang="en-US" sz="1800" dirty="0"/>
              </a:p>
              <a:p>
                <a:pPr>
                  <a:buClr>
                    <a:schemeClr val="bg1"/>
                  </a:buClr>
                  <a:buSzPct val="85000"/>
                </a:pPr>
                <a:endParaRPr lang="en-US" sz="1800" dirty="0" smtClean="0"/>
              </a:p>
              <a:p>
                <a:pPr>
                  <a:buClr>
                    <a:schemeClr val="bg1"/>
                  </a:buClr>
                  <a:buSzPct val="85000"/>
                </a:pPr>
                <a:endParaRPr lang="en-US" sz="1800" dirty="0"/>
              </a:p>
              <a:p>
                <a:pPr>
                  <a:buClr>
                    <a:schemeClr val="bg1"/>
                  </a:buClr>
                  <a:buSzPct val="85000"/>
                </a:pPr>
                <a:r>
                  <a:rPr lang="en-US" sz="1800" dirty="0"/>
                  <a:t>The significance of this is that if a test particle comes within the radius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𝑅</m:t>
                        </m:r>
                      </m:e>
                      <m:sub>
                        <m:r>
                          <a:rPr lang="en-US" sz="1800" i="1">
                            <a:latin typeface="Cambria Math" panose="02040503050406030204" pitchFamily="18" charset="0"/>
                          </a:rPr>
                          <m:t>𝐻</m:t>
                        </m:r>
                      </m:sub>
                    </m:sSub>
                  </m:oMath>
                </a14:m>
                <a:r>
                  <a:rPr lang="en-US" sz="1800" dirty="0"/>
                  <a:t> of a </a:t>
                </a:r>
                <a:r>
                  <a:rPr lang="en-US" sz="1800" dirty="0" err="1"/>
                  <a:t>planetesimal</a:t>
                </a:r>
                <a:r>
                  <a:rPr lang="en-US" sz="1800" dirty="0"/>
                  <a:t> of mass </a:t>
                </a:r>
                <a:r>
                  <a:rPr lang="en-US" sz="1800" i="1" dirty="0">
                    <a:latin typeface="Times New Roman" panose="02020603050405020304" pitchFamily="18" charset="0"/>
                    <a:cs typeface="Times New Roman" panose="02020603050405020304" pitchFamily="18" charset="0"/>
                  </a:rPr>
                  <a:t>M</a:t>
                </a:r>
                <a:r>
                  <a:rPr lang="en-US" sz="1800" dirty="0"/>
                  <a:t>, it can become gravitationally bound and the </a:t>
                </a:r>
                <a:r>
                  <a:rPr lang="en-US" sz="1800" dirty="0" err="1"/>
                  <a:t>planetesimal</a:t>
                </a:r>
                <a:r>
                  <a:rPr lang="en-US" sz="1800" dirty="0"/>
                  <a:t> </a:t>
                </a:r>
                <a:r>
                  <a:rPr lang="en-US" sz="1800" dirty="0" smtClean="0"/>
                  <a:t>will continue </a:t>
                </a:r>
                <a:r>
                  <a:rPr lang="en-US" sz="1800" dirty="0"/>
                  <a:t>to grow. Rather than working with mass, it is possible to convert this to a ratio of densities</a:t>
                </a:r>
              </a:p>
              <a:p>
                <a:pPr>
                  <a:buClr>
                    <a:schemeClr val="bg1"/>
                  </a:buClr>
                  <a:buSzPct val="85000"/>
                </a:pP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13509" y="748940"/>
                <a:ext cx="11463963" cy="5251266"/>
              </a:xfrm>
              <a:blipFill>
                <a:blip r:embed="rId2"/>
                <a:stretch>
                  <a:fillRect l="-159" t="-697" r="-425"/>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16, 2018</a:t>
            </a:r>
            <a:endParaRPr lang="en-US" altLang="zh-CN"/>
          </a:p>
        </p:txBody>
      </p:sp>
      <p:grpSp>
        <p:nvGrpSpPr>
          <p:cNvPr id="23" name="Group 22"/>
          <p:cNvGrpSpPr/>
          <p:nvPr/>
        </p:nvGrpSpPr>
        <p:grpSpPr>
          <a:xfrm>
            <a:off x="4681516" y="-2146736"/>
            <a:ext cx="6638962" cy="6867129"/>
            <a:chOff x="4681516" y="-2146736"/>
            <a:chExt cx="6638962" cy="6867129"/>
          </a:xfrm>
        </p:grpSpPr>
        <p:sp>
          <p:nvSpPr>
            <p:cNvPr id="7" name="Arc 6"/>
            <p:cNvSpPr/>
            <p:nvPr/>
          </p:nvSpPr>
          <p:spPr bwMode="auto">
            <a:xfrm>
              <a:off x="5181603" y="-1646242"/>
              <a:ext cx="5666438" cy="5861181"/>
            </a:xfrm>
            <a:prstGeom prst="arc">
              <a:avLst>
                <a:gd name="adj1" fmla="val 3140504"/>
                <a:gd name="adj2" fmla="val 7525264"/>
              </a:avLst>
            </a:prstGeom>
            <a:no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8" name="Arc 7"/>
            <p:cNvSpPr/>
            <p:nvPr/>
          </p:nvSpPr>
          <p:spPr bwMode="auto">
            <a:xfrm>
              <a:off x="7496664" y="3692432"/>
              <a:ext cx="1010194" cy="1010194"/>
            </a:xfrm>
            <a:prstGeom prst="arc">
              <a:avLst>
                <a:gd name="adj1" fmla="val 16200000"/>
                <a:gd name="adj2" fmla="val 15323733"/>
              </a:avLst>
            </a:prstGeom>
            <a:noFill/>
            <a:ln w="3810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10" name="TextBox 9"/>
            <p:cNvSpPr txBox="1"/>
            <p:nvPr/>
          </p:nvSpPr>
          <p:spPr>
            <a:xfrm>
              <a:off x="5043000" y="3582871"/>
              <a:ext cx="1312215" cy="523220"/>
            </a:xfrm>
            <a:prstGeom prst="rect">
              <a:avLst/>
            </a:prstGeom>
            <a:noFill/>
          </p:spPr>
          <p:txBody>
            <a:bodyPr wrap="square" rtlCol="0">
              <a:spAutoFit/>
            </a:bodyPr>
            <a:lstStyle/>
            <a:p>
              <a:pPr algn="r"/>
              <a:r>
                <a:rPr lang="en-US" sz="1400" dirty="0" smtClean="0"/>
                <a:t>Planet orbital period </a:t>
              </a:r>
              <a:r>
                <a:rPr lang="en-US" sz="1400" i="1" dirty="0" smtClean="0">
                  <a:latin typeface="Times New Roman" panose="02020603050405020304" pitchFamily="18" charset="0"/>
                  <a:cs typeface="Times New Roman" panose="02020603050405020304" pitchFamily="18" charset="0"/>
                </a:rPr>
                <a:t>P</a:t>
              </a:r>
            </a:p>
          </p:txBody>
        </p:sp>
        <p:sp>
          <p:nvSpPr>
            <p:cNvPr id="11" name="TextBox 10"/>
            <p:cNvSpPr txBox="1"/>
            <p:nvPr/>
          </p:nvSpPr>
          <p:spPr>
            <a:xfrm>
              <a:off x="7807226" y="4214945"/>
              <a:ext cx="367408" cy="338554"/>
            </a:xfrm>
            <a:prstGeom prst="rect">
              <a:avLst/>
            </a:prstGeom>
            <a:noFill/>
          </p:spPr>
          <p:txBody>
            <a:bodyPr wrap="none" rtlCol="0">
              <a:spAutoFit/>
            </a:bodyPr>
            <a:lstStyle/>
            <a:p>
              <a:pPr algn="l"/>
              <a:r>
                <a:rPr lang="en-US" sz="1600" i="1" dirty="0" smtClean="0">
                  <a:latin typeface="Times New Roman" panose="02020603050405020304" pitchFamily="18" charset="0"/>
                  <a:cs typeface="Times New Roman" panose="02020603050405020304" pitchFamily="18" charset="0"/>
                </a:rPr>
                <a:t>M</a:t>
              </a:r>
            </a:p>
          </p:txBody>
        </p:sp>
        <p:cxnSp>
          <p:nvCxnSpPr>
            <p:cNvPr id="13" name="Straight Arrow Connector 12"/>
            <p:cNvCxnSpPr/>
            <p:nvPr/>
          </p:nvCxnSpPr>
          <p:spPr bwMode="auto">
            <a:xfrm flipV="1">
              <a:off x="8035834" y="3884025"/>
              <a:ext cx="350522" cy="296093"/>
            </a:xfrm>
            <a:prstGeom prst="straightConnector1">
              <a:avLst/>
            </a:prstGeom>
            <a:solidFill>
              <a:schemeClr val="accent1"/>
            </a:solidFill>
            <a:ln w="38100" cap="flat" cmpd="sng" algn="ctr">
              <a:solidFill>
                <a:schemeClr val="bg2"/>
              </a:solidFill>
              <a:prstDash val="solid"/>
              <a:round/>
              <a:headEnd type="none" w="med" len="med"/>
              <a:tailEnd type="triangle" w="med" len="med"/>
            </a:ln>
            <a:effectLst/>
          </p:spPr>
        </p:cxnSp>
        <p:sp>
          <p:nvSpPr>
            <p:cNvPr id="14" name="TextBox 13"/>
            <p:cNvSpPr txBox="1"/>
            <p:nvPr/>
          </p:nvSpPr>
          <p:spPr>
            <a:xfrm>
              <a:off x="7866110" y="3709839"/>
              <a:ext cx="420308" cy="338554"/>
            </a:xfrm>
            <a:prstGeom prst="rect">
              <a:avLst/>
            </a:prstGeom>
            <a:noFill/>
          </p:spPr>
          <p:txBody>
            <a:bodyPr wrap="none" rtlCol="0">
              <a:spAutoFit/>
            </a:bodyPr>
            <a:lstStyle/>
            <a:p>
              <a:pPr algn="l"/>
              <a:r>
                <a:rPr lang="en-US" sz="1600" i="1" dirty="0" smtClean="0">
                  <a:latin typeface="Times New Roman" panose="02020603050405020304" pitchFamily="18" charset="0"/>
                  <a:cs typeface="Times New Roman" panose="02020603050405020304" pitchFamily="18" charset="0"/>
                </a:rPr>
                <a:t>R</a:t>
              </a:r>
              <a:r>
                <a:rPr lang="en-US" sz="1600" i="1" baseline="-25000" dirty="0" smtClean="0">
                  <a:latin typeface="Times New Roman" panose="02020603050405020304" pitchFamily="18" charset="0"/>
                  <a:cs typeface="Times New Roman" panose="02020603050405020304" pitchFamily="18" charset="0"/>
                </a:rPr>
                <a:t>H</a:t>
              </a:r>
              <a:endParaRPr lang="en-US" sz="2400" i="1" baseline="-25000" dirty="0" smtClean="0">
                <a:latin typeface="Times New Roman" panose="02020603050405020304" pitchFamily="18" charset="0"/>
                <a:cs typeface="Times New Roman" panose="02020603050405020304" pitchFamily="18" charset="0"/>
              </a:endParaRPr>
            </a:p>
          </p:txBody>
        </p:sp>
        <p:sp>
          <p:nvSpPr>
            <p:cNvPr id="17" name="TextBox 16"/>
            <p:cNvSpPr txBox="1"/>
            <p:nvPr/>
          </p:nvSpPr>
          <p:spPr>
            <a:xfrm>
              <a:off x="6084860" y="4153631"/>
              <a:ext cx="1452781" cy="523220"/>
            </a:xfrm>
            <a:prstGeom prst="rect">
              <a:avLst/>
            </a:prstGeom>
            <a:noFill/>
          </p:spPr>
          <p:txBody>
            <a:bodyPr wrap="square" rtlCol="0">
              <a:spAutoFit/>
            </a:bodyPr>
            <a:lstStyle/>
            <a:p>
              <a:pPr algn="r"/>
              <a:r>
                <a:rPr lang="en-US" sz="1400" dirty="0" smtClean="0"/>
                <a:t>Test particle orbital period </a:t>
              </a:r>
              <a:r>
                <a:rPr lang="en-US" sz="1400" i="1" dirty="0" smtClean="0">
                  <a:latin typeface="Times New Roman" panose="02020603050405020304" pitchFamily="18" charset="0"/>
                  <a:cs typeface="Times New Roman" panose="02020603050405020304" pitchFamily="18" charset="0"/>
                </a:rPr>
                <a:t>P</a:t>
              </a:r>
            </a:p>
          </p:txBody>
        </p:sp>
        <p:sp>
          <p:nvSpPr>
            <p:cNvPr id="9" name="Oval 8"/>
            <p:cNvSpPr/>
            <p:nvPr/>
          </p:nvSpPr>
          <p:spPr bwMode="auto">
            <a:xfrm>
              <a:off x="7920443" y="4127864"/>
              <a:ext cx="161109" cy="161109"/>
            </a:xfrm>
            <a:prstGeom prst="ellipse">
              <a:avLst/>
            </a:prstGeom>
            <a:solidFill>
              <a:srgbClr val="FFC000"/>
            </a:solidFill>
            <a:ln w="6350"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18" name="Arc 17"/>
            <p:cNvSpPr/>
            <p:nvPr/>
          </p:nvSpPr>
          <p:spPr bwMode="auto">
            <a:xfrm>
              <a:off x="4681516" y="-2146736"/>
              <a:ext cx="6638962" cy="6867129"/>
            </a:xfrm>
            <a:prstGeom prst="arc">
              <a:avLst>
                <a:gd name="adj1" fmla="val 3140504"/>
                <a:gd name="adj2" fmla="val 7525264"/>
              </a:avLst>
            </a:prstGeom>
            <a:noFill/>
            <a:ln w="12700" cap="flat" cmpd="sng" algn="ctr">
              <a:solidFill>
                <a:schemeClr val="bg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19" name="Arc 18"/>
            <p:cNvSpPr/>
            <p:nvPr/>
          </p:nvSpPr>
          <p:spPr bwMode="auto">
            <a:xfrm>
              <a:off x="6171545" y="957557"/>
              <a:ext cx="3693740" cy="2738673"/>
            </a:xfrm>
            <a:prstGeom prst="arc">
              <a:avLst>
                <a:gd name="adj1" fmla="val 3140504"/>
                <a:gd name="adj2" fmla="val 7525264"/>
              </a:avLst>
            </a:prstGeom>
            <a:noFill/>
            <a:ln w="12700" cap="flat" cmpd="sng" algn="ctr">
              <a:solidFill>
                <a:schemeClr val="bg2"/>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cxnSp>
          <p:nvCxnSpPr>
            <p:cNvPr id="16" name="Straight Arrow Connector 15"/>
            <p:cNvCxnSpPr/>
            <p:nvPr/>
          </p:nvCxnSpPr>
          <p:spPr bwMode="auto">
            <a:xfrm>
              <a:off x="8647611" y="3596640"/>
              <a:ext cx="287383" cy="1018903"/>
            </a:xfrm>
            <a:prstGeom prst="straightConnector1">
              <a:avLst/>
            </a:prstGeom>
            <a:solidFill>
              <a:schemeClr val="accent1"/>
            </a:solidFill>
            <a:ln w="19050" cap="flat" cmpd="sng" algn="ctr">
              <a:solidFill>
                <a:srgbClr val="FF0000"/>
              </a:solidFill>
              <a:prstDash val="solid"/>
              <a:round/>
              <a:headEnd type="triangle" w="med" len="med"/>
              <a:tailEnd type="triangle"/>
            </a:ln>
            <a:effectLst/>
          </p:spPr>
        </p:cxnSp>
        <p:sp>
          <p:nvSpPr>
            <p:cNvPr id="20" name="Oval 19"/>
            <p:cNvSpPr/>
            <p:nvPr/>
          </p:nvSpPr>
          <p:spPr bwMode="auto">
            <a:xfrm>
              <a:off x="8360841" y="3840117"/>
              <a:ext cx="77883" cy="77883"/>
            </a:xfrm>
            <a:prstGeom prst="ellipse">
              <a:avLst/>
            </a:prstGeom>
            <a:solidFill>
              <a:srgbClr val="FFC000"/>
            </a:solidFill>
            <a:ln w="3175" cap="flat" cmpd="sng" algn="ctr">
              <a:solidFill>
                <a:schemeClr val="bg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smtClean="0">
                <a:ln>
                  <a:noFill/>
                </a:ln>
                <a:solidFill>
                  <a:schemeClr val="bg2"/>
                </a:solidFill>
                <a:effectLst/>
                <a:latin typeface="Tahoma" pitchFamily="34" charset="0"/>
                <a:ea typeface="宋体" pitchFamily="2" charset="-122"/>
              </a:endParaRPr>
            </a:p>
          </p:txBody>
        </p:sp>
        <p:sp>
          <p:nvSpPr>
            <p:cNvPr id="21" name="TextBox 20"/>
            <p:cNvSpPr txBox="1"/>
            <p:nvPr/>
          </p:nvSpPr>
          <p:spPr>
            <a:xfrm>
              <a:off x="8853626" y="4153631"/>
              <a:ext cx="1750800" cy="307777"/>
            </a:xfrm>
            <a:prstGeom prst="rect">
              <a:avLst/>
            </a:prstGeom>
            <a:noFill/>
          </p:spPr>
          <p:txBody>
            <a:bodyPr wrap="none" rtlCol="0">
              <a:spAutoFit/>
            </a:bodyPr>
            <a:lstStyle/>
            <a:p>
              <a:pPr algn="l"/>
              <a:r>
                <a:rPr lang="en-US" sz="1400" dirty="0" smtClean="0">
                  <a:latin typeface="Times New Roman" panose="02020603050405020304" pitchFamily="18" charset="0"/>
                  <a:cs typeface="Times New Roman" panose="02020603050405020304" pitchFamily="18" charset="0"/>
                </a:rPr>
                <a:t>2 </a:t>
              </a:r>
              <a:r>
                <a:rPr lang="en-US" sz="1400" i="1" dirty="0" smtClean="0">
                  <a:latin typeface="Times New Roman" panose="02020603050405020304" pitchFamily="18" charset="0"/>
                  <a:cs typeface="Times New Roman" panose="02020603050405020304" pitchFamily="18" charset="0"/>
                </a:rPr>
                <a:t>R</a:t>
              </a:r>
              <a:r>
                <a:rPr lang="en-US" sz="1400" i="1" baseline="-25000" dirty="0" smtClean="0">
                  <a:latin typeface="Times New Roman" panose="02020603050405020304" pitchFamily="18" charset="0"/>
                  <a:cs typeface="Times New Roman" panose="02020603050405020304" pitchFamily="18" charset="0"/>
                </a:rPr>
                <a:t>H</a:t>
              </a:r>
              <a:r>
                <a:rPr lang="en-US" sz="1400" i="1" dirty="0" smtClean="0">
                  <a:latin typeface="Times New Roman" panose="02020603050405020304" pitchFamily="18" charset="0"/>
                  <a:cs typeface="Times New Roman" panose="02020603050405020304" pitchFamily="18" charset="0"/>
                </a:rPr>
                <a:t> </a:t>
              </a:r>
              <a:r>
                <a:rPr lang="en-US" sz="1400" dirty="0" smtClean="0">
                  <a:latin typeface="+mn-lt"/>
                  <a:cs typeface="Times New Roman" panose="02020603050405020304" pitchFamily="18" charset="0"/>
                </a:rPr>
                <a:t>(width of gap)</a:t>
              </a:r>
            </a:p>
          </p:txBody>
        </p:sp>
      </p:grpSp>
      <mc:AlternateContent xmlns:mc="http://schemas.openxmlformats.org/markup-compatibility/2006" xmlns:a14="http://schemas.microsoft.com/office/drawing/2010/main">
        <mc:Choice Requires="a14">
          <p:sp>
            <p:nvSpPr>
              <p:cNvPr id="22" name="TextBox 21"/>
              <p:cNvSpPr txBox="1"/>
              <p:nvPr/>
            </p:nvSpPr>
            <p:spPr>
              <a:xfrm>
                <a:off x="2328814" y="3773206"/>
                <a:ext cx="1739899" cy="688202"/>
              </a:xfrm>
              <a:prstGeom prst="rect">
                <a:avLst/>
              </a:prstGeom>
              <a:no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𝐻</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b="0" i="1" smtClean="0">
                                      <a:latin typeface="Cambria Math" panose="02040503050406030204" pitchFamily="18" charset="0"/>
                                    </a:rPr>
                                    <m:t>𝑀</m:t>
                                  </m:r>
                                </m:num>
                                <m:den>
                                  <m:sSub>
                                    <m:sSubPr>
                                      <m:ctrlPr>
                                        <a:rPr lang="en-US" sz="1800" i="1">
                                          <a:latin typeface="Cambria Math" panose="02040503050406030204" pitchFamily="18" charset="0"/>
                                        </a:rPr>
                                      </m:ctrlPr>
                                    </m:sSubPr>
                                    <m:e>
                                      <m:r>
                                        <a:rPr lang="en-US" sz="1800" b="0" i="1" smtClean="0">
                                          <a:latin typeface="Cambria Math" panose="02040503050406030204" pitchFamily="18" charset="0"/>
                                        </a:rPr>
                                        <m:t>𝑀</m:t>
                                      </m:r>
                                    </m:e>
                                    <m:sub>
                                      <m:r>
                                        <a:rPr lang="en-US" sz="1800" i="1" smtClean="0">
                                          <a:latin typeface="Cambria Math" panose="02040503050406030204" pitchFamily="18" charset="0"/>
                                          <a:ea typeface="Cambria Math" panose="02040503050406030204" pitchFamily="18" charset="0"/>
                                        </a:rPr>
                                        <m:t>⊙</m:t>
                                      </m:r>
                                    </m:sub>
                                  </m:sSub>
                                </m:den>
                              </m:f>
                            </m:e>
                          </m:d>
                        </m:e>
                        <m:sup>
                          <m:r>
                            <a:rPr lang="en-US" sz="1800" b="0" i="1" smtClean="0">
                              <a:latin typeface="Cambria Math" panose="02040503050406030204" pitchFamily="18" charset="0"/>
                            </a:rPr>
                            <m:t>1/3</m:t>
                          </m:r>
                        </m:sup>
                      </m:sSup>
                      <m:r>
                        <a:rPr lang="en-US" sz="1800" b="0" i="1" smtClean="0">
                          <a:latin typeface="Cambria Math" panose="02040503050406030204" pitchFamily="18" charset="0"/>
                        </a:rPr>
                        <m:t>𝑎</m:t>
                      </m:r>
                    </m:oMath>
                  </m:oMathPara>
                </a14:m>
                <a:endParaRPr lang="en-US" sz="1800" dirty="0" smtClean="0"/>
              </a:p>
            </p:txBody>
          </p:sp>
        </mc:Choice>
        <mc:Fallback xmlns="">
          <p:sp>
            <p:nvSpPr>
              <p:cNvPr id="22" name="TextBox 21"/>
              <p:cNvSpPr txBox="1">
                <a:spLocks noRot="1" noChangeAspect="1" noMove="1" noResize="1" noEditPoints="1" noAdjustHandles="1" noChangeArrowheads="1" noChangeShapeType="1" noTextEdit="1"/>
              </p:cNvSpPr>
              <p:nvPr/>
            </p:nvSpPr>
            <p:spPr>
              <a:xfrm>
                <a:off x="2328814" y="3773206"/>
                <a:ext cx="1739899" cy="68820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97395" y="5295470"/>
                <a:ext cx="2093907" cy="688202"/>
              </a:xfrm>
              <a:prstGeom prst="rect">
                <a:avLst/>
              </a:prstGeom>
              <a:solidFill>
                <a:schemeClr val="tx2">
                  <a:lumMod val="40000"/>
                  <a:lumOff val="60000"/>
                </a:schemeClr>
              </a:solidFill>
            </p:spPr>
            <p:txBody>
              <a:bodyPr wrap="none" lIns="0" tIns="0" rIns="0" bIns="0" rtlCol="0">
                <a:spAutoFit/>
              </a:bodyPr>
              <a:lstStyle/>
              <a:p>
                <a:pPr algn="l"/>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b="0" i="1" smtClean="0">
                              <a:latin typeface="Cambria Math" panose="02040503050406030204" pitchFamily="18" charset="0"/>
                            </a:rPr>
                            <m:t>𝐻</m:t>
                          </m:r>
                        </m:sub>
                      </m:sSub>
                      <m:r>
                        <a:rPr lang="en-US" sz="1800" b="0" i="1" smtClean="0">
                          <a:latin typeface="Cambria Math" panose="02040503050406030204" pitchFamily="18" charset="0"/>
                        </a:rPr>
                        <m:t>=</m:t>
                      </m:r>
                      <m:sSup>
                        <m:sSupPr>
                          <m:ctrlPr>
                            <a:rPr lang="en-US" sz="1800" b="0" i="1" smtClean="0">
                              <a:latin typeface="Cambria Math" panose="02040503050406030204" pitchFamily="18" charset="0"/>
                            </a:rPr>
                          </m:ctrlPr>
                        </m:sSupPr>
                        <m:e>
                          <m:d>
                            <m:dPr>
                              <m:ctrlPr>
                                <a:rPr lang="en-US" sz="1800" i="1">
                                  <a:latin typeface="Cambria Math" panose="02040503050406030204" pitchFamily="18" charset="0"/>
                                </a:rPr>
                              </m:ctrlPr>
                            </m:dPr>
                            <m:e>
                              <m:f>
                                <m:fPr>
                                  <m:ctrlPr>
                                    <a:rPr lang="en-US" sz="1800" i="1">
                                      <a:latin typeface="Cambria Math" panose="02040503050406030204" pitchFamily="18" charset="0"/>
                                    </a:rPr>
                                  </m:ctrlPr>
                                </m:fPr>
                                <m:num>
                                  <m:r>
                                    <a:rPr lang="en-US" sz="1800" i="1">
                                      <a:latin typeface="Cambria Math" panose="02040503050406030204" pitchFamily="18" charset="0"/>
                                      <a:ea typeface="Cambria Math" panose="02040503050406030204" pitchFamily="18" charset="0"/>
                                    </a:rPr>
                                    <m:t>𝜌</m:t>
                                  </m:r>
                                </m:num>
                                <m:den>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𝜌</m:t>
                                      </m:r>
                                    </m:e>
                                    <m:sub>
                                      <m:r>
                                        <a:rPr lang="en-US" sz="1800" i="1">
                                          <a:latin typeface="Cambria Math" panose="02040503050406030204" pitchFamily="18" charset="0"/>
                                          <a:ea typeface="Cambria Math" panose="02040503050406030204" pitchFamily="18" charset="0"/>
                                        </a:rPr>
                                        <m:t>⊙</m:t>
                                      </m:r>
                                    </m:sub>
                                  </m:sSub>
                                </m:den>
                              </m:f>
                            </m:e>
                          </m:d>
                        </m:e>
                        <m:sup>
                          <m:r>
                            <a:rPr lang="en-US" sz="1800" b="0" i="1" smtClean="0">
                              <a:latin typeface="Cambria Math" panose="02040503050406030204" pitchFamily="18" charset="0"/>
                            </a:rPr>
                            <m:t>1/3</m:t>
                          </m:r>
                        </m:sup>
                      </m:sSup>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𝑅</m:t>
                          </m:r>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𝑅</m:t>
                              </m:r>
                            </m:e>
                            <m:sub>
                              <m:r>
                                <a:rPr lang="en-US" sz="1800" i="1">
                                  <a:latin typeface="Cambria Math" panose="02040503050406030204" pitchFamily="18" charset="0"/>
                                  <a:ea typeface="Cambria Math" panose="02040503050406030204" pitchFamily="18" charset="0"/>
                                </a:rPr>
                                <m:t>⊙</m:t>
                              </m:r>
                            </m:sub>
                          </m:sSub>
                        </m:den>
                      </m:f>
                      <m:r>
                        <a:rPr lang="en-US" sz="1800" b="0" i="1" smtClean="0">
                          <a:latin typeface="Cambria Math" panose="02040503050406030204" pitchFamily="18" charset="0"/>
                        </a:rPr>
                        <m:t>𝑎</m:t>
                      </m:r>
                    </m:oMath>
                  </m:oMathPara>
                </a14:m>
                <a:endParaRPr lang="en-US" sz="1800" dirty="0" smtClean="0"/>
              </a:p>
            </p:txBody>
          </p:sp>
        </mc:Choice>
        <mc:Fallback xmlns="">
          <p:sp>
            <p:nvSpPr>
              <p:cNvPr id="26" name="TextBox 25"/>
              <p:cNvSpPr txBox="1">
                <a:spLocks noRot="1" noChangeAspect="1" noMove="1" noResize="1" noEditPoints="1" noAdjustHandles="1" noChangeArrowheads="1" noChangeShapeType="1" noTextEdit="1"/>
              </p:cNvSpPr>
              <p:nvPr/>
            </p:nvSpPr>
            <p:spPr>
              <a:xfrm>
                <a:off x="6697395" y="5295470"/>
                <a:ext cx="2093907" cy="688202"/>
              </a:xfrm>
              <a:prstGeom prst="rect">
                <a:avLst/>
              </a:prstGeom>
              <a:blipFill>
                <a:blip r:embed="rId4"/>
                <a:stretch>
                  <a:fillRect/>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5"/>
          <a:srcRect l="36220" r="35412" b="13629"/>
          <a:stretch/>
        </p:blipFill>
        <p:spPr>
          <a:xfrm>
            <a:off x="10370433" y="3366990"/>
            <a:ext cx="1367245" cy="1299843"/>
          </a:xfrm>
          <a:prstGeom prst="rect">
            <a:avLst/>
          </a:prstGeom>
        </p:spPr>
      </p:pic>
      <p:sp>
        <p:nvSpPr>
          <p:cNvPr id="25" name="Rectangle 24"/>
          <p:cNvSpPr/>
          <p:nvPr/>
        </p:nvSpPr>
        <p:spPr>
          <a:xfrm>
            <a:off x="10008275" y="4589693"/>
            <a:ext cx="2264229" cy="276999"/>
          </a:xfrm>
          <a:prstGeom prst="rect">
            <a:avLst/>
          </a:prstGeom>
        </p:spPr>
        <p:txBody>
          <a:bodyPr wrap="square">
            <a:spAutoFit/>
          </a:bodyPr>
          <a:lstStyle/>
          <a:p>
            <a:r>
              <a:rPr lang="en-US" sz="1200" dirty="0">
                <a:solidFill>
                  <a:srgbClr val="555555"/>
                </a:solidFill>
                <a:latin typeface="Arial" panose="020B0604020202020204" pitchFamily="34" charset="0"/>
              </a:rPr>
              <a:t>Image credit: </a:t>
            </a:r>
            <a:r>
              <a:rPr lang="en-US" sz="1200" dirty="0" err="1">
                <a:solidFill>
                  <a:srgbClr val="555555"/>
                </a:solidFill>
                <a:latin typeface="Arial" panose="020B0604020202020204" pitchFamily="34" charset="0"/>
              </a:rPr>
              <a:t>Frédéric</a:t>
            </a:r>
            <a:r>
              <a:rPr lang="en-US" sz="1200" dirty="0">
                <a:solidFill>
                  <a:srgbClr val="555555"/>
                </a:solidFill>
                <a:latin typeface="Arial" panose="020B0604020202020204" pitchFamily="34" charset="0"/>
              </a:rPr>
              <a:t> Masse.</a:t>
            </a:r>
            <a:endParaRPr lang="en-US" sz="1200" dirty="0"/>
          </a:p>
        </p:txBody>
      </p:sp>
    </p:spTree>
    <p:extLst>
      <p:ext uri="{BB962C8B-B14F-4D97-AF65-F5344CB8AC3E}">
        <p14:creationId xmlns:p14="http://schemas.microsoft.com/office/powerpoint/2010/main" val="14474608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3" y="-115861"/>
            <a:ext cx="10998926" cy="1039803"/>
          </a:xfrm>
        </p:spPr>
        <p:txBody>
          <a:bodyPr/>
          <a:lstStyle/>
          <a:p>
            <a:r>
              <a:rPr lang="en-US" dirty="0" smtClean="0"/>
              <a:t>Formation Mechanisms, continued</a:t>
            </a:r>
            <a:endParaRPr lang="en-US" dirty="0"/>
          </a:p>
        </p:txBody>
      </p:sp>
      <mc:AlternateContent xmlns:mc="http://schemas.openxmlformats.org/markup-compatibility/2006" xmlns:a14="http://schemas.microsoft.com/office/drawing/2010/main">
        <mc:Choice Requires="a14">
          <p:sp>
            <p:nvSpPr>
              <p:cNvPr id="3" name="Text Placeholder 2"/>
              <p:cNvSpPr>
                <a:spLocks noGrp="1"/>
              </p:cNvSpPr>
              <p:nvPr>
                <p:ph type="body" sz="half" idx="1"/>
              </p:nvPr>
            </p:nvSpPr>
            <p:spPr>
              <a:xfrm>
                <a:off x="313509" y="748940"/>
                <a:ext cx="11463963" cy="5251266"/>
              </a:xfrm>
            </p:spPr>
            <p:txBody>
              <a:bodyPr/>
              <a:lstStyle/>
              <a:p>
                <a:pPr>
                  <a:buClr>
                    <a:schemeClr val="bg1"/>
                  </a:buClr>
                  <a:buSzPct val="85000"/>
                </a:pPr>
                <a:r>
                  <a:rPr lang="en-US" sz="1800" dirty="0" smtClean="0"/>
                  <a:t>This Hill radius </a:t>
                </a:r>
                <a:r>
                  <a:rPr lang="en-US" sz="1800" dirty="0"/>
                  <a:t>is generally much bigger than the radius </a:t>
                </a:r>
                <a:r>
                  <a:rPr lang="en-US" sz="1800" i="1" dirty="0">
                    <a:latin typeface="Times New Roman" panose="02020603050405020304" pitchFamily="18" charset="0"/>
                    <a:cs typeface="Times New Roman" panose="02020603050405020304" pitchFamily="18" charset="0"/>
                  </a:rPr>
                  <a:t>R</a:t>
                </a:r>
                <a:r>
                  <a:rPr lang="en-US" sz="1800" dirty="0"/>
                  <a:t> of the </a:t>
                </a:r>
                <a:r>
                  <a:rPr lang="en-US" sz="1800" dirty="0" err="1"/>
                  <a:t>planetesimal</a:t>
                </a:r>
                <a:r>
                  <a:rPr lang="en-US" sz="1800" dirty="0"/>
                  <a:t>, meaning that the </a:t>
                </a:r>
                <a:r>
                  <a:rPr lang="en-US" sz="1800" dirty="0" err="1"/>
                  <a:t>planetesimal</a:t>
                </a:r>
                <a:r>
                  <a:rPr lang="en-US" sz="1800" dirty="0"/>
                  <a:t> has access to a large volume of space. Consider that the </a:t>
                </a:r>
                <a:r>
                  <a:rPr lang="en-US" sz="1800" dirty="0" err="1"/>
                  <a:t>planetesimal</a:t>
                </a:r>
                <a:r>
                  <a:rPr lang="en-US" sz="1800" dirty="0"/>
                  <a:t> will orbit and eventually come into contact with anything within that radius around the entire orbit, which makes a considerable volume of the nebula available. Thus, </a:t>
                </a:r>
                <a:r>
                  <a:rPr lang="en-US" sz="1800" dirty="0" err="1"/>
                  <a:t>planetesimals</a:t>
                </a:r>
                <a:r>
                  <a:rPr lang="en-US" sz="1800" dirty="0"/>
                  <a:t> can grow surprisingly fast (of order 10</a:t>
                </a:r>
                <a:r>
                  <a:rPr lang="en-US" sz="1800" baseline="30000" dirty="0"/>
                  <a:t>6</a:t>
                </a:r>
                <a:r>
                  <a:rPr lang="en-US" sz="1800" dirty="0"/>
                  <a:t> </a:t>
                </a:r>
                <a:r>
                  <a:rPr lang="en-US" sz="1800" dirty="0" err="1"/>
                  <a:t>yr</a:t>
                </a:r>
                <a:r>
                  <a:rPr lang="en-US" sz="1800" dirty="0" smtClean="0"/>
                  <a:t>).</a:t>
                </a:r>
              </a:p>
              <a:p>
                <a:pPr>
                  <a:buClr>
                    <a:schemeClr val="bg1"/>
                  </a:buClr>
                  <a:buSzPct val="85000"/>
                </a:pPr>
                <a:r>
                  <a:rPr lang="en-US" sz="1800" dirty="0"/>
                  <a:t>A large planet like Jupiter, beyond the snow line, would have grown a core by the accretion method until it was perhaps </a:t>
                </a:r>
                <a14:m>
                  <m:oMath xmlns:m="http://schemas.openxmlformats.org/officeDocument/2006/math">
                    <m:r>
                      <a:rPr lang="en-US" sz="1800" b="0" i="1" smtClean="0">
                        <a:latin typeface="Cambria Math" panose="02040503050406030204" pitchFamily="18" charset="0"/>
                      </a:rPr>
                      <m:t>10</m:t>
                    </m:r>
                    <m:r>
                      <m:rPr>
                        <m:nor/>
                      </m:rPr>
                      <a:rPr lang="en-US" sz="1800" b="0" i="0" smtClean="0">
                        <a:latin typeface="Cambria Math" panose="02040503050406030204" pitchFamily="18" charset="0"/>
                      </a:rPr>
                      <m:t>−</m:t>
                    </m:r>
                    <m:r>
                      <a:rPr lang="en-US" sz="1800" b="0" i="1" smtClean="0">
                        <a:latin typeface="Cambria Math" panose="02040503050406030204" pitchFamily="18" charset="0"/>
                      </a:rPr>
                      <m:t>15 </m:t>
                    </m:r>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𝑀</m:t>
                        </m:r>
                      </m:e>
                      <m:sub>
                        <m:r>
                          <a:rPr lang="en-US" sz="1800" b="0" i="1" smtClean="0">
                            <a:latin typeface="Cambria Math" panose="02040503050406030204" pitchFamily="18" charset="0"/>
                            <a:ea typeface="Cambria Math" panose="02040503050406030204" pitchFamily="18" charset="0"/>
                          </a:rPr>
                          <m:t>⨁</m:t>
                        </m:r>
                      </m:sub>
                    </m:sSub>
                  </m:oMath>
                </a14:m>
                <a:r>
                  <a:rPr lang="en-US" sz="1800" dirty="0" smtClean="0"/>
                  <a:t>. </a:t>
                </a:r>
                <a:r>
                  <a:rPr lang="en-US" sz="1800" dirty="0"/>
                  <a:t>At that point, it becomes massive enough to attract and hang onto gases such as helium and hydrogen, and could then grow much more rapidly. Jupiter would grow until the gas was depleted, again taking perhaps 10</a:t>
                </a:r>
                <a:r>
                  <a:rPr lang="en-US" sz="1800" baseline="30000" dirty="0"/>
                  <a:t>6</a:t>
                </a:r>
                <a:r>
                  <a:rPr lang="en-US" sz="1800" dirty="0"/>
                  <a:t> yr. More distant planets (Saturn, Uranus, Neptune) are progressively smaller mainly because the solar nebula's density would decrease outward. </a:t>
                </a:r>
                <a:endParaRPr lang="en-US" sz="1800" dirty="0" smtClean="0"/>
              </a:p>
              <a:p>
                <a:pPr>
                  <a:buClr>
                    <a:schemeClr val="bg1"/>
                  </a:buClr>
                  <a:buSzPct val="85000"/>
                </a:pPr>
                <a:r>
                  <a:rPr lang="en-US" sz="1800" dirty="0" smtClean="0"/>
                  <a:t>In </a:t>
                </a:r>
                <a:r>
                  <a:rPr lang="en-US" sz="1800" dirty="0"/>
                  <a:t>the inner solar system, the last stages of accretion would have involved collisions between very large bodies. The Earth's Moon is thought to be the remnant of a body the size of Mars hitting the proto-Earth, stripping off mainly the outer crust of Earth which then collected into the Moon. It was during these very large collisions that rotation axes could get knocked helter-skelter. This could explain the upside-down Venus and sideways Uranus.</a:t>
                </a:r>
              </a:p>
              <a:p>
                <a:pPr>
                  <a:buClr>
                    <a:schemeClr val="bg1"/>
                  </a:buClr>
                  <a:buSzPct val="85000"/>
                </a:pPr>
                <a:r>
                  <a:rPr lang="en-US" sz="1800" dirty="0" smtClean="0"/>
                  <a:t>After </a:t>
                </a:r>
                <a:r>
                  <a:rPr lang="en-US" sz="1800" dirty="0"/>
                  <a:t>10</a:t>
                </a:r>
                <a:r>
                  <a:rPr lang="en-US" sz="1800" baseline="30000" dirty="0"/>
                  <a:t>7</a:t>
                </a:r>
                <a:r>
                  <a:rPr lang="en-US" sz="1800" dirty="0"/>
                  <a:t> </a:t>
                </a:r>
                <a:r>
                  <a:rPr lang="en-US" sz="1800" dirty="0" err="1"/>
                  <a:t>yr</a:t>
                </a:r>
                <a:r>
                  <a:rPr lang="en-US" sz="1800" dirty="0"/>
                  <a:t>, the planets would have largely stopped growing, and the terrestrial planets would have been completely molten and devoid of any volatiles (no water). By that time, the Sun ignites (starts nuclear fusion of H -&gt; He), and enters the intense T </a:t>
                </a:r>
                <a:r>
                  <a:rPr lang="en-US" sz="1800" dirty="0" err="1"/>
                  <a:t>Tauri</a:t>
                </a:r>
                <a:r>
                  <a:rPr lang="en-US" sz="1800" dirty="0"/>
                  <a:t> stage that sweeps the remaining dust and gas away.</a:t>
                </a:r>
                <a:endParaRPr lang="en-US" sz="1800" dirty="0" smtClean="0"/>
              </a:p>
              <a:p>
                <a:pPr>
                  <a:buClr>
                    <a:schemeClr val="bg1"/>
                  </a:buClr>
                  <a:buSzPct val="85000"/>
                </a:pPr>
                <a:endParaRPr lang="en-US" sz="1800" dirty="0"/>
              </a:p>
            </p:txBody>
          </p:sp>
        </mc:Choice>
        <mc:Fallback xmlns="">
          <p:sp>
            <p:nvSpPr>
              <p:cNvPr id="3" name="Text Placeholder 2"/>
              <p:cNvSpPr>
                <a:spLocks noGrp="1" noRot="1" noChangeAspect="1" noMove="1" noResize="1" noEditPoints="1" noAdjustHandles="1" noChangeArrowheads="1" noChangeShapeType="1" noTextEdit="1"/>
              </p:cNvSpPr>
              <p:nvPr>
                <p:ph type="body" sz="half" idx="1"/>
              </p:nvPr>
            </p:nvSpPr>
            <p:spPr>
              <a:xfrm>
                <a:off x="313509" y="748940"/>
                <a:ext cx="11463963" cy="5251266"/>
              </a:xfrm>
              <a:blipFill>
                <a:blip r:embed="rId2"/>
                <a:stretch>
                  <a:fillRect l="-159" t="-813" r="-319"/>
                </a:stretch>
              </a:blipFill>
            </p:spPr>
            <p:txBody>
              <a:bodyPr/>
              <a:lstStyle/>
              <a:p>
                <a:r>
                  <a:rPr lang="en-US">
                    <a:noFill/>
                  </a:rPr>
                  <a:t> </a:t>
                </a:r>
              </a:p>
            </p:txBody>
          </p:sp>
        </mc:Fallback>
      </mc:AlternateContent>
      <p:sp>
        <p:nvSpPr>
          <p:cNvPr id="6" name="Date Placeholder 5"/>
          <p:cNvSpPr>
            <a:spLocks noGrp="1"/>
          </p:cNvSpPr>
          <p:nvPr>
            <p:ph type="dt" sz="half" idx="10"/>
          </p:nvPr>
        </p:nvSpPr>
        <p:spPr/>
        <p:txBody>
          <a:bodyPr/>
          <a:lstStyle/>
          <a:p>
            <a:pPr>
              <a:defRPr/>
            </a:pPr>
            <a:r>
              <a:rPr lang="en-US" smtClean="0"/>
              <a:t>October 16, 2018</a:t>
            </a:r>
            <a:endParaRPr lang="en-US" altLang="zh-CN"/>
          </a:p>
        </p:txBody>
      </p:sp>
    </p:spTree>
    <p:extLst>
      <p:ext uri="{BB962C8B-B14F-4D97-AF65-F5344CB8AC3E}">
        <p14:creationId xmlns:p14="http://schemas.microsoft.com/office/powerpoint/2010/main" val="23628032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171994"/>
            <a:ext cx="8331200" cy="914400"/>
          </a:xfrm>
        </p:spPr>
        <p:txBody>
          <a:bodyPr/>
          <a:lstStyle/>
          <a:p>
            <a:r>
              <a:rPr lang="en-US" dirty="0" smtClean="0"/>
              <a:t>Other </a:t>
            </a:r>
            <a:r>
              <a:rPr lang="en-US" dirty="0"/>
              <a:t>Solar Systems</a:t>
            </a:r>
          </a:p>
        </p:txBody>
      </p:sp>
      <p:sp>
        <p:nvSpPr>
          <p:cNvPr id="3" name="Text Placeholder 2"/>
          <p:cNvSpPr>
            <a:spLocks noGrp="1"/>
          </p:cNvSpPr>
          <p:nvPr>
            <p:ph type="body" sz="half" idx="1"/>
          </p:nvPr>
        </p:nvSpPr>
        <p:spPr>
          <a:xfrm>
            <a:off x="156754" y="1086394"/>
            <a:ext cx="8961119" cy="5009606"/>
          </a:xfrm>
        </p:spPr>
        <p:txBody>
          <a:bodyPr/>
          <a:lstStyle/>
          <a:p>
            <a:r>
              <a:rPr lang="en-US" sz="1800" dirty="0"/>
              <a:t>The above scenario is probably about right, but it was developed before we had observations of other solar systems. With the tremendous number of examples we have now, we can ask how they agree with our solar system, and how they differ. </a:t>
            </a:r>
            <a:endParaRPr lang="en-US" sz="1800" dirty="0" smtClean="0"/>
          </a:p>
          <a:p>
            <a:r>
              <a:rPr lang="en-US" sz="1800" dirty="0" smtClean="0"/>
              <a:t>A </a:t>
            </a:r>
            <a:r>
              <a:rPr lang="en-US" sz="1800" dirty="0"/>
              <a:t>major surprise is the number of "hot </a:t>
            </a:r>
            <a:r>
              <a:rPr lang="en-US" sz="1800" dirty="0" err="1"/>
              <a:t>Jupiters</a:t>
            </a:r>
            <a:r>
              <a:rPr lang="en-US" sz="1800" dirty="0"/>
              <a:t>," which are found very close to their host star in a region well inside the snow line, where they could not have formed by the scenario just described. </a:t>
            </a:r>
            <a:r>
              <a:rPr lang="en-US" sz="1800" dirty="0" smtClean="0"/>
              <a:t>This has forced scientists to consider other </a:t>
            </a:r>
            <a:r>
              <a:rPr lang="en-US" sz="1800" dirty="0" err="1" smtClean="0"/>
              <a:t>other</a:t>
            </a:r>
            <a:r>
              <a:rPr lang="en-US" sz="1800" dirty="0" smtClean="0"/>
              <a:t> processes.  It is now known that </a:t>
            </a:r>
            <a:r>
              <a:rPr lang="en-US" sz="1800" dirty="0"/>
              <a:t>giant planets can actually move inward or outward in orbital radius, so the "hot </a:t>
            </a:r>
            <a:r>
              <a:rPr lang="en-US" sz="1800" dirty="0" err="1"/>
              <a:t>Jupiters</a:t>
            </a:r>
            <a:r>
              <a:rPr lang="en-US" sz="1800" dirty="0"/>
              <a:t>" are formed initially in one location, and migrate inward to where we see them now. </a:t>
            </a:r>
            <a:endParaRPr lang="en-US" sz="1800" dirty="0" smtClean="0"/>
          </a:p>
          <a:p>
            <a:r>
              <a:rPr lang="en-US" sz="1800" dirty="0" smtClean="0"/>
              <a:t>There </a:t>
            </a:r>
            <a:r>
              <a:rPr lang="en-US" sz="1800" dirty="0"/>
              <a:t>are </a:t>
            </a:r>
            <a:r>
              <a:rPr lang="en-US" sz="1800" dirty="0" smtClean="0"/>
              <a:t>two main </a:t>
            </a:r>
            <a:r>
              <a:rPr lang="en-US" sz="1800" dirty="0"/>
              <a:t>migration mechanisms that have been proposed and confirmed with numerical simulations. So-called Type I migration involves density waves set up in the nebula due to gravitational interaction (see similar density waves in Saturn's rings). </a:t>
            </a:r>
            <a:r>
              <a:rPr lang="en-US" sz="1800" dirty="0" smtClean="0"/>
              <a:t>This can lead to hot </a:t>
            </a:r>
            <a:r>
              <a:rPr lang="en-US" sz="1800" dirty="0" err="1"/>
              <a:t>Jupiters</a:t>
            </a:r>
            <a:r>
              <a:rPr lang="en-US" sz="1800" dirty="0"/>
              <a:t>. There is also a slower Type II migration that occurs within gaps of the nebula where density waves are no longer relevant. And finally, interactions with </a:t>
            </a:r>
            <a:r>
              <a:rPr lang="en-US" sz="1800" dirty="0" err="1"/>
              <a:t>planetesimals</a:t>
            </a:r>
            <a:r>
              <a:rPr lang="en-US" sz="1800" dirty="0"/>
              <a:t> just inside the orbit of a planet can cause the planet to give up angular momentum and scatter the </a:t>
            </a:r>
            <a:r>
              <a:rPr lang="en-US" sz="1800" dirty="0" err="1"/>
              <a:t>planetesimals</a:t>
            </a:r>
            <a:r>
              <a:rPr lang="en-US" sz="1800" dirty="0"/>
              <a:t> and itself therefore migrate outward.</a:t>
            </a:r>
          </a:p>
        </p:txBody>
      </p:sp>
      <p:sp>
        <p:nvSpPr>
          <p:cNvPr id="6" name="Date Placeholder 5"/>
          <p:cNvSpPr>
            <a:spLocks noGrp="1"/>
          </p:cNvSpPr>
          <p:nvPr>
            <p:ph type="dt" sz="half" idx="10"/>
          </p:nvPr>
        </p:nvSpPr>
        <p:spPr/>
        <p:txBody>
          <a:bodyPr/>
          <a:lstStyle/>
          <a:p>
            <a:pPr>
              <a:defRPr/>
            </a:pPr>
            <a:r>
              <a:rPr lang="en-US" smtClean="0"/>
              <a:t>October 16, 2018</a:t>
            </a:r>
            <a:endParaRPr lang="en-US" altLang="zh-CN"/>
          </a:p>
        </p:txBody>
      </p:sp>
      <p:pic>
        <p:nvPicPr>
          <p:cNvPr id="7" name="Picture 6"/>
          <p:cNvPicPr>
            <a:picLocks noChangeAspect="1"/>
          </p:cNvPicPr>
          <p:nvPr/>
        </p:nvPicPr>
        <p:blipFill>
          <a:blip r:embed="rId2"/>
          <a:stretch>
            <a:fillRect/>
          </a:stretch>
        </p:blipFill>
        <p:spPr>
          <a:xfrm>
            <a:off x="9196253" y="171994"/>
            <a:ext cx="2876267" cy="6100083"/>
          </a:xfrm>
          <a:prstGeom prst="rect">
            <a:avLst/>
          </a:prstGeom>
        </p:spPr>
      </p:pic>
    </p:spTree>
    <p:extLst>
      <p:ext uri="{BB962C8B-B14F-4D97-AF65-F5344CB8AC3E}">
        <p14:creationId xmlns:p14="http://schemas.microsoft.com/office/powerpoint/2010/main" val="42434231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extured">
  <a:themeElements>
    <a:clrScheme name="Custom 1">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0000CC"/>
      </a:hlink>
      <a:folHlink>
        <a:srgbClr val="A5082E"/>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38100" cap="flat" cmpd="sng" algn="ctr">
          <a:solidFill>
            <a:schemeClr val="bg2"/>
          </a:solidFill>
          <a:prstDash val="solid"/>
          <a:round/>
          <a:headEnd type="triangl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2"/>
            </a:solidFill>
            <a:effectLst/>
            <a:latin typeface="Tahoma" pitchFamily="34" charset="0"/>
            <a:ea typeface="宋体" pitchFamily="2" charset="-122"/>
          </a:defRPr>
        </a:defPPr>
      </a:lstStyle>
    </a:lnDef>
    <a:txDef>
      <a:spPr>
        <a:noFill/>
      </a:spPr>
      <a:bodyPr wrap="none" rtlCol="0">
        <a:spAutoFit/>
      </a:bodyPr>
      <a:lstStyle>
        <a:defPPr algn="l">
          <a:defRPr sz="2400" dirty="0" smtClean="0"/>
        </a:defPPr>
      </a:lstStyle>
    </a:tx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
      <a:clrScheme name="Textured 9">
        <a:dk1>
          <a:srgbClr val="0033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0">
        <a:dk1>
          <a:srgbClr val="000066"/>
        </a:dk1>
        <a:lt1>
          <a:srgbClr val="FFFFFF"/>
        </a:lt1>
        <a:dk2>
          <a:srgbClr val="2B5481"/>
        </a:dk2>
        <a:lt2>
          <a:srgbClr val="FFCC00"/>
        </a:lt2>
        <a:accent1>
          <a:srgbClr val="009999"/>
        </a:accent1>
        <a:accent2>
          <a:srgbClr val="336699"/>
        </a:accent2>
        <a:accent3>
          <a:srgbClr val="ACB3C1"/>
        </a:accent3>
        <a:accent4>
          <a:srgbClr val="DADADA"/>
        </a:accent4>
        <a:accent5>
          <a:srgbClr val="AACACA"/>
        </a:accent5>
        <a:accent6>
          <a:srgbClr val="2D5C8A"/>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1">
        <a:dk1>
          <a:srgbClr val="000066"/>
        </a:dk1>
        <a:lt1>
          <a:srgbClr val="FFFFFF"/>
        </a:lt1>
        <a:dk2>
          <a:srgbClr val="2B5481"/>
        </a:dk2>
        <a:lt2>
          <a:srgbClr val="FFCC00"/>
        </a:lt2>
        <a:accent1>
          <a:srgbClr val="009999"/>
        </a:accent1>
        <a:accent2>
          <a:srgbClr val="FF0000"/>
        </a:accent2>
        <a:accent3>
          <a:srgbClr val="ACB3C1"/>
        </a:accent3>
        <a:accent4>
          <a:srgbClr val="DADADA"/>
        </a:accent4>
        <a:accent5>
          <a:srgbClr val="AACACA"/>
        </a:accent5>
        <a:accent6>
          <a:srgbClr val="E70000"/>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2">
        <a:dk1>
          <a:srgbClr val="000066"/>
        </a:dk1>
        <a:lt1>
          <a:srgbClr val="FFFFFF"/>
        </a:lt1>
        <a:dk2>
          <a:srgbClr val="E61244"/>
        </a:dk2>
        <a:lt2>
          <a:srgbClr val="FFCC00"/>
        </a:lt2>
        <a:accent1>
          <a:srgbClr val="009999"/>
        </a:accent1>
        <a:accent2>
          <a:srgbClr val="DC0C3E"/>
        </a:accent2>
        <a:accent3>
          <a:srgbClr val="F0AAB0"/>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
      <a:clrScheme name="Textured 13">
        <a:dk1>
          <a:srgbClr val="000066"/>
        </a:dk1>
        <a:lt1>
          <a:srgbClr val="FFFFFF"/>
        </a:lt1>
        <a:dk2>
          <a:srgbClr val="9999FF"/>
        </a:dk2>
        <a:lt2>
          <a:srgbClr val="FFCC00"/>
        </a:lt2>
        <a:accent1>
          <a:srgbClr val="009999"/>
        </a:accent1>
        <a:accent2>
          <a:srgbClr val="DC0C3E"/>
        </a:accent2>
        <a:accent3>
          <a:srgbClr val="CACAFF"/>
        </a:accent3>
        <a:accent4>
          <a:srgbClr val="DADADA"/>
        </a:accent4>
        <a:accent5>
          <a:srgbClr val="AACACA"/>
        </a:accent5>
        <a:accent6>
          <a:srgbClr val="C70A37"/>
        </a:accent6>
        <a:hlink>
          <a:srgbClr val="C4BDFB"/>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21461</TotalTime>
  <Words>2101</Words>
  <Application>Microsoft Office PowerPoint</Application>
  <PresentationFormat>Widescreen</PresentationFormat>
  <Paragraphs>95</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宋体</vt:lpstr>
      <vt:lpstr>Arial</vt:lpstr>
      <vt:lpstr>Arial Black</vt:lpstr>
      <vt:lpstr>Cambria Math</vt:lpstr>
      <vt:lpstr>Comic Sans MS</vt:lpstr>
      <vt:lpstr>Palatino Linotype</vt:lpstr>
      <vt:lpstr>Tahoma</vt:lpstr>
      <vt:lpstr>Times New Roman</vt:lpstr>
      <vt:lpstr>Wingdings</vt:lpstr>
      <vt:lpstr>Textured</vt:lpstr>
      <vt:lpstr>Physics 320: Formation of Planets (Lecture 11)</vt:lpstr>
      <vt:lpstr>Our Solar System</vt:lpstr>
      <vt:lpstr>Formation of Our Solar System</vt:lpstr>
      <vt:lpstr>Formation of Our Solar System, continued</vt:lpstr>
      <vt:lpstr>Formation of Our Solar System, continued</vt:lpstr>
      <vt:lpstr>More Characteristics of the Solar System</vt:lpstr>
      <vt:lpstr>Formation Mechanisms</vt:lpstr>
      <vt:lpstr>Formation Mechanisms, continued</vt:lpstr>
      <vt:lpstr>Other Solar Systems</vt:lpstr>
      <vt:lpstr>Planetary Migration</vt:lpstr>
      <vt:lpstr>What We’ve Learned</vt:lpstr>
    </vt:vector>
  </TitlesOfParts>
  <Company>NJIT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Dale</dc:creator>
  <cp:lastModifiedBy>Dale</cp:lastModifiedBy>
  <cp:revision>570</cp:revision>
  <dcterms:created xsi:type="dcterms:W3CDTF">2003-02-02T23:38:32Z</dcterms:created>
  <dcterms:modified xsi:type="dcterms:W3CDTF">2018-10-16T13:43:12Z</dcterms:modified>
</cp:coreProperties>
</file>