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4"/>
  </p:notesMasterIdLst>
  <p:handoutMasterIdLst>
    <p:handoutMasterId r:id="rId15"/>
  </p:handoutMasterIdLst>
  <p:sldIdLst>
    <p:sldId id="256" r:id="rId2"/>
    <p:sldId id="362" r:id="rId3"/>
    <p:sldId id="351" r:id="rId4"/>
    <p:sldId id="365" r:id="rId5"/>
    <p:sldId id="363" r:id="rId6"/>
    <p:sldId id="366" r:id="rId7"/>
    <p:sldId id="367" r:id="rId8"/>
    <p:sldId id="368" r:id="rId9"/>
    <p:sldId id="369" r:id="rId10"/>
    <p:sldId id="370" r:id="rId11"/>
    <p:sldId id="371" r:id="rId12"/>
    <p:sldId id="364" r:id="rId13"/>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varScale="1">
        <p:scale>
          <a:sx n="77" d="100"/>
          <a:sy n="77" d="100"/>
        </p:scale>
        <p:origin x="90" y="6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592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447800"/>
            <a:ext cx="109728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18,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smtClean="0"/>
              <a:t>October 18,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1.gif"/><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1828800"/>
          </a:xfrm>
        </p:spPr>
        <p:txBody>
          <a:bodyPr/>
          <a:lstStyle/>
          <a:p>
            <a:pPr eaLnBrk="1" hangingPunct="1">
              <a:tabLst>
                <a:tab pos="1027113" algn="l"/>
              </a:tabLst>
            </a:pPr>
            <a:r>
              <a:rPr lang="en-US" altLang="en-US" dirty="0" smtClean="0"/>
              <a:t>Physics 320: </a:t>
            </a:r>
            <a:r>
              <a:rPr lang="en-US" altLang="zh-CN" dirty="0" smtClean="0">
                <a:ea typeface="宋体" panose="02010600030101010101" pitchFamily="2" charset="-122"/>
              </a:rPr>
              <a:t>Physical Processes: Tidal Effects </a:t>
            </a:r>
            <a:r>
              <a:rPr lang="en-US" altLang="en-US" dirty="0" smtClean="0"/>
              <a:t>(Lecture 12)</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Roche Limit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92231" y="1059726"/>
                <a:ext cx="11651531" cy="4492661"/>
              </a:xfrm>
            </p:spPr>
            <p:txBody>
              <a:bodyPr/>
              <a:lstStyle/>
              <a:p>
                <a:r>
                  <a:rPr lang="en-US" sz="1800" dirty="0" smtClean="0"/>
                  <a:t>The differential gravity forces on a body </a:t>
                </a:r>
                <a:r>
                  <a:rPr lang="en-US" sz="1800" dirty="0"/>
                  <a:t>stretch the body along a line between the body and the primary.  This is due to the gravity gradient, which we </a:t>
                </a:r>
                <a:r>
                  <a:rPr lang="en-US" sz="1800" dirty="0" smtClean="0"/>
                  <a:t>saw </a:t>
                </a:r>
                <a:r>
                  <a:rPr lang="en-US" sz="1800" dirty="0"/>
                  <a:t>is proportional </a:t>
                </a:r>
                <a:r>
                  <a:rPr lang="en-US" sz="1800" dirty="0" smtClean="0"/>
                  <a:t>to </a:t>
                </a:r>
                <a:r>
                  <a:rPr lang="en-US" sz="1800" i="1" dirty="0" smtClean="0">
                    <a:latin typeface="Times New Roman" panose="02020603050405020304" pitchFamily="18" charset="0"/>
                    <a:cs typeface="Times New Roman" panose="02020603050405020304" pitchFamily="18" charset="0"/>
                  </a:rPr>
                  <a:t>d </a:t>
                </a:r>
                <a:r>
                  <a:rPr lang="en-US" sz="1800" baseline="30000" dirty="0" smtClean="0">
                    <a:latin typeface="Symbol" panose="05050102010706020507" pitchFamily="18" charset="2"/>
                    <a:cs typeface="Times New Roman" panose="02020603050405020304" pitchFamily="18" charset="0"/>
                  </a:rPr>
                  <a:t>-</a:t>
                </a:r>
                <a:r>
                  <a:rPr lang="en-US" sz="1800" baseline="30000" dirty="0" smtClean="0">
                    <a:latin typeface="Times New Roman" panose="02020603050405020304" pitchFamily="18" charset="0"/>
                    <a:cs typeface="Times New Roman" panose="02020603050405020304" pitchFamily="18" charset="0"/>
                  </a:rPr>
                  <a:t>3</a:t>
                </a:r>
                <a:r>
                  <a:rPr lang="en-US" sz="1800" dirty="0" smtClean="0"/>
                  <a:t>, </a:t>
                </a:r>
                <a:r>
                  <a:rPr lang="en-US" sz="1800" dirty="0"/>
                  <a:t>where </a:t>
                </a:r>
                <a:r>
                  <a:rPr lang="en-US" sz="1800" i="1" dirty="0">
                    <a:latin typeface="Times New Roman" panose="02020603050405020304" pitchFamily="18" charset="0"/>
                    <a:cs typeface="Times New Roman" panose="02020603050405020304" pitchFamily="18" charset="0"/>
                  </a:rPr>
                  <a:t>d</a:t>
                </a:r>
                <a:r>
                  <a:rPr lang="en-US" sz="1800" dirty="0"/>
                  <a:t> is the distance between the bodies.  It follows that if a body approaches the primary too closely, the difference in force across the body's diameter can be greater than the forces holding the body together.  When this occurs, the body is literally torn apart.  For large bodies (</a:t>
                </a:r>
                <a:r>
                  <a:rPr lang="en-US" sz="1800" i="1"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 &gt; 500 km</a:t>
                </a:r>
                <a:r>
                  <a:rPr lang="en-US" sz="1800" dirty="0"/>
                  <a:t>), gravitation dominates all cohesive forces.  For smaller bodies (e.g. a comet), the tensor strength of the material making up the body provides the dominant force.</a:t>
                </a:r>
              </a:p>
              <a:p>
                <a:r>
                  <a:rPr lang="en-US" sz="1800" dirty="0"/>
                  <a:t>For such larger bodies, Edouard Roche showed that a satellite will be torn apart by gravitational forces if it approaches the primary closer than a </a:t>
                </a:r>
                <a:r>
                  <a:rPr lang="en-US" sz="1800" dirty="0" smtClean="0"/>
                  <a:t>distance, </a:t>
                </a:r>
                <a:endParaRPr lang="en-US" sz="1800" dirty="0"/>
              </a:p>
              <a:p>
                <a:endParaRPr lang="en-US" sz="1800" dirty="0"/>
              </a:p>
              <a:p>
                <a:r>
                  <a:rPr lang="en-US" sz="1800" dirty="0"/>
                  <a:t>H</a:t>
                </a:r>
                <a:r>
                  <a:rPr lang="en-US" sz="1800" dirty="0" smtClean="0"/>
                  <a:t>ere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rPr>
                          <m:t>𝑝</m:t>
                        </m:r>
                      </m:sub>
                    </m:sSub>
                  </m:oMath>
                </a14:m>
                <a:r>
                  <a:rPr lang="en-US" sz="1800" dirty="0" smtClean="0"/>
                  <a:t> </a:t>
                </a:r>
                <a:r>
                  <a:rPr lang="en-US" sz="1800" dirty="0"/>
                  <a:t>is the average density of the primary (in </a:t>
                </a:r>
                <a:r>
                  <a:rPr lang="en-US" sz="1800" dirty="0">
                    <a:latin typeface="Times New Roman" panose="02020603050405020304" pitchFamily="18" charset="0"/>
                    <a:cs typeface="Times New Roman" panose="02020603050405020304" pitchFamily="18" charset="0"/>
                  </a:rPr>
                  <a:t>kg/m</a:t>
                </a:r>
                <a:r>
                  <a:rPr lang="en-US" sz="1800" baseline="30000" dirty="0">
                    <a:latin typeface="Times New Roman" panose="02020603050405020304" pitchFamily="18" charset="0"/>
                    <a:cs typeface="Times New Roman" panose="02020603050405020304" pitchFamily="18" charset="0"/>
                  </a:rPr>
                  <a:t>3</a:t>
                </a: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ea typeface="Cambria Math" panose="02040503050406030204" pitchFamily="18" charset="0"/>
                          </a:rPr>
                          <m:t>𝑚</m:t>
                        </m:r>
                      </m:sub>
                    </m:sSub>
                  </m:oMath>
                </a14:m>
                <a:r>
                  <a:rPr lang="en-US" sz="1800" dirty="0" smtClean="0"/>
                  <a:t> </a:t>
                </a:r>
                <a:r>
                  <a:rPr lang="en-US" sz="1800" dirty="0"/>
                  <a:t>is the average density of the satellite, and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rPr>
                          <m:t>𝑝</m:t>
                        </m:r>
                      </m:sub>
                    </m:sSub>
                  </m:oMath>
                </a14:m>
                <a:r>
                  <a:rPr lang="en-US" sz="1800" dirty="0"/>
                  <a:t> is the radius of the primary.  The above expression is only for larger bodies where gravitation is the dominant force holding the satellite together, but it turns out that different cases differ only by the numerical factor.  For example, for rocky bodies greater than 40 km in diameter, the coefficient is 1.38 instead of 2.44 (that is, these smaller bodies can approach somewhat nearer the primary before being torn apart</a:t>
                </a:r>
                <a:r>
                  <a:rPr lang="en-US" sz="1800" dirty="0" smtClean="0"/>
                  <a:t>).</a:t>
                </a: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92231" y="1059726"/>
                <a:ext cx="11651531" cy="4492661"/>
              </a:xfrm>
              <a:blipFill>
                <a:blip r:embed="rId2"/>
                <a:stretch>
                  <a:fillRect l="-105" t="-814"/>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18, 2018</a:t>
            </a:r>
            <a:endParaRPr lang="en-US" altLang="zh-CN"/>
          </a:p>
        </p:txBody>
      </p:sp>
      <mc:AlternateContent xmlns:mc="http://schemas.openxmlformats.org/markup-compatibility/2006" xmlns:a14="http://schemas.microsoft.com/office/drawing/2010/main">
        <mc:Choice Requires="a14">
          <p:sp>
            <p:nvSpPr>
              <p:cNvPr id="4" name="Rectangle 3"/>
              <p:cNvSpPr/>
              <p:nvPr/>
            </p:nvSpPr>
            <p:spPr>
              <a:xfrm>
                <a:off x="5608686" y="3186756"/>
                <a:ext cx="2539477" cy="476349"/>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𝑑</m:t>
                      </m:r>
                      <m:r>
                        <a:rPr lang="en-US" sz="1800" i="1">
                          <a:latin typeface="Cambria Math" panose="02040503050406030204" pitchFamily="18" charset="0"/>
                        </a:rPr>
                        <m:t>=2.44</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type m:val="lin"/>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rPr>
                                        <m:t>𝑝</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rPr>
                                        <m:t>𝑚</m:t>
                                      </m:r>
                                    </m:sub>
                                  </m:sSub>
                                </m:den>
                              </m:f>
                            </m:e>
                          </m:d>
                        </m:e>
                        <m:sup>
                          <m:r>
                            <a:rPr lang="en-US" sz="1800" i="1">
                              <a:latin typeface="Cambria Math" panose="02040503050406030204" pitchFamily="18" charset="0"/>
                            </a:rPr>
                            <m:t>1/3</m:t>
                          </m:r>
                        </m:sup>
                      </m:sSup>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𝑝</m:t>
                          </m:r>
                        </m:sub>
                      </m:sSub>
                    </m:oMath>
                  </m:oMathPara>
                </a14:m>
                <a:endParaRPr lang="en-US" sz="1800" dirty="0"/>
              </a:p>
            </p:txBody>
          </p:sp>
        </mc:Choice>
        <mc:Fallback xmlns="">
          <p:sp>
            <p:nvSpPr>
              <p:cNvPr id="4" name="Rectangle 3"/>
              <p:cNvSpPr>
                <a:spLocks noRot="1" noChangeAspect="1" noMove="1" noResize="1" noEditPoints="1" noAdjustHandles="1" noChangeArrowheads="1" noChangeShapeType="1" noTextEdit="1"/>
              </p:cNvSpPr>
              <p:nvPr/>
            </p:nvSpPr>
            <p:spPr>
              <a:xfrm>
                <a:off x="5608686" y="3186756"/>
                <a:ext cx="2539477" cy="476349"/>
              </a:xfrm>
              <a:prstGeom prst="rect">
                <a:avLst/>
              </a:prstGeom>
              <a:blipFill>
                <a:blip r:embed="rId3"/>
                <a:stretch>
                  <a:fillRect t="-71795" b="-134615"/>
                </a:stretch>
              </a:blipFill>
            </p:spPr>
            <p:txBody>
              <a:bodyPr/>
              <a:lstStyle/>
              <a:p>
                <a:r>
                  <a:rPr lang="en-US">
                    <a:noFill/>
                  </a:rPr>
                  <a:t> </a:t>
                </a:r>
              </a:p>
            </p:txBody>
          </p:sp>
        </mc:Fallback>
      </mc:AlternateContent>
    </p:spTree>
    <p:extLst>
      <p:ext uri="{BB962C8B-B14F-4D97-AF65-F5344CB8AC3E}">
        <p14:creationId xmlns:p14="http://schemas.microsoft.com/office/powerpoint/2010/main" val="7626128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Roche Limit Example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70234" y="1257689"/>
                <a:ext cx="11651531" cy="4492661"/>
              </a:xfrm>
            </p:spPr>
            <p:txBody>
              <a:bodyPr/>
              <a:lstStyle/>
              <a:p>
                <a:r>
                  <a:rPr lang="en-US" sz="1800" dirty="0" smtClean="0"/>
                  <a:t>Let's calculate the Roche Limit for an icy body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rPr>
                          <m:t>𝑚</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1200 </m:t>
                    </m:r>
                    <m:r>
                      <m:rPr>
                        <m:nor/>
                      </m:rPr>
                      <a:rPr lang="en-US" sz="1800" b="0" i="0" smtClean="0">
                        <a:latin typeface="Cambria Math" panose="02040503050406030204" pitchFamily="18" charset="0"/>
                        <a:ea typeface="Cambria Math" panose="02040503050406030204" pitchFamily="18" charset="0"/>
                      </a:rPr>
                      <m:t>kg</m:t>
                    </m:r>
                    <m:r>
                      <a:rPr lang="en-US" sz="1800" b="0" i="1" smtClean="0">
                        <a:latin typeface="Cambria Math" panose="02040503050406030204" pitchFamily="18" charset="0"/>
                        <a:ea typeface="Cambria Math" panose="02040503050406030204" pitchFamily="18" charset="0"/>
                      </a:rPr>
                      <m:t> </m:t>
                    </m:r>
                    <m:sSup>
                      <m:sSupPr>
                        <m:ctrlPr>
                          <a:rPr lang="en-US" sz="1800" b="0" i="1" smtClean="0">
                            <a:latin typeface="Cambria Math" panose="02040503050406030204" pitchFamily="18" charset="0"/>
                            <a:ea typeface="Cambria Math" panose="02040503050406030204" pitchFamily="18" charset="0"/>
                          </a:rPr>
                        </m:ctrlPr>
                      </m:sSupPr>
                      <m:e>
                        <m:r>
                          <m:rPr>
                            <m:nor/>
                          </m:rPr>
                          <a:rPr lang="en-US" sz="1800" b="0" i="0" smtClean="0">
                            <a:latin typeface="Cambria Math" panose="02040503050406030204" pitchFamily="18" charset="0"/>
                            <a:ea typeface="Cambria Math" panose="02040503050406030204" pitchFamily="18" charset="0"/>
                          </a:rPr>
                          <m:t>m</m:t>
                        </m:r>
                      </m:e>
                      <m:sup>
                        <m:r>
                          <a:rPr lang="en-US" sz="1800" b="0" i="1" smtClean="0">
                            <a:latin typeface="Cambria Math" panose="02040503050406030204" pitchFamily="18" charset="0"/>
                            <a:ea typeface="Cambria Math" panose="02040503050406030204" pitchFamily="18" charset="0"/>
                          </a:rPr>
                          <m:t>−3</m:t>
                        </m:r>
                      </m:sup>
                    </m:sSup>
                  </m:oMath>
                </a14:m>
                <a:r>
                  <a:rPr lang="en-US" sz="1800" dirty="0" smtClean="0"/>
                  <a:t>) </a:t>
                </a:r>
                <a:r>
                  <a:rPr lang="en-US" sz="1800" dirty="0"/>
                  <a:t>around Saturn.  From </a:t>
                </a:r>
                <a:r>
                  <a:rPr lang="en-US" sz="1800" dirty="0" smtClean="0"/>
                  <a:t>Appendix C, </a:t>
                </a:r>
                <a:r>
                  <a:rPr lang="en-US" sz="1800" dirty="0"/>
                  <a:t>the radius of Saturn 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=60,000 </m:t>
                    </m:r>
                    <m:r>
                      <m:rPr>
                        <m:nor/>
                      </m:rPr>
                      <a:rPr lang="en-US" sz="1800" b="0" i="0" smtClean="0">
                        <a:latin typeface="Cambria Math" panose="02040503050406030204" pitchFamily="18" charset="0"/>
                      </a:rPr>
                      <m:t>km</m:t>
                    </m:r>
                  </m:oMath>
                </a14:m>
                <a:r>
                  <a:rPr lang="en-US" sz="1800" dirty="0"/>
                  <a:t>, and the average density of Saturn is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rPr>
                          <m:t>𝑝</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69</m:t>
                    </m:r>
                    <m:r>
                      <a:rPr lang="en-US" sz="1800" i="1">
                        <a:latin typeface="Cambria Math" panose="02040503050406030204" pitchFamily="18" charset="0"/>
                        <a:ea typeface="Cambria Math" panose="02040503050406030204" pitchFamily="18" charset="0"/>
                      </a:rPr>
                      <m:t>0 </m:t>
                    </m:r>
                    <m:r>
                      <m:rPr>
                        <m:nor/>
                      </m:rPr>
                      <a:rPr lang="en-US" sz="1800">
                        <a:latin typeface="Cambria Math" panose="02040503050406030204" pitchFamily="18" charset="0"/>
                        <a:ea typeface="Cambria Math" panose="02040503050406030204" pitchFamily="18" charset="0"/>
                      </a:rPr>
                      <m:t>kg</m:t>
                    </m:r>
                    <m:r>
                      <a:rPr lang="en-US" sz="1800" i="1">
                        <a:latin typeface="Cambria Math" panose="02040503050406030204" pitchFamily="18" charset="0"/>
                        <a:ea typeface="Cambria Math" panose="02040503050406030204" pitchFamily="18" charset="0"/>
                      </a:rPr>
                      <m:t> </m:t>
                    </m:r>
                    <m:sSup>
                      <m:sSupPr>
                        <m:ctrlPr>
                          <a:rPr lang="en-US" sz="1800" i="1">
                            <a:latin typeface="Cambria Math" panose="02040503050406030204" pitchFamily="18" charset="0"/>
                            <a:ea typeface="Cambria Math" panose="02040503050406030204" pitchFamily="18" charset="0"/>
                          </a:rPr>
                        </m:ctrlPr>
                      </m:sSupPr>
                      <m:e>
                        <m:r>
                          <m:rPr>
                            <m:nor/>
                          </m:rPr>
                          <a:rPr lang="en-US" sz="1800">
                            <a:latin typeface="Cambria Math" panose="02040503050406030204" pitchFamily="18" charset="0"/>
                            <a:ea typeface="Cambria Math" panose="02040503050406030204" pitchFamily="18" charset="0"/>
                          </a:rPr>
                          <m:t>m</m:t>
                        </m:r>
                      </m:e>
                      <m:sup>
                        <m:r>
                          <a:rPr lang="en-US" sz="1800" i="1">
                            <a:latin typeface="Cambria Math" panose="02040503050406030204" pitchFamily="18" charset="0"/>
                            <a:ea typeface="Cambria Math" panose="02040503050406030204" pitchFamily="18" charset="0"/>
                          </a:rPr>
                          <m:t>−3</m:t>
                        </m:r>
                      </m:sup>
                    </m:sSup>
                  </m:oMath>
                </a14:m>
                <a:r>
                  <a:rPr lang="en-US" sz="1800" dirty="0"/>
                  <a:t>, so such a body could come no closer than</a:t>
                </a:r>
              </a:p>
              <a:p>
                <a:endParaRPr lang="en-US" sz="1800" dirty="0"/>
              </a:p>
              <a:p>
                <a:r>
                  <a:rPr lang="en-US" sz="1800" dirty="0" smtClean="0"/>
                  <a:t>Closer than this, it will be </a:t>
                </a:r>
                <a:r>
                  <a:rPr lang="en-US" sz="1800" dirty="0"/>
                  <a:t>torn to bits.  Note that the rings of Saturn extend from 80,000 to 136,000 km from the center of Saturn, </a:t>
                </a:r>
                <a:r>
                  <a:rPr lang="en-US" sz="1800" dirty="0" smtClean="0"/>
                  <a:t>so they do encompass that distance. </a:t>
                </a:r>
                <a:r>
                  <a:rPr lang="en-US" sz="1800" dirty="0"/>
                  <a:t>Incidentally, although the rings of Saturn cover a huge area, they are very thin, with a total mass of only </a:t>
                </a:r>
                <a:r>
                  <a:rPr lang="en-US" sz="1800" dirty="0">
                    <a:latin typeface="Times New Roman" panose="02020603050405020304" pitchFamily="18" charset="0"/>
                    <a:cs typeface="Times New Roman" panose="02020603050405020304" pitchFamily="18" charset="0"/>
                  </a:rPr>
                  <a:t>10</a:t>
                </a:r>
                <a:r>
                  <a:rPr lang="en-US" sz="1800" baseline="30000" dirty="0">
                    <a:latin typeface="Times New Roman" panose="02020603050405020304" pitchFamily="18" charset="0"/>
                    <a:cs typeface="Times New Roman" panose="02020603050405020304" pitchFamily="18" charset="0"/>
                  </a:rPr>
                  <a:t>16</a:t>
                </a:r>
                <a:r>
                  <a:rPr lang="en-US" sz="1800" dirty="0">
                    <a:latin typeface="Times New Roman" panose="02020603050405020304" pitchFamily="18" charset="0"/>
                    <a:cs typeface="Times New Roman" panose="02020603050405020304" pitchFamily="18" charset="0"/>
                  </a:rPr>
                  <a:t> kg</a:t>
                </a:r>
                <a:r>
                  <a:rPr lang="en-US" sz="1800" dirty="0"/>
                  <a:t>.  A body of this mass, with a density of </a:t>
                </a:r>
                <a14:m>
                  <m:oMath xmlns:m="http://schemas.openxmlformats.org/officeDocument/2006/math">
                    <m:r>
                      <a:rPr lang="en-US" sz="1800" i="1">
                        <a:latin typeface="Cambria Math" panose="02040503050406030204" pitchFamily="18" charset="0"/>
                        <a:ea typeface="Cambria Math" panose="02040503050406030204" pitchFamily="18" charset="0"/>
                      </a:rPr>
                      <m:t>1200 </m:t>
                    </m:r>
                    <m:r>
                      <m:rPr>
                        <m:nor/>
                      </m:rPr>
                      <a:rPr lang="en-US" sz="1800">
                        <a:latin typeface="Cambria Math" panose="02040503050406030204" pitchFamily="18" charset="0"/>
                        <a:ea typeface="Cambria Math" panose="02040503050406030204" pitchFamily="18" charset="0"/>
                      </a:rPr>
                      <m:t>kg</m:t>
                    </m:r>
                    <m:r>
                      <a:rPr lang="en-US" sz="1800" i="1">
                        <a:latin typeface="Cambria Math" panose="02040503050406030204" pitchFamily="18" charset="0"/>
                        <a:ea typeface="Cambria Math" panose="02040503050406030204" pitchFamily="18" charset="0"/>
                      </a:rPr>
                      <m:t> </m:t>
                    </m:r>
                    <m:sSup>
                      <m:sSupPr>
                        <m:ctrlPr>
                          <a:rPr lang="en-US" sz="1800" i="1">
                            <a:latin typeface="Cambria Math" panose="02040503050406030204" pitchFamily="18" charset="0"/>
                            <a:ea typeface="Cambria Math" panose="02040503050406030204" pitchFamily="18" charset="0"/>
                          </a:rPr>
                        </m:ctrlPr>
                      </m:sSupPr>
                      <m:e>
                        <m:r>
                          <m:rPr>
                            <m:nor/>
                          </m:rPr>
                          <a:rPr lang="en-US" sz="1800">
                            <a:latin typeface="Cambria Math" panose="02040503050406030204" pitchFamily="18" charset="0"/>
                            <a:ea typeface="Cambria Math" panose="02040503050406030204" pitchFamily="18" charset="0"/>
                          </a:rPr>
                          <m:t>m</m:t>
                        </m:r>
                      </m:e>
                      <m:sup>
                        <m:r>
                          <a:rPr lang="en-US" sz="1800" i="1">
                            <a:latin typeface="Cambria Math" panose="02040503050406030204" pitchFamily="18" charset="0"/>
                            <a:ea typeface="Cambria Math" panose="02040503050406030204" pitchFamily="18" charset="0"/>
                          </a:rPr>
                          <m:t>−3</m:t>
                        </m:r>
                      </m:sup>
                    </m:sSup>
                  </m:oMath>
                </a14:m>
                <a:r>
                  <a:rPr lang="en-US" sz="1800" dirty="0" smtClean="0"/>
                  <a:t>, </a:t>
                </a:r>
                <a:r>
                  <a:rPr lang="en-US" sz="1800" dirty="0"/>
                  <a:t>would have a radius of only about 13 km</a:t>
                </a:r>
                <a:r>
                  <a:rPr lang="en-US" sz="1800" dirty="0" smtClean="0"/>
                  <a:t>.  In that case, we should use the smaller coefficient to calculate the Roche limit (it will be closer to the inner ring distance of 80,000 km).</a:t>
                </a: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70234" y="1257689"/>
                <a:ext cx="11651531" cy="4492661"/>
              </a:xfrm>
              <a:blipFill>
                <a:blip r:embed="rId2"/>
                <a:stretch>
                  <a:fillRect l="-105" t="-678" r="-78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18, 2018</a:t>
            </a:r>
            <a:endParaRPr lang="en-US" altLang="zh-CN"/>
          </a:p>
        </p:txBody>
      </p:sp>
      <mc:AlternateContent xmlns:mc="http://schemas.openxmlformats.org/markup-compatibility/2006" xmlns:a14="http://schemas.microsoft.com/office/drawing/2010/main">
        <mc:Choice Requires="a14">
          <p:sp>
            <p:nvSpPr>
              <p:cNvPr id="4" name="Rectangle 3"/>
              <p:cNvSpPr/>
              <p:nvPr/>
            </p:nvSpPr>
            <p:spPr>
              <a:xfrm>
                <a:off x="3368782" y="1895283"/>
                <a:ext cx="5498428" cy="40741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𝑑</m:t>
                      </m:r>
                      <m:r>
                        <a:rPr lang="en-US" sz="1800" i="1" smtClean="0">
                          <a:latin typeface="Cambria Math" panose="02040503050406030204" pitchFamily="18" charset="0"/>
                        </a:rPr>
                        <m:t>=2.44</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type m:val="lin"/>
                                  <m:ctrlPr>
                                    <a:rPr lang="en-US" sz="1800" i="1">
                                      <a:latin typeface="Cambria Math" panose="02040503050406030204" pitchFamily="18" charset="0"/>
                                    </a:rPr>
                                  </m:ctrlPr>
                                </m:fPr>
                                <m:num>
                                  <m:r>
                                    <a:rPr lang="en-US" sz="1800" b="0" i="1" smtClean="0">
                                      <a:latin typeface="Cambria Math" panose="02040503050406030204" pitchFamily="18" charset="0"/>
                                    </a:rPr>
                                    <m:t>690</m:t>
                                  </m:r>
                                </m:num>
                                <m:den>
                                  <m:r>
                                    <a:rPr lang="en-US" sz="1800" b="0" i="1" smtClean="0">
                                      <a:latin typeface="Cambria Math" panose="02040503050406030204" pitchFamily="18" charset="0"/>
                                    </a:rPr>
                                    <m:t>1200</m:t>
                                  </m:r>
                                </m:den>
                              </m:f>
                            </m:e>
                          </m:d>
                        </m:e>
                        <m:sup>
                          <m:r>
                            <a:rPr lang="en-US" sz="1800" i="1">
                              <a:latin typeface="Cambria Math" panose="02040503050406030204" pitchFamily="18" charset="0"/>
                            </a:rPr>
                            <m:t>1/3</m:t>
                          </m:r>
                        </m:sup>
                      </m:sSup>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𝑝</m:t>
                          </m:r>
                        </m:sub>
                      </m:sSub>
                      <m:r>
                        <a:rPr lang="en-US" sz="1800" b="0" i="1" smtClean="0">
                          <a:latin typeface="Cambria Math" panose="02040503050406030204" pitchFamily="18" charset="0"/>
                        </a:rPr>
                        <m:t>=2.03</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=122,000 </m:t>
                      </m:r>
                      <m:r>
                        <m:rPr>
                          <m:nor/>
                        </m:rPr>
                        <a:rPr lang="en-US" sz="1800" b="0" i="0" smtClean="0">
                          <a:latin typeface="Cambria Math" panose="02040503050406030204" pitchFamily="18" charset="0"/>
                        </a:rPr>
                        <m:t>km</m:t>
                      </m:r>
                    </m:oMath>
                  </m:oMathPara>
                </a14:m>
                <a:endParaRPr lang="en-US" sz="1800" dirty="0"/>
              </a:p>
            </p:txBody>
          </p:sp>
        </mc:Choice>
        <mc:Fallback xmlns="">
          <p:sp>
            <p:nvSpPr>
              <p:cNvPr id="4" name="Rectangle 3"/>
              <p:cNvSpPr>
                <a:spLocks noRot="1" noChangeAspect="1" noMove="1" noResize="1" noEditPoints="1" noAdjustHandles="1" noChangeArrowheads="1" noChangeShapeType="1" noTextEdit="1"/>
              </p:cNvSpPr>
              <p:nvPr/>
            </p:nvSpPr>
            <p:spPr>
              <a:xfrm>
                <a:off x="3368782" y="1895283"/>
                <a:ext cx="5498428" cy="407419"/>
              </a:xfrm>
              <a:prstGeom prst="rect">
                <a:avLst/>
              </a:prstGeom>
              <a:blipFill>
                <a:blip r:embed="rId3"/>
                <a:stretch>
                  <a:fillRect t="-101493" b="-155224"/>
                </a:stretch>
              </a:blipFill>
            </p:spPr>
            <p:txBody>
              <a:bodyPr/>
              <a:lstStyle/>
              <a:p>
                <a:r>
                  <a:rPr lang="en-US">
                    <a:noFill/>
                  </a:rPr>
                  <a:t> </a:t>
                </a:r>
              </a:p>
            </p:txBody>
          </p:sp>
        </mc:Fallback>
      </mc:AlternateContent>
    </p:spTree>
    <p:extLst>
      <p:ext uri="{BB962C8B-B14F-4D97-AF65-F5344CB8AC3E}">
        <p14:creationId xmlns:p14="http://schemas.microsoft.com/office/powerpoint/2010/main" val="41724504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4"/>
            <a:ext cx="8229600" cy="464142"/>
          </a:xfrm>
        </p:spPr>
        <p:txBody>
          <a:bodyPr/>
          <a:lstStyle/>
          <a:p>
            <a:r>
              <a:rPr lang="en-US" dirty="0" smtClean="0"/>
              <a:t>What We’ve Learned</a:t>
            </a:r>
            <a:endParaRPr lang="en-US" dirty="0"/>
          </a:p>
        </p:txBody>
      </p:sp>
      <p:sp>
        <p:nvSpPr>
          <p:cNvPr id="3" name="Text Placeholder 2"/>
          <p:cNvSpPr>
            <a:spLocks noGrp="1"/>
          </p:cNvSpPr>
          <p:nvPr>
            <p:ph type="body" sz="half" idx="1"/>
          </p:nvPr>
        </p:nvSpPr>
        <p:spPr>
          <a:xfrm>
            <a:off x="437859" y="761537"/>
            <a:ext cx="11313042" cy="4950567"/>
          </a:xfrm>
        </p:spPr>
        <p:txBody>
          <a:bodyPr/>
          <a:lstStyle/>
          <a:p>
            <a:r>
              <a:rPr lang="en-US" sz="1800" dirty="0" smtClean="0"/>
              <a:t>You should know several observable consequences to tidal forces, such as ocean tides, tidal locking, tidal friction and heating, and tidal disruption of bodies.</a:t>
            </a:r>
          </a:p>
          <a:p>
            <a:r>
              <a:rPr lang="en-US" sz="1800" dirty="0" smtClean="0"/>
              <a:t>You should be able to understand the origin of the tidal forces, and how they deform a body.</a:t>
            </a:r>
          </a:p>
          <a:p>
            <a:r>
              <a:rPr lang="en-US" sz="1800" dirty="0" smtClean="0"/>
              <a:t>Pay particular attention to the shape of the distorted body, which is elongated along the line of forces, and compressed in all directions perpendicular to the line of forces – looks like an American football (or rugby ball).</a:t>
            </a:r>
          </a:p>
          <a:p>
            <a:r>
              <a:rPr lang="en-US" sz="1800" dirty="0" smtClean="0"/>
              <a:t>You should be familiar with all quantities in the expression for tidal force across a body, especially which distances and masses are referred to.  The small </a:t>
            </a:r>
            <a:r>
              <a:rPr lang="en-US" sz="1800" i="1" dirty="0" smtClean="0">
                <a:latin typeface="Times New Roman" panose="02020603050405020304" pitchFamily="18" charset="0"/>
                <a:cs typeface="Times New Roman" panose="02020603050405020304" pitchFamily="18" charset="0"/>
              </a:rPr>
              <a:t>m</a:t>
            </a:r>
            <a:r>
              <a:rPr lang="en-US" sz="1800" dirty="0" smtClean="0"/>
              <a:t> is a test mass.  It cancels when comparing tidal forces between two bodies.  The large </a:t>
            </a:r>
            <a:r>
              <a:rPr lang="en-US" sz="1800" i="1" dirty="0" smtClean="0">
                <a:latin typeface="Times New Roman" panose="02020603050405020304" pitchFamily="18" charset="0"/>
                <a:cs typeface="Times New Roman" panose="02020603050405020304" pitchFamily="18" charset="0"/>
              </a:rPr>
              <a:t>M</a:t>
            </a:r>
            <a:r>
              <a:rPr lang="en-US" sz="1800" dirty="0" smtClean="0"/>
              <a:t> is the mass of the body doing the forcing, not the body being distorted.</a:t>
            </a:r>
          </a:p>
          <a:p>
            <a:r>
              <a:rPr lang="en-US" sz="1800" dirty="0" smtClean="0"/>
              <a:t>You should understand and be able to state the major steps of the evolution of the Earth-Moon system, and how their spins and orbital separation change over time.  You should understand that this is a consequence of conservation of angular momentum.</a:t>
            </a:r>
          </a:p>
          <a:p>
            <a:r>
              <a:rPr lang="en-US" sz="1800" dirty="0" smtClean="0"/>
              <a:t>You should be familiar with the Roche limit, and how to use it </a:t>
            </a:r>
            <a:r>
              <a:rPr lang="en-US" sz="1800" smtClean="0"/>
              <a:t>in </a:t>
            </a:r>
            <a:r>
              <a:rPr lang="en-US" sz="1800" smtClean="0"/>
              <a:t>calculations:</a:t>
            </a:r>
            <a:endParaRPr lang="en-US" sz="1800" dirty="0"/>
          </a:p>
        </p:txBody>
      </p:sp>
      <p:sp>
        <p:nvSpPr>
          <p:cNvPr id="6" name="Date Placeholder 5"/>
          <p:cNvSpPr>
            <a:spLocks noGrp="1"/>
          </p:cNvSpPr>
          <p:nvPr>
            <p:ph type="dt" sz="half" idx="10"/>
          </p:nvPr>
        </p:nvSpPr>
        <p:spPr/>
        <p:txBody>
          <a:bodyPr/>
          <a:lstStyle/>
          <a:p>
            <a:pPr>
              <a:defRPr/>
            </a:pPr>
            <a:r>
              <a:rPr lang="en-US" smtClean="0"/>
              <a:t>October 18, 2018</a:t>
            </a:r>
            <a:endParaRPr lang="en-US" altLang="zh-CN"/>
          </a:p>
        </p:txBody>
      </p:sp>
      <mc:AlternateContent xmlns:mc="http://schemas.openxmlformats.org/markup-compatibility/2006">
        <mc:Choice xmlns:a14="http://schemas.microsoft.com/office/drawing/2010/main" Requires="a14">
          <p:sp>
            <p:nvSpPr>
              <p:cNvPr id="7" name="Rectangle 6"/>
              <p:cNvSpPr/>
              <p:nvPr/>
            </p:nvSpPr>
            <p:spPr>
              <a:xfrm>
                <a:off x="8636091" y="4261794"/>
                <a:ext cx="2539477" cy="476349"/>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𝑑</m:t>
                      </m:r>
                      <m:r>
                        <a:rPr lang="en-US" sz="1800" i="1">
                          <a:latin typeface="Cambria Math" panose="02040503050406030204" pitchFamily="18" charset="0"/>
                        </a:rPr>
                        <m:t>=2.44</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type m:val="lin"/>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rPr>
                                        <m:t>𝑝</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rPr>
                                        <m:t>𝑚</m:t>
                                      </m:r>
                                    </m:sub>
                                  </m:sSub>
                                </m:den>
                              </m:f>
                            </m:e>
                          </m:d>
                        </m:e>
                        <m:sup>
                          <m:r>
                            <a:rPr lang="en-US" sz="1800" i="1">
                              <a:latin typeface="Cambria Math" panose="02040503050406030204" pitchFamily="18" charset="0"/>
                            </a:rPr>
                            <m:t>1/3</m:t>
                          </m:r>
                        </m:sup>
                      </m:sSup>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𝑝</m:t>
                          </m:r>
                        </m:sub>
                      </m:sSub>
                    </m:oMath>
                  </m:oMathPara>
                </a14:m>
                <a:endParaRPr lang="en-US" sz="1800" dirty="0"/>
              </a:p>
            </p:txBody>
          </p:sp>
        </mc:Choice>
        <mc:Fallback>
          <p:sp>
            <p:nvSpPr>
              <p:cNvPr id="7" name="Rectangle 6"/>
              <p:cNvSpPr>
                <a:spLocks noRot="1" noChangeAspect="1" noMove="1" noResize="1" noEditPoints="1" noAdjustHandles="1" noChangeArrowheads="1" noChangeShapeType="1" noTextEdit="1"/>
              </p:cNvSpPr>
              <p:nvPr/>
            </p:nvSpPr>
            <p:spPr>
              <a:xfrm>
                <a:off x="8636091" y="4261794"/>
                <a:ext cx="2539477" cy="476349"/>
              </a:xfrm>
              <a:prstGeom prst="rect">
                <a:avLst/>
              </a:prstGeom>
              <a:blipFill rotWithShape="0">
                <a:blip r:embed="rId2"/>
                <a:stretch>
                  <a:fillRect t="-71795" b="-134615"/>
                </a:stretch>
              </a:blipFill>
            </p:spPr>
            <p:txBody>
              <a:bodyPr/>
              <a:lstStyle/>
              <a:p>
                <a:r>
                  <a:rPr lang="en-US">
                    <a:noFill/>
                  </a:rPr>
                  <a:t> </a:t>
                </a:r>
              </a:p>
            </p:txBody>
          </p:sp>
        </mc:Fallback>
      </mc:AlternateContent>
    </p:spTree>
    <p:extLst>
      <p:ext uri="{BB962C8B-B14F-4D97-AF65-F5344CB8AC3E}">
        <p14:creationId xmlns:p14="http://schemas.microsoft.com/office/powerpoint/2010/main" val="37036923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8229600" cy="914400"/>
          </a:xfrm>
        </p:spPr>
        <p:txBody>
          <a:bodyPr/>
          <a:lstStyle/>
          <a:p>
            <a:r>
              <a:rPr lang="en-US" dirty="0"/>
              <a:t>Differential Gravitational Forces</a:t>
            </a:r>
          </a:p>
        </p:txBody>
      </p:sp>
      <p:sp>
        <p:nvSpPr>
          <p:cNvPr id="3" name="Text Placeholder 2"/>
          <p:cNvSpPr>
            <a:spLocks noGrp="1"/>
          </p:cNvSpPr>
          <p:nvPr>
            <p:ph type="body" sz="half" idx="1"/>
          </p:nvPr>
        </p:nvSpPr>
        <p:spPr>
          <a:xfrm>
            <a:off x="273584" y="860670"/>
            <a:ext cx="11368519" cy="5128183"/>
          </a:xfrm>
        </p:spPr>
        <p:txBody>
          <a:bodyPr>
            <a:noAutofit/>
          </a:bodyPr>
          <a:lstStyle/>
          <a:p>
            <a:r>
              <a:rPr lang="en-US" sz="1800" dirty="0"/>
              <a:t>There is a general process that is responsible for each of the following phenomena</a:t>
            </a:r>
            <a:r>
              <a:rPr lang="en-US" sz="1800" dirty="0" smtClean="0"/>
              <a:t>:</a:t>
            </a:r>
          </a:p>
          <a:p>
            <a:pPr lvl="1"/>
            <a:r>
              <a:rPr lang="en-US" sz="1600" dirty="0" smtClean="0"/>
              <a:t>Rings of Saturn</a:t>
            </a:r>
          </a:p>
          <a:p>
            <a:pPr lvl="1"/>
            <a:r>
              <a:rPr lang="en-US" sz="1600" dirty="0" smtClean="0"/>
              <a:t>Volcanos of Io (Jupiter moon)</a:t>
            </a:r>
          </a:p>
          <a:p>
            <a:pPr lvl="1"/>
            <a:r>
              <a:rPr lang="en-US" sz="1600" dirty="0" smtClean="0"/>
              <a:t>Earth tides</a:t>
            </a:r>
          </a:p>
          <a:p>
            <a:pPr lvl="1"/>
            <a:r>
              <a:rPr lang="en-US" sz="1600" dirty="0" smtClean="0"/>
              <a:t>Moon keeping same face toward us</a:t>
            </a:r>
          </a:p>
          <a:p>
            <a:pPr lvl="1"/>
            <a:r>
              <a:rPr lang="en-US" sz="1600" dirty="0" smtClean="0"/>
              <a:t>Chains of craters</a:t>
            </a:r>
          </a:p>
          <a:p>
            <a:pPr lvl="1"/>
            <a:r>
              <a:rPr lang="en-US" sz="1600" dirty="0" smtClean="0"/>
              <a:t>Accretion disks</a:t>
            </a:r>
          </a:p>
          <a:p>
            <a:r>
              <a:rPr lang="en-US" sz="1800" dirty="0"/>
              <a:t>The basic process is differential gravitational forces, which means gravitational forces that are not equal across the finite size of a body.  It may seem that on Earth we should feel the same gravitational force from the Sun anywhere on Earth, but in fact we are 13,000 km closer to the Sun on one side of the Earth (near noon) than when we are on the other side (near midnight).  This 13,000 km may seem a small difference in the 150 million km distance from the Sun, but even so the difference has consequences.  Let's calculate the force difference on two sides of a body of radius R, a distance d from the Sun.  We will use the example of the Earth, but the same expression will work for any body.</a:t>
            </a:r>
          </a:p>
          <a:p>
            <a:endParaRPr lang="en-US" sz="1800" dirty="0" smtClean="0"/>
          </a:p>
          <a:p>
            <a:pPr lvl="1"/>
            <a:endParaRPr lang="en-US" sz="1600" dirty="0"/>
          </a:p>
        </p:txBody>
      </p:sp>
      <p:sp>
        <p:nvSpPr>
          <p:cNvPr id="6" name="Date Placeholder 5"/>
          <p:cNvSpPr>
            <a:spLocks noGrp="1"/>
          </p:cNvSpPr>
          <p:nvPr>
            <p:ph type="dt" sz="half" idx="10"/>
          </p:nvPr>
        </p:nvSpPr>
        <p:spPr/>
        <p:txBody>
          <a:bodyPr/>
          <a:lstStyle/>
          <a:p>
            <a:pPr>
              <a:defRPr/>
            </a:pPr>
            <a:r>
              <a:rPr lang="en-US" smtClean="0"/>
              <a:t>October 18, 2018</a:t>
            </a:r>
            <a:endParaRPr lang="en-US" altLang="zh-CN" dirty="0"/>
          </a:p>
        </p:txBody>
      </p:sp>
      <p:pic>
        <p:nvPicPr>
          <p:cNvPr id="1026" name="Picture 2" descr="Image result for saturn"/>
          <p:cNvPicPr>
            <a:picLocks noChangeAspect="1" noChangeArrowheads="1"/>
          </p:cNvPicPr>
          <p:nvPr/>
        </p:nvPicPr>
        <p:blipFill rotWithShape="1">
          <a:blip r:embed="rId2">
            <a:extLst>
              <a:ext uri="{28A0092B-C50C-407E-A947-70E740481C1C}">
                <a14:useLocalDpi xmlns:a14="http://schemas.microsoft.com/office/drawing/2010/main" val="0"/>
              </a:ext>
            </a:extLst>
          </a:blip>
          <a:srcRect l="39135" t="29534" r="10449" b="27551"/>
          <a:stretch/>
        </p:blipFill>
        <p:spPr bwMode="auto">
          <a:xfrm>
            <a:off x="4568054" y="1142890"/>
            <a:ext cx="3361508" cy="1602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1/12/Tvashtarvide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4173" y="1184917"/>
            <a:ext cx="2914612" cy="29146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222" t="8255" r="25596" b="20610"/>
          <a:stretch/>
        </p:blipFill>
        <p:spPr>
          <a:xfrm>
            <a:off x="8042524" y="1184917"/>
            <a:ext cx="3910148" cy="2795451"/>
          </a:xfrm>
          <a:prstGeom prst="rect">
            <a:avLst/>
          </a:prstGeom>
        </p:spPr>
      </p:pic>
      <p:pic>
        <p:nvPicPr>
          <p:cNvPr id="1032" name="Picture 8" descr="See Explanation.  Clicking on the picture will download &#10; the highest resolution version availab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7720" y="1300897"/>
            <a:ext cx="2614280" cy="26142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Explanation.  Clicking on the picture will download&#10; the highest resolution version avail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6725" y="1816902"/>
            <a:ext cx="4105275" cy="4171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5705768" y="3449376"/>
            <a:ext cx="6486232" cy="2581504"/>
          </a:xfrm>
          <a:prstGeom prst="rect">
            <a:avLst/>
          </a:prstGeom>
        </p:spPr>
      </p:pic>
    </p:spTree>
    <p:extLst>
      <p:ext uri="{BB962C8B-B14F-4D97-AF65-F5344CB8AC3E}">
        <p14:creationId xmlns:p14="http://schemas.microsoft.com/office/powerpoint/2010/main" val="425747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34"/>
                                        </p:tgtEl>
                                      </p:cBhvr>
                                    </p:animEffect>
                                    <p:set>
                                      <p:cBhvr>
                                        <p:cTn id="31" dur="1" fill="hold">
                                          <p:stCondLst>
                                            <p:cond delay="499"/>
                                          </p:stCondLst>
                                        </p:cTn>
                                        <p:tgtEl>
                                          <p:spTgt spid="1034"/>
                                        </p:tgtEl>
                                        <p:attrNameLst>
                                          <p:attrName>style.visibility</p:attrName>
                                        </p:attrNameLst>
                                      </p:cBhvr>
                                      <p:to>
                                        <p:strVal val="hidden"/>
                                      </p:to>
                                    </p:set>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500"/>
                                        <p:tgtEl>
                                          <p:spTgt spid="1032"/>
                                        </p:tgtEl>
                                      </p:cBhvr>
                                    </p:animEffect>
                                    <p:set>
                                      <p:cBhvr>
                                        <p:cTn id="35" dur="1" fill="hold">
                                          <p:stCondLst>
                                            <p:cond delay="499"/>
                                          </p:stCondLst>
                                        </p:cTn>
                                        <p:tgtEl>
                                          <p:spTgt spid="1032"/>
                                        </p:tgtEl>
                                        <p:attrNameLst>
                                          <p:attrName>style.visibility</p:attrName>
                                        </p:attrNameLst>
                                      </p:cBhvr>
                                      <p:to>
                                        <p:strVal val="hidden"/>
                                      </p:to>
                                    </p:set>
                                  </p:childTnLst>
                                </p:cTn>
                              </p:par>
                            </p:childTnLst>
                          </p:cTn>
                        </p:par>
                        <p:par>
                          <p:cTn id="36" fill="hold">
                            <p:stCondLst>
                              <p:cond delay="1500"/>
                            </p:stCondLst>
                            <p:childTnLst>
                              <p:par>
                                <p:cTn id="37" presetID="10" presetClass="exit" presetSubtype="0" fill="hold" nodeType="after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p:stCondLst>
                              <p:cond delay="2000"/>
                            </p:stCondLst>
                            <p:childTnLst>
                              <p:par>
                                <p:cTn id="41" presetID="10" presetClass="exit" presetSubtype="0" fill="hold" nodeType="afterEffect">
                                  <p:stCondLst>
                                    <p:cond delay="0"/>
                                  </p:stCondLst>
                                  <p:childTnLst>
                                    <p:animEffect transition="out" filter="fade">
                                      <p:cBhvr>
                                        <p:cTn id="42" dur="500"/>
                                        <p:tgtEl>
                                          <p:spTgt spid="1028"/>
                                        </p:tgtEl>
                                      </p:cBhvr>
                                    </p:animEffect>
                                    <p:set>
                                      <p:cBhvr>
                                        <p:cTn id="43"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4"/>
            <a:ext cx="8229600" cy="695550"/>
          </a:xfrm>
        </p:spPr>
        <p:txBody>
          <a:bodyPr/>
          <a:lstStyle/>
          <a:p>
            <a:r>
              <a:rPr lang="en-US" dirty="0" smtClean="0"/>
              <a:t>Tidal Force Across Earth</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37859" y="3261674"/>
                <a:ext cx="11313042" cy="2459857"/>
              </a:xfrm>
            </p:spPr>
            <p:txBody>
              <a:bodyPr/>
              <a:lstStyle/>
              <a:p>
                <a:r>
                  <a:rPr lang="en-US" sz="1800" dirty="0" smtClean="0"/>
                  <a:t>The gravitational force for any small element of mass m, of the body, as always has magnitude: </a:t>
                </a:r>
              </a:p>
              <a:p>
                <a:r>
                  <a:rPr lang="en-US" sz="1800" dirty="0" smtClean="0"/>
                  <a:t>Here </a:t>
                </a:r>
                <a:r>
                  <a:rPr lang="en-US" sz="1800" i="1" dirty="0">
                    <a:latin typeface="Times New Roman" panose="02020603050405020304" pitchFamily="18" charset="0"/>
                    <a:cs typeface="Times New Roman" panose="02020603050405020304" pitchFamily="18" charset="0"/>
                  </a:rPr>
                  <a:t>r</a:t>
                </a:r>
                <a:r>
                  <a:rPr lang="en-US" sz="1800" dirty="0"/>
                  <a:t> is the distance between the center of the primary of mass </a:t>
                </a:r>
                <a:r>
                  <a:rPr lang="en-US" sz="1800" i="1" dirty="0">
                    <a:latin typeface="Times New Roman" panose="02020603050405020304" pitchFamily="18" charset="0"/>
                    <a:cs typeface="Times New Roman" panose="02020603050405020304" pitchFamily="18" charset="0"/>
                  </a:rPr>
                  <a:t>M</a:t>
                </a:r>
                <a:r>
                  <a:rPr lang="en-US" sz="1800" dirty="0"/>
                  <a:t> and the small elemental mass </a:t>
                </a:r>
                <a:r>
                  <a:rPr lang="en-US" sz="1800" i="1" dirty="0">
                    <a:latin typeface="Times New Roman" panose="02020603050405020304" pitchFamily="18" charset="0"/>
                    <a:cs typeface="Times New Roman" panose="02020603050405020304" pitchFamily="18" charset="0"/>
                  </a:rPr>
                  <a:t>m</a:t>
                </a:r>
                <a:r>
                  <a:rPr lang="en-US" sz="1800" dirty="0"/>
                  <a:t>.  Since the distance on the near side is </a:t>
                </a:r>
                <a14:m>
                  <m:oMath xmlns:m="http://schemas.openxmlformats.org/officeDocument/2006/math">
                    <m:r>
                      <a:rPr lang="en-US" sz="1800" b="0" i="1" smtClean="0">
                        <a:latin typeface="Cambria Math" panose="02040503050406030204" pitchFamily="18" charset="0"/>
                      </a:rPr>
                      <m:t>𝑟</m:t>
                    </m:r>
                    <m:r>
                      <a:rPr lang="en-US" sz="1800" b="0" i="1" smtClean="0">
                        <a:latin typeface="Cambria Math" panose="02040503050406030204" pitchFamily="18" charset="0"/>
                      </a:rPr>
                      <m:t>=</m:t>
                    </m:r>
                    <m:r>
                      <a:rPr lang="en-US" sz="1800" b="0" i="1" smtClean="0">
                        <a:latin typeface="Cambria Math" panose="02040503050406030204" pitchFamily="18" charset="0"/>
                      </a:rPr>
                      <m:t>𝑑</m:t>
                    </m:r>
                    <m:r>
                      <a:rPr lang="en-US" sz="1800" b="0" i="1" smtClean="0">
                        <a:latin typeface="Cambria Math" panose="02040503050406030204" pitchFamily="18" charset="0"/>
                      </a:rPr>
                      <m:t>−</m:t>
                    </m:r>
                    <m:r>
                      <a:rPr lang="en-US" sz="1800" b="0" i="1" smtClean="0">
                        <a:latin typeface="Cambria Math" panose="02040503050406030204" pitchFamily="18" charset="0"/>
                      </a:rPr>
                      <m:t>𝑅</m:t>
                    </m:r>
                  </m:oMath>
                </a14:m>
                <a:r>
                  <a:rPr lang="en-US" sz="1800" dirty="0" smtClean="0"/>
                  <a:t>, </a:t>
                </a:r>
                <a:r>
                  <a:rPr lang="en-US" sz="1800" dirty="0"/>
                  <a:t>and the distance on the far side is </a:t>
                </a:r>
                <a14:m>
                  <m:oMath xmlns:m="http://schemas.openxmlformats.org/officeDocument/2006/math">
                    <m:r>
                      <a:rPr lang="en-US" sz="1800" b="0" i="1" smtClean="0">
                        <a:latin typeface="Cambria Math" panose="02040503050406030204" pitchFamily="18" charset="0"/>
                      </a:rPr>
                      <m:t>𝑟</m:t>
                    </m:r>
                    <m:r>
                      <a:rPr lang="en-US" sz="1800" b="0" i="1" smtClean="0">
                        <a:latin typeface="Cambria Math" panose="02040503050406030204" pitchFamily="18" charset="0"/>
                      </a:rPr>
                      <m:t>=</m:t>
                    </m:r>
                    <m:r>
                      <a:rPr lang="en-US" sz="1800" b="0" i="1" smtClean="0">
                        <a:latin typeface="Cambria Math" panose="02040503050406030204" pitchFamily="18" charset="0"/>
                      </a:rPr>
                      <m:t>𝑑</m:t>
                    </m:r>
                    <m:r>
                      <a:rPr lang="en-US" sz="1800" b="0" i="1" smtClean="0">
                        <a:latin typeface="Cambria Math" panose="02040503050406030204" pitchFamily="18" charset="0"/>
                      </a:rPr>
                      <m:t>+</m:t>
                    </m:r>
                    <m:r>
                      <a:rPr lang="en-US" sz="1800" b="0" i="1" smtClean="0">
                        <a:latin typeface="Cambria Math" panose="02040503050406030204" pitchFamily="18" charset="0"/>
                      </a:rPr>
                      <m:t>𝑅</m:t>
                    </m:r>
                  </m:oMath>
                </a14:m>
                <a:r>
                  <a:rPr lang="en-US" sz="1800" dirty="0" smtClean="0"/>
                  <a:t>, </a:t>
                </a:r>
                <a:r>
                  <a:rPr lang="en-US" sz="1800" dirty="0"/>
                  <a:t>we get the two forces shown above.  The difference in these two forces then gives the </a:t>
                </a:r>
                <a:r>
                  <a:rPr lang="en-US" sz="1800" dirty="0" smtClean="0"/>
                  <a:t>expression</a:t>
                </a:r>
              </a:p>
              <a:p>
                <a:endParaRPr lang="en-US" sz="1800" dirty="0"/>
              </a:p>
              <a:p>
                <a:endParaRPr lang="en-US" sz="1800" dirty="0" smtClean="0"/>
              </a:p>
              <a:p>
                <a:r>
                  <a:rPr lang="en-US" sz="1800" dirty="0" smtClean="0"/>
                  <a:t>Now we need the binomial expansion:</a:t>
                </a: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37859" y="3261674"/>
                <a:ext cx="11313042" cy="2459857"/>
              </a:xfrm>
              <a:blipFill>
                <a:blip r:embed="rId2"/>
                <a:stretch>
                  <a:fillRect l="-108" t="-1238"/>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18, 2018</a:t>
            </a:r>
            <a:endParaRPr lang="en-US" altLang="zh-CN"/>
          </a:p>
        </p:txBody>
      </p:sp>
      <p:pic>
        <p:nvPicPr>
          <p:cNvPr id="13" name="Picture 12"/>
          <p:cNvPicPr>
            <a:picLocks noChangeAspect="1"/>
          </p:cNvPicPr>
          <p:nvPr/>
        </p:nvPicPr>
        <p:blipFill>
          <a:blip r:embed="rId3"/>
          <a:stretch>
            <a:fillRect/>
          </a:stretch>
        </p:blipFill>
        <p:spPr>
          <a:xfrm>
            <a:off x="2886731" y="766622"/>
            <a:ext cx="6199787" cy="2609837"/>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10744289" y="3199389"/>
                <a:ext cx="1113189" cy="51674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𝐹</m:t>
                      </m:r>
                      <m:r>
                        <a:rPr lang="en-US" sz="1800" b="0" i="1" smtClean="0">
                          <a:latin typeface="Cambria Math" panose="02040503050406030204" pitchFamily="18" charset="0"/>
                        </a:rPr>
                        <m:t>=</m:t>
                      </m:r>
                      <m:r>
                        <a:rPr lang="en-US" sz="1800" b="0" i="1" smtClean="0">
                          <a:latin typeface="Cambria Math" panose="02040503050406030204" pitchFamily="18" charset="0"/>
                        </a:rPr>
                        <m:t>𝐺</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𝑀𝑚</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𝑟</m:t>
                              </m:r>
                            </m:e>
                            <m:sup>
                              <m:r>
                                <a:rPr lang="en-US" sz="1800" b="0" i="1" smtClean="0">
                                  <a:latin typeface="Cambria Math" panose="02040503050406030204" pitchFamily="18" charset="0"/>
                                </a:rPr>
                                <m:t>2</m:t>
                              </m:r>
                            </m:sup>
                          </m:sSup>
                        </m:den>
                      </m:f>
                    </m:oMath>
                  </m:oMathPara>
                </a14:m>
                <a:endParaRPr lang="en-US" sz="180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10744289" y="3199389"/>
                <a:ext cx="1113189" cy="5167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418788" y="4491602"/>
                <a:ext cx="4871718" cy="72507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𝐹</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r>
                        <a:rPr lang="en-US" sz="1800" b="0" i="1" smtClean="0">
                          <a:latin typeface="Cambria Math" panose="02040503050406030204" pitchFamily="18" charset="0"/>
                        </a:rPr>
                        <m:t>𝐺</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𝑀𝑚</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𝑑</m:t>
                              </m:r>
                            </m:e>
                            <m:sup>
                              <m:r>
                                <a:rPr lang="en-US" sz="1800" b="0" i="1" smtClean="0">
                                  <a:latin typeface="Cambria Math" panose="02040503050406030204" pitchFamily="18" charset="0"/>
                                </a:rPr>
                                <m:t>2</m:t>
                              </m:r>
                            </m:sup>
                          </m:sSup>
                        </m:den>
                      </m:f>
                      <m:d>
                        <m:dPr>
                          <m:begChr m:val="["/>
                          <m:endChr m:val="]"/>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𝑅</m:t>
                                      </m:r>
                                    </m:num>
                                    <m:den>
                                      <m:r>
                                        <a:rPr lang="en-US" sz="1800" b="0" i="1" smtClean="0">
                                          <a:latin typeface="Cambria Math" panose="02040503050406030204" pitchFamily="18" charset="0"/>
                                        </a:rPr>
                                        <m:t>𝑑</m:t>
                                      </m:r>
                                    </m:den>
                                  </m:f>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𝑅</m:t>
                                      </m:r>
                                    </m:num>
                                    <m:den>
                                      <m:r>
                                        <a:rPr lang="en-US" sz="1800" b="0" i="1" smtClean="0">
                                          <a:latin typeface="Cambria Math" panose="02040503050406030204" pitchFamily="18" charset="0"/>
                                        </a:rPr>
                                        <m:t>𝑑</m:t>
                                      </m:r>
                                    </m:den>
                                  </m:f>
                                </m:e>
                              </m:d>
                            </m:e>
                            <m:sup>
                              <m:r>
                                <a:rPr lang="en-US" sz="1800" b="0" i="1" smtClean="0">
                                  <a:latin typeface="Cambria Math" panose="02040503050406030204" pitchFamily="18" charset="0"/>
                                </a:rPr>
                                <m:t>−2</m:t>
                              </m:r>
                            </m:sup>
                          </m:sSup>
                        </m:e>
                      </m:d>
                    </m:oMath>
                  </m:oMathPara>
                </a14:m>
                <a:endParaRPr lang="en-US" sz="1800" dirty="0" smtClean="0"/>
              </a:p>
            </p:txBody>
          </p:sp>
        </mc:Choice>
        <mc:Fallback xmlns="">
          <p:sp>
            <p:nvSpPr>
              <p:cNvPr id="17" name="TextBox 16"/>
              <p:cNvSpPr txBox="1">
                <a:spLocks noRot="1" noChangeAspect="1" noMove="1" noResize="1" noEditPoints="1" noAdjustHandles="1" noChangeArrowheads="1" noChangeShapeType="1" noTextEdit="1"/>
              </p:cNvSpPr>
              <p:nvPr/>
            </p:nvSpPr>
            <p:spPr>
              <a:xfrm>
                <a:off x="3418788" y="4491602"/>
                <a:ext cx="4871718" cy="725070"/>
              </a:xfrm>
              <a:prstGeom prst="rect">
                <a:avLst/>
              </a:prstGeom>
              <a:blipFill>
                <a:blip r:embed="rId5"/>
                <a:stretch>
                  <a:fillRect/>
                </a:stretch>
              </a:blipFill>
            </p:spPr>
            <p:txBody>
              <a:bodyPr/>
              <a:lstStyle/>
              <a:p>
                <a:r>
                  <a:rPr lang="en-US">
                    <a:noFill/>
                  </a:rPr>
                  <a:t> </a:t>
                </a:r>
              </a:p>
            </p:txBody>
          </p:sp>
        </mc:Fallback>
      </mc:AlternateContent>
      <p:pic>
        <p:nvPicPr>
          <p:cNvPr id="2050" name="Picture 2" descr="https://web.njit.edu/~gary/320/assets/algb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9599" y="5388966"/>
            <a:ext cx="4695825" cy="7143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TextBox 18"/>
              <p:cNvSpPr txBox="1"/>
              <p:nvPr/>
            </p:nvSpPr>
            <p:spPr>
              <a:xfrm>
                <a:off x="8534660" y="5491960"/>
                <a:ext cx="63562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=1</m:t>
                      </m:r>
                    </m:oMath>
                  </m:oMathPara>
                </a14:m>
                <a:endParaRPr lang="en-US" sz="180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8534660" y="5491960"/>
                <a:ext cx="635623" cy="276999"/>
              </a:xfrm>
              <a:prstGeom prst="rect">
                <a:avLst/>
              </a:prstGeom>
              <a:blipFill>
                <a:blip r:embed="rId7"/>
                <a:stretch>
                  <a:fillRect l="-3846" r="-769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382608" y="5366721"/>
                <a:ext cx="869725" cy="5185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𝑅</m:t>
                          </m:r>
                        </m:num>
                        <m:den>
                          <m:r>
                            <a:rPr lang="en-US" sz="1800" b="0" i="1" smtClean="0">
                              <a:latin typeface="Cambria Math" panose="02040503050406030204" pitchFamily="18" charset="0"/>
                            </a:rPr>
                            <m:t>𝑑</m:t>
                          </m:r>
                        </m:den>
                      </m:f>
                    </m:oMath>
                  </m:oMathPara>
                </a14:m>
                <a:endParaRPr lang="en-US" sz="1800" dirty="0" smtClean="0"/>
              </a:p>
            </p:txBody>
          </p:sp>
        </mc:Choice>
        <mc:Fallback xmlns="">
          <p:sp>
            <p:nvSpPr>
              <p:cNvPr id="21" name="TextBox 20"/>
              <p:cNvSpPr txBox="1">
                <a:spLocks noRot="1" noChangeAspect="1" noMove="1" noResize="1" noEditPoints="1" noAdjustHandles="1" noChangeArrowheads="1" noChangeShapeType="1" noTextEdit="1"/>
              </p:cNvSpPr>
              <p:nvPr/>
            </p:nvSpPr>
            <p:spPr>
              <a:xfrm>
                <a:off x="9382608" y="5366721"/>
                <a:ext cx="869725" cy="5185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490565" y="5491960"/>
                <a:ext cx="81188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=−2</m:t>
                      </m:r>
                    </m:oMath>
                  </m:oMathPara>
                </a14:m>
                <a:endParaRPr lang="en-US" sz="180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10490565" y="5491960"/>
                <a:ext cx="811889" cy="276999"/>
              </a:xfrm>
              <a:prstGeom prst="rect">
                <a:avLst/>
              </a:prstGeom>
              <a:blipFill>
                <a:blip r:embed="rId9"/>
                <a:stretch>
                  <a:fillRect l="-3008" r="-5263" b="-11111"/>
                </a:stretch>
              </a:blipFill>
            </p:spPr>
            <p:txBody>
              <a:bodyPr/>
              <a:lstStyle/>
              <a:p>
                <a:r>
                  <a:rPr lang="en-US">
                    <a:noFill/>
                  </a:rPr>
                  <a:t> </a:t>
                </a:r>
              </a:p>
            </p:txBody>
          </p:sp>
        </mc:Fallback>
      </mc:AlternateContent>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979625" y="836953"/>
            <a:ext cx="6053719" cy="2566124"/>
          </a:xfrm>
          <a:prstGeom prst="rect">
            <a:avLst/>
          </a:prstGeom>
        </p:spPr>
      </p:pic>
      <p:sp>
        <p:nvSpPr>
          <p:cNvPr id="2" name="Title 1"/>
          <p:cNvSpPr>
            <a:spLocks noGrp="1"/>
          </p:cNvSpPr>
          <p:nvPr>
            <p:ph type="title"/>
          </p:nvPr>
        </p:nvSpPr>
        <p:spPr>
          <a:xfrm>
            <a:off x="1981200" y="75414"/>
            <a:ext cx="8229600" cy="695550"/>
          </a:xfrm>
        </p:spPr>
        <p:txBody>
          <a:bodyPr/>
          <a:lstStyle/>
          <a:p>
            <a:r>
              <a:rPr lang="en-US" dirty="0" smtClean="0"/>
              <a:t>Tidal Force Across Earth</a:t>
            </a:r>
            <a:endParaRPr lang="en-US" dirty="0"/>
          </a:p>
        </p:txBody>
      </p:sp>
      <p:sp>
        <p:nvSpPr>
          <p:cNvPr id="3" name="Text Placeholder 2"/>
          <p:cNvSpPr>
            <a:spLocks noGrp="1"/>
          </p:cNvSpPr>
          <p:nvPr>
            <p:ph type="body" sz="half" idx="1"/>
          </p:nvPr>
        </p:nvSpPr>
        <p:spPr>
          <a:xfrm>
            <a:off x="437859" y="3261674"/>
            <a:ext cx="11313042" cy="2705493"/>
          </a:xfrm>
        </p:spPr>
        <p:txBody>
          <a:bodyPr/>
          <a:lstStyle/>
          <a:p>
            <a:r>
              <a:rPr lang="en-US" sz="1800" dirty="0" smtClean="0"/>
              <a:t>The final result after the expansion is                               .</a:t>
            </a:r>
          </a:p>
          <a:p>
            <a:r>
              <a:rPr lang="en-US" sz="1800" dirty="0"/>
              <a:t>The minus sign means that the force is less on the more distant side.  This expression is valid only for the two special points on either side of the body on the line joining the two bodies.  In the text, a more general approach is used to get an expression for anywhere within the body.  These differences in the force experienced within a body lead to tidal bulges, as shown in </a:t>
            </a:r>
            <a:r>
              <a:rPr lang="en-US" sz="1800" dirty="0" smtClean="0"/>
              <a:t>the figure above.</a:t>
            </a:r>
          </a:p>
          <a:p>
            <a:r>
              <a:rPr lang="en-US" sz="1800" dirty="0"/>
              <a:t>The figure on the left shows the forces relative to the Sun, and the figure on the right (obtained by subtracting the central force vector on the left from all of them) shows the forces relative to the center of the body.  These relative forces tend to stretch the body laterally, and compress the body in the perpendicular direction, to form a football shape. </a:t>
            </a:r>
          </a:p>
        </p:txBody>
      </p:sp>
      <p:sp>
        <p:nvSpPr>
          <p:cNvPr id="6" name="Date Placeholder 5"/>
          <p:cNvSpPr>
            <a:spLocks noGrp="1"/>
          </p:cNvSpPr>
          <p:nvPr>
            <p:ph type="dt" sz="half" idx="10"/>
          </p:nvPr>
        </p:nvSpPr>
        <p:spPr/>
        <p:txBody>
          <a:bodyPr/>
          <a:lstStyle/>
          <a:p>
            <a:pPr>
              <a:defRPr/>
            </a:pPr>
            <a:r>
              <a:rPr lang="en-US" smtClean="0"/>
              <a:t>October 18, 2018</a:t>
            </a:r>
            <a:endParaRPr lang="en-US" altLang="zh-CN"/>
          </a:p>
        </p:txBody>
      </p:sp>
      <mc:AlternateContent xmlns:mc="http://schemas.openxmlformats.org/markup-compatibility/2006" xmlns:a14="http://schemas.microsoft.com/office/drawing/2010/main">
        <mc:Choice Requires="a14">
          <p:sp>
            <p:nvSpPr>
              <p:cNvPr id="4" name="Rectangle 3"/>
              <p:cNvSpPr/>
              <p:nvPr/>
            </p:nvSpPr>
            <p:spPr>
              <a:xfrm>
                <a:off x="4730073" y="3261674"/>
                <a:ext cx="2071977" cy="369332"/>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𝐹</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𝐺𝑀𝑚𝑅</m:t>
                      </m:r>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𝑑</m:t>
                          </m:r>
                        </m:e>
                        <m:sup>
                          <m:r>
                            <a:rPr lang="en-US" sz="1800" i="1">
                              <a:latin typeface="Cambria Math" panose="02040503050406030204" pitchFamily="18" charset="0"/>
                              <a:ea typeface="Cambria Math" panose="02040503050406030204" pitchFamily="18" charset="0"/>
                            </a:rPr>
                            <m:t>3</m:t>
                          </m:r>
                        </m:sup>
                      </m:sSup>
                    </m:oMath>
                  </m:oMathPara>
                </a14:m>
                <a:endParaRPr lang="en-US" sz="1800" dirty="0"/>
              </a:p>
            </p:txBody>
          </p:sp>
        </mc:Choice>
        <mc:Fallback xmlns="">
          <p:sp>
            <p:nvSpPr>
              <p:cNvPr id="4" name="Rectangle 3"/>
              <p:cNvSpPr>
                <a:spLocks noRot="1" noChangeAspect="1" noMove="1" noResize="1" noEditPoints="1" noAdjustHandles="1" noChangeArrowheads="1" noChangeShapeType="1" noTextEdit="1"/>
              </p:cNvSpPr>
              <p:nvPr/>
            </p:nvSpPr>
            <p:spPr>
              <a:xfrm>
                <a:off x="4730073" y="3261674"/>
                <a:ext cx="2071977" cy="369332"/>
              </a:xfrm>
              <a:prstGeom prst="rect">
                <a:avLst/>
              </a:prstGeom>
              <a:blipFill>
                <a:blip r:embed="rId3"/>
                <a:stretch>
                  <a:fillRect b="-16393"/>
                </a:stretch>
              </a:blipFill>
            </p:spPr>
            <p:txBody>
              <a:bodyPr/>
              <a:lstStyle/>
              <a:p>
                <a:r>
                  <a:rPr lang="en-US">
                    <a:noFill/>
                  </a:rPr>
                  <a:t> </a:t>
                </a:r>
              </a:p>
            </p:txBody>
          </p:sp>
        </mc:Fallback>
      </mc:AlternateContent>
    </p:spTree>
    <p:extLst>
      <p:ext uri="{BB962C8B-B14F-4D97-AF65-F5344CB8AC3E}">
        <p14:creationId xmlns:p14="http://schemas.microsoft.com/office/powerpoint/2010/main" val="26352368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552"/>
            <a:ext cx="8229600" cy="933254"/>
          </a:xfrm>
        </p:spPr>
        <p:txBody>
          <a:bodyPr/>
          <a:lstStyle/>
          <a:p>
            <a:r>
              <a:rPr lang="en-US" dirty="0" smtClean="0"/>
              <a:t>Tides from the Sun and Moon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90725" y="723826"/>
                <a:ext cx="11313042" cy="4950567"/>
              </a:xfrm>
            </p:spPr>
            <p:txBody>
              <a:bodyPr/>
              <a:lstStyle/>
              <a:p>
                <a:r>
                  <a:rPr lang="en-US" sz="1800" dirty="0" smtClean="0"/>
                  <a:t>Both the Moon and the Sun exert tidal forces on the Earth.  Let's calculate the relative magnitudes of those tidal forces.  We will call the force due to the Moon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i="1" smtClean="0">
                            <a:latin typeface="Cambria Math" panose="02040503050406030204" pitchFamily="18" charset="0"/>
                            <a:ea typeface="Cambria Math" panose="02040503050406030204" pitchFamily="18" charset="0"/>
                          </a:rPr>
                          <m:t>∁</m:t>
                        </m:r>
                      </m:sub>
                    </m:sSub>
                  </m:oMath>
                </a14:m>
                <a:r>
                  <a:rPr lang="en-US" sz="1800" dirty="0" smtClean="0"/>
                  <a:t>, </a:t>
                </a:r>
                <a:r>
                  <a:rPr lang="en-US" sz="1800" dirty="0"/>
                  <a:t>and the force from the Sun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i="1" smtClean="0">
                            <a:latin typeface="Cambria Math" panose="02040503050406030204" pitchFamily="18" charset="0"/>
                            <a:ea typeface="Cambria Math" panose="02040503050406030204" pitchFamily="18" charset="0"/>
                          </a:rPr>
                          <m:t>⊙</m:t>
                        </m:r>
                      </m:sub>
                    </m:sSub>
                  </m:oMath>
                </a14:m>
                <a:r>
                  <a:rPr lang="en-US" sz="1800" dirty="0" smtClean="0"/>
                  <a:t>.  </a:t>
                </a:r>
                <a:r>
                  <a:rPr lang="en-US" sz="1800" dirty="0"/>
                  <a:t>The ratio is not going to depend on </a:t>
                </a:r>
                <a:r>
                  <a:rPr lang="en-US" sz="1800" i="1" dirty="0">
                    <a:latin typeface="Times New Roman" panose="02020603050405020304" pitchFamily="18" charset="0"/>
                    <a:cs typeface="Times New Roman" panose="02020603050405020304" pitchFamily="18" charset="0"/>
                  </a:rPr>
                  <a:t>R</a:t>
                </a:r>
                <a:r>
                  <a:rPr lang="en-US" sz="1800" dirty="0"/>
                  <a:t>, the radius of the Earth, or on </a:t>
                </a:r>
                <a:r>
                  <a:rPr lang="en-US" sz="1800" i="1" dirty="0">
                    <a:latin typeface="Times New Roman" panose="02020603050405020304" pitchFamily="18" charset="0"/>
                    <a:cs typeface="Times New Roman" panose="02020603050405020304" pitchFamily="18" charset="0"/>
                  </a:rPr>
                  <a:t>m</a:t>
                </a:r>
                <a:r>
                  <a:rPr lang="en-US" sz="1800" dirty="0"/>
                  <a:t>, the mass element within the Earth, but will depend on </a:t>
                </a:r>
                <a:r>
                  <a:rPr lang="en-US" sz="1800" i="1" dirty="0">
                    <a:latin typeface="Times New Roman" panose="02020603050405020304" pitchFamily="18" charset="0"/>
                    <a:cs typeface="Times New Roman" panose="02020603050405020304" pitchFamily="18" charset="0"/>
                  </a:rPr>
                  <a:t>M</a:t>
                </a:r>
                <a:r>
                  <a:rPr lang="en-US" sz="1800" dirty="0"/>
                  <a:t>, the mass of the primary, since it is a different primary in the two cases.  The ratio </a:t>
                </a:r>
                <a:r>
                  <a:rPr lang="en-US" sz="1800" dirty="0" smtClean="0"/>
                  <a:t>is:</a:t>
                </a:r>
              </a:p>
              <a:p>
                <a:endParaRPr lang="en-US" sz="1800" dirty="0"/>
              </a:p>
              <a:p>
                <a:endParaRPr lang="en-US" sz="1800" dirty="0" smtClean="0"/>
              </a:p>
              <a:p>
                <a:endParaRPr lang="en-US" sz="1800" dirty="0"/>
              </a:p>
              <a:p>
                <a:endParaRPr lang="en-US" sz="1800" dirty="0" smtClean="0"/>
              </a:p>
              <a:p>
                <a:endParaRPr lang="en-US" sz="1800" dirty="0" smtClean="0"/>
              </a:p>
              <a:p>
                <a:r>
                  <a:rPr lang="en-US" sz="1800" dirty="0" smtClean="0"/>
                  <a:t>So </a:t>
                </a:r>
                <a:r>
                  <a:rPr lang="en-US" sz="1800" dirty="0"/>
                  <a:t>the Moon exerts more than twice the influence as the Sun, but the Sun's tides are still significant.</a:t>
                </a:r>
              </a:p>
              <a:p>
                <a:r>
                  <a:rPr lang="en-US" sz="1800" dirty="0"/>
                  <a:t>Because the oceans, being liquid, are easily deformable, the most obvious response to these tidal forces is the ocean tides.  As the Earth rotates, the continents pass through these tidal bulges once a day, causing the diurnal tides every 12 hours.  When the Sun and the Moon line up (near new or full Moon), the forces add together and cause very high </a:t>
                </a:r>
                <a:r>
                  <a:rPr lang="en-US" sz="1800" i="1" dirty="0">
                    <a:solidFill>
                      <a:srgbClr val="FF0000"/>
                    </a:solidFill>
                  </a:rPr>
                  <a:t>spring tides</a:t>
                </a:r>
                <a:r>
                  <a:rPr lang="en-US" sz="1800" dirty="0"/>
                  <a:t> (the word spring is not related to the season!).  When the Sun is 90 degrees from the Moon (near first and third quarter), the high and low tides are not as great--these are called </a:t>
                </a:r>
                <a:r>
                  <a:rPr lang="en-US" sz="1800" i="1" dirty="0">
                    <a:solidFill>
                      <a:srgbClr val="FF0000"/>
                    </a:solidFill>
                  </a:rPr>
                  <a:t>neap tides</a:t>
                </a:r>
                <a:r>
                  <a:rPr lang="en-US" sz="1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90725" y="723826"/>
                <a:ext cx="11313042" cy="4950567"/>
              </a:xfrm>
              <a:blipFill>
                <a:blip r:embed="rId2"/>
                <a:stretch>
                  <a:fillRect l="-108" t="-739" r="-754" b="-493"/>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18, 2018</a:t>
            </a:r>
            <a:endParaRPr lang="en-US" altLang="zh-CN"/>
          </a:p>
        </p:txBody>
      </p:sp>
      <mc:AlternateContent xmlns:mc="http://schemas.openxmlformats.org/markup-compatibility/2006" xmlns:a14="http://schemas.microsoft.com/office/drawing/2010/main">
        <mc:Choice Requires="a14">
          <p:sp>
            <p:nvSpPr>
              <p:cNvPr id="4" name="TextBox 3"/>
              <p:cNvSpPr txBox="1"/>
              <p:nvPr/>
            </p:nvSpPr>
            <p:spPr>
              <a:xfrm>
                <a:off x="2615938" y="1937205"/>
                <a:ext cx="1888081" cy="67704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i="1" smtClean="0">
                                  <a:latin typeface="Cambria Math" panose="02040503050406030204" pitchFamily="18" charset="0"/>
                                  <a:ea typeface="Cambria Math" panose="02040503050406030204" pitchFamily="18" charset="0"/>
                                </a:rPr>
                                <m:t>⊙</m:t>
                              </m:r>
                            </m:sub>
                          </m:sSub>
                        </m:num>
                        <m:den>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i="1" smtClean="0">
                                  <a:latin typeface="Cambria Math" panose="02040503050406030204" pitchFamily="18" charset="0"/>
                                  <a:ea typeface="Cambria Math" panose="02040503050406030204" pitchFamily="18" charset="0"/>
                                </a:rPr>
                                <m:t>∁</m:t>
                              </m:r>
                            </m:sub>
                          </m:sSub>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i="1">
                                  <a:latin typeface="Cambria Math" panose="02040503050406030204" pitchFamily="18" charset="0"/>
                                  <a:ea typeface="Cambria Math" panose="02040503050406030204" pitchFamily="18" charset="0"/>
                                </a:rPr>
                                <m:t>⊙</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i="1">
                                  <a:latin typeface="Cambria Math" panose="02040503050406030204" pitchFamily="18" charset="0"/>
                                  <a:ea typeface="Cambria Math" panose="02040503050406030204" pitchFamily="18" charset="0"/>
                                </a:rPr>
                                <m:t>∁</m:t>
                              </m:r>
                            </m:sub>
                          </m:sSub>
                        </m:den>
                      </m:f>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m:t>
                                      </m:r>
                                    </m:sub>
                                  </m:sSub>
                                </m:den>
                              </m:f>
                            </m:e>
                          </m:d>
                        </m:e>
                        <m:sup>
                          <m:r>
                            <a:rPr lang="en-US" sz="1800" b="0" i="1" smtClean="0">
                              <a:latin typeface="Cambria Math" panose="02040503050406030204" pitchFamily="18" charset="0"/>
                            </a:rPr>
                            <m:t>3</m:t>
                          </m:r>
                        </m:sup>
                      </m:sSup>
                    </m:oMath>
                  </m:oMathPara>
                </a14:m>
                <a:endParaRPr lang="en-US" sz="18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2615938" y="1937205"/>
                <a:ext cx="1888081" cy="67704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15938" y="2783583"/>
                <a:ext cx="3248261" cy="67704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i="1" smtClean="0">
                                  <a:latin typeface="Cambria Math" panose="02040503050406030204" pitchFamily="18" charset="0"/>
                                  <a:ea typeface="Cambria Math" panose="02040503050406030204" pitchFamily="18" charset="0"/>
                                </a:rPr>
                                <m:t>⊙</m:t>
                              </m:r>
                            </m:sub>
                          </m:sSub>
                        </m:num>
                        <m:den>
                          <m:r>
                            <a:rPr lang="en-US" sz="180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i="1" smtClean="0">
                                  <a:latin typeface="Cambria Math" panose="02040503050406030204" pitchFamily="18" charset="0"/>
                                  <a:ea typeface="Cambria Math" panose="02040503050406030204" pitchFamily="18" charset="0"/>
                                </a:rPr>
                                <m:t>∁</m:t>
                              </m:r>
                            </m:sub>
                          </m:sSub>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r>
                            <a:rPr lang="en-US" sz="1800" b="0" i="1" smtClean="0">
                              <a:latin typeface="Cambria Math" panose="02040503050406030204" pitchFamily="18" charset="0"/>
                            </a:rPr>
                            <m:t>𝑒</m:t>
                          </m:r>
                          <m:r>
                            <a:rPr lang="en-US" sz="1800" b="0" i="1" smtClean="0">
                              <a:latin typeface="Cambria Math" panose="02040503050406030204" pitchFamily="18" charset="0"/>
                            </a:rPr>
                            <m:t>30</m:t>
                          </m:r>
                        </m:num>
                        <m:den>
                          <m:r>
                            <a:rPr lang="en-US" sz="1800" b="0" i="1" smtClean="0">
                              <a:latin typeface="Cambria Math" panose="02040503050406030204" pitchFamily="18" charset="0"/>
                            </a:rPr>
                            <m:t>7.36</m:t>
                          </m:r>
                          <m:r>
                            <a:rPr lang="en-US" sz="1800" b="0" i="1" smtClean="0">
                              <a:latin typeface="Cambria Math" panose="02040503050406030204" pitchFamily="18" charset="0"/>
                            </a:rPr>
                            <m:t>𝑒</m:t>
                          </m:r>
                          <m:r>
                            <a:rPr lang="en-US" sz="1800" b="0" i="1" smtClean="0">
                              <a:latin typeface="Cambria Math" panose="02040503050406030204" pitchFamily="18" charset="0"/>
                            </a:rPr>
                            <m:t>22</m:t>
                          </m:r>
                        </m:den>
                      </m:f>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3.84</m:t>
                                  </m:r>
                                  <m:r>
                                    <a:rPr lang="en-US" sz="1800" b="0" i="1" smtClean="0">
                                      <a:latin typeface="Cambria Math" panose="02040503050406030204" pitchFamily="18" charset="0"/>
                                    </a:rPr>
                                    <m:t>𝑒</m:t>
                                  </m:r>
                                  <m:r>
                                    <a:rPr lang="en-US" sz="1800" b="0" i="1" smtClean="0">
                                      <a:latin typeface="Cambria Math" panose="02040503050406030204" pitchFamily="18" charset="0"/>
                                    </a:rPr>
                                    <m:t>5</m:t>
                                  </m:r>
                                </m:num>
                                <m:den>
                                  <m:r>
                                    <a:rPr lang="en-US" sz="1800" b="0" i="1" smtClean="0">
                                      <a:latin typeface="Cambria Math" panose="02040503050406030204" pitchFamily="18" charset="0"/>
                                    </a:rPr>
                                    <m:t>1.5</m:t>
                                  </m:r>
                                  <m:r>
                                    <a:rPr lang="en-US" sz="1800" b="0" i="1" smtClean="0">
                                      <a:latin typeface="Cambria Math" panose="02040503050406030204" pitchFamily="18" charset="0"/>
                                    </a:rPr>
                                    <m:t>𝑒</m:t>
                                  </m:r>
                                  <m:r>
                                    <a:rPr lang="en-US" sz="1800" b="0" i="1" smtClean="0">
                                      <a:latin typeface="Cambria Math" panose="02040503050406030204" pitchFamily="18" charset="0"/>
                                    </a:rPr>
                                    <m:t>8</m:t>
                                  </m:r>
                                </m:den>
                              </m:f>
                            </m:e>
                          </m:d>
                        </m:e>
                        <m:sup>
                          <m:r>
                            <a:rPr lang="en-US" sz="1800" b="0" i="1" smtClean="0">
                              <a:latin typeface="Cambria Math" panose="02040503050406030204" pitchFamily="18" charset="0"/>
                            </a:rPr>
                            <m:t>3</m:t>
                          </m:r>
                        </m:sup>
                      </m:sSup>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5</m:t>
                          </m:r>
                        </m:num>
                        <m:den>
                          <m:r>
                            <a:rPr lang="en-US" sz="1800" b="0" i="1" smtClean="0">
                              <a:latin typeface="Cambria Math" panose="02040503050406030204" pitchFamily="18" charset="0"/>
                              <a:ea typeface="Cambria Math" panose="02040503050406030204" pitchFamily="18" charset="0"/>
                            </a:rPr>
                            <m:t>11</m:t>
                          </m:r>
                        </m:den>
                      </m:f>
                    </m:oMath>
                  </m:oMathPara>
                </a14:m>
                <a:endParaRPr lang="en-US" sz="1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615938" y="2783583"/>
                <a:ext cx="3248261" cy="677045"/>
              </a:xfrm>
              <a:prstGeom prst="rect">
                <a:avLst/>
              </a:prstGeom>
              <a:blipFill>
                <a:blip r:embed="rId4"/>
                <a:stretch>
                  <a:fillRect/>
                </a:stretch>
              </a:blipFill>
            </p:spPr>
            <p:txBody>
              <a:bodyPr/>
              <a:lstStyle/>
              <a:p>
                <a:r>
                  <a:rPr lang="en-US">
                    <a:noFill/>
                  </a:rPr>
                  <a:t> </a:t>
                </a:r>
              </a:p>
            </p:txBody>
          </p:sp>
        </mc:Fallback>
      </mc:AlternateContent>
      <p:sp>
        <p:nvSpPr>
          <p:cNvPr id="5" name="TextBox 4"/>
          <p:cNvSpPr txBox="1"/>
          <p:nvPr/>
        </p:nvSpPr>
        <p:spPr>
          <a:xfrm>
            <a:off x="3761295" y="5351227"/>
            <a:ext cx="3450210" cy="646331"/>
          </a:xfrm>
          <a:prstGeom prst="rect">
            <a:avLst/>
          </a:prstGeom>
          <a:solidFill>
            <a:schemeClr val="tx2">
              <a:lumMod val="40000"/>
              <a:lumOff val="60000"/>
            </a:schemeClr>
          </a:solidFill>
        </p:spPr>
        <p:txBody>
          <a:bodyPr wrap="square" rtlCol="0">
            <a:spAutoFit/>
          </a:bodyPr>
          <a:lstStyle/>
          <a:p>
            <a:pPr algn="l"/>
            <a:r>
              <a:rPr lang="en-US" sz="1800" dirty="0" smtClean="0"/>
              <a:t>At what time of year should the very highest tides occur?</a:t>
            </a:r>
          </a:p>
        </p:txBody>
      </p:sp>
      <p:sp>
        <p:nvSpPr>
          <p:cNvPr id="8" name="TextBox 7"/>
          <p:cNvSpPr txBox="1"/>
          <p:nvPr/>
        </p:nvSpPr>
        <p:spPr>
          <a:xfrm>
            <a:off x="7461567" y="5351227"/>
            <a:ext cx="3450210" cy="923330"/>
          </a:xfrm>
          <a:prstGeom prst="rect">
            <a:avLst/>
          </a:prstGeom>
          <a:solidFill>
            <a:schemeClr val="tx2">
              <a:lumMod val="40000"/>
              <a:lumOff val="60000"/>
            </a:schemeClr>
          </a:solidFill>
        </p:spPr>
        <p:txBody>
          <a:bodyPr wrap="square" rtlCol="0">
            <a:spAutoFit/>
          </a:bodyPr>
          <a:lstStyle/>
          <a:p>
            <a:pPr algn="l"/>
            <a:r>
              <a:rPr lang="en-US" sz="1800" dirty="0" smtClean="0"/>
              <a:t>During some years, this highest tide is higher than in other years.  Why?</a:t>
            </a:r>
          </a:p>
        </p:txBody>
      </p:sp>
      <p:pic>
        <p:nvPicPr>
          <p:cNvPr id="9" name="Picture 8"/>
          <p:cNvPicPr>
            <a:picLocks noChangeAspect="1"/>
          </p:cNvPicPr>
          <p:nvPr/>
        </p:nvPicPr>
        <p:blipFill>
          <a:blip r:embed="rId5"/>
          <a:stretch>
            <a:fillRect/>
          </a:stretch>
        </p:blipFill>
        <p:spPr>
          <a:xfrm>
            <a:off x="5959820" y="1423625"/>
            <a:ext cx="5648325" cy="2381250"/>
          </a:xfrm>
          <a:prstGeom prst="rect">
            <a:avLst/>
          </a:prstGeom>
        </p:spPr>
      </p:pic>
    </p:spTree>
    <p:extLst>
      <p:ext uri="{BB962C8B-B14F-4D97-AF65-F5344CB8AC3E}">
        <p14:creationId xmlns:p14="http://schemas.microsoft.com/office/powerpoint/2010/main" val="734903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Consequences of Tidal Friction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61913" y="1059727"/>
                <a:ext cx="11302739" cy="4800600"/>
              </a:xfrm>
            </p:spPr>
            <p:txBody>
              <a:bodyPr/>
              <a:lstStyle/>
              <a:p>
                <a:r>
                  <a:rPr lang="en-US" sz="1800" dirty="0" smtClean="0"/>
                  <a:t>The ocean tides are </a:t>
                </a:r>
                <a:r>
                  <a:rPr lang="en-US" sz="1800" i="1" dirty="0"/>
                  <a:t>not</a:t>
                </a:r>
                <a:r>
                  <a:rPr lang="en-US" sz="1800" dirty="0"/>
                  <a:t> the only effect of these tidal forces.  </a:t>
                </a:r>
                <a:endParaRPr lang="en-US" sz="1800" dirty="0" smtClean="0"/>
              </a:p>
              <a:p>
                <a:r>
                  <a:rPr lang="en-US" sz="1800" dirty="0" smtClean="0"/>
                  <a:t>The </a:t>
                </a:r>
                <a:r>
                  <a:rPr lang="en-US" sz="1800" dirty="0"/>
                  <a:t>solid body of the Earth also bulges slightly in this way.  The daily flexing of the Earth (both solid body and sloshing of the oceans) cause loss of energy of the Earth's rotation, due to friction.  This energy goes into heat, increasing the Earth's internal temperature.  </a:t>
                </a:r>
                <a:endParaRPr lang="en-US" sz="1800" dirty="0" smtClean="0"/>
              </a:p>
              <a:p>
                <a:r>
                  <a:rPr lang="en-US" sz="1800" dirty="0" smtClean="0"/>
                  <a:t>The </a:t>
                </a:r>
                <a:r>
                  <a:rPr lang="en-US" sz="1800" dirty="0"/>
                  <a:t>loss of rotational energy means that the Earth is slowing down in its rotation rate, currently by about 0.002 seconds per century</a:t>
                </a:r>
                <a:r>
                  <a:rPr lang="en-US" sz="1800" dirty="0" smtClean="0"/>
                  <a:t>.  As </a:t>
                </a:r>
                <a:r>
                  <a:rPr lang="en-US" sz="1800" dirty="0"/>
                  <a:t>you might imagine, the Earth also exerts tidal forces on the Moon.  In fact, the tidal forces of Earth on the Moon are </a:t>
                </a:r>
                <a:r>
                  <a:rPr lang="en-US" sz="1800" dirty="0" smtClean="0"/>
                  <a:t>about </a:t>
                </a:r>
                <a14:m>
                  <m:oMath xmlns:m="http://schemas.openxmlformats.org/officeDocument/2006/math">
                    <m:f>
                      <m:fPr>
                        <m:ctrlPr>
                          <a:rPr lang="en-US" sz="1800" i="1" smtClean="0">
                            <a:latin typeface="Cambria Math" panose="02040503050406030204" pitchFamily="18" charset="0"/>
                          </a:rPr>
                        </m:ctrlPr>
                      </m:fPr>
                      <m:num>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i="1" smtClean="0">
                                <a:latin typeface="Cambria Math" panose="02040503050406030204" pitchFamily="18" charset="0"/>
                                <a:ea typeface="Cambria Math" panose="02040503050406030204" pitchFamily="18" charset="0"/>
                              </a:rPr>
                              <m:t>⊕</m:t>
                            </m:r>
                          </m:sub>
                        </m:s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i="1" smtClean="0">
                                <a:latin typeface="Cambria Math" panose="02040503050406030204" pitchFamily="18" charset="0"/>
                                <a:ea typeface="Cambria Math" panose="02040503050406030204" pitchFamily="18" charset="0"/>
                              </a:rPr>
                              <m:t>∁</m:t>
                            </m:r>
                          </m:sub>
                        </m:sSub>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i="1" smtClean="0">
                                <a:latin typeface="Cambria Math" panose="02040503050406030204" pitchFamily="18" charset="0"/>
                                <a:ea typeface="Cambria Math" panose="02040503050406030204" pitchFamily="18" charset="0"/>
                              </a:rPr>
                              <m:t>∁</m:t>
                            </m:r>
                          </m:sub>
                        </m:s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m:t>
                            </m:r>
                          </m:sub>
                        </m:sSub>
                      </m:den>
                    </m:f>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20 </m:t>
                    </m:r>
                    <m:r>
                      <m:rPr>
                        <m:nor/>
                      </m:rPr>
                      <a:rPr lang="en-US" sz="1800" b="0" i="0" smtClean="0">
                        <a:latin typeface="Cambria Math" panose="02040503050406030204" pitchFamily="18" charset="0"/>
                        <a:ea typeface="Cambria Math" panose="02040503050406030204" pitchFamily="18" charset="0"/>
                      </a:rPr>
                      <m:t>times</m:t>
                    </m:r>
                  </m:oMath>
                </a14:m>
                <a:r>
                  <a:rPr lang="en-US" sz="1800" dirty="0"/>
                  <a:t> </a:t>
                </a:r>
                <a:r>
                  <a:rPr lang="en-US" sz="1800" dirty="0" smtClean="0"/>
                  <a:t>times </a:t>
                </a:r>
                <a:r>
                  <a:rPr lang="en-US" sz="1800" dirty="0"/>
                  <a:t>larger than those from the Moon on the Earth.  </a:t>
                </a:r>
                <a:endParaRPr lang="en-US" sz="1800" dirty="0" smtClean="0"/>
              </a:p>
              <a:p>
                <a:r>
                  <a:rPr lang="en-US" sz="1800" dirty="0" smtClean="0"/>
                  <a:t>Note </a:t>
                </a:r>
                <a:r>
                  <a:rPr lang="en-US" sz="1800" dirty="0"/>
                  <a:t>what happens when a rotating body is tidally distorted.  The line of distortion is continually being rotated away from the line between the two bodies, causing the bulges to lead slightly.  There is then a net torque opposing the direction of rotation, thus slowing down both bodies.  This torque exists until the slowing rotation causes the body's orbital period to equal its rotational period.  Once this happens, the body is said to be </a:t>
                </a:r>
                <a:r>
                  <a:rPr lang="en-US" sz="1800" i="1" dirty="0"/>
                  <a:t>tidally locked</a:t>
                </a:r>
                <a:r>
                  <a:rPr lang="en-US" sz="1800" dirty="0"/>
                  <a:t>, and the torque and dissipation by tidal forces ceases.  At this moment in time, the Moon is tidally locked with the Earth, but the Earth is not tidally locked with the Moon.  That is why the Moon keeps the same face to the Earth.  In the distant future, the slowing Earth will eventually become tidally locked with the Moon, and no further evolution of the system will occur.</a:t>
                </a:r>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61913" y="1059727"/>
                <a:ext cx="11302739" cy="4800600"/>
              </a:xfrm>
              <a:blipFill>
                <a:blip r:embed="rId2"/>
                <a:stretch>
                  <a:fillRect l="-108" t="-762" r="-917" b="-254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18, 2018</a:t>
            </a:r>
            <a:endParaRPr lang="en-US" altLang="zh-CN"/>
          </a:p>
        </p:txBody>
      </p:sp>
    </p:spTree>
    <p:extLst>
      <p:ext uri="{BB962C8B-B14F-4D97-AF65-F5344CB8AC3E}">
        <p14:creationId xmlns:p14="http://schemas.microsoft.com/office/powerpoint/2010/main" val="42489478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Long Term Evolution of Earth-Moon System</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92231" y="1059727"/>
                <a:ext cx="7682845" cy="3059786"/>
              </a:xfrm>
            </p:spPr>
            <p:txBody>
              <a:bodyPr/>
              <a:lstStyle/>
              <a:p>
                <a:r>
                  <a:rPr lang="en-US" sz="1800" dirty="0" smtClean="0"/>
                  <a:t>When Earth and Moon are both tidally locked, </a:t>
                </a:r>
                <a:r>
                  <a:rPr lang="en-US" sz="1800" dirty="0"/>
                  <a:t>what will the Earth/Moon system look like?  It is interesting to note that the leading bulge of the Earth also exerts an extra pull on the Moon in its orbit, giving a slight acceleration along the orbit, and therefore an increase to its orbital velocity,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i="1" smtClean="0">
                            <a:latin typeface="Cambria Math" panose="02040503050406030204" pitchFamily="18" charset="0"/>
                            <a:ea typeface="Cambria Math" panose="02040503050406030204" pitchFamily="18" charset="0"/>
                          </a:rPr>
                          <m:t>𝜃</m:t>
                        </m:r>
                      </m:sub>
                    </m:sSub>
                  </m:oMath>
                </a14:m>
                <a:r>
                  <a:rPr lang="en-US" sz="1800" dirty="0" smtClean="0"/>
                  <a:t>.  </a:t>
                </a:r>
                <a:r>
                  <a:rPr lang="en-US" sz="1800" dirty="0"/>
                  <a:t>This means the Moon's orbital angular </a:t>
                </a:r>
                <a:r>
                  <a:rPr lang="en-US" sz="1800" dirty="0" smtClean="0"/>
                  <a:t>momentum </a:t>
                </a:r>
                <a14:m>
                  <m:oMath xmlns:m="http://schemas.openxmlformats.org/officeDocument/2006/math">
                    <m:r>
                      <a:rPr lang="en-US" sz="1800" b="0" i="1" smtClean="0">
                        <a:latin typeface="Cambria Math" panose="02040503050406030204" pitchFamily="18" charset="0"/>
                      </a:rPr>
                      <m:t>𝐿</m:t>
                    </m:r>
                    <m:r>
                      <a:rPr lang="en-US" sz="1800" b="0" i="1" smtClean="0">
                        <a:latin typeface="Cambria Math" panose="02040503050406030204" pitchFamily="18" charset="0"/>
                      </a:rPr>
                      <m:t>=</m:t>
                    </m:r>
                    <m:r>
                      <a:rPr lang="en-US" sz="1800" b="0" i="1" smtClean="0">
                        <a:latin typeface="Cambria Math" panose="02040503050406030204" pitchFamily="18" charset="0"/>
                      </a:rPr>
                      <m:t>𝑚𝑟</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ea typeface="Cambria Math" panose="02040503050406030204" pitchFamily="18" charset="0"/>
                          </a:rPr>
                          <m:t>𝜃</m:t>
                        </m:r>
                      </m:sub>
                    </m:sSub>
                    <m:r>
                      <a:rPr lang="en-US" sz="1800" b="0" i="1" smtClean="0">
                        <a:latin typeface="Cambria Math" panose="02040503050406030204" pitchFamily="18" charset="0"/>
                      </a:rPr>
                      <m:t> </m:t>
                    </m:r>
                  </m:oMath>
                </a14:m>
                <a:r>
                  <a:rPr lang="en-US" sz="1800" dirty="0" smtClean="0"/>
                  <a:t>increases </a:t>
                </a:r>
                <a:r>
                  <a:rPr lang="en-US" sz="1800" dirty="0"/>
                  <a:t>with time.  In a beautiful confirmation of the law of conservation of angular momentum, we know that this has to come from somewhere else in the system.  In fact, the rotational angular momentum lost by the Earth through this tidal interaction is exactly the orbital angular momentum gained by the Moon</a:t>
                </a:r>
                <a:r>
                  <a:rPr lang="en-US" sz="1800" dirty="0" smtClean="0"/>
                  <a:t>!</a:t>
                </a: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92231" y="1059727"/>
                <a:ext cx="7682845" cy="3059786"/>
              </a:xfrm>
              <a:blipFill>
                <a:blip r:embed="rId2"/>
                <a:stretch>
                  <a:fillRect l="-159" t="-1195" r="-556" b="-478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18, 2018</a:t>
            </a:r>
            <a:endParaRPr lang="en-US" altLang="zh-CN"/>
          </a:p>
        </p:txBody>
      </p:sp>
      <p:pic>
        <p:nvPicPr>
          <p:cNvPr id="4" name="Picture 3"/>
          <p:cNvPicPr>
            <a:picLocks noChangeAspect="1"/>
          </p:cNvPicPr>
          <p:nvPr/>
        </p:nvPicPr>
        <p:blipFill>
          <a:blip r:embed="rId3"/>
          <a:stretch>
            <a:fillRect/>
          </a:stretch>
        </p:blipFill>
        <p:spPr>
          <a:xfrm>
            <a:off x="7880808" y="1059727"/>
            <a:ext cx="4233912" cy="2709112"/>
          </a:xfrm>
          <a:prstGeom prst="rect">
            <a:avLst/>
          </a:prstGeom>
        </p:spPr>
      </p:pic>
      <mc:AlternateContent xmlns:mc="http://schemas.openxmlformats.org/markup-compatibility/2006" xmlns:a14="http://schemas.microsoft.com/office/drawing/2010/main">
        <mc:Choice Requires="a14">
          <p:sp>
            <p:nvSpPr>
              <p:cNvPr id="7" name="Text Placeholder 2"/>
              <p:cNvSpPr txBox="1">
                <a:spLocks/>
              </p:cNvSpPr>
              <p:nvPr/>
            </p:nvSpPr>
            <p:spPr bwMode="auto">
              <a:xfrm>
                <a:off x="292232" y="4143472"/>
                <a:ext cx="11651530" cy="17765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Do we expect the Moon then to come closer to Earth, or move farther away?  We can answer this by comparing velocities in different orbits given by Kepler's third law (for a circular orbit), </a:t>
                </a:r>
                <a14:m>
                  <m:oMath xmlns:m="http://schemas.openxmlformats.org/officeDocument/2006/math">
                    <m:sSup>
                      <m:sSupPr>
                        <m:ctrlPr>
                          <a:rPr lang="en-US" sz="1800" i="1" kern="0" smtClean="0">
                            <a:latin typeface="Cambria Math" panose="02040503050406030204" pitchFamily="18" charset="0"/>
                          </a:rPr>
                        </m:ctrlPr>
                      </m:sSupPr>
                      <m:e>
                        <m:r>
                          <a:rPr lang="en-US" sz="1800" b="0" i="1" kern="0" smtClean="0">
                            <a:latin typeface="Cambria Math" panose="02040503050406030204" pitchFamily="18" charset="0"/>
                          </a:rPr>
                          <m:t>𝑃</m:t>
                        </m:r>
                      </m:e>
                      <m:sup>
                        <m:r>
                          <a:rPr lang="en-US" sz="1800" b="0" i="1" kern="0" smtClean="0">
                            <a:latin typeface="Cambria Math" panose="02040503050406030204" pitchFamily="18" charset="0"/>
                          </a:rPr>
                          <m:t>2</m:t>
                        </m:r>
                      </m:sup>
                    </m:sSup>
                    <m:r>
                      <a:rPr lang="en-US" sz="1800" b="0" i="1" kern="0" smtClean="0">
                        <a:latin typeface="Cambria Math" panose="02040503050406030204" pitchFamily="18" charset="0"/>
                      </a:rPr>
                      <m:t>=</m:t>
                    </m:r>
                    <m:r>
                      <a:rPr lang="en-US" sz="1800" b="0" i="1" kern="0" smtClean="0">
                        <a:latin typeface="Cambria Math" panose="02040503050406030204" pitchFamily="18" charset="0"/>
                      </a:rPr>
                      <m:t>𝑘</m:t>
                    </m:r>
                    <m:sSup>
                      <m:sSupPr>
                        <m:ctrlPr>
                          <a:rPr lang="en-US" sz="1800" b="0" i="1" kern="0" smtClean="0">
                            <a:latin typeface="Cambria Math" panose="02040503050406030204" pitchFamily="18" charset="0"/>
                          </a:rPr>
                        </m:ctrlPr>
                      </m:sSupPr>
                      <m:e>
                        <m:r>
                          <a:rPr lang="en-US" sz="1800" b="0" i="1" kern="0" smtClean="0">
                            <a:latin typeface="Cambria Math" panose="02040503050406030204" pitchFamily="18" charset="0"/>
                          </a:rPr>
                          <m:t>𝑟</m:t>
                        </m:r>
                      </m:e>
                      <m:sup>
                        <m:r>
                          <a:rPr lang="en-US" sz="1800" b="0" i="1" kern="0" smtClean="0">
                            <a:latin typeface="Cambria Math" panose="02040503050406030204" pitchFamily="18" charset="0"/>
                          </a:rPr>
                          <m:t>3</m:t>
                        </m:r>
                      </m:sup>
                    </m:sSup>
                  </m:oMath>
                </a14:m>
                <a:r>
                  <a:rPr lang="en-US" sz="1800" kern="0" dirty="0" smtClean="0"/>
                  <a:t>.  The period is related to the orbital velocity and circumference of the orbit by </a:t>
                </a:r>
                <a14:m>
                  <m:oMath xmlns:m="http://schemas.openxmlformats.org/officeDocument/2006/math">
                    <m:r>
                      <a:rPr lang="en-US" sz="1800" b="0" i="1" kern="0" smtClean="0">
                        <a:latin typeface="Cambria Math" panose="02040503050406030204" pitchFamily="18" charset="0"/>
                      </a:rPr>
                      <m:t>𝑣</m:t>
                    </m:r>
                    <m:r>
                      <a:rPr lang="en-US" sz="1800" b="0" i="1" kern="0" smtClean="0">
                        <a:latin typeface="Cambria Math" panose="02040503050406030204" pitchFamily="18" charset="0"/>
                      </a:rPr>
                      <m:t>=</m:t>
                    </m:r>
                    <m:f>
                      <m:fPr>
                        <m:type m:val="lin"/>
                        <m:ctrlPr>
                          <a:rPr lang="en-US" sz="1800" b="0" i="1" kern="0" smtClean="0">
                            <a:latin typeface="Cambria Math" panose="02040503050406030204" pitchFamily="18" charset="0"/>
                          </a:rPr>
                        </m:ctrlPr>
                      </m:fPr>
                      <m:num>
                        <m:r>
                          <a:rPr lang="en-US" sz="1800" b="0" i="1" kern="0" smtClean="0">
                            <a:latin typeface="Cambria Math" panose="02040503050406030204" pitchFamily="18" charset="0"/>
                          </a:rPr>
                          <m:t>2</m:t>
                        </m:r>
                        <m:r>
                          <a:rPr lang="en-US" sz="1800" b="0" i="1" kern="0" smtClean="0">
                            <a:latin typeface="Cambria Math" panose="02040503050406030204" pitchFamily="18" charset="0"/>
                            <a:ea typeface="Cambria Math" panose="02040503050406030204" pitchFamily="18" charset="0"/>
                          </a:rPr>
                          <m:t>𝜋</m:t>
                        </m:r>
                        <m:r>
                          <a:rPr lang="en-US" sz="1800" b="0" i="1" kern="0" smtClean="0">
                            <a:latin typeface="Cambria Math" panose="02040503050406030204" pitchFamily="18" charset="0"/>
                            <a:ea typeface="Cambria Math" panose="02040503050406030204" pitchFamily="18" charset="0"/>
                          </a:rPr>
                          <m:t>𝑟</m:t>
                        </m:r>
                      </m:num>
                      <m:den>
                        <m:r>
                          <a:rPr lang="en-US" sz="1800" b="0" i="1" kern="0" smtClean="0">
                            <a:latin typeface="Cambria Math" panose="02040503050406030204" pitchFamily="18" charset="0"/>
                          </a:rPr>
                          <m:t>𝑃</m:t>
                        </m:r>
                      </m:den>
                    </m:f>
                    <m:r>
                      <a:rPr lang="en-US" sz="1800" b="0" i="1" kern="0" smtClean="0">
                        <a:latin typeface="Cambria Math" panose="02040503050406030204" pitchFamily="18" charset="0"/>
                      </a:rPr>
                      <m:t>=</m:t>
                    </m:r>
                    <m:f>
                      <m:fPr>
                        <m:type m:val="lin"/>
                        <m:ctrlPr>
                          <a:rPr lang="en-US" sz="1800" b="0" i="1" kern="0" smtClean="0">
                            <a:latin typeface="Cambria Math" panose="02040503050406030204" pitchFamily="18" charset="0"/>
                          </a:rPr>
                        </m:ctrlPr>
                      </m:fPr>
                      <m:num>
                        <m:r>
                          <a:rPr lang="en-US" sz="1800" b="0" i="1" kern="0" smtClean="0">
                            <a:latin typeface="Cambria Math" panose="02040503050406030204" pitchFamily="18" charset="0"/>
                          </a:rPr>
                          <m:t>2</m:t>
                        </m:r>
                        <m:r>
                          <a:rPr lang="en-US" sz="1800" b="0" i="1" kern="0" smtClean="0">
                            <a:latin typeface="Cambria Math" panose="02040503050406030204" pitchFamily="18" charset="0"/>
                            <a:ea typeface="Cambria Math" panose="02040503050406030204" pitchFamily="18" charset="0"/>
                          </a:rPr>
                          <m:t>𝜋</m:t>
                        </m:r>
                        <m:r>
                          <a:rPr lang="en-US" sz="1800" b="0" i="1" kern="0" smtClean="0">
                            <a:latin typeface="Cambria Math" panose="02040503050406030204" pitchFamily="18" charset="0"/>
                            <a:ea typeface="Cambria Math" panose="02040503050406030204" pitchFamily="18" charset="0"/>
                          </a:rPr>
                          <m:t>𝑟</m:t>
                        </m:r>
                      </m:num>
                      <m:den>
                        <m:sSup>
                          <m:sSupPr>
                            <m:ctrlPr>
                              <a:rPr lang="en-US" sz="1800" b="0" i="1" kern="0" smtClean="0">
                                <a:latin typeface="Cambria Math" panose="02040503050406030204" pitchFamily="18" charset="0"/>
                              </a:rPr>
                            </m:ctrlPr>
                          </m:sSupPr>
                          <m:e>
                            <m:r>
                              <a:rPr lang="en-US" sz="1800" b="0" i="1" kern="0" smtClean="0">
                                <a:latin typeface="Cambria Math" panose="02040503050406030204" pitchFamily="18" charset="0"/>
                              </a:rPr>
                              <m:t>𝑘𝑟</m:t>
                            </m:r>
                          </m:e>
                          <m:sup>
                            <m:r>
                              <a:rPr lang="en-US" sz="1800" b="0" i="1" kern="0" smtClean="0">
                                <a:latin typeface="Cambria Math" panose="02040503050406030204" pitchFamily="18" charset="0"/>
                              </a:rPr>
                              <m:t>3</m:t>
                            </m:r>
                          </m:sup>
                        </m:sSup>
                        <m:r>
                          <a:rPr lang="en-US" sz="1800" b="0" i="1" kern="0" smtClean="0">
                            <a:latin typeface="Cambria Math" panose="02040503050406030204" pitchFamily="18" charset="0"/>
                          </a:rPr>
                          <m:t> </m:t>
                        </m:r>
                        <m:r>
                          <a:rPr lang="en-US" sz="1800" b="0" i="1" kern="0" smtClean="0">
                            <a:latin typeface="Cambria Math" panose="02040503050406030204" pitchFamily="18" charset="0"/>
                            <a:ea typeface="Cambria Math" panose="02040503050406030204" pitchFamily="18" charset="0"/>
                          </a:rPr>
                          <m:t>~</m:t>
                        </m:r>
                        <m:sSup>
                          <m:sSupPr>
                            <m:ctrlPr>
                              <a:rPr lang="en-US" sz="1800" b="0" i="1" kern="0" smtClean="0">
                                <a:latin typeface="Cambria Math" panose="02040503050406030204" pitchFamily="18" charset="0"/>
                                <a:ea typeface="Cambria Math" panose="02040503050406030204" pitchFamily="18" charset="0"/>
                              </a:rPr>
                            </m:ctrlPr>
                          </m:sSupPr>
                          <m:e>
                            <m:r>
                              <a:rPr lang="en-US" sz="1800" b="0" i="1" kern="0" smtClean="0">
                                <a:latin typeface="Cambria Math" panose="02040503050406030204" pitchFamily="18" charset="0"/>
                                <a:ea typeface="Cambria Math" panose="02040503050406030204" pitchFamily="18" charset="0"/>
                              </a:rPr>
                              <m:t> </m:t>
                            </m:r>
                            <m:r>
                              <a:rPr lang="en-US" sz="1800" b="0" i="1" kern="0" smtClean="0">
                                <a:latin typeface="Cambria Math" panose="02040503050406030204" pitchFamily="18" charset="0"/>
                                <a:ea typeface="Cambria Math" panose="02040503050406030204" pitchFamily="18" charset="0"/>
                              </a:rPr>
                              <m:t>𝑟</m:t>
                            </m:r>
                          </m:e>
                          <m:sup>
                            <m:r>
                              <a:rPr lang="en-US" sz="1800" b="0" i="1" kern="0" smtClean="0">
                                <a:latin typeface="Cambria Math" panose="02040503050406030204" pitchFamily="18" charset="0"/>
                                <a:ea typeface="Cambria Math" panose="02040503050406030204" pitchFamily="18" charset="0"/>
                              </a:rPr>
                              <m:t>−1/2</m:t>
                            </m:r>
                          </m:sup>
                        </m:sSup>
                      </m:den>
                    </m:f>
                  </m:oMath>
                </a14:m>
                <a:r>
                  <a:rPr lang="en-US" sz="1800" kern="0" dirty="0" smtClean="0"/>
                  <a:t>, so the angular momentum is proportional to </a:t>
                </a:r>
                <a14:m>
                  <m:oMath xmlns:m="http://schemas.openxmlformats.org/officeDocument/2006/math">
                    <m:r>
                      <a:rPr lang="en-US" sz="1800" b="0" i="1" kern="0" smtClean="0">
                        <a:latin typeface="Cambria Math" panose="02040503050406030204" pitchFamily="18" charset="0"/>
                      </a:rPr>
                      <m:t>𝑣𝑟</m:t>
                    </m:r>
                    <m:r>
                      <a:rPr lang="en-US" sz="1800" b="0" i="1" kern="0" smtClean="0">
                        <a:latin typeface="Cambria Math" panose="02040503050406030204" pitchFamily="18" charset="0"/>
                      </a:rPr>
                      <m:t> ~ </m:t>
                    </m:r>
                    <m:sSup>
                      <m:sSupPr>
                        <m:ctrlPr>
                          <a:rPr lang="en-US" sz="1800" b="0" i="1" kern="0" smtClean="0">
                            <a:latin typeface="Cambria Math" panose="02040503050406030204" pitchFamily="18" charset="0"/>
                            <a:ea typeface="Cambria Math" panose="02040503050406030204" pitchFamily="18" charset="0"/>
                          </a:rPr>
                        </m:ctrlPr>
                      </m:sSupPr>
                      <m:e>
                        <m:r>
                          <a:rPr lang="en-US" sz="1800" b="0" i="1" kern="0" smtClean="0">
                            <a:latin typeface="Cambria Math" panose="02040503050406030204" pitchFamily="18" charset="0"/>
                            <a:ea typeface="Cambria Math" panose="02040503050406030204" pitchFamily="18" charset="0"/>
                          </a:rPr>
                          <m:t>𝑟</m:t>
                        </m:r>
                      </m:e>
                      <m:sup>
                        <m:r>
                          <a:rPr lang="en-US" sz="1800" b="0" i="1" kern="0" smtClean="0">
                            <a:latin typeface="Cambria Math" panose="02040503050406030204" pitchFamily="18" charset="0"/>
                            <a:ea typeface="Cambria Math" panose="02040503050406030204" pitchFamily="18" charset="0"/>
                          </a:rPr>
                          <m:t>1/2</m:t>
                        </m:r>
                      </m:sup>
                    </m:sSup>
                  </m:oMath>
                </a14:m>
                <a:r>
                  <a:rPr lang="en-US" sz="1800" kern="0" dirty="0" smtClean="0"/>
                  <a:t>.  So larger orbits have larger angular momentum, despite the fact that their orbital velocity is lower.  It may seem paradoxical that by increasing the orbital speed of a body, its orbital radius increases and its orbital speed ends up getting smaller, but that is the way of things!</a:t>
                </a:r>
                <a:endParaRPr lang="en-US" sz="1800" kern="0" dirty="0"/>
              </a:p>
            </p:txBody>
          </p:sp>
        </mc:Choice>
        <mc:Fallback xmlns="">
          <p:sp>
            <p:nvSpPr>
              <p:cNvPr id="7" name="Text Placeholder 2"/>
              <p:cNvSpPr txBox="1">
                <a:spLocks noRot="1" noChangeAspect="1" noMove="1" noResize="1" noEditPoints="1" noAdjustHandles="1" noChangeArrowheads="1" noChangeShapeType="1" noTextEdit="1"/>
              </p:cNvSpPr>
              <p:nvPr/>
            </p:nvSpPr>
            <p:spPr bwMode="auto">
              <a:xfrm>
                <a:off x="292232" y="4143472"/>
                <a:ext cx="11651530" cy="1776561"/>
              </a:xfrm>
              <a:prstGeom prst="rect">
                <a:avLst/>
              </a:prstGeom>
              <a:blipFill>
                <a:blip r:embed="rId4"/>
                <a:stretch>
                  <a:fillRect l="-105" t="-2062" r="-157" b="-48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408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Long Term Evolution of Earth-Moon System</a:t>
            </a:r>
            <a:endParaRPr lang="en-US" dirty="0"/>
          </a:p>
        </p:txBody>
      </p:sp>
      <p:sp>
        <p:nvSpPr>
          <p:cNvPr id="3" name="Text Placeholder 2"/>
          <p:cNvSpPr>
            <a:spLocks noGrp="1"/>
          </p:cNvSpPr>
          <p:nvPr>
            <p:ph type="body" sz="half" idx="1"/>
          </p:nvPr>
        </p:nvSpPr>
        <p:spPr>
          <a:xfrm>
            <a:off x="292231" y="1059726"/>
            <a:ext cx="11651531" cy="4492661"/>
          </a:xfrm>
        </p:spPr>
        <p:txBody>
          <a:bodyPr/>
          <a:lstStyle/>
          <a:p>
            <a:pPr marL="0" indent="0">
              <a:buNone/>
            </a:pPr>
            <a:r>
              <a:rPr lang="en-US" sz="2400" dirty="0"/>
              <a:t>The complete picture is as follows</a:t>
            </a:r>
            <a:r>
              <a:rPr lang="en-US" sz="2400" dirty="0" smtClean="0"/>
              <a:t>:</a:t>
            </a:r>
            <a:endParaRPr lang="en-US" sz="2400" dirty="0"/>
          </a:p>
          <a:p>
            <a:r>
              <a:rPr lang="en-US" sz="1800" dirty="0"/>
              <a:t>The tidal forces of Earth on the Moon slow down the rotation of the Moon (while speeding up the rotation of the Earth).</a:t>
            </a:r>
          </a:p>
          <a:p>
            <a:r>
              <a:rPr lang="en-US" sz="1800" dirty="0"/>
              <a:t>The Moon eventually keeps the same face toward the Earth, becoming tidally locked.</a:t>
            </a:r>
          </a:p>
          <a:p>
            <a:r>
              <a:rPr lang="en-US" sz="1800" dirty="0"/>
              <a:t>The tidal forces of the Moon on the Earth slow down the rotation of the Earth, while speeding up the orbital motion of the Moon.</a:t>
            </a:r>
          </a:p>
          <a:p>
            <a:r>
              <a:rPr lang="en-US" sz="1800" dirty="0"/>
              <a:t>The Moon spirals away from the Earth, increasing its angular momentum, compensating for the lost angular momentum of the Earth rotation.</a:t>
            </a:r>
          </a:p>
          <a:p>
            <a:r>
              <a:rPr lang="en-US" sz="1800" dirty="0"/>
              <a:t>The Earth eventually keeps the same face toward the Moon, becoming tidally locked.</a:t>
            </a:r>
          </a:p>
          <a:p>
            <a:r>
              <a:rPr lang="en-US" sz="1800" dirty="0"/>
              <a:t>At this point, the system stops evolving and remains in this configuration forever (except as influenced by external forces</a:t>
            </a:r>
            <a:r>
              <a:rPr lang="en-US" sz="1800" dirty="0" smtClean="0"/>
              <a:t>).  This will happen in the VERY distant future.</a:t>
            </a:r>
            <a:endParaRPr lang="en-US" sz="1800" dirty="0"/>
          </a:p>
        </p:txBody>
      </p:sp>
      <p:sp>
        <p:nvSpPr>
          <p:cNvPr id="6" name="Date Placeholder 5"/>
          <p:cNvSpPr>
            <a:spLocks noGrp="1"/>
          </p:cNvSpPr>
          <p:nvPr>
            <p:ph type="dt" sz="half" idx="10"/>
          </p:nvPr>
        </p:nvSpPr>
        <p:spPr/>
        <p:txBody>
          <a:bodyPr/>
          <a:lstStyle/>
          <a:p>
            <a:pPr>
              <a:defRPr/>
            </a:pPr>
            <a:r>
              <a:rPr lang="en-US" smtClean="0"/>
              <a:t>October 18, 2018</a:t>
            </a:r>
            <a:endParaRPr lang="en-US" altLang="zh-CN"/>
          </a:p>
        </p:txBody>
      </p:sp>
    </p:spTree>
    <p:extLst>
      <p:ext uri="{BB962C8B-B14F-4D97-AF65-F5344CB8AC3E}">
        <p14:creationId xmlns:p14="http://schemas.microsoft.com/office/powerpoint/2010/main" val="2871862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Precession and Nutation</a:t>
            </a:r>
            <a:endParaRPr lang="en-US" dirty="0"/>
          </a:p>
        </p:txBody>
      </p:sp>
      <p:sp>
        <p:nvSpPr>
          <p:cNvPr id="3" name="Text Placeholder 2"/>
          <p:cNvSpPr>
            <a:spLocks noGrp="1"/>
          </p:cNvSpPr>
          <p:nvPr>
            <p:ph type="body" sz="half" idx="1"/>
          </p:nvPr>
        </p:nvSpPr>
        <p:spPr>
          <a:xfrm>
            <a:off x="292231" y="1059726"/>
            <a:ext cx="11651531" cy="4492661"/>
          </a:xfrm>
        </p:spPr>
        <p:txBody>
          <a:bodyPr/>
          <a:lstStyle/>
          <a:p>
            <a:r>
              <a:rPr lang="en-US" sz="1800" dirty="0" smtClean="0"/>
              <a:t>The </a:t>
            </a:r>
            <a:r>
              <a:rPr lang="en-US" sz="1800" dirty="0"/>
              <a:t>Earth is slightly oblate because of its rotation, and the resulting centrifugal force </a:t>
            </a:r>
            <a:r>
              <a:rPr lang="en-US" sz="1800" dirty="0" smtClean="0"/>
              <a:t>causes </a:t>
            </a:r>
            <a:r>
              <a:rPr lang="en-US" sz="1800" dirty="0"/>
              <a:t>a change in </a:t>
            </a:r>
            <a:r>
              <a:rPr lang="en-US" sz="1800" dirty="0" smtClean="0"/>
              <a:t>shape (equatorial bulge) </a:t>
            </a:r>
            <a:r>
              <a:rPr lang="en-US" sz="1800" dirty="0"/>
              <a:t>of the rotating Earth.  Because of the tilt of the Earth's rotation axis, this bulge is tilted relative to direction of forces from the Sun.  The differential force of the Sun on one side of this bulge relative to the other side is such that the Earth is being pulling in the direction to decrease the tilt angle.  Because the Earth is rotating, however, such a torque is not successful in righting the Earth, but rather causes a change in angular momentum perpendicular to the spin axis.  This torque causes the Earth to </a:t>
            </a:r>
            <a:r>
              <a:rPr lang="en-US" sz="1800" dirty="0" err="1"/>
              <a:t>precess</a:t>
            </a:r>
            <a:r>
              <a:rPr lang="en-US" sz="1800" dirty="0"/>
              <a:t>, just as a leaning top would.  This is just the precession we learned about in L</a:t>
            </a:r>
            <a:r>
              <a:rPr lang="en-US" sz="1800" dirty="0" smtClean="0"/>
              <a:t>ecture 2.  </a:t>
            </a:r>
            <a:r>
              <a:rPr lang="en-US" sz="1800" dirty="0"/>
              <a:t>The period of precession of the Earth is 26,000 years, and causes the direction of the pole to change in the sky, as well as causing the crossing point of the ecliptic and the celestial equator to move westward by about 50" per year.</a:t>
            </a:r>
          </a:p>
          <a:p>
            <a:r>
              <a:rPr lang="en-US" sz="1800" dirty="0"/>
              <a:t>Because the Moon's orbit is tilted slightly (about 5 degrees) from the ecliptic, and </a:t>
            </a:r>
            <a:r>
              <a:rPr lang="en-US" sz="1800" dirty="0" smtClean="0"/>
              <a:t>it </a:t>
            </a:r>
            <a:r>
              <a:rPr lang="en-US" sz="1800" dirty="0"/>
              <a:t>orbits once per roughly 28 days, the direction and magnitude of the net torque on the Earth due to the Sun and Moon changes on monthly and yearly time scales.  This causes a slight nodding of the axis on these time scales, so that the precession motion is not a smooth circle in the sky, but is a wiggly circle.  This nodding of </a:t>
            </a:r>
            <a:r>
              <a:rPr lang="en-US" sz="1800" dirty="0" smtClean="0"/>
              <a:t>the Earth’s axis </a:t>
            </a:r>
            <a:r>
              <a:rPr lang="en-US" sz="1800" dirty="0"/>
              <a:t>is called nutation</a:t>
            </a:r>
            <a:r>
              <a:rPr lang="en-US" sz="1800" dirty="0" smtClean="0"/>
              <a:t>.</a:t>
            </a:r>
            <a:endParaRPr lang="en-US" sz="1800" dirty="0"/>
          </a:p>
        </p:txBody>
      </p:sp>
      <p:sp>
        <p:nvSpPr>
          <p:cNvPr id="6" name="Date Placeholder 5"/>
          <p:cNvSpPr>
            <a:spLocks noGrp="1"/>
          </p:cNvSpPr>
          <p:nvPr>
            <p:ph type="dt" sz="half" idx="10"/>
          </p:nvPr>
        </p:nvSpPr>
        <p:spPr/>
        <p:txBody>
          <a:bodyPr/>
          <a:lstStyle/>
          <a:p>
            <a:pPr>
              <a:defRPr/>
            </a:pPr>
            <a:r>
              <a:rPr lang="en-US" smtClean="0"/>
              <a:t>October 18, 2018</a:t>
            </a:r>
            <a:endParaRPr lang="en-US" altLang="zh-CN"/>
          </a:p>
        </p:txBody>
      </p:sp>
    </p:spTree>
    <p:extLst>
      <p:ext uri="{BB962C8B-B14F-4D97-AF65-F5344CB8AC3E}">
        <p14:creationId xmlns:p14="http://schemas.microsoft.com/office/powerpoint/2010/main" val="7283947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21331</TotalTime>
  <Words>1553</Words>
  <Application>Microsoft Office PowerPoint</Application>
  <PresentationFormat>Widescreen</PresentationFormat>
  <Paragraphs>92</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宋体</vt:lpstr>
      <vt:lpstr>Arial</vt:lpstr>
      <vt:lpstr>Arial Black</vt:lpstr>
      <vt:lpstr>Cambria Math</vt:lpstr>
      <vt:lpstr>Comic Sans MS</vt:lpstr>
      <vt:lpstr>Palatino Linotype</vt:lpstr>
      <vt:lpstr>Symbol</vt:lpstr>
      <vt:lpstr>Tahoma</vt:lpstr>
      <vt:lpstr>Times New Roman</vt:lpstr>
      <vt:lpstr>Wingdings</vt:lpstr>
      <vt:lpstr>Textured</vt:lpstr>
      <vt:lpstr>Physics 320: Physical Processes: Tidal Effects (Lecture 12)</vt:lpstr>
      <vt:lpstr>Differential Gravitational Forces</vt:lpstr>
      <vt:lpstr>Tidal Force Across Earth</vt:lpstr>
      <vt:lpstr>Tidal Force Across Earth</vt:lpstr>
      <vt:lpstr>Tides from the Sun and Moon</vt:lpstr>
      <vt:lpstr>Consequences of Tidal Friction</vt:lpstr>
      <vt:lpstr>Long Term Evolution of Earth-Moon System</vt:lpstr>
      <vt:lpstr>Long Term Evolution of Earth-Moon System</vt:lpstr>
      <vt:lpstr>Precession and Nutation</vt:lpstr>
      <vt:lpstr>Roche Limit</vt:lpstr>
      <vt:lpstr>Roche Limit Example</vt:lpstr>
      <vt:lpstr>What We’ve Learned</vt:lpstr>
    </vt:vector>
  </TitlesOfParts>
  <Company>NJIT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570</cp:revision>
  <dcterms:created xsi:type="dcterms:W3CDTF">2003-02-02T23:38:32Z</dcterms:created>
  <dcterms:modified xsi:type="dcterms:W3CDTF">2018-10-18T13:27:35Z</dcterms:modified>
</cp:coreProperties>
</file>