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4"/>
  </p:notesMasterIdLst>
  <p:handoutMasterIdLst>
    <p:handoutMasterId r:id="rId15"/>
  </p:handoutMasterIdLst>
  <p:sldIdLst>
    <p:sldId id="256" r:id="rId2"/>
    <p:sldId id="362" r:id="rId3"/>
    <p:sldId id="351" r:id="rId4"/>
    <p:sldId id="365" r:id="rId5"/>
    <p:sldId id="363" r:id="rId6"/>
    <p:sldId id="372" r:id="rId7"/>
    <p:sldId id="366" r:id="rId8"/>
    <p:sldId id="373" r:id="rId9"/>
    <p:sldId id="374" r:id="rId10"/>
    <p:sldId id="375" r:id="rId11"/>
    <p:sldId id="376" r:id="rId12"/>
    <p:sldId id="364" r:id="rId13"/>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77" d="100"/>
          <a:sy n="77" d="100"/>
        </p:scale>
        <p:origin x="90"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23,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smtClean="0"/>
              <a:t>October 23,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altfuels.org/sampex/losscone/" TargetMode="External"/><Relationship Id="rId3" Type="http://schemas.openxmlformats.org/officeDocument/2006/relationships/image" Target="../media/image35.png"/><Relationship Id="rId7" Type="http://schemas.openxmlformats.org/officeDocument/2006/relationships/hyperlink" Target="https://www.google.com/search?q=earth+radiation+belt&amp;rlz=1C1RUCY_enUS710US710&amp;espv=2&amp;biw=1350&amp;bih=787&amp;source=lnms&amp;tbm=isch&amp;sa=X&amp;sqi=2&amp;ved=0ahUKEwjM6vm6kfbPAhXGOSYKHccxBTQQ_AUICCgD&amp;dpr=1#imgrc=t8Clpr8SRmDqFM%3A" TargetMode="External"/><Relationship Id="rId2" Type="http://schemas.openxmlformats.org/officeDocument/2006/relationships/hyperlink" Target="http://www.swpc.noaa.gov/products/geospace-magnetosphere-movies" TargetMode="External"/><Relationship Id="rId1" Type="http://schemas.openxmlformats.org/officeDocument/2006/relationships/slideLayout" Target="../slideLayouts/slideLayout12.xml"/><Relationship Id="rId6" Type="http://schemas.openxmlformats.org/officeDocument/2006/relationships/hyperlink" Target="http://www.nasa.gov/mission_pages/sunearth/science/magnetosphere2.html" TargetMode="External"/><Relationship Id="rId5" Type="http://schemas.openxmlformats.org/officeDocument/2006/relationships/image" Target="../media/image35.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s://www.youtube.com/watch?v=BdjLEHM6-t4"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11" Type="http://schemas.openxmlformats.org/officeDocument/2006/relationships/image" Target="../media/image9.png"/><Relationship Id="rId10" Type="http://schemas.openxmlformats.org/officeDocument/2006/relationships/image" Target="../media/image4.jpeg"/><Relationship Id="rId9" Type="http://schemas.openxmlformats.org/officeDocument/2006/relationships/image" Target="../media/image16.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1828800"/>
          </a:xfrm>
        </p:spPr>
        <p:txBody>
          <a:bodyPr/>
          <a:lstStyle/>
          <a:p>
            <a:pPr eaLnBrk="1" hangingPunct="1">
              <a:tabLst>
                <a:tab pos="1027113" algn="l"/>
              </a:tabLst>
            </a:pPr>
            <a:r>
              <a:rPr lang="en-US" altLang="en-US" dirty="0"/>
              <a:t>Physics 320: </a:t>
            </a:r>
            <a:r>
              <a:rPr lang="en-US" altLang="zh-CN" dirty="0">
                <a:ea typeface="宋体" panose="02010600030101010101" pitchFamily="2" charset="-122"/>
              </a:rPr>
              <a:t>Physical Processes: Atmospheres </a:t>
            </a:r>
            <a:r>
              <a:rPr lang="en-US" altLang="en-US" dirty="0"/>
              <a:t>(Lecture 13)</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353"/>
            <a:ext cx="10972800" cy="914400"/>
          </a:xfrm>
        </p:spPr>
        <p:txBody>
          <a:bodyPr/>
          <a:lstStyle/>
          <a:p>
            <a:r>
              <a:rPr lang="en-US" dirty="0" smtClean="0"/>
              <a:t>Earth’s Magnetosphere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25315" y="1032753"/>
                <a:ext cx="6690947" cy="5063247"/>
              </a:xfrm>
            </p:spPr>
            <p:txBody>
              <a:bodyPr/>
              <a:lstStyle/>
              <a:p>
                <a:r>
                  <a:rPr lang="en-US" sz="1800" dirty="0" smtClean="0"/>
                  <a:t>A planet can also have a magnetosphere, if it has appreciable magnetic fields.</a:t>
                </a:r>
              </a:p>
              <a:p>
                <a:r>
                  <a:rPr lang="en-US" sz="1800" dirty="0" smtClean="0"/>
                  <a:t>The </a:t>
                </a:r>
                <a:r>
                  <a:rPr lang="en-US" sz="1800" dirty="0"/>
                  <a:t>rotating liquid metallic core of the Earth </a:t>
                </a:r>
                <a:r>
                  <a:rPr lang="en-US" sz="1800" dirty="0" smtClean="0"/>
                  <a:t>generates a </a:t>
                </a:r>
                <a:r>
                  <a:rPr lang="en-US" sz="1800" dirty="0"/>
                  <a:t>magnetic </a:t>
                </a:r>
                <a:r>
                  <a:rPr lang="en-US" sz="1800" dirty="0" smtClean="0"/>
                  <a:t>field </a:t>
                </a:r>
                <a:r>
                  <a:rPr lang="en-US" sz="1800" dirty="0"/>
                  <a:t>that, at the surface, primarily </a:t>
                </a:r>
                <a:r>
                  <a:rPr lang="en-US" sz="1800" dirty="0" smtClean="0"/>
                  <a:t>looks </a:t>
                </a:r>
                <a:r>
                  <a:rPr lang="en-US" sz="1800" dirty="0"/>
                  <a:t>like a dipole (a </a:t>
                </a:r>
                <a:r>
                  <a:rPr lang="en-US" sz="1800" dirty="0" smtClean="0"/>
                  <a:t>North-South </a:t>
                </a:r>
                <a:r>
                  <a:rPr lang="en-US" sz="1800" dirty="0"/>
                  <a:t>magnetic pole), although there are higher-order multipole (quadrupole, etc.) components as well.  A dipole field falls off in strength </a:t>
                </a:r>
                <a:r>
                  <a:rPr lang="en-US" sz="1800" dirty="0" smtClean="0"/>
                  <a:t>as</a:t>
                </a:r>
              </a:p>
              <a:p>
                <a:pPr marL="0" indent="0">
                  <a:buNone/>
                </a:pPr>
                <a:endParaRPr lang="en-US" sz="1800" dirty="0"/>
              </a:p>
              <a:p>
                <a:r>
                  <a:rPr lang="en-US" sz="1800" dirty="0" smtClean="0"/>
                  <a:t>The </a:t>
                </a:r>
                <a:r>
                  <a:rPr lang="en-US" sz="1800" dirty="0"/>
                  <a:t>North geographic pole of the Earth actually is a South magnetic pole. </a:t>
                </a:r>
                <a:r>
                  <a:rPr lang="en-US" sz="1800" dirty="0" smtClean="0"/>
                  <a:t>This </a:t>
                </a:r>
                <a:r>
                  <a:rPr lang="en-US" sz="1800" dirty="0"/>
                  <a:t>means that the direction of the </a:t>
                </a:r>
                <a:r>
                  <a:rPr lang="en-US" sz="1800" dirty="0" err="1" smtClean="0"/>
                  <a:t>fieldlines</a:t>
                </a:r>
                <a:r>
                  <a:rPr lang="en-US" sz="1800" dirty="0" smtClean="0"/>
                  <a:t> </a:t>
                </a:r>
                <a:r>
                  <a:rPr lang="en-US" sz="1800" dirty="0"/>
                  <a:t>is out of the Earth at the South geographic pole, and into the Earth at the North geographic pole.  At the surface of the Earth, the magnetic field strength is about </a:t>
                </a:r>
                <a:r>
                  <a:rPr lang="en-US" sz="1800" dirty="0">
                    <a:latin typeface="Times New Roman" panose="02020603050405020304" pitchFamily="18" charset="0"/>
                    <a:cs typeface="Times New Roman" panose="02020603050405020304" pitchFamily="18" charset="0"/>
                  </a:rPr>
                  <a:t>0.4 gauss</a:t>
                </a:r>
                <a:r>
                  <a:rPr lang="en-US" sz="1800" dirty="0"/>
                  <a:t>, or </a:t>
                </a:r>
                <a14:m>
                  <m:oMath xmlns:m="http://schemas.openxmlformats.org/officeDocument/2006/math">
                    <m:r>
                      <a:rPr lang="en-US" sz="1800" i="1" dirty="0" smtClean="0">
                        <a:latin typeface="Cambria Math" panose="02040503050406030204" pitchFamily="18" charset="0"/>
                      </a:rPr>
                      <m:t>𝐵</m:t>
                    </m:r>
                    <m:r>
                      <a:rPr lang="en-US" sz="1800" i="1" baseline="-25000" dirty="0" smtClean="0">
                        <a:latin typeface="Cambria Math" panose="02040503050406030204" pitchFamily="18" charset="0"/>
                      </a:rPr>
                      <m:t>0</m:t>
                    </m:r>
                    <m:r>
                      <a:rPr lang="en-US" sz="1800" i="1" dirty="0" smtClean="0">
                        <a:latin typeface="Cambria Math" panose="02040503050406030204" pitchFamily="18" charset="0"/>
                      </a:rPr>
                      <m:t>= 4 </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10</m:t>
                        </m:r>
                      </m:e>
                      <m:sup>
                        <m:r>
                          <a:rPr lang="en-US" sz="1800" b="0" i="1" dirty="0" smtClean="0">
                            <a:latin typeface="Cambria Math" panose="02040503050406030204" pitchFamily="18" charset="0"/>
                          </a:rPr>
                          <m:t>−5</m:t>
                        </m:r>
                      </m:sup>
                    </m:sSup>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T</m:t>
                    </m:r>
                    <m:r>
                      <a:rPr lang="en-US" sz="1800" i="1" dirty="0" smtClean="0">
                        <a:latin typeface="Cambria Math" panose="02040503050406030204" pitchFamily="18" charset="0"/>
                      </a:rPr>
                      <m:t> </m:t>
                    </m:r>
                  </m:oMath>
                </a14:m>
                <a:r>
                  <a:rPr lang="en-US" sz="1800" dirty="0"/>
                  <a:t>(tesla is the SI unit).  The magnetic fields reach far out into space, and surround the Earth in a protective region called the </a:t>
                </a:r>
                <a:r>
                  <a:rPr lang="en-US" sz="1800" i="1" dirty="0">
                    <a:solidFill>
                      <a:srgbClr val="FF0000"/>
                    </a:solidFill>
                  </a:rPr>
                  <a:t>magnetosphere</a:t>
                </a:r>
                <a:r>
                  <a:rPr lang="en-US" sz="1800" dirty="0"/>
                  <a:t>. </a:t>
                </a:r>
                <a:r>
                  <a:rPr lang="en-US" sz="1800" dirty="0">
                    <a:hlinkClick r:id="rId2"/>
                  </a:rPr>
                  <a:t>Look at a real time monitoring of the magnetosphere</a:t>
                </a:r>
                <a:r>
                  <a:rPr lang="en-US" sz="1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25315" y="1032753"/>
                <a:ext cx="6690947" cy="5063247"/>
              </a:xfrm>
              <a:blipFill>
                <a:blip r:embed="rId3"/>
                <a:stretch>
                  <a:fillRect l="-182" t="-602" r="-36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mc:AlternateContent xmlns:mc="http://schemas.openxmlformats.org/markup-compatibility/2006">
        <mc:Choice xmlns:a14="http://schemas.microsoft.com/office/drawing/2010/main" Requires="a14">
          <p:sp>
            <p:nvSpPr>
              <p:cNvPr id="4" name="TextBox 3"/>
              <p:cNvSpPr txBox="1"/>
              <p:nvPr/>
            </p:nvSpPr>
            <p:spPr>
              <a:xfrm>
                <a:off x="2815169" y="3089666"/>
                <a:ext cx="1842620" cy="2946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𝐵</m:t>
                      </m:r>
                      <m:r>
                        <a:rPr lang="en-US" sz="1800" i="1" smtClean="0">
                          <a:latin typeface="Cambria Math" panose="02040503050406030204" pitchFamily="18" charset="0"/>
                        </a:rPr>
                        <m:t> = </m:t>
                      </m:r>
                      <m:r>
                        <a:rPr lang="en-US" sz="1800" i="1" smtClean="0">
                          <a:latin typeface="Cambria Math" panose="02040503050406030204" pitchFamily="18" charset="0"/>
                        </a:rPr>
                        <m:t>𝐵</m:t>
                      </m:r>
                      <m:r>
                        <a:rPr lang="en-US" sz="1800" i="1" baseline="-25000">
                          <a:latin typeface="Cambria Math" panose="02040503050406030204" pitchFamily="18" charset="0"/>
                        </a:rPr>
                        <m:t>0</m:t>
                      </m:r>
                      <m:sSup>
                        <m:sSupPr>
                          <m:ctrlPr>
                            <a:rPr lang="en-US" sz="1800" i="1" smtClean="0">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𝑟</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m:t>
                              </m:r>
                            </m:sub>
                          </m:sSub>
                          <m:r>
                            <a:rPr lang="en-US" sz="1800" i="1">
                              <a:latin typeface="Cambria Math" panose="02040503050406030204" pitchFamily="18" charset="0"/>
                            </a:rPr>
                            <m:t>)</m:t>
                          </m:r>
                        </m:e>
                        <m:sup>
                          <m:r>
                            <a:rPr lang="en-US" sz="1800" b="0" i="1" smtClean="0">
                              <a:latin typeface="Cambria Math" panose="02040503050406030204" pitchFamily="18" charset="0"/>
                            </a:rPr>
                            <m:t>−3</m:t>
                          </m:r>
                        </m:sup>
                      </m:sSup>
                    </m:oMath>
                  </m:oMathPara>
                </a14:m>
                <a:endParaRPr dirty="0"/>
              </a:p>
            </p:txBody>
          </p:sp>
        </mc:Choice>
        <mc:Fallback>
          <p:sp>
            <p:nvSpPr>
              <p:cNvPr id="4" name="TextBox 3"/>
              <p:cNvSpPr txBox="1">
                <a:spLocks noRot="1" noChangeAspect="1" noMove="1" noResize="1" noEditPoints="1" noAdjustHandles="1" noChangeArrowheads="1" noChangeShapeType="1" noTextEdit="1"/>
              </p:cNvSpPr>
              <p:nvPr/>
            </p:nvSpPr>
            <p:spPr>
              <a:xfrm>
                <a:off x="2815169" y="3089666"/>
                <a:ext cx="1842620" cy="294632"/>
              </a:xfrm>
              <a:prstGeom prst="rect">
                <a:avLst/>
              </a:prstGeom>
              <a:blipFill rotWithShape="0">
                <a:blip r:embed="rId4"/>
                <a:stretch>
                  <a:fillRect l="-2318" r="-331" b="-31250"/>
                </a:stretch>
              </a:blipFill>
            </p:spPr>
            <p:txBody>
              <a:bodyPr/>
              <a:lstStyle/>
              <a:p>
                <a:r>
                  <a:rPr lang="en-US">
                    <a:noFill/>
                  </a:rPr>
                  <a:t> </a:t>
                </a:r>
              </a:p>
            </p:txBody>
          </p:sp>
        </mc:Fallback>
      </mc:AlternateContent>
      <p:pic>
        <p:nvPicPr>
          <p:cNvPr id="2050" name="Picture 2" descr="Related imag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auto">
          <a:xfrm>
            <a:off x="6923267" y="1032753"/>
            <a:ext cx="5165697" cy="37812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8736115" y="4905434"/>
            <a:ext cx="1867408" cy="923330"/>
          </a:xfrm>
          <a:prstGeom prst="rect">
            <a:avLst/>
          </a:prstGeom>
          <a:noFill/>
        </p:spPr>
        <p:txBody>
          <a:bodyPr wrap="square" rtlCol="0">
            <a:spAutoFit/>
          </a:bodyPr>
          <a:lstStyle/>
          <a:p>
            <a:pPr algn="l"/>
            <a:r>
              <a:rPr lang="fr-FR" sz="1800" dirty="0">
                <a:hlinkClick r:id="rId6"/>
              </a:rPr>
              <a:t>Magnetosphere</a:t>
            </a:r>
            <a:endParaRPr lang="fr-FR" sz="1800" dirty="0"/>
          </a:p>
          <a:p>
            <a:pPr algn="l"/>
            <a:r>
              <a:rPr lang="fr-FR" sz="1800" dirty="0">
                <a:hlinkClick r:id="rId7"/>
              </a:rPr>
              <a:t>Radiation </a:t>
            </a:r>
            <a:r>
              <a:rPr lang="fr-FR" sz="1800" dirty="0" err="1">
                <a:hlinkClick r:id="rId7"/>
              </a:rPr>
              <a:t>Belts</a:t>
            </a:r>
            <a:endParaRPr lang="fr-FR" sz="1800" dirty="0"/>
          </a:p>
          <a:p>
            <a:pPr algn="l"/>
            <a:r>
              <a:rPr lang="fr-FR" sz="1800" dirty="0">
                <a:hlinkClick r:id="rId8"/>
              </a:rPr>
              <a:t>Particle Motions</a:t>
            </a:r>
            <a:endParaRPr lang="en-US" sz="1800" dirty="0" smtClean="0"/>
          </a:p>
        </p:txBody>
      </p:sp>
    </p:spTree>
    <p:extLst>
      <p:ext uri="{BB962C8B-B14F-4D97-AF65-F5344CB8AC3E}">
        <p14:creationId xmlns:p14="http://schemas.microsoft.com/office/powerpoint/2010/main" val="27782480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353"/>
            <a:ext cx="10972800" cy="914400"/>
          </a:xfrm>
        </p:spPr>
        <p:txBody>
          <a:bodyPr/>
          <a:lstStyle/>
          <a:p>
            <a:r>
              <a:rPr lang="en-US" dirty="0" err="1" smtClean="0"/>
              <a:t>Gyroradius</a:t>
            </a:r>
            <a:r>
              <a:rPr lang="en-US" dirty="0" smtClean="0"/>
              <a:t> and Particle Motions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325315" y="1243768"/>
                <a:ext cx="6690947" cy="4269009"/>
              </a:xfrm>
            </p:spPr>
            <p:txBody>
              <a:bodyPr/>
              <a:lstStyle/>
              <a:p>
                <a:r>
                  <a:rPr lang="en-US" sz="1800" dirty="0" smtClean="0"/>
                  <a:t>One can calculate the size of the circle executed by a charged particle of a given speed, from: </a:t>
                </a:r>
                <a14:m>
                  <m:oMath xmlns:m="http://schemas.openxmlformats.org/officeDocument/2006/math">
                    <m:r>
                      <a:rPr lang="en-US" sz="1800" i="1" dirty="0" smtClean="0">
                        <a:latin typeface="Cambria Math" panose="02040503050406030204" pitchFamily="18" charset="0"/>
                      </a:rPr>
                      <m:t>𝑟</m:t>
                    </m:r>
                    <m:r>
                      <a:rPr lang="en-US" sz="1800" i="1" dirty="0" smtClean="0">
                        <a:latin typeface="Cambria Math" panose="02040503050406030204" pitchFamily="18" charset="0"/>
                      </a:rPr>
                      <m:t> = </m:t>
                    </m:r>
                    <m:r>
                      <a:rPr lang="en-US" sz="1800" i="1" dirty="0" smtClean="0">
                        <a:latin typeface="Cambria Math" panose="02040503050406030204" pitchFamily="18" charset="0"/>
                      </a:rPr>
                      <m:t>𝑚𝑣</m:t>
                    </m:r>
                    <m:r>
                      <a:rPr lang="en-US" sz="1800" i="1" dirty="0" smtClean="0">
                        <a:latin typeface="Cambria Math" panose="02040503050406030204" pitchFamily="18" charset="0"/>
                      </a:rPr>
                      <m:t>/</m:t>
                    </m:r>
                    <m:r>
                      <a:rPr lang="en-US" sz="1800" i="1" dirty="0" err="1">
                        <a:latin typeface="Cambria Math" panose="02040503050406030204" pitchFamily="18" charset="0"/>
                      </a:rPr>
                      <m:t>𝑒𝐵</m:t>
                    </m:r>
                  </m:oMath>
                </a14:m>
                <a:endParaRPr lang="en-US" sz="1800" dirty="0"/>
              </a:p>
              <a:p>
                <a:r>
                  <a:rPr lang="en-US" sz="1800" b="1" dirty="0"/>
                  <a:t>Example:</a:t>
                </a:r>
                <a:r>
                  <a:rPr lang="en-US" sz="1800" dirty="0"/>
                  <a:t> </a:t>
                </a:r>
                <a:r>
                  <a:rPr lang="en-US" sz="1800" dirty="0" smtClean="0"/>
                  <a:t>For </a:t>
                </a:r>
                <a:r>
                  <a:rPr lang="en-US" sz="1800" dirty="0"/>
                  <a:t>a proton with speed </a:t>
                </a:r>
                <a14:m>
                  <m:oMath xmlns:m="http://schemas.openxmlformats.org/officeDocument/2006/math">
                    <m:r>
                      <a:rPr lang="en-US" sz="1800" i="1" dirty="0" smtClean="0">
                        <a:latin typeface="Cambria Math" panose="02040503050406030204" pitchFamily="18" charset="0"/>
                      </a:rPr>
                      <m:t>𝑣</m:t>
                    </m:r>
                    <m:r>
                      <a:rPr lang="en-US" sz="1800" i="1" dirty="0" smtClean="0">
                        <a:latin typeface="Cambria Math" panose="02040503050406030204" pitchFamily="18" charset="0"/>
                      </a:rPr>
                      <m:t> = 107 </m:t>
                    </m:r>
                    <m:r>
                      <m:rPr>
                        <m:sty m:val="p"/>
                      </m:rPr>
                      <a:rPr lang="en-US" sz="1800" i="0" dirty="0" smtClean="0">
                        <a:latin typeface="Cambria Math" panose="02040503050406030204" pitchFamily="18" charset="0"/>
                      </a:rPr>
                      <m:t>m</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s</m:t>
                    </m:r>
                  </m:oMath>
                </a14:m>
                <a:r>
                  <a:rPr lang="en-US" sz="1800" dirty="0"/>
                  <a:t>, in field of </a:t>
                </a:r>
                <a14:m>
                  <m:oMath xmlns:m="http://schemas.openxmlformats.org/officeDocument/2006/math">
                    <m:r>
                      <a:rPr lang="en-US" sz="1800" i="1" dirty="0" smtClean="0">
                        <a:latin typeface="Cambria Math" panose="02040503050406030204" pitchFamily="18" charset="0"/>
                      </a:rPr>
                      <m:t>𝐵</m:t>
                    </m:r>
                    <m:r>
                      <a:rPr lang="en-US" sz="1800" i="1" dirty="0" smtClean="0">
                        <a:latin typeface="Cambria Math" panose="02040503050406030204" pitchFamily="18" charset="0"/>
                      </a:rPr>
                      <m:t> = </m:t>
                    </m:r>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10</m:t>
                        </m:r>
                      </m:e>
                      <m:sup>
                        <m:r>
                          <a:rPr lang="en-US" sz="1800" b="0" i="1" dirty="0" smtClean="0">
                            <a:latin typeface="Cambria Math" panose="02040503050406030204" pitchFamily="18" charset="0"/>
                          </a:rPr>
                          <m:t>−5</m:t>
                        </m:r>
                      </m:sup>
                    </m:sSup>
                    <m:r>
                      <a:rPr lang="en-US" sz="1800" i="1" dirty="0" smtClean="0">
                        <a:latin typeface="Cambria Math" panose="02040503050406030204" pitchFamily="18" charset="0"/>
                      </a:rPr>
                      <m:t> </m:t>
                    </m:r>
                    <m:r>
                      <a:rPr lang="en-US" sz="1800" i="1" dirty="0" smtClean="0">
                        <a:latin typeface="Cambria Math" panose="02040503050406030204" pitchFamily="18" charset="0"/>
                      </a:rPr>
                      <m:t>𝑇</m:t>
                    </m:r>
                  </m:oMath>
                </a14:m>
                <a:r>
                  <a:rPr lang="en-US" sz="1800" dirty="0"/>
                  <a:t> the </a:t>
                </a:r>
                <a:r>
                  <a:rPr lang="en-US" sz="1800" dirty="0" err="1"/>
                  <a:t>gyroradius</a:t>
                </a:r>
                <a:r>
                  <a:rPr lang="en-US" sz="1800" dirty="0"/>
                  <a:t> is:</a:t>
                </a:r>
              </a:p>
              <a:p>
                <a:endParaRPr lang="en-US" sz="1800" dirty="0" smtClean="0"/>
              </a:p>
              <a:p>
                <a:endParaRPr lang="en-US" sz="1800" dirty="0" smtClean="0"/>
              </a:p>
              <a:p>
                <a:endParaRPr lang="en-US" sz="1800" dirty="0"/>
              </a:p>
              <a:p>
                <a:r>
                  <a:rPr lang="en-US" sz="1800" dirty="0" smtClean="0"/>
                  <a:t>This </a:t>
                </a:r>
                <a:r>
                  <a:rPr lang="en-US" sz="1800" dirty="0"/>
                  <a:t>means that such a proton will execute a circular gyration path of radius </a:t>
                </a:r>
                <a:r>
                  <a:rPr lang="en-US" sz="1800" dirty="0">
                    <a:latin typeface="Times New Roman" panose="02020603050405020304" pitchFamily="18" charset="0"/>
                    <a:cs typeface="Times New Roman" panose="02020603050405020304" pitchFamily="18" charset="0"/>
                  </a:rPr>
                  <a:t>10 km</a:t>
                </a:r>
                <a:r>
                  <a:rPr lang="en-US" sz="1800" dirty="0"/>
                  <a:t>.  If it travels inward along the magnetic field toward one of the poles, the magnetic field strength goes up, and it spirals in a smaller circle.  It will be mirrored if the field strength gets high enough, and it ends up trapped, bouncing forever from pole to pole, and drifting around the Earth. </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325315" y="1243768"/>
                <a:ext cx="6690947" cy="4269009"/>
              </a:xfrm>
              <a:blipFill rotWithShape="0">
                <a:blip r:embed="rId2"/>
                <a:stretch>
                  <a:fillRect l="-182" t="-714" r="-273" b="-1000"/>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p:pic>
        <p:nvPicPr>
          <p:cNvPr id="2050" name="Picture 2" descr="Related imag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923267" y="1314107"/>
            <a:ext cx="5165697" cy="37812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729023" y="2488291"/>
                <a:ext cx="6076223" cy="826893"/>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𝑟</m:t>
                      </m:r>
                      <m:r>
                        <a:rPr lang="en-US" sz="1800" i="1" dirty="0" smtClean="0">
                          <a:latin typeface="Cambria Math" panose="02040503050406030204" pitchFamily="18" charset="0"/>
                        </a:rPr>
                        <m:t> = </m:t>
                      </m:r>
                      <m:r>
                        <a:rPr lang="en-US" sz="1800" i="1" dirty="0" smtClean="0">
                          <a:latin typeface="Cambria Math" panose="02040503050406030204" pitchFamily="18" charset="0"/>
                        </a:rPr>
                        <m:t>𝑚𝑣</m:t>
                      </m:r>
                      <m:r>
                        <a:rPr lang="en-US" sz="1800" i="1" dirty="0" smtClean="0">
                          <a:latin typeface="Cambria Math" panose="02040503050406030204" pitchFamily="18" charset="0"/>
                        </a:rPr>
                        <m:t>/</m:t>
                      </m:r>
                      <m:r>
                        <a:rPr lang="en-US" sz="1800" i="1" dirty="0" smtClean="0">
                          <a:latin typeface="Cambria Math" panose="02040503050406030204" pitchFamily="18" charset="0"/>
                        </a:rPr>
                        <m:t>𝑒𝐵</m:t>
                      </m:r>
                      <m:r>
                        <a:rPr lang="en-US" sz="1800" i="1" dirty="0" smtClean="0">
                          <a:latin typeface="Cambria Math" panose="02040503050406030204" pitchFamily="18" charset="0"/>
                        </a:rPr>
                        <m:t>   = (1.67×</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−27</m:t>
                          </m:r>
                        </m:sup>
                      </m:sSup>
                      <m:r>
                        <a:rPr lang="en-US" sz="1800" i="1" dirty="0">
                          <a:latin typeface="Cambria Math" panose="02040503050406030204" pitchFamily="18" charset="0"/>
                        </a:rPr>
                        <m:t> </m:t>
                      </m:r>
                      <m:r>
                        <m:rPr>
                          <m:sty m:val="p"/>
                        </m:rPr>
                        <a:rPr lang="en-US" sz="1800" i="0" dirty="0">
                          <a:latin typeface="Cambria Math" panose="02040503050406030204" pitchFamily="18" charset="0"/>
                        </a:rPr>
                        <m:t>kg</m:t>
                      </m:r>
                      <m:r>
                        <a:rPr lang="en-US" sz="1800" i="1" dirty="0">
                          <a:latin typeface="Cambria Math" panose="02040503050406030204" pitchFamily="18" charset="0"/>
                        </a:rPr>
                        <m:t>)(10</m:t>
                      </m:r>
                      <m:r>
                        <a:rPr lang="en-US" sz="1800" i="1" baseline="30000" dirty="0">
                          <a:latin typeface="Cambria Math" panose="02040503050406030204" pitchFamily="18" charset="0"/>
                        </a:rPr>
                        <m:t>7</m:t>
                      </m:r>
                      <m:r>
                        <a:rPr lang="en-US" sz="1800" i="1" dirty="0">
                          <a:latin typeface="Cambria Math" panose="02040503050406030204" pitchFamily="18" charset="0"/>
                        </a:rPr>
                        <m:t> </m:t>
                      </m:r>
                      <m:r>
                        <m:rPr>
                          <m:sty m:val="p"/>
                        </m:rPr>
                        <a:rPr lang="en-US" sz="1800" i="0" dirty="0">
                          <a:latin typeface="Cambria Math" panose="02040503050406030204" pitchFamily="18" charset="0"/>
                        </a:rPr>
                        <m:t>m</m:t>
                      </m:r>
                      <m:r>
                        <a:rPr lang="en-US" sz="1800" i="0" dirty="0">
                          <a:latin typeface="Cambria Math" panose="02040503050406030204" pitchFamily="18" charset="0"/>
                        </a:rPr>
                        <m:t>/</m:t>
                      </m:r>
                      <m:r>
                        <m:rPr>
                          <m:sty m:val="p"/>
                        </m:rPr>
                        <a:rPr lang="en-US" sz="1800" i="0" dirty="0">
                          <a:latin typeface="Cambria Math" panose="02040503050406030204" pitchFamily="18" charset="0"/>
                        </a:rPr>
                        <m:t>s</m:t>
                      </m:r>
                      <m:r>
                        <a:rPr lang="en-US" sz="1800" i="1" dirty="0">
                          <a:latin typeface="Cambria Math" panose="02040503050406030204" pitchFamily="18" charset="0"/>
                        </a:rPr>
                        <m:t>) / (1.60</m:t>
                      </m:r>
                      <m:r>
                        <a:rPr lang="en-US" sz="1800" i="1" dirty="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10</m:t>
                          </m:r>
                        </m:e>
                        <m:sup>
                          <m:r>
                            <a:rPr lang="en-US" sz="1800" i="1" dirty="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19</m:t>
                          </m:r>
                        </m:sup>
                      </m:sSup>
                      <m:r>
                        <a:rPr lang="en-US" sz="1800" i="1" dirty="0">
                          <a:latin typeface="Cambria Math" panose="02040503050406030204" pitchFamily="18" charset="0"/>
                        </a:rPr>
                        <m:t>𝐶</m:t>
                      </m:r>
                      <m:r>
                        <a:rPr lang="en-US" sz="1800" i="1" dirty="0">
                          <a:latin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10</m:t>
                          </m:r>
                        </m:e>
                        <m:sup>
                          <m:r>
                            <a:rPr lang="en-US" sz="1800" i="1" dirty="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5</m:t>
                          </m:r>
                        </m:sup>
                      </m:sSup>
                      <m:r>
                        <a:rPr lang="en-US" sz="1800" i="1" dirty="0">
                          <a:latin typeface="Cambria Math" panose="02040503050406030204" pitchFamily="18" charset="0"/>
                        </a:rPr>
                        <m:t>𝑇</m:t>
                      </m:r>
                      <m:r>
                        <a:rPr lang="en-US" sz="1800" i="1" dirty="0">
                          <a:latin typeface="Cambria Math" panose="02040503050406030204" pitchFamily="18" charset="0"/>
                        </a:rPr>
                        <m:t>) = 10.4 </m:t>
                      </m:r>
                      <m:r>
                        <m:rPr>
                          <m:sty m:val="p"/>
                        </m:rPr>
                        <a:rPr lang="en-US" sz="1800" i="0" dirty="0">
                          <a:latin typeface="Cambria Math" panose="02040503050406030204" pitchFamily="18" charset="0"/>
                        </a:rPr>
                        <m:t>km</m:t>
                      </m:r>
                    </m:oMath>
                  </m:oMathPara>
                </a14:m>
                <a:endParaRPr lang="en-US" sz="18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729023" y="2488291"/>
                <a:ext cx="6076223" cy="826893"/>
              </a:xfrm>
              <a:prstGeom prst="rect">
                <a:avLst/>
              </a:prstGeom>
              <a:blipFill>
                <a:blip r:embed="rId4"/>
                <a:stretch>
                  <a:fillRect b="-2941"/>
                </a:stretch>
              </a:blipFill>
            </p:spPr>
            <p:txBody>
              <a:bodyPr/>
              <a:lstStyle/>
              <a:p>
                <a:r>
                  <a:rPr lang="en-US">
                    <a:noFill/>
                  </a:rPr>
                  <a:t> </a:t>
                </a:r>
              </a:p>
            </p:txBody>
          </p:sp>
        </mc:Fallback>
      </mc:AlternateContent>
    </p:spTree>
    <p:extLst>
      <p:ext uri="{BB962C8B-B14F-4D97-AF65-F5344CB8AC3E}">
        <p14:creationId xmlns:p14="http://schemas.microsoft.com/office/powerpoint/2010/main" val="22286479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464142"/>
          </a:xfrm>
        </p:spPr>
        <p:txBody>
          <a:bodyPr/>
          <a:lstStyle/>
          <a:p>
            <a:r>
              <a:rPr lang="en-US" dirty="0"/>
              <a:t>What We’ve Learned</a:t>
            </a:r>
          </a:p>
        </p:txBody>
      </p:sp>
      <p:sp>
        <p:nvSpPr>
          <p:cNvPr id="3" name="Text Placeholder 2"/>
          <p:cNvSpPr>
            <a:spLocks noGrp="1"/>
          </p:cNvSpPr>
          <p:nvPr>
            <p:ph type="body" sz="half" idx="1"/>
          </p:nvPr>
        </p:nvSpPr>
        <p:spPr>
          <a:xfrm>
            <a:off x="437859" y="761537"/>
            <a:ext cx="11313042" cy="4950567"/>
          </a:xfrm>
        </p:spPr>
        <p:txBody>
          <a:bodyPr/>
          <a:lstStyle/>
          <a:p>
            <a:r>
              <a:rPr lang="en-US" sz="1800" dirty="0" smtClean="0"/>
              <a:t>You should have a good intuitive sense of the statistical properties of a </a:t>
            </a:r>
            <a:r>
              <a:rPr lang="en-US" sz="1800" dirty="0" err="1" smtClean="0"/>
              <a:t>Maxwellian</a:t>
            </a:r>
            <a:r>
              <a:rPr lang="en-US" sz="1800" dirty="0" smtClean="0"/>
              <a:t> distribution—that it is characterized by a single number, the temperature, but represents a velocity distribution of particles.</a:t>
            </a:r>
          </a:p>
          <a:p>
            <a:r>
              <a:rPr lang="en-US" sz="1800" dirty="0" smtClean="0"/>
              <a:t>In particular, you should know the most probably speed (at the peak), and the mean (</a:t>
            </a:r>
            <a:r>
              <a:rPr lang="en-US" sz="1800" dirty="0" err="1" smtClean="0"/>
              <a:t>rms</a:t>
            </a:r>
            <a:r>
              <a:rPr lang="en-US" sz="1800" dirty="0" smtClean="0"/>
              <a:t>) speed, and how they </a:t>
            </a:r>
            <a:r>
              <a:rPr lang="en-US" sz="1800" dirty="0" err="1" smtClean="0"/>
              <a:t>depsnd</a:t>
            </a:r>
            <a:r>
              <a:rPr lang="en-US" sz="1800" dirty="0" smtClean="0"/>
              <a:t> on particle mass and temperature:</a:t>
            </a:r>
          </a:p>
          <a:p>
            <a:r>
              <a:rPr lang="en-US" sz="1800" dirty="0" smtClean="0"/>
              <a:t>You should understand that planets can only hold on to species gravitationally if their mean (</a:t>
            </a:r>
            <a:r>
              <a:rPr lang="en-US" sz="1800" dirty="0" err="1" smtClean="0"/>
              <a:t>rms</a:t>
            </a:r>
            <a:r>
              <a:rPr lang="en-US" sz="1800" dirty="0" smtClean="0"/>
              <a:t>) speed is at least 6 times lower than the escape speed: </a:t>
            </a:r>
          </a:p>
          <a:p>
            <a:r>
              <a:rPr lang="en-US" sz="1800" dirty="0" smtClean="0"/>
              <a:t>You should be able to use these relationships to determine what atoms or molecules a given body can be expected to have in its atmosphere.</a:t>
            </a:r>
          </a:p>
          <a:p>
            <a:r>
              <a:rPr lang="en-US" sz="1800" dirty="0" smtClean="0"/>
              <a:t>You should be able to apply the concept of pressure scale height                      to determine how fast the atmosphere should fall off with height: </a:t>
            </a:r>
          </a:p>
          <a:p>
            <a:endParaRPr lang="en-US" sz="1800" dirty="0"/>
          </a:p>
          <a:p>
            <a:r>
              <a:rPr lang="en-US" sz="1800" dirty="0" smtClean="0"/>
              <a:t>You should know the temperature structure of the Earth’s atmosphere, and the reasons for the stratosphere and mesosphere, temperature inversions due to heat input from UV and X-rays, respectively.</a:t>
            </a:r>
          </a:p>
          <a:p>
            <a:r>
              <a:rPr lang="en-US" sz="1800" dirty="0" smtClean="0"/>
              <a:t>You should understand the basics of the magnetosphere, and how to calculate the dipole magnetic field strength at any height given </a:t>
            </a:r>
            <a:r>
              <a:rPr lang="en-US" sz="1800" i="1" dirty="0" smtClean="0">
                <a:latin typeface="Times New Roman" panose="02020603050405020304" pitchFamily="18" charset="0"/>
                <a:cs typeface="Times New Roman" panose="02020603050405020304" pitchFamily="18" charset="0"/>
              </a:rPr>
              <a:t>B</a:t>
            </a:r>
            <a:r>
              <a:rPr lang="en-US" sz="1800" baseline="-25000" dirty="0" smtClean="0">
                <a:latin typeface="Times New Roman" panose="02020603050405020304" pitchFamily="18" charset="0"/>
                <a:cs typeface="Times New Roman" panose="02020603050405020304" pitchFamily="18" charset="0"/>
              </a:rPr>
              <a:t>0</a:t>
            </a:r>
            <a:r>
              <a:rPr lang="en-US" sz="1800" dirty="0" smtClean="0"/>
              <a:t>: </a:t>
            </a:r>
            <a:endParaRPr lang="en-US" sz="1800" dirty="0"/>
          </a:p>
        </p:txBody>
      </p:sp>
      <p:sp>
        <p:nvSpPr>
          <p:cNvPr id="6" name="Date Placeholder 5"/>
          <p:cNvSpPr>
            <a:spLocks noGrp="1"/>
          </p:cNvSpPr>
          <p:nvPr>
            <p:ph type="dt" sz="half" idx="10"/>
          </p:nvPr>
        </p:nvSpPr>
        <p:spPr/>
        <p:txBody>
          <a:bodyPr/>
          <a:lstStyle/>
          <a:p>
            <a:pPr>
              <a:defRPr/>
            </a:pPr>
            <a:r>
              <a:rPr lang="en-US" smtClean="0"/>
              <a:t>October 23, 2018</a:t>
            </a:r>
            <a:endParaRPr lang="en-US" altLang="zh-CN"/>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64C504B3-19F2-4AEE-9079-48BEBEDFFAED}"/>
                  </a:ext>
                </a:extLst>
              </p:cNvPr>
              <p:cNvSpPr txBox="1"/>
              <p:nvPr/>
            </p:nvSpPr>
            <p:spPr>
              <a:xfrm>
                <a:off x="6505433" y="1645452"/>
                <a:ext cx="1757083" cy="315086"/>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2</m:t>
                              </m:r>
                              <m:r>
                                <a:rPr lang="en-US" sz="1800" b="0" i="1" smtClean="0">
                                  <a:latin typeface="Cambria Math" panose="02040503050406030204" pitchFamily="18" charset="0"/>
                                </a:rPr>
                                <m:t>𝑘𝑇</m:t>
                              </m:r>
                              <m:r>
                                <a:rPr lang="en-US" sz="1800" b="0" i="1" smtClean="0">
                                  <a:latin typeface="Cambria Math" panose="02040503050406030204" pitchFamily="18" charset="0"/>
                                </a:rPr>
                                <m:t>/</m:t>
                              </m:r>
                              <m:r>
                                <a:rPr lang="en-US" sz="1800" b="0" i="1" smtClean="0">
                                  <a:latin typeface="Cambria Math" panose="02040503050406030204" pitchFamily="18" charset="0"/>
                                </a:rPr>
                                <m:t>𝑚</m:t>
                              </m:r>
                            </m:e>
                          </m:d>
                        </m:e>
                        <m:sup>
                          <m:r>
                            <a:rPr lang="en-US" sz="1800" b="0" i="1" smtClean="0">
                              <a:latin typeface="Cambria Math" panose="02040503050406030204" pitchFamily="18" charset="0"/>
                            </a:rPr>
                            <m:t>1/2</m:t>
                          </m:r>
                        </m:sup>
                      </m:sSup>
                    </m:oMath>
                  </m:oMathPara>
                </a14:m>
                <a:endParaRPr lang="en-US" sz="1800" dirty="0"/>
              </a:p>
            </p:txBody>
          </p:sp>
        </mc:Choice>
        <mc:Fallback>
          <p:sp>
            <p:nvSpPr>
              <p:cNvPr id="7" name="TextBox 6">
                <a:extLst>
                  <a:ext uri="{FF2B5EF4-FFF2-40B4-BE49-F238E27FC236}">
                    <a16:creationId xmlns:a16="http://schemas.microsoft.com/office/drawing/2014/main" xmlns:a14="http://schemas.microsoft.com/office/drawing/2010/main" xmlns="" id="{64C504B3-19F2-4AEE-9079-48BEBEDFFAED}"/>
                  </a:ext>
                </a:extLst>
              </p:cNvPr>
              <p:cNvSpPr txBox="1">
                <a:spLocks noRot="1" noChangeAspect="1" noMove="1" noResize="1" noEditPoints="1" noAdjustHandles="1" noChangeArrowheads="1" noChangeShapeType="1" noTextEdit="1"/>
              </p:cNvSpPr>
              <p:nvPr/>
            </p:nvSpPr>
            <p:spPr>
              <a:xfrm>
                <a:off x="6505433" y="1645452"/>
                <a:ext cx="1757083" cy="315086"/>
              </a:xfrm>
              <a:prstGeom prst="rect">
                <a:avLst/>
              </a:prstGeom>
              <a:blipFill rotWithShape="0">
                <a:blip r:embed="rId2"/>
                <a:stretch>
                  <a:fillRect l="-1042" t="-5769" r="-694" b="-230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xmlns="" id="{877E3498-9020-431C-9F22-0C1E03FFD0AF}"/>
                  </a:ext>
                </a:extLst>
              </p:cNvPr>
              <p:cNvSpPr txBox="1"/>
              <p:nvPr/>
            </p:nvSpPr>
            <p:spPr>
              <a:xfrm>
                <a:off x="8766539" y="1673215"/>
                <a:ext cx="1966629" cy="287323"/>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3</m:t>
                              </m:r>
                              <m:r>
                                <a:rPr lang="en-US" sz="1800" b="0" i="1" smtClean="0">
                                  <a:latin typeface="Cambria Math" panose="02040503050406030204" pitchFamily="18" charset="0"/>
                                </a:rPr>
                                <m:t>𝑘𝑇</m:t>
                              </m:r>
                              <m:r>
                                <a:rPr lang="en-US" sz="1800" b="0" i="1" smtClean="0">
                                  <a:latin typeface="Cambria Math" panose="02040503050406030204" pitchFamily="18" charset="0"/>
                                </a:rPr>
                                <m:t>/</m:t>
                              </m:r>
                              <m:r>
                                <a:rPr lang="en-US" sz="1800" b="0" i="1" smtClean="0">
                                  <a:latin typeface="Cambria Math" panose="02040503050406030204" pitchFamily="18" charset="0"/>
                                </a:rPr>
                                <m:t>𝑚</m:t>
                              </m:r>
                            </m:e>
                          </m:d>
                        </m:e>
                        <m:sup>
                          <m:r>
                            <a:rPr lang="en-US" sz="1800" b="0" i="1" smtClean="0">
                              <a:latin typeface="Cambria Math" panose="02040503050406030204" pitchFamily="18" charset="0"/>
                            </a:rPr>
                            <m:t>1/2</m:t>
                          </m:r>
                        </m:sup>
                      </m:sSup>
                    </m:oMath>
                  </m:oMathPara>
                </a14:m>
                <a:endParaRPr lang="en-US" sz="1800" dirty="0"/>
              </a:p>
            </p:txBody>
          </p:sp>
        </mc:Choice>
        <mc:Fallback>
          <p:sp>
            <p:nvSpPr>
              <p:cNvPr id="8" name="TextBox 7">
                <a:extLst>
                  <a:ext uri="{FF2B5EF4-FFF2-40B4-BE49-F238E27FC236}">
                    <a16:creationId xmlns:a16="http://schemas.microsoft.com/office/drawing/2014/main" xmlns:a14="http://schemas.microsoft.com/office/drawing/2010/main" xmlns="" id="{877E3498-9020-431C-9F22-0C1E03FFD0AF}"/>
                  </a:ext>
                </a:extLst>
              </p:cNvPr>
              <p:cNvSpPr txBox="1">
                <a:spLocks noRot="1" noChangeAspect="1" noMove="1" noResize="1" noEditPoints="1" noAdjustHandles="1" noChangeArrowheads="1" noChangeShapeType="1" noTextEdit="1"/>
              </p:cNvSpPr>
              <p:nvPr/>
            </p:nvSpPr>
            <p:spPr>
              <a:xfrm>
                <a:off x="8766539" y="1673215"/>
                <a:ext cx="1966629" cy="287323"/>
              </a:xfrm>
              <a:prstGeom prst="rect">
                <a:avLst/>
              </a:prstGeom>
              <a:blipFill rotWithShape="0">
                <a:blip r:embed="rId3"/>
                <a:stretch>
                  <a:fillRect l="-929" t="-6250" r="-619"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79F6C0F6-63FA-4629-98B5-8A34B462A885}"/>
                  </a:ext>
                </a:extLst>
              </p:cNvPr>
              <p:cNvSpPr txBox="1"/>
              <p:nvPr/>
            </p:nvSpPr>
            <p:spPr>
              <a:xfrm>
                <a:off x="5642709" y="2276839"/>
                <a:ext cx="1320938"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esc</m:t>
                          </m:r>
                        </m:sub>
                      </m:sSub>
                      <m:r>
                        <a:rPr lang="en-US" sz="1800" b="0" i="1" smtClean="0">
                          <a:latin typeface="Cambria Math" panose="02040503050406030204" pitchFamily="18" charset="0"/>
                        </a:rPr>
                        <m:t>&gt;6</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oMath>
                  </m:oMathPara>
                </a14:m>
                <a:endParaRPr lang="en-US" sz="1800" dirty="0"/>
              </a:p>
            </p:txBody>
          </p:sp>
        </mc:Choice>
        <mc:Fallback>
          <p:sp>
            <p:nvSpPr>
              <p:cNvPr id="9" name="TextBox 8">
                <a:extLst>
                  <a:ext uri="{FF2B5EF4-FFF2-40B4-BE49-F238E27FC236}">
                    <a16:creationId xmlns:a16="http://schemas.microsoft.com/office/drawing/2014/main" xmlns:a14="http://schemas.microsoft.com/office/drawing/2010/main" xmlns="" id="{79F6C0F6-63FA-4629-98B5-8A34B462A885}"/>
                  </a:ext>
                </a:extLst>
              </p:cNvPr>
              <p:cNvSpPr txBox="1">
                <a:spLocks noRot="1" noChangeAspect="1" noMove="1" noResize="1" noEditPoints="1" noAdjustHandles="1" noChangeArrowheads="1" noChangeShapeType="1" noTextEdit="1"/>
              </p:cNvSpPr>
              <p:nvPr/>
            </p:nvSpPr>
            <p:spPr>
              <a:xfrm>
                <a:off x="5642709" y="2276839"/>
                <a:ext cx="1320938" cy="276999"/>
              </a:xfrm>
              <a:prstGeom prst="rect">
                <a:avLst/>
              </a:prstGeom>
              <a:blipFill rotWithShape="0">
                <a:blip r:embed="rId4"/>
                <a:stretch>
                  <a:fillRect l="-1389" b="-15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7526329" y="3236820"/>
                <a:ext cx="1373518"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𝐻</m:t>
                      </m:r>
                      <m:r>
                        <a:rPr lang="en-US" sz="1800" i="1" dirty="0">
                          <a:latin typeface="Cambria Math" panose="02040503050406030204" pitchFamily="18" charset="0"/>
                        </a:rPr>
                        <m:t> = </m:t>
                      </m:r>
                      <m:r>
                        <a:rPr lang="en-US" sz="1800" i="1" dirty="0">
                          <a:latin typeface="Cambria Math" panose="02040503050406030204" pitchFamily="18" charset="0"/>
                        </a:rPr>
                        <m:t>𝑘𝑇</m:t>
                      </m:r>
                      <m:r>
                        <a:rPr lang="en-US" sz="1800" i="1" dirty="0">
                          <a:latin typeface="Cambria Math" panose="02040503050406030204" pitchFamily="18" charset="0"/>
                        </a:rPr>
                        <m:t>/</m:t>
                      </m:r>
                      <m:r>
                        <a:rPr lang="en-US" sz="1800" i="1" dirty="0">
                          <a:latin typeface="Cambria Math" panose="02040503050406030204" pitchFamily="18" charset="0"/>
                        </a:rPr>
                        <m:t>𝑚𝑔</m:t>
                      </m:r>
                    </m:oMath>
                  </m:oMathPara>
                </a14:m>
                <a:endParaRPr lang="en-US" sz="1800" dirty="0"/>
              </a:p>
            </p:txBody>
          </p:sp>
        </mc:Choice>
        <mc:Fallback>
          <p:sp>
            <p:nvSpPr>
              <p:cNvPr id="10" name="TextBox 9"/>
              <p:cNvSpPr txBox="1">
                <a:spLocks noRot="1" noChangeAspect="1" noMove="1" noResize="1" noEditPoints="1" noAdjustHandles="1" noChangeArrowheads="1" noChangeShapeType="1" noTextEdit="1"/>
              </p:cNvSpPr>
              <p:nvPr/>
            </p:nvSpPr>
            <p:spPr>
              <a:xfrm>
                <a:off x="7526329" y="3236820"/>
                <a:ext cx="1373518" cy="276999"/>
              </a:xfrm>
              <a:prstGeom prst="rect">
                <a:avLst/>
              </a:prstGeom>
              <a:blipFill rotWithShape="0">
                <a:blip r:embed="rId5"/>
                <a:stretch>
                  <a:fillRect l="-3111" r="-3556"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185060" y="3699647"/>
                <a:ext cx="1818639" cy="43332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 = </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0</m:t>
                          </m:r>
                        </m:sub>
                      </m:sSub>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𝑒</m:t>
                          </m:r>
                        </m:e>
                        <m:sup>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f>
                                <m:fPr>
                                  <m:ctrlPr>
                                    <a:rPr lang="en-US" sz="2000" i="1" dirty="0">
                                      <a:latin typeface="Cambria Math" panose="02040503050406030204" pitchFamily="18" charset="0"/>
                                    </a:rPr>
                                  </m:ctrlPr>
                                </m:fPr>
                                <m:num>
                                  <m:r>
                                    <a:rPr lang="en-US" sz="2000" i="1" dirty="0">
                                      <a:latin typeface="Cambria Math" panose="02040503050406030204" pitchFamily="18" charset="0"/>
                                    </a:rPr>
                                    <m:t>𝑚𝑔</m:t>
                                  </m:r>
                                </m:num>
                                <m:den>
                                  <m:r>
                                    <a:rPr lang="en-US" sz="2000" i="1" dirty="0">
                                      <a:latin typeface="Cambria Math" panose="02040503050406030204" pitchFamily="18" charset="0"/>
                                    </a:rPr>
                                    <m:t>𝑘𝑇</m:t>
                                  </m:r>
                                </m:den>
                              </m:f>
                            </m:e>
                          </m:d>
                          <m:r>
                            <a:rPr lang="en-US" sz="2000" b="0" i="1" dirty="0" smtClean="0">
                              <a:latin typeface="Cambria Math" panose="02040503050406030204" pitchFamily="18" charset="0"/>
                            </a:rPr>
                            <m:t>𝑧</m:t>
                          </m:r>
                        </m:sup>
                      </m:sSup>
                    </m:oMath>
                  </m:oMathPara>
                </a14:m>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5185060" y="3699647"/>
                <a:ext cx="1818639" cy="43332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5381868" y="5278780"/>
                <a:ext cx="1842620" cy="2946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𝐵</m:t>
                      </m:r>
                      <m:r>
                        <a:rPr lang="en-US" sz="1800" i="1" smtClean="0">
                          <a:latin typeface="Cambria Math" panose="02040503050406030204" pitchFamily="18" charset="0"/>
                        </a:rPr>
                        <m:t> = </m:t>
                      </m:r>
                      <m:r>
                        <a:rPr lang="en-US" sz="1800" i="1" smtClean="0">
                          <a:latin typeface="Cambria Math" panose="02040503050406030204" pitchFamily="18" charset="0"/>
                        </a:rPr>
                        <m:t>𝐵</m:t>
                      </m:r>
                      <m:r>
                        <a:rPr lang="en-US" sz="1800" i="1" baseline="-25000">
                          <a:latin typeface="Cambria Math" panose="02040503050406030204" pitchFamily="18" charset="0"/>
                        </a:rPr>
                        <m:t>0</m:t>
                      </m:r>
                      <m:sSup>
                        <m:sSupPr>
                          <m:ctrlPr>
                            <a:rPr lang="en-US" sz="1800" i="1" smtClean="0">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𝑟</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m:t>
                              </m:r>
                            </m:sub>
                          </m:sSub>
                          <m:r>
                            <a:rPr lang="en-US" sz="1800" i="1">
                              <a:latin typeface="Cambria Math" panose="02040503050406030204" pitchFamily="18" charset="0"/>
                            </a:rPr>
                            <m:t>)</m:t>
                          </m:r>
                        </m:e>
                        <m:sup>
                          <m:r>
                            <a:rPr lang="en-US" sz="1800" b="0" i="1" smtClean="0">
                              <a:latin typeface="Cambria Math" panose="02040503050406030204" pitchFamily="18" charset="0"/>
                            </a:rPr>
                            <m:t>−3</m:t>
                          </m:r>
                        </m:sup>
                      </m:sSup>
                    </m:oMath>
                  </m:oMathPara>
                </a14:m>
                <a:endParaRPr dirty="0"/>
              </a:p>
            </p:txBody>
          </p:sp>
        </mc:Choice>
        <mc:Fallback>
          <p:sp>
            <p:nvSpPr>
              <p:cNvPr id="13" name="TextBox 12"/>
              <p:cNvSpPr txBox="1">
                <a:spLocks noRot="1" noChangeAspect="1" noMove="1" noResize="1" noEditPoints="1" noAdjustHandles="1" noChangeArrowheads="1" noChangeShapeType="1" noTextEdit="1"/>
              </p:cNvSpPr>
              <p:nvPr/>
            </p:nvSpPr>
            <p:spPr>
              <a:xfrm>
                <a:off x="5381868" y="5278780"/>
                <a:ext cx="1842620" cy="294632"/>
              </a:xfrm>
              <a:prstGeom prst="rect">
                <a:avLst/>
              </a:prstGeom>
              <a:blipFill rotWithShape="0">
                <a:blip r:embed="rId7"/>
                <a:stretch>
                  <a:fillRect l="-2318" r="-331" b="-31250"/>
                </a:stretch>
              </a:blipFill>
            </p:spPr>
            <p:txBody>
              <a:bodyPr/>
              <a:lstStyle/>
              <a:p>
                <a:r>
                  <a:rPr lang="en-US">
                    <a:noFill/>
                  </a:rPr>
                  <a:t> </a:t>
                </a:r>
              </a:p>
            </p:txBody>
          </p:sp>
        </mc:Fallback>
      </mc:AlternateContent>
    </p:spTree>
    <p:extLst>
      <p:ext uri="{BB962C8B-B14F-4D97-AF65-F5344CB8AC3E}">
        <p14:creationId xmlns:p14="http://schemas.microsoft.com/office/powerpoint/2010/main" val="37036923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Atmospheres</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73584" y="956345"/>
                <a:ext cx="11368519" cy="5032508"/>
              </a:xfrm>
            </p:spPr>
            <p:txBody>
              <a:bodyPr>
                <a:noAutofit/>
              </a:bodyPr>
              <a:lstStyle/>
              <a:p>
                <a:r>
                  <a:rPr lang="en-US" sz="1800" dirty="0"/>
                  <a:t>We will learn later about atmospheric structure in some detail for each of the planets.  Here we just want to look at some useful relationships for atmospheres, which basically means looking at the physics of gases.  We start with the ideal gas law, which gives the relationship between pressure, density, and temperature for an atmosphere:</a:t>
                </a:r>
              </a:p>
              <a:p>
                <a:endParaRPr lang="en-US" sz="1800" dirty="0"/>
              </a:p>
              <a:p>
                <a:r>
                  <a:rPr lang="en-US" sz="1800" dirty="0"/>
                  <a:t>Here </a:t>
                </a:r>
                <a:r>
                  <a:rPr lang="en-US" sz="1800" i="1" dirty="0">
                    <a:latin typeface="Times New Roman" panose="02020603050405020304" pitchFamily="18" charset="0"/>
                    <a:cs typeface="Times New Roman" panose="02020603050405020304" pitchFamily="18" charset="0"/>
                  </a:rPr>
                  <a:t>P</a:t>
                </a:r>
                <a:r>
                  <a:rPr lang="en-US" sz="1800" dirty="0"/>
                  <a:t> is the pressure (force per unit area, or </a:t>
                </a:r>
                <a:r>
                  <a:rPr lang="en-US" sz="1800" dirty="0">
                    <a:latin typeface="Times New Roman" panose="02020603050405020304" pitchFamily="18" charset="0"/>
                    <a:cs typeface="Times New Roman" panose="02020603050405020304" pitchFamily="18" charset="0"/>
                  </a:rPr>
                  <a:t>N/m</a:t>
                </a:r>
                <a:r>
                  <a:rPr lang="en-US" sz="1800" baseline="30000" dirty="0">
                    <a:latin typeface="Times New Roman" panose="02020603050405020304" pitchFamily="18" charset="0"/>
                    <a:cs typeface="Times New Roman" panose="02020603050405020304" pitchFamily="18" charset="0"/>
                  </a:rPr>
                  <a:t>2</a:t>
                </a:r>
                <a:r>
                  <a:rPr lang="en-US" sz="1800" dirty="0"/>
                  <a:t>), </a:t>
                </a:r>
                <a:r>
                  <a:rPr lang="en-US" sz="1800" i="1" dirty="0">
                    <a:latin typeface="Times New Roman" panose="02020603050405020304" pitchFamily="18" charset="0"/>
                    <a:cs typeface="Times New Roman" panose="02020603050405020304" pitchFamily="18" charset="0"/>
                  </a:rPr>
                  <a:t>n</a:t>
                </a:r>
                <a:r>
                  <a:rPr lang="en-US" sz="1800" dirty="0"/>
                  <a:t> is the gas number density (</a:t>
                </a:r>
                <a:r>
                  <a:rPr lang="en-US" sz="1800" dirty="0">
                    <a:latin typeface="Times New Roman" panose="02020603050405020304" pitchFamily="18" charset="0"/>
                    <a:cs typeface="Times New Roman" panose="02020603050405020304" pitchFamily="18" charset="0"/>
                  </a:rPr>
                  <a:t>particles per m</a:t>
                </a:r>
                <a:r>
                  <a:rPr lang="en-US" sz="1800" baseline="30000" dirty="0">
                    <a:latin typeface="Times New Roman" panose="02020603050405020304" pitchFamily="18" charset="0"/>
                    <a:cs typeface="Times New Roman" panose="02020603050405020304" pitchFamily="18" charset="0"/>
                  </a:rPr>
                  <a:t>3</a:t>
                </a:r>
                <a:r>
                  <a:rPr lang="en-US" sz="1800" dirty="0"/>
                  <a:t>),            </a:t>
                </a:r>
                <a:r>
                  <a:rPr lang="en-US" sz="1800" i="1" dirty="0">
                    <a:latin typeface="Times New Roman" panose="02020603050405020304" pitchFamily="18" charset="0"/>
                    <a:cs typeface="Times New Roman" panose="02020603050405020304" pitchFamily="18" charset="0"/>
                  </a:rPr>
                  <a:t>k</a:t>
                </a:r>
                <a:r>
                  <a:rPr lang="en-US" sz="1800" dirty="0">
                    <a:latin typeface="Times New Roman" panose="02020603050405020304" pitchFamily="18" charset="0"/>
                    <a:cs typeface="Times New Roman" panose="02020603050405020304" pitchFamily="18" charset="0"/>
                  </a:rPr>
                  <a:t> = 1.38 x 10</a:t>
                </a:r>
                <a:r>
                  <a:rPr lang="en-US" sz="1800" baseline="30000" dirty="0">
                    <a:latin typeface="Times New Roman" panose="02020603050405020304" pitchFamily="18" charset="0"/>
                    <a:cs typeface="Times New Roman" panose="02020603050405020304" pitchFamily="18" charset="0"/>
                  </a:rPr>
                  <a:t>-23</a:t>
                </a:r>
                <a:r>
                  <a:rPr lang="en-US" sz="1800" dirty="0">
                    <a:latin typeface="Times New Roman" panose="02020603050405020304" pitchFamily="18" charset="0"/>
                    <a:cs typeface="Times New Roman" panose="02020603050405020304" pitchFamily="18" charset="0"/>
                  </a:rPr>
                  <a:t> J / K</a:t>
                </a:r>
                <a:r>
                  <a:rPr lang="en-US" sz="1800" dirty="0"/>
                  <a:t> is Boltzmann's constant, and </a:t>
                </a:r>
                <a:r>
                  <a:rPr lang="en-US" sz="1800" i="1" dirty="0">
                    <a:latin typeface="Times New Roman" panose="02020603050405020304" pitchFamily="18" charset="0"/>
                    <a:cs typeface="Times New Roman" panose="02020603050405020304" pitchFamily="18" charset="0"/>
                  </a:rPr>
                  <a:t>T</a:t>
                </a:r>
                <a:r>
                  <a:rPr lang="en-US" sz="1800" dirty="0"/>
                  <a:t> is the gas temperature in </a:t>
                </a:r>
                <a:r>
                  <a:rPr lang="en-US" sz="1800" dirty="0">
                    <a:latin typeface="Times New Roman" panose="02020603050405020304" pitchFamily="18" charset="0"/>
                    <a:cs typeface="Times New Roman" panose="02020603050405020304" pitchFamily="18" charset="0"/>
                  </a:rPr>
                  <a:t>K</a:t>
                </a:r>
                <a:r>
                  <a:rPr lang="en-US" sz="1800" dirty="0"/>
                  <a:t>.  </a:t>
                </a:r>
                <a14:m>
                  <m:oMath xmlns:m="http://schemas.openxmlformats.org/officeDocument/2006/math">
                    <m:r>
                      <m:rPr>
                        <m:nor/>
                      </m:rPr>
                      <a:rPr lang="en-US" sz="1800" b="0" i="1" smtClean="0">
                        <a:latin typeface="Cambria Math" panose="02040503050406030204" pitchFamily="18" charset="0"/>
                      </a:rPr>
                      <m:t>c</m:t>
                    </m:r>
                    <m:r>
                      <m:rPr>
                        <m:nor/>
                      </m:rPr>
                      <a:rPr lang="en-US" sz="1800" b="0" i="1" smtClean="0">
                        <a:latin typeface="Cambria Math" panose="02040503050406030204" pitchFamily="18" charset="0"/>
                      </a:rPr>
                      <m:t>.</m:t>
                    </m:r>
                    <m:r>
                      <m:rPr>
                        <m:nor/>
                      </m:rPr>
                      <a:rPr lang="en-US" sz="1800" b="0" i="1" smtClean="0">
                        <a:latin typeface="Cambria Math" panose="02040503050406030204" pitchFamily="18" charset="0"/>
                      </a:rPr>
                      <m:t>f</m:t>
                    </m:r>
                    <m:r>
                      <m:rPr>
                        <m:nor/>
                      </m:rPr>
                      <a:rPr lang="en-US" sz="1800" b="0" i="1" smtClean="0">
                        <a:latin typeface="Cambria Math" panose="02040503050406030204" pitchFamily="18" charset="0"/>
                      </a:rPr>
                      <m:t>. </m:t>
                    </m:r>
                    <m:r>
                      <a:rPr lang="en-US" sz="1800" b="0" i="1" smtClean="0">
                        <a:latin typeface="Cambria Math" panose="02040503050406030204" pitchFamily="18" charset="0"/>
                      </a:rPr>
                      <m:t> </m:t>
                    </m:r>
                    <m:r>
                      <a:rPr lang="en-US" sz="1800" b="0" i="1" smtClean="0">
                        <a:latin typeface="Cambria Math" panose="02040503050406030204" pitchFamily="18" charset="0"/>
                      </a:rPr>
                      <m:t>𝑃𝑉</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m:rPr>
                            <m:sty m:val="p"/>
                          </m:rPr>
                          <a:rPr lang="en-US" sz="1800" b="0" i="0" smtClean="0">
                            <a:latin typeface="Cambria Math" panose="02040503050406030204" pitchFamily="18" charset="0"/>
                          </a:rPr>
                          <m:t>mol</m:t>
                        </m:r>
                      </m:sub>
                    </m:sSub>
                    <m:r>
                      <a:rPr lang="en-US" sz="1800" b="0" i="1" smtClean="0">
                        <a:latin typeface="Cambria Math" panose="02040503050406030204" pitchFamily="18" charset="0"/>
                      </a:rPr>
                      <m:t>𝑅𝑇</m:t>
                    </m:r>
                  </m:oMath>
                </a14:m>
                <a:endParaRPr lang="en-US" sz="1800" dirty="0"/>
              </a:p>
              <a:p>
                <a:r>
                  <a:rPr lang="en-US" sz="1800" dirty="0"/>
                  <a:t>The ideal gas law is based on the idea of kinetic temperature, which describes a distribution of speeds of the gas molecules (or atoms) in terms of temperature.  A hot gas has faster moving particles than a cold gas.  The thermal distribution is an equilibrium distribution (called the Maxwellian distribution).</a:t>
                </a:r>
                <a:endParaRPr lang="en-US"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73584" y="956345"/>
                <a:ext cx="11368519" cy="5032508"/>
              </a:xfrm>
              <a:blipFill>
                <a:blip r:embed="rId2"/>
                <a:stretch>
                  <a:fillRect l="-107" t="-727" r="-16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1542417-D43E-42FF-B9B2-0798421F64C0}"/>
                  </a:ext>
                </a:extLst>
              </p:cNvPr>
              <p:cNvSpPr txBox="1"/>
              <p:nvPr/>
            </p:nvSpPr>
            <p:spPr>
              <a:xfrm>
                <a:off x="5306036" y="2034330"/>
                <a:ext cx="92441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𝑛𝑘𝑇</m:t>
                      </m:r>
                    </m:oMath>
                  </m:oMathPara>
                </a14:m>
                <a:endParaRPr lang="en-US" sz="1800" dirty="0"/>
              </a:p>
            </p:txBody>
          </p:sp>
        </mc:Choice>
        <mc:Fallback xmlns="">
          <p:sp>
            <p:nvSpPr>
              <p:cNvPr id="7" name="TextBox 6">
                <a:extLst>
                  <a:ext uri="{FF2B5EF4-FFF2-40B4-BE49-F238E27FC236}">
                    <a16:creationId xmlns:a16="http://schemas.microsoft.com/office/drawing/2014/main" id="{A1542417-D43E-42FF-B9B2-0798421F64C0}"/>
                  </a:ext>
                </a:extLst>
              </p:cNvPr>
              <p:cNvSpPr txBox="1">
                <a:spLocks noRot="1" noChangeAspect="1" noMove="1" noResize="1" noEditPoints="1" noAdjustHandles="1" noChangeArrowheads="1" noChangeShapeType="1" noTextEdit="1"/>
              </p:cNvSpPr>
              <p:nvPr/>
            </p:nvSpPr>
            <p:spPr>
              <a:xfrm>
                <a:off x="5306036" y="2034330"/>
                <a:ext cx="924419" cy="276999"/>
              </a:xfrm>
              <a:prstGeom prst="rect">
                <a:avLst/>
              </a:prstGeom>
              <a:blipFill>
                <a:blip r:embed="rId3"/>
                <a:stretch>
                  <a:fillRect l="-3947" r="-4605" b="-13333"/>
                </a:stretch>
              </a:blipFill>
            </p:spPr>
            <p:txBody>
              <a:bodyPr/>
              <a:lstStyle/>
              <a:p>
                <a:r>
                  <a:rPr lang="en-US">
                    <a:noFill/>
                  </a:rPr>
                  <a:t> </a:t>
                </a:r>
              </a:p>
            </p:txBody>
          </p:sp>
        </mc:Fallback>
      </mc:AlternateContent>
      <p:pic>
        <p:nvPicPr>
          <p:cNvPr id="8" name="Picture 2" descr="Image result for ideal gas law">
            <a:extLst>
              <a:ext uri="{FF2B5EF4-FFF2-40B4-BE49-F238E27FC236}">
                <a16:creationId xmlns:a16="http://schemas.microsoft.com/office/drawing/2014/main" xmlns="" id="{69AC528D-9838-4428-9D21-404CC6675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429" y="3996310"/>
            <a:ext cx="2785818" cy="20635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518BC7B-D7EA-487E-8652-BA464C3D703D}"/>
              </a:ext>
            </a:extLst>
          </p:cNvPr>
          <p:cNvSpPr/>
          <p:nvPr/>
        </p:nvSpPr>
        <p:spPr>
          <a:xfrm>
            <a:off x="1753129" y="4828039"/>
            <a:ext cx="5072885" cy="400110"/>
          </a:xfrm>
          <a:prstGeom prst="rect">
            <a:avLst/>
          </a:prstGeom>
        </p:spPr>
        <p:txBody>
          <a:bodyPr wrap="square">
            <a:spAutoFit/>
          </a:bodyPr>
          <a:lstStyle/>
          <a:p>
            <a:r>
              <a:rPr lang="en-US" sz="2000" dirty="0">
                <a:latin typeface="Arial" panose="020B0604020202020204" pitchFamily="34" charset="0"/>
                <a:hlinkClick r:id="rId5"/>
              </a:rPr>
              <a:t>Video showing Maxwellian Distribution</a:t>
            </a:r>
            <a:endParaRPr lang="en-US" sz="2000" dirty="0"/>
          </a:p>
        </p:txBody>
      </p:sp>
    </p:spTree>
    <p:extLst>
      <p:ext uri="{BB962C8B-B14F-4D97-AF65-F5344CB8AC3E}">
        <p14:creationId xmlns:p14="http://schemas.microsoft.com/office/powerpoint/2010/main" val="425747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40" y="75414"/>
            <a:ext cx="10905688" cy="695550"/>
          </a:xfrm>
        </p:spPr>
        <p:txBody>
          <a:bodyPr/>
          <a:lstStyle/>
          <a:p>
            <a:r>
              <a:rPr lang="en-US" dirty="0"/>
              <a:t>Characteristic Speeds of Maxwellian</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37859" y="972740"/>
                <a:ext cx="11313042" cy="4748792"/>
              </a:xfrm>
            </p:spPr>
            <p:txBody>
              <a:bodyPr/>
              <a:lstStyle/>
              <a:p>
                <a:r>
                  <a:rPr lang="en-US" sz="1800" dirty="0"/>
                  <a:t>Imagine firing a beam of particles, all with the same energy, into a trap and allowing them to come into equilibrium by colliding elastically.  Due to standard probability and statistics (akin to coin-tossing), they will wind up with a gaussian distribution of speeds (a bell curve).  Any distribution of particles in equilibrium will have such a curve, which can be parametrized by a single number, the temperature.  Due to the 3D nature of velocity, the gaussian when expressed in terms of speed becomes:</a:t>
                </a:r>
              </a:p>
              <a:p>
                <a:endParaRPr lang="en-US" sz="1800" dirty="0"/>
              </a:p>
              <a:p>
                <a:endParaRPr lang="en-US" sz="1800" dirty="0"/>
              </a:p>
              <a:p>
                <a:r>
                  <a:rPr lang="en-US" sz="1800" dirty="0"/>
                  <a:t>The important dependence is the argument of the exponential, which is just the ratio of the kinetic energy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𝑚</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2</m:t>
                        </m:r>
                      </m:sup>
                    </m:sSup>
                  </m:oMath>
                </a14:m>
                <a:r>
                  <a:rPr lang="en-US" sz="1800" dirty="0"/>
                  <a:t>) to thermal energy (</a:t>
                </a:r>
                <a:r>
                  <a:rPr lang="en-US" sz="1800" i="1" dirty="0" err="1">
                    <a:latin typeface="Times New Roman" panose="02020603050405020304" pitchFamily="18" charset="0"/>
                    <a:cs typeface="Times New Roman" panose="02020603050405020304" pitchFamily="18" charset="0"/>
                  </a:rPr>
                  <a:t>kT</a:t>
                </a:r>
                <a:r>
                  <a:rPr lang="en-US" sz="1800" dirty="0"/>
                  <a:t> ).  This expression is the number of particles per unit volume having speeds between </a:t>
                </a:r>
                <a14:m>
                  <m:oMath xmlns:m="http://schemas.openxmlformats.org/officeDocument/2006/math">
                    <m:r>
                      <a:rPr lang="en-US" sz="1800" b="0" i="1" smtClean="0">
                        <a:latin typeface="Cambria Math" panose="02040503050406030204" pitchFamily="18" charset="0"/>
                      </a:rPr>
                      <m:t>𝑣</m:t>
                    </m:r>
                  </m:oMath>
                </a14:m>
                <a:r>
                  <a:rPr lang="en-US" sz="1800" dirty="0"/>
                  <a:t> and </a:t>
                </a:r>
                <a14:m>
                  <m:oMath xmlns:m="http://schemas.openxmlformats.org/officeDocument/2006/math">
                    <m: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𝑑𝑣</m:t>
                    </m:r>
                  </m:oMath>
                </a14:m>
                <a:r>
                  <a:rPr lang="en-US" sz="1800" dirty="0"/>
                  <a:t>.</a:t>
                </a:r>
              </a:p>
              <a:p>
                <a:r>
                  <a:rPr lang="en-US" sz="1800" dirty="0"/>
                  <a:t>Important relationships:</a:t>
                </a:r>
              </a:p>
              <a:p>
                <a:pPr lvl="1"/>
                <a:r>
                  <a:rPr lang="en-US" sz="1600" dirty="0"/>
                  <a:t>Peak of distribution (most probable speed) is when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𝑣</m:t>
                        </m:r>
                      </m:e>
                      <m:sup>
                        <m:r>
                          <a:rPr lang="en-US" sz="1600" i="1">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rPr>
                      <m:t>𝑘𝑇</m:t>
                    </m:r>
                  </m:oMath>
                </a14:m>
                <a:r>
                  <a:rPr lang="en-US" sz="1600" dirty="0"/>
                  <a:t>, or</a:t>
                </a:r>
              </a:p>
              <a:p>
                <a:endParaRPr lang="en-US" sz="1800" dirty="0"/>
              </a:p>
              <a:p>
                <a:pPr lvl="1"/>
                <a:r>
                  <a:rPr lang="en-US" sz="1600" dirty="0"/>
                  <a:t>Root mean square speed is somewhat higher (due to asymmetry in the curve)</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37859" y="972740"/>
                <a:ext cx="11313042" cy="4748792"/>
              </a:xfrm>
              <a:blipFill>
                <a:blip r:embed="rId2"/>
                <a:stretch>
                  <a:fillRect l="-108" t="-770" r="-75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mc:AlternateContent xmlns:mc="http://schemas.openxmlformats.org/markup-compatibility/2006" xmlns:a14="http://schemas.microsoft.com/office/drawing/2010/main">
        <mc:Choice Requires="a14">
          <p:sp>
            <p:nvSpPr>
              <p:cNvPr id="17" name="TextBox 16"/>
              <p:cNvSpPr txBox="1"/>
              <p:nvPr/>
            </p:nvSpPr>
            <p:spPr>
              <a:xfrm>
                <a:off x="3555324" y="2495739"/>
                <a:ext cx="4504374" cy="50148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𝑛</m:t>
                          </m:r>
                        </m:e>
                        <m:sub>
                          <m:r>
                            <a:rPr lang="en-US" sz="1800" b="0" i="1" smtClean="0">
                              <a:latin typeface="Cambria Math" panose="02040503050406030204" pitchFamily="18" charset="0"/>
                              <a:ea typeface="Cambria Math" panose="02040503050406030204" pitchFamily="18" charset="0"/>
                            </a:rPr>
                            <m:t>𝑣</m:t>
                          </m:r>
                        </m:sub>
                      </m:sSub>
                      <m:r>
                        <a:rPr lang="en-US" sz="1800" b="0" i="1" smtClean="0">
                          <a:latin typeface="Cambria Math" panose="02040503050406030204" pitchFamily="18" charset="0"/>
                          <a:ea typeface="Cambria Math" panose="02040503050406030204" pitchFamily="18" charset="0"/>
                        </a:rPr>
                        <m:t>𝑑𝑣</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sSubSup>
                            <m:sSubSupPr>
                              <m:ctrlPr>
                                <a:rPr lang="en-US" sz="1800" b="0" i="1" smtClean="0">
                                  <a:latin typeface="Cambria Math" panose="02040503050406030204" pitchFamily="18" charset="0"/>
                                </a:rPr>
                              </m:ctrlPr>
                            </m:sSubSupPr>
                            <m:e>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𝑚</m:t>
                                      </m:r>
                                    </m:num>
                                    <m:den>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𝑘𝑇</m:t>
                                      </m:r>
                                    </m:den>
                                  </m:f>
                                </m:e>
                              </m:d>
                            </m:e>
                            <m:sub/>
                            <m:sup>
                              <m:r>
                                <a:rPr lang="en-US" sz="1800" b="0" i="1" smtClean="0">
                                  <a:latin typeface="Cambria Math" panose="02040503050406030204" pitchFamily="18" charset="0"/>
                                </a:rPr>
                                <m:t>3/2</m:t>
                              </m:r>
                            </m:sup>
                          </m:sSub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𝑒</m:t>
                              </m:r>
                            </m:e>
                            <m:sub/>
                            <m:sup>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𝑚</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𝑘𝑇</m:t>
                                  </m:r>
                                </m:den>
                              </m:f>
                            </m:sup>
                          </m:sSub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𝑣</m:t>
                                  </m:r>
                                </m:e>
                                <m:sup>
                                  <m:r>
                                    <a:rPr lang="en-US" sz="1800" b="0" i="1" smtClean="0">
                                      <a:latin typeface="Cambria Math" panose="02040503050406030204" pitchFamily="18" charset="0"/>
                                      <a:ea typeface="Cambria Math" panose="02040503050406030204" pitchFamily="18" charset="0"/>
                                    </a:rPr>
                                    <m:t>2</m:t>
                                  </m:r>
                                </m:sup>
                              </m:sSup>
                            </m:e>
                          </m:d>
                        </m:e>
                        <m:sub/>
                      </m:sSub>
                      <m:r>
                        <a:rPr lang="en-US" sz="1800" b="0" i="1" smtClean="0">
                          <a:latin typeface="Cambria Math" panose="02040503050406030204" pitchFamily="18" charset="0"/>
                        </a:rPr>
                        <m:t>𝑑𝑣</m:t>
                      </m:r>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555324" y="2495739"/>
                <a:ext cx="4504374" cy="5014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534660" y="5491960"/>
                <a:ext cx="63562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=1</m:t>
                      </m:r>
                    </m:oMath>
                  </m:oMathPara>
                </a14:m>
                <a:endParaRPr lang="en-US" sz="1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534660" y="5491960"/>
                <a:ext cx="635623" cy="276999"/>
              </a:xfrm>
              <a:prstGeom prst="rect">
                <a:avLst/>
              </a:prstGeom>
              <a:blipFill>
                <a:blip r:embed="rId7"/>
                <a:stretch>
                  <a:fillRect l="-3846" r="-769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382608" y="5366721"/>
                <a:ext cx="869725" cy="5185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𝑅</m:t>
                          </m:r>
                        </m:num>
                        <m:den>
                          <m:r>
                            <a:rPr lang="en-US" sz="1800" b="0" i="1" smtClean="0">
                              <a:latin typeface="Cambria Math" panose="02040503050406030204" pitchFamily="18" charset="0"/>
                            </a:rPr>
                            <m:t>𝑑</m:t>
                          </m:r>
                        </m:den>
                      </m:f>
                    </m:oMath>
                  </m:oMathPara>
                </a14:m>
                <a:endParaRPr lang="en-US" sz="1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382608" y="5366721"/>
                <a:ext cx="869725" cy="5185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490565" y="5491960"/>
                <a:ext cx="81188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=−2</m:t>
                      </m:r>
                    </m:oMath>
                  </m:oMathPara>
                </a14:m>
                <a:endParaRPr 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0490565" y="5491960"/>
                <a:ext cx="811889" cy="276999"/>
              </a:xfrm>
              <a:prstGeom prst="rect">
                <a:avLst/>
              </a:prstGeom>
              <a:blipFill>
                <a:blip r:embed="rId9"/>
                <a:stretch>
                  <a:fillRect l="-3008" r="-5263" b="-11111"/>
                </a:stretch>
              </a:blipFill>
            </p:spPr>
            <p:txBody>
              <a:bodyPr/>
              <a:lstStyle/>
              <a:p>
                <a:r>
                  <a:rPr lang="en-US">
                    <a:noFill/>
                  </a:rPr>
                  <a:t> </a:t>
                </a:r>
              </a:p>
            </p:txBody>
          </p:sp>
        </mc:Fallback>
      </mc:AlternateContent>
      <p:pic>
        <p:nvPicPr>
          <p:cNvPr id="4" name="Picture 2" descr="Related image">
            <a:extLst>
              <a:ext uri="{FF2B5EF4-FFF2-40B4-BE49-F238E27FC236}">
                <a16:creationId xmlns:a16="http://schemas.microsoft.com/office/drawing/2014/main" xmlns="" id="{85AF8134-DF1F-405F-9F3D-306EF1785B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4660" y="3857581"/>
            <a:ext cx="3031588" cy="21618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64C504B3-19F2-4AEE-9079-48BEBEDFFAED}"/>
                  </a:ext>
                </a:extLst>
              </p:cNvPr>
              <p:cNvSpPr txBox="1"/>
              <p:nvPr/>
            </p:nvSpPr>
            <p:spPr>
              <a:xfrm>
                <a:off x="1463879" y="4780973"/>
                <a:ext cx="1757083" cy="315086"/>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2</m:t>
                              </m:r>
                              <m:r>
                                <a:rPr lang="en-US" sz="1800" b="0" i="1" smtClean="0">
                                  <a:latin typeface="Cambria Math" panose="02040503050406030204" pitchFamily="18" charset="0"/>
                                </a:rPr>
                                <m:t>𝑘𝑇</m:t>
                              </m:r>
                              <m:r>
                                <a:rPr lang="en-US" sz="1800" b="0" i="1" smtClean="0">
                                  <a:latin typeface="Cambria Math" panose="02040503050406030204" pitchFamily="18" charset="0"/>
                                </a:rPr>
                                <m:t>/</m:t>
                              </m:r>
                              <m:r>
                                <a:rPr lang="en-US" sz="1800" b="0" i="1" smtClean="0">
                                  <a:latin typeface="Cambria Math" panose="02040503050406030204" pitchFamily="18" charset="0"/>
                                </a:rPr>
                                <m:t>𝑚</m:t>
                              </m:r>
                            </m:e>
                          </m:d>
                        </m:e>
                        <m:sup>
                          <m:r>
                            <a:rPr lang="en-US" sz="1800" b="0" i="1" smtClean="0">
                              <a:latin typeface="Cambria Math" panose="02040503050406030204" pitchFamily="18" charset="0"/>
                            </a:rPr>
                            <m:t>1/2</m:t>
                          </m:r>
                        </m:sup>
                      </m:sSup>
                    </m:oMath>
                  </m:oMathPara>
                </a14:m>
                <a:endParaRPr lang="en-US" sz="1800" dirty="0"/>
              </a:p>
            </p:txBody>
          </p:sp>
        </mc:Choice>
        <mc:Fallback xmlns="">
          <p:sp>
            <p:nvSpPr>
              <p:cNvPr id="5" name="TextBox 4">
                <a:extLst>
                  <a:ext uri="{FF2B5EF4-FFF2-40B4-BE49-F238E27FC236}">
                    <a16:creationId xmlns:a16="http://schemas.microsoft.com/office/drawing/2014/main" id="{64C504B3-19F2-4AEE-9079-48BEBEDFFAED}"/>
                  </a:ext>
                </a:extLst>
              </p:cNvPr>
              <p:cNvSpPr txBox="1">
                <a:spLocks noRot="1" noChangeAspect="1" noMove="1" noResize="1" noEditPoints="1" noAdjustHandles="1" noChangeArrowheads="1" noChangeShapeType="1" noTextEdit="1"/>
              </p:cNvSpPr>
              <p:nvPr/>
            </p:nvSpPr>
            <p:spPr>
              <a:xfrm>
                <a:off x="1463879" y="4780973"/>
                <a:ext cx="1757083" cy="315086"/>
              </a:xfrm>
              <a:prstGeom prst="rect">
                <a:avLst/>
              </a:prstGeom>
              <a:blipFill>
                <a:blip r:embed="rId11"/>
                <a:stretch>
                  <a:fillRect l="-1042" t="-5769" r="-694"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877E3498-9020-431C-9F22-0C1E03FFD0AF}"/>
                  </a:ext>
                </a:extLst>
              </p:cNvPr>
              <p:cNvSpPr txBox="1"/>
              <p:nvPr/>
            </p:nvSpPr>
            <p:spPr>
              <a:xfrm>
                <a:off x="1359105" y="5482329"/>
                <a:ext cx="1966629" cy="287323"/>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3</m:t>
                              </m:r>
                              <m:r>
                                <a:rPr lang="en-US" sz="1800" b="0" i="1" smtClean="0">
                                  <a:latin typeface="Cambria Math" panose="02040503050406030204" pitchFamily="18" charset="0"/>
                                </a:rPr>
                                <m:t>𝑘𝑇</m:t>
                              </m:r>
                              <m:r>
                                <a:rPr lang="en-US" sz="1800" b="0" i="1" smtClean="0">
                                  <a:latin typeface="Cambria Math" panose="02040503050406030204" pitchFamily="18" charset="0"/>
                                </a:rPr>
                                <m:t>/</m:t>
                              </m:r>
                              <m:r>
                                <a:rPr lang="en-US" sz="1800" b="0" i="1" smtClean="0">
                                  <a:latin typeface="Cambria Math" panose="02040503050406030204" pitchFamily="18" charset="0"/>
                                </a:rPr>
                                <m:t>𝑚</m:t>
                              </m:r>
                            </m:e>
                          </m:d>
                        </m:e>
                        <m:sup>
                          <m:r>
                            <a:rPr lang="en-US" sz="1800" b="0" i="1" smtClean="0">
                              <a:latin typeface="Cambria Math" panose="02040503050406030204" pitchFamily="18" charset="0"/>
                            </a:rPr>
                            <m:t>1/2</m:t>
                          </m:r>
                        </m:sup>
                      </m:sSup>
                    </m:oMath>
                  </m:oMathPara>
                </a14:m>
                <a:endParaRPr lang="en-US" sz="1800" dirty="0"/>
              </a:p>
            </p:txBody>
          </p:sp>
        </mc:Choice>
        <mc:Fallback xmlns="">
          <p:sp>
            <p:nvSpPr>
              <p:cNvPr id="14" name="TextBox 13">
                <a:extLst>
                  <a:ext uri="{FF2B5EF4-FFF2-40B4-BE49-F238E27FC236}">
                    <a16:creationId xmlns:a16="http://schemas.microsoft.com/office/drawing/2014/main" id="{877E3498-9020-431C-9F22-0C1E03FFD0AF}"/>
                  </a:ext>
                </a:extLst>
              </p:cNvPr>
              <p:cNvSpPr txBox="1">
                <a:spLocks noRot="1" noChangeAspect="1" noMove="1" noResize="1" noEditPoints="1" noAdjustHandles="1" noChangeArrowheads="1" noChangeShapeType="1" noTextEdit="1"/>
              </p:cNvSpPr>
              <p:nvPr/>
            </p:nvSpPr>
            <p:spPr>
              <a:xfrm>
                <a:off x="1359105" y="5482329"/>
                <a:ext cx="1966629" cy="287323"/>
              </a:xfrm>
              <a:prstGeom prst="rect">
                <a:avLst/>
              </a:prstGeom>
              <a:blipFill>
                <a:blip r:embed="rId12"/>
                <a:stretch>
                  <a:fillRect l="-929" t="-6383" r="-310" b="-36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E85E2A49-5F38-4D5F-B98F-468B89005A1D}"/>
                  </a:ext>
                </a:extLst>
              </p:cNvPr>
              <p:cNvSpPr txBox="1"/>
              <p:nvPr/>
            </p:nvSpPr>
            <p:spPr>
              <a:xfrm>
                <a:off x="3403166" y="4797751"/>
                <a:ext cx="4808689" cy="27808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𝑝</m:t>
                          </m:r>
                        </m:sub>
                      </m:sSub>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2∗1.38</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10</m:t>
                              </m:r>
                            </m:e>
                            <m:sup>
                              <m:r>
                                <a:rPr lang="en-US" sz="1400" b="0" i="1" smtClean="0">
                                  <a:latin typeface="Cambria Math" panose="02040503050406030204" pitchFamily="18" charset="0"/>
                                  <a:ea typeface="Cambria Math" panose="02040503050406030204" pitchFamily="18" charset="0"/>
                                </a:rPr>
                                <m:t>−23</m:t>
                              </m:r>
                            </m:sup>
                          </m:sSup>
                          <m:r>
                            <a:rPr lang="en-US" sz="1400" b="0" i="1" smtClean="0">
                              <a:latin typeface="Cambria Math" panose="02040503050406030204" pitchFamily="18" charset="0"/>
                            </a:rPr>
                            <m:t>∗300/(32∗1.67</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10</m:t>
                              </m:r>
                            </m:e>
                            <m:sup>
                              <m:r>
                                <a:rPr lang="en-US" sz="1400" i="1">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7</m:t>
                              </m:r>
                            </m:sup>
                          </m:sSup>
                          <m:r>
                            <a:rPr lang="en-US" sz="1400" b="0" i="1" smtClean="0">
                              <a:latin typeface="Cambria Math" panose="02040503050406030204" pitchFamily="18" charset="0"/>
                            </a:rPr>
                            <m:t>)</m:t>
                          </m:r>
                        </m:e>
                      </m:rad>
                      <m:r>
                        <a:rPr lang="en-US" sz="1400" b="0" i="1" smtClean="0">
                          <a:latin typeface="Cambria Math" panose="02040503050406030204" pitchFamily="18" charset="0"/>
                        </a:rPr>
                        <m:t>=394 </m:t>
                      </m:r>
                      <m:r>
                        <m:rPr>
                          <m:sty m:val="p"/>
                        </m:rPr>
                        <a:rPr lang="en-US" sz="1400" b="0" i="0" smtClean="0">
                          <a:latin typeface="Cambria Math" panose="02040503050406030204" pitchFamily="18" charset="0"/>
                        </a:rPr>
                        <m:t>m</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s</m:t>
                      </m:r>
                    </m:oMath>
                  </m:oMathPara>
                </a14:m>
                <a:endParaRPr lang="en-US" sz="1400" dirty="0"/>
              </a:p>
            </p:txBody>
          </p:sp>
        </mc:Choice>
        <mc:Fallback xmlns="">
          <p:sp>
            <p:nvSpPr>
              <p:cNvPr id="7" name="TextBox 6">
                <a:extLst>
                  <a:ext uri="{FF2B5EF4-FFF2-40B4-BE49-F238E27FC236}">
                    <a16:creationId xmlns:a16="http://schemas.microsoft.com/office/drawing/2014/main" id="{E85E2A49-5F38-4D5F-B98F-468B89005A1D}"/>
                  </a:ext>
                </a:extLst>
              </p:cNvPr>
              <p:cNvSpPr txBox="1">
                <a:spLocks noRot="1" noChangeAspect="1" noMove="1" noResize="1" noEditPoints="1" noAdjustHandles="1" noChangeArrowheads="1" noChangeShapeType="1" noTextEdit="1"/>
              </p:cNvSpPr>
              <p:nvPr/>
            </p:nvSpPr>
            <p:spPr>
              <a:xfrm>
                <a:off x="3403166" y="4797751"/>
                <a:ext cx="4808689" cy="278089"/>
              </a:xfrm>
              <a:prstGeom prst="rect">
                <a:avLst/>
              </a:prstGeom>
              <a:blipFill>
                <a:blip r:embed="rId13"/>
                <a:stretch>
                  <a:fillRect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EB92C11-6753-4B6C-8944-4574BBDBEC54}"/>
                  </a:ext>
                </a:extLst>
              </p:cNvPr>
              <p:cNvSpPr txBox="1"/>
              <p:nvPr/>
            </p:nvSpPr>
            <p:spPr>
              <a:xfrm>
                <a:off x="3462177" y="5471794"/>
                <a:ext cx="4973797" cy="26090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𝑣</m:t>
                          </m:r>
                        </m:e>
                        <m:sub>
                          <m:r>
                            <m:rPr>
                              <m:sty m:val="p"/>
                            </m:rPr>
                            <a:rPr lang="en-US" sz="1400" b="0" i="0" smtClean="0">
                              <a:latin typeface="Cambria Math" panose="02040503050406030204" pitchFamily="18" charset="0"/>
                            </a:rPr>
                            <m:t>rms</m:t>
                          </m:r>
                        </m:sub>
                      </m:sSub>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3∗1.38</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10</m:t>
                              </m:r>
                            </m:e>
                            <m:sup>
                              <m:r>
                                <a:rPr lang="en-US" sz="1400" b="0" i="1" smtClean="0">
                                  <a:latin typeface="Cambria Math" panose="02040503050406030204" pitchFamily="18" charset="0"/>
                                  <a:ea typeface="Cambria Math" panose="02040503050406030204" pitchFamily="18" charset="0"/>
                                </a:rPr>
                                <m:t>−23</m:t>
                              </m:r>
                            </m:sup>
                          </m:sSup>
                          <m:r>
                            <a:rPr lang="en-US" sz="1400" b="0" i="1" smtClean="0">
                              <a:latin typeface="Cambria Math" panose="02040503050406030204" pitchFamily="18" charset="0"/>
                            </a:rPr>
                            <m:t>∗300/(32∗1.67</m:t>
                          </m:r>
                          <m:r>
                            <a:rPr lang="en-US" sz="1400" i="1">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10</m:t>
                              </m:r>
                            </m:e>
                            <m:sup>
                              <m:r>
                                <a:rPr lang="en-US" sz="1400" i="1">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7</m:t>
                              </m:r>
                            </m:sup>
                          </m:sSup>
                          <m:r>
                            <a:rPr lang="en-US" sz="1400" b="0" i="1" smtClean="0">
                              <a:latin typeface="Cambria Math" panose="02040503050406030204" pitchFamily="18" charset="0"/>
                            </a:rPr>
                            <m:t>)</m:t>
                          </m:r>
                        </m:e>
                      </m:rad>
                      <m:r>
                        <a:rPr lang="en-US" sz="1400" b="0" i="1" smtClean="0">
                          <a:latin typeface="Cambria Math" panose="02040503050406030204" pitchFamily="18" charset="0"/>
                        </a:rPr>
                        <m:t>=482 </m:t>
                      </m:r>
                      <m:r>
                        <m:rPr>
                          <m:sty m:val="p"/>
                        </m:rPr>
                        <a:rPr lang="en-US" sz="1400" b="0" i="0" smtClean="0">
                          <a:latin typeface="Cambria Math" panose="02040503050406030204" pitchFamily="18" charset="0"/>
                        </a:rPr>
                        <m:t>m</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s</m:t>
                      </m:r>
                    </m:oMath>
                  </m:oMathPara>
                </a14:m>
                <a:endParaRPr lang="en-US" sz="1400" dirty="0"/>
              </a:p>
            </p:txBody>
          </p:sp>
        </mc:Choice>
        <mc:Fallback xmlns="">
          <p:sp>
            <p:nvSpPr>
              <p:cNvPr id="18" name="TextBox 17">
                <a:extLst>
                  <a:ext uri="{FF2B5EF4-FFF2-40B4-BE49-F238E27FC236}">
                    <a16:creationId xmlns:a16="http://schemas.microsoft.com/office/drawing/2014/main" id="{0EB92C11-6753-4B6C-8944-4574BBDBEC54}"/>
                  </a:ext>
                </a:extLst>
              </p:cNvPr>
              <p:cNvSpPr txBox="1">
                <a:spLocks noRot="1" noChangeAspect="1" noMove="1" noResize="1" noEditPoints="1" noAdjustHandles="1" noChangeArrowheads="1" noChangeShapeType="1" noTextEdit="1"/>
              </p:cNvSpPr>
              <p:nvPr/>
            </p:nvSpPr>
            <p:spPr>
              <a:xfrm>
                <a:off x="3462177" y="5471794"/>
                <a:ext cx="4973797" cy="260905"/>
              </a:xfrm>
              <a:prstGeom prst="rect">
                <a:avLst/>
              </a:prstGeom>
              <a:blipFill>
                <a:blip r:embed="rId14"/>
                <a:stretch>
                  <a:fillRect b="-2857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xmlns="" id="{16C30CD4-5658-496B-8D6C-71174604652D}"/>
              </a:ext>
            </a:extLst>
          </p:cNvPr>
          <p:cNvGrpSpPr/>
          <p:nvPr/>
        </p:nvGrpSpPr>
        <p:grpSpPr>
          <a:xfrm>
            <a:off x="5807509" y="4064612"/>
            <a:ext cx="2841192" cy="1083344"/>
            <a:chOff x="5807509" y="4064612"/>
            <a:chExt cx="2841192" cy="1083344"/>
          </a:xfrm>
        </p:grpSpPr>
        <p:sp>
          <p:nvSpPr>
            <p:cNvPr id="8" name="Oval 7">
              <a:extLst>
                <a:ext uri="{FF2B5EF4-FFF2-40B4-BE49-F238E27FC236}">
                  <a16:creationId xmlns:a16="http://schemas.microsoft.com/office/drawing/2014/main" xmlns="" id="{A9517087-B150-4476-AEE7-EDEF994374BA}"/>
                </a:ext>
              </a:extLst>
            </p:cNvPr>
            <p:cNvSpPr/>
            <p:nvPr/>
          </p:nvSpPr>
          <p:spPr bwMode="auto">
            <a:xfrm>
              <a:off x="5807509" y="4771832"/>
              <a:ext cx="1465745" cy="376124"/>
            </a:xfrm>
            <a:prstGeom prst="ellipse">
              <a:avLst/>
            </a:prstGeom>
            <a:noFill/>
            <a:ln w="381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bg2"/>
                </a:solidFill>
                <a:effectLst/>
                <a:latin typeface="Tahoma" pitchFamily="34" charset="0"/>
                <a:ea typeface="宋体" pitchFamily="2" charset="-122"/>
              </a:endParaRPr>
            </a:p>
          </p:txBody>
        </p:sp>
        <p:sp>
          <p:nvSpPr>
            <p:cNvPr id="9" name="TextBox 8">
              <a:extLst>
                <a:ext uri="{FF2B5EF4-FFF2-40B4-BE49-F238E27FC236}">
                  <a16:creationId xmlns:a16="http://schemas.microsoft.com/office/drawing/2014/main" xmlns="" id="{AD128D60-1292-413F-87F0-F3868579387C}"/>
                </a:ext>
              </a:extLst>
            </p:cNvPr>
            <p:cNvSpPr txBox="1"/>
            <p:nvPr/>
          </p:nvSpPr>
          <p:spPr>
            <a:xfrm>
              <a:off x="6851414" y="4064612"/>
              <a:ext cx="1797287" cy="307777"/>
            </a:xfrm>
            <a:prstGeom prst="rect">
              <a:avLst/>
            </a:prstGeom>
            <a:noFill/>
          </p:spPr>
          <p:txBody>
            <a:bodyPr wrap="none" rtlCol="0">
              <a:spAutoFit/>
            </a:bodyPr>
            <a:lstStyle/>
            <a:p>
              <a:pPr algn="l"/>
              <a:r>
                <a:rPr lang="en-US" sz="1400" dirty="0">
                  <a:solidFill>
                    <a:srgbClr val="FF0000"/>
                  </a:solidFill>
                </a:rPr>
                <a:t>Mass of O</a:t>
              </a:r>
              <a:r>
                <a:rPr lang="en-US" sz="1400" baseline="-25000" dirty="0">
                  <a:solidFill>
                    <a:srgbClr val="FF0000"/>
                  </a:solidFill>
                </a:rPr>
                <a:t>2</a:t>
              </a:r>
              <a:r>
                <a:rPr lang="en-US" sz="1400" dirty="0">
                  <a:solidFill>
                    <a:srgbClr val="FF0000"/>
                  </a:solidFill>
                </a:rPr>
                <a:t> molecule</a:t>
              </a:r>
            </a:p>
          </p:txBody>
        </p:sp>
        <p:cxnSp>
          <p:nvCxnSpPr>
            <p:cNvPr id="11" name="Straight Arrow Connector 10">
              <a:extLst>
                <a:ext uri="{FF2B5EF4-FFF2-40B4-BE49-F238E27FC236}">
                  <a16:creationId xmlns:a16="http://schemas.microsoft.com/office/drawing/2014/main" xmlns="" id="{4EC2DFE4-72B0-4EEF-A41C-EC0ED1841771}"/>
                </a:ext>
              </a:extLst>
            </p:cNvPr>
            <p:cNvCxnSpPr>
              <a:endCxn id="8" idx="7"/>
            </p:cNvCxnSpPr>
            <p:nvPr/>
          </p:nvCxnSpPr>
          <p:spPr bwMode="auto">
            <a:xfrm flipH="1">
              <a:off x="7058601" y="4375878"/>
              <a:ext cx="692827" cy="451036"/>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grpSp>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3"/>
            <a:ext cx="8229600" cy="806599"/>
          </a:xfrm>
        </p:spPr>
        <p:txBody>
          <a:bodyPr/>
          <a:lstStyle/>
          <a:p>
            <a:r>
              <a:rPr lang="en-US" dirty="0"/>
              <a:t>Connection to Atmospheres</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39479" y="939162"/>
                <a:ext cx="11313042" cy="4709163"/>
              </a:xfrm>
            </p:spPr>
            <p:txBody>
              <a:bodyPr/>
              <a:lstStyle/>
              <a:p>
                <a:r>
                  <a:rPr lang="en-US" sz="1800" dirty="0"/>
                  <a:t>The way that we can connect this to planetary atmospheres is to think about the speeds of the gas particles making up the atmosphere, relative to the escape speed that we introduced before (the speed needed to escape the gravity well of a planet)</a:t>
                </a:r>
              </a:p>
              <a:p>
                <a:endParaRPr lang="en-US" sz="1800" dirty="0"/>
              </a:p>
              <a:p>
                <a:endParaRPr lang="en-US" sz="1800" dirty="0"/>
              </a:p>
              <a:p>
                <a:r>
                  <a:rPr lang="en-US" sz="1800" dirty="0"/>
                  <a:t>Recall that this just comes from equating the kinetic energy of a projectile to its potential energy at the surface of the planet: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𝑚</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𝐺𝑀𝑚</m:t>
                    </m:r>
                    <m:r>
                      <a:rPr lang="en-US" sz="1800" b="0" i="1" smtClean="0">
                        <a:latin typeface="Cambria Math" panose="02040503050406030204" pitchFamily="18" charset="0"/>
                      </a:rPr>
                      <m:t>/</m:t>
                    </m:r>
                    <m:r>
                      <a:rPr lang="en-US" sz="1800" b="0" i="1" smtClean="0">
                        <a:latin typeface="Cambria Math" panose="02040503050406030204" pitchFamily="18" charset="0"/>
                      </a:rPr>
                      <m:t>𝑅</m:t>
                    </m:r>
                  </m:oMath>
                </a14:m>
                <a:endParaRPr lang="en-US" sz="1800" dirty="0"/>
              </a:p>
              <a:p>
                <a:r>
                  <a:rPr lang="en-US" sz="1800" dirty="0"/>
                  <a:t>If a gas has a temperature such that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esc</m:t>
                        </m:r>
                      </m:sub>
                    </m:sSub>
                  </m:oMath>
                </a14:m>
                <a:r>
                  <a:rPr lang="en-US" sz="1800" dirty="0"/>
                  <a:t>, then the gas will leave the atmosphere in only a few days.  To retain an atmosphere for several billion years (the age of the solar system is about 4.5 billion years), a planet must have</a:t>
                </a:r>
              </a:p>
              <a:p>
                <a:pPr marL="0" indent="0">
                  <a:buNone/>
                </a:pPr>
                <a:endParaRPr lang="en-US" sz="1800" dirty="0"/>
              </a:p>
              <a:p>
                <a:r>
                  <a:rPr lang="en-US" sz="1800" dirty="0"/>
                  <a:t>The factor of 6 takes into account the high-speed tail of the                                                     Maxwellian Distribution.</a:t>
                </a:r>
              </a:p>
              <a:p>
                <a:endParaRPr lang="en-US" sz="1800" dirty="0"/>
              </a:p>
              <a:p>
                <a:r>
                  <a:rPr lang="en-US" sz="1800" dirty="0"/>
                  <a:t>The high-speed tail is sort of a leak in the atmosphere…</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39479" y="939162"/>
                <a:ext cx="11313042" cy="4709163"/>
              </a:xfrm>
              <a:blipFill>
                <a:blip r:embed="rId2"/>
                <a:stretch>
                  <a:fillRect l="-108" t="-647" b="-310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98D281DD-B5D2-494E-A59C-BABF04383765}"/>
                  </a:ext>
                </a:extLst>
              </p:cNvPr>
              <p:cNvSpPr txBox="1"/>
              <p:nvPr/>
            </p:nvSpPr>
            <p:spPr>
              <a:xfrm>
                <a:off x="5206237" y="1747837"/>
                <a:ext cx="1779526" cy="68820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esc</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US" sz="1800" b="0" i="1" smtClean="0">
                                      <a:latin typeface="Cambria Math" panose="02040503050406030204" pitchFamily="18" charset="0"/>
                                    </a:rPr>
                                    <m:t>𝐺𝑀</m:t>
                                  </m:r>
                                </m:num>
                                <m:den>
                                  <m:r>
                                    <a:rPr lang="en-US" sz="1800" b="0" i="1" smtClean="0">
                                      <a:latin typeface="Cambria Math" panose="02040503050406030204" pitchFamily="18" charset="0"/>
                                    </a:rPr>
                                    <m:t>𝑅</m:t>
                                  </m:r>
                                </m:den>
                              </m:f>
                            </m:e>
                          </m:d>
                        </m:e>
                        <m:sup>
                          <m:r>
                            <a:rPr lang="en-US" sz="1800" b="0" i="1" smtClean="0">
                              <a:latin typeface="Cambria Math" panose="02040503050406030204" pitchFamily="18" charset="0"/>
                            </a:rPr>
                            <m:t>1/2</m:t>
                          </m:r>
                        </m:sup>
                      </m:sSup>
                    </m:oMath>
                  </m:oMathPara>
                </a14:m>
                <a:endParaRPr lang="en-US" sz="1800" dirty="0"/>
              </a:p>
            </p:txBody>
          </p:sp>
        </mc:Choice>
        <mc:Fallback xmlns="">
          <p:sp>
            <p:nvSpPr>
              <p:cNvPr id="5" name="TextBox 4">
                <a:extLst>
                  <a:ext uri="{FF2B5EF4-FFF2-40B4-BE49-F238E27FC236}">
                    <a16:creationId xmlns:a16="http://schemas.microsoft.com/office/drawing/2014/main" id="{98D281DD-B5D2-494E-A59C-BABF04383765}"/>
                  </a:ext>
                </a:extLst>
              </p:cNvPr>
              <p:cNvSpPr txBox="1">
                <a:spLocks noRot="1" noChangeAspect="1" noMove="1" noResize="1" noEditPoints="1" noAdjustHandles="1" noChangeArrowheads="1" noChangeShapeType="1" noTextEdit="1"/>
              </p:cNvSpPr>
              <p:nvPr/>
            </p:nvSpPr>
            <p:spPr>
              <a:xfrm>
                <a:off x="5206237" y="1747837"/>
                <a:ext cx="1779526" cy="6882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79F6C0F6-63FA-4629-98B5-8A34B462A885}"/>
                  </a:ext>
                </a:extLst>
              </p:cNvPr>
              <p:cNvSpPr txBox="1"/>
              <p:nvPr/>
            </p:nvSpPr>
            <p:spPr>
              <a:xfrm>
                <a:off x="3344352" y="4116004"/>
                <a:ext cx="1320938"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esc</m:t>
                          </m:r>
                        </m:sub>
                      </m:sSub>
                      <m:r>
                        <a:rPr lang="en-US" sz="1800" b="0" i="1" smtClean="0">
                          <a:latin typeface="Cambria Math" panose="02040503050406030204" pitchFamily="18" charset="0"/>
                        </a:rPr>
                        <m:t>&gt;6</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oMath>
                  </m:oMathPara>
                </a14:m>
                <a:endParaRPr lang="en-US" sz="1800" dirty="0"/>
              </a:p>
            </p:txBody>
          </p:sp>
        </mc:Choice>
        <mc:Fallback xmlns="">
          <p:sp>
            <p:nvSpPr>
              <p:cNvPr id="7" name="TextBox 6">
                <a:extLst>
                  <a:ext uri="{FF2B5EF4-FFF2-40B4-BE49-F238E27FC236}">
                    <a16:creationId xmlns:a16="http://schemas.microsoft.com/office/drawing/2014/main" id="{79F6C0F6-63FA-4629-98B5-8A34B462A885}"/>
                  </a:ext>
                </a:extLst>
              </p:cNvPr>
              <p:cNvSpPr txBox="1">
                <a:spLocks noRot="1" noChangeAspect="1" noMove="1" noResize="1" noEditPoints="1" noAdjustHandles="1" noChangeArrowheads="1" noChangeShapeType="1" noTextEdit="1"/>
              </p:cNvSpPr>
              <p:nvPr/>
            </p:nvSpPr>
            <p:spPr>
              <a:xfrm>
                <a:off x="3344352" y="4116004"/>
                <a:ext cx="1320938" cy="276999"/>
              </a:xfrm>
              <a:prstGeom prst="rect">
                <a:avLst/>
              </a:prstGeom>
              <a:blipFill>
                <a:blip r:embed="rId4"/>
                <a:stretch>
                  <a:fillRect l="-1389" b="-15217"/>
                </a:stretch>
              </a:blipFill>
            </p:spPr>
            <p:txBody>
              <a:bodyPr/>
              <a:lstStyle/>
              <a:p>
                <a:r>
                  <a:rPr lang="en-US">
                    <a:noFill/>
                  </a:rPr>
                  <a:t> </a:t>
                </a:r>
              </a:p>
            </p:txBody>
          </p:sp>
        </mc:Fallback>
      </mc:AlternateContent>
      <p:pic>
        <p:nvPicPr>
          <p:cNvPr id="3074" name="Picture 2" descr="Image result for high speed tail of maxwellian distribution">
            <a:extLst>
              <a:ext uri="{FF2B5EF4-FFF2-40B4-BE49-F238E27FC236}">
                <a16:creationId xmlns:a16="http://schemas.microsoft.com/office/drawing/2014/main" xmlns="" id="{C00FA5DB-DC46-401B-845F-BA97EF28B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54773"/>
            <a:ext cx="3922971" cy="2141942"/>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xmlns="" id="{AEA994CF-A4C4-4D06-A496-0692D26ACC58}"/>
              </a:ext>
            </a:extLst>
          </p:cNvPr>
          <p:cNvSpPr/>
          <p:nvPr/>
        </p:nvSpPr>
        <p:spPr bwMode="auto">
          <a:xfrm>
            <a:off x="9829340" y="5705474"/>
            <a:ext cx="829135" cy="71439"/>
          </a:xfrm>
          <a:custGeom>
            <a:avLst/>
            <a:gdLst>
              <a:gd name="connsiteX0" fmla="*/ 53742 w 637600"/>
              <a:gd name="connsiteY0" fmla="*/ 86363 h 89148"/>
              <a:gd name="connsiteX1" fmla="*/ 53742 w 637600"/>
              <a:gd name="connsiteY1" fmla="*/ 638 h 89148"/>
              <a:gd name="connsiteX2" fmla="*/ 301392 w 637600"/>
              <a:gd name="connsiteY2" fmla="*/ 48263 h 89148"/>
              <a:gd name="connsiteX3" fmla="*/ 634767 w 637600"/>
              <a:gd name="connsiteY3" fmla="*/ 67313 h 89148"/>
              <a:gd name="connsiteX4" fmla="*/ 53742 w 637600"/>
              <a:gd name="connsiteY4" fmla="*/ 86363 h 89148"/>
              <a:gd name="connsiteX0" fmla="*/ 53742 w 637600"/>
              <a:gd name="connsiteY0" fmla="*/ 86363 h 89148"/>
              <a:gd name="connsiteX1" fmla="*/ 53742 w 637600"/>
              <a:gd name="connsiteY1" fmla="*/ 638 h 89148"/>
              <a:gd name="connsiteX2" fmla="*/ 301392 w 637600"/>
              <a:gd name="connsiteY2" fmla="*/ 48263 h 89148"/>
              <a:gd name="connsiteX3" fmla="*/ 634767 w 637600"/>
              <a:gd name="connsiteY3" fmla="*/ 67313 h 89148"/>
              <a:gd name="connsiteX4" fmla="*/ 53742 w 637600"/>
              <a:gd name="connsiteY4" fmla="*/ 86363 h 89148"/>
              <a:gd name="connsiteX0" fmla="*/ 39722 w 623580"/>
              <a:gd name="connsiteY0" fmla="*/ 86363 h 95379"/>
              <a:gd name="connsiteX1" fmla="*/ 39722 w 623580"/>
              <a:gd name="connsiteY1" fmla="*/ 638 h 95379"/>
              <a:gd name="connsiteX2" fmla="*/ 287372 w 623580"/>
              <a:gd name="connsiteY2" fmla="*/ 48263 h 95379"/>
              <a:gd name="connsiteX3" fmla="*/ 620747 w 623580"/>
              <a:gd name="connsiteY3" fmla="*/ 67313 h 95379"/>
              <a:gd name="connsiteX4" fmla="*/ 39722 w 623580"/>
              <a:gd name="connsiteY4" fmla="*/ 86363 h 95379"/>
              <a:gd name="connsiteX0" fmla="*/ 42687 w 626545"/>
              <a:gd name="connsiteY0" fmla="*/ 86363 h 89148"/>
              <a:gd name="connsiteX1" fmla="*/ 42687 w 626545"/>
              <a:gd name="connsiteY1" fmla="*/ 638 h 89148"/>
              <a:gd name="connsiteX2" fmla="*/ 290337 w 626545"/>
              <a:gd name="connsiteY2" fmla="*/ 48263 h 89148"/>
              <a:gd name="connsiteX3" fmla="*/ 623712 w 626545"/>
              <a:gd name="connsiteY3" fmla="*/ 67313 h 89148"/>
              <a:gd name="connsiteX4" fmla="*/ 42687 w 626545"/>
              <a:gd name="connsiteY4" fmla="*/ 86363 h 89148"/>
              <a:gd name="connsiteX0" fmla="*/ 42687 w 626545"/>
              <a:gd name="connsiteY0" fmla="*/ 86363 h 89148"/>
              <a:gd name="connsiteX1" fmla="*/ 42687 w 626545"/>
              <a:gd name="connsiteY1" fmla="*/ 638 h 89148"/>
              <a:gd name="connsiteX2" fmla="*/ 290337 w 626545"/>
              <a:gd name="connsiteY2" fmla="*/ 48263 h 89148"/>
              <a:gd name="connsiteX3" fmla="*/ 623712 w 626545"/>
              <a:gd name="connsiteY3" fmla="*/ 67313 h 89148"/>
              <a:gd name="connsiteX4" fmla="*/ 42687 w 626545"/>
              <a:gd name="connsiteY4" fmla="*/ 86363 h 89148"/>
              <a:gd name="connsiteX0" fmla="*/ 459 w 584317"/>
              <a:gd name="connsiteY0" fmla="*/ 86363 h 89148"/>
              <a:gd name="connsiteX1" fmla="*/ 459 w 584317"/>
              <a:gd name="connsiteY1" fmla="*/ 638 h 89148"/>
              <a:gd name="connsiteX2" fmla="*/ 248109 w 584317"/>
              <a:gd name="connsiteY2" fmla="*/ 48263 h 89148"/>
              <a:gd name="connsiteX3" fmla="*/ 581484 w 584317"/>
              <a:gd name="connsiteY3" fmla="*/ 67313 h 89148"/>
              <a:gd name="connsiteX4" fmla="*/ 459 w 584317"/>
              <a:gd name="connsiteY4" fmla="*/ 86363 h 89148"/>
              <a:gd name="connsiteX0" fmla="*/ 459 w 584317"/>
              <a:gd name="connsiteY0" fmla="*/ 86363 h 86363"/>
              <a:gd name="connsiteX1" fmla="*/ 459 w 584317"/>
              <a:gd name="connsiteY1" fmla="*/ 638 h 86363"/>
              <a:gd name="connsiteX2" fmla="*/ 248109 w 584317"/>
              <a:gd name="connsiteY2" fmla="*/ 48263 h 86363"/>
              <a:gd name="connsiteX3" fmla="*/ 581484 w 584317"/>
              <a:gd name="connsiteY3" fmla="*/ 67313 h 86363"/>
              <a:gd name="connsiteX4" fmla="*/ 459 w 584317"/>
              <a:gd name="connsiteY4" fmla="*/ 86363 h 8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17" h="86363">
                <a:moveTo>
                  <a:pt x="459" y="86363"/>
                </a:moveTo>
                <a:cubicBezTo>
                  <a:pt x="-1128" y="-949"/>
                  <a:pt x="2047" y="73663"/>
                  <a:pt x="459" y="638"/>
                </a:cubicBezTo>
                <a:cubicBezTo>
                  <a:pt x="41734" y="-5712"/>
                  <a:pt x="151272" y="37151"/>
                  <a:pt x="248109" y="48263"/>
                </a:cubicBezTo>
                <a:cubicBezTo>
                  <a:pt x="344946" y="59375"/>
                  <a:pt x="614821" y="62551"/>
                  <a:pt x="581484" y="67313"/>
                </a:cubicBezTo>
                <a:cubicBezTo>
                  <a:pt x="548147" y="72075"/>
                  <a:pt x="97296" y="83187"/>
                  <a:pt x="459" y="86363"/>
                </a:cubicBezTo>
                <a:close/>
              </a:path>
            </a:pathLst>
          </a:custGeom>
          <a:solidFill>
            <a:srgbClr val="FF0000"/>
          </a:solidFill>
          <a:ln w="127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bg2"/>
              </a:solidFill>
              <a:effectLst/>
              <a:latin typeface="Tahoma" pitchFamily="34" charset="0"/>
              <a:ea typeface="宋体" pitchFamily="2" charset="-122"/>
            </a:endParaRPr>
          </a:p>
        </p:txBody>
      </p:sp>
      <p:sp>
        <p:nvSpPr>
          <p:cNvPr id="9" name="TextBox 8">
            <a:extLst>
              <a:ext uri="{FF2B5EF4-FFF2-40B4-BE49-F238E27FC236}">
                <a16:creationId xmlns:a16="http://schemas.microsoft.com/office/drawing/2014/main" xmlns="" id="{C8BA576C-4B49-4B41-9508-9973F9F90963}"/>
              </a:ext>
            </a:extLst>
          </p:cNvPr>
          <p:cNvSpPr txBox="1"/>
          <p:nvPr/>
        </p:nvSpPr>
        <p:spPr>
          <a:xfrm>
            <a:off x="7781070" y="4018069"/>
            <a:ext cx="614271" cy="307777"/>
          </a:xfrm>
          <a:prstGeom prst="rect">
            <a:avLst/>
          </a:prstGeom>
          <a:solidFill>
            <a:schemeClr val="tx1"/>
          </a:solid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heavy</a:t>
            </a:r>
          </a:p>
        </p:txBody>
      </p:sp>
      <p:sp>
        <p:nvSpPr>
          <p:cNvPr id="12" name="TextBox 11">
            <a:extLst>
              <a:ext uri="{FF2B5EF4-FFF2-40B4-BE49-F238E27FC236}">
                <a16:creationId xmlns:a16="http://schemas.microsoft.com/office/drawing/2014/main" xmlns="" id="{DF4AFE34-C9BC-470D-A704-BE14A809C240}"/>
              </a:ext>
            </a:extLst>
          </p:cNvPr>
          <p:cNvSpPr txBox="1"/>
          <p:nvPr/>
        </p:nvSpPr>
        <p:spPr>
          <a:xfrm>
            <a:off x="8458712" y="4443877"/>
            <a:ext cx="652743" cy="307777"/>
          </a:xfrm>
          <a:prstGeom prst="rect">
            <a:avLst/>
          </a:prstGeom>
          <a:solidFill>
            <a:schemeClr val="tx1"/>
          </a:solid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lighter</a:t>
            </a:r>
          </a:p>
        </p:txBody>
      </p:sp>
      <p:sp>
        <p:nvSpPr>
          <p:cNvPr id="13" name="TextBox 12">
            <a:extLst>
              <a:ext uri="{FF2B5EF4-FFF2-40B4-BE49-F238E27FC236}">
                <a16:creationId xmlns:a16="http://schemas.microsoft.com/office/drawing/2014/main" xmlns="" id="{7665E05F-DC90-471E-8E5F-1CC45B74440A}"/>
              </a:ext>
            </a:extLst>
          </p:cNvPr>
          <p:cNvSpPr txBox="1"/>
          <p:nvPr/>
        </p:nvSpPr>
        <p:spPr>
          <a:xfrm>
            <a:off x="8875108" y="4717537"/>
            <a:ext cx="713657" cy="307777"/>
          </a:xfrm>
          <a:prstGeom prst="rect">
            <a:avLst/>
          </a:prstGeom>
          <a:solidFill>
            <a:schemeClr val="tx1"/>
          </a:solid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lightest</a:t>
            </a:r>
          </a:p>
        </p:txBody>
      </p:sp>
    </p:spTree>
    <p:extLst>
      <p:ext uri="{BB962C8B-B14F-4D97-AF65-F5344CB8AC3E}">
        <p14:creationId xmlns:p14="http://schemas.microsoft.com/office/powerpoint/2010/main" val="2635236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43" y="-22966"/>
            <a:ext cx="10667141" cy="933254"/>
          </a:xfrm>
        </p:spPr>
        <p:txBody>
          <a:bodyPr/>
          <a:lstStyle/>
          <a:p>
            <a:r>
              <a:rPr lang="en-US" dirty="0"/>
              <a:t>Composition of </a:t>
            </a:r>
            <a:r>
              <a:rPr lang="en-US" dirty="0" smtClean="0"/>
              <a:t>Planetary </a:t>
            </a:r>
            <a:r>
              <a:rPr lang="en-US" dirty="0"/>
              <a:t>Atmospheres</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94580" y="1307383"/>
                <a:ext cx="7070842" cy="4243232"/>
              </a:xfrm>
            </p:spPr>
            <p:txBody>
              <a:bodyPr/>
              <a:lstStyle/>
              <a:p>
                <a:r>
                  <a:rPr lang="en-US" sz="1800" dirty="0"/>
                  <a:t>Planetary atmospheres contain different gases partly depending on what gases they can retain over their lifetimes.</a:t>
                </a:r>
              </a:p>
              <a:p>
                <a:r>
                  <a:rPr lang="en-US" sz="1800" dirty="0"/>
                  <a:t>The diagram at right shows the speed </a:t>
                </a:r>
                <a14:m>
                  <m:oMath xmlns:m="http://schemas.openxmlformats.org/officeDocument/2006/math">
                    <m:r>
                      <a:rPr lang="en-US" sz="1800" b="0" i="1" smtClean="0">
                        <a:latin typeface="Cambria Math" panose="02040503050406030204" pitchFamily="18" charset="0"/>
                      </a:rPr>
                      <m:t>6</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oMath>
                </a14:m>
                <a:r>
                  <a:rPr lang="en-US" sz="1800" dirty="0"/>
                  <a:t> for various atoms and molecules vs. temperature, shown as diagonal dashed lines.</a:t>
                </a:r>
              </a:p>
              <a:p>
                <a:r>
                  <a:rPr lang="en-US" sz="1800" dirty="0"/>
                  <a:t>The typical temperatures of the atmospheres and the escape speeds of planets are shown as dots.</a:t>
                </a:r>
              </a:p>
              <a:p>
                <a:r>
                  <a:rPr lang="en-US" sz="1800" dirty="0"/>
                  <a:t>For example, the Earth’s temperature is about </a:t>
                </a:r>
                <a:r>
                  <a:rPr lang="en-US" sz="1800" dirty="0">
                    <a:latin typeface="Times New Roman" panose="02020603050405020304" pitchFamily="18" charset="0"/>
                    <a:cs typeface="Times New Roman" panose="02020603050405020304" pitchFamily="18" charset="0"/>
                  </a:rPr>
                  <a:t>300 K</a:t>
                </a:r>
                <a:r>
                  <a:rPr lang="en-US" sz="1800" dirty="0"/>
                  <a:t>, and the escape speed is about </a:t>
                </a:r>
                <a:r>
                  <a:rPr lang="en-US" sz="1800" dirty="0">
                    <a:latin typeface="Times New Roman" panose="02020603050405020304" pitchFamily="18" charset="0"/>
                    <a:cs typeface="Times New Roman" panose="02020603050405020304" pitchFamily="18" charset="0"/>
                  </a:rPr>
                  <a:t>11 km/s</a:t>
                </a:r>
                <a:r>
                  <a:rPr lang="en-US" sz="1800" dirty="0"/>
                  <a:t>.</a:t>
                </a:r>
              </a:p>
              <a:p>
                <a:r>
                  <a:rPr lang="en-US" sz="1800" dirty="0"/>
                  <a:t>So we would predict that the Earth can retain water, ammonia, and methane, but not helium or hydrogen.</a:t>
                </a:r>
              </a:p>
              <a:p>
                <a:r>
                  <a:rPr lang="en-US" sz="1800" dirty="0" smtClean="0"/>
                  <a:t>The Moon has about the same temperature as Earth, but its escape speed is much lower, so it cannot retain molecules like carbon dioxide, oxygen, or water.  </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94580" y="1307383"/>
                <a:ext cx="7070842" cy="4243232"/>
              </a:xfrm>
              <a:blipFill>
                <a:blip r:embed="rId2"/>
                <a:stretch>
                  <a:fillRect l="-172" t="-717" r="-43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p:pic>
        <p:nvPicPr>
          <p:cNvPr id="4098" name="Picture 2" descr="https://web.njit.edu/~gary/320/assets/atmos.gif">
            <a:extLst>
              <a:ext uri="{FF2B5EF4-FFF2-40B4-BE49-F238E27FC236}">
                <a16:creationId xmlns:a16="http://schemas.microsoft.com/office/drawing/2014/main" xmlns="" id="{2418E2A0-78EB-444B-A747-B06D03BDA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0" t="6631" r="5356" b="1425"/>
          <a:stretch/>
        </p:blipFill>
        <p:spPr bwMode="auto">
          <a:xfrm>
            <a:off x="7465422" y="833865"/>
            <a:ext cx="4335853" cy="519026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xmlns="" id="{4D012830-8A89-494B-83F3-F10768F56FD8}"/>
              </a:ext>
            </a:extLst>
          </p:cNvPr>
          <p:cNvCxnSpPr/>
          <p:nvPr/>
        </p:nvCxnSpPr>
        <p:spPr bwMode="auto">
          <a:xfrm flipH="1">
            <a:off x="7921782" y="3503691"/>
            <a:ext cx="1484768" cy="0"/>
          </a:xfrm>
          <a:prstGeom prst="line">
            <a:avLst/>
          </a:prstGeom>
          <a:solidFill>
            <a:schemeClr val="accent1"/>
          </a:solidFill>
          <a:ln w="38100" cap="flat" cmpd="sng" algn="ctr">
            <a:solidFill>
              <a:srgbClr val="FF0000"/>
            </a:solidFill>
            <a:prstDash val="sysDash"/>
            <a:round/>
            <a:headEnd type="none" w="med" len="med"/>
            <a:tailEnd type="triangle" w="med" len="med"/>
          </a:ln>
          <a:effectLst/>
        </p:spPr>
      </p:cxnSp>
      <p:cxnSp>
        <p:nvCxnSpPr>
          <p:cNvPr id="12" name="Straight Arrow Connector 11">
            <a:extLst>
              <a:ext uri="{FF2B5EF4-FFF2-40B4-BE49-F238E27FC236}">
                <a16:creationId xmlns:a16="http://schemas.microsoft.com/office/drawing/2014/main" xmlns="" id="{FBDEFFD8-E4D3-4A87-B95E-CEDD4146E887}"/>
              </a:ext>
            </a:extLst>
          </p:cNvPr>
          <p:cNvCxnSpPr/>
          <p:nvPr/>
        </p:nvCxnSpPr>
        <p:spPr bwMode="auto">
          <a:xfrm>
            <a:off x="9406550" y="3530851"/>
            <a:ext cx="0" cy="2073244"/>
          </a:xfrm>
          <a:prstGeom prst="straightConnector1">
            <a:avLst/>
          </a:prstGeom>
          <a:solidFill>
            <a:schemeClr val="accent1"/>
          </a:solidFill>
          <a:ln w="38100" cap="flat" cmpd="sng" algn="ctr">
            <a:solidFill>
              <a:srgbClr val="FF0000"/>
            </a:solidFill>
            <a:prstDash val="sysDash"/>
            <a:round/>
            <a:headEnd type="none" w="med" len="med"/>
            <a:tailEnd type="triangle" w="med" len="med"/>
          </a:ln>
          <a:effectLst/>
        </p:spPr>
      </p:cxnSp>
    </p:spTree>
    <p:extLst>
      <p:ext uri="{BB962C8B-B14F-4D97-AF65-F5344CB8AC3E}">
        <p14:creationId xmlns:p14="http://schemas.microsoft.com/office/powerpoint/2010/main" val="734903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43" y="-22966"/>
            <a:ext cx="10667141" cy="933254"/>
          </a:xfrm>
        </p:spPr>
        <p:txBody>
          <a:bodyPr/>
          <a:lstStyle/>
          <a:p>
            <a:r>
              <a:rPr lang="en-US" dirty="0"/>
              <a:t>Composition of </a:t>
            </a:r>
            <a:r>
              <a:rPr lang="en-US" dirty="0" smtClean="0"/>
              <a:t>Planetary </a:t>
            </a:r>
            <a:r>
              <a:rPr lang="en-US" dirty="0"/>
              <a:t>Atmospheres</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130748" y="833864"/>
                <a:ext cx="7468126" cy="5190269"/>
              </a:xfrm>
            </p:spPr>
            <p:txBody>
              <a:bodyPr/>
              <a:lstStyle/>
              <a:p>
                <a:r>
                  <a:rPr lang="en-US" sz="1800" dirty="0" smtClean="0"/>
                  <a:t>Let’s </a:t>
                </a:r>
                <a:r>
                  <a:rPr lang="en-US" sz="1800" dirty="0"/>
                  <a:t>check </a:t>
                </a:r>
                <a:r>
                  <a:rPr lang="en-US" sz="1800" dirty="0" smtClean="0"/>
                  <a:t>the calculation </a:t>
                </a:r>
                <a:r>
                  <a:rPr lang="en-US" sz="1800" dirty="0"/>
                  <a:t>for </a:t>
                </a:r>
                <a:r>
                  <a:rPr lang="en-US" sz="1800" dirty="0" smtClean="0"/>
                  <a:t>O</a:t>
                </a:r>
                <a:r>
                  <a:rPr lang="en-US" sz="1800" baseline="-25000" dirty="0" smtClean="0"/>
                  <a:t>2</a:t>
                </a:r>
                <a:r>
                  <a:rPr lang="en-US" sz="1800" dirty="0" smtClean="0"/>
                  <a:t> on the Moon:</a:t>
                </a:r>
                <a:endParaRPr lang="en-US" sz="1800" dirty="0"/>
              </a:p>
              <a:p>
                <a:endParaRPr lang="en-US" sz="1800" dirty="0" smtClean="0"/>
              </a:p>
              <a:p>
                <a:endParaRPr lang="en-US" sz="1800" dirty="0"/>
              </a:p>
              <a:p>
                <a:endParaRPr lang="en-US" sz="1800" dirty="0" smtClean="0"/>
              </a:p>
              <a:p>
                <a:pPr marL="0" indent="0">
                  <a:buNone/>
                </a:pPr>
                <a:endParaRPr lang="en-US" sz="1800" dirty="0" smtClean="0"/>
              </a:p>
              <a:p>
                <a:endParaRPr lang="en-US" sz="1800" dirty="0" smtClean="0"/>
              </a:p>
              <a:p>
                <a:r>
                  <a:rPr lang="en-US" sz="1800" dirty="0" smtClean="0"/>
                  <a:t>So </a:t>
                </a:r>
                <a:r>
                  <a:rPr lang="en-US" sz="1800" dirty="0"/>
                  <a:t>the escape speed is only </a:t>
                </a:r>
                <a:r>
                  <a:rPr lang="en-US" sz="1800" dirty="0" smtClean="0">
                    <a:latin typeface="Times New Roman" panose="02020603050405020304" pitchFamily="18" charset="0"/>
                    <a:cs typeface="Times New Roman" panose="02020603050405020304" pitchFamily="18" charset="0"/>
                  </a:rPr>
                  <a:t>4.8</a:t>
                </a:r>
                <a:r>
                  <a:rPr lang="en-US" sz="1800" dirty="0" smtClean="0"/>
                  <a:t> </a:t>
                </a:r>
                <a:r>
                  <a:rPr lang="en-US" sz="1800" dirty="0"/>
                  <a:t>times the </a:t>
                </a:r>
                <a:r>
                  <a:rPr lang="en-US" sz="1800" dirty="0" err="1"/>
                  <a:t>rms</a:t>
                </a:r>
                <a:r>
                  <a:rPr lang="en-US" sz="1800" dirty="0"/>
                  <a:t> speed.  </a:t>
                </a:r>
                <a:r>
                  <a:rPr lang="en-US" sz="1800" dirty="0" smtClean="0"/>
                  <a:t>This is less than the required </a:t>
                </a:r>
                <a14:m>
                  <m:oMath xmlns:m="http://schemas.openxmlformats.org/officeDocument/2006/math">
                    <m:r>
                      <a:rPr lang="en-US" sz="1800" i="1">
                        <a:latin typeface="Cambria Math" panose="02040503050406030204" pitchFamily="18" charset="0"/>
                      </a:rPr>
                      <m:t>6</m:t>
                    </m:r>
                    <m:sSub>
                      <m:sSubPr>
                        <m:ctrlPr>
                          <a:rPr lang="en-US" sz="1800" i="1">
                            <a:latin typeface="Cambria Math" panose="02040503050406030204" pitchFamily="18" charset="0"/>
                          </a:rPr>
                        </m:ctrlPr>
                      </m:sSubPr>
                      <m:e>
                        <m:r>
                          <a:rPr lang="en-US" sz="1800" b="0" i="1" smtClean="0">
                            <a:latin typeface="Cambria Math" panose="02040503050406030204" pitchFamily="18" charset="0"/>
                          </a:rPr>
                          <m:t> </m:t>
                        </m:r>
                        <m:r>
                          <a:rPr lang="en-US" sz="1800" i="1">
                            <a:latin typeface="Cambria Math" panose="02040503050406030204" pitchFamily="18" charset="0"/>
                          </a:rPr>
                          <m:t>𝑣</m:t>
                        </m:r>
                      </m:e>
                      <m:sub>
                        <m:r>
                          <m:rPr>
                            <m:sty m:val="p"/>
                          </m:rPr>
                          <a:rPr lang="en-US" sz="1800">
                            <a:latin typeface="Cambria Math" panose="02040503050406030204" pitchFamily="18" charset="0"/>
                          </a:rPr>
                          <m:t>rms</m:t>
                        </m:r>
                      </m:sub>
                    </m:sSub>
                  </m:oMath>
                </a14:m>
                <a:r>
                  <a:rPr lang="en-US" sz="1800" dirty="0" smtClean="0"/>
                  <a:t>.  We conclude that the </a:t>
                </a:r>
                <a:r>
                  <a:rPr lang="en-US" sz="1800" dirty="0"/>
                  <a:t>Moon will lose any oxygen that might be produced, after only a few hundred years.</a:t>
                </a:r>
              </a:p>
              <a:p>
                <a:r>
                  <a:rPr lang="en-US" sz="1800" dirty="0"/>
                  <a:t>Any atoms lingering around the Moon, produced due to outgassing or </a:t>
                </a:r>
                <a:r>
                  <a:rPr lang="en-US" sz="1800" dirty="0" err="1"/>
                  <a:t>spalation</a:t>
                </a:r>
                <a:r>
                  <a:rPr lang="en-US" sz="1800" dirty="0"/>
                  <a:t> from rocks, lasts only for a short time and must be continually replenished.  The atmosphere of the Moon is an amazingly good vacuum, only </a:t>
                </a:r>
                <a:r>
                  <a:rPr lang="en-US" sz="1800" dirty="0">
                    <a:latin typeface="Times New Roman" panose="02020603050405020304" pitchFamily="18" charset="0"/>
                    <a:cs typeface="Times New Roman" panose="02020603050405020304" pitchFamily="18" charset="0"/>
                  </a:rPr>
                  <a:t>10</a:t>
                </a:r>
                <a:r>
                  <a:rPr lang="en-US" sz="1800" baseline="30000" dirty="0">
                    <a:latin typeface="Symbol" panose="05050102010706020507" pitchFamily="18" charset="2"/>
                    <a:cs typeface="Times New Roman" panose="02020603050405020304" pitchFamily="18" charset="0"/>
                  </a:rPr>
                  <a:t>-</a:t>
                </a:r>
                <a:r>
                  <a:rPr lang="en-US" sz="1800" baseline="30000" dirty="0">
                    <a:latin typeface="Times New Roman" panose="02020603050405020304" pitchFamily="18" charset="0"/>
                    <a:cs typeface="Times New Roman" panose="02020603050405020304" pitchFamily="18" charset="0"/>
                  </a:rPr>
                  <a:t>14</a:t>
                </a:r>
                <a:r>
                  <a:rPr lang="en-US" sz="1800" dirty="0">
                    <a:latin typeface="Times New Roman" panose="02020603050405020304" pitchFamily="18" charset="0"/>
                    <a:cs typeface="Times New Roman" panose="02020603050405020304" pitchFamily="18" charset="0"/>
                  </a:rPr>
                  <a:t> atm</a:t>
                </a:r>
                <a:r>
                  <a:rPr lang="en-US" sz="1800" dirty="0" smtClean="0"/>
                  <a:t>.</a:t>
                </a:r>
              </a:p>
              <a:p>
                <a:pPr lvl="0"/>
                <a:r>
                  <a:rPr lang="en-US" sz="1800" dirty="0">
                    <a:solidFill>
                      <a:srgbClr val="000066"/>
                    </a:solidFill>
                  </a:rPr>
                  <a:t>The Earth's atmosphere would have started out to be mostly H and He, but lost it due to the speed of these particles allowing them to escape over time.  A new, heavier atmosphere of H</a:t>
                </a:r>
                <a:r>
                  <a:rPr lang="en-US" sz="1800" baseline="-25000" dirty="0">
                    <a:solidFill>
                      <a:srgbClr val="000066"/>
                    </a:solidFill>
                  </a:rPr>
                  <a:t>2</a:t>
                </a:r>
                <a:r>
                  <a:rPr lang="en-US" sz="1800" dirty="0">
                    <a:solidFill>
                      <a:srgbClr val="000066"/>
                    </a:solidFill>
                  </a:rPr>
                  <a:t>O, O</a:t>
                </a:r>
                <a:r>
                  <a:rPr lang="en-US" sz="1800" baseline="-25000" dirty="0">
                    <a:solidFill>
                      <a:srgbClr val="000066"/>
                    </a:solidFill>
                  </a:rPr>
                  <a:t>2</a:t>
                </a:r>
                <a:r>
                  <a:rPr lang="en-US" sz="1800" dirty="0">
                    <a:solidFill>
                      <a:srgbClr val="000066"/>
                    </a:solidFill>
                  </a:rPr>
                  <a:t>, N</a:t>
                </a:r>
                <a:r>
                  <a:rPr lang="en-US" sz="1800" baseline="-25000" dirty="0">
                    <a:solidFill>
                      <a:srgbClr val="000066"/>
                    </a:solidFill>
                  </a:rPr>
                  <a:t>2</a:t>
                </a:r>
                <a:r>
                  <a:rPr lang="en-US" sz="1800" dirty="0">
                    <a:solidFill>
                      <a:srgbClr val="000066"/>
                    </a:solidFill>
                  </a:rPr>
                  <a:t>, and CO</a:t>
                </a:r>
                <a:r>
                  <a:rPr lang="en-US" sz="1800" baseline="-25000" dirty="0">
                    <a:solidFill>
                      <a:srgbClr val="000066"/>
                    </a:solidFill>
                  </a:rPr>
                  <a:t>2</a:t>
                </a:r>
                <a:r>
                  <a:rPr lang="en-US" sz="1800" dirty="0">
                    <a:solidFill>
                      <a:srgbClr val="000066"/>
                    </a:solidFill>
                  </a:rPr>
                  <a:t> was outgassed from volcanism, or brought here by comets.</a:t>
                </a:r>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130748" y="833864"/>
                <a:ext cx="7468126" cy="5190269"/>
              </a:xfrm>
              <a:blipFill>
                <a:blip r:embed="rId2"/>
                <a:stretch>
                  <a:fillRect l="-163" t="-705" b="-1998"/>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p:pic>
        <p:nvPicPr>
          <p:cNvPr id="4098" name="Picture 2" descr="https://web.njit.edu/~gary/320/assets/atmos.gif">
            <a:extLst>
              <a:ext uri="{FF2B5EF4-FFF2-40B4-BE49-F238E27FC236}">
                <a16:creationId xmlns:a16="http://schemas.microsoft.com/office/drawing/2014/main" xmlns="" id="{2418E2A0-78EB-444B-A747-B06D03BDA2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0" t="6631" r="5356" b="1425"/>
          <a:stretch/>
        </p:blipFill>
        <p:spPr bwMode="auto">
          <a:xfrm>
            <a:off x="7465422" y="833865"/>
            <a:ext cx="4335853" cy="519026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xmlns="" id="{FBDEFFD8-E4D3-4A87-B95E-CEDD4146E887}"/>
              </a:ext>
            </a:extLst>
          </p:cNvPr>
          <p:cNvCxnSpPr/>
          <p:nvPr/>
        </p:nvCxnSpPr>
        <p:spPr bwMode="auto">
          <a:xfrm>
            <a:off x="9451375" y="5430570"/>
            <a:ext cx="0" cy="173525"/>
          </a:xfrm>
          <a:prstGeom prst="straightConnector1">
            <a:avLst/>
          </a:prstGeom>
          <a:solidFill>
            <a:schemeClr val="accent1"/>
          </a:solidFill>
          <a:ln w="38100" cap="flat" cmpd="sng" algn="ctr">
            <a:solidFill>
              <a:srgbClr val="FF0000"/>
            </a:solidFill>
            <a:prstDash val="sysDash"/>
            <a:round/>
            <a:headEnd type="none" w="med" len="med"/>
            <a:tailEnd type="triangle" w="med" len="med"/>
          </a:ln>
          <a:effectLst/>
        </p:spPr>
      </p:cxnSp>
      <p:cxnSp>
        <p:nvCxnSpPr>
          <p:cNvPr id="15" name="Straight Connector 14">
            <a:extLst>
              <a:ext uri="{FF2B5EF4-FFF2-40B4-BE49-F238E27FC236}">
                <a16:creationId xmlns:a16="http://schemas.microsoft.com/office/drawing/2014/main" xmlns="" id="{E37B3165-D766-4DAD-9EA6-47D1352F7571}"/>
              </a:ext>
            </a:extLst>
          </p:cNvPr>
          <p:cNvCxnSpPr/>
          <p:nvPr/>
        </p:nvCxnSpPr>
        <p:spPr bwMode="auto">
          <a:xfrm flipH="1">
            <a:off x="7912729" y="5430570"/>
            <a:ext cx="1484768" cy="0"/>
          </a:xfrm>
          <a:prstGeom prst="line">
            <a:avLst/>
          </a:prstGeom>
          <a:solidFill>
            <a:schemeClr val="accent1"/>
          </a:solidFill>
          <a:ln w="38100" cap="flat" cmpd="sng" algn="ctr">
            <a:solidFill>
              <a:srgbClr val="FF0000"/>
            </a:solidFill>
            <a:prstDash val="sysDash"/>
            <a:round/>
            <a:headEnd type="none" w="med" len="med"/>
            <a:tailEnd type="triangle" w="med" len="med"/>
          </a:ln>
          <a:effectLst/>
        </p:spPr>
      </p:cxnSp>
      <mc:AlternateContent xmlns:mc="http://schemas.openxmlformats.org/markup-compatibility/2006" xmlns:a14="http://schemas.microsoft.com/office/drawing/2010/main">
        <mc:Choice Requires="a14">
          <p:sp>
            <p:nvSpPr>
              <p:cNvPr id="4" name="TextBox 3"/>
              <p:cNvSpPr txBox="1"/>
              <p:nvPr/>
            </p:nvSpPr>
            <p:spPr>
              <a:xfrm>
                <a:off x="1141350" y="1166391"/>
                <a:ext cx="6025239" cy="8275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esc</m:t>
                          </m:r>
                        </m:sub>
                      </m:sSub>
                      <m:r>
                        <a:rPr lang="en-US" sz="1800" b="0" i="1" smtClean="0">
                          <a:latin typeface="Cambria Math" panose="02040503050406030204" pitchFamily="18" charset="0"/>
                        </a:rPr>
                        <m:t>=</m:t>
                      </m:r>
                      <m:rad>
                        <m:radPr>
                          <m:degHide m:val="on"/>
                          <m:ctrlPr>
                            <a:rPr lang="en-US" sz="1800" b="0" i="1" smtClean="0">
                              <a:latin typeface="Cambria Math" panose="02040503050406030204" pitchFamily="18" charset="0"/>
                            </a:rPr>
                          </m:ctrlPr>
                        </m:radPr>
                        <m:deg/>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US" sz="1800" b="0" i="1" smtClean="0">
                                  <a:latin typeface="Cambria Math" panose="02040503050406030204" pitchFamily="18" charset="0"/>
                                </a:rPr>
                                <m:t>𝐺𝑀</m:t>
                              </m:r>
                            </m:num>
                            <m:den>
                              <m:r>
                                <a:rPr lang="en-US" sz="1800" b="0" i="1" smtClean="0">
                                  <a:latin typeface="Cambria Math" panose="02040503050406030204" pitchFamily="18" charset="0"/>
                                </a:rPr>
                                <m:t>𝑅</m:t>
                              </m:r>
                            </m:den>
                          </m:f>
                        </m:e>
                      </m:ra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ad>
                            <m:radPr>
                              <m:degHide m:val="on"/>
                              <m:ctrlPr>
                                <a:rPr lang="en-US" sz="1800" b="0" i="1" smtClean="0">
                                  <a:latin typeface="Cambria Math" panose="02040503050406030204" pitchFamily="18" charset="0"/>
                                </a:rPr>
                              </m:ctrlPr>
                            </m:radPr>
                            <m:deg/>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2(6.67</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−11</m:t>
                                      </m:r>
                                    </m:sup>
                                  </m:sSup>
                                  <m:r>
                                    <a:rPr lang="en-US" sz="1800" b="0" i="1" smtClean="0">
                                      <a:latin typeface="Cambria Math" panose="02040503050406030204" pitchFamily="18" charset="0"/>
                                      <a:ea typeface="Cambria Math" panose="02040503050406030204" pitchFamily="18" charset="0"/>
                                    </a:rPr>
                                    <m:t>)(7×</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22</m:t>
                                      </m:r>
                                    </m:sup>
                                  </m:sSup>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rPr>
                                    <m:t>1.78</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den>
                              </m:f>
                            </m:e>
                          </m:rad>
                          <m:r>
                            <a:rPr lang="en-US" sz="1800" b="0" i="1" smtClean="0">
                              <a:latin typeface="Cambria Math" panose="02040503050406030204" pitchFamily="18" charset="0"/>
                            </a:rPr>
                            <m:t>=2.32 </m:t>
                          </m:r>
                          <m:r>
                            <m:rPr>
                              <m:sty m:val="p"/>
                            </m:rPr>
                            <a:rPr lang="en-US" sz="1800" b="0" i="0" smtClean="0">
                              <a:latin typeface="Cambria Math" panose="02040503050406030204" pitchFamily="18" charset="0"/>
                            </a:rPr>
                            <m:t>km</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s</m:t>
                          </m:r>
                        </m:e>
                        <m:sup/>
                      </m:sSup>
                    </m:oMath>
                  </m:oMathPara>
                </a14:m>
                <a:endParaRPr lang="en-US" sz="18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141350" y="1166391"/>
                <a:ext cx="6025239" cy="827599"/>
              </a:xfrm>
              <a:prstGeom prst="rect">
                <a:avLst/>
              </a:prstGeom>
              <a:blipFill>
                <a:blip r:embed="rId4"/>
                <a:stretch>
                  <a:fillRect b="-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37495" y="1914876"/>
                <a:ext cx="5659242" cy="83561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m:rPr>
                              <m:sty m:val="p"/>
                            </m:rPr>
                            <a:rPr lang="en-US" sz="1800" b="0" i="0" smtClean="0">
                              <a:latin typeface="Cambria Math" panose="02040503050406030204" pitchFamily="18" charset="0"/>
                            </a:rPr>
                            <m:t>rms</m:t>
                          </m:r>
                        </m:sub>
                      </m:sSub>
                      <m:r>
                        <a:rPr lang="en-US" sz="1800" b="0" i="1" smtClean="0">
                          <a:latin typeface="Cambria Math" panose="02040503050406030204" pitchFamily="18" charset="0"/>
                        </a:rPr>
                        <m:t>=</m:t>
                      </m:r>
                      <m:rad>
                        <m:radPr>
                          <m:degHide m:val="on"/>
                          <m:ctrlPr>
                            <a:rPr lang="en-US" sz="1800" b="0" i="1" smtClean="0">
                              <a:latin typeface="Cambria Math" panose="02040503050406030204" pitchFamily="18" charset="0"/>
                            </a:rPr>
                          </m:ctrlPr>
                        </m:radPr>
                        <m:deg/>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r>
                                <a:rPr lang="en-US" sz="1800" b="0" i="1" smtClean="0">
                                  <a:latin typeface="Cambria Math" panose="02040503050406030204" pitchFamily="18" charset="0"/>
                                </a:rPr>
                                <m:t>𝑘𝑇</m:t>
                              </m:r>
                            </m:num>
                            <m:den>
                              <m:r>
                                <a:rPr lang="en-US" sz="1800" b="0" i="1" smtClean="0">
                                  <a:latin typeface="Cambria Math" panose="02040503050406030204" pitchFamily="18" charset="0"/>
                                </a:rPr>
                                <m:t>𝑚</m:t>
                              </m:r>
                            </m:den>
                          </m:f>
                        </m:e>
                      </m:ra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ad>
                            <m:radPr>
                              <m:degHide m:val="on"/>
                              <m:ctrlPr>
                                <a:rPr lang="en-US" sz="1800" b="0" i="1" smtClean="0">
                                  <a:latin typeface="Cambria Math" panose="02040503050406030204" pitchFamily="18" charset="0"/>
                                </a:rPr>
                              </m:ctrlPr>
                            </m:radPr>
                            <m:deg/>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3(1.38</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−23</m:t>
                                      </m:r>
                                    </m:sup>
                                  </m:sSup>
                                  <m:r>
                                    <a:rPr lang="en-US" sz="1800" b="0" i="1" smtClean="0">
                                      <a:latin typeface="Cambria Math" panose="02040503050406030204" pitchFamily="18" charset="0"/>
                                      <a:ea typeface="Cambria Math" panose="02040503050406030204" pitchFamily="18" charset="0"/>
                                    </a:rPr>
                                    <m:t>)(300)</m:t>
                                  </m:r>
                                </m:num>
                                <m:den>
                                  <m:r>
                                    <a:rPr lang="en-US" sz="1800" b="0" i="1" smtClean="0">
                                      <a:latin typeface="Cambria Math" panose="02040503050406030204" pitchFamily="18" charset="0"/>
                                    </a:rPr>
                                    <m:t>(32)(1.67</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−27</m:t>
                                      </m:r>
                                    </m:sup>
                                  </m:sSup>
                                  <m:r>
                                    <a:rPr lang="en-US" sz="1800" b="0" i="1" smtClean="0">
                                      <a:latin typeface="Cambria Math" panose="02040503050406030204" pitchFamily="18" charset="0"/>
                                      <a:ea typeface="Cambria Math" panose="02040503050406030204" pitchFamily="18" charset="0"/>
                                    </a:rPr>
                                    <m:t>)</m:t>
                                  </m:r>
                                </m:den>
                              </m:f>
                            </m:e>
                          </m:rad>
                          <m:r>
                            <a:rPr lang="en-US" sz="1800" b="0" i="1" smtClean="0">
                              <a:latin typeface="Cambria Math" panose="02040503050406030204" pitchFamily="18" charset="0"/>
                            </a:rPr>
                            <m:t>=0.482 </m:t>
                          </m:r>
                          <m:r>
                            <m:rPr>
                              <m:sty m:val="p"/>
                            </m:rPr>
                            <a:rPr lang="en-US" sz="1800" b="0" i="0" smtClean="0">
                              <a:latin typeface="Cambria Math" panose="02040503050406030204" pitchFamily="18" charset="0"/>
                            </a:rPr>
                            <m:t>km</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s</m:t>
                          </m:r>
                        </m:e>
                        <m:sup/>
                      </m:sSup>
                    </m:oMath>
                  </m:oMathPara>
                </a14:m>
                <a:endParaRPr lang="en-US" sz="1800"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1137495" y="1914876"/>
                <a:ext cx="5659242" cy="835613"/>
              </a:xfrm>
              <a:prstGeom prst="rect">
                <a:avLst/>
              </a:prstGeom>
              <a:blipFill>
                <a:blip r:embed="rId5"/>
                <a:stretch>
                  <a:fillRect b="-730"/>
                </a:stretch>
              </a:blipFill>
            </p:spPr>
            <p:txBody>
              <a:bodyPr/>
              <a:lstStyle/>
              <a:p>
                <a:r>
                  <a:rPr lang="en-US">
                    <a:noFill/>
                  </a:rPr>
                  <a:t> </a:t>
                </a:r>
              </a:p>
            </p:txBody>
          </p:sp>
        </mc:Fallback>
      </mc:AlternateContent>
    </p:spTree>
    <p:extLst>
      <p:ext uri="{BB962C8B-B14F-4D97-AF65-F5344CB8AC3E}">
        <p14:creationId xmlns:p14="http://schemas.microsoft.com/office/powerpoint/2010/main" val="74312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Hydrostatic Equilibrium</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61913" y="955219"/>
                <a:ext cx="11564624" cy="2336616"/>
              </a:xfrm>
            </p:spPr>
            <p:txBody>
              <a:bodyPr/>
              <a:lstStyle/>
              <a:p>
                <a:r>
                  <a:rPr lang="en-US" sz="1800" dirty="0" smtClean="0"/>
                  <a:t>We will now derive some important relations for atmospheres, starting with the equation of hydrostatic equilibrium.  Pressure </a:t>
                </a:r>
                <a:r>
                  <a:rPr lang="en-US" sz="1800" dirty="0"/>
                  <a:t>is force/unit area, F / A.  Pressure in the </a:t>
                </a:r>
                <a:r>
                  <a:rPr lang="en-US" sz="1800" dirty="0" smtClean="0"/>
                  <a:t>atmosphere </a:t>
                </a:r>
                <a:r>
                  <a:rPr lang="en-US" sz="1800" dirty="0"/>
                  <a:t>of a planet arises from the inward force of gravity--balanced by the outward pressure due to the normal force of </a:t>
                </a:r>
                <a:r>
                  <a:rPr lang="en-US" sz="1800" dirty="0" smtClean="0"/>
                  <a:t>the gas </a:t>
                </a:r>
                <a:r>
                  <a:rPr lang="en-US" sz="1800" dirty="0"/>
                  <a:t>below it.  </a:t>
                </a:r>
                <a:r>
                  <a:rPr lang="en-US" sz="1800" dirty="0" smtClean="0"/>
                  <a:t>Atmospheres </a:t>
                </a:r>
                <a:r>
                  <a:rPr lang="en-US" sz="1800" dirty="0"/>
                  <a:t>can be considered as static, meaning that </a:t>
                </a:r>
                <a:r>
                  <a:rPr lang="en-US" sz="1800" dirty="0" smtClean="0"/>
                  <a:t>they are </a:t>
                </a:r>
                <a:r>
                  <a:rPr lang="en-US" sz="1800" dirty="0"/>
                  <a:t>not expanding or contracting.  Such a state is called hydrostatic equilibrium, and like all equilibrium situations, it is characterized by force balance.  Consider a column of cross-sectional area A.  The forces on a section (parcel) of the column are shown in the figure on the </a:t>
                </a:r>
                <a:r>
                  <a:rPr lang="en-US" sz="1800" dirty="0" smtClean="0"/>
                  <a:t>left. </a:t>
                </a:r>
                <a:r>
                  <a:rPr lang="en-US" sz="1800" dirty="0"/>
                  <a:t>The mass of the parcel is related to the mass density by </a:t>
                </a:r>
                <a14:m>
                  <m:oMath xmlns:m="http://schemas.openxmlformats.org/officeDocument/2006/math">
                    <m:r>
                      <a:rPr lang="en-US" sz="1800" i="1" dirty="0">
                        <a:latin typeface="Cambria Math" panose="02040503050406030204" pitchFamily="18" charset="0"/>
                      </a:rPr>
                      <m:t>𝑟</m:t>
                    </m:r>
                    <m:r>
                      <a:rPr lang="en-US" sz="1800" i="1" dirty="0">
                        <a:latin typeface="Cambria Math" panose="02040503050406030204" pitchFamily="18" charset="0"/>
                      </a:rPr>
                      <m:t> = </m:t>
                    </m:r>
                    <m:r>
                      <a:rPr lang="en-US" sz="1800" i="1" dirty="0">
                        <a:latin typeface="Cambria Math" panose="02040503050406030204" pitchFamily="18" charset="0"/>
                      </a:rPr>
                      <m:t>𝑚</m:t>
                    </m:r>
                    <m:r>
                      <a:rPr lang="en-US" sz="1800" i="1" dirty="0">
                        <a:latin typeface="Cambria Math" panose="02040503050406030204" pitchFamily="18" charset="0"/>
                      </a:rPr>
                      <m:t>/</m:t>
                    </m:r>
                    <m:r>
                      <a:rPr lang="en-US" sz="1800" i="1" dirty="0">
                        <a:latin typeface="Cambria Math" panose="02040503050406030204" pitchFamily="18" charset="0"/>
                      </a:rPr>
                      <m:t>𝑉</m:t>
                    </m:r>
                    <m:r>
                      <a:rPr lang="en-US" sz="1800" i="1" dirty="0">
                        <a:latin typeface="Cambria Math" panose="02040503050406030204" pitchFamily="18" charset="0"/>
                      </a:rPr>
                      <m:t> = </m:t>
                    </m:r>
                    <m:r>
                      <a:rPr lang="en-US" sz="1800" i="1" dirty="0">
                        <a:latin typeface="Cambria Math" panose="02040503050406030204" pitchFamily="18" charset="0"/>
                      </a:rPr>
                      <m:t>𝑚</m:t>
                    </m:r>
                    <m:r>
                      <a:rPr lang="en-US" sz="1800" i="1" dirty="0">
                        <a:latin typeface="Cambria Math" panose="02040503050406030204" pitchFamily="18" charset="0"/>
                      </a:rPr>
                      <m:t>/</m:t>
                    </m:r>
                    <m:r>
                      <a:rPr lang="en-US" sz="1800" i="1" dirty="0">
                        <a:latin typeface="Cambria Math" panose="02040503050406030204" pitchFamily="18" charset="0"/>
                      </a:rPr>
                      <m:t>𝐴</m:t>
                    </m:r>
                    <m:r>
                      <a:rPr lang="en-US" sz="1800" i="1" dirty="0">
                        <a:latin typeface="Cambria Math" panose="02040503050406030204" pitchFamily="18" charset="0"/>
                      </a:rPr>
                      <m:t>(</m:t>
                    </m:r>
                    <m:r>
                      <a:rPr lang="en-US" sz="1800" i="1" dirty="0">
                        <a:latin typeface="Cambria Math" panose="02040503050406030204" pitchFamily="18" charset="0"/>
                      </a:rPr>
                      <m:t>𝑟</m:t>
                    </m:r>
                    <m:r>
                      <a:rPr lang="en-US" sz="1800" i="1" baseline="-25000" dirty="0">
                        <a:latin typeface="Cambria Math" panose="02040503050406030204" pitchFamily="18" charset="0"/>
                      </a:rPr>
                      <m:t>2</m:t>
                    </m:r>
                    <m:r>
                      <a:rPr lang="en-US" sz="1800" i="1" dirty="0">
                        <a:latin typeface="Cambria Math" panose="02040503050406030204" pitchFamily="18" charset="0"/>
                      </a:rPr>
                      <m:t> − </m:t>
                    </m:r>
                    <m:r>
                      <a:rPr lang="en-US" sz="1800" i="1" dirty="0">
                        <a:latin typeface="Cambria Math" panose="02040503050406030204" pitchFamily="18" charset="0"/>
                      </a:rPr>
                      <m:t>𝑟</m:t>
                    </m:r>
                    <m:r>
                      <a:rPr lang="en-US" sz="1800" i="1" baseline="-25000" dirty="0">
                        <a:latin typeface="Cambria Math" panose="02040503050406030204" pitchFamily="18" charset="0"/>
                      </a:rPr>
                      <m:t>1</m:t>
                    </m:r>
                    <m:r>
                      <a:rPr lang="en-US" sz="1800" i="1" dirty="0">
                        <a:latin typeface="Cambria Math" panose="02040503050406030204" pitchFamily="18" charset="0"/>
                      </a:rPr>
                      <m:t>)</m:t>
                    </m:r>
                  </m:oMath>
                </a14:m>
                <a:r>
                  <a:rPr lang="en-US" sz="1800" dirty="0"/>
                  <a:t>. </a:t>
                </a:r>
              </a:p>
              <a:p>
                <a:endParaRPr lang="en-US" sz="1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61913" y="955219"/>
                <a:ext cx="11564624" cy="2336616"/>
              </a:xfrm>
              <a:blipFill>
                <a:blip r:embed="rId2"/>
                <a:stretch>
                  <a:fillRect l="-105" t="-1567" r="-10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p:pic>
        <p:nvPicPr>
          <p:cNvPr id="4" name="Picture 3"/>
          <p:cNvPicPr>
            <a:picLocks noChangeAspect="1"/>
          </p:cNvPicPr>
          <p:nvPr/>
        </p:nvPicPr>
        <p:blipFill>
          <a:blip r:embed="rId3"/>
          <a:stretch>
            <a:fillRect/>
          </a:stretch>
        </p:blipFill>
        <p:spPr>
          <a:xfrm>
            <a:off x="7803615" y="3017243"/>
            <a:ext cx="4352925" cy="249555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61913" y="2955016"/>
                <a:ext cx="7428053" cy="28361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eaLnBrk="0" hangingPunct="0">
                  <a:spcBef>
                    <a:spcPct val="20000"/>
                  </a:spcBef>
                  <a:buClr>
                    <a:srgbClr val="9999FF"/>
                  </a:buClr>
                  <a:buSzPct val="80000"/>
                  <a:buFont typeface="Wingdings" panose="05000000000000000000" pitchFamily="2" charset="2"/>
                  <a:buChar char="q"/>
                </a:pPr>
                <a:r>
                  <a:rPr lang="en-US" sz="1800" dirty="0" smtClean="0">
                    <a:latin typeface="+mn-lt"/>
                    <a:ea typeface="+mn-ea"/>
                  </a:rPr>
                  <a:t>From </a:t>
                </a:r>
                <a:r>
                  <a:rPr lang="en-US" sz="1800" dirty="0">
                    <a:latin typeface="+mn-lt"/>
                    <a:ea typeface="+mn-ea"/>
                  </a:rPr>
                  <a:t>the free-body diagram it is clear that</a:t>
                </a:r>
              </a:p>
              <a:p>
                <a:pPr marL="342900" indent="-342900" algn="l" eaLnBrk="0" hangingPunct="0">
                  <a:spcBef>
                    <a:spcPct val="20000"/>
                  </a:spcBef>
                  <a:buClr>
                    <a:srgbClr val="9999FF"/>
                  </a:buClr>
                  <a:buSzPct val="80000"/>
                  <a:buFont typeface="Wingdings" panose="05000000000000000000" pitchFamily="2" charset="2"/>
                  <a:buChar char="q"/>
                </a:pPr>
                <a:endParaRPr lang="en-US" sz="1800" dirty="0">
                  <a:latin typeface="+mn-lt"/>
                  <a:ea typeface="+mn-ea"/>
                </a:endParaRPr>
              </a:p>
              <a:p>
                <a:pPr marL="342900" indent="-342900" algn="l" eaLnBrk="0" hangingPunct="0">
                  <a:spcBef>
                    <a:spcPct val="20000"/>
                  </a:spcBef>
                  <a:buClr>
                    <a:srgbClr val="9999FF"/>
                  </a:buClr>
                  <a:buSzPct val="80000"/>
                  <a:buFont typeface="Wingdings" panose="05000000000000000000" pitchFamily="2" charset="2"/>
                  <a:buChar char="q"/>
                </a:pPr>
                <a:r>
                  <a:rPr lang="en-US" sz="1800" dirty="0" smtClean="0">
                    <a:latin typeface="+mn-lt"/>
                    <a:ea typeface="+mn-ea"/>
                  </a:rPr>
                  <a:t>Here </a:t>
                </a:r>
                <a:r>
                  <a:rPr lang="en-US" sz="1800" i="1" dirty="0">
                    <a:latin typeface="Times New Roman" panose="02020603050405020304" pitchFamily="18" charset="0"/>
                    <a:ea typeface="+mn-ea"/>
                    <a:cs typeface="Times New Roman" panose="02020603050405020304" pitchFamily="18" charset="0"/>
                  </a:rPr>
                  <a:t>g</a:t>
                </a:r>
                <a:r>
                  <a:rPr lang="en-US" sz="1800" dirty="0">
                    <a:latin typeface="+mn-lt"/>
                    <a:ea typeface="+mn-ea"/>
                  </a:rPr>
                  <a:t> is the local acceleration of gravity (which </a:t>
                </a:r>
                <a:r>
                  <a:rPr lang="en-US" sz="1800" dirty="0" smtClean="0">
                    <a:latin typeface="+mn-lt"/>
                    <a:ea typeface="+mn-ea"/>
                  </a:rPr>
                  <a:t>in general varies </a:t>
                </a:r>
                <a:r>
                  <a:rPr lang="en-US" sz="1800" dirty="0">
                    <a:latin typeface="+mn-lt"/>
                    <a:ea typeface="+mn-ea"/>
                  </a:rPr>
                  <a:t>with depth in the </a:t>
                </a:r>
                <a:r>
                  <a:rPr lang="en-US" sz="1800" dirty="0" smtClean="0">
                    <a:latin typeface="+mn-lt"/>
                    <a:ea typeface="+mn-ea"/>
                  </a:rPr>
                  <a:t>atmosphere, but for a thin atmosphere it can be taken as constant). </a:t>
                </a:r>
                <a:r>
                  <a:rPr lang="en-US" sz="1800" dirty="0">
                    <a:latin typeface="+mn-lt"/>
                    <a:ea typeface="+mn-ea"/>
                  </a:rPr>
                  <a:t>This force equation can be rearranged to</a:t>
                </a:r>
              </a:p>
              <a:p>
                <a:pPr marL="342900" indent="-342900" algn="l" eaLnBrk="0" hangingPunct="0">
                  <a:spcBef>
                    <a:spcPct val="20000"/>
                  </a:spcBef>
                  <a:buClr>
                    <a:srgbClr val="9999FF"/>
                  </a:buClr>
                  <a:buSzPct val="80000"/>
                  <a:buFont typeface="Wingdings" panose="05000000000000000000" pitchFamily="2" charset="2"/>
                  <a:buChar char="q"/>
                </a:pPr>
                <a:endParaRPr lang="en-US" sz="1800" dirty="0">
                  <a:latin typeface="+mn-lt"/>
                  <a:ea typeface="+mn-ea"/>
                </a:endParaRPr>
              </a:p>
              <a:p>
                <a:pPr marL="342900" indent="-342900" algn="l" eaLnBrk="0" hangingPunct="0">
                  <a:spcBef>
                    <a:spcPct val="20000"/>
                  </a:spcBef>
                  <a:buClr>
                    <a:srgbClr val="9999FF"/>
                  </a:buClr>
                  <a:buSzPct val="80000"/>
                  <a:buFont typeface="Wingdings" panose="05000000000000000000" pitchFamily="2" charset="2"/>
                  <a:buChar char="q"/>
                </a:pPr>
                <a:r>
                  <a:rPr lang="en-US" sz="1800" dirty="0" smtClean="0">
                    <a:latin typeface="+mn-lt"/>
                    <a:ea typeface="+mn-ea"/>
                  </a:rPr>
                  <a:t>Here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ea typeface="+mn-ea"/>
                      </a:rPr>
                      <m:t>𝑃</m:t>
                    </m:r>
                  </m:oMath>
                </a14:m>
                <a:r>
                  <a:rPr lang="en-US" sz="1800" dirty="0">
                    <a:latin typeface="+mn-lt"/>
                    <a:ea typeface="+mn-ea"/>
                  </a:rPr>
                  <a:t> is the pressure difference (</a:t>
                </a:r>
                <a14:m>
                  <m:oMath xmlns:m="http://schemas.openxmlformats.org/officeDocument/2006/math">
                    <m:r>
                      <a:rPr lang="en-US" sz="1800" i="1" dirty="0" smtClean="0">
                        <a:latin typeface="Cambria Math" panose="02040503050406030204" pitchFamily="18" charset="0"/>
                        <a:ea typeface="+mn-ea"/>
                      </a:rPr>
                      <m:t>𝑃</m:t>
                    </m:r>
                    <m:r>
                      <a:rPr lang="en-US" sz="1800" i="1" baseline="-25000" dirty="0" smtClean="0">
                        <a:latin typeface="Cambria Math" panose="02040503050406030204" pitchFamily="18" charset="0"/>
                        <a:ea typeface="+mn-ea"/>
                      </a:rPr>
                      <m:t>1</m:t>
                    </m:r>
                    <m:r>
                      <a:rPr lang="en-US" sz="1800" i="1" dirty="0" smtClean="0">
                        <a:latin typeface="Cambria Math" panose="02040503050406030204" pitchFamily="18" charset="0"/>
                        <a:ea typeface="+mn-ea"/>
                      </a:rPr>
                      <m:t> − </m:t>
                    </m:r>
                    <m:r>
                      <a:rPr lang="en-US" sz="1800" i="1" dirty="0" smtClean="0">
                        <a:latin typeface="Cambria Math" panose="02040503050406030204" pitchFamily="18" charset="0"/>
                        <a:ea typeface="+mn-ea"/>
                      </a:rPr>
                      <m:t>𝑃</m:t>
                    </m:r>
                    <m:r>
                      <a:rPr lang="en-US" sz="1800" i="1" baseline="-25000" dirty="0" smtClean="0">
                        <a:latin typeface="Cambria Math" panose="02040503050406030204" pitchFamily="18" charset="0"/>
                        <a:ea typeface="+mn-ea"/>
                      </a:rPr>
                      <m:t>2</m:t>
                    </m:r>
                  </m:oMath>
                </a14:m>
                <a:r>
                  <a:rPr lang="en-US" sz="1800" dirty="0">
                    <a:latin typeface="+mn-lt"/>
                    <a:ea typeface="+mn-ea"/>
                  </a:rPr>
                  <a:t>) on the two ends of the column section, and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ea typeface="+mn-ea"/>
                      </a:rPr>
                      <m:t>𝑟</m:t>
                    </m:r>
                  </m:oMath>
                </a14:m>
                <a:r>
                  <a:rPr lang="en-US" sz="1800" dirty="0">
                    <a:latin typeface="+mn-lt"/>
                    <a:ea typeface="+mn-ea"/>
                  </a:rPr>
                  <a:t> is the radius difference, or thickness of the parcel, (</a:t>
                </a:r>
                <a14:m>
                  <m:oMath xmlns:m="http://schemas.openxmlformats.org/officeDocument/2006/math">
                    <m:r>
                      <a:rPr lang="en-US" sz="1800" i="1" dirty="0" smtClean="0">
                        <a:latin typeface="Cambria Math" panose="02040503050406030204" pitchFamily="18" charset="0"/>
                        <a:ea typeface="+mn-ea"/>
                      </a:rPr>
                      <m:t>𝑟</m:t>
                    </m:r>
                    <m:r>
                      <a:rPr lang="en-US" sz="1800" i="1" baseline="-25000" dirty="0" smtClean="0">
                        <a:latin typeface="Cambria Math" panose="02040503050406030204" pitchFamily="18" charset="0"/>
                        <a:ea typeface="+mn-ea"/>
                      </a:rPr>
                      <m:t>1</m:t>
                    </m:r>
                    <m:r>
                      <a:rPr lang="en-US" sz="1800" i="1" dirty="0" smtClean="0">
                        <a:latin typeface="Cambria Math" panose="02040503050406030204" pitchFamily="18" charset="0"/>
                        <a:ea typeface="+mn-ea"/>
                      </a:rPr>
                      <m:t> − </m:t>
                    </m:r>
                    <m:r>
                      <a:rPr lang="en-US" sz="1800" i="1" dirty="0" smtClean="0">
                        <a:latin typeface="Cambria Math" panose="02040503050406030204" pitchFamily="18" charset="0"/>
                        <a:ea typeface="+mn-ea"/>
                      </a:rPr>
                      <m:t>𝑟</m:t>
                    </m:r>
                    <m:r>
                      <a:rPr lang="en-US" sz="1800" i="1" baseline="-25000" dirty="0" smtClean="0">
                        <a:latin typeface="Cambria Math" panose="02040503050406030204" pitchFamily="18" charset="0"/>
                        <a:ea typeface="+mn-ea"/>
                      </a:rPr>
                      <m:t>2</m:t>
                    </m:r>
                  </m:oMath>
                </a14:m>
                <a:r>
                  <a:rPr lang="en-US" sz="1800" dirty="0">
                    <a:latin typeface="+mn-lt"/>
                    <a:ea typeface="+mn-ea"/>
                  </a:rPr>
                  <a:t>).  </a:t>
                </a:r>
                <a:r>
                  <a:rPr lang="en-US" sz="1800" dirty="0" smtClean="0">
                    <a:latin typeface="+mn-lt"/>
                    <a:ea typeface="+mn-ea"/>
                  </a:rPr>
                  <a:t>Taking </a:t>
                </a:r>
                <a14:m>
                  <m:oMath xmlns:m="http://schemas.openxmlformats.org/officeDocument/2006/math">
                    <m:func>
                      <m:funcPr>
                        <m:ctrlPr>
                          <a:rPr lang="en-US" sz="1800" i="1" smtClean="0">
                            <a:latin typeface="Cambria Math" panose="02040503050406030204" pitchFamily="18" charset="0"/>
                            <a:ea typeface="+mn-ea"/>
                          </a:rPr>
                        </m:ctrlPr>
                      </m:funcPr>
                      <m:fName>
                        <m:limLow>
                          <m:limLowPr>
                            <m:ctrlPr>
                              <a:rPr lang="en-US" sz="1800" i="1" smtClean="0">
                                <a:latin typeface="Cambria Math" panose="02040503050406030204" pitchFamily="18" charset="0"/>
                                <a:ea typeface="+mn-ea"/>
                              </a:rPr>
                            </m:ctrlPr>
                          </m:limLowPr>
                          <m:e>
                            <m:r>
                              <m:rPr>
                                <m:sty m:val="p"/>
                              </m:rPr>
                              <a:rPr lang="en-US" sz="1800" i="0" smtClean="0">
                                <a:latin typeface="Cambria Math" panose="02040503050406030204" pitchFamily="18" charset="0"/>
                                <a:ea typeface="+mn-ea"/>
                              </a:rPr>
                              <m:t>lim</m:t>
                            </m:r>
                          </m:e>
                          <m:lim>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𝑟</m:t>
                            </m:r>
                            <m:r>
                              <a:rPr lang="en-US" sz="1800" b="0" i="1" smtClean="0">
                                <a:latin typeface="Cambria Math" panose="02040503050406030204" pitchFamily="18" charset="0"/>
                                <a:ea typeface="Cambria Math" panose="02040503050406030204" pitchFamily="18" charset="0"/>
                              </a:rPr>
                              <m:t>→0</m:t>
                            </m:r>
                          </m:lim>
                        </m:limLow>
                      </m:fName>
                      <m:e>
                        <m:f>
                          <m:fPr>
                            <m:ctrlPr>
                              <a:rPr lang="en-US" sz="1800" i="1" smtClean="0">
                                <a:latin typeface="Cambria Math" panose="02040503050406030204" pitchFamily="18" charset="0"/>
                                <a:ea typeface="+mn-ea"/>
                              </a:rPr>
                            </m:ctrlPr>
                          </m:fPr>
                          <m:num>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𝑟</m:t>
                            </m:r>
                          </m:den>
                        </m:f>
                      </m:e>
                    </m:func>
                    <m:r>
                      <a:rPr lang="en-US" sz="1800" b="0" i="1" smtClean="0">
                        <a:latin typeface="Cambria Math" panose="02040503050406030204" pitchFamily="18" charset="0"/>
                        <a:ea typeface="+mn-ea"/>
                      </a:rPr>
                      <m:t>⇒</m:t>
                    </m:r>
                  </m:oMath>
                </a14:m>
                <a:endParaRPr lang="en-US" sz="1800" dirty="0">
                  <a:latin typeface="+mn-lt"/>
                  <a:ea typeface="+mn-ea"/>
                </a:endParaRPr>
              </a:p>
            </p:txBody>
          </p:sp>
        </mc:Choice>
        <mc:Fallback xmlns="">
          <p:sp>
            <p:nvSpPr>
              <p:cNvPr id="5" name="Rectangle 4"/>
              <p:cNvSpPr>
                <a:spLocks noRot="1" noChangeAspect="1" noMove="1" noResize="1" noEditPoints="1" noAdjustHandles="1" noChangeArrowheads="1" noChangeShapeType="1" noTextEdit="1"/>
              </p:cNvSpPr>
              <p:nvPr/>
            </p:nvSpPr>
            <p:spPr>
              <a:xfrm>
                <a:off x="461913" y="2955016"/>
                <a:ext cx="7428053" cy="2836179"/>
              </a:xfrm>
              <a:prstGeom prst="rect">
                <a:avLst/>
              </a:prstGeom>
              <a:blipFill>
                <a:blip r:embed="rId4"/>
                <a:stretch>
                  <a:fillRect l="-164" t="-1290" r="-1478" b="-34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79745" y="3299002"/>
                <a:ext cx="4035335"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𝐹</m:t>
                      </m:r>
                      <m:r>
                        <a:rPr lang="en-US" sz="1800" i="1" baseline="-25000" dirty="0">
                          <a:latin typeface="Cambria Math" panose="02040503050406030204" pitchFamily="18" charset="0"/>
                        </a:rPr>
                        <m:t>1</m:t>
                      </m:r>
                      <m:r>
                        <a:rPr lang="en-US" sz="1800" i="1" dirty="0">
                          <a:latin typeface="Cambria Math" panose="02040503050406030204" pitchFamily="18" charset="0"/>
                        </a:rPr>
                        <m:t> = </m:t>
                      </m:r>
                      <m:r>
                        <a:rPr lang="en-US" sz="1800" i="1" dirty="0">
                          <a:latin typeface="Cambria Math" panose="02040503050406030204" pitchFamily="18" charset="0"/>
                        </a:rPr>
                        <m:t>𝐹</m:t>
                      </m:r>
                      <m:r>
                        <a:rPr lang="en-US" sz="1800" i="1" baseline="-25000" dirty="0">
                          <a:latin typeface="Cambria Math" panose="02040503050406030204" pitchFamily="18" charset="0"/>
                        </a:rPr>
                        <m:t>2</m:t>
                      </m:r>
                      <m:r>
                        <a:rPr lang="en-US" sz="1800" i="1" dirty="0">
                          <a:latin typeface="Cambria Math" panose="02040503050406030204" pitchFamily="18" charset="0"/>
                        </a:rPr>
                        <m:t> + </m:t>
                      </m:r>
                      <m:r>
                        <a:rPr lang="en-US" sz="1800" i="1" dirty="0">
                          <a:latin typeface="Cambria Math" panose="02040503050406030204" pitchFamily="18" charset="0"/>
                        </a:rPr>
                        <m:t>𝑚𝑔</m:t>
                      </m:r>
                      <m:r>
                        <a:rPr lang="en-US" sz="1800" i="1" dirty="0">
                          <a:latin typeface="Cambria Math" panose="02040503050406030204" pitchFamily="18" charset="0"/>
                        </a:rPr>
                        <m:t> = </m:t>
                      </m:r>
                      <m:r>
                        <a:rPr lang="en-US" sz="1800" i="1" dirty="0">
                          <a:latin typeface="Cambria Math" panose="02040503050406030204" pitchFamily="18" charset="0"/>
                        </a:rPr>
                        <m:t>𝐹</m:t>
                      </m:r>
                      <m:r>
                        <a:rPr lang="en-US" sz="1800" i="1" baseline="-25000" dirty="0">
                          <a:latin typeface="Cambria Math" panose="02040503050406030204" pitchFamily="18" charset="0"/>
                        </a:rPr>
                        <m:t>2</m:t>
                      </m:r>
                      <m:r>
                        <a:rPr lang="en-US" sz="1800" i="1" dirty="0">
                          <a:latin typeface="Cambria Math" panose="02040503050406030204" pitchFamily="18" charset="0"/>
                        </a:rPr>
                        <m:t> + </m:t>
                      </m:r>
                      <m:r>
                        <a:rPr lang="en-US" sz="1800" i="1" dirty="0">
                          <a:latin typeface="Cambria Math" panose="02040503050406030204" pitchFamily="18" charset="0"/>
                        </a:rPr>
                        <m:t>𝐴</m:t>
                      </m:r>
                      <m:r>
                        <a:rPr lang="en-US" sz="1800" i="1" dirty="0">
                          <a:latin typeface="Cambria Math" panose="02040503050406030204" pitchFamily="18" charset="0"/>
                        </a:rPr>
                        <m:t>(</m:t>
                      </m:r>
                      <m:r>
                        <a:rPr lang="en-US" sz="1800" i="1" dirty="0">
                          <a:latin typeface="Cambria Math" panose="02040503050406030204" pitchFamily="18" charset="0"/>
                        </a:rPr>
                        <m:t>𝑟</m:t>
                      </m:r>
                      <m:r>
                        <a:rPr lang="en-US" sz="1800" i="1" baseline="-25000" dirty="0">
                          <a:latin typeface="Cambria Math" panose="02040503050406030204" pitchFamily="18" charset="0"/>
                        </a:rPr>
                        <m:t>2</m:t>
                      </m:r>
                      <m:r>
                        <a:rPr lang="en-US" sz="1800" i="1" dirty="0">
                          <a:latin typeface="Cambria Math" panose="02040503050406030204" pitchFamily="18" charset="0"/>
                        </a:rPr>
                        <m:t> − </m:t>
                      </m:r>
                      <m:r>
                        <a:rPr lang="en-US" sz="1800" i="1" dirty="0">
                          <a:latin typeface="Cambria Math" panose="02040503050406030204" pitchFamily="18" charset="0"/>
                        </a:rPr>
                        <m:t>𝑟</m:t>
                      </m:r>
                      <m:r>
                        <a:rPr lang="en-US" sz="1800" i="1" baseline="-25000" dirty="0">
                          <a:latin typeface="Cambria Math" panose="02040503050406030204" pitchFamily="18" charset="0"/>
                        </a:rPr>
                        <m:t>1</m:t>
                      </m:r>
                      <m:r>
                        <a:rPr lang="en-US" sz="1800" i="1" dirty="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𝜌</m:t>
                      </m:r>
                      <m:r>
                        <a:rPr lang="en-US" sz="1800" i="1" dirty="0">
                          <a:latin typeface="Cambria Math" panose="02040503050406030204" pitchFamily="18" charset="0"/>
                        </a:rPr>
                        <m:t>𝑔</m:t>
                      </m:r>
                    </m:oMath>
                  </m:oMathPara>
                </a14:m>
                <a:endParaRPr lang="en-US" sz="1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1979745" y="3299002"/>
                <a:ext cx="4035335" cy="276999"/>
              </a:xfrm>
              <a:prstGeom prst="rect">
                <a:avLst/>
              </a:prstGeom>
              <a:blipFill>
                <a:blip r:embed="rId5"/>
                <a:stretch>
                  <a:fillRect l="-755" r="-755"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64097" y="4484153"/>
                <a:ext cx="2885080" cy="369332"/>
              </a:xfrm>
              <a:prstGeom prst="rect">
                <a:avLst/>
              </a:prstGeom>
            </p:spPr>
            <p:txBody>
              <a:bodyPr wrap="square">
                <a:spAutoFit/>
              </a:bodyPr>
              <a:lstStyle/>
              <a:p>
                <a:pPr algn="l" eaLnBrk="0" hangingPunct="0">
                  <a:spcBef>
                    <a:spcPct val="20000"/>
                  </a:spcBef>
                  <a:buClr>
                    <a:srgbClr val="9999FF"/>
                  </a:buClr>
                  <a:buSzPct val="80000"/>
                </a:pPr>
                <a14:m>
                  <m:oMathPara xmlns:m="http://schemas.openxmlformats.org/officeDocument/2006/math">
                    <m:oMathParaPr>
                      <m:jc m:val="left"/>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𝐹</m:t>
                      </m:r>
                      <m:r>
                        <a:rPr lang="en-US" sz="1800" i="1" dirty="0">
                          <a:latin typeface="Cambria Math" panose="02040503050406030204" pitchFamily="18" charset="0"/>
                        </a:rPr>
                        <m:t> / </m:t>
                      </m:r>
                      <m:r>
                        <a:rPr lang="en-US" sz="1800" i="1" dirty="0">
                          <a:latin typeface="Cambria Math" panose="02040503050406030204" pitchFamily="18" charset="0"/>
                        </a:rPr>
                        <m:t>𝐴</m:t>
                      </m:r>
                      <m:r>
                        <a:rPr lang="en-US" sz="1800" i="1" dirty="0">
                          <a:latin typeface="Cambria Math" panose="02040503050406030204" pitchFamily="18" charset="0"/>
                        </a:rPr>
                        <m:t> = ∆</m:t>
                      </m:r>
                      <m:r>
                        <a:rPr lang="en-US" sz="1800" i="1" dirty="0">
                          <a:latin typeface="Cambria Math" panose="02040503050406030204" pitchFamily="18" charset="0"/>
                        </a:rPr>
                        <m:t>𝑃</m:t>
                      </m:r>
                      <m:r>
                        <a:rPr lang="en-US" sz="1800" i="1" dirty="0">
                          <a:latin typeface="Cambria Math" panose="02040503050406030204" pitchFamily="18" charset="0"/>
                        </a:rPr>
                        <m:t> = −∆</m:t>
                      </m:r>
                      <m:r>
                        <a:rPr lang="en-US" sz="1800" i="1" dirty="0" err="1">
                          <a:latin typeface="Cambria Math" panose="02040503050406030204" pitchFamily="18" charset="0"/>
                        </a:rPr>
                        <m:t>𝑟</m:t>
                      </m:r>
                      <m:r>
                        <a:rPr lang="en-US" sz="1800" i="1" dirty="0" smtClean="0">
                          <a:latin typeface="Cambria Math" panose="02040503050406030204" pitchFamily="18" charset="0"/>
                          <a:ea typeface="Cambria Math" panose="02040503050406030204" pitchFamily="18" charset="0"/>
                        </a:rPr>
                        <m:t>𝜌</m:t>
                      </m:r>
                      <m:r>
                        <a:rPr lang="en-US" sz="1800" i="1" dirty="0" err="1">
                          <a:latin typeface="Cambria Math" panose="02040503050406030204" pitchFamily="18" charset="0"/>
                        </a:rPr>
                        <m:t>𝑔</m:t>
                      </m:r>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2664097" y="4484153"/>
                <a:ext cx="2885080"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78050" y="5408969"/>
                <a:ext cx="1287532" cy="618246"/>
              </a:xfrm>
              <a:prstGeom prst="rect">
                <a:avLst/>
              </a:prstGeom>
              <a:solidFill>
                <a:schemeClr val="tx2">
                  <a:lumMod val="40000"/>
                  <a:lumOff val="60000"/>
                </a:schemeClr>
              </a:solidFill>
            </p:spPr>
            <p:txBody>
              <a:bodyPr wrap="none">
                <a:spAutoFit/>
              </a:bodyPr>
              <a:lstStyle/>
              <a:p>
                <a:pPr algn="l" eaLnBrk="0" hangingPunct="0">
                  <a:spcBef>
                    <a:spcPct val="20000"/>
                  </a:spcBef>
                  <a:buClr>
                    <a:srgbClr val="9999FF"/>
                  </a:buClr>
                  <a:buSzPct val="80000"/>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𝑑𝑃</m:t>
                          </m:r>
                        </m:num>
                        <m:den>
                          <m:r>
                            <a:rPr lang="en-US" sz="1800" i="1">
                              <a:latin typeface="Cambria Math" panose="02040503050406030204" pitchFamily="18" charset="0"/>
                            </a:rPr>
                            <m:t>𝑑𝑟</m:t>
                          </m:r>
                        </m:den>
                      </m:f>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𝜌</m:t>
                      </m:r>
                      <m:r>
                        <a:rPr lang="en-US" sz="1800" i="1">
                          <a:latin typeface="Cambria Math" panose="02040503050406030204" pitchFamily="18" charset="0"/>
                          <a:ea typeface="Cambria Math" panose="02040503050406030204" pitchFamily="18" charset="0"/>
                        </a:rPr>
                        <m:t>𝑔</m:t>
                      </m:r>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4978050" y="5408969"/>
                <a:ext cx="1287532" cy="61824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89478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327"/>
            <a:ext cx="10972800" cy="914400"/>
          </a:xfrm>
        </p:spPr>
        <p:txBody>
          <a:bodyPr/>
          <a:lstStyle/>
          <a:p>
            <a:r>
              <a:rPr lang="en-US" dirty="0" smtClean="0"/>
              <a:t>Pressure Scale Height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61913" y="955219"/>
                <a:ext cx="11564624" cy="5071996"/>
              </a:xfrm>
            </p:spPr>
            <p:txBody>
              <a:bodyPr/>
              <a:lstStyle/>
              <a:p>
                <a:r>
                  <a:rPr lang="en-US" sz="1800" dirty="0" smtClean="0"/>
                  <a:t>Now we combine that relation with the Ideal </a:t>
                </a:r>
                <a:r>
                  <a:rPr lang="en-US" sz="1800" dirty="0"/>
                  <a:t>Gas Law</a:t>
                </a:r>
                <a:r>
                  <a:rPr lang="en-US" sz="1800" dirty="0" smtClean="0"/>
                  <a:t>: </a:t>
                </a:r>
                <a:endParaRPr lang="en-US" sz="1800" dirty="0"/>
              </a:p>
              <a:p>
                <a:r>
                  <a:rPr lang="en-US" sz="1800" dirty="0" smtClean="0"/>
                  <a:t>Here </a:t>
                </a:r>
                <a:r>
                  <a:rPr lang="en-US" sz="1800" i="1" dirty="0">
                    <a:latin typeface="Times New Roman" panose="02020603050405020304" pitchFamily="18" charset="0"/>
                    <a:cs typeface="Times New Roman" panose="02020603050405020304" pitchFamily="18" charset="0"/>
                  </a:rPr>
                  <a:t>n</a:t>
                </a:r>
                <a:r>
                  <a:rPr lang="en-US" sz="1800" dirty="0"/>
                  <a:t> is the number density (number of particles per unit volume), related to the mass density by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 = </m:t>
                    </m:r>
                    <m:r>
                      <a:rPr lang="en-US" sz="1800" i="1" dirty="0" smtClean="0">
                        <a:latin typeface="Cambria Math" panose="02040503050406030204" pitchFamily="18" charset="0"/>
                        <a:ea typeface="Cambria Math" panose="02040503050406030204" pitchFamily="18" charset="0"/>
                      </a:rPr>
                      <m:t>𝜌</m:t>
                    </m:r>
                    <m:r>
                      <a:rPr lang="en-US" sz="1800" i="1" dirty="0" smtClean="0">
                        <a:latin typeface="Cambria Math" panose="02040503050406030204" pitchFamily="18" charset="0"/>
                      </a:rPr>
                      <m:t>/</m:t>
                    </m:r>
                    <m:r>
                      <a:rPr lang="en-US" sz="1800" i="1" dirty="0" smtClean="0">
                        <a:latin typeface="Cambria Math" panose="02040503050406030204" pitchFamily="18" charset="0"/>
                      </a:rPr>
                      <m:t>𝑚</m:t>
                    </m:r>
                  </m:oMath>
                </a14:m>
                <a:r>
                  <a:rPr lang="en-US" sz="1800" dirty="0"/>
                  <a:t> (</a:t>
                </a:r>
                <a14:m>
                  <m:oMath xmlns:m="http://schemas.openxmlformats.org/officeDocument/2006/math">
                    <m:r>
                      <a:rPr lang="en-US" sz="1800" i="1" dirty="0" smtClean="0">
                        <a:latin typeface="Cambria Math" panose="02040503050406030204" pitchFamily="18" charset="0"/>
                      </a:rPr>
                      <m:t>𝑚</m:t>
                    </m:r>
                  </m:oMath>
                </a14:m>
                <a:r>
                  <a:rPr lang="en-US" sz="1800" dirty="0"/>
                  <a:t> is the mass/particle).  Thus, we can write </a:t>
                </a:r>
                <a14:m>
                  <m:oMath xmlns:m="http://schemas.openxmlformats.org/officeDocument/2006/math">
                    <m:r>
                      <a:rPr lang="en-US" sz="1800" i="1" dirty="0" smtClean="0">
                        <a:latin typeface="Cambria Math" panose="02040503050406030204" pitchFamily="18" charset="0"/>
                      </a:rPr>
                      <m:t>𝑟</m:t>
                    </m:r>
                  </m:oMath>
                </a14:m>
                <a:r>
                  <a:rPr lang="en-US" sz="1800" dirty="0"/>
                  <a:t> in terms of </a:t>
                </a:r>
                <a14:m>
                  <m:oMath xmlns:m="http://schemas.openxmlformats.org/officeDocument/2006/math">
                    <m:r>
                      <a:rPr lang="en-US" sz="1800" i="1" dirty="0" smtClean="0">
                        <a:latin typeface="Cambria Math" panose="02040503050406030204" pitchFamily="18" charset="0"/>
                      </a:rPr>
                      <m:t>𝑃</m:t>
                    </m:r>
                  </m:oMath>
                </a14:m>
                <a:r>
                  <a:rPr lang="en-US" sz="1800" dirty="0"/>
                  <a:t>, and get a new equation for </a:t>
                </a:r>
                <a14:m>
                  <m:oMath xmlns:m="http://schemas.openxmlformats.org/officeDocument/2006/math">
                    <m:r>
                      <a:rPr lang="en-US" sz="1800" i="1" dirty="0" smtClean="0">
                        <a:latin typeface="Cambria Math" panose="02040503050406030204" pitchFamily="18" charset="0"/>
                      </a:rPr>
                      <m:t>𝑃</m:t>
                    </m:r>
                  </m:oMath>
                </a14:m>
                <a:r>
                  <a:rPr lang="en-US" sz="1800" dirty="0"/>
                  <a:t>:</a:t>
                </a:r>
              </a:p>
              <a:p>
                <a:pPr marL="0" indent="0">
                  <a:buNone/>
                </a:pPr>
                <a:endParaRPr lang="en-US" sz="1800" dirty="0"/>
              </a:p>
              <a:p>
                <a:pPr marL="0" indent="0">
                  <a:buNone/>
                </a:pPr>
                <a:endParaRPr lang="en-US" sz="1800" dirty="0" smtClean="0"/>
              </a:p>
              <a:p>
                <a:r>
                  <a:rPr lang="en-US" sz="1800" dirty="0"/>
                  <a:t>T</a:t>
                </a:r>
                <a:r>
                  <a:rPr lang="en-US" sz="1800" dirty="0" smtClean="0"/>
                  <a:t>his </a:t>
                </a:r>
                <a:r>
                  <a:rPr lang="en-US" sz="1800" dirty="0"/>
                  <a:t>equation has the solution</a:t>
                </a:r>
                <a:r>
                  <a:rPr lang="en-US" sz="1800" dirty="0" smtClean="0"/>
                  <a:t>:</a:t>
                </a:r>
              </a:p>
              <a:p>
                <a:endParaRPr lang="en-US" sz="1800" dirty="0"/>
              </a:p>
              <a:p>
                <a:r>
                  <a:rPr lang="en-US" sz="1800" dirty="0"/>
                  <a:t>H</a:t>
                </a:r>
                <a:r>
                  <a:rPr lang="en-US" sz="1800" dirty="0" smtClean="0"/>
                  <a:t>ere  </a:t>
                </a:r>
                <a14:m>
                  <m:oMath xmlns:m="http://schemas.openxmlformats.org/officeDocument/2006/math">
                    <m:r>
                      <a:rPr lang="en-US" sz="1800" i="1" dirty="0" smtClean="0">
                        <a:latin typeface="Cambria Math" panose="02040503050406030204" pitchFamily="18" charset="0"/>
                      </a:rPr>
                      <m:t>𝑧</m:t>
                    </m:r>
                    <m:r>
                      <a:rPr lang="en-US" sz="1800" i="1" dirty="0" smtClean="0">
                        <a:latin typeface="Cambria Math" panose="02040503050406030204" pitchFamily="18" charset="0"/>
                      </a:rPr>
                      <m:t> = (</m:t>
                    </m:r>
                    <m:r>
                      <a:rPr lang="en-US" sz="1800" i="1" dirty="0">
                        <a:latin typeface="Cambria Math" panose="02040503050406030204" pitchFamily="18" charset="0"/>
                      </a:rPr>
                      <m:t>𝑟</m:t>
                    </m:r>
                    <m:r>
                      <a:rPr lang="en-US" sz="1800" i="1" dirty="0">
                        <a:latin typeface="Cambria Math" panose="02040503050406030204" pitchFamily="18" charset="0"/>
                      </a:rPr>
                      <m:t> −</m:t>
                    </m:r>
                    <m:r>
                      <a:rPr lang="en-US" sz="1800" i="1" dirty="0">
                        <a:latin typeface="Cambria Math" panose="02040503050406030204" pitchFamily="18" charset="0"/>
                      </a:rPr>
                      <m:t>𝑟</m:t>
                    </m:r>
                    <m:r>
                      <a:rPr lang="en-US" sz="1800" i="1" baseline="-25000" dirty="0">
                        <a:latin typeface="Cambria Math" panose="02040503050406030204" pitchFamily="18" charset="0"/>
                      </a:rPr>
                      <m:t>0</m:t>
                    </m:r>
                    <m:r>
                      <a:rPr lang="en-US" sz="1800" i="1" dirty="0">
                        <a:latin typeface="Cambria Math" panose="02040503050406030204" pitchFamily="18" charset="0"/>
                      </a:rPr>
                      <m:t>)</m:t>
                    </m:r>
                  </m:oMath>
                </a14:m>
                <a:r>
                  <a:rPr lang="en-US" sz="1800" dirty="0"/>
                  <a:t> is the height above the surface of the Earth.  Thus, </a:t>
                </a:r>
                <a:r>
                  <a:rPr lang="en-US" sz="1800" dirty="0" smtClean="0"/>
                  <a:t>we can identify a </a:t>
                </a:r>
                <a:r>
                  <a:rPr lang="en-US" sz="1800" i="1" dirty="0">
                    <a:solidFill>
                      <a:srgbClr val="FF0000"/>
                    </a:solidFill>
                  </a:rPr>
                  <a:t>pressure scale height</a:t>
                </a:r>
                <a:r>
                  <a:rPr lang="en-US" sz="1800" dirty="0" smtClean="0"/>
                  <a:t>,</a:t>
                </a:r>
              </a:p>
              <a:p>
                <a:endParaRPr lang="en-US" sz="1800" dirty="0"/>
              </a:p>
              <a:p>
                <a:r>
                  <a:rPr lang="en-US" sz="1800" dirty="0" smtClean="0"/>
                  <a:t>The scale height </a:t>
                </a:r>
                <a14:m>
                  <m:oMath xmlns:m="http://schemas.openxmlformats.org/officeDocument/2006/math">
                    <m:r>
                      <a:rPr lang="en-US" sz="1800" i="1" dirty="0" smtClean="0">
                        <a:latin typeface="Cambria Math" panose="02040503050406030204" pitchFamily="18" charset="0"/>
                      </a:rPr>
                      <m:t>𝐻</m:t>
                    </m:r>
                  </m:oMath>
                </a14:m>
                <a:r>
                  <a:rPr lang="en-US" sz="1800" dirty="0" smtClean="0"/>
                  <a:t> is </a:t>
                </a:r>
                <a:r>
                  <a:rPr lang="en-US" sz="1800" dirty="0"/>
                  <a:t>the distance over which the pressure falls from its initial pressure by a factor of </a:t>
                </a:r>
                <a14:m>
                  <m:oMath xmlns:m="http://schemas.openxmlformats.org/officeDocument/2006/math">
                    <m:r>
                      <a:rPr lang="en-US" sz="1800" i="1" dirty="0" smtClean="0">
                        <a:latin typeface="Cambria Math" panose="02040503050406030204" pitchFamily="18" charset="0"/>
                        <a:cs typeface="Times New Roman" panose="02020603050405020304" pitchFamily="18" charset="0"/>
                      </a:rPr>
                      <m:t>1/</m:t>
                    </m:r>
                    <m:r>
                      <a:rPr lang="en-US" sz="1800" i="1" dirty="0" smtClean="0">
                        <a:latin typeface="Cambria Math" panose="02040503050406030204" pitchFamily="18" charset="0"/>
                        <a:cs typeface="Times New Roman" panose="02020603050405020304" pitchFamily="18" charset="0"/>
                      </a:rPr>
                      <m:t>𝑒</m:t>
                    </m:r>
                  </m:oMath>
                </a14:m>
                <a:r>
                  <a:rPr lang="en-US" sz="1800" dirty="0"/>
                  <a:t>.  The scale height for the Earth's surface is roughly </a:t>
                </a:r>
                <a:r>
                  <a:rPr lang="en-US" sz="1800" dirty="0">
                    <a:latin typeface="Times New Roman" panose="02020603050405020304" pitchFamily="18" charset="0"/>
                    <a:cs typeface="Times New Roman" panose="02020603050405020304" pitchFamily="18" charset="0"/>
                  </a:rPr>
                  <a:t>8 km</a:t>
                </a:r>
                <a:r>
                  <a:rPr lang="en-US" sz="1800" dirty="0"/>
                  <a:t>, although note that to get this result we had to assume that the temperature </a:t>
                </a:r>
                <a14:m>
                  <m:oMath xmlns:m="http://schemas.openxmlformats.org/officeDocument/2006/math">
                    <m:r>
                      <a:rPr lang="en-US" sz="1800" i="1" dirty="0" smtClean="0">
                        <a:latin typeface="Cambria Math" panose="02040503050406030204" pitchFamily="18" charset="0"/>
                      </a:rPr>
                      <m:t>𝑇</m:t>
                    </m:r>
                  </m:oMath>
                </a14:m>
                <a:r>
                  <a:rPr lang="en-US" sz="1800" dirty="0"/>
                  <a:t> does not change with height</a:t>
                </a:r>
                <a:r>
                  <a:rPr lang="en-US" sz="1800" dirty="0" smtClean="0"/>
                  <a:t>. </a:t>
                </a:r>
              </a:p>
              <a:p>
                <a:r>
                  <a:rPr lang="en-US" sz="1800" dirty="0"/>
                  <a:t>This is not true for Earth's </a:t>
                </a:r>
                <a:r>
                  <a:rPr lang="en-US" sz="1800" dirty="0" smtClean="0"/>
                  <a:t>atmosphere -- </a:t>
                </a:r>
                <a14:m>
                  <m:oMath xmlns:m="http://schemas.openxmlformats.org/officeDocument/2006/math">
                    <m:r>
                      <a:rPr lang="en-US" sz="1800" i="1" dirty="0" smtClean="0">
                        <a:latin typeface="Cambria Math" panose="02040503050406030204" pitchFamily="18" charset="0"/>
                      </a:rPr>
                      <m:t>𝑇</m:t>
                    </m:r>
                  </m:oMath>
                </a14:m>
                <a:r>
                  <a:rPr lang="en-US" sz="1800" dirty="0" smtClean="0"/>
                  <a:t> </a:t>
                </a:r>
                <a:r>
                  <a:rPr lang="en-US" sz="1800" dirty="0"/>
                  <a:t>falls with height (near the surface), so that the scale height is lower.  Still, the concept of a scale height is useful for atmospheres, </a:t>
                </a:r>
                <a:r>
                  <a:rPr lang="en-US" sz="1800" dirty="0" smtClean="0"/>
                  <a:t>oceans, and even the interior of solid bodies.  Next </a:t>
                </a:r>
                <a:r>
                  <a:rPr lang="en-US" sz="1800" dirty="0"/>
                  <a:t>semester we will again use it to describe the atmospheres of stars.</a:t>
                </a:r>
                <a:endParaRPr lang="en-US" sz="1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61913" y="955219"/>
                <a:ext cx="11564624" cy="5071996"/>
              </a:xfrm>
              <a:blipFill>
                <a:blip r:embed="rId2"/>
                <a:stretch>
                  <a:fillRect l="-105" t="-72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23, 2018</a:t>
            </a:r>
            <a:endParaRPr lang="en-US" altLang="zh-CN"/>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A1542417-D43E-42FF-B9B2-0798421F64C0}"/>
                  </a:ext>
                </a:extLst>
              </p:cNvPr>
              <p:cNvSpPr txBox="1"/>
              <p:nvPr/>
            </p:nvSpPr>
            <p:spPr>
              <a:xfrm>
                <a:off x="6533944" y="995693"/>
                <a:ext cx="92441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𝑛𝑘𝑇</m:t>
                      </m:r>
                    </m:oMath>
                  </m:oMathPara>
                </a14:m>
                <a:endParaRPr lang="en-US" sz="1800" dirty="0"/>
              </a:p>
            </p:txBody>
          </p:sp>
        </mc:Choice>
        <mc:Fallback xmlns="">
          <p:sp>
            <p:nvSpPr>
              <p:cNvPr id="10" name="TextBox 9">
                <a:extLst>
                  <a:ext uri="{FF2B5EF4-FFF2-40B4-BE49-F238E27FC236}">
                    <a16:creationId xmlns:a16="http://schemas.microsoft.com/office/drawing/2014/main" id="{A1542417-D43E-42FF-B9B2-0798421F64C0}"/>
                  </a:ext>
                </a:extLst>
              </p:cNvPr>
              <p:cNvSpPr txBox="1">
                <a:spLocks noRot="1" noChangeAspect="1" noMove="1" noResize="1" noEditPoints="1" noAdjustHandles="1" noChangeArrowheads="1" noChangeShapeType="1" noTextEdit="1"/>
              </p:cNvSpPr>
              <p:nvPr/>
            </p:nvSpPr>
            <p:spPr>
              <a:xfrm>
                <a:off x="6533944" y="995693"/>
                <a:ext cx="924419" cy="276999"/>
              </a:xfrm>
              <a:prstGeom prst="rect">
                <a:avLst/>
              </a:prstGeom>
              <a:blipFill>
                <a:blip r:embed="rId3"/>
                <a:stretch>
                  <a:fillRect l="-4636" r="-5298"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93866" y="1967879"/>
                <a:ext cx="1897699" cy="53181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i="1" dirty="0" smtClean="0">
                              <a:latin typeface="Cambria Math" panose="02040503050406030204" pitchFamily="18" charset="0"/>
                            </a:rPr>
                          </m:ctrlPr>
                        </m:fPr>
                        <m:num>
                          <m:r>
                            <a:rPr lang="en-US" sz="1800" i="1" dirty="0">
                              <a:latin typeface="Cambria Math" panose="02040503050406030204" pitchFamily="18" charset="0"/>
                            </a:rPr>
                            <m:t>𝑑𝑃</m:t>
                          </m:r>
                        </m:num>
                        <m:den>
                          <m:r>
                            <a:rPr lang="en-US" sz="1800" i="1" dirty="0">
                              <a:latin typeface="Cambria Math" panose="02040503050406030204" pitchFamily="18" charset="0"/>
                            </a:rPr>
                            <m:t>𝑑𝑟</m:t>
                          </m:r>
                        </m:den>
                      </m:f>
                      <m:r>
                        <a:rPr lang="en-US" sz="1800" i="1" dirty="0">
                          <a:latin typeface="Cambria Math" panose="02040503050406030204" pitchFamily="18" charset="0"/>
                        </a:rPr>
                        <m:t>= −</m:t>
                      </m:r>
                      <m:r>
                        <a:rPr lang="en-US" sz="1800" i="1" dirty="0">
                          <a:latin typeface="Cambria Math" panose="02040503050406030204" pitchFamily="18" charset="0"/>
                        </a:rPr>
                        <m:t>𝑃</m:t>
                      </m:r>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𝑚𝑔</m:t>
                              </m:r>
                            </m:num>
                            <m:den>
                              <m:r>
                                <a:rPr lang="en-US" sz="1800" i="1" dirty="0">
                                  <a:latin typeface="Cambria Math" panose="02040503050406030204" pitchFamily="18" charset="0"/>
                                </a:rPr>
                                <m:t>𝑘𝑇</m:t>
                              </m:r>
                            </m:den>
                          </m:f>
                        </m:e>
                      </m:d>
                      <m:r>
                        <a:rPr lang="en-US" sz="1800" b="0" i="1" dirty="0" smtClean="0">
                          <a:latin typeface="Cambria Math" panose="02040503050406030204" pitchFamily="18" charset="0"/>
                        </a:rPr>
                        <m:t>⇒</m:t>
                      </m:r>
                    </m:oMath>
                  </m:oMathPara>
                </a14:m>
                <a:endParaRPr lang="en-US" sz="1800"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2993866" y="1967879"/>
                <a:ext cx="1897699" cy="5318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78050" y="1990560"/>
                <a:ext cx="1770485" cy="53181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i="1" dirty="0" smtClean="0">
                              <a:latin typeface="Cambria Math" panose="02040503050406030204" pitchFamily="18" charset="0"/>
                            </a:rPr>
                          </m:ctrlPr>
                        </m:fPr>
                        <m:num>
                          <m:r>
                            <a:rPr lang="en-US" sz="1800" i="1" dirty="0" err="1" smtClean="0">
                              <a:latin typeface="Cambria Math" panose="02040503050406030204" pitchFamily="18" charset="0"/>
                            </a:rPr>
                            <m:t>𝑑𝑃</m:t>
                          </m:r>
                        </m:num>
                        <m:den>
                          <m:r>
                            <a:rPr lang="en-US" sz="1800" i="1" dirty="0" smtClean="0">
                              <a:latin typeface="Cambria Math" panose="02040503050406030204" pitchFamily="18" charset="0"/>
                            </a:rPr>
                            <m:t>𝑃</m:t>
                          </m:r>
                        </m:den>
                      </m:f>
                      <m:r>
                        <a:rPr lang="en-US" sz="1800" i="1" dirty="0" smtClean="0">
                          <a:latin typeface="Cambria Math" panose="02040503050406030204" pitchFamily="18" charset="0"/>
                        </a:rPr>
                        <m:t>= −</m:t>
                      </m:r>
                      <m:d>
                        <m:dPr>
                          <m:ctrlPr>
                            <a:rPr lang="en-US" sz="1800" i="1" dirty="0" smtClean="0">
                              <a:latin typeface="Cambria Math" panose="02040503050406030204" pitchFamily="18" charset="0"/>
                            </a:rPr>
                          </m:ctrlPr>
                        </m:dPr>
                        <m:e>
                          <m:f>
                            <m:fPr>
                              <m:ctrlPr>
                                <a:rPr lang="en-US" sz="1800" i="1" dirty="0" smtClean="0">
                                  <a:latin typeface="Cambria Math" panose="02040503050406030204" pitchFamily="18" charset="0"/>
                                </a:rPr>
                              </m:ctrlPr>
                            </m:fPr>
                            <m:num>
                              <m:r>
                                <a:rPr lang="en-US" sz="1800" i="1" dirty="0" smtClean="0">
                                  <a:latin typeface="Cambria Math" panose="02040503050406030204" pitchFamily="18" charset="0"/>
                                </a:rPr>
                                <m:t>𝑚𝑔</m:t>
                              </m:r>
                            </m:num>
                            <m:den>
                              <m:r>
                                <a:rPr lang="en-US" sz="1800" i="1" dirty="0" err="1" smtClean="0">
                                  <a:latin typeface="Cambria Math" panose="02040503050406030204" pitchFamily="18" charset="0"/>
                                </a:rPr>
                                <m:t>𝑘𝑇</m:t>
                              </m:r>
                            </m:den>
                          </m:f>
                        </m:e>
                      </m:d>
                      <m:r>
                        <a:rPr lang="en-US" sz="1800" i="1" dirty="0" err="1" smtClean="0">
                          <a:latin typeface="Cambria Math" panose="02040503050406030204" pitchFamily="18" charset="0"/>
                        </a:rPr>
                        <m:t>𝑑𝑟</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78050" y="1990560"/>
                <a:ext cx="1770485" cy="5318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225077" y="2769796"/>
                <a:ext cx="1818639" cy="43332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 = </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0</m:t>
                          </m:r>
                        </m:sub>
                      </m:sSub>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𝑒</m:t>
                          </m:r>
                        </m:e>
                        <m:sup>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f>
                                <m:fPr>
                                  <m:ctrlPr>
                                    <a:rPr lang="en-US" sz="2000" i="1" dirty="0">
                                      <a:latin typeface="Cambria Math" panose="02040503050406030204" pitchFamily="18" charset="0"/>
                                    </a:rPr>
                                  </m:ctrlPr>
                                </m:fPr>
                                <m:num>
                                  <m:r>
                                    <a:rPr lang="en-US" sz="2000" i="1" dirty="0">
                                      <a:latin typeface="Cambria Math" panose="02040503050406030204" pitchFamily="18" charset="0"/>
                                    </a:rPr>
                                    <m:t>𝑚𝑔</m:t>
                                  </m:r>
                                </m:num>
                                <m:den>
                                  <m:r>
                                    <a:rPr lang="en-US" sz="2000" i="1" dirty="0">
                                      <a:latin typeface="Cambria Math" panose="02040503050406030204" pitchFamily="18" charset="0"/>
                                    </a:rPr>
                                    <m:t>𝑘𝑇</m:t>
                                  </m:r>
                                </m:den>
                              </m:f>
                            </m:e>
                          </m:d>
                          <m:r>
                            <a:rPr lang="en-US" sz="2000" b="0" i="1" dirty="0" smtClean="0">
                              <a:latin typeface="Cambria Math" panose="02040503050406030204" pitchFamily="18" charset="0"/>
                            </a:rPr>
                            <m:t>𝑧</m:t>
                          </m:r>
                        </m:sup>
                      </m:sSup>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225077" y="2769796"/>
                <a:ext cx="1818639" cy="43332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94254" y="3824728"/>
                <a:ext cx="2625462"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dirty="0">
                          <a:latin typeface="Cambria Math" panose="02040503050406030204" pitchFamily="18" charset="0"/>
                        </a:rPr>
                        <m:t>𝐻</m:t>
                      </m:r>
                      <m:r>
                        <a:rPr lang="en-US" sz="1800" i="1" dirty="0">
                          <a:latin typeface="Cambria Math" panose="02040503050406030204" pitchFamily="18" charset="0"/>
                        </a:rPr>
                        <m:t> = </m:t>
                      </m:r>
                      <m:r>
                        <a:rPr lang="en-US" sz="1800" i="1" dirty="0">
                          <a:latin typeface="Cambria Math" panose="02040503050406030204" pitchFamily="18" charset="0"/>
                        </a:rPr>
                        <m:t>𝑘𝑇</m:t>
                      </m:r>
                      <m:r>
                        <a:rPr lang="en-US" sz="1800" i="1" dirty="0">
                          <a:latin typeface="Cambria Math" panose="02040503050406030204" pitchFamily="18" charset="0"/>
                        </a:rPr>
                        <m:t>/</m:t>
                      </m:r>
                      <m:r>
                        <a:rPr lang="en-US" sz="1800" i="1" dirty="0">
                          <a:latin typeface="Cambria Math" panose="02040503050406030204" pitchFamily="18" charset="0"/>
                        </a:rPr>
                        <m:t>𝑚𝑔</m:t>
                      </m:r>
                      <m:r>
                        <a:rPr lang="en-US" sz="1800" i="1" dirty="0">
                          <a:latin typeface="Cambria Math" panose="02040503050406030204" pitchFamily="18" charset="0"/>
                        </a:rPr>
                        <m:t> = </m:t>
                      </m:r>
                      <m:r>
                        <m:rPr>
                          <m:sty m:val="p"/>
                        </m:rPr>
                        <a:rPr lang="en-US" sz="1800" i="0" dirty="0">
                          <a:latin typeface="Cambria Math" panose="02040503050406030204" pitchFamily="18" charset="0"/>
                        </a:rPr>
                        <m:t>constant</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94254" y="3824728"/>
                <a:ext cx="2625462" cy="276999"/>
              </a:xfrm>
              <a:prstGeom prst="rect">
                <a:avLst/>
              </a:prstGeom>
              <a:blipFill>
                <a:blip r:embed="rId7"/>
                <a:stretch>
                  <a:fillRect l="-1395" r="-1395" b="-36957"/>
                </a:stretch>
              </a:blipFill>
            </p:spPr>
            <p:txBody>
              <a:bodyPr/>
              <a:lstStyle/>
              <a:p>
                <a:r>
                  <a:rPr lang="en-US">
                    <a:noFill/>
                  </a:rPr>
                  <a:t> </a:t>
                </a:r>
              </a:p>
            </p:txBody>
          </p:sp>
        </mc:Fallback>
      </mc:AlternateContent>
    </p:spTree>
    <p:extLst>
      <p:ext uri="{BB962C8B-B14F-4D97-AF65-F5344CB8AC3E}">
        <p14:creationId xmlns:p14="http://schemas.microsoft.com/office/powerpoint/2010/main" val="15731451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353"/>
            <a:ext cx="10972800" cy="914400"/>
          </a:xfrm>
        </p:spPr>
        <p:txBody>
          <a:bodyPr/>
          <a:lstStyle/>
          <a:p>
            <a:r>
              <a:rPr lang="en-US" dirty="0" smtClean="0"/>
              <a:t>Earth’s Atmospheric Structure</a:t>
            </a:r>
            <a:endParaRPr lang="en-US" dirty="0"/>
          </a:p>
        </p:txBody>
      </p:sp>
      <p:sp>
        <p:nvSpPr>
          <p:cNvPr id="3" name="Text Placeholder 2"/>
          <p:cNvSpPr>
            <a:spLocks noGrp="1"/>
          </p:cNvSpPr>
          <p:nvPr>
            <p:ph type="body" sz="half" idx="1"/>
          </p:nvPr>
        </p:nvSpPr>
        <p:spPr>
          <a:xfrm>
            <a:off x="325315" y="1032753"/>
            <a:ext cx="6690947" cy="5063247"/>
          </a:xfrm>
        </p:spPr>
        <p:txBody>
          <a:bodyPr/>
          <a:lstStyle/>
          <a:p>
            <a:r>
              <a:rPr lang="en-US" sz="1800" dirty="0" smtClean="0"/>
              <a:t>At right is a plot of the temperature vs. height of the Earth’s atmosphere (which we had to assume was constant in the previous discussion).  </a:t>
            </a:r>
          </a:p>
          <a:p>
            <a:r>
              <a:rPr lang="en-US" sz="1800" dirty="0" smtClean="0"/>
              <a:t>Why </a:t>
            </a:r>
            <a:r>
              <a:rPr lang="en-US" sz="1800" dirty="0"/>
              <a:t>does the temperature of the atmosphere drop to a height of about </a:t>
            </a:r>
            <a:r>
              <a:rPr lang="en-US" sz="1800" dirty="0">
                <a:latin typeface="Times New Roman" panose="02020603050405020304" pitchFamily="18" charset="0"/>
                <a:cs typeface="Times New Roman" panose="02020603050405020304" pitchFamily="18" charset="0"/>
              </a:rPr>
              <a:t>10 km</a:t>
            </a:r>
            <a:r>
              <a:rPr lang="en-US" sz="1800" dirty="0"/>
              <a:t>, then start to rise again in the Stratosphere?  </a:t>
            </a:r>
            <a:endParaRPr lang="en-US" sz="1800" dirty="0" smtClean="0"/>
          </a:p>
          <a:p>
            <a:r>
              <a:rPr lang="en-US" sz="1800" dirty="0" smtClean="0"/>
              <a:t>This </a:t>
            </a:r>
            <a:r>
              <a:rPr lang="en-US" sz="1800" dirty="0"/>
              <a:t>is due to absorption of </a:t>
            </a:r>
            <a:r>
              <a:rPr lang="en-US" sz="1800" dirty="0">
                <a:solidFill>
                  <a:srgbClr val="FF0000"/>
                </a:solidFill>
              </a:rPr>
              <a:t>ultraviolet (UV) light </a:t>
            </a:r>
            <a:r>
              <a:rPr lang="en-US" sz="1800" dirty="0"/>
              <a:t>from the Sun, which deposits energy in this region of the atmosphere, and heats it.  This region is called the Stratosphere, because it is stable to upward motions (an inversion layer), which means that clouds do not rise in columns, but spread out in thin layers, like strata.  </a:t>
            </a:r>
            <a:endParaRPr lang="en-US" sz="1800" dirty="0" smtClean="0"/>
          </a:p>
          <a:p>
            <a:r>
              <a:rPr lang="en-US" sz="1800" dirty="0" smtClean="0"/>
              <a:t>Up </a:t>
            </a:r>
            <a:r>
              <a:rPr lang="en-US" sz="1800" dirty="0"/>
              <a:t>to the </a:t>
            </a:r>
            <a:r>
              <a:rPr lang="en-US" sz="1800" dirty="0" err="1"/>
              <a:t>Mesopause</a:t>
            </a:r>
            <a:r>
              <a:rPr lang="en-US" sz="1800" dirty="0"/>
              <a:t>, the temperature again declines, but then rises again in the </a:t>
            </a:r>
            <a:r>
              <a:rPr lang="en-US" sz="1800" dirty="0" smtClean="0"/>
              <a:t>Thermosphere—this time </a:t>
            </a:r>
            <a:r>
              <a:rPr lang="en-US" sz="1800" dirty="0"/>
              <a:t>due to absorption of </a:t>
            </a:r>
            <a:r>
              <a:rPr lang="en-US" sz="1800" dirty="0">
                <a:solidFill>
                  <a:srgbClr val="FF0000"/>
                </a:solidFill>
              </a:rPr>
              <a:t>X-rays </a:t>
            </a:r>
            <a:r>
              <a:rPr lang="en-US" sz="1800" dirty="0"/>
              <a:t>from the Sun.  This "atmosphere" is only slightly below the height of low Earth orbiting satellites such as the Space Shuttle, which orbits about </a:t>
            </a:r>
            <a:r>
              <a:rPr lang="en-US" sz="1800" dirty="0">
                <a:latin typeface="Times New Roman" panose="02020603050405020304" pitchFamily="18" charset="0"/>
                <a:cs typeface="Times New Roman" panose="02020603050405020304" pitchFamily="18" charset="0"/>
              </a:rPr>
              <a:t>200 km</a:t>
            </a:r>
            <a:r>
              <a:rPr lang="en-US" sz="1800" dirty="0"/>
              <a:t> up. </a:t>
            </a:r>
          </a:p>
        </p:txBody>
      </p:sp>
      <p:sp>
        <p:nvSpPr>
          <p:cNvPr id="6" name="Date Placeholder 5"/>
          <p:cNvSpPr>
            <a:spLocks noGrp="1"/>
          </p:cNvSpPr>
          <p:nvPr>
            <p:ph type="dt" sz="half" idx="10"/>
          </p:nvPr>
        </p:nvSpPr>
        <p:spPr/>
        <p:txBody>
          <a:bodyPr/>
          <a:lstStyle/>
          <a:p>
            <a:pPr>
              <a:defRPr/>
            </a:pPr>
            <a:r>
              <a:rPr lang="en-US" smtClean="0"/>
              <a:t>October 23, 2018</a:t>
            </a:r>
            <a:endParaRPr lang="en-US" altLang="zh-CN"/>
          </a:p>
        </p:txBody>
      </p:sp>
      <p:pic>
        <p:nvPicPr>
          <p:cNvPr id="1026" name="Picture 2" descr="https://web.njit.edu/~gary/320/assets/atm_structure.gif"/>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7016262" y="1032753"/>
            <a:ext cx="5105325" cy="489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80258"/>
      </p:ext>
    </p:extLst>
  </p:cSld>
  <p:clrMapOvr>
    <a:masterClrMapping/>
  </p:clrMapOvr>
  <p:transition/>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21969</TotalTime>
  <Words>1560</Words>
  <Application>Microsoft Office PowerPoint</Application>
  <PresentationFormat>Widescreen</PresentationFormat>
  <Paragraphs>138</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宋体</vt:lpstr>
      <vt:lpstr>Arial</vt:lpstr>
      <vt:lpstr>Arial Black</vt:lpstr>
      <vt:lpstr>Cambria Math</vt:lpstr>
      <vt:lpstr>Comic Sans MS</vt:lpstr>
      <vt:lpstr>Palatino Linotype</vt:lpstr>
      <vt:lpstr>Symbol</vt:lpstr>
      <vt:lpstr>Tahoma</vt:lpstr>
      <vt:lpstr>Times New Roman</vt:lpstr>
      <vt:lpstr>Wingdings</vt:lpstr>
      <vt:lpstr>Textured</vt:lpstr>
      <vt:lpstr>Physics 320: Physical Processes: Atmospheres (Lecture 13)</vt:lpstr>
      <vt:lpstr>Atmospheres</vt:lpstr>
      <vt:lpstr>Characteristic Speeds of Maxwellian</vt:lpstr>
      <vt:lpstr>Connection to Atmospheres</vt:lpstr>
      <vt:lpstr>Composition of Planetary Atmospheres</vt:lpstr>
      <vt:lpstr>Composition of Planetary Atmospheres</vt:lpstr>
      <vt:lpstr>Hydrostatic Equilibrium</vt:lpstr>
      <vt:lpstr>Pressure Scale Height</vt:lpstr>
      <vt:lpstr>Earth’s Atmospheric Structure</vt:lpstr>
      <vt:lpstr>Earth’s Magnetosphere</vt:lpstr>
      <vt:lpstr>Gyroradius and Particle Motions</vt:lpstr>
      <vt:lpstr>What We’ve Learned</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592</cp:revision>
  <dcterms:created xsi:type="dcterms:W3CDTF">2003-02-02T23:38:32Z</dcterms:created>
  <dcterms:modified xsi:type="dcterms:W3CDTF">2018-10-23T13:30:39Z</dcterms:modified>
</cp:coreProperties>
</file>