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2"/>
  </p:notesMasterIdLst>
  <p:handoutMasterIdLst>
    <p:handoutMasterId r:id="rId13"/>
  </p:handoutMasterIdLst>
  <p:sldIdLst>
    <p:sldId id="256" r:id="rId2"/>
    <p:sldId id="362" r:id="rId3"/>
    <p:sldId id="351" r:id="rId4"/>
    <p:sldId id="365" r:id="rId5"/>
    <p:sldId id="363" r:id="rId6"/>
    <p:sldId id="377" r:id="rId7"/>
    <p:sldId id="372" r:id="rId8"/>
    <p:sldId id="366" r:id="rId9"/>
    <p:sldId id="373" r:id="rId10"/>
    <p:sldId id="364" r:id="rId11"/>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114" d="100"/>
          <a:sy n="114" d="100"/>
        </p:scale>
        <p:origin x="120" y="5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October 25,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a:t>October 25,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messenger.jhuapl.edu/" TargetMode="External"/><Relationship Id="rId2" Type="http://schemas.openxmlformats.org/officeDocument/2006/relationships/hyperlink" Target="https://en.wikipedia.org/wiki/Mercury_(planet)" TargetMode="External"/><Relationship Id="rId1" Type="http://schemas.openxmlformats.org/officeDocument/2006/relationships/slideLayout" Target="../slideLayouts/slideLayout12.xml"/><Relationship Id="rId6" Type="http://schemas.openxmlformats.org/officeDocument/2006/relationships/hyperlink" Target="http://apod.nasa.gov/apod/ap110622.html" TargetMode="External"/><Relationship Id="rId5" Type="http://schemas.openxmlformats.org/officeDocument/2006/relationships/image" Target="../media/image10.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HhuyEzxv-U" TargetMode="External"/><Relationship Id="rId2" Type="http://schemas.openxmlformats.org/officeDocument/2006/relationships/hyperlink" Target="http://messenger.jhuapl.edu/About/Why-Mercury.html" TargetMode="Externa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2168088"/>
          </a:xfrm>
        </p:spPr>
        <p:txBody>
          <a:bodyPr/>
          <a:lstStyle/>
          <a:p>
            <a:pPr eaLnBrk="1" hangingPunct="1">
              <a:tabLst>
                <a:tab pos="1027113" algn="l"/>
              </a:tabLst>
            </a:pPr>
            <a:r>
              <a:rPr lang="en-US" altLang="en-US" dirty="0"/>
              <a:t>Physics 320: </a:t>
            </a:r>
            <a:r>
              <a:rPr lang="en-US" altLang="zh-CN" dirty="0">
                <a:ea typeface="宋体" panose="02010600030101010101" pitchFamily="2" charset="-122"/>
              </a:rPr>
              <a:t>Physical Characteristics: Temperatures and Ages </a:t>
            </a:r>
            <a:r>
              <a:rPr lang="en-US" altLang="en-US" dirty="0"/>
              <a:t>(Lecture 13)</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464142"/>
          </a:xfrm>
        </p:spPr>
        <p:txBody>
          <a:bodyPr/>
          <a:lstStyle/>
          <a:p>
            <a:r>
              <a:rPr lang="en-US" dirty="0"/>
              <a:t>What We’ve Learned</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293615" y="761537"/>
                <a:ext cx="11635530" cy="5270147"/>
              </a:xfrm>
            </p:spPr>
            <p:txBody>
              <a:bodyPr/>
              <a:lstStyle/>
              <a:p>
                <a:r>
                  <a:rPr lang="en-US" sz="1800" dirty="0"/>
                  <a:t>You should know the meaning of the word Albedo, and the difference between geometric and bond albedos and when to use them (geometric for observed brightness, bond for energy calculations).</a:t>
                </a:r>
              </a:p>
              <a:p>
                <a:r>
                  <a:rPr lang="en-US" sz="1800" dirty="0"/>
                  <a:t>You should be able to derive the expression for temperature of a planet based on the temperature of the primary star, the distance of the planet from the star, and the albedo of the planet.  This comes from conservation of energy flux (</a:t>
                </a:r>
                <a14:m>
                  <m:oMath xmlns:m="http://schemas.openxmlformats.org/officeDocument/2006/math">
                    <m:r>
                      <a:rPr lang="en-US" sz="1800" i="1" smtClean="0">
                        <a:latin typeface="Cambria Math" panose="02040503050406030204" pitchFamily="18" charset="0"/>
                        <a:ea typeface="Cambria Math" panose="02040503050406030204" pitchFamily="18" charset="0"/>
                      </a:rPr>
                      <m:t>𝜎</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𝑇</m:t>
                        </m:r>
                      </m:e>
                      <m:sup>
                        <m:r>
                          <a:rPr lang="en-US" sz="1800" b="0" i="1" smtClean="0">
                            <a:latin typeface="Cambria Math" panose="02040503050406030204" pitchFamily="18" charset="0"/>
                            <a:ea typeface="Cambria Math" panose="02040503050406030204" pitchFamily="18" charset="0"/>
                          </a:rPr>
                          <m:t>4</m:t>
                        </m:r>
                      </m:sup>
                    </m:sSup>
                  </m:oMath>
                </a14:m>
                <a:r>
                  <a:rPr lang="en-US" sz="1800" dirty="0"/>
                  <a:t>), and the fact that energy flux is the same through the surface of a star and through a sphere of radius </a:t>
                </a:r>
                <a14:m>
                  <m:oMath xmlns:m="http://schemas.openxmlformats.org/officeDocument/2006/math">
                    <m:r>
                      <a:rPr lang="en-US" sz="1800" i="1" dirty="0" smtClean="0">
                        <a:latin typeface="Cambria Math" panose="02040503050406030204" pitchFamily="18" charset="0"/>
                      </a:rPr>
                      <m:t>𝑟</m:t>
                    </m:r>
                    <m:r>
                      <a:rPr lang="en-US" sz="1800" i="1" baseline="-25000" dirty="0" smtClean="0">
                        <a:latin typeface="Cambria Math" panose="02040503050406030204" pitchFamily="18" charset="0"/>
                      </a:rPr>
                      <m:t>𝑝</m:t>
                    </m:r>
                  </m:oMath>
                </a14:m>
                <a:r>
                  <a:rPr lang="en-US" sz="1800" dirty="0"/>
                  <a:t> that is the distance from star to planet.</a:t>
                </a:r>
              </a:p>
              <a:p>
                <a:r>
                  <a:rPr lang="en-US" sz="1800" dirty="0"/>
                  <a:t>You should be familiar with the two different expressions for planet temperature, sub-solar temperature and equilibrium temperature, and understand when to select one or the other as most appropriate, the only difference being in the temperature coefficient:</a:t>
                </a:r>
              </a:p>
              <a:p>
                <a:endParaRPr lang="en-US" sz="1800" dirty="0"/>
              </a:p>
              <a:p>
                <a:r>
                  <a:rPr lang="en-US" sz="1800" dirty="0"/>
                  <a:t>You should know the equation for radioactive decay                    in terms of time-constant </a:t>
                </a:r>
                <a14:m>
                  <m:oMath xmlns:m="http://schemas.openxmlformats.org/officeDocument/2006/math">
                    <m:r>
                      <a:rPr lang="en-US" sz="1800" b="0" i="0" smtClean="0">
                        <a:latin typeface="Cambria Math" panose="02040503050406030204" pitchFamily="18" charset="0"/>
                        <a:ea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𝜆</m:t>
                    </m:r>
                  </m:oMath>
                </a14:m>
                <a:r>
                  <a:rPr lang="en-US" sz="1800" dirty="0"/>
                  <a:t> and half-life. You should know how to convert ratios of isotopes (parent and daughter products) into an age, given the decay half-life                 .</a:t>
                </a:r>
              </a:p>
              <a:p>
                <a:r>
                  <a:rPr lang="en-US" sz="1800" dirty="0"/>
                  <a:t>You should be familiar with the general characteristics of Mercury (hot, no atmosphere, but slight exosphere, dense [due to large metal core], cratered, weak and off-center magnetic field).</a:t>
                </a:r>
              </a:p>
              <a:p>
                <a:r>
                  <a:rPr lang="en-US" sz="1800" dirty="0"/>
                  <a:t>You should know that only three missions to Mercury have occurred—a flyby Mariner 10, an orbiter Messenger, and a new one now on the way, </a:t>
                </a:r>
                <a:r>
                  <a:rPr lang="en-US" sz="1800" dirty="0" err="1"/>
                  <a:t>BepiColombo</a:t>
                </a:r>
                <a:r>
                  <a:rPr lang="en-US" sz="1800" dirty="0"/>
                  <a:t>.</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293615" y="761537"/>
                <a:ext cx="11635530" cy="5270147"/>
              </a:xfrm>
              <a:blipFill>
                <a:blip r:embed="rId2"/>
                <a:stretch>
                  <a:fillRect l="-105" t="-694" r="-62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D4AA1EEE-6EDA-4988-9156-F0F5B48ACD1A}"/>
                  </a:ext>
                </a:extLst>
              </p:cNvPr>
              <p:cNvSpPr/>
              <p:nvPr/>
            </p:nvSpPr>
            <p:spPr>
              <a:xfrm>
                <a:off x="5687097" y="3125841"/>
                <a:ext cx="3183500" cy="455317"/>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kern="0" dirty="0" smtClean="0">
                          <a:solidFill>
                            <a:srgbClr val="000066"/>
                          </a:solidFill>
                          <a:latin typeface="Cambria Math" panose="02040503050406030204" pitchFamily="18" charset="0"/>
                          <a:ea typeface="+mn-ea"/>
                        </a:rPr>
                        <m:t>𝑇</m:t>
                      </m:r>
                      <m:r>
                        <a:rPr lang="en-US" sz="1800" i="1" kern="0" baseline="-25000" dirty="0">
                          <a:solidFill>
                            <a:srgbClr val="000066"/>
                          </a:solidFill>
                          <a:latin typeface="Cambria Math" panose="02040503050406030204" pitchFamily="18" charset="0"/>
                          <a:ea typeface="+mn-ea"/>
                        </a:rPr>
                        <m:t>𝑠𝑠</m:t>
                      </m:r>
                      <m:r>
                        <a:rPr lang="en-US" sz="1800" i="1" kern="0" dirty="0">
                          <a:solidFill>
                            <a:srgbClr val="000066"/>
                          </a:solidFill>
                          <a:latin typeface="Cambria Math" panose="02040503050406030204" pitchFamily="18" charset="0"/>
                          <a:ea typeface="+mn-ea"/>
                        </a:rPr>
                        <m:t> = 394</m:t>
                      </m:r>
                      <m:r>
                        <a:rPr lang="en-US" sz="1800" b="0" i="1" kern="0" dirty="0" smtClean="0">
                          <a:solidFill>
                            <a:srgbClr val="000066"/>
                          </a:solidFill>
                          <a:latin typeface="Cambria Math" panose="02040503050406030204" pitchFamily="18" charset="0"/>
                          <a:ea typeface="+mn-ea"/>
                        </a:rPr>
                        <m:t> </m:t>
                      </m:r>
                      <m:sSup>
                        <m:sSupPr>
                          <m:ctrlPr>
                            <a:rPr lang="en-US" sz="1800" i="1" kern="0" dirty="0">
                              <a:solidFill>
                                <a:srgbClr val="000066"/>
                              </a:solidFill>
                              <a:latin typeface="Cambria Math" panose="02040503050406030204" pitchFamily="18" charset="0"/>
                              <a:ea typeface="+mn-ea"/>
                            </a:rPr>
                          </m:ctrlPr>
                        </m:sSupPr>
                        <m:e>
                          <m:d>
                            <m:dPr>
                              <m:ctrlPr>
                                <a:rPr lang="en-US" sz="1800" i="1" kern="0" dirty="0">
                                  <a:solidFill>
                                    <a:srgbClr val="000066"/>
                                  </a:solidFill>
                                  <a:latin typeface="Cambria Math" panose="02040503050406030204" pitchFamily="18" charset="0"/>
                                  <a:ea typeface="+mn-ea"/>
                                </a:rPr>
                              </m:ctrlPr>
                            </m:dPr>
                            <m:e>
                              <m:r>
                                <a:rPr lang="en-US" sz="1800" i="1" kern="0" dirty="0">
                                  <a:solidFill>
                                    <a:srgbClr val="000066"/>
                                  </a:solidFill>
                                  <a:latin typeface="Cambria Math" panose="02040503050406030204" pitchFamily="18" charset="0"/>
                                  <a:ea typeface="+mn-ea"/>
                                </a:rPr>
                                <m:t>1−</m:t>
                              </m:r>
                              <m:r>
                                <a:rPr lang="en-US" sz="1800" i="1" kern="0" dirty="0">
                                  <a:solidFill>
                                    <a:srgbClr val="000066"/>
                                  </a:solidFill>
                                  <a:latin typeface="Cambria Math" panose="02040503050406030204" pitchFamily="18" charset="0"/>
                                  <a:ea typeface="+mn-ea"/>
                                </a:rPr>
                                <m:t>𝐴</m:t>
                              </m:r>
                            </m:e>
                          </m:d>
                        </m:e>
                        <m:sup>
                          <m:r>
                            <a:rPr lang="en-US" sz="1800" i="1" kern="0" dirty="0">
                              <a:solidFill>
                                <a:srgbClr val="000066"/>
                              </a:solidFill>
                              <a:latin typeface="Cambria Math" panose="02040503050406030204" pitchFamily="18" charset="0"/>
                              <a:ea typeface="+mn-ea"/>
                            </a:rPr>
                            <m:t>1/4</m:t>
                          </m:r>
                        </m:sup>
                      </m:sSup>
                      <m:sSubSup>
                        <m:sSubSupPr>
                          <m:ctrlPr>
                            <a:rPr lang="en-US" sz="1800" i="1" kern="0" dirty="0">
                              <a:solidFill>
                                <a:srgbClr val="000066"/>
                              </a:solidFill>
                              <a:latin typeface="Cambria Math" panose="02040503050406030204" pitchFamily="18" charset="0"/>
                              <a:ea typeface="+mn-ea"/>
                            </a:rPr>
                          </m:ctrlPr>
                        </m:sSubSupPr>
                        <m:e>
                          <m:r>
                            <a:rPr lang="en-US" sz="1800" i="1" kern="0" dirty="0">
                              <a:solidFill>
                                <a:srgbClr val="000066"/>
                              </a:solidFill>
                              <a:latin typeface="Cambria Math" panose="02040503050406030204" pitchFamily="18" charset="0"/>
                              <a:ea typeface="+mn-ea"/>
                            </a:rPr>
                            <m:t>𝑟</m:t>
                          </m:r>
                        </m:e>
                        <m:sub>
                          <m:r>
                            <a:rPr lang="en-US" sz="1800" i="1" kern="0" dirty="0">
                              <a:solidFill>
                                <a:srgbClr val="000066"/>
                              </a:solidFill>
                              <a:latin typeface="Cambria Math" panose="02040503050406030204" pitchFamily="18" charset="0"/>
                              <a:ea typeface="+mn-ea"/>
                            </a:rPr>
                            <m:t>𝑝</m:t>
                          </m:r>
                        </m:sub>
                        <m:sup>
                          <m:r>
                            <a:rPr lang="en-US" sz="1800" i="1" kern="0" dirty="0">
                              <a:solidFill>
                                <a:srgbClr val="000066"/>
                              </a:solidFill>
                              <a:latin typeface="Cambria Math" panose="02040503050406030204" pitchFamily="18" charset="0"/>
                              <a:ea typeface="+mn-ea"/>
                            </a:rPr>
                            <m:t>−1/2</m:t>
                          </m:r>
                        </m:sup>
                      </m:sSubSup>
                      <m:r>
                        <a:rPr lang="en-US" sz="1800" i="1" kern="0" dirty="0">
                          <a:solidFill>
                            <a:srgbClr val="000066"/>
                          </a:solidFill>
                          <a:latin typeface="Cambria Math" panose="02040503050406030204" pitchFamily="18" charset="0"/>
                          <a:ea typeface="+mn-ea"/>
                        </a:rPr>
                        <m:t> </m:t>
                      </m:r>
                      <m:r>
                        <m:rPr>
                          <m:sty m:val="p"/>
                        </m:rPr>
                        <a:rPr lang="en-US" sz="1800" kern="0" dirty="0">
                          <a:solidFill>
                            <a:srgbClr val="000066"/>
                          </a:solidFill>
                          <a:latin typeface="Cambria Math" panose="02040503050406030204" pitchFamily="18" charset="0"/>
                          <a:ea typeface="+mn-ea"/>
                        </a:rPr>
                        <m:t>K</m:t>
                      </m:r>
                      <m:r>
                        <a:rPr lang="en-US" sz="1800" b="0" i="0" kern="0" dirty="0" smtClean="0">
                          <a:solidFill>
                            <a:srgbClr val="000066"/>
                          </a:solidFill>
                          <a:latin typeface="Cambria Math" panose="02040503050406030204" pitchFamily="18" charset="0"/>
                          <a:ea typeface="+mn-ea"/>
                        </a:rPr>
                        <m:t>,</m:t>
                      </m:r>
                    </m:oMath>
                  </m:oMathPara>
                </a14:m>
                <a:endParaRPr lang="en-US" dirty="0"/>
              </a:p>
            </p:txBody>
          </p:sp>
        </mc:Choice>
        <mc:Fallback>
          <p:sp>
            <p:nvSpPr>
              <p:cNvPr id="12" name="Rectangle 11">
                <a:extLst>
                  <a:ext uri="{FF2B5EF4-FFF2-40B4-BE49-F238E27FC236}">
                    <a16:creationId xmlns:a16="http://schemas.microsoft.com/office/drawing/2014/main" id="{D4AA1EEE-6EDA-4988-9156-F0F5B48ACD1A}"/>
                  </a:ext>
                </a:extLst>
              </p:cNvPr>
              <p:cNvSpPr>
                <a:spLocks noRot="1" noChangeAspect="1" noMove="1" noResize="1" noEditPoints="1" noAdjustHandles="1" noChangeArrowheads="1" noChangeShapeType="1" noTextEdit="1"/>
              </p:cNvSpPr>
              <p:nvPr/>
            </p:nvSpPr>
            <p:spPr>
              <a:xfrm>
                <a:off x="5687097" y="3125841"/>
                <a:ext cx="3183500" cy="455317"/>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7CFEB0F7-C02B-42CE-9608-1A50756C94DF}"/>
                  </a:ext>
                </a:extLst>
              </p:cNvPr>
              <p:cNvSpPr/>
              <p:nvPr/>
            </p:nvSpPr>
            <p:spPr>
              <a:xfrm>
                <a:off x="8967192" y="3125840"/>
                <a:ext cx="3153684" cy="455317"/>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kern="0" dirty="0" smtClean="0">
                          <a:solidFill>
                            <a:srgbClr val="000066"/>
                          </a:solidFill>
                          <a:latin typeface="Cambria Math" panose="02040503050406030204" pitchFamily="18" charset="0"/>
                          <a:ea typeface="+mn-ea"/>
                        </a:rPr>
                        <m:t>𝑇</m:t>
                      </m:r>
                      <m:r>
                        <a:rPr lang="en-US" sz="1800" b="0" i="1" kern="0" baseline="-25000" dirty="0" smtClean="0">
                          <a:solidFill>
                            <a:srgbClr val="000066"/>
                          </a:solidFill>
                          <a:latin typeface="Cambria Math" panose="02040503050406030204" pitchFamily="18" charset="0"/>
                          <a:ea typeface="+mn-ea"/>
                        </a:rPr>
                        <m:t>𝑒𝑞</m:t>
                      </m:r>
                      <m:r>
                        <a:rPr lang="en-US" sz="1800" i="1" kern="0" dirty="0">
                          <a:solidFill>
                            <a:srgbClr val="000066"/>
                          </a:solidFill>
                          <a:latin typeface="Cambria Math" panose="02040503050406030204" pitchFamily="18" charset="0"/>
                          <a:ea typeface="+mn-ea"/>
                        </a:rPr>
                        <m:t> =</m:t>
                      </m:r>
                      <m:r>
                        <a:rPr lang="en-US" sz="1800" b="0" i="1" kern="0" dirty="0" smtClean="0">
                          <a:solidFill>
                            <a:srgbClr val="000066"/>
                          </a:solidFill>
                          <a:latin typeface="Cambria Math" panose="02040503050406030204" pitchFamily="18" charset="0"/>
                          <a:ea typeface="+mn-ea"/>
                        </a:rPr>
                        <m:t>279 </m:t>
                      </m:r>
                      <m:sSup>
                        <m:sSupPr>
                          <m:ctrlPr>
                            <a:rPr lang="en-US" sz="1800" i="1" kern="0" dirty="0">
                              <a:solidFill>
                                <a:srgbClr val="000066"/>
                              </a:solidFill>
                              <a:latin typeface="Cambria Math" panose="02040503050406030204" pitchFamily="18" charset="0"/>
                              <a:ea typeface="+mn-ea"/>
                            </a:rPr>
                          </m:ctrlPr>
                        </m:sSupPr>
                        <m:e>
                          <m:d>
                            <m:dPr>
                              <m:ctrlPr>
                                <a:rPr lang="en-US" sz="1800" i="1" kern="0" dirty="0">
                                  <a:solidFill>
                                    <a:srgbClr val="000066"/>
                                  </a:solidFill>
                                  <a:latin typeface="Cambria Math" panose="02040503050406030204" pitchFamily="18" charset="0"/>
                                  <a:ea typeface="+mn-ea"/>
                                </a:rPr>
                              </m:ctrlPr>
                            </m:dPr>
                            <m:e>
                              <m:r>
                                <a:rPr lang="en-US" sz="1800" i="1" kern="0" dirty="0">
                                  <a:solidFill>
                                    <a:srgbClr val="000066"/>
                                  </a:solidFill>
                                  <a:latin typeface="Cambria Math" panose="02040503050406030204" pitchFamily="18" charset="0"/>
                                  <a:ea typeface="+mn-ea"/>
                                </a:rPr>
                                <m:t>1−</m:t>
                              </m:r>
                              <m:r>
                                <a:rPr lang="en-US" sz="1800" i="1" kern="0" dirty="0">
                                  <a:solidFill>
                                    <a:srgbClr val="000066"/>
                                  </a:solidFill>
                                  <a:latin typeface="Cambria Math" panose="02040503050406030204" pitchFamily="18" charset="0"/>
                                  <a:ea typeface="+mn-ea"/>
                                </a:rPr>
                                <m:t>𝐴</m:t>
                              </m:r>
                            </m:e>
                          </m:d>
                        </m:e>
                        <m:sup>
                          <m:r>
                            <a:rPr lang="en-US" sz="1800" i="1" kern="0" dirty="0">
                              <a:solidFill>
                                <a:srgbClr val="000066"/>
                              </a:solidFill>
                              <a:latin typeface="Cambria Math" panose="02040503050406030204" pitchFamily="18" charset="0"/>
                              <a:ea typeface="+mn-ea"/>
                            </a:rPr>
                            <m:t>1/4</m:t>
                          </m:r>
                        </m:sup>
                      </m:sSup>
                      <m:sSubSup>
                        <m:sSubSupPr>
                          <m:ctrlPr>
                            <a:rPr lang="en-US" sz="1800" i="1" kern="0" dirty="0">
                              <a:solidFill>
                                <a:srgbClr val="000066"/>
                              </a:solidFill>
                              <a:latin typeface="Cambria Math" panose="02040503050406030204" pitchFamily="18" charset="0"/>
                              <a:ea typeface="+mn-ea"/>
                            </a:rPr>
                          </m:ctrlPr>
                        </m:sSubSupPr>
                        <m:e>
                          <m:r>
                            <a:rPr lang="en-US" sz="1800" i="1" kern="0" dirty="0">
                              <a:solidFill>
                                <a:srgbClr val="000066"/>
                              </a:solidFill>
                              <a:latin typeface="Cambria Math" panose="02040503050406030204" pitchFamily="18" charset="0"/>
                              <a:ea typeface="+mn-ea"/>
                            </a:rPr>
                            <m:t>𝑟</m:t>
                          </m:r>
                        </m:e>
                        <m:sub>
                          <m:r>
                            <a:rPr lang="en-US" sz="1800" i="1" kern="0" dirty="0">
                              <a:solidFill>
                                <a:srgbClr val="000066"/>
                              </a:solidFill>
                              <a:latin typeface="Cambria Math" panose="02040503050406030204" pitchFamily="18" charset="0"/>
                              <a:ea typeface="+mn-ea"/>
                            </a:rPr>
                            <m:t>𝑝</m:t>
                          </m:r>
                        </m:sub>
                        <m:sup>
                          <m:r>
                            <a:rPr lang="en-US" sz="1800" i="1" kern="0" dirty="0">
                              <a:solidFill>
                                <a:srgbClr val="000066"/>
                              </a:solidFill>
                              <a:latin typeface="Cambria Math" panose="02040503050406030204" pitchFamily="18" charset="0"/>
                              <a:ea typeface="+mn-ea"/>
                            </a:rPr>
                            <m:t>−1/2</m:t>
                          </m:r>
                        </m:sup>
                      </m:sSubSup>
                      <m:r>
                        <a:rPr lang="en-US" sz="1800" i="1" kern="0" dirty="0">
                          <a:solidFill>
                            <a:srgbClr val="000066"/>
                          </a:solidFill>
                          <a:latin typeface="Cambria Math" panose="02040503050406030204" pitchFamily="18" charset="0"/>
                          <a:ea typeface="+mn-ea"/>
                        </a:rPr>
                        <m:t> </m:t>
                      </m:r>
                      <m:r>
                        <m:rPr>
                          <m:sty m:val="p"/>
                        </m:rPr>
                        <a:rPr lang="en-US" sz="1800" kern="0" dirty="0">
                          <a:solidFill>
                            <a:srgbClr val="000066"/>
                          </a:solidFill>
                          <a:latin typeface="Cambria Math" panose="02040503050406030204" pitchFamily="18" charset="0"/>
                          <a:ea typeface="+mn-ea"/>
                        </a:rPr>
                        <m:t>K</m:t>
                      </m:r>
                      <m:r>
                        <a:rPr lang="en-US" sz="1800" b="0" i="0" kern="0" dirty="0" smtClean="0">
                          <a:solidFill>
                            <a:srgbClr val="000066"/>
                          </a:solidFill>
                          <a:latin typeface="Cambria Math" panose="02040503050406030204" pitchFamily="18" charset="0"/>
                          <a:ea typeface="+mn-ea"/>
                        </a:rPr>
                        <m:t>,</m:t>
                      </m:r>
                    </m:oMath>
                  </m:oMathPara>
                </a14:m>
                <a:endParaRPr lang="en-US" dirty="0"/>
              </a:p>
            </p:txBody>
          </p:sp>
        </mc:Choice>
        <mc:Fallback>
          <p:sp>
            <p:nvSpPr>
              <p:cNvPr id="14" name="Rectangle 13">
                <a:extLst>
                  <a:ext uri="{FF2B5EF4-FFF2-40B4-BE49-F238E27FC236}">
                    <a16:creationId xmlns:a16="http://schemas.microsoft.com/office/drawing/2014/main" id="{7CFEB0F7-C02B-42CE-9608-1A50756C94DF}"/>
                  </a:ext>
                </a:extLst>
              </p:cNvPr>
              <p:cNvSpPr>
                <a:spLocks noRot="1" noChangeAspect="1" noMove="1" noResize="1" noEditPoints="1" noAdjustHandles="1" noChangeArrowheads="1" noChangeShapeType="1" noTextEdit="1"/>
              </p:cNvSpPr>
              <p:nvPr/>
            </p:nvSpPr>
            <p:spPr>
              <a:xfrm>
                <a:off x="8967192" y="3125840"/>
                <a:ext cx="3153684" cy="455317"/>
              </a:xfrm>
              <a:prstGeom prst="rect">
                <a:avLst/>
              </a:prstGeom>
              <a:blipFill>
                <a:blip r:embed="rId4"/>
                <a:stretch>
                  <a:fillRect b="-27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75832CE-FB3D-4A33-9EB3-AB02BD584513}"/>
                  </a:ext>
                </a:extLst>
              </p:cNvPr>
              <p:cNvSpPr/>
              <p:nvPr/>
            </p:nvSpPr>
            <p:spPr>
              <a:xfrm>
                <a:off x="5997014" y="3716031"/>
                <a:ext cx="1369157" cy="382284"/>
              </a:xfrm>
              <a:prstGeom prst="rect">
                <a:avLst/>
              </a:prstGeom>
              <a:solidFill>
                <a:schemeClr val="tx2">
                  <a:lumMod val="40000"/>
                  <a:lumOff val="60000"/>
                </a:schemeClr>
              </a:solidFill>
            </p:spPr>
            <p:txBody>
              <a:bodyPr wrap="none">
                <a:spAutoFit/>
              </a:bodyPr>
              <a:lstStyle/>
              <a:p>
                <a14:m>
                  <m:oMathPara xmlns:m="http://schemas.openxmlformats.org/officeDocument/2006/math">
                    <m:oMathParaPr>
                      <m:jc m:val="centerGroup"/>
                    </m:oMathParaPr>
                    <m:oMath xmlns:m="http://schemas.openxmlformats.org/officeDocument/2006/math">
                      <m:r>
                        <a:rPr lang="en-US" sz="1800" i="1" kern="0">
                          <a:solidFill>
                            <a:srgbClr val="000066"/>
                          </a:solidFill>
                          <a:latin typeface="Cambria Math" panose="02040503050406030204" pitchFamily="18" charset="0"/>
                          <a:ea typeface="+mn-ea"/>
                        </a:rPr>
                        <m:t>𝑛</m:t>
                      </m:r>
                      <m:r>
                        <a:rPr lang="en-US" sz="1800" i="1" kern="0">
                          <a:solidFill>
                            <a:srgbClr val="000066"/>
                          </a:solidFill>
                          <a:latin typeface="Cambria Math" panose="02040503050406030204" pitchFamily="18" charset="0"/>
                          <a:ea typeface="+mn-ea"/>
                        </a:rPr>
                        <m:t>=</m:t>
                      </m:r>
                      <m:sSub>
                        <m:sSubPr>
                          <m:ctrlPr>
                            <a:rPr lang="en-US" sz="1800" i="1" kern="0">
                              <a:solidFill>
                                <a:srgbClr val="000066"/>
                              </a:solidFill>
                              <a:latin typeface="Cambria Math" panose="02040503050406030204" pitchFamily="18" charset="0"/>
                              <a:ea typeface="+mn-ea"/>
                            </a:rPr>
                          </m:ctrlPr>
                        </m:sSubPr>
                        <m:e>
                          <m:r>
                            <a:rPr lang="en-US" sz="1800" i="1" kern="0">
                              <a:solidFill>
                                <a:srgbClr val="000066"/>
                              </a:solidFill>
                              <a:latin typeface="Cambria Math" panose="02040503050406030204" pitchFamily="18" charset="0"/>
                              <a:ea typeface="+mn-ea"/>
                            </a:rPr>
                            <m:t>𝑛</m:t>
                          </m:r>
                        </m:e>
                        <m:sub>
                          <m:r>
                            <a:rPr lang="en-US" sz="1800" i="1" kern="0">
                              <a:solidFill>
                                <a:srgbClr val="000066"/>
                              </a:solidFill>
                              <a:latin typeface="Cambria Math" panose="02040503050406030204" pitchFamily="18" charset="0"/>
                              <a:ea typeface="+mn-ea"/>
                            </a:rPr>
                            <m:t>0</m:t>
                          </m:r>
                        </m:sub>
                      </m:sSub>
                      <m:sSup>
                        <m:sSupPr>
                          <m:ctrlPr>
                            <a:rPr lang="en-US" sz="1800" i="1" kern="0">
                              <a:solidFill>
                                <a:srgbClr val="000066"/>
                              </a:solidFill>
                              <a:latin typeface="Cambria Math" panose="02040503050406030204" pitchFamily="18" charset="0"/>
                              <a:ea typeface="+mn-ea"/>
                            </a:rPr>
                          </m:ctrlPr>
                        </m:sSupPr>
                        <m:e>
                          <m:r>
                            <a:rPr lang="en-US" sz="1800" i="1" kern="0">
                              <a:solidFill>
                                <a:srgbClr val="000066"/>
                              </a:solidFill>
                              <a:latin typeface="Cambria Math" panose="02040503050406030204" pitchFamily="18" charset="0"/>
                              <a:ea typeface="+mn-ea"/>
                            </a:rPr>
                            <m:t>𝑒</m:t>
                          </m:r>
                        </m:e>
                        <m:sup>
                          <m:r>
                            <a:rPr lang="en-US" sz="1800" i="1" kern="0">
                              <a:solidFill>
                                <a:srgbClr val="000066"/>
                              </a:solidFill>
                              <a:latin typeface="Cambria Math" panose="02040503050406030204" pitchFamily="18" charset="0"/>
                              <a:ea typeface="+mn-ea"/>
                            </a:rPr>
                            <m:t>−</m:t>
                          </m:r>
                          <m:r>
                            <a:rPr lang="en-US" sz="1800" i="1" kern="0">
                              <a:solidFill>
                                <a:srgbClr val="000066"/>
                              </a:solidFill>
                              <a:latin typeface="Cambria Math" panose="02040503050406030204" pitchFamily="18" charset="0"/>
                              <a:ea typeface="Cambria Math" panose="02040503050406030204" pitchFamily="18" charset="0"/>
                            </a:rPr>
                            <m:t>𝜆</m:t>
                          </m:r>
                          <m:r>
                            <a:rPr lang="en-US" sz="1800" i="1" kern="0">
                              <a:solidFill>
                                <a:srgbClr val="000066"/>
                              </a:solidFill>
                              <a:latin typeface="Cambria Math" panose="02040503050406030204" pitchFamily="18" charset="0"/>
                              <a:ea typeface="Cambria Math" panose="02040503050406030204" pitchFamily="18" charset="0"/>
                            </a:rPr>
                            <m:t>𝑡</m:t>
                          </m:r>
                        </m:sup>
                      </m:sSup>
                    </m:oMath>
                  </m:oMathPara>
                </a14:m>
                <a:endParaRPr lang="en-US" sz="1600" dirty="0"/>
              </a:p>
            </p:txBody>
          </p:sp>
        </mc:Choice>
        <mc:Fallback>
          <p:sp>
            <p:nvSpPr>
              <p:cNvPr id="5" name="Rectangle 4">
                <a:extLst>
                  <a:ext uri="{FF2B5EF4-FFF2-40B4-BE49-F238E27FC236}">
                    <a16:creationId xmlns:a16="http://schemas.microsoft.com/office/drawing/2014/main" id="{275832CE-FB3D-4A33-9EB3-AB02BD584513}"/>
                  </a:ext>
                </a:extLst>
              </p:cNvPr>
              <p:cNvSpPr>
                <a:spLocks noRot="1" noChangeAspect="1" noMove="1" noResize="1" noEditPoints="1" noAdjustHandles="1" noChangeArrowheads="1" noChangeShapeType="1" noTextEdit="1"/>
              </p:cNvSpPr>
              <p:nvPr/>
            </p:nvSpPr>
            <p:spPr>
              <a:xfrm>
                <a:off x="5997014" y="3716031"/>
                <a:ext cx="1369157" cy="382284"/>
              </a:xfrm>
              <a:prstGeom prst="rect">
                <a:avLst/>
              </a:prstGeom>
              <a:blipFill>
                <a:blip r:embed="rId5"/>
                <a:stretch>
                  <a:fillRect b="-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297085E7-E139-436C-AA1D-D98172333559}"/>
                  </a:ext>
                </a:extLst>
              </p:cNvPr>
              <p:cNvSpPr/>
              <p:nvPr/>
            </p:nvSpPr>
            <p:spPr>
              <a:xfrm>
                <a:off x="2199830" y="4280774"/>
                <a:ext cx="1156535" cy="338554"/>
              </a:xfrm>
              <a:prstGeom prst="rect">
                <a:avLst/>
              </a:prstGeom>
              <a:solidFill>
                <a:schemeClr val="tx2">
                  <a:lumMod val="40000"/>
                  <a:lumOff val="60000"/>
                </a:schemeClr>
              </a:solidFill>
            </p:spPr>
            <p:txBody>
              <a:bodyPr wrap="none">
                <a:spAutoFit/>
              </a:bodyPr>
              <a:lstStyle/>
              <a:p>
                <a14:m>
                  <m:oMathPara xmlns:m="http://schemas.openxmlformats.org/officeDocument/2006/math">
                    <m:oMathParaPr>
                      <m:jc m:val="centerGroup"/>
                    </m:oMathParaPr>
                    <m:oMath xmlns:m="http://schemas.openxmlformats.org/officeDocument/2006/math">
                      <m:r>
                        <a:rPr lang="en-US" sz="1600" i="1" kern="0">
                          <a:solidFill>
                            <a:srgbClr val="000066"/>
                          </a:solidFill>
                          <a:latin typeface="Cambria Math" panose="02040503050406030204" pitchFamily="18" charset="0"/>
                          <a:ea typeface="Cambria Math" panose="02040503050406030204" pitchFamily="18" charset="0"/>
                        </a:rPr>
                        <m:t>𝜏</m:t>
                      </m:r>
                      <m:r>
                        <a:rPr lang="en-US" sz="1600" i="1" kern="0">
                          <a:solidFill>
                            <a:srgbClr val="000066"/>
                          </a:solidFill>
                          <a:latin typeface="Cambria Math" panose="02040503050406030204" pitchFamily="18" charset="0"/>
                          <a:ea typeface="Cambria Math" panose="02040503050406030204" pitchFamily="18" charset="0"/>
                        </a:rPr>
                        <m:t>=</m:t>
                      </m:r>
                      <m:f>
                        <m:fPr>
                          <m:type m:val="lin"/>
                          <m:ctrlPr>
                            <a:rPr lang="en-US" sz="1600" i="1" kern="0" smtClean="0">
                              <a:solidFill>
                                <a:srgbClr val="000066"/>
                              </a:solidFill>
                              <a:latin typeface="Cambria Math" panose="02040503050406030204" pitchFamily="18" charset="0"/>
                              <a:ea typeface="Cambria Math" panose="02040503050406030204" pitchFamily="18" charset="0"/>
                            </a:rPr>
                          </m:ctrlPr>
                        </m:fPr>
                        <m:num>
                          <m:func>
                            <m:funcPr>
                              <m:ctrlPr>
                                <a:rPr lang="en-US" sz="1600" i="1" kern="0">
                                  <a:solidFill>
                                    <a:srgbClr val="000066"/>
                                  </a:solidFill>
                                  <a:latin typeface="Cambria Math" panose="02040503050406030204" pitchFamily="18" charset="0"/>
                                  <a:ea typeface="Cambria Math" panose="02040503050406030204" pitchFamily="18" charset="0"/>
                                </a:rPr>
                              </m:ctrlPr>
                            </m:funcPr>
                            <m:fName>
                              <m:r>
                                <m:rPr>
                                  <m:sty m:val="p"/>
                                </m:rPr>
                                <a:rPr lang="en-US" sz="1600" kern="0">
                                  <a:solidFill>
                                    <a:srgbClr val="000066"/>
                                  </a:solidFill>
                                  <a:latin typeface="Cambria Math" panose="02040503050406030204" pitchFamily="18" charset="0"/>
                                  <a:ea typeface="Cambria Math" panose="02040503050406030204" pitchFamily="18" charset="0"/>
                                </a:rPr>
                                <m:t>ln</m:t>
                              </m:r>
                            </m:fName>
                            <m:e>
                              <m:r>
                                <a:rPr lang="en-US" sz="1600" i="1" kern="0">
                                  <a:solidFill>
                                    <a:srgbClr val="000066"/>
                                  </a:solidFill>
                                  <a:latin typeface="Cambria Math" panose="02040503050406030204" pitchFamily="18" charset="0"/>
                                  <a:ea typeface="Cambria Math" panose="02040503050406030204" pitchFamily="18" charset="0"/>
                                </a:rPr>
                                <m:t>2</m:t>
                              </m:r>
                            </m:e>
                          </m:func>
                        </m:num>
                        <m:den>
                          <m:r>
                            <a:rPr lang="en-US" sz="1600" i="1" kern="0">
                              <a:solidFill>
                                <a:srgbClr val="000066"/>
                              </a:solidFill>
                              <a:latin typeface="Cambria Math" panose="02040503050406030204" pitchFamily="18" charset="0"/>
                              <a:ea typeface="Cambria Math" panose="02040503050406030204" pitchFamily="18" charset="0"/>
                            </a:rPr>
                            <m:t>𝜆</m:t>
                          </m:r>
                        </m:den>
                      </m:f>
                    </m:oMath>
                  </m:oMathPara>
                </a14:m>
                <a:endParaRPr lang="en-US" sz="4000" dirty="0"/>
              </a:p>
            </p:txBody>
          </p:sp>
        </mc:Choice>
        <mc:Fallback>
          <p:sp>
            <p:nvSpPr>
              <p:cNvPr id="16" name="Rectangle 15">
                <a:extLst>
                  <a:ext uri="{FF2B5EF4-FFF2-40B4-BE49-F238E27FC236}">
                    <a16:creationId xmlns:a16="http://schemas.microsoft.com/office/drawing/2014/main" id="{297085E7-E139-436C-AA1D-D98172333559}"/>
                  </a:ext>
                </a:extLst>
              </p:cNvPr>
              <p:cNvSpPr>
                <a:spLocks noRot="1" noChangeAspect="1" noMove="1" noResize="1" noEditPoints="1" noAdjustHandles="1" noChangeArrowheads="1" noChangeShapeType="1" noTextEdit="1"/>
              </p:cNvSpPr>
              <p:nvPr/>
            </p:nvSpPr>
            <p:spPr>
              <a:xfrm>
                <a:off x="2199830" y="4280774"/>
                <a:ext cx="1156535" cy="338554"/>
              </a:xfrm>
              <a:prstGeom prst="rect">
                <a:avLst/>
              </a:prstGeom>
              <a:blipFill>
                <a:blip r:embed="rId6"/>
                <a:stretch>
                  <a:fillRect t="-98214" r="-31579" b="-166071"/>
                </a:stretch>
              </a:blipFill>
            </p:spPr>
            <p:txBody>
              <a:bodyPr/>
              <a:lstStyle/>
              <a:p>
                <a:r>
                  <a:rPr lang="en-US">
                    <a:noFill/>
                  </a:rPr>
                  <a:t> </a:t>
                </a:r>
              </a:p>
            </p:txBody>
          </p:sp>
        </mc:Fallback>
      </mc:AlternateContent>
    </p:spTree>
    <p:extLst>
      <p:ext uri="{BB962C8B-B14F-4D97-AF65-F5344CB8AC3E}">
        <p14:creationId xmlns:p14="http://schemas.microsoft.com/office/powerpoint/2010/main" val="37036923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Surface Temperatures—Albedo</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73584" y="956345"/>
                <a:ext cx="11368519" cy="1585519"/>
              </a:xfrm>
            </p:spPr>
            <p:txBody>
              <a:bodyPr>
                <a:noAutofit/>
              </a:bodyPr>
              <a:lstStyle/>
              <a:p>
                <a:r>
                  <a:rPr lang="en-US" sz="1800" dirty="0"/>
                  <a:t>Before we begin to discuss individual planets, let us take a look at the general situation with regard to surface temperatures of planets, relative to the temperature of the central star. An important property of a planet is its albedo.  </a:t>
                </a:r>
              </a:p>
              <a:p>
                <a:r>
                  <a:rPr lang="en-US" sz="1800" dirty="0"/>
                  <a:t>This is the fraction of sunlight reflected from the surface, relative to the amount striking the surface:</a:t>
                </a:r>
              </a:p>
              <a:p>
                <a:pPr marL="0" indent="0" algn="ctr">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 = </m:t>
                      </m:r>
                      <m:r>
                        <m:rPr>
                          <m:sty m:val="p"/>
                        </m:rPr>
                        <a:rPr lang="en-US" sz="1800" i="0" dirty="0" smtClean="0">
                          <a:latin typeface="Cambria Math" panose="02040503050406030204" pitchFamily="18" charset="0"/>
                        </a:rPr>
                        <m:t>amount</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reflected</m:t>
                      </m:r>
                      <m:r>
                        <a:rPr lang="en-US" sz="1800" i="0" dirty="0" smtClean="0">
                          <a:latin typeface="Cambria Math" panose="02040503050406030204" pitchFamily="18" charset="0"/>
                        </a:rPr>
                        <m:t> / </m:t>
                      </m:r>
                      <m:r>
                        <m:rPr>
                          <m:sty m:val="p"/>
                        </m:rPr>
                        <a:rPr lang="en-US" sz="1800" i="0" dirty="0" smtClean="0">
                          <a:latin typeface="Cambria Math" panose="02040503050406030204" pitchFamily="18" charset="0"/>
                        </a:rPr>
                        <m:t>amount</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incident</m:t>
                      </m:r>
                    </m:oMath>
                  </m:oMathPara>
                </a14:m>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73584" y="956345"/>
                <a:ext cx="11368519" cy="1585519"/>
              </a:xfrm>
              <a:blipFill>
                <a:blip r:embed="rId2"/>
                <a:stretch>
                  <a:fillRect l="-107" t="-2308" r="-590"/>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dirty="0"/>
          </a:p>
        </p:txBody>
      </p:sp>
      <p:graphicFrame>
        <p:nvGraphicFramePr>
          <p:cNvPr id="4" name="Table 3">
            <a:extLst>
              <a:ext uri="{FF2B5EF4-FFF2-40B4-BE49-F238E27FC236}">
                <a16:creationId xmlns:a16="http://schemas.microsoft.com/office/drawing/2014/main" id="{AF3E2317-E0BA-4DDD-9825-9165A92D307E}"/>
              </a:ext>
            </a:extLst>
          </p:cNvPr>
          <p:cNvGraphicFramePr>
            <a:graphicFrameLocks noGrp="1"/>
          </p:cNvGraphicFramePr>
          <p:nvPr>
            <p:extLst>
              <p:ext uri="{D42A27DB-BD31-4B8C-83A1-F6EECF244321}">
                <p14:modId xmlns:p14="http://schemas.microsoft.com/office/powerpoint/2010/main" val="3534528912"/>
              </p:ext>
            </p:extLst>
          </p:nvPr>
        </p:nvGraphicFramePr>
        <p:xfrm>
          <a:off x="8951054" y="2377649"/>
          <a:ext cx="3154259" cy="3017520"/>
        </p:xfrm>
        <a:graphic>
          <a:graphicData uri="http://schemas.openxmlformats.org/drawingml/2006/table">
            <a:tbl>
              <a:tblPr/>
              <a:tblGrid>
                <a:gridCol w="950303">
                  <a:extLst>
                    <a:ext uri="{9D8B030D-6E8A-4147-A177-3AD203B41FA5}">
                      <a16:colId xmlns:a16="http://schemas.microsoft.com/office/drawing/2014/main" val="3464366179"/>
                    </a:ext>
                  </a:extLst>
                </a:gridCol>
                <a:gridCol w="1147902">
                  <a:extLst>
                    <a:ext uri="{9D8B030D-6E8A-4147-A177-3AD203B41FA5}">
                      <a16:colId xmlns:a16="http://schemas.microsoft.com/office/drawing/2014/main" val="2317568061"/>
                    </a:ext>
                  </a:extLst>
                </a:gridCol>
                <a:gridCol w="1056054">
                  <a:extLst>
                    <a:ext uri="{9D8B030D-6E8A-4147-A177-3AD203B41FA5}">
                      <a16:colId xmlns:a16="http://schemas.microsoft.com/office/drawing/2014/main" val="3369920510"/>
                    </a:ext>
                  </a:extLst>
                </a:gridCol>
              </a:tblGrid>
              <a:tr h="0">
                <a:tc>
                  <a:txBody>
                    <a:bodyPr/>
                    <a:lstStyle/>
                    <a:p>
                      <a:pPr algn="ctr"/>
                      <a:r>
                        <a:rPr lang="en-US" sz="1600" dirty="0">
                          <a:solidFill>
                            <a:srgbClr val="000000"/>
                          </a:solidFill>
                          <a:effectLst/>
                        </a:rPr>
                        <a:t>Planet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solidFill>
                            <a:srgbClr val="000000"/>
                          </a:solidFill>
                          <a:effectLst/>
                        </a:rPr>
                        <a:t>Geometric</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solidFill>
                            <a:srgbClr val="000000"/>
                          </a:solidFill>
                          <a:effectLst/>
                        </a:rPr>
                        <a:t>Bond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659785033"/>
                  </a:ext>
                </a:extLst>
              </a:tr>
              <a:tr h="0">
                <a:tc>
                  <a:txBody>
                    <a:bodyPr/>
                    <a:lstStyle/>
                    <a:p>
                      <a:pPr algn="l"/>
                      <a:r>
                        <a:rPr lang="en-US" sz="1600" dirty="0">
                          <a:solidFill>
                            <a:srgbClr val="000000"/>
                          </a:solidFill>
                          <a:effectLst/>
                        </a:rPr>
                        <a:t>Mercury</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0.142 </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0.088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75973884"/>
                  </a:ext>
                </a:extLst>
              </a:tr>
              <a:tr h="0">
                <a:tc>
                  <a:txBody>
                    <a:bodyPr/>
                    <a:lstStyle/>
                    <a:p>
                      <a:pPr algn="l"/>
                      <a:r>
                        <a:rPr lang="en-US" sz="1600" dirty="0">
                          <a:solidFill>
                            <a:srgbClr val="000000"/>
                          </a:solidFill>
                          <a:effectLst/>
                        </a:rPr>
                        <a:t>Venus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0.689 </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0.76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46696199"/>
                  </a:ext>
                </a:extLst>
              </a:tr>
              <a:tr h="0">
                <a:tc>
                  <a:txBody>
                    <a:bodyPr/>
                    <a:lstStyle/>
                    <a:p>
                      <a:pPr algn="l"/>
                      <a:r>
                        <a:rPr lang="en-US" sz="1600" dirty="0">
                          <a:solidFill>
                            <a:srgbClr val="000000"/>
                          </a:solidFill>
                          <a:effectLst/>
                        </a:rPr>
                        <a:t>Earth</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0.434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0.306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38829348"/>
                  </a:ext>
                </a:extLst>
              </a:tr>
              <a:tr h="0">
                <a:tc>
                  <a:txBody>
                    <a:bodyPr/>
                    <a:lstStyle/>
                    <a:p>
                      <a:pPr algn="l"/>
                      <a:r>
                        <a:rPr lang="en-US" sz="1600" dirty="0">
                          <a:solidFill>
                            <a:srgbClr val="000000"/>
                          </a:solidFill>
                          <a:effectLst/>
                        </a:rPr>
                        <a:t>Mars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0.170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0.25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50711527"/>
                  </a:ext>
                </a:extLst>
              </a:tr>
              <a:tr h="0">
                <a:tc>
                  <a:txBody>
                    <a:bodyPr/>
                    <a:lstStyle/>
                    <a:p>
                      <a:pPr algn="l"/>
                      <a:r>
                        <a:rPr lang="en-US" sz="1600" dirty="0">
                          <a:solidFill>
                            <a:srgbClr val="000000"/>
                          </a:solidFill>
                          <a:effectLst/>
                        </a:rPr>
                        <a:t>Jupiter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0.538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0.503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1870602"/>
                  </a:ext>
                </a:extLst>
              </a:tr>
              <a:tr h="0">
                <a:tc>
                  <a:txBody>
                    <a:bodyPr/>
                    <a:lstStyle/>
                    <a:p>
                      <a:pPr algn="l"/>
                      <a:r>
                        <a:rPr lang="en-US" sz="1600" dirty="0">
                          <a:solidFill>
                            <a:srgbClr val="000000"/>
                          </a:solidFill>
                          <a:effectLst/>
                        </a:rPr>
                        <a:t>Saturn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0.499</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0.342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45329057"/>
                  </a:ext>
                </a:extLst>
              </a:tr>
              <a:tr h="0">
                <a:tc>
                  <a:txBody>
                    <a:bodyPr/>
                    <a:lstStyle/>
                    <a:p>
                      <a:pPr algn="l"/>
                      <a:r>
                        <a:rPr lang="en-US" sz="1600" dirty="0">
                          <a:solidFill>
                            <a:srgbClr val="000000"/>
                          </a:solidFill>
                          <a:effectLst/>
                        </a:rPr>
                        <a:t>Uranus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0.488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0.300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72885289"/>
                  </a:ext>
                </a:extLst>
              </a:tr>
              <a:tr h="0">
                <a:tc>
                  <a:txBody>
                    <a:bodyPr/>
                    <a:lstStyle/>
                    <a:p>
                      <a:pPr algn="l"/>
                      <a:r>
                        <a:rPr lang="en-US" sz="1600" dirty="0">
                          <a:solidFill>
                            <a:srgbClr val="000000"/>
                          </a:solidFill>
                          <a:effectLst/>
                        </a:rPr>
                        <a:t>Neptune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0.442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000000"/>
                          </a:solidFill>
                          <a:effectLst/>
                        </a:rPr>
                        <a:t>0.290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95390285"/>
                  </a:ext>
                </a:extLst>
              </a:tr>
            </a:tbl>
          </a:graphicData>
        </a:graphic>
      </p:graphicFrame>
      <p:sp>
        <p:nvSpPr>
          <p:cNvPr id="10" name="Text Placeholder 2">
            <a:extLst>
              <a:ext uri="{FF2B5EF4-FFF2-40B4-BE49-F238E27FC236}">
                <a16:creationId xmlns:a16="http://schemas.microsoft.com/office/drawing/2014/main" id="{7F6EFE54-4DC3-4A16-9A2C-3080873528BB}"/>
              </a:ext>
            </a:extLst>
          </p:cNvPr>
          <p:cNvSpPr txBox="1">
            <a:spLocks/>
          </p:cNvSpPr>
          <p:nvPr/>
        </p:nvSpPr>
        <p:spPr bwMode="auto">
          <a:xfrm>
            <a:off x="273584" y="2383870"/>
            <a:ext cx="8677470" cy="37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a:t>There are two types of albedo, depending on how they are used.  When discussing energy considerations, we will use the </a:t>
            </a:r>
            <a:r>
              <a:rPr lang="en-US" sz="1800" i="1" kern="0" dirty="0">
                <a:solidFill>
                  <a:srgbClr val="FF0000"/>
                </a:solidFill>
              </a:rPr>
              <a:t>bond albedo</a:t>
            </a:r>
            <a:r>
              <a:rPr lang="en-US" sz="1800" kern="0" dirty="0"/>
              <a:t>, which refers to the fraction of energy reflected (the rest is absorbed).  When discussing how bright a reflective body appears, we will use the </a:t>
            </a:r>
            <a:r>
              <a:rPr lang="en-US" sz="1800" i="1" kern="0" dirty="0">
                <a:solidFill>
                  <a:srgbClr val="FF0000"/>
                </a:solidFill>
              </a:rPr>
              <a:t>geometric albedo</a:t>
            </a:r>
            <a:r>
              <a:rPr lang="en-US" sz="1800" kern="0" dirty="0"/>
              <a:t>, which refers to the fraction of sunlight reflected back to us.  </a:t>
            </a:r>
          </a:p>
          <a:p>
            <a:r>
              <a:rPr lang="en-US" sz="1800" kern="0" dirty="0"/>
              <a:t>A perfectly reflective planet would have an albedo of 1, while a completely black planet would have an albedo of 0. The table at right lists the albedos of the planets, where you can see that it varies from very dark (0.088 bond albedo for Mercury) to very bright (0.76 for cloud-covered Venus).  The gas giants have albedos near 0.5.  Earth's albedo is highly variable (due to clouds), but averages around 0.37. Saturn's moon Enceladus has an albedo above 1 (1.4)! Keep in mind that albedo numbers are difficult to calculate, and vary quite a bit in different references.</a:t>
            </a:r>
          </a:p>
        </p:txBody>
      </p:sp>
      <p:sp>
        <p:nvSpPr>
          <p:cNvPr id="5" name="Rectangle 4">
            <a:extLst>
              <a:ext uri="{FF2B5EF4-FFF2-40B4-BE49-F238E27FC236}">
                <a16:creationId xmlns:a16="http://schemas.microsoft.com/office/drawing/2014/main" id="{2A06E4E4-999A-4012-8FC7-756BFC52F19B}"/>
              </a:ext>
            </a:extLst>
          </p:cNvPr>
          <p:cNvSpPr/>
          <p:nvPr/>
        </p:nvSpPr>
        <p:spPr>
          <a:xfrm>
            <a:off x="8803882" y="5395169"/>
            <a:ext cx="3448602" cy="307777"/>
          </a:xfrm>
          <a:prstGeom prst="rect">
            <a:avLst/>
          </a:prstGeom>
        </p:spPr>
        <p:txBody>
          <a:bodyPr wrap="square">
            <a:spAutoFit/>
          </a:bodyPr>
          <a:lstStyle/>
          <a:p>
            <a:r>
              <a:rPr lang="en-US" sz="1400" dirty="0"/>
              <a:t>https://en.wikipedia.org/wiki/Albedo</a:t>
            </a:r>
          </a:p>
        </p:txBody>
      </p:sp>
    </p:spTree>
    <p:extLst>
      <p:ext uri="{BB962C8B-B14F-4D97-AF65-F5344CB8AC3E}">
        <p14:creationId xmlns:p14="http://schemas.microsoft.com/office/powerpoint/2010/main" val="425747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40" y="75414"/>
            <a:ext cx="10905688" cy="695550"/>
          </a:xfrm>
        </p:spPr>
        <p:txBody>
          <a:bodyPr/>
          <a:lstStyle/>
          <a:p>
            <a:r>
              <a:rPr lang="en-US" dirty="0"/>
              <a:t>Surface Temperatures—Incident Flux</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39479" y="830127"/>
                <a:ext cx="11313042" cy="5310614"/>
              </a:xfrm>
            </p:spPr>
            <p:txBody>
              <a:bodyPr/>
              <a:lstStyle/>
              <a:p>
                <a:r>
                  <a:rPr lang="en-US" sz="1800" dirty="0"/>
                  <a:t>We can measure the amount of light reflected from a planet, but how do we know the amount striking it?  The light, of course, originates at the Sun, which radiates as a blackbody of temperature about </a:t>
                </a:r>
                <a14:m>
                  <m:oMath xmlns:m="http://schemas.openxmlformats.org/officeDocument/2006/math">
                    <m:r>
                      <a:rPr lang="en-US" sz="1800" i="1" dirty="0" smtClean="0">
                        <a:latin typeface="Cambria Math" panose="02040503050406030204" pitchFamily="18" charset="0"/>
                      </a:rPr>
                      <m:t>𝑇</m:t>
                    </m:r>
                    <m:r>
                      <a:rPr lang="en-US" sz="1800" i="1" dirty="0" smtClean="0">
                        <a:latin typeface="Cambria Math" panose="02040503050406030204" pitchFamily="18" charset="0"/>
                      </a:rPr>
                      <m:t> = 5800 </m:t>
                    </m:r>
                    <m:r>
                      <m:rPr>
                        <m:sty m:val="p"/>
                      </m:rPr>
                      <a:rPr lang="en-US" sz="1800" i="0" dirty="0" smtClean="0">
                        <a:latin typeface="Cambria Math" panose="02040503050406030204" pitchFamily="18" charset="0"/>
                      </a:rPr>
                      <m:t>K</m:t>
                    </m:r>
                  </m:oMath>
                </a14:m>
                <a:r>
                  <a:rPr lang="en-US" sz="1800" dirty="0"/>
                  <a:t>.  Recall that the blackbody spectrum peaks at a wavelength that depends only on temperature:</a:t>
                </a:r>
              </a:p>
              <a:p>
                <a:pPr marL="0" indent="0" algn="ctr">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𝜆</m:t>
                          </m:r>
                        </m:e>
                        <m:sub>
                          <m:r>
                            <m:rPr>
                              <m:sty m:val="p"/>
                            </m:rPr>
                            <a:rPr lang="en-US" sz="1800" b="0" i="0" smtClean="0">
                              <a:latin typeface="Cambria Math" panose="02040503050406030204" pitchFamily="18" charset="0"/>
                            </a:rPr>
                            <m:t>max</m:t>
                          </m:r>
                        </m:sub>
                      </m:sSub>
                      <m:r>
                        <a:rPr lang="en-US" sz="1800" b="0" i="1" smtClean="0">
                          <a:latin typeface="Cambria Math" panose="02040503050406030204" pitchFamily="18" charset="0"/>
                        </a:rPr>
                        <m:t>[</m:t>
                      </m:r>
                      <m:r>
                        <m:rPr>
                          <m:sty m:val="p"/>
                        </m:rPr>
                        <a:rPr lang="en-US" sz="1800" b="0" i="0" smtClean="0">
                          <a:latin typeface="Cambria Math" panose="02040503050406030204" pitchFamily="18" charset="0"/>
                        </a:rPr>
                        <m:t>m</m:t>
                      </m:r>
                      <m:r>
                        <a:rPr lang="en-US" sz="1800" b="0" i="1" smtClean="0">
                          <a:latin typeface="Cambria Math" panose="02040503050406030204" pitchFamily="18" charset="0"/>
                        </a:rPr>
                        <m:t>]=2.898</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−3</m:t>
                          </m:r>
                        </m:sup>
                      </m:sSup>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𝑇</m:t>
                      </m:r>
                    </m:oMath>
                  </m:oMathPara>
                </a14:m>
                <a:endParaRPr lang="en-US" sz="1800" dirty="0"/>
              </a:p>
              <a:p>
                <a:r>
                  <a:rPr lang="en-US" sz="1800" dirty="0"/>
                  <a:t>This is called Wien's Law.  The Sun's spectrum peaks around </a:t>
                </a:r>
                <a:r>
                  <a:rPr lang="en-US" sz="1800" dirty="0">
                    <a:latin typeface="Times New Roman" panose="02020603050405020304" pitchFamily="18" charset="0"/>
                    <a:cs typeface="Times New Roman" panose="02020603050405020304" pitchFamily="18" charset="0"/>
                  </a:rPr>
                  <a:t>500 nm</a:t>
                </a:r>
                <a:r>
                  <a:rPr lang="en-US" sz="1800" dirty="0"/>
                  <a:t>.  The spectrum of an object at room temperature (about </a:t>
                </a:r>
                <a:r>
                  <a:rPr lang="en-US" sz="1800" dirty="0">
                    <a:latin typeface="Times New Roman" panose="02020603050405020304" pitchFamily="18" charset="0"/>
                    <a:cs typeface="Times New Roman" panose="02020603050405020304" pitchFamily="18" charset="0"/>
                  </a:rPr>
                  <a:t>290 K</a:t>
                </a:r>
                <a:r>
                  <a:rPr lang="en-US" sz="1800" dirty="0"/>
                  <a:t>) peaks in the infrared (about </a:t>
                </a:r>
                <a:r>
                  <a:rPr lang="en-US" sz="1800" dirty="0">
                    <a:latin typeface="Times New Roman" panose="02020603050405020304" pitchFamily="18" charset="0"/>
                    <a:cs typeface="Times New Roman" panose="02020603050405020304" pitchFamily="18" charset="0"/>
                  </a:rPr>
                  <a:t>10 </a:t>
                </a:r>
                <a:r>
                  <a:rPr lang="en-US" sz="1800" dirty="0">
                    <a:latin typeface="Symbol" panose="05050102010706020507" pitchFamily="18" charset="2"/>
                    <a:cs typeface="Times New Roman" panose="02020603050405020304" pitchFamily="18" charset="0"/>
                  </a:rPr>
                  <a:t>m</a:t>
                </a:r>
                <a:r>
                  <a:rPr lang="en-US" sz="1800" dirty="0">
                    <a:latin typeface="Times New Roman" panose="02020603050405020304" pitchFamily="18" charset="0"/>
                    <a:cs typeface="Times New Roman" panose="02020603050405020304" pitchFamily="18" charset="0"/>
                  </a:rPr>
                  <a:t>m</a:t>
                </a:r>
                <a:r>
                  <a:rPr lang="en-US" sz="1800" dirty="0"/>
                  <a:t>).  Thus, we can tell the surface temperature of a planet by measuring its blackbody spectrum.  Recall also that a blackbody spectrum has a total energy flux </a:t>
                </a:r>
                <a14:m>
                  <m:oMath xmlns:m="http://schemas.openxmlformats.org/officeDocument/2006/math">
                    <m:r>
                      <a:rPr lang="en-US" sz="1800" i="1" dirty="0" smtClean="0">
                        <a:latin typeface="Cambria Math" panose="02040503050406030204" pitchFamily="18" charset="0"/>
                      </a:rPr>
                      <m:t>𝐹</m:t>
                    </m:r>
                  </m:oMath>
                </a14:m>
                <a:r>
                  <a:rPr lang="en-US" sz="1800" dirty="0"/>
                  <a:t> (energy per unit area per unit time) given by the </a:t>
                </a:r>
                <a:r>
                  <a:rPr lang="en-US" sz="1800" i="1" dirty="0">
                    <a:solidFill>
                      <a:srgbClr val="FF0000"/>
                    </a:solidFill>
                  </a:rPr>
                  <a:t>Stefan-Boltzmann Law</a:t>
                </a:r>
              </a:p>
              <a:p>
                <a:pPr marL="0" indent="0" algn="ctr">
                  <a:buNone/>
                </a:pPr>
                <a14:m>
                  <m:oMath xmlns:m="http://schemas.openxmlformats.org/officeDocument/2006/math">
                    <m:r>
                      <a:rPr lang="en-US" sz="1800" i="1" dirty="0" smtClean="0">
                        <a:latin typeface="Cambria Math" panose="02040503050406030204" pitchFamily="18" charset="0"/>
                      </a:rPr>
                      <m:t>𝐹</m:t>
                    </m:r>
                    <m:r>
                      <a:rPr lang="en-US" sz="1800" i="1" dirty="0" smtClean="0">
                        <a:latin typeface="Cambria Math" panose="02040503050406030204" pitchFamily="18" charset="0"/>
                      </a:rPr>
                      <m:t> = </m:t>
                    </m:r>
                    <m:r>
                      <a:rPr lang="en-US" sz="1800" i="1" dirty="0" smtClean="0">
                        <a:latin typeface="Cambria Math" panose="02040503050406030204" pitchFamily="18" charset="0"/>
                        <a:ea typeface="Cambria Math" panose="02040503050406030204" pitchFamily="18" charset="0"/>
                      </a:rPr>
                      <m:t>𝜎</m:t>
                    </m:r>
                    <m:r>
                      <a:rPr lang="en-US" sz="1800" i="1" dirty="0" err="1">
                        <a:latin typeface="Cambria Math" panose="02040503050406030204" pitchFamily="18" charset="0"/>
                      </a:rPr>
                      <m:t>𝑇</m:t>
                    </m:r>
                    <m:r>
                      <a:rPr lang="en-US" sz="1800" i="1" baseline="30000" dirty="0">
                        <a:latin typeface="Cambria Math" panose="02040503050406030204" pitchFamily="18" charset="0"/>
                      </a:rPr>
                      <m:t>4</m:t>
                    </m:r>
                    <m:r>
                      <a:rPr lang="en-US" sz="1800" i="1" dirty="0">
                        <a:latin typeface="Cambria Math" panose="02040503050406030204" pitchFamily="18" charset="0"/>
                      </a:rPr>
                      <m:t> </m:t>
                    </m:r>
                    <m:r>
                      <m:rPr>
                        <m:sty m:val="p"/>
                      </m:rPr>
                      <a:rPr lang="en-US" sz="1800" i="0" dirty="0">
                        <a:latin typeface="Cambria Math" panose="02040503050406030204" pitchFamily="18" charset="0"/>
                      </a:rPr>
                      <m:t>W</m:t>
                    </m:r>
                    <m:r>
                      <a:rPr lang="en-US" sz="1800" i="0" dirty="0">
                        <a:latin typeface="Cambria Math" panose="02040503050406030204" pitchFamily="18" charset="0"/>
                      </a:rPr>
                      <m:t>/</m:t>
                    </m:r>
                    <m:r>
                      <m:rPr>
                        <m:sty m:val="p"/>
                      </m:rPr>
                      <a:rPr lang="en-US" sz="1800" i="0" dirty="0">
                        <a:latin typeface="Cambria Math" panose="02040503050406030204" pitchFamily="18" charset="0"/>
                      </a:rPr>
                      <m:t>m</m:t>
                    </m:r>
                    <m:r>
                      <a:rPr lang="en-US" sz="1800" i="1" baseline="30000" dirty="0">
                        <a:latin typeface="Cambria Math" panose="02040503050406030204" pitchFamily="18" charset="0"/>
                      </a:rPr>
                      <m:t>2</m:t>
                    </m:r>
                    <m:r>
                      <a:rPr lang="en-US" sz="1800" i="1" dirty="0">
                        <a:latin typeface="Cambria Math" panose="02040503050406030204" pitchFamily="18" charset="0"/>
                      </a:rPr>
                      <m:t>,     </m:t>
                    </m:r>
                    <m:r>
                      <m:rPr>
                        <m:sty m:val="p"/>
                      </m:rPr>
                      <a:rPr lang="en-US" sz="1800" i="0" dirty="0">
                        <a:latin typeface="Cambria Math" panose="02040503050406030204" pitchFamily="18" charset="0"/>
                      </a:rPr>
                      <m:t>where</m:t>
                    </m:r>
                    <m:r>
                      <a:rPr lang="en-US" sz="1800" i="1" dirty="0">
                        <a:latin typeface="Cambria Math" panose="02040503050406030204" pitchFamily="18" charset="0"/>
                      </a:rPr>
                      <m:t> </m:t>
                    </m:r>
                    <m:r>
                      <a:rPr lang="en-US" sz="1800" i="1" dirty="0" smtClean="0">
                        <a:latin typeface="Cambria Math" panose="02040503050406030204" pitchFamily="18" charset="0"/>
                        <a:ea typeface="Cambria Math" panose="02040503050406030204" pitchFamily="18" charset="0"/>
                      </a:rPr>
                      <m:t>𝜎</m:t>
                    </m:r>
                    <m:r>
                      <a:rPr lang="en-US" sz="1800" i="1" dirty="0">
                        <a:latin typeface="Cambria Math" panose="02040503050406030204" pitchFamily="18" charset="0"/>
                      </a:rPr>
                      <m:t> = 5.67</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−8</m:t>
                        </m:r>
                      </m:sup>
                    </m:sSup>
                    <m:r>
                      <a:rPr lang="en-US" sz="1800" i="1" dirty="0">
                        <a:latin typeface="Cambria Math" panose="02040503050406030204" pitchFamily="18" charset="0"/>
                      </a:rPr>
                      <m:t> </m:t>
                    </m:r>
                    <m:r>
                      <m:rPr>
                        <m:sty m:val="p"/>
                      </m:rPr>
                      <a:rPr lang="en-US" sz="1800" i="0" dirty="0">
                        <a:latin typeface="Cambria Math" panose="02040503050406030204" pitchFamily="18" charset="0"/>
                      </a:rPr>
                      <m:t>W</m:t>
                    </m:r>
                    <m:sSup>
                      <m:sSupPr>
                        <m:ctrlPr>
                          <a:rPr lang="en-US" sz="1800" i="1" dirty="0" smtClean="0">
                            <a:latin typeface="Cambria Math" panose="02040503050406030204" pitchFamily="18" charset="0"/>
                          </a:rPr>
                        </m:ctrlPr>
                      </m:sSupPr>
                      <m:e>
                        <m:r>
                          <m:rPr>
                            <m:sty m:val="p"/>
                          </m:rPr>
                          <a:rPr lang="en-US" sz="1800" b="0" i="0" dirty="0" smtClean="0">
                            <a:latin typeface="Cambria Math" panose="02040503050406030204" pitchFamily="18" charset="0"/>
                          </a:rPr>
                          <m:t>m</m:t>
                        </m:r>
                      </m:e>
                      <m:sup>
                        <m:r>
                          <a:rPr lang="en-US" sz="1800" b="0" i="1" dirty="0" smtClean="0">
                            <a:latin typeface="Cambria Math" panose="02040503050406030204" pitchFamily="18" charset="0"/>
                          </a:rPr>
                          <m:t>−2</m:t>
                        </m:r>
                      </m:sup>
                    </m:sSup>
                    <m:sSup>
                      <m:sSupPr>
                        <m:ctrlPr>
                          <a:rPr lang="en-US" sz="1800" i="1" dirty="0" smtClean="0">
                            <a:latin typeface="Cambria Math" panose="02040503050406030204" pitchFamily="18" charset="0"/>
                          </a:rPr>
                        </m:ctrlPr>
                      </m:sSupPr>
                      <m:e>
                        <m:r>
                          <m:rPr>
                            <m:sty m:val="p"/>
                          </m:rPr>
                          <a:rPr lang="en-US" sz="1800" b="0" i="0" dirty="0" smtClean="0">
                            <a:latin typeface="Cambria Math" panose="02040503050406030204" pitchFamily="18" charset="0"/>
                          </a:rPr>
                          <m:t>K</m:t>
                        </m:r>
                      </m:e>
                      <m:sup>
                        <m:r>
                          <a:rPr lang="en-US" sz="1800" b="0" i="1" dirty="0" smtClean="0">
                            <a:latin typeface="Cambria Math" panose="02040503050406030204" pitchFamily="18" charset="0"/>
                          </a:rPr>
                          <m:t>−4</m:t>
                        </m:r>
                      </m:sup>
                    </m:sSup>
                  </m:oMath>
                </a14:m>
                <a:r>
                  <a:rPr lang="en-US" sz="1800" dirty="0"/>
                  <a:t>.</a:t>
                </a:r>
              </a:p>
              <a:p>
                <a:r>
                  <a:rPr lang="en-US" sz="1800" dirty="0"/>
                  <a:t>Since we know the energy flux from the Sun, we can calculate the blackbody temperature one would expect at the surface of a planet from its distance from the Sun, and its bond albedo </a:t>
                </a:r>
                <a14:m>
                  <m:oMath xmlns:m="http://schemas.openxmlformats.org/officeDocument/2006/math">
                    <m:r>
                      <a:rPr lang="en-US" sz="1800" i="1" dirty="0" smtClean="0">
                        <a:latin typeface="Cambria Math" panose="02040503050406030204" pitchFamily="18" charset="0"/>
                      </a:rPr>
                      <m:t>𝐴</m:t>
                    </m:r>
                  </m:oMath>
                </a14:m>
                <a:r>
                  <a:rPr lang="en-US" sz="1800" dirty="0"/>
                  <a:t>.  It should be obvious that the energy flux from the Sun integrated over an entire sphere centered on the Sun (called the Luminosity) is the same no matter how big the sphere is. Therefore, </a:t>
                </a:r>
                <a14:m>
                  <m:oMath xmlns:m="http://schemas.openxmlformats.org/officeDocument/2006/math">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sSubSup>
                      <m:sSubSupPr>
                        <m:ctrlPr>
                          <a:rPr lang="en-US" sz="1800" i="1" dirty="0" smtClean="0">
                            <a:latin typeface="Cambria Math" panose="02040503050406030204" pitchFamily="18" charset="0"/>
                            <a:ea typeface="Cambria Math" panose="02040503050406030204" pitchFamily="18" charset="0"/>
                          </a:rPr>
                        </m:ctrlPr>
                      </m:sSubSupPr>
                      <m:e>
                        <m:r>
                          <a:rPr lang="en-US" sz="1800" b="0" i="1" dirty="0" smtClean="0">
                            <a:latin typeface="Cambria Math" panose="02040503050406030204" pitchFamily="18" charset="0"/>
                            <a:ea typeface="Cambria Math" panose="02040503050406030204" pitchFamily="18" charset="0"/>
                          </a:rPr>
                          <m:t>𝑅</m:t>
                        </m:r>
                      </m:e>
                      <m:sub>
                        <m:r>
                          <a:rPr lang="en-US" sz="1800" i="1" dirty="0" smtClean="0">
                            <a:latin typeface="Cambria Math" panose="02040503050406030204" pitchFamily="18" charset="0"/>
                            <a:ea typeface="Cambria Math" panose="02040503050406030204" pitchFamily="18" charset="0"/>
                          </a:rPr>
                          <m:t>⨀</m:t>
                        </m:r>
                      </m:sub>
                      <m:sup>
                        <m:r>
                          <a:rPr lang="en-US" sz="1800" b="0" i="1" dirty="0" smtClean="0">
                            <a:latin typeface="Cambria Math" panose="02040503050406030204" pitchFamily="18" charset="0"/>
                            <a:ea typeface="Cambria Math" panose="02040503050406030204" pitchFamily="18" charset="0"/>
                          </a:rPr>
                          <m:t>2</m:t>
                        </m:r>
                      </m:sup>
                    </m:sSubSup>
                    <m:r>
                      <a:rPr lang="en-US" sz="1800" i="1" dirty="0" smtClean="0">
                        <a:latin typeface="Cambria Math" panose="02040503050406030204" pitchFamily="18" charset="0"/>
                        <a:ea typeface="Cambria Math" panose="02040503050406030204" pitchFamily="18" charset="0"/>
                      </a:rPr>
                      <m:t>𝜎</m:t>
                    </m:r>
                    <m:sSubSup>
                      <m:sSubSupPr>
                        <m:ctrlPr>
                          <a:rPr lang="en-US" sz="1800" i="1" dirty="0">
                            <a:latin typeface="Cambria Math" panose="02040503050406030204" pitchFamily="18" charset="0"/>
                            <a:ea typeface="Cambria Math" panose="02040503050406030204" pitchFamily="18" charset="0"/>
                          </a:rPr>
                        </m:ctrlPr>
                      </m:sSubSupPr>
                      <m:e>
                        <m:r>
                          <a:rPr lang="en-US" sz="1800" b="0" i="1" dirty="0" smtClean="0">
                            <a:latin typeface="Cambria Math" panose="02040503050406030204" pitchFamily="18" charset="0"/>
                            <a:ea typeface="Cambria Math" panose="02040503050406030204" pitchFamily="18" charset="0"/>
                          </a:rPr>
                          <m:t>𝑇</m:t>
                        </m:r>
                      </m:e>
                      <m:sub>
                        <m:r>
                          <a:rPr lang="en-US" sz="1800" i="1" dirty="0" smtClean="0">
                            <a:latin typeface="Cambria Math" panose="02040503050406030204" pitchFamily="18" charset="0"/>
                            <a:ea typeface="Cambria Math" panose="02040503050406030204" pitchFamily="18" charset="0"/>
                          </a:rPr>
                          <m:t>⨀</m:t>
                        </m:r>
                      </m:sub>
                      <m:sup>
                        <m:r>
                          <a:rPr lang="en-US" sz="1800" b="0" i="1" dirty="0" smtClean="0">
                            <a:latin typeface="Cambria Math" panose="02040503050406030204" pitchFamily="18" charset="0"/>
                            <a:ea typeface="Cambria Math" panose="02040503050406030204" pitchFamily="18" charset="0"/>
                          </a:rPr>
                          <m:t>4</m:t>
                        </m:r>
                      </m:sup>
                    </m:sSubSup>
                    <m:r>
                      <a:rPr lang="en-US" sz="1800" i="1" dirty="0" smtClean="0">
                        <a:latin typeface="Cambria Math" panose="02040503050406030204" pitchFamily="18" charset="0"/>
                      </a:rPr>
                      <m:t>= 4</m:t>
                    </m:r>
                    <m:r>
                      <a:rPr lang="en-US" sz="1800" i="1" dirty="0" smtClean="0">
                        <a:latin typeface="Cambria Math" panose="02040503050406030204" pitchFamily="18" charset="0"/>
                        <a:ea typeface="Cambria Math" panose="02040503050406030204" pitchFamily="18" charset="0"/>
                      </a:rPr>
                      <m:t>𝜋</m:t>
                    </m:r>
                    <m:sSubSup>
                      <m:sSubSupPr>
                        <m:ctrlPr>
                          <a:rPr lang="en-US" sz="1800" i="1" dirty="0">
                            <a:latin typeface="Cambria Math" panose="02040503050406030204" pitchFamily="18" charset="0"/>
                            <a:ea typeface="Cambria Math" panose="02040503050406030204" pitchFamily="18" charset="0"/>
                          </a:rPr>
                        </m:ctrlPr>
                      </m:sSubSupPr>
                      <m:e>
                        <m:r>
                          <a:rPr lang="en-US" sz="1800" b="0" i="1" dirty="0" smtClean="0">
                            <a:latin typeface="Cambria Math" panose="02040503050406030204" pitchFamily="18" charset="0"/>
                            <a:ea typeface="Cambria Math" panose="02040503050406030204" pitchFamily="18" charset="0"/>
                          </a:rPr>
                          <m:t>𝑟</m:t>
                        </m:r>
                      </m:e>
                      <m:sub>
                        <m:r>
                          <a:rPr lang="en-US" sz="1800" b="0" i="1" dirty="0" smtClean="0">
                            <a:latin typeface="Cambria Math" panose="02040503050406030204" pitchFamily="18" charset="0"/>
                            <a:ea typeface="Cambria Math" panose="02040503050406030204" pitchFamily="18" charset="0"/>
                          </a:rPr>
                          <m:t>𝑝</m:t>
                        </m:r>
                      </m:sub>
                      <m:sup>
                        <m:r>
                          <a:rPr lang="en-US" sz="1800" i="1" dirty="0">
                            <a:latin typeface="Cambria Math" panose="02040503050406030204" pitchFamily="18" charset="0"/>
                            <a:ea typeface="Cambria Math" panose="02040503050406030204" pitchFamily="18" charset="0"/>
                          </a:rPr>
                          <m:t>2</m:t>
                        </m:r>
                      </m:sup>
                    </m:sSubSup>
                    <m:r>
                      <a:rPr lang="en-US" sz="1800" i="1" dirty="0">
                        <a:latin typeface="Cambria Math" panose="02040503050406030204" pitchFamily="18" charset="0"/>
                        <a:ea typeface="Cambria Math" panose="02040503050406030204" pitchFamily="18" charset="0"/>
                      </a:rPr>
                      <m:t>𝜎</m:t>
                    </m:r>
                    <m:sSubSup>
                      <m:sSubSupPr>
                        <m:ctrlPr>
                          <a:rPr lang="en-US" sz="1800" i="1" dirty="0">
                            <a:latin typeface="Cambria Math" panose="02040503050406030204" pitchFamily="18" charset="0"/>
                            <a:ea typeface="Cambria Math" panose="02040503050406030204" pitchFamily="18" charset="0"/>
                          </a:rPr>
                        </m:ctrlPr>
                      </m:sSubSupPr>
                      <m:e>
                        <m:r>
                          <a:rPr lang="en-US" sz="1800" i="1" dirty="0">
                            <a:latin typeface="Cambria Math" panose="02040503050406030204" pitchFamily="18" charset="0"/>
                            <a:ea typeface="Cambria Math" panose="02040503050406030204" pitchFamily="18" charset="0"/>
                          </a:rPr>
                          <m:t>𝑇</m:t>
                        </m:r>
                      </m:e>
                      <m:sub>
                        <m:r>
                          <a:rPr lang="en-US" sz="1800" b="0" i="1" dirty="0" smtClean="0">
                            <a:latin typeface="Cambria Math" panose="02040503050406030204" pitchFamily="18" charset="0"/>
                            <a:ea typeface="Cambria Math" panose="02040503050406030204" pitchFamily="18" charset="0"/>
                          </a:rPr>
                          <m:t>𝑝</m:t>
                        </m:r>
                      </m:sub>
                      <m:sup>
                        <m:r>
                          <a:rPr lang="en-US" sz="1800" i="1" dirty="0">
                            <a:latin typeface="Cambria Math" panose="02040503050406030204" pitchFamily="18" charset="0"/>
                            <a:ea typeface="Cambria Math" panose="02040503050406030204" pitchFamily="18" charset="0"/>
                          </a:rPr>
                          <m:t>4</m:t>
                        </m:r>
                      </m:sup>
                    </m:sSubSup>
                  </m:oMath>
                </a14:m>
                <a:r>
                  <a:rPr lang="en-US" sz="1800" dirty="0"/>
                  <a:t>, where </a:t>
                </a:r>
                <a14:m>
                  <m:oMath xmlns:m="http://schemas.openxmlformats.org/officeDocument/2006/math">
                    <m:r>
                      <a:rPr lang="en-US" sz="1800" i="1" dirty="0" smtClean="0">
                        <a:latin typeface="Cambria Math" panose="02040503050406030204" pitchFamily="18" charset="0"/>
                      </a:rPr>
                      <m:t>𝑟</m:t>
                    </m:r>
                    <m:r>
                      <a:rPr lang="en-US" sz="1800" i="1" baseline="-25000" dirty="0" smtClean="0">
                        <a:latin typeface="Cambria Math" panose="02040503050406030204" pitchFamily="18" charset="0"/>
                      </a:rPr>
                      <m:t>𝑝</m:t>
                    </m:r>
                  </m:oMath>
                </a14:m>
                <a:r>
                  <a:rPr lang="en-US" sz="1800" dirty="0"/>
                  <a:t> is the distance of the planet from the Sun, and </a:t>
                </a:r>
                <a14:m>
                  <m:oMath xmlns:m="http://schemas.openxmlformats.org/officeDocument/2006/math">
                    <m:r>
                      <a:rPr lang="en-US" sz="1800" i="1" dirty="0" smtClean="0">
                        <a:latin typeface="Cambria Math" panose="02040503050406030204" pitchFamily="18" charset="0"/>
                      </a:rPr>
                      <m:t>𝑇</m:t>
                    </m:r>
                    <m:r>
                      <a:rPr lang="en-US" sz="1800" i="1" baseline="-25000" dirty="0" smtClean="0">
                        <a:latin typeface="Cambria Math" panose="02040503050406030204" pitchFamily="18" charset="0"/>
                      </a:rPr>
                      <m:t>𝑝</m:t>
                    </m:r>
                  </m:oMath>
                </a14:m>
                <a:r>
                  <a:rPr lang="en-US" sz="1800" dirty="0"/>
                  <a:t> is the corresponding temperature at that distance if all of the energy were absorbed by the planet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 = 0</m:t>
                    </m:r>
                  </m:oMath>
                </a14:m>
                <a:r>
                  <a:rPr lang="en-US" sz="1800" dirty="0"/>
                  <a:t>). Since some of the energy is reflected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 &gt; 0</m:t>
                    </m:r>
                  </m:oMath>
                </a14:m>
                <a:r>
                  <a:rPr lang="en-US" sz="1800" dirty="0"/>
                  <a:t>), then the temperature of the planet will be less than this. We can take this into account by including a factor </a:t>
                </a:r>
                <a14:m>
                  <m:oMath xmlns:m="http://schemas.openxmlformats.org/officeDocument/2006/math">
                    <m:r>
                      <a:rPr lang="en-US" sz="1800" i="1" dirty="0" smtClean="0">
                        <a:latin typeface="Cambria Math" panose="02040503050406030204" pitchFamily="18" charset="0"/>
                      </a:rPr>
                      <m:t>(1 − </m:t>
                    </m:r>
                    <m:r>
                      <a:rPr lang="en-US" sz="1800" i="1" dirty="0" smtClean="0">
                        <a:latin typeface="Cambria Math" panose="02040503050406030204" pitchFamily="18" charset="0"/>
                      </a:rPr>
                      <m:t>𝐴</m:t>
                    </m:r>
                    <m:r>
                      <a:rPr lang="en-US" sz="1800" i="1" dirty="0" smtClean="0">
                        <a:latin typeface="Cambria Math" panose="02040503050406030204" pitchFamily="18" charset="0"/>
                      </a:rPr>
                      <m:t>)</m:t>
                    </m:r>
                  </m:oMath>
                </a14:m>
                <a:r>
                  <a:rPr lang="en-US" sz="1800" dirty="0"/>
                  <a:t>, so the relation becomes:</a:t>
                </a:r>
              </a:p>
              <a:p>
                <a:pPr marL="0" indent="0" algn="ctr">
                  <a:buNone/>
                </a:pPr>
                <a14:m>
                  <m:oMathPara xmlns:m="http://schemas.openxmlformats.org/officeDocument/2006/math">
                    <m:oMathParaPr>
                      <m:jc m:val="centerGroup"/>
                    </m:oMathParaPr>
                    <m:oMath xmlns:m="http://schemas.openxmlformats.org/officeDocument/2006/math">
                      <m:r>
                        <a:rPr lang="en-US" sz="1800" i="1" dirty="0">
                          <a:solidFill>
                            <a:srgbClr val="000066"/>
                          </a:solidFill>
                          <a:latin typeface="Cambria Math" panose="02040503050406030204" pitchFamily="18" charset="0"/>
                        </a:rPr>
                        <m:t>4</m:t>
                      </m:r>
                      <m:r>
                        <a:rPr lang="en-US" sz="1800" i="1" dirty="0">
                          <a:solidFill>
                            <a:srgbClr val="000066"/>
                          </a:solidFill>
                          <a:latin typeface="Cambria Math" panose="02040503050406030204" pitchFamily="18" charset="0"/>
                          <a:ea typeface="Cambria Math" panose="02040503050406030204" pitchFamily="18" charset="0"/>
                        </a:rPr>
                        <m:t>𝜋</m:t>
                      </m:r>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solidFill>
                                <a:srgbClr val="000066"/>
                              </a:solidFill>
                              <a:latin typeface="Cambria Math" panose="02040503050406030204" pitchFamily="18" charset="0"/>
                              <a:ea typeface="Cambria Math" panose="02040503050406030204" pitchFamily="18" charset="0"/>
                            </a:rPr>
                            <m:t>𝑅</m:t>
                          </m:r>
                        </m:e>
                        <m:sub>
                          <m:r>
                            <a:rPr lang="en-US" sz="1800" i="1" dirty="0">
                              <a:solidFill>
                                <a:srgbClr val="000066"/>
                              </a:solidFill>
                              <a:latin typeface="Cambria Math" panose="02040503050406030204" pitchFamily="18" charset="0"/>
                              <a:ea typeface="Cambria Math" panose="02040503050406030204" pitchFamily="18" charset="0"/>
                            </a:rPr>
                            <m:t>⨀</m:t>
                          </m:r>
                        </m:sub>
                        <m:sup>
                          <m:r>
                            <a:rPr lang="en-US" sz="1800" i="1" dirty="0">
                              <a:solidFill>
                                <a:srgbClr val="000066"/>
                              </a:solidFill>
                              <a:latin typeface="Cambria Math" panose="02040503050406030204" pitchFamily="18" charset="0"/>
                              <a:ea typeface="Cambria Math" panose="02040503050406030204" pitchFamily="18" charset="0"/>
                            </a:rPr>
                            <m:t>2</m:t>
                          </m:r>
                        </m:sup>
                      </m:sSubSup>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latin typeface="Cambria Math" panose="02040503050406030204" pitchFamily="18" charset="0"/>
                              <a:ea typeface="Cambria Math" panose="02040503050406030204" pitchFamily="18" charset="0"/>
                            </a:rPr>
                            <m:t>𝜎</m:t>
                          </m:r>
                          <m:r>
                            <a:rPr lang="en-US" sz="1800" i="1" dirty="0">
                              <a:solidFill>
                                <a:srgbClr val="000066"/>
                              </a:solidFill>
                              <a:latin typeface="Cambria Math" panose="02040503050406030204" pitchFamily="18" charset="0"/>
                              <a:ea typeface="Cambria Math" panose="02040503050406030204" pitchFamily="18" charset="0"/>
                            </a:rPr>
                            <m:t>𝑇</m:t>
                          </m:r>
                        </m:e>
                        <m:sub>
                          <m:r>
                            <a:rPr lang="en-US" sz="1800" i="1" dirty="0">
                              <a:solidFill>
                                <a:srgbClr val="000066"/>
                              </a:solidFill>
                              <a:latin typeface="Cambria Math" panose="02040503050406030204" pitchFamily="18" charset="0"/>
                              <a:ea typeface="Cambria Math" panose="02040503050406030204" pitchFamily="18" charset="0"/>
                            </a:rPr>
                            <m:t>⨀</m:t>
                          </m:r>
                        </m:sub>
                        <m:sup>
                          <m:r>
                            <a:rPr lang="en-US" sz="1800" i="1" dirty="0">
                              <a:solidFill>
                                <a:srgbClr val="000066"/>
                              </a:solidFill>
                              <a:latin typeface="Cambria Math" panose="02040503050406030204" pitchFamily="18" charset="0"/>
                              <a:ea typeface="Cambria Math" panose="02040503050406030204" pitchFamily="18" charset="0"/>
                            </a:rPr>
                            <m:t>4</m:t>
                          </m:r>
                        </m:sup>
                      </m:sSubSup>
                      <m:r>
                        <a:rPr lang="en-US" sz="1800" i="1" dirty="0">
                          <a:solidFill>
                            <a:srgbClr val="000066"/>
                          </a:solidFill>
                          <a:latin typeface="Cambria Math" panose="02040503050406030204" pitchFamily="18" charset="0"/>
                        </a:rPr>
                        <m:t>= 4</m:t>
                      </m:r>
                      <m:r>
                        <a:rPr lang="en-US" sz="1800" i="1" dirty="0">
                          <a:solidFill>
                            <a:srgbClr val="000066"/>
                          </a:solidFill>
                          <a:latin typeface="Cambria Math" panose="02040503050406030204" pitchFamily="18" charset="0"/>
                          <a:ea typeface="Cambria Math" panose="02040503050406030204" pitchFamily="18" charset="0"/>
                        </a:rPr>
                        <m:t>𝜋</m:t>
                      </m:r>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solidFill>
                                <a:srgbClr val="000066"/>
                              </a:solidFill>
                              <a:latin typeface="Cambria Math" panose="02040503050406030204" pitchFamily="18" charset="0"/>
                              <a:ea typeface="Cambria Math" panose="02040503050406030204" pitchFamily="18" charset="0"/>
                            </a:rPr>
                            <m:t>𝑟</m:t>
                          </m:r>
                        </m:e>
                        <m:sub>
                          <m:r>
                            <a:rPr lang="en-US" sz="1800" i="1" dirty="0">
                              <a:solidFill>
                                <a:srgbClr val="000066"/>
                              </a:solidFill>
                              <a:latin typeface="Cambria Math" panose="02040503050406030204" pitchFamily="18" charset="0"/>
                              <a:ea typeface="Cambria Math" panose="02040503050406030204" pitchFamily="18" charset="0"/>
                            </a:rPr>
                            <m:t>𝑝</m:t>
                          </m:r>
                        </m:sub>
                        <m:sup>
                          <m:r>
                            <a:rPr lang="en-US" sz="1800" i="1" dirty="0">
                              <a:solidFill>
                                <a:srgbClr val="000066"/>
                              </a:solidFill>
                              <a:latin typeface="Cambria Math" panose="02040503050406030204" pitchFamily="18" charset="0"/>
                              <a:ea typeface="Cambria Math" panose="02040503050406030204" pitchFamily="18" charset="0"/>
                            </a:rPr>
                            <m:t>2</m:t>
                          </m:r>
                        </m:sup>
                      </m:sSubSup>
                      <m:r>
                        <a:rPr lang="en-US" sz="1800" b="0" i="1" dirty="0" smtClean="0">
                          <a:solidFill>
                            <a:srgbClr val="000066"/>
                          </a:solidFill>
                          <a:latin typeface="Cambria Math" panose="02040503050406030204" pitchFamily="18" charset="0"/>
                          <a:ea typeface="Cambria Math" panose="02040503050406030204" pitchFamily="18" charset="0"/>
                        </a:rPr>
                        <m:t>(1−</m:t>
                      </m:r>
                      <m:r>
                        <a:rPr lang="en-US" sz="1800" b="0" i="1" dirty="0" smtClean="0">
                          <a:solidFill>
                            <a:srgbClr val="000066"/>
                          </a:solidFill>
                          <a:latin typeface="Cambria Math" panose="02040503050406030204" pitchFamily="18" charset="0"/>
                          <a:ea typeface="Cambria Math" panose="02040503050406030204" pitchFamily="18" charset="0"/>
                        </a:rPr>
                        <m:t>𝐴</m:t>
                      </m:r>
                      <m:r>
                        <a:rPr lang="en-US" sz="1800" b="0" i="1" dirty="0" smtClean="0">
                          <a:solidFill>
                            <a:srgbClr val="000066"/>
                          </a:solidFill>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𝜎</m:t>
                      </m:r>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solidFill>
                                <a:srgbClr val="000066"/>
                              </a:solidFill>
                              <a:latin typeface="Cambria Math" panose="02040503050406030204" pitchFamily="18" charset="0"/>
                              <a:ea typeface="Cambria Math" panose="02040503050406030204" pitchFamily="18" charset="0"/>
                            </a:rPr>
                            <m:t>𝑇</m:t>
                          </m:r>
                        </m:e>
                        <m:sub>
                          <m:r>
                            <a:rPr lang="en-US" sz="1800" i="1" dirty="0">
                              <a:solidFill>
                                <a:srgbClr val="000066"/>
                              </a:solidFill>
                              <a:latin typeface="Cambria Math" panose="02040503050406030204" pitchFamily="18" charset="0"/>
                              <a:ea typeface="Cambria Math" panose="02040503050406030204" pitchFamily="18" charset="0"/>
                            </a:rPr>
                            <m:t>𝑝</m:t>
                          </m:r>
                        </m:sub>
                        <m:sup>
                          <m:r>
                            <a:rPr lang="en-US" sz="1800" i="1" dirty="0">
                              <a:solidFill>
                                <a:srgbClr val="000066"/>
                              </a:solidFill>
                              <a:latin typeface="Cambria Math" panose="02040503050406030204" pitchFamily="18" charset="0"/>
                              <a:ea typeface="Cambria Math" panose="02040503050406030204" pitchFamily="18" charset="0"/>
                            </a:rPr>
                            <m:t>4</m:t>
                          </m:r>
                        </m:sup>
                      </m:sSubSup>
                    </m:oMath>
                  </m:oMathPara>
                </a14:m>
                <a:endParaRPr lang="en-US"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39479" y="830127"/>
                <a:ext cx="11313042" cy="5310614"/>
              </a:xfrm>
              <a:blipFill>
                <a:blip r:embed="rId2"/>
                <a:stretch>
                  <a:fillRect l="-108" t="-574" r="-75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a:p>
        </p:txBody>
      </p:sp>
    </p:spTree>
    <p:extLst>
      <p:ext uri="{BB962C8B-B14F-4D97-AF65-F5344CB8AC3E}">
        <p14:creationId xmlns:p14="http://schemas.microsoft.com/office/powerpoint/2010/main" val="15683473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89" y="75413"/>
            <a:ext cx="10511405" cy="806599"/>
          </a:xfrm>
        </p:spPr>
        <p:txBody>
          <a:bodyPr/>
          <a:lstStyle/>
          <a:p>
            <a:r>
              <a:rPr lang="en-US" dirty="0"/>
              <a:t>Surface Temperatures for Two Cases</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39479" y="863661"/>
                <a:ext cx="11313042" cy="5092522"/>
              </a:xfrm>
            </p:spPr>
            <p:txBody>
              <a:bodyPr/>
              <a:lstStyle/>
              <a:p>
                <a:r>
                  <a:rPr lang="en-US" sz="1800" dirty="0"/>
                  <a:t>Solving </a:t>
                </a:r>
                <a14:m>
                  <m:oMath xmlns:m="http://schemas.openxmlformats.org/officeDocument/2006/math">
                    <m:r>
                      <a:rPr lang="en-US" sz="1800" i="1" dirty="0">
                        <a:solidFill>
                          <a:srgbClr val="000066"/>
                        </a:solidFill>
                        <a:latin typeface="Cambria Math" panose="02040503050406030204" pitchFamily="18" charset="0"/>
                      </a:rPr>
                      <m:t>4</m:t>
                    </m:r>
                    <m:r>
                      <a:rPr lang="en-US" sz="1800" i="1" dirty="0">
                        <a:solidFill>
                          <a:srgbClr val="000066"/>
                        </a:solidFill>
                        <a:latin typeface="Cambria Math" panose="02040503050406030204" pitchFamily="18" charset="0"/>
                        <a:ea typeface="Cambria Math" panose="02040503050406030204" pitchFamily="18" charset="0"/>
                      </a:rPr>
                      <m:t>𝜋</m:t>
                    </m:r>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solidFill>
                              <a:srgbClr val="000066"/>
                            </a:solidFill>
                            <a:latin typeface="Cambria Math" panose="02040503050406030204" pitchFamily="18" charset="0"/>
                            <a:ea typeface="Cambria Math" panose="02040503050406030204" pitchFamily="18" charset="0"/>
                          </a:rPr>
                          <m:t>𝑅</m:t>
                        </m:r>
                      </m:e>
                      <m:sub>
                        <m:r>
                          <a:rPr lang="en-US" sz="1800" i="1" dirty="0">
                            <a:solidFill>
                              <a:srgbClr val="000066"/>
                            </a:solidFill>
                            <a:latin typeface="Cambria Math" panose="02040503050406030204" pitchFamily="18" charset="0"/>
                            <a:ea typeface="Cambria Math" panose="02040503050406030204" pitchFamily="18" charset="0"/>
                          </a:rPr>
                          <m:t>⨀</m:t>
                        </m:r>
                      </m:sub>
                      <m:sup>
                        <m:r>
                          <a:rPr lang="en-US" sz="1800" i="1" dirty="0">
                            <a:solidFill>
                              <a:srgbClr val="000066"/>
                            </a:solidFill>
                            <a:latin typeface="Cambria Math" panose="02040503050406030204" pitchFamily="18" charset="0"/>
                            <a:ea typeface="Cambria Math" panose="02040503050406030204" pitchFamily="18" charset="0"/>
                          </a:rPr>
                          <m:t>2</m:t>
                        </m:r>
                      </m:sup>
                    </m:sSubSup>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latin typeface="Cambria Math" panose="02040503050406030204" pitchFamily="18" charset="0"/>
                            <a:ea typeface="Cambria Math" panose="02040503050406030204" pitchFamily="18" charset="0"/>
                          </a:rPr>
                          <m:t>𝜎</m:t>
                        </m:r>
                        <m:r>
                          <a:rPr lang="en-US" sz="1800" i="1" dirty="0">
                            <a:solidFill>
                              <a:srgbClr val="000066"/>
                            </a:solidFill>
                            <a:latin typeface="Cambria Math" panose="02040503050406030204" pitchFamily="18" charset="0"/>
                            <a:ea typeface="Cambria Math" panose="02040503050406030204" pitchFamily="18" charset="0"/>
                          </a:rPr>
                          <m:t>𝑇</m:t>
                        </m:r>
                      </m:e>
                      <m:sub>
                        <m:r>
                          <a:rPr lang="en-US" sz="1800" i="1" dirty="0">
                            <a:solidFill>
                              <a:srgbClr val="000066"/>
                            </a:solidFill>
                            <a:latin typeface="Cambria Math" panose="02040503050406030204" pitchFamily="18" charset="0"/>
                            <a:ea typeface="Cambria Math" panose="02040503050406030204" pitchFamily="18" charset="0"/>
                          </a:rPr>
                          <m:t>⨀</m:t>
                        </m:r>
                      </m:sub>
                      <m:sup>
                        <m:r>
                          <a:rPr lang="en-US" sz="1800" i="1" dirty="0">
                            <a:solidFill>
                              <a:srgbClr val="000066"/>
                            </a:solidFill>
                            <a:latin typeface="Cambria Math" panose="02040503050406030204" pitchFamily="18" charset="0"/>
                            <a:ea typeface="Cambria Math" panose="02040503050406030204" pitchFamily="18" charset="0"/>
                          </a:rPr>
                          <m:t>4</m:t>
                        </m:r>
                      </m:sup>
                    </m:sSubSup>
                    <m:r>
                      <a:rPr lang="en-US" sz="1800" i="1" dirty="0">
                        <a:solidFill>
                          <a:srgbClr val="000066"/>
                        </a:solidFill>
                        <a:latin typeface="Cambria Math" panose="02040503050406030204" pitchFamily="18" charset="0"/>
                      </a:rPr>
                      <m:t>= 4</m:t>
                    </m:r>
                    <m:r>
                      <a:rPr lang="en-US" sz="1800" i="1" dirty="0">
                        <a:solidFill>
                          <a:srgbClr val="000066"/>
                        </a:solidFill>
                        <a:latin typeface="Cambria Math" panose="02040503050406030204" pitchFamily="18" charset="0"/>
                        <a:ea typeface="Cambria Math" panose="02040503050406030204" pitchFamily="18" charset="0"/>
                      </a:rPr>
                      <m:t>𝜋</m:t>
                    </m:r>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solidFill>
                              <a:srgbClr val="000066"/>
                            </a:solidFill>
                            <a:latin typeface="Cambria Math" panose="02040503050406030204" pitchFamily="18" charset="0"/>
                            <a:ea typeface="Cambria Math" panose="02040503050406030204" pitchFamily="18" charset="0"/>
                          </a:rPr>
                          <m:t>𝑟</m:t>
                        </m:r>
                      </m:e>
                      <m:sub>
                        <m:r>
                          <a:rPr lang="en-US" sz="1800" i="1" dirty="0">
                            <a:solidFill>
                              <a:srgbClr val="000066"/>
                            </a:solidFill>
                            <a:latin typeface="Cambria Math" panose="02040503050406030204" pitchFamily="18" charset="0"/>
                            <a:ea typeface="Cambria Math" panose="02040503050406030204" pitchFamily="18" charset="0"/>
                          </a:rPr>
                          <m:t>𝑝</m:t>
                        </m:r>
                      </m:sub>
                      <m:sup>
                        <m:r>
                          <a:rPr lang="en-US" sz="1800" i="1" dirty="0">
                            <a:solidFill>
                              <a:srgbClr val="000066"/>
                            </a:solidFill>
                            <a:latin typeface="Cambria Math" panose="02040503050406030204" pitchFamily="18" charset="0"/>
                            <a:ea typeface="Cambria Math" panose="02040503050406030204" pitchFamily="18" charset="0"/>
                          </a:rPr>
                          <m:t>2</m:t>
                        </m:r>
                      </m:sup>
                    </m:sSubSup>
                    <m:r>
                      <a:rPr lang="en-US" sz="1800" i="1" dirty="0">
                        <a:solidFill>
                          <a:srgbClr val="000066"/>
                        </a:solidFill>
                        <a:latin typeface="Cambria Math" panose="02040503050406030204" pitchFamily="18" charset="0"/>
                        <a:ea typeface="Cambria Math" panose="02040503050406030204" pitchFamily="18" charset="0"/>
                      </a:rPr>
                      <m:t>(1−</m:t>
                    </m:r>
                    <m:r>
                      <a:rPr lang="en-US" sz="1800" i="1" dirty="0">
                        <a:solidFill>
                          <a:srgbClr val="000066"/>
                        </a:solidFill>
                        <a:latin typeface="Cambria Math" panose="02040503050406030204" pitchFamily="18" charset="0"/>
                        <a:ea typeface="Cambria Math" panose="02040503050406030204" pitchFamily="18" charset="0"/>
                      </a:rPr>
                      <m:t>𝐴</m:t>
                    </m:r>
                    <m:r>
                      <a:rPr lang="en-US" sz="1800" i="1" dirty="0">
                        <a:solidFill>
                          <a:srgbClr val="000066"/>
                        </a:solidFill>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𝜎</m:t>
                    </m:r>
                    <m:sSubSup>
                      <m:sSubSupPr>
                        <m:ctrlPr>
                          <a:rPr lang="en-US" sz="1800" i="1" dirty="0">
                            <a:solidFill>
                              <a:srgbClr val="000066"/>
                            </a:solidFill>
                            <a:latin typeface="Cambria Math" panose="02040503050406030204" pitchFamily="18" charset="0"/>
                            <a:ea typeface="Cambria Math" panose="02040503050406030204" pitchFamily="18" charset="0"/>
                          </a:rPr>
                        </m:ctrlPr>
                      </m:sSubSupPr>
                      <m:e>
                        <m:r>
                          <a:rPr lang="en-US" sz="1800" i="1" dirty="0">
                            <a:solidFill>
                              <a:srgbClr val="000066"/>
                            </a:solidFill>
                            <a:latin typeface="Cambria Math" panose="02040503050406030204" pitchFamily="18" charset="0"/>
                            <a:ea typeface="Cambria Math" panose="02040503050406030204" pitchFamily="18" charset="0"/>
                          </a:rPr>
                          <m:t>𝑇</m:t>
                        </m:r>
                      </m:e>
                      <m:sub>
                        <m:r>
                          <a:rPr lang="en-US" sz="1800" i="1" dirty="0">
                            <a:solidFill>
                              <a:srgbClr val="000066"/>
                            </a:solidFill>
                            <a:latin typeface="Cambria Math" panose="02040503050406030204" pitchFamily="18" charset="0"/>
                            <a:ea typeface="Cambria Math" panose="02040503050406030204" pitchFamily="18" charset="0"/>
                          </a:rPr>
                          <m:t>𝑝</m:t>
                        </m:r>
                      </m:sub>
                      <m:sup>
                        <m:r>
                          <a:rPr lang="en-US" sz="1800" i="1" dirty="0">
                            <a:solidFill>
                              <a:srgbClr val="000066"/>
                            </a:solidFill>
                            <a:latin typeface="Cambria Math" panose="02040503050406030204" pitchFamily="18" charset="0"/>
                            <a:ea typeface="Cambria Math" panose="02040503050406030204" pitchFamily="18" charset="0"/>
                          </a:rPr>
                          <m:t>4</m:t>
                        </m:r>
                      </m:sup>
                    </m:sSubSup>
                  </m:oMath>
                </a14:m>
                <a:r>
                  <a:rPr lang="en-US" sz="1800" dirty="0"/>
                  <a:t> for the </a:t>
                </a:r>
                <a:r>
                  <a:rPr lang="en-US" sz="1800" i="1" dirty="0">
                    <a:solidFill>
                      <a:srgbClr val="FF0000"/>
                    </a:solidFill>
                  </a:rPr>
                  <a:t>sub-solar temperature </a:t>
                </a:r>
                <a:r>
                  <a:rPr lang="en-US" sz="1800" dirty="0"/>
                  <a:t>of the planet, </a:t>
                </a:r>
                <a14:m>
                  <m:oMath xmlns:m="http://schemas.openxmlformats.org/officeDocument/2006/math">
                    <m:r>
                      <a:rPr lang="en-US" sz="1800" i="1" dirty="0" smtClean="0">
                        <a:latin typeface="Cambria Math" panose="02040503050406030204" pitchFamily="18" charset="0"/>
                      </a:rPr>
                      <m:t>𝑇</m:t>
                    </m:r>
                    <m:r>
                      <a:rPr lang="en-US" sz="1800" i="1" baseline="-25000" dirty="0" err="1" smtClean="0">
                        <a:latin typeface="Cambria Math" panose="02040503050406030204" pitchFamily="18" charset="0"/>
                      </a:rPr>
                      <m:t>𝑝</m:t>
                    </m:r>
                    <m:r>
                      <a:rPr lang="en-US" sz="1800" i="1" dirty="0" smtClean="0">
                        <a:latin typeface="Cambria Math" panose="02040503050406030204" pitchFamily="18" charset="0"/>
                      </a:rPr>
                      <m:t> = </m:t>
                    </m:r>
                    <m:r>
                      <a:rPr lang="en-US" sz="1800" i="1" dirty="0" err="1" smtClean="0">
                        <a:latin typeface="Cambria Math" panose="02040503050406030204" pitchFamily="18" charset="0"/>
                      </a:rPr>
                      <m:t>𝑇</m:t>
                    </m:r>
                    <m:r>
                      <a:rPr lang="en-US" sz="1800" i="1" baseline="-25000" dirty="0" err="1" smtClean="0">
                        <a:latin typeface="Cambria Math" panose="02040503050406030204" pitchFamily="18" charset="0"/>
                      </a:rPr>
                      <m:t>𝑠𝑠</m:t>
                    </m:r>
                  </m:oMath>
                </a14:m>
                <a:r>
                  <a:rPr lang="en-US" sz="1800" dirty="0"/>
                  <a:t>, we have</a:t>
                </a:r>
              </a:p>
              <a:p>
                <a:pPr marL="0" indent="0" algn="ctr">
                  <a:buNone/>
                </a:pPr>
                <a:r>
                  <a:rPr lang="en-US" sz="1800" dirty="0"/>
                  <a:t>                                            </a:t>
                </a:r>
                <a14:m>
                  <m:oMath xmlns:m="http://schemas.openxmlformats.org/officeDocument/2006/math">
                    <m:r>
                      <a:rPr lang="en-US" sz="1800" i="1" dirty="0">
                        <a:latin typeface="Cambria Math" panose="02040503050406030204" pitchFamily="18" charset="0"/>
                      </a:rPr>
                      <m:t>(</m:t>
                    </m:r>
                    <m:r>
                      <a:rPr lang="en-US" sz="1800" i="1" dirty="0" err="1">
                        <a:latin typeface="Cambria Math" panose="02040503050406030204" pitchFamily="18" charset="0"/>
                      </a:rPr>
                      <m:t>𝑟</m:t>
                    </m:r>
                    <m:r>
                      <a:rPr lang="en-US" sz="1800" i="1" baseline="-25000" dirty="0" err="1">
                        <a:latin typeface="Cambria Math" panose="02040503050406030204" pitchFamily="18" charset="0"/>
                      </a:rPr>
                      <m:t>𝑝</m:t>
                    </m:r>
                    <m:r>
                      <a:rPr lang="en-US" sz="1800" i="1" dirty="0">
                        <a:latin typeface="Cambria Math" panose="02040503050406030204" pitchFamily="18" charset="0"/>
                      </a:rPr>
                      <m:t>=</m:t>
                    </m:r>
                    <m:r>
                      <m:rPr>
                        <m:sty m:val="p"/>
                      </m:rPr>
                      <a:rPr lang="en-US" sz="1800" i="0" dirty="0">
                        <a:latin typeface="Cambria Math" panose="02040503050406030204" pitchFamily="18" charset="0"/>
                      </a:rPr>
                      <m:t>distance</m:t>
                    </m:r>
                    <m:r>
                      <a:rPr lang="en-US" sz="1800" i="0" dirty="0">
                        <a:latin typeface="Cambria Math" panose="02040503050406030204" pitchFamily="18" charset="0"/>
                      </a:rPr>
                      <m:t> </m:t>
                    </m:r>
                    <m:r>
                      <m:rPr>
                        <m:sty m:val="p"/>
                      </m:rPr>
                      <a:rPr lang="en-US" sz="1800" i="0" dirty="0">
                        <a:latin typeface="Cambria Math" panose="02040503050406030204" pitchFamily="18" charset="0"/>
                      </a:rPr>
                      <m:t>from</m:t>
                    </m:r>
                    <m:r>
                      <a:rPr lang="en-US" sz="1800" i="0" dirty="0">
                        <a:latin typeface="Cambria Math" panose="02040503050406030204" pitchFamily="18" charset="0"/>
                      </a:rPr>
                      <m:t> </m:t>
                    </m:r>
                    <m:r>
                      <m:rPr>
                        <m:sty m:val="p"/>
                      </m:rPr>
                      <a:rPr lang="en-US" sz="1800" i="0" dirty="0">
                        <a:latin typeface="Cambria Math" panose="02040503050406030204" pitchFamily="18" charset="0"/>
                      </a:rPr>
                      <m:t>Sun</m:t>
                    </m:r>
                    <m:r>
                      <a:rPr lang="en-US" sz="1800" i="0" dirty="0">
                        <a:latin typeface="Cambria Math" panose="02040503050406030204" pitchFamily="18" charset="0"/>
                      </a:rPr>
                      <m:t> </m:t>
                    </m:r>
                    <m:r>
                      <m:rPr>
                        <m:sty m:val="p"/>
                      </m:rPr>
                      <a:rPr lang="en-US" sz="1800" i="0" dirty="0">
                        <a:latin typeface="Cambria Math" panose="02040503050406030204" pitchFamily="18" charset="0"/>
                      </a:rPr>
                      <m:t>to</m:t>
                    </m:r>
                    <m:r>
                      <a:rPr lang="en-US" sz="1800" i="0" dirty="0">
                        <a:latin typeface="Cambria Math" panose="02040503050406030204" pitchFamily="18" charset="0"/>
                      </a:rPr>
                      <m:t> </m:t>
                    </m:r>
                    <m:r>
                      <m:rPr>
                        <m:sty m:val="p"/>
                      </m:rPr>
                      <a:rPr lang="en-US" sz="1800" i="0" dirty="0">
                        <a:latin typeface="Cambria Math" panose="02040503050406030204" pitchFamily="18" charset="0"/>
                      </a:rPr>
                      <m:t>planet</m:t>
                    </m:r>
                    <m:r>
                      <a:rPr lang="en-US" sz="1800" i="0" dirty="0">
                        <a:latin typeface="Cambria Math" panose="02040503050406030204" pitchFamily="18" charset="0"/>
                      </a:rPr>
                      <m:t>, </m:t>
                    </m:r>
                    <m:r>
                      <a:rPr lang="en-US" sz="1800" b="1" i="0" dirty="0" smtClean="0">
                        <a:solidFill>
                          <a:srgbClr val="FF0000"/>
                        </a:solidFill>
                        <a:latin typeface="Cambria Math" panose="02040503050406030204" pitchFamily="18" charset="0"/>
                      </a:rPr>
                      <m:t>𝐢𝐧</m:t>
                    </m:r>
                    <m:r>
                      <a:rPr lang="en-US" sz="1800" b="1" i="0" dirty="0" smtClean="0">
                        <a:solidFill>
                          <a:srgbClr val="FF0000"/>
                        </a:solidFill>
                        <a:latin typeface="Cambria Math" panose="02040503050406030204" pitchFamily="18" charset="0"/>
                      </a:rPr>
                      <m:t> </m:t>
                    </m:r>
                    <m:r>
                      <a:rPr lang="en-US" sz="1800" b="1" i="0" dirty="0" smtClean="0">
                        <a:solidFill>
                          <a:srgbClr val="FF0000"/>
                        </a:solidFill>
                        <a:latin typeface="Cambria Math" panose="02040503050406030204" pitchFamily="18" charset="0"/>
                      </a:rPr>
                      <m:t>𝐀𝐔</m:t>
                    </m:r>
                    <m:r>
                      <a:rPr lang="en-US" sz="1800" i="1" dirty="0">
                        <a:latin typeface="Cambria Math" panose="02040503050406030204" pitchFamily="18" charset="0"/>
                      </a:rPr>
                      <m:t>)</m:t>
                    </m:r>
                  </m:oMath>
                </a14:m>
                <a:r>
                  <a:rPr lang="en-US" sz="1800" dirty="0"/>
                  <a:t>.</a:t>
                </a:r>
              </a:p>
              <a:p>
                <a:r>
                  <a:rPr lang="en-US" sz="1800" dirty="0"/>
                  <a:t>For a planet that rotates slowly, or has little atmosphere, the sub-solar temperature is the relevant one to use.  However, when the planet is rotating rapidly, or has a substantial atmosphere, the redistribution of energy must be taken into account.  When this is done, one gets the </a:t>
                </a:r>
                <a:r>
                  <a:rPr lang="en-US" sz="1800" i="1" dirty="0">
                    <a:solidFill>
                      <a:srgbClr val="FF0000"/>
                    </a:solidFill>
                  </a:rPr>
                  <a:t>equilibrium blackbody temperature</a:t>
                </a:r>
                <a:r>
                  <a:rPr lang="en-US" sz="1800" dirty="0"/>
                  <a:t>:</a:t>
                </a:r>
              </a:p>
              <a:p>
                <a:pPr marL="0" indent="0" algn="ctr">
                  <a:buNone/>
                </a:pPr>
                <a:r>
                  <a:rPr lang="en-US" sz="1800" dirty="0"/>
                  <a:t>                                           </a:t>
                </a:r>
                <a14:m>
                  <m:oMath xmlns:m="http://schemas.openxmlformats.org/officeDocument/2006/math">
                    <m:r>
                      <a:rPr lang="en-US" sz="1800" i="1" dirty="0">
                        <a:latin typeface="Cambria Math" panose="02040503050406030204" pitchFamily="18" charset="0"/>
                      </a:rPr>
                      <m:t>(</m:t>
                    </m:r>
                    <m:r>
                      <a:rPr lang="en-US" sz="1800" i="1" dirty="0" err="1">
                        <a:latin typeface="Cambria Math" panose="02040503050406030204" pitchFamily="18" charset="0"/>
                      </a:rPr>
                      <m:t>𝑟</m:t>
                    </m:r>
                    <m:r>
                      <a:rPr lang="en-US" sz="1800" i="1" baseline="-25000" dirty="0" err="1">
                        <a:latin typeface="Cambria Math" panose="02040503050406030204" pitchFamily="18" charset="0"/>
                      </a:rPr>
                      <m:t>𝑝</m:t>
                    </m:r>
                    <m:r>
                      <a:rPr lang="en-US" sz="1800" i="1" dirty="0">
                        <a:latin typeface="Cambria Math" panose="02040503050406030204" pitchFamily="18" charset="0"/>
                      </a:rPr>
                      <m:t>=</m:t>
                    </m:r>
                    <m:r>
                      <m:rPr>
                        <m:sty m:val="p"/>
                      </m:rPr>
                      <a:rPr lang="en-US" sz="1800" dirty="0">
                        <a:latin typeface="Cambria Math" panose="02040503050406030204" pitchFamily="18" charset="0"/>
                      </a:rPr>
                      <m:t>distance</m:t>
                    </m:r>
                    <m:r>
                      <a:rPr lang="en-US" sz="1800" dirty="0">
                        <a:latin typeface="Cambria Math" panose="02040503050406030204" pitchFamily="18" charset="0"/>
                      </a:rPr>
                      <m:t> </m:t>
                    </m:r>
                    <m:r>
                      <m:rPr>
                        <m:sty m:val="p"/>
                      </m:rPr>
                      <a:rPr lang="en-US" sz="1800" dirty="0">
                        <a:latin typeface="Cambria Math" panose="02040503050406030204" pitchFamily="18" charset="0"/>
                      </a:rPr>
                      <m:t>from</m:t>
                    </m:r>
                    <m:r>
                      <a:rPr lang="en-US" sz="1800" dirty="0">
                        <a:latin typeface="Cambria Math" panose="02040503050406030204" pitchFamily="18" charset="0"/>
                      </a:rPr>
                      <m:t> </m:t>
                    </m:r>
                    <m:r>
                      <m:rPr>
                        <m:sty m:val="p"/>
                      </m:rPr>
                      <a:rPr lang="en-US" sz="1800" dirty="0">
                        <a:latin typeface="Cambria Math" panose="02040503050406030204" pitchFamily="18" charset="0"/>
                      </a:rPr>
                      <m:t>Sun</m:t>
                    </m:r>
                    <m:r>
                      <a:rPr lang="en-US" sz="1800" dirty="0">
                        <a:latin typeface="Cambria Math" panose="02040503050406030204" pitchFamily="18" charset="0"/>
                      </a:rPr>
                      <m:t> </m:t>
                    </m:r>
                    <m:r>
                      <m:rPr>
                        <m:sty m:val="p"/>
                      </m:rPr>
                      <a:rPr lang="en-US" sz="1800" dirty="0">
                        <a:latin typeface="Cambria Math" panose="02040503050406030204" pitchFamily="18" charset="0"/>
                      </a:rPr>
                      <m:t>to</m:t>
                    </m:r>
                    <m:r>
                      <a:rPr lang="en-US" sz="1800" dirty="0">
                        <a:latin typeface="Cambria Math" panose="02040503050406030204" pitchFamily="18" charset="0"/>
                      </a:rPr>
                      <m:t> </m:t>
                    </m:r>
                    <m:r>
                      <m:rPr>
                        <m:sty m:val="p"/>
                      </m:rPr>
                      <a:rPr lang="en-US" sz="1800" dirty="0">
                        <a:latin typeface="Cambria Math" panose="02040503050406030204" pitchFamily="18" charset="0"/>
                      </a:rPr>
                      <m:t>planet</m:t>
                    </m:r>
                    <m:r>
                      <a:rPr lang="en-US" sz="1800" dirty="0">
                        <a:latin typeface="Cambria Math" panose="02040503050406030204" pitchFamily="18" charset="0"/>
                      </a:rPr>
                      <m:t>, </m:t>
                    </m:r>
                    <m:r>
                      <a:rPr lang="en-US" sz="1800" b="1" dirty="0">
                        <a:solidFill>
                          <a:srgbClr val="FF0000"/>
                        </a:solidFill>
                        <a:latin typeface="Cambria Math" panose="02040503050406030204" pitchFamily="18" charset="0"/>
                      </a:rPr>
                      <m:t>𝐢𝐧</m:t>
                    </m:r>
                    <m:r>
                      <a:rPr lang="en-US" sz="1800" b="1" dirty="0">
                        <a:solidFill>
                          <a:srgbClr val="FF0000"/>
                        </a:solidFill>
                        <a:latin typeface="Cambria Math" panose="02040503050406030204" pitchFamily="18" charset="0"/>
                      </a:rPr>
                      <m:t> </m:t>
                    </m:r>
                    <m:r>
                      <a:rPr lang="en-US" sz="1800" b="1" dirty="0">
                        <a:solidFill>
                          <a:srgbClr val="FF0000"/>
                        </a:solidFill>
                        <a:latin typeface="Cambria Math" panose="02040503050406030204" pitchFamily="18" charset="0"/>
                      </a:rPr>
                      <m:t>𝐀𝐔</m:t>
                    </m:r>
                    <m:r>
                      <a:rPr lang="en-US" sz="1800" i="1" dirty="0">
                        <a:latin typeface="Cambria Math" panose="02040503050406030204" pitchFamily="18" charset="0"/>
                      </a:rPr>
                      <m:t>)</m:t>
                    </m:r>
                  </m:oMath>
                </a14:m>
                <a:r>
                  <a:rPr lang="en-US" sz="1800" dirty="0"/>
                  <a:t>.</a:t>
                </a:r>
              </a:p>
              <a:p>
                <a:r>
                  <a:rPr lang="en-US" sz="1800" dirty="0"/>
                  <a:t>In most cases, surface temperatures match the appropriate temperature calculated above, but Venus and Jupiter disagree.  Venus has extra heating due to the greenhouse effect, while Jupiter has some internal heat source.  We will discuss both of these later.</a:t>
                </a:r>
              </a:p>
              <a:p>
                <a:r>
                  <a:rPr lang="en-US" sz="1800" dirty="0"/>
                  <a:t>So for Mercury, which is at </a:t>
                </a:r>
                <a14:m>
                  <m:oMath xmlns:m="http://schemas.openxmlformats.org/officeDocument/2006/math">
                    <m:r>
                      <a:rPr lang="en-US" sz="1800" i="1" dirty="0" smtClean="0">
                        <a:latin typeface="Cambria Math" panose="02040503050406030204" pitchFamily="18" charset="0"/>
                      </a:rPr>
                      <m:t>𝑟</m:t>
                    </m:r>
                    <m:r>
                      <a:rPr lang="en-US" sz="1800" i="1" baseline="-25000" dirty="0" err="1">
                        <a:latin typeface="Cambria Math" panose="02040503050406030204" pitchFamily="18" charset="0"/>
                      </a:rPr>
                      <m:t>𝑝</m:t>
                    </m:r>
                    <m:r>
                      <a:rPr lang="en-US" sz="1800" i="1" dirty="0">
                        <a:latin typeface="Cambria Math" panose="02040503050406030204" pitchFamily="18" charset="0"/>
                      </a:rPr>
                      <m:t> = 0.387 </m:t>
                    </m:r>
                    <m:r>
                      <m:rPr>
                        <m:sty m:val="p"/>
                      </m:rPr>
                      <a:rPr lang="en-US" sz="1800" i="0" dirty="0">
                        <a:latin typeface="Cambria Math" panose="02040503050406030204" pitchFamily="18" charset="0"/>
                      </a:rPr>
                      <m:t>AU</m:t>
                    </m:r>
                  </m:oMath>
                </a14:m>
                <a:r>
                  <a:rPr lang="en-US" sz="1800" dirty="0"/>
                  <a:t> (semi-major axis), and has a very low (bond) Albedo of about </a:t>
                </a:r>
                <a14:m>
                  <m:oMath xmlns:m="http://schemas.openxmlformats.org/officeDocument/2006/math">
                    <m:r>
                      <a:rPr lang="en-US" sz="1800" i="1" dirty="0" smtClean="0">
                        <a:latin typeface="Cambria Math" panose="02040503050406030204" pitchFamily="18" charset="0"/>
                      </a:rPr>
                      <m:t>0.08</m:t>
                    </m:r>
                    <m:r>
                      <a:rPr lang="en-US" sz="1800" b="0" i="1" dirty="0" smtClean="0">
                        <a:latin typeface="Cambria Math" panose="02040503050406030204" pitchFamily="18" charset="0"/>
                      </a:rPr>
                      <m:t>8</m:t>
                    </m:r>
                  </m:oMath>
                </a14:m>
                <a:r>
                  <a:rPr lang="en-US" sz="1800" dirty="0"/>
                  <a:t>, its sub-solar temperature is predicted to be about </a:t>
                </a:r>
                <a14:m>
                  <m:oMath xmlns:m="http://schemas.openxmlformats.org/officeDocument/2006/math">
                    <m:r>
                      <a:rPr lang="en-US" sz="1800" i="1" dirty="0" smtClean="0">
                        <a:latin typeface="Cambria Math" panose="02040503050406030204" pitchFamily="18" charset="0"/>
                      </a:rPr>
                      <m:t>619 </m:t>
                    </m:r>
                    <m:r>
                      <m:rPr>
                        <m:sty m:val="p"/>
                      </m:rPr>
                      <a:rPr lang="en-US" sz="1800" i="0" dirty="0">
                        <a:latin typeface="Cambria Math" panose="02040503050406030204" pitchFamily="18" charset="0"/>
                      </a:rPr>
                      <m:t>K</m:t>
                    </m:r>
                  </m:oMath>
                </a14:m>
                <a:r>
                  <a:rPr lang="en-US" sz="1800" dirty="0"/>
                  <a:t>, while its equilibrium temperature would be about </a:t>
                </a:r>
                <a14:m>
                  <m:oMath xmlns:m="http://schemas.openxmlformats.org/officeDocument/2006/math">
                    <m:r>
                      <a:rPr lang="en-US" sz="1800" i="1" dirty="0" smtClean="0">
                        <a:latin typeface="Cambria Math" panose="02040503050406030204" pitchFamily="18" charset="0"/>
                      </a:rPr>
                      <m:t>466 </m:t>
                    </m:r>
                    <m:r>
                      <m:rPr>
                        <m:sty m:val="p"/>
                      </m:rPr>
                      <a:rPr lang="en-US" sz="1800" i="0" dirty="0">
                        <a:latin typeface="Cambria Math" panose="02040503050406030204" pitchFamily="18" charset="0"/>
                      </a:rPr>
                      <m:t>K</m:t>
                    </m:r>
                  </m:oMath>
                </a14:m>
                <a:r>
                  <a:rPr lang="en-US" sz="1800" dirty="0"/>
                  <a:t>. These agree pretty well with accepted values of maximum temperature at the equator (about </a:t>
                </a:r>
                <a14:m>
                  <m:oMath xmlns:m="http://schemas.openxmlformats.org/officeDocument/2006/math">
                    <m:r>
                      <a:rPr lang="en-US" sz="1800" i="1" dirty="0" smtClean="0">
                        <a:latin typeface="Cambria Math" panose="02040503050406030204" pitchFamily="18" charset="0"/>
                      </a:rPr>
                      <m:t>700 </m:t>
                    </m:r>
                    <m:r>
                      <m:rPr>
                        <m:sty m:val="p"/>
                      </m:rPr>
                      <a:rPr lang="en-US" sz="1800" i="0" dirty="0" smtClean="0">
                        <a:latin typeface="Cambria Math" panose="02040503050406030204" pitchFamily="18" charset="0"/>
                      </a:rPr>
                      <m:t>K</m:t>
                    </m:r>
                  </m:oMath>
                </a14:m>
                <a:r>
                  <a:rPr lang="en-US" sz="1800" dirty="0"/>
                  <a:t>) and average temperature (</a:t>
                </a:r>
                <a14:m>
                  <m:oMath xmlns:m="http://schemas.openxmlformats.org/officeDocument/2006/math">
                    <m:r>
                      <a:rPr lang="en-US" sz="1800" i="1" dirty="0" smtClean="0">
                        <a:latin typeface="Cambria Math" panose="02040503050406030204" pitchFamily="18" charset="0"/>
                      </a:rPr>
                      <m:t>340 </m:t>
                    </m:r>
                    <m:r>
                      <m:rPr>
                        <m:sty m:val="p"/>
                      </m:rPr>
                      <a:rPr lang="en-US" sz="1800" i="0" dirty="0" smtClean="0">
                        <a:latin typeface="Cambria Math" panose="02040503050406030204" pitchFamily="18" charset="0"/>
                      </a:rPr>
                      <m:t>K</m:t>
                    </m:r>
                  </m:oMath>
                </a14:m>
                <a:r>
                  <a:rPr lang="en-US" sz="1800" dirty="0"/>
                  <a:t>), keeping in mind that Mercury has a rather high eccentricity of </a:t>
                </a:r>
                <a14:m>
                  <m:oMath xmlns:m="http://schemas.openxmlformats.org/officeDocument/2006/math">
                    <m:r>
                      <a:rPr lang="en-US" sz="1800" i="1" dirty="0" smtClean="0">
                        <a:latin typeface="Cambria Math" panose="02040503050406030204" pitchFamily="18" charset="0"/>
                      </a:rPr>
                      <m:t>0.206</m:t>
                    </m:r>
                  </m:oMath>
                </a14:m>
                <a:r>
                  <a:rPr lang="en-US" sz="1800" dirty="0"/>
                  <a:t>, and it spends more than half of its time farther away that </a:t>
                </a:r>
                <a14:m>
                  <m:oMath xmlns:m="http://schemas.openxmlformats.org/officeDocument/2006/math">
                    <m:r>
                      <a:rPr lang="en-US" sz="1800" i="1" dirty="0" smtClean="0">
                        <a:latin typeface="Cambria Math" panose="02040503050406030204" pitchFamily="18" charset="0"/>
                      </a:rPr>
                      <m:t>0.387 </m:t>
                    </m:r>
                    <m:r>
                      <m:rPr>
                        <m:sty m:val="p"/>
                      </m:rPr>
                      <a:rPr lang="en-US" sz="1800" i="0" dirty="0" smtClean="0">
                        <a:latin typeface="Cambria Math" panose="02040503050406030204" pitchFamily="18" charset="0"/>
                      </a:rPr>
                      <m:t>AU</m:t>
                    </m:r>
                  </m:oMath>
                </a14:m>
                <a:r>
                  <a:rPr lang="en-US" sz="1800" dirty="0"/>
                  <a:t>. However, on the dark side of Mercury the equator temperature can be as low as </a:t>
                </a:r>
                <a14:m>
                  <m:oMath xmlns:m="http://schemas.openxmlformats.org/officeDocument/2006/math">
                    <m:r>
                      <a:rPr lang="en-US" sz="1800" i="1" dirty="0" smtClean="0">
                        <a:latin typeface="Cambria Math" panose="02040503050406030204" pitchFamily="18" charset="0"/>
                      </a:rPr>
                      <m:t>100 </m:t>
                    </m:r>
                    <m:r>
                      <m:rPr>
                        <m:sty m:val="p"/>
                      </m:rPr>
                      <a:rPr lang="en-US" sz="1800" i="0" dirty="0" smtClean="0">
                        <a:latin typeface="Cambria Math" panose="02040503050406030204" pitchFamily="18" charset="0"/>
                      </a:rPr>
                      <m:t>K</m:t>
                    </m:r>
                  </m:oMath>
                </a14:m>
                <a:r>
                  <a:rPr lang="en-US" sz="1800" dirty="0"/>
                  <a:t> </a:t>
                </a:r>
                <a14:m>
                  <m:oMath xmlns:m="http://schemas.openxmlformats.org/officeDocument/2006/math">
                    <m:r>
                      <a:rPr lang="en-US" sz="1800" i="1" dirty="0" smtClean="0">
                        <a:latin typeface="Cambria Math" panose="02040503050406030204" pitchFamily="18" charset="0"/>
                      </a:rPr>
                      <m:t>(−173 </m:t>
                    </m:r>
                    <m:r>
                      <m:rPr>
                        <m:sty m:val="p"/>
                      </m:rPr>
                      <a:rPr lang="en-US" sz="1800" i="0" dirty="0" smtClean="0">
                        <a:latin typeface="Cambria Math" panose="02040503050406030204" pitchFamily="18" charset="0"/>
                      </a:rPr>
                      <m:t>C</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or</m:t>
                    </m:r>
                    <m:r>
                      <a:rPr lang="en-US" sz="1800" i="1" dirty="0" smtClean="0">
                        <a:latin typeface="Cambria Math" panose="02040503050406030204" pitchFamily="18" charset="0"/>
                      </a:rPr>
                      <m:t> −279</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F</m:t>
                    </m:r>
                  </m:oMath>
                </a14:m>
                <a:r>
                  <a:rPr lang="en-US" sz="1800" dirty="0"/>
                  <a:t>).</a:t>
                </a:r>
              </a:p>
              <a:p>
                <a:r>
                  <a:rPr lang="en-US" sz="1800" dirty="0"/>
                  <a:t>Just keep in mind when doing these calculations that you have to decide whether to use the sub-solar or equilibrium temperature, depending on whether the planet is rotating fast or slow (or thick atmosphere).</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39479" y="863661"/>
                <a:ext cx="11313042" cy="5092522"/>
              </a:xfrm>
              <a:blipFill>
                <a:blip r:embed="rId2"/>
                <a:stretch>
                  <a:fillRect l="-108" t="-599" r="-862" b="-251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6481674-14D9-4234-8CC6-0FBD93AEBCAB}"/>
                  </a:ext>
                </a:extLst>
              </p:cNvPr>
              <p:cNvSpPr/>
              <p:nvPr/>
            </p:nvSpPr>
            <p:spPr>
              <a:xfrm>
                <a:off x="2415391" y="1196373"/>
                <a:ext cx="3183500" cy="455317"/>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kern="0" dirty="0" smtClean="0">
                          <a:solidFill>
                            <a:srgbClr val="000066"/>
                          </a:solidFill>
                          <a:latin typeface="Cambria Math" panose="02040503050406030204" pitchFamily="18" charset="0"/>
                          <a:ea typeface="+mn-ea"/>
                        </a:rPr>
                        <m:t>𝑇</m:t>
                      </m:r>
                      <m:r>
                        <a:rPr lang="en-US" sz="1800" i="1" kern="0" baseline="-25000" dirty="0">
                          <a:solidFill>
                            <a:srgbClr val="000066"/>
                          </a:solidFill>
                          <a:latin typeface="Cambria Math" panose="02040503050406030204" pitchFamily="18" charset="0"/>
                          <a:ea typeface="+mn-ea"/>
                        </a:rPr>
                        <m:t>𝑠𝑠</m:t>
                      </m:r>
                      <m:r>
                        <a:rPr lang="en-US" sz="1800" i="1" kern="0" dirty="0">
                          <a:solidFill>
                            <a:srgbClr val="000066"/>
                          </a:solidFill>
                          <a:latin typeface="Cambria Math" panose="02040503050406030204" pitchFamily="18" charset="0"/>
                          <a:ea typeface="+mn-ea"/>
                        </a:rPr>
                        <m:t> = 394</m:t>
                      </m:r>
                      <m:r>
                        <a:rPr lang="en-US" sz="1800" b="0" i="1" kern="0" dirty="0" smtClean="0">
                          <a:solidFill>
                            <a:srgbClr val="000066"/>
                          </a:solidFill>
                          <a:latin typeface="Cambria Math" panose="02040503050406030204" pitchFamily="18" charset="0"/>
                          <a:ea typeface="+mn-ea"/>
                        </a:rPr>
                        <m:t> </m:t>
                      </m:r>
                      <m:sSup>
                        <m:sSupPr>
                          <m:ctrlPr>
                            <a:rPr lang="en-US" sz="1800" i="1" kern="0" dirty="0">
                              <a:solidFill>
                                <a:srgbClr val="000066"/>
                              </a:solidFill>
                              <a:latin typeface="Cambria Math" panose="02040503050406030204" pitchFamily="18" charset="0"/>
                              <a:ea typeface="+mn-ea"/>
                            </a:rPr>
                          </m:ctrlPr>
                        </m:sSupPr>
                        <m:e>
                          <m:d>
                            <m:dPr>
                              <m:ctrlPr>
                                <a:rPr lang="en-US" sz="1800" i="1" kern="0" dirty="0">
                                  <a:solidFill>
                                    <a:srgbClr val="000066"/>
                                  </a:solidFill>
                                  <a:latin typeface="Cambria Math" panose="02040503050406030204" pitchFamily="18" charset="0"/>
                                  <a:ea typeface="+mn-ea"/>
                                </a:rPr>
                              </m:ctrlPr>
                            </m:dPr>
                            <m:e>
                              <m:r>
                                <a:rPr lang="en-US" sz="1800" i="1" kern="0" dirty="0">
                                  <a:solidFill>
                                    <a:srgbClr val="000066"/>
                                  </a:solidFill>
                                  <a:latin typeface="Cambria Math" panose="02040503050406030204" pitchFamily="18" charset="0"/>
                                  <a:ea typeface="+mn-ea"/>
                                </a:rPr>
                                <m:t>1−</m:t>
                              </m:r>
                              <m:r>
                                <a:rPr lang="en-US" sz="1800" i="1" kern="0" dirty="0">
                                  <a:solidFill>
                                    <a:srgbClr val="000066"/>
                                  </a:solidFill>
                                  <a:latin typeface="Cambria Math" panose="02040503050406030204" pitchFamily="18" charset="0"/>
                                  <a:ea typeface="+mn-ea"/>
                                </a:rPr>
                                <m:t>𝐴</m:t>
                              </m:r>
                            </m:e>
                          </m:d>
                        </m:e>
                        <m:sup>
                          <m:r>
                            <a:rPr lang="en-US" sz="1800" i="1" kern="0" dirty="0">
                              <a:solidFill>
                                <a:srgbClr val="000066"/>
                              </a:solidFill>
                              <a:latin typeface="Cambria Math" panose="02040503050406030204" pitchFamily="18" charset="0"/>
                              <a:ea typeface="+mn-ea"/>
                            </a:rPr>
                            <m:t>1/4</m:t>
                          </m:r>
                        </m:sup>
                      </m:sSup>
                      <m:sSubSup>
                        <m:sSubSupPr>
                          <m:ctrlPr>
                            <a:rPr lang="en-US" sz="1800" i="1" kern="0" dirty="0">
                              <a:solidFill>
                                <a:srgbClr val="000066"/>
                              </a:solidFill>
                              <a:latin typeface="Cambria Math" panose="02040503050406030204" pitchFamily="18" charset="0"/>
                              <a:ea typeface="+mn-ea"/>
                            </a:rPr>
                          </m:ctrlPr>
                        </m:sSubSupPr>
                        <m:e>
                          <m:r>
                            <a:rPr lang="en-US" sz="1800" i="1" kern="0" dirty="0">
                              <a:solidFill>
                                <a:srgbClr val="000066"/>
                              </a:solidFill>
                              <a:latin typeface="Cambria Math" panose="02040503050406030204" pitchFamily="18" charset="0"/>
                              <a:ea typeface="+mn-ea"/>
                            </a:rPr>
                            <m:t>𝑟</m:t>
                          </m:r>
                        </m:e>
                        <m:sub>
                          <m:r>
                            <a:rPr lang="en-US" sz="1800" i="1" kern="0" dirty="0">
                              <a:solidFill>
                                <a:srgbClr val="000066"/>
                              </a:solidFill>
                              <a:latin typeface="Cambria Math" panose="02040503050406030204" pitchFamily="18" charset="0"/>
                              <a:ea typeface="+mn-ea"/>
                            </a:rPr>
                            <m:t>𝑝</m:t>
                          </m:r>
                        </m:sub>
                        <m:sup>
                          <m:r>
                            <a:rPr lang="en-US" sz="1800" i="1" kern="0" dirty="0">
                              <a:solidFill>
                                <a:srgbClr val="000066"/>
                              </a:solidFill>
                              <a:latin typeface="Cambria Math" panose="02040503050406030204" pitchFamily="18" charset="0"/>
                              <a:ea typeface="+mn-ea"/>
                            </a:rPr>
                            <m:t>−1/2</m:t>
                          </m:r>
                        </m:sup>
                      </m:sSubSup>
                      <m:r>
                        <a:rPr lang="en-US" sz="1800" i="1" kern="0" dirty="0">
                          <a:solidFill>
                            <a:srgbClr val="000066"/>
                          </a:solidFill>
                          <a:latin typeface="Cambria Math" panose="02040503050406030204" pitchFamily="18" charset="0"/>
                          <a:ea typeface="+mn-ea"/>
                        </a:rPr>
                        <m:t> </m:t>
                      </m:r>
                      <m:r>
                        <m:rPr>
                          <m:sty m:val="p"/>
                        </m:rPr>
                        <a:rPr lang="en-US" sz="1800" kern="0" dirty="0">
                          <a:solidFill>
                            <a:srgbClr val="000066"/>
                          </a:solidFill>
                          <a:latin typeface="Cambria Math" panose="02040503050406030204" pitchFamily="18" charset="0"/>
                          <a:ea typeface="+mn-ea"/>
                        </a:rPr>
                        <m:t>K</m:t>
                      </m:r>
                      <m:r>
                        <a:rPr lang="en-US" sz="1800" b="0" i="0" kern="0" dirty="0" smtClean="0">
                          <a:solidFill>
                            <a:srgbClr val="000066"/>
                          </a:solidFill>
                          <a:latin typeface="Cambria Math" panose="02040503050406030204" pitchFamily="18" charset="0"/>
                          <a:ea typeface="+mn-ea"/>
                        </a:rPr>
                        <m:t>,</m:t>
                      </m:r>
                    </m:oMath>
                  </m:oMathPara>
                </a14:m>
                <a:endParaRPr lang="en-US" dirty="0"/>
              </a:p>
            </p:txBody>
          </p:sp>
        </mc:Choice>
        <mc:Fallback xmlns="">
          <p:sp>
            <p:nvSpPr>
              <p:cNvPr id="10" name="Rectangle 9">
                <a:extLst>
                  <a:ext uri="{FF2B5EF4-FFF2-40B4-BE49-F238E27FC236}">
                    <a16:creationId xmlns:a16="http://schemas.microsoft.com/office/drawing/2014/main" id="{26481674-14D9-4234-8CC6-0FBD93AEBCAB}"/>
                  </a:ext>
                </a:extLst>
              </p:cNvPr>
              <p:cNvSpPr>
                <a:spLocks noRot="1" noChangeAspect="1" noMove="1" noResize="1" noEditPoints="1" noAdjustHandles="1" noChangeArrowheads="1" noChangeShapeType="1" noTextEdit="1"/>
              </p:cNvSpPr>
              <p:nvPr/>
            </p:nvSpPr>
            <p:spPr>
              <a:xfrm>
                <a:off x="2415391" y="1196373"/>
                <a:ext cx="3183500" cy="455317"/>
              </a:xfrm>
              <a:prstGeom prst="rect">
                <a:avLst/>
              </a:prstGeom>
              <a:blipFill>
                <a:blip r:embed="rId3"/>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50686E7-C4DB-494A-966A-CDF834AA55B6}"/>
                  </a:ext>
                </a:extLst>
              </p:cNvPr>
              <p:cNvSpPr/>
              <p:nvPr/>
            </p:nvSpPr>
            <p:spPr>
              <a:xfrm>
                <a:off x="2415391" y="2409766"/>
                <a:ext cx="3153684" cy="455317"/>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kern="0" dirty="0" smtClean="0">
                          <a:solidFill>
                            <a:srgbClr val="000066"/>
                          </a:solidFill>
                          <a:latin typeface="Cambria Math" panose="02040503050406030204" pitchFamily="18" charset="0"/>
                          <a:ea typeface="+mn-ea"/>
                        </a:rPr>
                        <m:t>𝑇</m:t>
                      </m:r>
                      <m:r>
                        <a:rPr lang="en-US" sz="1800" b="0" i="1" kern="0" baseline="-25000" dirty="0" smtClean="0">
                          <a:solidFill>
                            <a:srgbClr val="000066"/>
                          </a:solidFill>
                          <a:latin typeface="Cambria Math" panose="02040503050406030204" pitchFamily="18" charset="0"/>
                          <a:ea typeface="+mn-ea"/>
                        </a:rPr>
                        <m:t>𝑒𝑞</m:t>
                      </m:r>
                      <m:r>
                        <a:rPr lang="en-US" sz="1800" i="1" kern="0" dirty="0">
                          <a:solidFill>
                            <a:srgbClr val="000066"/>
                          </a:solidFill>
                          <a:latin typeface="Cambria Math" panose="02040503050406030204" pitchFamily="18" charset="0"/>
                          <a:ea typeface="+mn-ea"/>
                        </a:rPr>
                        <m:t> =</m:t>
                      </m:r>
                      <m:r>
                        <a:rPr lang="en-US" sz="1800" b="0" i="1" kern="0" dirty="0" smtClean="0">
                          <a:solidFill>
                            <a:srgbClr val="000066"/>
                          </a:solidFill>
                          <a:latin typeface="Cambria Math" panose="02040503050406030204" pitchFamily="18" charset="0"/>
                          <a:ea typeface="+mn-ea"/>
                        </a:rPr>
                        <m:t>279 </m:t>
                      </m:r>
                      <m:sSup>
                        <m:sSupPr>
                          <m:ctrlPr>
                            <a:rPr lang="en-US" sz="1800" i="1" kern="0" dirty="0">
                              <a:solidFill>
                                <a:srgbClr val="000066"/>
                              </a:solidFill>
                              <a:latin typeface="Cambria Math" panose="02040503050406030204" pitchFamily="18" charset="0"/>
                              <a:ea typeface="+mn-ea"/>
                            </a:rPr>
                          </m:ctrlPr>
                        </m:sSupPr>
                        <m:e>
                          <m:d>
                            <m:dPr>
                              <m:ctrlPr>
                                <a:rPr lang="en-US" sz="1800" i="1" kern="0" dirty="0">
                                  <a:solidFill>
                                    <a:srgbClr val="000066"/>
                                  </a:solidFill>
                                  <a:latin typeface="Cambria Math" panose="02040503050406030204" pitchFamily="18" charset="0"/>
                                  <a:ea typeface="+mn-ea"/>
                                </a:rPr>
                              </m:ctrlPr>
                            </m:dPr>
                            <m:e>
                              <m:r>
                                <a:rPr lang="en-US" sz="1800" i="1" kern="0" dirty="0">
                                  <a:solidFill>
                                    <a:srgbClr val="000066"/>
                                  </a:solidFill>
                                  <a:latin typeface="Cambria Math" panose="02040503050406030204" pitchFamily="18" charset="0"/>
                                  <a:ea typeface="+mn-ea"/>
                                </a:rPr>
                                <m:t>1−</m:t>
                              </m:r>
                              <m:r>
                                <a:rPr lang="en-US" sz="1800" i="1" kern="0" dirty="0">
                                  <a:solidFill>
                                    <a:srgbClr val="000066"/>
                                  </a:solidFill>
                                  <a:latin typeface="Cambria Math" panose="02040503050406030204" pitchFamily="18" charset="0"/>
                                  <a:ea typeface="+mn-ea"/>
                                </a:rPr>
                                <m:t>𝐴</m:t>
                              </m:r>
                            </m:e>
                          </m:d>
                        </m:e>
                        <m:sup>
                          <m:r>
                            <a:rPr lang="en-US" sz="1800" i="1" kern="0" dirty="0">
                              <a:solidFill>
                                <a:srgbClr val="000066"/>
                              </a:solidFill>
                              <a:latin typeface="Cambria Math" panose="02040503050406030204" pitchFamily="18" charset="0"/>
                              <a:ea typeface="+mn-ea"/>
                            </a:rPr>
                            <m:t>1/4</m:t>
                          </m:r>
                        </m:sup>
                      </m:sSup>
                      <m:sSubSup>
                        <m:sSubSupPr>
                          <m:ctrlPr>
                            <a:rPr lang="en-US" sz="1800" i="1" kern="0" dirty="0">
                              <a:solidFill>
                                <a:srgbClr val="000066"/>
                              </a:solidFill>
                              <a:latin typeface="Cambria Math" panose="02040503050406030204" pitchFamily="18" charset="0"/>
                              <a:ea typeface="+mn-ea"/>
                            </a:rPr>
                          </m:ctrlPr>
                        </m:sSubSupPr>
                        <m:e>
                          <m:r>
                            <a:rPr lang="en-US" sz="1800" i="1" kern="0" dirty="0">
                              <a:solidFill>
                                <a:srgbClr val="000066"/>
                              </a:solidFill>
                              <a:latin typeface="Cambria Math" panose="02040503050406030204" pitchFamily="18" charset="0"/>
                              <a:ea typeface="+mn-ea"/>
                            </a:rPr>
                            <m:t>𝑟</m:t>
                          </m:r>
                        </m:e>
                        <m:sub>
                          <m:r>
                            <a:rPr lang="en-US" sz="1800" i="1" kern="0" dirty="0">
                              <a:solidFill>
                                <a:srgbClr val="000066"/>
                              </a:solidFill>
                              <a:latin typeface="Cambria Math" panose="02040503050406030204" pitchFamily="18" charset="0"/>
                              <a:ea typeface="+mn-ea"/>
                            </a:rPr>
                            <m:t>𝑝</m:t>
                          </m:r>
                        </m:sub>
                        <m:sup>
                          <m:r>
                            <a:rPr lang="en-US" sz="1800" i="1" kern="0" dirty="0">
                              <a:solidFill>
                                <a:srgbClr val="000066"/>
                              </a:solidFill>
                              <a:latin typeface="Cambria Math" panose="02040503050406030204" pitchFamily="18" charset="0"/>
                              <a:ea typeface="+mn-ea"/>
                            </a:rPr>
                            <m:t>−1/2</m:t>
                          </m:r>
                        </m:sup>
                      </m:sSubSup>
                      <m:r>
                        <a:rPr lang="en-US" sz="1800" i="1" kern="0" dirty="0">
                          <a:solidFill>
                            <a:srgbClr val="000066"/>
                          </a:solidFill>
                          <a:latin typeface="Cambria Math" panose="02040503050406030204" pitchFamily="18" charset="0"/>
                          <a:ea typeface="+mn-ea"/>
                        </a:rPr>
                        <m:t> </m:t>
                      </m:r>
                      <m:r>
                        <m:rPr>
                          <m:sty m:val="p"/>
                        </m:rPr>
                        <a:rPr lang="en-US" sz="1800" kern="0" dirty="0">
                          <a:solidFill>
                            <a:srgbClr val="000066"/>
                          </a:solidFill>
                          <a:latin typeface="Cambria Math" panose="02040503050406030204" pitchFamily="18" charset="0"/>
                          <a:ea typeface="+mn-ea"/>
                        </a:rPr>
                        <m:t>K</m:t>
                      </m:r>
                      <m:r>
                        <a:rPr lang="en-US" sz="1800" b="0" i="0" kern="0" dirty="0" smtClean="0">
                          <a:solidFill>
                            <a:srgbClr val="000066"/>
                          </a:solidFill>
                          <a:latin typeface="Cambria Math" panose="02040503050406030204" pitchFamily="18" charset="0"/>
                          <a:ea typeface="+mn-ea"/>
                        </a:rPr>
                        <m:t>,</m:t>
                      </m:r>
                    </m:oMath>
                  </m:oMathPara>
                </a14:m>
                <a:endParaRPr lang="en-US" dirty="0"/>
              </a:p>
            </p:txBody>
          </p:sp>
        </mc:Choice>
        <mc:Fallback xmlns="">
          <p:sp>
            <p:nvSpPr>
              <p:cNvPr id="14" name="Rectangle 13">
                <a:extLst>
                  <a:ext uri="{FF2B5EF4-FFF2-40B4-BE49-F238E27FC236}">
                    <a16:creationId xmlns:a16="http://schemas.microsoft.com/office/drawing/2014/main" id="{350686E7-C4DB-494A-966A-CDF834AA55B6}"/>
                  </a:ext>
                </a:extLst>
              </p:cNvPr>
              <p:cNvSpPr>
                <a:spLocks noRot="1" noChangeAspect="1" noMove="1" noResize="1" noEditPoints="1" noAdjustHandles="1" noChangeArrowheads="1" noChangeShapeType="1" noTextEdit="1"/>
              </p:cNvSpPr>
              <p:nvPr/>
            </p:nvSpPr>
            <p:spPr>
              <a:xfrm>
                <a:off x="2415391" y="2409766"/>
                <a:ext cx="3153684" cy="455317"/>
              </a:xfrm>
              <a:prstGeom prst="rect">
                <a:avLst/>
              </a:prstGeom>
              <a:blipFill>
                <a:blip r:embed="rId4"/>
                <a:stretch>
                  <a:fillRect b="-2667"/>
                </a:stretch>
              </a:blipFill>
            </p:spPr>
            <p:txBody>
              <a:bodyPr/>
              <a:lstStyle/>
              <a:p>
                <a:r>
                  <a:rPr lang="en-US">
                    <a:noFill/>
                  </a:rPr>
                  <a:t> </a:t>
                </a:r>
              </a:p>
            </p:txBody>
          </p:sp>
        </mc:Fallback>
      </mc:AlternateContent>
    </p:spTree>
    <p:extLst>
      <p:ext uri="{BB962C8B-B14F-4D97-AF65-F5344CB8AC3E}">
        <p14:creationId xmlns:p14="http://schemas.microsoft.com/office/powerpoint/2010/main" val="26352368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43" y="-22966"/>
            <a:ext cx="10667141" cy="933254"/>
          </a:xfrm>
        </p:spPr>
        <p:txBody>
          <a:bodyPr/>
          <a:lstStyle/>
          <a:p>
            <a:r>
              <a:rPr lang="en-US" dirty="0"/>
              <a:t>Determining Ages</a:t>
            </a:r>
          </a:p>
        </p:txBody>
      </p:sp>
      <p:sp>
        <p:nvSpPr>
          <p:cNvPr id="3" name="Text Placeholder 2"/>
          <p:cNvSpPr>
            <a:spLocks noGrp="1"/>
          </p:cNvSpPr>
          <p:nvPr>
            <p:ph type="body" sz="half" idx="1"/>
          </p:nvPr>
        </p:nvSpPr>
        <p:spPr>
          <a:xfrm>
            <a:off x="394579" y="910288"/>
            <a:ext cx="11501009" cy="1740633"/>
          </a:xfrm>
        </p:spPr>
        <p:txBody>
          <a:bodyPr/>
          <a:lstStyle/>
          <a:p>
            <a:r>
              <a:rPr lang="en-US" sz="1800" dirty="0"/>
              <a:t>We can date the Earth by using radioactive decay of atoms.  Atoms come in many isotopes, all having the same number of protons, but different numbers of neutrons.  When an isotope has a lot of neutrons, it can be stable over a long period of time, billions of years, but still have some probability to decay to a more stable isotope.  An important example is </a:t>
            </a:r>
            <a:r>
              <a:rPr lang="en-US" sz="1800" baseline="30000" dirty="0"/>
              <a:t>238</a:t>
            </a:r>
            <a:r>
              <a:rPr lang="en-US" sz="1800" dirty="0"/>
              <a:t>U (a Uranium isotope with 238 nucleons--</a:t>
            </a:r>
            <a:r>
              <a:rPr lang="en-US" sz="1800" dirty="0" err="1"/>
              <a:t>protons+neutrons</a:t>
            </a:r>
            <a:r>
              <a:rPr lang="en-US" sz="1800" dirty="0"/>
              <a:t>), which decays to </a:t>
            </a:r>
            <a:r>
              <a:rPr lang="en-US" sz="1800" baseline="30000" dirty="0"/>
              <a:t>206</a:t>
            </a:r>
            <a:r>
              <a:rPr lang="en-US" sz="1800" dirty="0"/>
              <a:t>Pb with a half-life of 4.5 billion years.  This means that 1/2 of a sample of </a:t>
            </a:r>
            <a:r>
              <a:rPr lang="en-US" sz="1800" baseline="30000" dirty="0"/>
              <a:t>238</a:t>
            </a:r>
            <a:r>
              <a:rPr lang="en-US" sz="1800" dirty="0"/>
              <a:t>U will decay into </a:t>
            </a:r>
            <a:r>
              <a:rPr lang="en-US" sz="1800" baseline="30000" dirty="0"/>
              <a:t>206</a:t>
            </a:r>
            <a:r>
              <a:rPr lang="en-US" sz="1800" dirty="0"/>
              <a:t>Pb in 4.5 billion years.  </a:t>
            </a:r>
          </a:p>
        </p:txBody>
      </p:sp>
      <p:sp>
        <p:nvSpPr>
          <p:cNvPr id="6" name="Date Placeholder 5"/>
          <p:cNvSpPr>
            <a:spLocks noGrp="1"/>
          </p:cNvSpPr>
          <p:nvPr>
            <p:ph type="dt" sz="half" idx="10"/>
          </p:nvPr>
        </p:nvSpPr>
        <p:spPr/>
        <p:txBody>
          <a:bodyPr/>
          <a:lstStyle/>
          <a:p>
            <a:pPr>
              <a:defRPr/>
            </a:pPr>
            <a:r>
              <a:rPr lang="en-US"/>
              <a:t>October 25, 2018</a:t>
            </a:r>
            <a:endParaRPr lang="en-US" altLang="zh-CN"/>
          </a:p>
        </p:txBody>
      </p:sp>
      <p:pic>
        <p:nvPicPr>
          <p:cNvPr id="1026" name="Picture 2" descr="http://3.bp.blogspot.com/-zUjTxDAocic/VYhf6O5tmPI/AAAAAAAAAuk/Oa1Cy7LCsnY/s400/halflife.JPG">
            <a:extLst>
              <a:ext uri="{FF2B5EF4-FFF2-40B4-BE49-F238E27FC236}">
                <a16:creationId xmlns:a16="http://schemas.microsoft.com/office/drawing/2014/main" id="{27F259AB-B5F9-40F2-9F00-A7AC370A1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767" y="2791785"/>
            <a:ext cx="3810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0FD4EE09-BDEB-430E-B468-AF16A9B6756D}"/>
              </a:ext>
            </a:extLst>
          </p:cNvPr>
          <p:cNvSpPr txBox="1">
            <a:spLocks/>
          </p:cNvSpPr>
          <p:nvPr/>
        </p:nvSpPr>
        <p:spPr bwMode="auto">
          <a:xfrm>
            <a:off x="394579" y="2592199"/>
            <a:ext cx="7860188" cy="34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a:t>Thus, one can take a sample of rock and compare the ratio of these two isotopes to get the age of the rock.  This works because </a:t>
            </a:r>
            <a:r>
              <a:rPr lang="en-US" sz="1800" kern="0" baseline="30000" dirty="0"/>
              <a:t>206</a:t>
            </a:r>
            <a:r>
              <a:rPr lang="en-US" sz="1800" kern="0" dirty="0"/>
              <a:t>Pb is a rare isotope in nature, so one can be quite sure that the rock had essentially none when it was first created.  </a:t>
            </a:r>
          </a:p>
          <a:p>
            <a:r>
              <a:rPr lang="en-US" sz="1800" kern="0" dirty="0"/>
              <a:t>Another pair of isotopes that is important for dating rocks is </a:t>
            </a:r>
            <a:r>
              <a:rPr lang="en-US" sz="1800" kern="0" baseline="30000" dirty="0"/>
              <a:t>40</a:t>
            </a:r>
            <a:r>
              <a:rPr lang="en-US" sz="1800" kern="0" dirty="0"/>
              <a:t>K, which decays into the inert noble gas </a:t>
            </a:r>
            <a:r>
              <a:rPr lang="en-US" sz="1800" kern="0" baseline="30000" dirty="0"/>
              <a:t>40</a:t>
            </a:r>
            <a:r>
              <a:rPr lang="en-US" sz="1800" kern="0" dirty="0"/>
              <a:t>Ar with a half-life of 1.3 billion years.  When a rock is </a:t>
            </a:r>
            <a:r>
              <a:rPr lang="en-US" sz="1800" kern="0" dirty="0" err="1"/>
              <a:t>remelted</a:t>
            </a:r>
            <a:r>
              <a:rPr lang="en-US" sz="1800" kern="0" dirty="0"/>
              <a:t>, the </a:t>
            </a:r>
            <a:r>
              <a:rPr lang="en-US" sz="1800" kern="0" dirty="0" err="1"/>
              <a:t>Ar</a:t>
            </a:r>
            <a:r>
              <a:rPr lang="en-US" sz="1800" kern="0" dirty="0"/>
              <a:t> escapes and the clock is reset, so the age one measures is the age since the last melting of the rock.</a:t>
            </a:r>
          </a:p>
        </p:txBody>
      </p:sp>
      <p:pic>
        <p:nvPicPr>
          <p:cNvPr id="8" name="Picture 7">
            <a:extLst>
              <a:ext uri="{FF2B5EF4-FFF2-40B4-BE49-F238E27FC236}">
                <a16:creationId xmlns:a16="http://schemas.microsoft.com/office/drawing/2014/main" id="{DC9CE8D1-E984-43C5-AB19-D101E215FB3D}"/>
              </a:ext>
            </a:extLst>
          </p:cNvPr>
          <p:cNvPicPr>
            <a:picLocks noChangeAspect="1"/>
          </p:cNvPicPr>
          <p:nvPr/>
        </p:nvPicPr>
        <p:blipFill>
          <a:blip r:embed="rId3"/>
          <a:stretch>
            <a:fillRect/>
          </a:stretch>
        </p:blipFill>
        <p:spPr>
          <a:xfrm>
            <a:off x="2048853" y="4994627"/>
            <a:ext cx="6205914" cy="1062222"/>
          </a:xfrm>
          <a:prstGeom prst="rect">
            <a:avLst/>
          </a:prstGeom>
        </p:spPr>
      </p:pic>
    </p:spTree>
    <p:extLst>
      <p:ext uri="{BB962C8B-B14F-4D97-AF65-F5344CB8AC3E}">
        <p14:creationId xmlns:p14="http://schemas.microsoft.com/office/powerpoint/2010/main" val="734903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43" y="-22966"/>
            <a:ext cx="10667141" cy="933254"/>
          </a:xfrm>
        </p:spPr>
        <p:txBody>
          <a:bodyPr/>
          <a:lstStyle/>
          <a:p>
            <a:r>
              <a:rPr lang="en-US" dirty="0"/>
              <a:t>Dating with Radioactive Decay</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480304" y="660209"/>
                <a:ext cx="11501009" cy="5435791"/>
              </a:xfrm>
            </p:spPr>
            <p:txBody>
              <a:bodyPr/>
              <a:lstStyle/>
              <a:p>
                <a:r>
                  <a:rPr lang="en-US" sz="1800" dirty="0"/>
                  <a:t>When atoms decay, the change in the number is proportional to the number that exist (i.e., some fraction decay in a time 𝑑𝑡).  The fraction is given by a constant of proportionality 𝜆.  The governing equation is 𝑑𝑛=−𝜆𝑛 𝑑𝑡, which can be rewritten 𝑑𝑛∕𝑛=−𝜆 𝑑𝑡.</a:t>
                </a:r>
              </a:p>
              <a:p>
                <a:r>
                  <a:rPr lang="en-US" sz="1800" dirty="0"/>
                  <a:t>The equation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𝑑𝑛</m:t>
                        </m:r>
                      </m:num>
                      <m:den>
                        <m:r>
                          <a:rPr lang="en-US" sz="1800" i="1">
                            <a:latin typeface="Cambria Math" panose="02040503050406030204" pitchFamily="18" charset="0"/>
                          </a:rPr>
                          <m:t>𝑛</m:t>
                        </m:r>
                      </m:den>
                    </m:f>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𝜆</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𝑑𝑡</m:t>
                    </m:r>
                    <m:r>
                      <a:rPr lang="en-US" sz="1800" i="1">
                        <a:latin typeface="Cambria Math" panose="02040503050406030204" pitchFamily="18" charset="0"/>
                        <a:ea typeface="Cambria Math" panose="02040503050406030204" pitchFamily="18" charset="0"/>
                      </a:rPr>
                      <m:t> </m:t>
                    </m:r>
                  </m:oMath>
                </a14:m>
                <a:r>
                  <a:rPr lang="en-US" sz="1800" dirty="0"/>
                  <a:t>can be easily integrated to give:</a:t>
                </a:r>
              </a:p>
              <a:p>
                <a:pPr marL="0" indent="0" algn="ctr">
                  <a:buNone/>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ln</m:t>
                          </m:r>
                        </m:fName>
                        <m:e>
                          <m:r>
                            <a:rPr lang="en-US" sz="1800" b="0" i="1" smtClean="0">
                              <a:latin typeface="Cambria Math" panose="02040503050406030204" pitchFamily="18" charset="0"/>
                            </a:rPr>
                            <m:t>𝑛</m:t>
                          </m:r>
                        </m:e>
                      </m:fun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𝜆</m:t>
                      </m:r>
                      <m:r>
                        <a:rPr lang="en-US" sz="1800" b="0" i="1" smtClean="0">
                          <a:latin typeface="Cambria Math" panose="02040503050406030204" pitchFamily="18" charset="0"/>
                          <a:ea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𝑐𝑜𝑛𝑠𝑡</m:t>
                      </m:r>
                    </m:oMath>
                  </m:oMathPara>
                </a14:m>
                <a:endParaRPr lang="en-US" sz="1800" dirty="0"/>
              </a:p>
              <a:p>
                <a:r>
                  <a:rPr lang="en-US" sz="1800" dirty="0"/>
                  <a:t>The constant can be found by considering the initial conditions at time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 = 0</m:t>
                    </m:r>
                  </m:oMath>
                </a14:m>
                <a:r>
                  <a:rPr lang="en-US" sz="1800" dirty="0"/>
                  <a:t>.  The solution is that the rock sample starts out a number </a:t>
                </a:r>
                <a14:m>
                  <m:oMath xmlns:m="http://schemas.openxmlformats.org/officeDocument/2006/math">
                    <m:r>
                      <a:rPr lang="en-US" sz="1800" i="1" dirty="0" smtClean="0">
                        <a:latin typeface="Cambria Math" panose="02040503050406030204" pitchFamily="18" charset="0"/>
                      </a:rPr>
                      <m:t>𝑛</m:t>
                    </m:r>
                    <m:r>
                      <a:rPr lang="en-US" sz="1800" i="1" baseline="-25000" dirty="0" smtClean="0">
                        <a:latin typeface="Cambria Math" panose="02040503050406030204" pitchFamily="18" charset="0"/>
                      </a:rPr>
                      <m:t>0</m:t>
                    </m:r>
                  </m:oMath>
                </a14:m>
                <a:r>
                  <a:rPr lang="en-US" sz="1800" dirty="0"/>
                  <a:t> at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 = 0</m:t>
                    </m:r>
                  </m:oMath>
                </a14:m>
                <a:r>
                  <a:rPr lang="en-US" sz="1800" dirty="0"/>
                  <a:t>, so the final equation can be written:</a:t>
                </a:r>
              </a:p>
              <a:p>
                <a:pPr marL="0" indent="0" algn="ctr">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0</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𝜆</m:t>
                          </m:r>
                          <m:r>
                            <a:rPr lang="en-US" sz="1800" b="0" i="1" smtClean="0">
                              <a:latin typeface="Cambria Math" panose="02040503050406030204" pitchFamily="18" charset="0"/>
                              <a:ea typeface="Cambria Math" panose="02040503050406030204" pitchFamily="18" charset="0"/>
                            </a:rPr>
                            <m:t>𝑡</m:t>
                          </m:r>
                        </m:sup>
                      </m:sSup>
                    </m:oMath>
                  </m:oMathPara>
                </a14:m>
                <a:endParaRPr lang="en-US" sz="1800" dirty="0"/>
              </a:p>
              <a:p>
                <a:r>
                  <a:rPr lang="en-US" sz="1800" dirty="0"/>
                  <a:t>We can express the time constant </a:t>
                </a:r>
                <a14:m>
                  <m:oMath xmlns:m="http://schemas.openxmlformats.org/officeDocument/2006/math">
                    <m:r>
                      <a:rPr lang="en-US" sz="1800" b="0" i="0" smtClean="0">
                        <a:latin typeface="Cambria Math" panose="02040503050406030204" pitchFamily="18" charset="0"/>
                        <a:ea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𝜆</m:t>
                    </m:r>
                  </m:oMath>
                </a14:m>
                <a:r>
                  <a:rPr lang="en-US" sz="1800" dirty="0"/>
                  <a:t> in terms of the half-life </a:t>
                </a:r>
                <a14:m>
                  <m:oMath xmlns:m="http://schemas.openxmlformats.org/officeDocument/2006/math">
                    <m:r>
                      <a:rPr lang="en-US" sz="1800" i="1" smtClean="0">
                        <a:latin typeface="Cambria Math" panose="02040503050406030204" pitchFamily="18" charset="0"/>
                        <a:ea typeface="Cambria Math" panose="02040503050406030204" pitchFamily="18" charset="0"/>
                      </a:rPr>
                      <m:t>𝜏</m:t>
                    </m:r>
                  </m:oMath>
                </a14:m>
                <a:r>
                  <a:rPr lang="en-US" sz="1800" dirty="0"/>
                  <a:t>, by solving for the time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𝜏</m:t>
                    </m:r>
                  </m:oMath>
                </a14:m>
                <a:r>
                  <a:rPr lang="en-US" sz="1800" dirty="0"/>
                  <a:t> when the number of atoms left is half the original amount, i.e.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2</m:t>
                        </m:r>
                      </m:den>
                    </m:f>
                  </m:oMath>
                </a14:m>
                <a:r>
                  <a:rPr lang="en-US" sz="1800" dirty="0"/>
                  <a:t>.</a:t>
                </a:r>
              </a:p>
              <a:p>
                <a:pPr marL="0" indent="0" algn="ctr">
                  <a:buNone/>
                </a:pPr>
                <a14:m>
                  <m:oMath xmlns:m="http://schemas.openxmlformats.org/officeDocument/2006/math">
                    <m:f>
                      <m:fPr>
                        <m:ctrlPr>
                          <a:rPr lang="en-US" sz="1800" b="0" i="1" smtClean="0">
                            <a:latin typeface="Cambria Math" panose="02040503050406030204" pitchFamily="18" charset="0"/>
                          </a:rPr>
                        </m:ctrlPr>
                      </m:fPr>
                      <m:num>
                        <m:r>
                          <a:rPr lang="en-US" sz="1800" i="1">
                            <a:latin typeface="Cambria Math" panose="02040503050406030204" pitchFamily="18" charset="0"/>
                          </a:rPr>
                          <m:t>𝑛</m:t>
                        </m:r>
                        <m:r>
                          <a:rPr lang="en-US" sz="1800" b="0" i="1" baseline="-25000" smtClean="0">
                            <a:latin typeface="Cambria Math" panose="02040503050406030204" pitchFamily="18" charset="0"/>
                          </a:rPr>
                          <m:t>0</m:t>
                        </m:r>
                      </m:num>
                      <m:den>
                        <m:r>
                          <a:rPr lang="en-US" sz="1800" b="0" i="1" smtClean="0">
                            <a:latin typeface="Cambria Math" panose="02040503050406030204" pitchFamily="18" charset="0"/>
                          </a:rPr>
                          <m:t>2</m:t>
                        </m:r>
                      </m:den>
                    </m:f>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𝑛</m:t>
                        </m:r>
                      </m:e>
                      <m:sub>
                        <m:r>
                          <a:rPr lang="en-US" sz="1800" i="1">
                            <a:latin typeface="Cambria Math" panose="02040503050406030204" pitchFamily="18" charset="0"/>
                          </a:rPr>
                          <m:t>0</m:t>
                        </m:r>
                      </m:sub>
                    </m:sSub>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𝜆</m:t>
                        </m:r>
                        <m:r>
                          <a:rPr lang="en-US" sz="1800" i="1" smtClean="0">
                            <a:latin typeface="Cambria Math" panose="02040503050406030204" pitchFamily="18" charset="0"/>
                            <a:ea typeface="Cambria Math" panose="02040503050406030204" pitchFamily="18" charset="0"/>
                          </a:rPr>
                          <m:t>𝜏</m:t>
                        </m:r>
                      </m:sup>
                    </m:sSup>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𝜏</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ln</m:t>
                            </m:r>
                          </m:fName>
                          <m:e>
                            <m:r>
                              <a:rPr lang="en-US" sz="1800" b="0" i="1" smtClean="0">
                                <a:latin typeface="Cambria Math" panose="02040503050406030204" pitchFamily="18" charset="0"/>
                                <a:ea typeface="Cambria Math" panose="02040503050406030204" pitchFamily="18" charset="0"/>
                              </a:rPr>
                              <m:t>2</m:t>
                            </m:r>
                          </m:e>
                        </m:func>
                      </m:num>
                      <m:den>
                        <m:r>
                          <a:rPr lang="en-US" sz="1800" b="0" i="1" smtClean="0">
                            <a:latin typeface="Cambria Math" panose="02040503050406030204" pitchFamily="18" charset="0"/>
                            <a:ea typeface="Cambria Math" panose="02040503050406030204" pitchFamily="18" charset="0"/>
                          </a:rPr>
                          <m:t>𝜆</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0.693</m:t>
                        </m:r>
                      </m:num>
                      <m:den>
                        <m:r>
                          <a:rPr lang="en-US" sz="1800" b="0" i="1" smtClean="0">
                            <a:latin typeface="Cambria Math" panose="02040503050406030204" pitchFamily="18" charset="0"/>
                            <a:ea typeface="Cambria Math" panose="02040503050406030204" pitchFamily="18" charset="0"/>
                          </a:rPr>
                          <m:t>𝜆</m:t>
                        </m:r>
                      </m:den>
                    </m:f>
                  </m:oMath>
                </a14:m>
                <a:r>
                  <a:rPr lang="en-US" sz="1800" dirty="0"/>
                  <a:t>.</a:t>
                </a:r>
              </a:p>
              <a:p>
                <a:r>
                  <a:rPr lang="en-US" sz="1800" b="1" dirty="0"/>
                  <a:t>Example:</a:t>
                </a:r>
                <a:r>
                  <a:rPr lang="en-US" sz="1800" dirty="0"/>
                  <a:t> A rock has a ratio </a:t>
                </a:r>
                <a:r>
                  <a:rPr lang="en-US" sz="1800" baseline="30000" dirty="0"/>
                  <a:t>40</a:t>
                </a:r>
                <a:r>
                  <a:rPr lang="en-US" sz="1800" dirty="0"/>
                  <a:t>Ar to </a:t>
                </a:r>
                <a:r>
                  <a:rPr lang="en-US" sz="1800" baseline="30000" dirty="0"/>
                  <a:t>40</a:t>
                </a:r>
                <a:r>
                  <a:rPr lang="en-US" sz="1800" dirty="0"/>
                  <a:t>K of 1 to 4.  How old is the rock, given that the half-life is 1.3 billion years?  </a:t>
                </a:r>
              </a:p>
              <a:p>
                <a:pPr lvl="1"/>
                <a:r>
                  <a:rPr lang="en-US" sz="1600" dirty="0"/>
                  <a:t>This means that 1 out of 5 </a:t>
                </a:r>
                <a:r>
                  <a:rPr lang="en-US" sz="1600" baseline="30000" dirty="0"/>
                  <a:t>40</a:t>
                </a:r>
                <a:r>
                  <a:rPr lang="en-US" sz="1600" dirty="0"/>
                  <a:t>K atoms have decayed to </a:t>
                </a:r>
                <a:r>
                  <a:rPr lang="en-US" sz="1600" baseline="30000" dirty="0"/>
                  <a:t>40</a:t>
                </a:r>
                <a:r>
                  <a:rPr lang="en-US" sz="1600" dirty="0"/>
                  <a:t>Ar, so </a:t>
                </a:r>
                <a14:m>
                  <m:oMath xmlns:m="http://schemas.openxmlformats.org/officeDocument/2006/math">
                    <m:r>
                      <a:rPr lang="en-US" sz="1600" i="1" dirty="0" smtClean="0">
                        <a:latin typeface="Cambria Math" panose="02040503050406030204" pitchFamily="18" charset="0"/>
                      </a:rPr>
                      <m:t>𝑛</m:t>
                    </m:r>
                    <m:r>
                      <a:rPr lang="en-US" sz="1600" b="0" i="1" dirty="0" smtClean="0">
                        <a:latin typeface="Cambria Math" panose="02040503050406030204" pitchFamily="18" charset="0"/>
                      </a:rPr>
                      <m:t>/</m:t>
                    </m:r>
                    <m:r>
                      <a:rPr lang="en-US" sz="1600" i="1" dirty="0" smtClean="0">
                        <a:latin typeface="Cambria Math" panose="02040503050406030204" pitchFamily="18" charset="0"/>
                      </a:rPr>
                      <m:t>𝑛</m:t>
                    </m:r>
                    <m:r>
                      <a:rPr lang="en-US" sz="1600" i="1" baseline="-25000" dirty="0" smtClean="0">
                        <a:latin typeface="Cambria Math" panose="02040503050406030204" pitchFamily="18" charset="0"/>
                      </a:rPr>
                      <m:t>0</m:t>
                    </m:r>
                    <m:r>
                      <a:rPr lang="en-US" sz="1600" i="1" dirty="0" smtClean="0">
                        <a:latin typeface="Cambria Math" panose="02040503050406030204" pitchFamily="18" charset="0"/>
                      </a:rPr>
                      <m:t> =</m:t>
                    </m:r>
                    <m:f>
                      <m:fPr>
                        <m:ctrlPr>
                          <a:rPr lang="en-US" sz="1600" i="1" dirty="0" smtClean="0">
                            <a:latin typeface="Cambria Math" panose="02040503050406030204" pitchFamily="18" charset="0"/>
                          </a:rPr>
                        </m:ctrlPr>
                      </m:fPr>
                      <m:num>
                        <m:r>
                          <a:rPr lang="en-US" sz="1600" i="1" dirty="0" smtClean="0">
                            <a:latin typeface="Cambria Math" panose="02040503050406030204" pitchFamily="18" charset="0"/>
                          </a:rPr>
                          <m:t>4</m:t>
                        </m:r>
                      </m:num>
                      <m:den>
                        <m:r>
                          <a:rPr lang="en-US" sz="1600" i="1" dirty="0" smtClean="0">
                            <a:latin typeface="Cambria Math" panose="02040503050406030204" pitchFamily="18" charset="0"/>
                          </a:rPr>
                          <m:t>5</m:t>
                        </m:r>
                      </m:den>
                    </m:f>
                  </m:oMath>
                </a14:m>
                <a:r>
                  <a:rPr lang="en-US" sz="1600" dirty="0"/>
                  <a:t>.  Our equation then becomes:</a:t>
                </a:r>
              </a:p>
              <a:p>
                <a:pPr marL="0" indent="0" algn="ctr">
                  <a:buNone/>
                </a:pP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−0.693</m:t>
                        </m:r>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𝜏</m:t>
                        </m:r>
                      </m:sup>
                    </m:sSup>
                  </m:oMath>
                </a14:m>
                <a:r>
                  <a:rPr lang="en-US" sz="1800" dirty="0"/>
                  <a:t>.</a:t>
                </a:r>
              </a:p>
              <a:p>
                <a:pPr lvl="1"/>
                <a:r>
                  <a:rPr lang="en-US" sz="1600" dirty="0"/>
                  <a:t>Solving for </a:t>
                </a:r>
                <a14:m>
                  <m:oMath xmlns:m="http://schemas.openxmlformats.org/officeDocument/2006/math">
                    <m:r>
                      <a:rPr lang="en-US" sz="1600" i="1" dirty="0" smtClean="0">
                        <a:latin typeface="Cambria Math" panose="02040503050406030204" pitchFamily="18" charset="0"/>
                      </a:rPr>
                      <m:t>𝑡</m:t>
                    </m:r>
                  </m:oMath>
                </a14:m>
                <a:r>
                  <a:rPr lang="en-US" sz="1600" dirty="0"/>
                  <a:t>, we get </a:t>
                </a:r>
                <a14:m>
                  <m:oMath xmlns:m="http://schemas.openxmlformats.org/officeDocument/2006/math">
                    <m:r>
                      <a:rPr lang="en-US" sz="1600" i="1" dirty="0" smtClean="0">
                        <a:latin typeface="Cambria Math" panose="02040503050406030204" pitchFamily="18" charset="0"/>
                      </a:rPr>
                      <m:t>𝑡</m:t>
                    </m:r>
                    <m:r>
                      <a:rPr lang="en-US" sz="1600" i="1" dirty="0" smtClean="0">
                        <a:latin typeface="Cambria Math" panose="02040503050406030204" pitchFamily="18" charset="0"/>
                      </a:rPr>
                      <m:t> = 0.322 </m:t>
                    </m:r>
                    <m:r>
                      <a:rPr lang="en-US" sz="1600" i="1" dirty="0" smtClean="0">
                        <a:latin typeface="Cambria Math" panose="02040503050406030204" pitchFamily="18" charset="0"/>
                        <a:ea typeface="Cambria Math" panose="02040503050406030204" pitchFamily="18" charset="0"/>
                      </a:rPr>
                      <m:t>𝜏</m:t>
                    </m:r>
                    <m:r>
                      <a:rPr lang="en-US" sz="1600" i="1" dirty="0" smtClean="0">
                        <a:latin typeface="Cambria Math" panose="02040503050406030204" pitchFamily="18" charset="0"/>
                      </a:rPr>
                      <m:t> = 420 </m:t>
                    </m:r>
                    <m:r>
                      <m:rPr>
                        <m:sty m:val="p"/>
                      </m:rPr>
                      <a:rPr lang="en-US" sz="1600" i="0" dirty="0" smtClean="0">
                        <a:latin typeface="Cambria Math" panose="02040503050406030204" pitchFamily="18" charset="0"/>
                      </a:rPr>
                      <m:t>million</m:t>
                    </m:r>
                    <m:r>
                      <a:rPr lang="en-US" sz="1600" i="0" dirty="0" smtClean="0">
                        <a:latin typeface="Cambria Math" panose="02040503050406030204" pitchFamily="18" charset="0"/>
                      </a:rPr>
                      <m:t> </m:t>
                    </m:r>
                    <m:r>
                      <m:rPr>
                        <m:sty m:val="p"/>
                      </m:rPr>
                      <a:rPr lang="en-US" sz="1600" i="0" dirty="0" smtClean="0">
                        <a:latin typeface="Cambria Math" panose="02040503050406030204" pitchFamily="18" charset="0"/>
                      </a:rPr>
                      <m:t>years</m:t>
                    </m:r>
                  </m:oMath>
                </a14:m>
                <a:r>
                  <a:rPr lang="en-US" sz="1600" dirty="0"/>
                  <a:t>.</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480304" y="660209"/>
                <a:ext cx="11501009" cy="5435791"/>
              </a:xfrm>
              <a:blipFill>
                <a:blip r:embed="rId2"/>
                <a:stretch>
                  <a:fillRect l="-106" t="-56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a:p>
        </p:txBody>
      </p:sp>
    </p:spTree>
    <p:extLst>
      <p:ext uri="{BB962C8B-B14F-4D97-AF65-F5344CB8AC3E}">
        <p14:creationId xmlns:p14="http://schemas.microsoft.com/office/powerpoint/2010/main" val="42945877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43" y="-22966"/>
            <a:ext cx="10667141" cy="933254"/>
          </a:xfrm>
        </p:spPr>
        <p:txBody>
          <a:bodyPr/>
          <a:lstStyle/>
          <a:p>
            <a:r>
              <a:rPr lang="en-US" dirty="0"/>
              <a:t>Closer Look at Mercury</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130747" y="833864"/>
                <a:ext cx="8127427" cy="5190269"/>
              </a:xfrm>
            </p:spPr>
            <p:txBody>
              <a:bodyPr/>
              <a:lstStyle/>
              <a:p>
                <a:r>
                  <a:rPr lang="en-US" sz="1800" dirty="0"/>
                  <a:t>Physical characteristics:  One solar day is 2 Mercury years long!  One sidereal day is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 58.7 </m:t>
                    </m:r>
                    <m:r>
                      <m:rPr>
                        <m:sty m:val="p"/>
                      </m:rPr>
                      <a:rPr lang="en-US" sz="1800" i="0" dirty="0" smtClean="0">
                        <a:latin typeface="Cambria Math" panose="02040503050406030204" pitchFamily="18" charset="0"/>
                      </a:rPr>
                      <m:t>days</m:t>
                    </m:r>
                  </m:oMath>
                </a14:m>
                <a:r>
                  <a:rPr lang="en-US" sz="1800" dirty="0"/>
                  <a:t>, while one year is </a:t>
                </a:r>
                <a14:m>
                  <m:oMath xmlns:m="http://schemas.openxmlformats.org/officeDocument/2006/math">
                    <m:r>
                      <a:rPr lang="en-US" sz="1800" i="1" dirty="0" smtClean="0">
                        <a:latin typeface="Cambria Math" panose="02040503050406030204" pitchFamily="18" charset="0"/>
                      </a:rPr>
                      <m:t>𝑇</m:t>
                    </m:r>
                    <m:r>
                      <a:rPr lang="en-US" sz="1800" i="1" dirty="0" smtClean="0">
                        <a:latin typeface="Cambria Math" panose="02040503050406030204" pitchFamily="18" charset="0"/>
                      </a:rPr>
                      <m:t> = 88 </m:t>
                    </m:r>
                    <m:r>
                      <m:rPr>
                        <m:sty m:val="p"/>
                      </m:rPr>
                      <a:rPr lang="en-US" sz="1800" i="0" dirty="0" smtClean="0">
                        <a:latin typeface="Cambria Math" panose="02040503050406030204" pitchFamily="18" charset="0"/>
                      </a:rPr>
                      <m:t>days</m:t>
                    </m:r>
                  </m:oMath>
                </a14:m>
                <a:r>
                  <a:rPr lang="en-US" sz="1800" dirty="0"/>
                  <a:t> (2:3 ratio).  Similar to the expression we had for synodic orbital periods, the synodic rotation period is found by:</a:t>
                </a:r>
              </a:p>
              <a:p>
                <a:pPr marL="0" indent="0" algn="ctr">
                  <a:buNone/>
                </a:pPr>
                <a14:m>
                  <m:oMathPara xmlns:m="http://schemas.openxmlformats.org/officeDocument/2006/math">
                    <m:oMathParaPr>
                      <m:jc m:val="centerGroup"/>
                    </m:oMathParaPr>
                    <m:oMath xmlns:m="http://schemas.openxmlformats.org/officeDocument/2006/math">
                      <m:f>
                        <m:fPr>
                          <m:ctrlPr>
                            <a:rPr lang="en-US" sz="1800" i="1" dirty="0" smtClean="0">
                              <a:latin typeface="Cambria Math" panose="02040503050406030204" pitchFamily="18" charset="0"/>
                            </a:rPr>
                          </m:ctrlPr>
                        </m:fPr>
                        <m:num>
                          <m:r>
                            <a:rPr lang="en-US" sz="1800" i="1" dirty="0" smtClean="0">
                              <a:latin typeface="Cambria Math" panose="02040503050406030204" pitchFamily="18" charset="0"/>
                            </a:rPr>
                            <m:t>1</m:t>
                          </m:r>
                        </m:num>
                        <m:den>
                          <m:r>
                            <a:rPr lang="en-US" sz="1800" i="1" dirty="0">
                              <a:latin typeface="Cambria Math" panose="02040503050406030204" pitchFamily="18" charset="0"/>
                            </a:rPr>
                            <m:t>𝑆</m:t>
                          </m:r>
                        </m:den>
                      </m:f>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𝑃</m:t>
                          </m:r>
                        </m:den>
                      </m:f>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𝑇</m:t>
                          </m:r>
                        </m:den>
                      </m:f>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58.7</m:t>
                          </m:r>
                          <m:r>
                            <a:rPr lang="en-US" sz="1800" b="0" i="0" dirty="0" smtClean="0">
                              <a:latin typeface="Cambria Math" panose="02040503050406030204" pitchFamily="18" charset="0"/>
                            </a:rPr>
                            <m:t> </m:t>
                          </m:r>
                          <m:r>
                            <m:rPr>
                              <m:sty m:val="p"/>
                            </m:rPr>
                            <a:rPr lang="en-US" sz="1800" i="0" dirty="0">
                              <a:latin typeface="Cambria Math" panose="02040503050406030204" pitchFamily="18" charset="0"/>
                            </a:rPr>
                            <m:t>d</m:t>
                          </m:r>
                        </m:den>
                      </m:f>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88.0</m:t>
                          </m:r>
                          <m:r>
                            <a:rPr lang="en-US" sz="1800" b="0" i="1" dirty="0" smtClean="0">
                              <a:latin typeface="Cambria Math" panose="02040503050406030204" pitchFamily="18" charset="0"/>
                            </a:rPr>
                            <m:t> </m:t>
                          </m:r>
                          <m:r>
                            <m:rPr>
                              <m:sty m:val="p"/>
                            </m:rPr>
                            <a:rPr lang="en-US" sz="1800" i="0" dirty="0">
                              <a:latin typeface="Cambria Math" panose="02040503050406030204" pitchFamily="18" charset="0"/>
                            </a:rPr>
                            <m:t>d</m:t>
                          </m:r>
                        </m:den>
                      </m:f>
                      <m:r>
                        <a:rPr lang="en-US" sz="1800" i="1" dirty="0">
                          <a:latin typeface="Cambria Math" panose="02040503050406030204" pitchFamily="18" charset="0"/>
                        </a:rPr>
                        <m:t> = 0.00567 / </m:t>
                      </m:r>
                      <m:r>
                        <m:rPr>
                          <m:sty m:val="p"/>
                        </m:rPr>
                        <a:rPr lang="en-US" sz="1800" i="0" dirty="0">
                          <a:latin typeface="Cambria Math" panose="02040503050406030204" pitchFamily="18" charset="0"/>
                        </a:rPr>
                        <m:t>day</m:t>
                      </m:r>
                    </m:oMath>
                  </m:oMathPara>
                </a14:m>
                <a:endParaRPr lang="en-US" sz="1800" dirty="0"/>
              </a:p>
              <a:p>
                <a:r>
                  <a:rPr lang="en-US" sz="1800" dirty="0"/>
                  <a:t>So the solar day is </a:t>
                </a:r>
                <a14:m>
                  <m:oMath xmlns:m="http://schemas.openxmlformats.org/officeDocument/2006/math">
                    <m:r>
                      <a:rPr lang="en-US" sz="1800" i="1" dirty="0" smtClean="0">
                        <a:latin typeface="Cambria Math" panose="02040503050406030204" pitchFamily="18" charset="0"/>
                      </a:rPr>
                      <m:t>𝑆</m:t>
                    </m:r>
                    <m:r>
                      <a:rPr lang="en-US" sz="1800" i="1" dirty="0" smtClean="0">
                        <a:latin typeface="Cambria Math" panose="02040503050406030204" pitchFamily="18" charset="0"/>
                      </a:rPr>
                      <m:t> = 176 </m:t>
                    </m:r>
                    <m:r>
                      <m:rPr>
                        <m:sty m:val="p"/>
                      </m:rPr>
                      <a:rPr lang="en-US" sz="1800" i="0" dirty="0" smtClean="0">
                        <a:latin typeface="Cambria Math" panose="02040503050406030204" pitchFamily="18" charset="0"/>
                      </a:rPr>
                      <m:t>d</m:t>
                    </m:r>
                    <m:r>
                      <m:rPr>
                        <m:sty m:val="p"/>
                      </m:rPr>
                      <a:rPr lang="en-US" sz="1800" b="0" i="0" dirty="0" smtClean="0">
                        <a:latin typeface="Cambria Math" panose="02040503050406030204" pitchFamily="18" charset="0"/>
                      </a:rPr>
                      <m:t>ays</m:t>
                    </m:r>
                  </m:oMath>
                </a14:m>
                <a:r>
                  <a:rPr lang="en-US" sz="1800" dirty="0"/>
                  <a:t>, which is exactly </a:t>
                </a:r>
                <a14:m>
                  <m:oMath xmlns:m="http://schemas.openxmlformats.org/officeDocument/2006/math">
                    <m:r>
                      <a:rPr lang="en-US" sz="1800" i="1" dirty="0" smtClean="0">
                        <a:latin typeface="Cambria Math" panose="02040503050406030204" pitchFamily="18" charset="0"/>
                      </a:rPr>
                      <m:t>2</m:t>
                    </m:r>
                    <m:r>
                      <a:rPr lang="en-US" sz="1800" i="1" dirty="0" smtClean="0">
                        <a:latin typeface="Cambria Math" panose="02040503050406030204" pitchFamily="18" charset="0"/>
                      </a:rPr>
                      <m:t>𝑇</m:t>
                    </m:r>
                  </m:oMath>
                </a14:m>
                <a:r>
                  <a:rPr lang="en-US" sz="1800" dirty="0"/>
                  <a:t>.  </a:t>
                </a:r>
              </a:p>
              <a:p>
                <a:r>
                  <a:rPr lang="en-US" sz="1800" dirty="0"/>
                  <a:t>Mercury's bulk density is </a:t>
                </a:r>
                <a14:m>
                  <m:oMath xmlns:m="http://schemas.openxmlformats.org/officeDocument/2006/math">
                    <m:r>
                      <a:rPr lang="en-US" sz="1800" i="1" dirty="0" smtClean="0">
                        <a:latin typeface="Cambria Math" panose="02040503050406030204" pitchFamily="18" charset="0"/>
                      </a:rPr>
                      <m:t>5420 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about the same as for Earth, but this turns out to be a puzzle.  Mercury is much less massive than Earth, so its gravity cannot squeeze rock to high density.  Thus, it must be made of naturally high density material—metals.  We infer a large metallic core (about 75% of the radius) covered with a rocky mantle. One possibility is that Mercury was once much larger, but suffered a massive collision that made it lose most of its outer mantel (</a:t>
                </a:r>
                <a:r>
                  <a:rPr lang="en-US" sz="1800" dirty="0">
                    <a:hlinkClick r:id="rId2"/>
                  </a:rPr>
                  <a:t>Wikipedia article</a:t>
                </a:r>
                <a:r>
                  <a:rPr lang="en-US" sz="1800" dirty="0"/>
                  <a:t>, </a:t>
                </a:r>
                <a:r>
                  <a:rPr lang="en-US" sz="1800" dirty="0">
                    <a:hlinkClick r:id="rId3"/>
                  </a:rPr>
                  <a:t>Messenger link</a:t>
                </a:r>
                <a:r>
                  <a:rPr lang="en-US" sz="1800" dirty="0"/>
                  <a:t>).</a:t>
                </a:r>
              </a:p>
              <a:p>
                <a:r>
                  <a:rPr lang="en-US" sz="1800" dirty="0"/>
                  <a:t>We already calculated the sub-solar temperature for Mercury:</a:t>
                </a:r>
              </a:p>
              <a:p>
                <a:pPr marL="0" indent="0" algn="ctr">
                  <a:buNone/>
                </a:pPr>
                <a14:m>
                  <m:oMath xmlns:m="http://schemas.openxmlformats.org/officeDocument/2006/math">
                    <m:r>
                      <a:rPr lang="en-US" sz="1800" i="1" dirty="0" smtClean="0">
                        <a:latin typeface="Cambria Math" panose="02040503050406030204" pitchFamily="18" charset="0"/>
                      </a:rPr>
                      <m:t>𝑇</m:t>
                    </m:r>
                    <m:r>
                      <a:rPr lang="en-US" sz="1800" i="1" baseline="-25000" dirty="0" smtClean="0">
                        <a:latin typeface="Cambria Math" panose="02040503050406030204" pitchFamily="18" charset="0"/>
                      </a:rPr>
                      <m:t>𝑠𝑠</m:t>
                    </m:r>
                    <m:r>
                      <a:rPr lang="en-US" sz="1800" i="1" dirty="0" smtClean="0">
                        <a:latin typeface="Cambria Math" panose="02040503050406030204" pitchFamily="18" charset="0"/>
                      </a:rPr>
                      <m:t> </m:t>
                    </m:r>
                    <m:r>
                      <a:rPr lang="en-US" sz="1800" i="1" dirty="0">
                        <a:latin typeface="Cambria Math" panose="02040503050406030204" pitchFamily="18" charset="0"/>
                      </a:rPr>
                      <m:t>= 394 </m:t>
                    </m:r>
                    <m:sSup>
                      <m:sSupPr>
                        <m:ctrlPr>
                          <a:rPr lang="en-US" sz="1800" i="1" dirty="0" smtClean="0">
                            <a:latin typeface="Cambria Math" panose="02040503050406030204" pitchFamily="18" charset="0"/>
                          </a:rPr>
                        </m:ctrlPr>
                      </m:sSupPr>
                      <m:e>
                        <m:r>
                          <a:rPr lang="en-US" sz="1800" i="1" dirty="0">
                            <a:latin typeface="Cambria Math" panose="02040503050406030204" pitchFamily="18" charset="0"/>
                          </a:rPr>
                          <m:t>(1−</m:t>
                        </m:r>
                        <m:r>
                          <a:rPr lang="en-US" sz="1800" i="1" dirty="0">
                            <a:latin typeface="Cambria Math" panose="02040503050406030204" pitchFamily="18" charset="0"/>
                          </a:rPr>
                          <m:t>𝐴</m:t>
                        </m:r>
                        <m:r>
                          <a:rPr lang="en-US" sz="1800" i="1" dirty="0">
                            <a:latin typeface="Cambria Math" panose="02040503050406030204" pitchFamily="18" charset="0"/>
                          </a:rPr>
                          <m:t>)</m:t>
                        </m:r>
                      </m:e>
                      <m:sup>
                        <m:r>
                          <a:rPr lang="en-US" sz="1800" b="0" i="1" dirty="0" smtClean="0">
                            <a:latin typeface="Cambria Math" panose="02040503050406030204" pitchFamily="18" charset="0"/>
                          </a:rPr>
                          <m:t>1/4</m:t>
                        </m:r>
                      </m:sup>
                    </m:sSup>
                    <m:r>
                      <a:rPr lang="en-US" sz="1800" i="1" dirty="0">
                        <a:latin typeface="Cambria Math" panose="02040503050406030204" pitchFamily="18" charset="0"/>
                      </a:rPr>
                      <m:t> </m:t>
                    </m:r>
                    <m:sSubSup>
                      <m:sSubSupPr>
                        <m:ctrlPr>
                          <a:rPr lang="en-US" sz="1800" i="1" dirty="0" smtClean="0">
                            <a:latin typeface="Cambria Math" panose="02040503050406030204" pitchFamily="18" charset="0"/>
                          </a:rPr>
                        </m:ctrlPr>
                      </m:sSubSupPr>
                      <m:e>
                        <m:r>
                          <a:rPr lang="en-US" sz="1800" b="0" i="1" dirty="0" smtClean="0">
                            <a:latin typeface="Cambria Math" panose="02040503050406030204" pitchFamily="18" charset="0"/>
                          </a:rPr>
                          <m:t>𝑟</m:t>
                        </m:r>
                      </m:e>
                      <m:sub>
                        <m:r>
                          <a:rPr lang="en-US" sz="1800" b="0" i="1" dirty="0" smtClean="0">
                            <a:latin typeface="Cambria Math" panose="02040503050406030204" pitchFamily="18" charset="0"/>
                          </a:rPr>
                          <m:t>𝑝</m:t>
                        </m:r>
                      </m:sub>
                      <m:sup>
                        <m:r>
                          <a:rPr lang="en-US" sz="1800" b="0" i="1" dirty="0" smtClean="0">
                            <a:latin typeface="Cambria Math" panose="02040503050406030204" pitchFamily="18" charset="0"/>
                          </a:rPr>
                          <m:t>−1/2</m:t>
                        </m:r>
                      </m:sup>
                    </m:sSubSup>
                    <m:r>
                      <a:rPr lang="en-US" sz="1800" i="1" dirty="0">
                        <a:latin typeface="Cambria Math" panose="02040503050406030204" pitchFamily="18" charset="0"/>
                      </a:rPr>
                      <m:t>= 394 (0.9</m:t>
                    </m:r>
                    <m:r>
                      <a:rPr lang="en-US" sz="1800" b="0" i="1" dirty="0" smtClean="0">
                        <a:latin typeface="Cambria Math" panose="02040503050406030204" pitchFamily="18" charset="0"/>
                      </a:rPr>
                      <m:t>8</m:t>
                    </m:r>
                    <m:r>
                      <a:rPr lang="en-US" sz="1800" i="1" dirty="0">
                        <a:latin typeface="Cambria Math" panose="02040503050406030204" pitchFamily="18" charset="0"/>
                      </a:rPr>
                      <m:t>)</m:t>
                    </m:r>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(0.307</m:t>
                        </m:r>
                        <m:r>
                          <a:rPr lang="en-US" sz="1800" b="0" i="1" dirty="0" smtClean="0">
                            <a:latin typeface="Cambria Math" panose="02040503050406030204" pitchFamily="18" charset="0"/>
                          </a:rPr>
                          <m:t>)</m:t>
                        </m:r>
                      </m:e>
                      <m:sup>
                        <m:r>
                          <a:rPr lang="en-US" sz="1800" i="1" dirty="0">
                            <a:latin typeface="Cambria Math" panose="02040503050406030204" pitchFamily="18" charset="0"/>
                          </a:rPr>
                          <m:t>−1/2</m:t>
                        </m:r>
                      </m:sup>
                    </m:sSup>
                    <m:r>
                      <a:rPr lang="en-US" sz="1800" i="1" dirty="0" smtClean="0">
                        <a:latin typeface="Cambria Math" panose="02040503050406030204" pitchFamily="18" charset="0"/>
                      </a:rPr>
                      <m:t>= </m:t>
                    </m:r>
                    <m:r>
                      <a:rPr lang="en-US" sz="1800" i="1" dirty="0">
                        <a:latin typeface="Cambria Math" panose="02040503050406030204" pitchFamily="18" charset="0"/>
                      </a:rPr>
                      <m:t>689 </m:t>
                    </m:r>
                    <m:r>
                      <m:rPr>
                        <m:sty m:val="p"/>
                      </m:rPr>
                      <a:rPr lang="en-US" sz="1800" i="0" dirty="0">
                        <a:latin typeface="Cambria Math" panose="02040503050406030204" pitchFamily="18" charset="0"/>
                      </a:rPr>
                      <m:t>K</m:t>
                    </m:r>
                    <m:r>
                      <a:rPr lang="en-US" sz="1800" i="0" dirty="0">
                        <a:latin typeface="Cambria Math" panose="02040503050406030204" pitchFamily="18" charset="0"/>
                      </a:rPr>
                      <m:t> (</m:t>
                    </m:r>
                    <m:r>
                      <m:rPr>
                        <m:sty m:val="p"/>
                      </m:rPr>
                      <a:rPr lang="en-US" sz="1800" i="0" dirty="0">
                        <a:latin typeface="Cambria Math" panose="02040503050406030204" pitchFamily="18" charset="0"/>
                      </a:rPr>
                      <m:t>at</m:t>
                    </m:r>
                    <m:r>
                      <a:rPr lang="en-US" sz="1800" i="0" dirty="0">
                        <a:latin typeface="Cambria Math" panose="02040503050406030204" pitchFamily="18" charset="0"/>
                      </a:rPr>
                      <m:t> </m:t>
                    </m:r>
                    <m:r>
                      <m:rPr>
                        <m:sty m:val="p"/>
                      </m:rPr>
                      <a:rPr lang="en-US" sz="1800" i="0" dirty="0">
                        <a:latin typeface="Cambria Math" panose="02040503050406030204" pitchFamily="18" charset="0"/>
                      </a:rPr>
                      <m:t>perihelion</m:t>
                    </m:r>
                    <m:r>
                      <a:rPr lang="en-US" sz="1800" i="0" dirty="0">
                        <a:latin typeface="Cambria Math" panose="02040503050406030204" pitchFamily="18" charset="0"/>
                      </a:rPr>
                      <m:t>)</m:t>
                    </m:r>
                  </m:oMath>
                </a14:m>
                <a:r>
                  <a:rPr lang="en-US" sz="1800" dirty="0"/>
                  <a:t>.</a:t>
                </a:r>
              </a:p>
              <a:p>
                <a:r>
                  <a:rPr lang="en-US" sz="1800" dirty="0"/>
                  <a:t>Yet during the long solar night, the dark-side temperatures drop to </a:t>
                </a:r>
                <a14:m>
                  <m:oMath xmlns:m="http://schemas.openxmlformats.org/officeDocument/2006/math">
                    <m:r>
                      <a:rPr lang="en-US" sz="1800" i="1" dirty="0" smtClean="0">
                        <a:latin typeface="Cambria Math" panose="02040503050406030204" pitchFamily="18" charset="0"/>
                      </a:rPr>
                      <m:t>100 </m:t>
                    </m:r>
                    <m:r>
                      <m:rPr>
                        <m:sty m:val="p"/>
                      </m:rPr>
                      <a:rPr lang="en-US" sz="1800" i="0" dirty="0" smtClean="0">
                        <a:latin typeface="Cambria Math" panose="02040503050406030204" pitchFamily="18" charset="0"/>
                      </a:rPr>
                      <m:t>K</m:t>
                    </m:r>
                  </m:oMath>
                </a14:m>
                <a:r>
                  <a:rPr lang="en-US" sz="1800" dirty="0"/>
                  <a:t>.</a:t>
                </a:r>
                <a:endParaRPr lang="en-US" sz="1800" dirty="0">
                  <a:solidFill>
                    <a:srgbClr val="000066"/>
                  </a:solidFill>
                </a:endParaRPr>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130747" y="833864"/>
                <a:ext cx="8127427" cy="5190269"/>
              </a:xfrm>
              <a:blipFill>
                <a:blip r:embed="rId4"/>
                <a:stretch>
                  <a:fillRect l="-150" t="-705" r="-1274" b="-118"/>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a:p>
        </p:txBody>
      </p:sp>
      <p:pic>
        <p:nvPicPr>
          <p:cNvPr id="2050" name="Picture 2" descr="Related image">
            <a:extLst>
              <a:ext uri="{FF2B5EF4-FFF2-40B4-BE49-F238E27FC236}">
                <a16:creationId xmlns:a16="http://schemas.microsoft.com/office/drawing/2014/main" id="{2C9B5931-A47C-4CFE-9CBE-593AAC3868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7798" y="892547"/>
            <a:ext cx="4024202" cy="4019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C3630F-9580-44FA-B1C6-A0470268C74E}"/>
              </a:ext>
            </a:extLst>
          </p:cNvPr>
          <p:cNvSpPr txBox="1"/>
          <p:nvPr/>
        </p:nvSpPr>
        <p:spPr>
          <a:xfrm>
            <a:off x="8167798" y="4912097"/>
            <a:ext cx="4024202" cy="1077218"/>
          </a:xfrm>
          <a:prstGeom prst="rect">
            <a:avLst/>
          </a:prstGeom>
          <a:noFill/>
        </p:spPr>
        <p:txBody>
          <a:bodyPr wrap="square" rtlCol="0">
            <a:spAutoFit/>
          </a:bodyPr>
          <a:lstStyle/>
          <a:p>
            <a:pPr algn="l"/>
            <a:r>
              <a:rPr lang="en-US" sz="1600" dirty="0"/>
              <a:t>Mercury Messenger enhanced-color photo</a:t>
            </a:r>
          </a:p>
          <a:p>
            <a:pPr algn="l"/>
            <a:r>
              <a:rPr lang="en-US" sz="1600" dirty="0"/>
              <a:t>Such images reveal something about the mineral makeup of the surface, as do images like this one of the </a:t>
            </a:r>
            <a:r>
              <a:rPr lang="en-US" sz="1600" dirty="0">
                <a:hlinkClick r:id="rId6"/>
              </a:rPr>
              <a:t>crater Degas</a:t>
            </a:r>
            <a:r>
              <a:rPr lang="en-US" sz="1600" dirty="0"/>
              <a:t>.</a:t>
            </a:r>
          </a:p>
        </p:txBody>
      </p:sp>
    </p:spTree>
    <p:extLst>
      <p:ext uri="{BB962C8B-B14F-4D97-AF65-F5344CB8AC3E}">
        <p14:creationId xmlns:p14="http://schemas.microsoft.com/office/powerpoint/2010/main" val="743125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a:t>Mercury Surface and Atmosphere</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61913" y="955218"/>
                <a:ext cx="11564624" cy="5236031"/>
              </a:xfrm>
            </p:spPr>
            <p:txBody>
              <a:bodyPr/>
              <a:lstStyle/>
              <a:p>
                <a:r>
                  <a:rPr lang="en-US" sz="1800" dirty="0"/>
                  <a:t>The Mercury Messenger spacecraft arrived at Mercury in March 2011, and stayed in orbit for 4 years, making the most detailed maps and analysis of the planet ever. As you can calculate, going to Mercury is energetically expensive!  The Messenger mission had to use several planetary encounters (with Earth, Venus, and Mercury) to reduce speed enough to get into Mercury orbit. </a:t>
                </a:r>
                <a:r>
                  <a:rPr lang="en-US" sz="1800" dirty="0">
                    <a:hlinkClick r:id="rId2"/>
                  </a:rPr>
                  <a:t>The Messenger mission had 7 key questions it attempted to answer</a:t>
                </a:r>
                <a:r>
                  <a:rPr lang="en-US" sz="1800" dirty="0"/>
                  <a:t>.</a:t>
                </a:r>
              </a:p>
              <a:p>
                <a:r>
                  <a:rPr lang="en-US" sz="1800" dirty="0"/>
                  <a:t>An earlier flyby mission, Mariner 10, discovered a very weak, but present, magnetic field of </a:t>
                </a:r>
                <a14:m>
                  <m:oMath xmlns:m="http://schemas.openxmlformats.org/officeDocument/2006/math">
                    <m:r>
                      <a:rPr lang="en-US" sz="1800" i="1" dirty="0" smtClean="0">
                        <a:latin typeface="Cambria Math" panose="02040503050406030204" pitchFamily="18" charset="0"/>
                      </a:rPr>
                      <m:t>300 </m:t>
                    </m:r>
                    <m:r>
                      <m:rPr>
                        <m:sty m:val="p"/>
                      </m:rPr>
                      <a:rPr lang="en-US" sz="1800" i="0" dirty="0" err="1">
                        <a:latin typeface="Cambria Math" panose="02040503050406030204" pitchFamily="18" charset="0"/>
                      </a:rPr>
                      <m:t>nT</m:t>
                    </m:r>
                  </m:oMath>
                </a14:m>
                <a:r>
                  <a:rPr lang="en-US" sz="1800" dirty="0"/>
                  <a:t> (nanotesla).  Earth's magnetic field is some </a:t>
                </a:r>
                <a14:m>
                  <m:oMath xmlns:m="http://schemas.openxmlformats.org/officeDocument/2006/math">
                    <m:r>
                      <a:rPr lang="en-US" sz="1800" i="1" dirty="0" smtClean="0">
                        <a:latin typeface="Cambria Math" panose="02040503050406030204" pitchFamily="18" charset="0"/>
                      </a:rPr>
                      <m:t>40000 </m:t>
                    </m:r>
                    <m:r>
                      <m:rPr>
                        <m:sty m:val="p"/>
                      </m:rPr>
                      <a:rPr lang="en-US" sz="1800" i="0" dirty="0" err="1">
                        <a:latin typeface="Cambria Math" panose="02040503050406030204" pitchFamily="18" charset="0"/>
                      </a:rPr>
                      <m:t>nT</m:t>
                    </m:r>
                  </m:oMath>
                </a14:m>
                <a:r>
                  <a:rPr lang="en-US" sz="1800" dirty="0"/>
                  <a:t>, more than </a:t>
                </a:r>
                <a14:m>
                  <m:oMath xmlns:m="http://schemas.openxmlformats.org/officeDocument/2006/math">
                    <m:r>
                      <a:rPr lang="en-US" sz="1800" i="1" dirty="0" smtClean="0">
                        <a:latin typeface="Cambria Math" panose="02040503050406030204" pitchFamily="18" charset="0"/>
                      </a:rPr>
                      <m:t>100</m:t>
                    </m:r>
                  </m:oMath>
                </a14:m>
                <a:r>
                  <a:rPr lang="en-US" sz="1800" dirty="0"/>
                  <a:t> times larger than Mercury. Still, this is large enough to deflect the solar magnetic field and solar wind, creating a small magnetosphere. Messenger mapped the magnetic field and found the surprising result that its center is offset some 20% of Mercury's diameter toward the north. It was not clear until recently where such a magnetic field would come from, since Mercury rotates slowly, but recently it has been discovered that it has a liquid outer core, like Earth (although much thinner). </a:t>
                </a:r>
              </a:p>
              <a:p>
                <a:r>
                  <a:rPr lang="en-US" sz="1800" dirty="0"/>
                  <a:t>Mercury's atmosphere, more properly called an exosphere, is very thin and consists of sodium atoms that are released from the surface by particle radiation and hang around for awhile but ultimately escape. It is of scientific interest to know the distribution of this exosphere, and in particular its dawn-dusk asymmetry, which can be observed from Earth during a transit of Mercury. A transit occurred earlier this year (2016 May 9), and was observed with NJIT's Big Bear Solar Observatory (see </a:t>
                </a:r>
                <a:r>
                  <a:rPr lang="en-US" sz="1800" dirty="0">
                    <a:hlinkClick r:id="rId3"/>
                  </a:rPr>
                  <a:t>video</a:t>
                </a:r>
                <a:r>
                  <a:rPr lang="en-US" sz="1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61913" y="955218"/>
                <a:ext cx="11564624" cy="5236031"/>
              </a:xfrm>
              <a:blipFill>
                <a:blip r:embed="rId4"/>
                <a:stretch>
                  <a:fillRect l="-105" t="-698" r="-1002"/>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October 25, 2018</a:t>
            </a:r>
            <a:endParaRPr lang="en-US" altLang="zh-CN"/>
          </a:p>
        </p:txBody>
      </p:sp>
      <p:grpSp>
        <p:nvGrpSpPr>
          <p:cNvPr id="11" name="Group 10">
            <a:extLst>
              <a:ext uri="{FF2B5EF4-FFF2-40B4-BE49-F238E27FC236}">
                <a16:creationId xmlns:a16="http://schemas.microsoft.com/office/drawing/2014/main" id="{6DF9D519-6854-4D83-BD6B-435B06B4C08F}"/>
              </a:ext>
            </a:extLst>
          </p:cNvPr>
          <p:cNvGrpSpPr/>
          <p:nvPr/>
        </p:nvGrpSpPr>
        <p:grpSpPr>
          <a:xfrm>
            <a:off x="2990850" y="1390650"/>
            <a:ext cx="6343650" cy="3695700"/>
            <a:chOff x="2990850" y="1390650"/>
            <a:chExt cx="6343650" cy="3695700"/>
          </a:xfrm>
        </p:grpSpPr>
        <p:pic>
          <p:nvPicPr>
            <p:cNvPr id="4098" name="Picture 2" descr="https://web.njit.edu/~gary/320/assets/FISS_rough.png">
              <a:extLst>
                <a:ext uri="{FF2B5EF4-FFF2-40B4-BE49-F238E27FC236}">
                  <a16:creationId xmlns:a16="http://schemas.microsoft.com/office/drawing/2014/main" id="{9328749E-4705-472B-85B6-F917FDA64F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1390650"/>
              <a:ext cx="6343650" cy="3695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5CF1924-C499-43CE-81DC-E9336B145B62}"/>
                </a:ext>
              </a:extLst>
            </p:cNvPr>
            <p:cNvSpPr txBox="1"/>
            <p:nvPr/>
          </p:nvSpPr>
          <p:spPr>
            <a:xfrm>
              <a:off x="3443041" y="1520463"/>
              <a:ext cx="5602368" cy="461665"/>
            </a:xfrm>
            <a:prstGeom prst="rect">
              <a:avLst/>
            </a:prstGeom>
            <a:noFill/>
          </p:spPr>
          <p:txBody>
            <a:bodyPr wrap="none" rtlCol="0">
              <a:spAutoFit/>
            </a:bodyPr>
            <a:lstStyle/>
            <a:p>
              <a:pPr algn="l"/>
              <a:r>
                <a:rPr lang="en-US" sz="2400" dirty="0"/>
                <a:t>Map of sodium in Mercury’s atmosphere</a:t>
              </a:r>
            </a:p>
          </p:txBody>
        </p:sp>
      </p:grpSp>
    </p:spTree>
    <p:extLst>
      <p:ext uri="{BB962C8B-B14F-4D97-AF65-F5344CB8AC3E}">
        <p14:creationId xmlns:p14="http://schemas.microsoft.com/office/powerpoint/2010/main" val="4248947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err="1"/>
              <a:t>BepiColombo</a:t>
            </a:r>
            <a:r>
              <a:rPr lang="en-US" dirty="0"/>
              <a:t> ESA Mission</a:t>
            </a:r>
          </a:p>
        </p:txBody>
      </p:sp>
      <p:sp>
        <p:nvSpPr>
          <p:cNvPr id="3" name="Text Placeholder 2"/>
          <p:cNvSpPr>
            <a:spLocks noGrp="1"/>
          </p:cNvSpPr>
          <p:nvPr>
            <p:ph type="body" sz="half" idx="1"/>
          </p:nvPr>
        </p:nvSpPr>
        <p:spPr>
          <a:xfrm>
            <a:off x="461913" y="955219"/>
            <a:ext cx="11564624" cy="3826331"/>
          </a:xfrm>
        </p:spPr>
        <p:txBody>
          <a:bodyPr/>
          <a:lstStyle/>
          <a:p>
            <a:r>
              <a:rPr lang="en-US" sz="1800" dirty="0"/>
              <a:t>A new mission was launched just 5 days ago (2018 Oct 20), and is headed for Mercury. </a:t>
            </a:r>
          </a:p>
          <a:p>
            <a:r>
              <a:rPr lang="en-US" sz="1800" dirty="0"/>
              <a:t>From the ESA web site: </a:t>
            </a:r>
          </a:p>
          <a:p>
            <a:pPr lvl="1"/>
            <a:r>
              <a:rPr lang="en-US" sz="1600" dirty="0"/>
              <a:t>“The </a:t>
            </a:r>
            <a:r>
              <a:rPr lang="en-US" sz="1600" dirty="0" err="1"/>
              <a:t>BepiColombo</a:t>
            </a:r>
            <a:r>
              <a:rPr lang="en-US" sz="1600" dirty="0"/>
              <a:t> mission is based on two spacecraft:</a:t>
            </a:r>
          </a:p>
          <a:p>
            <a:pPr lvl="2"/>
            <a:r>
              <a:rPr lang="en-US" sz="1600" dirty="0"/>
              <a:t>a Mercury Planetary Orbiter (MPO); and</a:t>
            </a:r>
          </a:p>
          <a:p>
            <a:pPr lvl="2"/>
            <a:r>
              <a:rPr lang="en-US" sz="1600" dirty="0"/>
              <a:t>a Mercury Magnetospheric Orbiter (MMO)</a:t>
            </a:r>
          </a:p>
          <a:p>
            <a:pPr lvl="1"/>
            <a:r>
              <a:rPr lang="en-US" sz="1600" dirty="0"/>
              <a:t>Among several investigations, </a:t>
            </a:r>
            <a:r>
              <a:rPr lang="en-US" sz="1600" dirty="0" err="1"/>
              <a:t>BepiColombo</a:t>
            </a:r>
            <a:r>
              <a:rPr lang="en-US" sz="1600" dirty="0"/>
              <a:t> will make a complete map of Mercury at different wavelengths. It will chart the planet's mineralogy and elemental composition, determine whether the interior of the planet is molten or not, and investigate the extent and origin of Mercury’s magnetic field.</a:t>
            </a:r>
          </a:p>
          <a:p>
            <a:pPr lvl="1"/>
            <a:r>
              <a:rPr lang="en-US" sz="1600" dirty="0"/>
              <a:t>Once </a:t>
            </a:r>
            <a:r>
              <a:rPr lang="en-US" sz="1600" dirty="0" err="1"/>
              <a:t>BepiColombo</a:t>
            </a:r>
            <a:r>
              <a:rPr lang="en-US" sz="1600" dirty="0"/>
              <a:t> arrives in late 2025, it will help reveal information on the composition and history of Mercury. It should discover more about the formation and the history of the inner planets in general, including Earth.”</a:t>
            </a:r>
          </a:p>
          <a:p>
            <a:r>
              <a:rPr lang="en-US" sz="1800" dirty="0"/>
              <a:t>One of the goals of </a:t>
            </a:r>
            <a:r>
              <a:rPr lang="en-US" sz="1800" dirty="0" err="1"/>
              <a:t>BepiColumbo</a:t>
            </a:r>
            <a:r>
              <a:rPr lang="en-US" sz="1800" dirty="0"/>
              <a:t> is to test the hypothesis that Mercury formed much farther from the Sun, and moved to its current location later (perhaps during the planetary migrations).  Messenger found lots of volatile-containing rocks on Mercury that cannot be accounted for if Mercury formed so close to the Sun. </a:t>
            </a:r>
            <a:endParaRPr lang="en-US" sz="2000" dirty="0"/>
          </a:p>
        </p:txBody>
      </p:sp>
      <p:sp>
        <p:nvSpPr>
          <p:cNvPr id="6" name="Date Placeholder 5"/>
          <p:cNvSpPr>
            <a:spLocks noGrp="1"/>
          </p:cNvSpPr>
          <p:nvPr>
            <p:ph type="dt" sz="half" idx="10"/>
          </p:nvPr>
        </p:nvSpPr>
        <p:spPr/>
        <p:txBody>
          <a:bodyPr/>
          <a:lstStyle/>
          <a:p>
            <a:pPr>
              <a:defRPr/>
            </a:pPr>
            <a:r>
              <a:rPr lang="en-US"/>
              <a:t>October 25, 2018</a:t>
            </a:r>
            <a:endParaRPr lang="en-US" altLang="zh-CN"/>
          </a:p>
        </p:txBody>
      </p:sp>
    </p:spTree>
    <p:extLst>
      <p:ext uri="{BB962C8B-B14F-4D97-AF65-F5344CB8AC3E}">
        <p14:creationId xmlns:p14="http://schemas.microsoft.com/office/powerpoint/2010/main" val="1573145121"/>
      </p:ext>
    </p:extLst>
  </p:cSld>
  <p:clrMapOvr>
    <a:masterClrMapping/>
  </p:clrMapOvr>
  <p:transition/>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22164</TotalTime>
  <Words>2606</Words>
  <Application>Microsoft Office PowerPoint</Application>
  <PresentationFormat>Widescreen</PresentationFormat>
  <Paragraphs>117</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宋体</vt:lpstr>
      <vt:lpstr>Arial</vt:lpstr>
      <vt:lpstr>Arial Black</vt:lpstr>
      <vt:lpstr>Cambria Math</vt:lpstr>
      <vt:lpstr>Comic Sans MS</vt:lpstr>
      <vt:lpstr>Palatino Linotype</vt:lpstr>
      <vt:lpstr>Symbol</vt:lpstr>
      <vt:lpstr>Tahoma</vt:lpstr>
      <vt:lpstr>Times New Roman</vt:lpstr>
      <vt:lpstr>Wingdings</vt:lpstr>
      <vt:lpstr>Textured</vt:lpstr>
      <vt:lpstr>Physics 320: Physical Characteristics: Temperatures and Ages (Lecture 13)</vt:lpstr>
      <vt:lpstr>Surface Temperatures—Albedo</vt:lpstr>
      <vt:lpstr>Surface Temperatures—Incident Flux</vt:lpstr>
      <vt:lpstr>Surface Temperatures for Two Cases</vt:lpstr>
      <vt:lpstr>Determining Ages</vt:lpstr>
      <vt:lpstr>Dating with Radioactive Decay</vt:lpstr>
      <vt:lpstr>Closer Look at Mercury</vt:lpstr>
      <vt:lpstr>Mercury Surface and Atmosphere</vt:lpstr>
      <vt:lpstr>BepiColombo ESA Mission</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612</cp:revision>
  <dcterms:created xsi:type="dcterms:W3CDTF">2003-02-02T23:38:32Z</dcterms:created>
  <dcterms:modified xsi:type="dcterms:W3CDTF">2018-10-25T11:56:35Z</dcterms:modified>
</cp:coreProperties>
</file>