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Lst>
  <p:notesMasterIdLst>
    <p:notesMasterId r:id="rId10"/>
  </p:notesMasterIdLst>
  <p:handoutMasterIdLst>
    <p:handoutMasterId r:id="rId11"/>
  </p:handoutMasterIdLst>
  <p:sldIdLst>
    <p:sldId id="256" r:id="rId2"/>
    <p:sldId id="362" r:id="rId3"/>
    <p:sldId id="365" r:id="rId4"/>
    <p:sldId id="375" r:id="rId5"/>
    <p:sldId id="366" r:id="rId6"/>
    <p:sldId id="377" r:id="rId7"/>
    <p:sldId id="376" r:id="rId8"/>
    <p:sldId id="364" r:id="rId9"/>
  </p:sldIdLst>
  <p:sldSz cx="12192000" cy="6858000"/>
  <p:notesSz cx="7315200" cy="9601200"/>
  <p:defaultTextStyle>
    <a:defPPr>
      <a:defRPr lang="en-US"/>
    </a:defPPr>
    <a:lvl1pPr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1pPr>
    <a:lvl2pPr marL="4572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2pPr>
    <a:lvl3pPr marL="9144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3pPr>
    <a:lvl4pPr marL="13716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4pPr>
    <a:lvl5pPr marL="18288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9999"/>
    <a:srgbClr val="85FBAC"/>
    <a:srgbClr val="969696"/>
    <a:srgbClr val="FFFF66"/>
    <a:srgbClr val="FFFF00"/>
    <a:srgbClr val="4D4D4D"/>
    <a:srgbClr val="FFCC99"/>
    <a:srgbClr val="FFCC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9" autoAdjust="0"/>
    <p:restoredTop sz="86408" autoAdjust="0"/>
  </p:normalViewPr>
  <p:slideViewPr>
    <p:cSldViewPr snapToGrid="0">
      <p:cViewPr>
        <p:scale>
          <a:sx n="83" d="100"/>
          <a:sy n="83" d="100"/>
        </p:scale>
        <p:origin x="48" y="10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0" d="100"/>
          <a:sy n="50" d="100"/>
        </p:scale>
        <p:origin x="-186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l"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r"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l"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r" defTabSz="950913" eaLnBrk="0" hangingPunct="0">
              <a:lnSpc>
                <a:spcPct val="70000"/>
              </a:lnSpc>
              <a:spcBef>
                <a:spcPct val="50000"/>
              </a:spcBef>
              <a:buClr>
                <a:srgbClr val="EC143C"/>
              </a:buClr>
              <a:buSzPct val="80000"/>
              <a:buFont typeface="Wingdings" panose="05000000000000000000" pitchFamily="2" charset="2"/>
              <a:buChar char="q"/>
              <a:defRPr sz="1200">
                <a:solidFill>
                  <a:schemeClr val="tx1"/>
                </a:solidFill>
                <a:latin typeface="Palatino Linotype" panose="02040502050505030304" pitchFamily="18" charset="0"/>
              </a:defRPr>
            </a:lvl1pPr>
          </a:lstStyle>
          <a:p>
            <a:fld id="{A958A045-EAE3-4781-8406-3B9475E74553}" type="slidenum">
              <a:rPr lang="en-US" altLang="en-US"/>
              <a:pPr/>
              <a:t>‹#›</a:t>
            </a:fld>
            <a:endParaRPr lang="en-US" altLang="en-US"/>
          </a:p>
        </p:txBody>
      </p:sp>
    </p:spTree>
    <p:extLst>
      <p:ext uri="{BB962C8B-B14F-4D97-AF65-F5344CB8AC3E}">
        <p14:creationId xmlns:p14="http://schemas.microsoft.com/office/powerpoint/2010/main" val="970843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144963" y="709613"/>
            <a:ext cx="3170237" cy="481012"/>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l" defTabSz="950913">
              <a:defRPr sz="1200" smtClean="0">
                <a:solidFill>
                  <a:schemeClr val="tx1"/>
                </a:solidFill>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r" defTabSz="950913">
              <a:defRPr sz="1200" smtClean="0">
                <a:solidFill>
                  <a:schemeClr val="tx1"/>
                </a:solidFill>
                <a:latin typeface="Times New Roman" pitchFamily="18" charset="0"/>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95263" y="246063"/>
            <a:ext cx="3911600" cy="2200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239713" y="2762250"/>
            <a:ext cx="6770687" cy="6470650"/>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4144963" y="1420813"/>
            <a:ext cx="3170237"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l" defTabSz="950913">
              <a:defRPr sz="1200" smtClean="0">
                <a:solidFill>
                  <a:schemeClr val="tx1"/>
                </a:solidFill>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4144963" y="2051050"/>
            <a:ext cx="3170237" cy="481013"/>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r" defTabSz="950913">
              <a:defRPr sz="1200">
                <a:solidFill>
                  <a:schemeClr val="tx1"/>
                </a:solidFill>
                <a:latin typeface="Times New Roman" panose="02020603050405020304" pitchFamily="18" charset="0"/>
              </a:defRPr>
            </a:lvl1pPr>
          </a:lstStyle>
          <a:p>
            <a:fld id="{98CB9906-1C95-45EE-92C4-8B1B1AB13FB4}" type="slidenum">
              <a:rPr lang="en-US" altLang="en-US"/>
              <a:pPr/>
              <a:t>‹#›</a:t>
            </a:fld>
            <a:endParaRPr lang="en-US" altLang="en-US"/>
          </a:p>
        </p:txBody>
      </p:sp>
    </p:spTree>
    <p:extLst>
      <p:ext uri="{BB962C8B-B14F-4D97-AF65-F5344CB8AC3E}">
        <p14:creationId xmlns:p14="http://schemas.microsoft.com/office/powerpoint/2010/main" val="3500705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sz="4400">
                <a:solidFill>
                  <a:schemeClr val="bg2"/>
                </a:solidFill>
                <a:latin typeface="Tahoma" panose="020B0604030504040204" pitchFamily="34" charset="0"/>
                <a:ea typeface="宋体" panose="02010600030101010101" pitchFamily="2" charset="-122"/>
              </a:defRPr>
            </a:lvl1pPr>
            <a:lvl2pPr marL="742950" indent="-285750" defTabSz="950913" eaLnBrk="0" hangingPunct="0">
              <a:defRPr sz="4400">
                <a:solidFill>
                  <a:schemeClr val="bg2"/>
                </a:solidFill>
                <a:latin typeface="Tahoma" panose="020B0604030504040204" pitchFamily="34" charset="0"/>
                <a:ea typeface="宋体" panose="02010600030101010101" pitchFamily="2" charset="-122"/>
              </a:defRPr>
            </a:lvl2pPr>
            <a:lvl3pPr marL="1143000" indent="-228600" defTabSz="950913" eaLnBrk="0" hangingPunct="0">
              <a:defRPr sz="4400">
                <a:solidFill>
                  <a:schemeClr val="bg2"/>
                </a:solidFill>
                <a:latin typeface="Tahoma" panose="020B0604030504040204" pitchFamily="34" charset="0"/>
                <a:ea typeface="宋体" panose="02010600030101010101" pitchFamily="2" charset="-122"/>
              </a:defRPr>
            </a:lvl3pPr>
            <a:lvl4pPr marL="1600200" indent="-228600" defTabSz="950913" eaLnBrk="0" hangingPunct="0">
              <a:defRPr sz="4400">
                <a:solidFill>
                  <a:schemeClr val="bg2"/>
                </a:solidFill>
                <a:latin typeface="Tahoma" panose="020B0604030504040204" pitchFamily="34" charset="0"/>
                <a:ea typeface="宋体" panose="02010600030101010101" pitchFamily="2" charset="-122"/>
              </a:defRPr>
            </a:lvl4pPr>
            <a:lvl5pPr marL="2057400" indent="-228600" defTabSz="950913" eaLnBrk="0" hangingPunct="0">
              <a:defRPr sz="4400">
                <a:solidFill>
                  <a:schemeClr val="bg2"/>
                </a:solidFill>
                <a:latin typeface="Tahoma" panose="020B0604030504040204" pitchFamily="34" charset="0"/>
                <a:ea typeface="宋体" panose="02010600030101010101" pitchFamily="2" charset="-122"/>
              </a:defRPr>
            </a:lvl5pPr>
            <a:lvl6pPr marL="25146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6pPr>
            <a:lvl7pPr marL="29718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7pPr>
            <a:lvl8pPr marL="34290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8pPr>
            <a:lvl9pPr marL="38862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9pPr>
          </a:lstStyle>
          <a:p>
            <a:pPr eaLnBrk="1" hangingPunct="1"/>
            <a:fld id="{0A80610C-C3EA-494B-8330-57148D37CC9C}" type="slidenum">
              <a:rPr lang="en-US" altLang="en-US" sz="1200">
                <a:solidFill>
                  <a:schemeClr val="tx1"/>
                </a:solidFill>
                <a:latin typeface="Times New Roman" panose="02020603050405020304" pitchFamily="18" charset="0"/>
              </a:rPr>
              <a:pPr eaLnBrk="1" hangingPunct="1"/>
              <a:t>1</a:t>
            </a:fld>
            <a:endParaRPr lang="en-US" altLang="en-US" sz="1200">
              <a:solidFill>
                <a:schemeClr val="tx1"/>
              </a:solidFill>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xfrm>
            <a:off x="195263" y="246063"/>
            <a:ext cx="3911600" cy="2200275"/>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95923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Physics_at_NJI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53328"/>
            <a:ext cx="9186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sun2"/>
          <p:cNvPicPr>
            <a:picLocks noChangeAspect="1" noChangeArrowheads="1"/>
          </p:cNvPicPr>
          <p:nvPr userDrawn="1"/>
        </p:nvPicPr>
        <p:blipFill>
          <a:blip r:embed="rId3">
            <a:extLst>
              <a:ext uri="{28A0092B-C50C-407E-A947-70E740481C1C}">
                <a14:useLocalDpi xmlns:a14="http://schemas.microsoft.com/office/drawing/2010/main" val="0"/>
              </a:ext>
            </a:extLst>
          </a:blip>
          <a:srcRect r="5904"/>
          <a:stretch>
            <a:fillRect/>
          </a:stretch>
        </p:blipFill>
        <p:spPr bwMode="auto">
          <a:xfrm>
            <a:off x="9764168" y="2190751"/>
            <a:ext cx="2428573" cy="466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194" name="Rectangle 2"/>
          <p:cNvSpPr>
            <a:spLocks noGrp="1" noChangeArrowheads="1"/>
          </p:cNvSpPr>
          <p:nvPr>
            <p:ph type="ctrTitle" sz="quarter"/>
          </p:nvPr>
        </p:nvSpPr>
        <p:spPr>
          <a:xfrm>
            <a:off x="914400" y="1447800"/>
            <a:ext cx="10363200" cy="1828800"/>
          </a:xfrm>
        </p:spPr>
        <p:txBody>
          <a:bodyPr/>
          <a:lstStyle>
            <a:lvl1pPr>
              <a:defRPr/>
            </a:lvl1pPr>
          </a:lstStyle>
          <a:p>
            <a:r>
              <a:rPr lang="en-US"/>
              <a:t>Click to edit Master title style</a:t>
            </a:r>
          </a:p>
        </p:txBody>
      </p:sp>
      <p:sp>
        <p:nvSpPr>
          <p:cNvPr id="264195" name="Rectangle 3"/>
          <p:cNvSpPr>
            <a:spLocks noGrp="1" noChangeArrowheads="1"/>
          </p:cNvSpPr>
          <p:nvPr>
            <p:ph type="subTitle" sz="quarter" idx="1"/>
          </p:nvPr>
        </p:nvSpPr>
        <p:spPr>
          <a:xfrm>
            <a:off x="914400" y="3657600"/>
            <a:ext cx="8534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91732133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6, 2018</a:t>
            </a:r>
            <a:endParaRPr lang="en-US" altLang="zh-CN"/>
          </a:p>
        </p:txBody>
      </p:sp>
    </p:spTree>
    <p:extLst>
      <p:ext uri="{BB962C8B-B14F-4D97-AF65-F5344CB8AC3E}">
        <p14:creationId xmlns:p14="http://schemas.microsoft.com/office/powerpoint/2010/main" val="27629720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6, 2018</a:t>
            </a:r>
            <a:endParaRPr lang="en-US" altLang="zh-CN"/>
          </a:p>
        </p:txBody>
      </p:sp>
    </p:spTree>
    <p:extLst>
      <p:ext uri="{BB962C8B-B14F-4D97-AF65-F5344CB8AC3E}">
        <p14:creationId xmlns:p14="http://schemas.microsoft.com/office/powerpoint/2010/main" val="265115300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Text Placeholder 2"/>
          <p:cNvSpPr>
            <a:spLocks noGrp="1"/>
          </p:cNvSpPr>
          <p:nvPr>
            <p:ph type="body" sz="half" idx="1"/>
          </p:nvPr>
        </p:nvSpPr>
        <p:spPr>
          <a:xfrm>
            <a:off x="609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447800"/>
            <a:ext cx="5384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848100"/>
            <a:ext cx="5384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November 6, 2018</a:t>
            </a:r>
            <a:endParaRPr lang="en-US" altLang="zh-CN"/>
          </a:p>
        </p:txBody>
      </p:sp>
    </p:spTree>
    <p:extLst>
      <p:ext uri="{BB962C8B-B14F-4D97-AF65-F5344CB8AC3E}">
        <p14:creationId xmlns:p14="http://schemas.microsoft.com/office/powerpoint/2010/main" val="302941820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Text Placeholder 2"/>
          <p:cNvSpPr>
            <a:spLocks noGrp="1"/>
          </p:cNvSpPr>
          <p:nvPr>
            <p:ph type="body" sz="half" idx="1"/>
          </p:nvPr>
        </p:nvSpPr>
        <p:spPr>
          <a:xfrm>
            <a:off x="609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6, 2018</a:t>
            </a:r>
            <a:endParaRPr lang="en-US" altLang="zh-CN"/>
          </a:p>
        </p:txBody>
      </p:sp>
    </p:spTree>
    <p:extLst>
      <p:ext uri="{BB962C8B-B14F-4D97-AF65-F5344CB8AC3E}">
        <p14:creationId xmlns:p14="http://schemas.microsoft.com/office/powerpoint/2010/main" val="317481166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Table Placeholder 2"/>
          <p:cNvSpPr>
            <a:spLocks noGrp="1"/>
          </p:cNvSpPr>
          <p:nvPr>
            <p:ph type="tbl" idx="1"/>
          </p:nvPr>
        </p:nvSpPr>
        <p:spPr>
          <a:xfrm>
            <a:off x="609600" y="1447800"/>
            <a:ext cx="10972800" cy="4648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6, 2018</a:t>
            </a:r>
            <a:endParaRPr lang="en-US" altLang="zh-CN"/>
          </a:p>
        </p:txBody>
      </p:sp>
    </p:spTree>
    <p:extLst>
      <p:ext uri="{BB962C8B-B14F-4D97-AF65-F5344CB8AC3E}">
        <p14:creationId xmlns:p14="http://schemas.microsoft.com/office/powerpoint/2010/main" val="302976688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Content Placeholder 2"/>
          <p:cNvSpPr>
            <a:spLocks noGrp="1"/>
          </p:cNvSpPr>
          <p:nvPr>
            <p:ph sz="quarter" idx="1"/>
          </p:nvPr>
        </p:nvSpPr>
        <p:spPr>
          <a:xfrm>
            <a:off x="609600" y="1447800"/>
            <a:ext cx="5384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848100"/>
            <a:ext cx="5384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November 6, 2018</a:t>
            </a:r>
            <a:endParaRPr lang="en-US" altLang="zh-CN"/>
          </a:p>
        </p:txBody>
      </p:sp>
    </p:spTree>
    <p:extLst>
      <p:ext uri="{BB962C8B-B14F-4D97-AF65-F5344CB8AC3E}">
        <p14:creationId xmlns:p14="http://schemas.microsoft.com/office/powerpoint/2010/main" val="176543439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Content Placeholder 2"/>
          <p:cNvSpPr>
            <a:spLocks noGrp="1"/>
          </p:cNvSpPr>
          <p:nvPr>
            <p:ph sz="half" idx="1"/>
          </p:nvPr>
        </p:nvSpPr>
        <p:spPr>
          <a:xfrm>
            <a:off x="609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6, 2018</a:t>
            </a:r>
            <a:endParaRPr lang="en-US" altLang="zh-CN"/>
          </a:p>
        </p:txBody>
      </p:sp>
    </p:spTree>
    <p:extLst>
      <p:ext uri="{BB962C8B-B14F-4D97-AF65-F5344CB8AC3E}">
        <p14:creationId xmlns:p14="http://schemas.microsoft.com/office/powerpoint/2010/main" val="126953677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Text Placeholder 2"/>
          <p:cNvSpPr>
            <a:spLocks noGrp="1"/>
          </p:cNvSpPr>
          <p:nvPr>
            <p:ph type="body" sz="half" idx="1"/>
          </p:nvPr>
        </p:nvSpPr>
        <p:spPr>
          <a:xfrm>
            <a:off x="609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447800"/>
            <a:ext cx="5384800" cy="46482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6, 2018</a:t>
            </a:r>
            <a:endParaRPr lang="en-US" altLang="zh-CN"/>
          </a:p>
        </p:txBody>
      </p:sp>
    </p:spTree>
    <p:extLst>
      <p:ext uri="{BB962C8B-B14F-4D97-AF65-F5344CB8AC3E}">
        <p14:creationId xmlns:p14="http://schemas.microsoft.com/office/powerpoint/2010/main" val="22814951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6, 2018</a:t>
            </a:r>
            <a:endParaRPr lang="en-US" altLang="zh-CN"/>
          </a:p>
        </p:txBody>
      </p:sp>
    </p:spTree>
    <p:extLst>
      <p:ext uri="{BB962C8B-B14F-4D97-AF65-F5344CB8AC3E}">
        <p14:creationId xmlns:p14="http://schemas.microsoft.com/office/powerpoint/2010/main" val="7900085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6, 2018</a:t>
            </a:r>
            <a:endParaRPr lang="en-US" altLang="zh-CN"/>
          </a:p>
        </p:txBody>
      </p:sp>
    </p:spTree>
    <p:extLst>
      <p:ext uri="{BB962C8B-B14F-4D97-AF65-F5344CB8AC3E}">
        <p14:creationId xmlns:p14="http://schemas.microsoft.com/office/powerpoint/2010/main" val="28200903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47800"/>
            <a:ext cx="538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0"/>
            <a:ext cx="538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6, 2018</a:t>
            </a:r>
            <a:endParaRPr lang="en-US" altLang="zh-CN"/>
          </a:p>
        </p:txBody>
      </p:sp>
    </p:spTree>
    <p:extLst>
      <p:ext uri="{BB962C8B-B14F-4D97-AF65-F5344CB8AC3E}">
        <p14:creationId xmlns:p14="http://schemas.microsoft.com/office/powerpoint/2010/main" val="277412655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November 6, 2018</a:t>
            </a:r>
            <a:endParaRPr lang="en-US" altLang="zh-CN"/>
          </a:p>
        </p:txBody>
      </p:sp>
    </p:spTree>
    <p:extLst>
      <p:ext uri="{BB962C8B-B14F-4D97-AF65-F5344CB8AC3E}">
        <p14:creationId xmlns:p14="http://schemas.microsoft.com/office/powerpoint/2010/main" val="31627686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November 6, 2018</a:t>
            </a:r>
            <a:endParaRPr lang="en-US" altLang="zh-CN"/>
          </a:p>
        </p:txBody>
      </p:sp>
    </p:spTree>
    <p:extLst>
      <p:ext uri="{BB962C8B-B14F-4D97-AF65-F5344CB8AC3E}">
        <p14:creationId xmlns:p14="http://schemas.microsoft.com/office/powerpoint/2010/main" val="22942053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November 6, 2018</a:t>
            </a:r>
            <a:endParaRPr lang="en-US" altLang="zh-CN"/>
          </a:p>
        </p:txBody>
      </p:sp>
    </p:spTree>
    <p:extLst>
      <p:ext uri="{BB962C8B-B14F-4D97-AF65-F5344CB8AC3E}">
        <p14:creationId xmlns:p14="http://schemas.microsoft.com/office/powerpoint/2010/main" val="380219885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6, 2018</a:t>
            </a:r>
            <a:endParaRPr lang="en-US" altLang="zh-CN"/>
          </a:p>
        </p:txBody>
      </p:sp>
    </p:spTree>
    <p:extLst>
      <p:ext uri="{BB962C8B-B14F-4D97-AF65-F5344CB8AC3E}">
        <p14:creationId xmlns:p14="http://schemas.microsoft.com/office/powerpoint/2010/main" val="34647142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6, 2018</a:t>
            </a:r>
            <a:endParaRPr lang="en-US" altLang="zh-CN"/>
          </a:p>
        </p:txBody>
      </p:sp>
    </p:spTree>
    <p:extLst>
      <p:ext uri="{BB962C8B-B14F-4D97-AF65-F5344CB8AC3E}">
        <p14:creationId xmlns:p14="http://schemas.microsoft.com/office/powerpoint/2010/main" val="183348177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bwMode="auto">
          <a:xfrm>
            <a:off x="609600" y="38100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484" name="Rectangle 3"/>
          <p:cNvSpPr>
            <a:spLocks noGrp="1" noChangeArrowheads="1"/>
          </p:cNvSpPr>
          <p:nvPr>
            <p:ph type="body" idx="1"/>
          </p:nvPr>
        </p:nvSpPr>
        <p:spPr bwMode="auto">
          <a:xfrm>
            <a:off x="609600" y="1447800"/>
            <a:ext cx="10972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3172" name="Rectangle 4"/>
          <p:cNvSpPr>
            <a:spLocks noGrp="1" noChangeArrowheads="1"/>
          </p:cNvSpPr>
          <p:nvPr>
            <p:ph type="dt" sz="half" idx="2"/>
          </p:nvPr>
        </p:nvSpPr>
        <p:spPr bwMode="auto">
          <a:xfrm>
            <a:off x="9186672" y="6345105"/>
            <a:ext cx="2114212" cy="2650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b="1" smtClean="0">
                <a:solidFill>
                  <a:schemeClr val="bg2"/>
                </a:solidFill>
                <a:latin typeface="Arial" charset="0"/>
              </a:defRPr>
            </a:lvl1pPr>
          </a:lstStyle>
          <a:p>
            <a:pPr>
              <a:defRPr/>
            </a:pPr>
            <a:r>
              <a:rPr lang="en-US" smtClean="0"/>
              <a:t>November 6, 2018</a:t>
            </a:r>
            <a:endParaRPr lang="en-US" altLang="zh-CN" dirty="0"/>
          </a:p>
        </p:txBody>
      </p:sp>
      <p:pic>
        <p:nvPicPr>
          <p:cNvPr id="20486" name="Picture 10" descr="sun2"/>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r="5904"/>
          <a:stretch>
            <a:fillRect/>
          </a:stretch>
        </p:blipFill>
        <p:spPr bwMode="auto">
          <a:xfrm>
            <a:off x="11542390" y="5578476"/>
            <a:ext cx="65571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Physics_at_NJIT"/>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6053328"/>
            <a:ext cx="9186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44"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ransition/>
  <p:hf sldNum="0" hdr="0" ftr="0"/>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Tahoma" pitchFamily="34" charset="0"/>
        </a:defRPr>
      </a:lvl2pPr>
      <a:lvl3pPr algn="ctr" rtl="0" eaLnBrk="0" fontAlgn="base" hangingPunct="0">
        <a:spcBef>
          <a:spcPct val="0"/>
        </a:spcBef>
        <a:spcAft>
          <a:spcPct val="0"/>
        </a:spcAft>
        <a:defRPr sz="4400">
          <a:solidFill>
            <a:schemeClr val="bg2"/>
          </a:solidFill>
          <a:latin typeface="Tahoma" pitchFamily="34" charset="0"/>
        </a:defRPr>
      </a:lvl3pPr>
      <a:lvl4pPr algn="ctr" rtl="0" eaLnBrk="0" fontAlgn="base" hangingPunct="0">
        <a:spcBef>
          <a:spcPct val="0"/>
        </a:spcBef>
        <a:spcAft>
          <a:spcPct val="0"/>
        </a:spcAft>
        <a:defRPr sz="4400">
          <a:solidFill>
            <a:schemeClr val="bg2"/>
          </a:solidFill>
          <a:latin typeface="Tahoma" pitchFamily="34" charset="0"/>
        </a:defRPr>
      </a:lvl4pPr>
      <a:lvl5pPr algn="ctr" rtl="0" eaLnBrk="0" fontAlgn="base" hangingPunct="0">
        <a:spcBef>
          <a:spcPct val="0"/>
        </a:spcBef>
        <a:spcAft>
          <a:spcPct val="0"/>
        </a:spcAft>
        <a:defRPr sz="4400">
          <a:solidFill>
            <a:schemeClr val="bg2"/>
          </a:solidFill>
          <a:latin typeface="Tahoma" pitchFamily="34" charset="0"/>
        </a:defRPr>
      </a:lvl5pPr>
      <a:lvl6pPr marL="457200" algn="ctr" rtl="0" fontAlgn="base">
        <a:spcBef>
          <a:spcPct val="0"/>
        </a:spcBef>
        <a:spcAft>
          <a:spcPct val="0"/>
        </a:spcAft>
        <a:defRPr sz="4400">
          <a:solidFill>
            <a:schemeClr val="bg2"/>
          </a:solidFill>
          <a:latin typeface="Tahoma" pitchFamily="34" charset="0"/>
        </a:defRPr>
      </a:lvl6pPr>
      <a:lvl7pPr marL="914400" algn="ctr" rtl="0" fontAlgn="base">
        <a:spcBef>
          <a:spcPct val="0"/>
        </a:spcBef>
        <a:spcAft>
          <a:spcPct val="0"/>
        </a:spcAft>
        <a:defRPr sz="4400">
          <a:solidFill>
            <a:schemeClr val="bg2"/>
          </a:solidFill>
          <a:latin typeface="Tahoma" pitchFamily="34" charset="0"/>
        </a:defRPr>
      </a:lvl7pPr>
      <a:lvl8pPr marL="1371600" algn="ctr" rtl="0" fontAlgn="base">
        <a:spcBef>
          <a:spcPct val="0"/>
        </a:spcBef>
        <a:spcAft>
          <a:spcPct val="0"/>
        </a:spcAft>
        <a:defRPr sz="4400">
          <a:solidFill>
            <a:schemeClr val="bg2"/>
          </a:solidFill>
          <a:latin typeface="Tahoma" pitchFamily="34" charset="0"/>
        </a:defRPr>
      </a:lvl8pPr>
      <a:lvl9pPr marL="1828800" algn="ctr" rtl="0" fontAlgn="base">
        <a:spcBef>
          <a:spcPct val="0"/>
        </a:spcBef>
        <a:spcAft>
          <a:spcPct val="0"/>
        </a:spcAft>
        <a:defRPr sz="4400">
          <a:solidFill>
            <a:schemeClr val="bg2"/>
          </a:solidFill>
          <a:latin typeface="Tahoma" pitchFamily="34" charset="0"/>
        </a:defRPr>
      </a:lvl9pPr>
    </p:titleStyle>
    <p:bodyStyle>
      <a:lvl1pPr marL="342900" indent="-342900" algn="l" rtl="0" eaLnBrk="0" fontAlgn="base" hangingPunct="0">
        <a:spcBef>
          <a:spcPct val="20000"/>
        </a:spcBef>
        <a:spcAft>
          <a:spcPct val="0"/>
        </a:spcAft>
        <a:buClr>
          <a:srgbClr val="9999FF"/>
        </a:buClr>
        <a:buSzPct val="80000"/>
        <a:buFont typeface="Wingdings" panose="05000000000000000000"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9999FF"/>
        </a:buClr>
        <a:buSzPct val="65000"/>
        <a:buFont typeface="Wingdings" panose="05000000000000000000"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rgbClr val="9999FF"/>
        </a:buClr>
        <a:buSzPct val="65000"/>
        <a:buFont typeface="Wingdings" panose="05000000000000000000"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5pPr>
      <a:lvl6pPr marL="25146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6pPr>
      <a:lvl7pPr marL="29718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7pPr>
      <a:lvl8pPr marL="34290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8pPr>
      <a:lvl9pPr marL="38862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hyperlink" Target="https://en.wikipedia.org/wiki/Common_surface_features_of_Mar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en.wikipedia.org/wiki/Spirit_(rover)" TargetMode="External"/><Relationship Id="rId7" Type="http://schemas.openxmlformats.org/officeDocument/2006/relationships/hyperlink" Target="https://www.businessinsider.com/spacex-mars-landing-missions-paul-wooster-presentation-2018-8" TargetMode="External"/><Relationship Id="rId2" Type="http://schemas.openxmlformats.org/officeDocument/2006/relationships/hyperlink" Target="https://en.wikipedia.org/wiki/List_of_missions_to_Mars" TargetMode="External"/><Relationship Id="rId1" Type="http://schemas.openxmlformats.org/officeDocument/2006/relationships/slideLayout" Target="../slideLayouts/slideLayout12.xml"/><Relationship Id="rId6" Type="http://schemas.openxmlformats.org/officeDocument/2006/relationships/hyperlink" Target="https://en.wikipedia.org/wiki/List_of_missions_to_Mars#Future_missions" TargetMode="External"/><Relationship Id="rId5" Type="http://schemas.openxmlformats.org/officeDocument/2006/relationships/hyperlink" Target="https://en.wikipedia.org/wiki/Curiosity_(rover)" TargetMode="External"/><Relationship Id="rId4" Type="http://schemas.openxmlformats.org/officeDocument/2006/relationships/hyperlink" Target="https://en.wikipedia.org/wiki/Opportunity_(rover)" TargetMode="External"/><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1384663" y="1422400"/>
            <a:ext cx="8334103" cy="2168088"/>
          </a:xfrm>
        </p:spPr>
        <p:txBody>
          <a:bodyPr/>
          <a:lstStyle/>
          <a:p>
            <a:pPr eaLnBrk="1" hangingPunct="1">
              <a:tabLst>
                <a:tab pos="1027113" algn="l"/>
              </a:tabLst>
            </a:pPr>
            <a:r>
              <a:rPr lang="en-US" altLang="en-US" dirty="0"/>
              <a:t>Physics 320: </a:t>
            </a:r>
            <a:r>
              <a:rPr lang="en-US" altLang="en-US" dirty="0" smtClean="0">
                <a:ea typeface="宋体" panose="02010600030101010101" pitchFamily="2" charset="-122"/>
              </a:rPr>
              <a:t>Mars</a:t>
            </a:r>
            <a:r>
              <a:rPr lang="en-US" altLang="zh-CN" dirty="0" smtClean="0">
                <a:ea typeface="宋体" panose="02010600030101010101" pitchFamily="2" charset="-122"/>
              </a:rPr>
              <a:t> </a:t>
            </a:r>
            <a:r>
              <a:rPr lang="en-US" altLang="en-US" dirty="0"/>
              <a:t>(Lecture </a:t>
            </a:r>
            <a:r>
              <a:rPr lang="en-US" altLang="en-US" dirty="0" smtClean="0"/>
              <a:t>16)</a:t>
            </a:r>
            <a:endParaRPr lang="en-US" altLang="en-US" dirty="0"/>
          </a:p>
        </p:txBody>
      </p:sp>
      <p:sp>
        <p:nvSpPr>
          <p:cNvPr id="22531" name="Rectangle 3"/>
          <p:cNvSpPr>
            <a:spLocks noGrp="1" noChangeArrowheads="1"/>
          </p:cNvSpPr>
          <p:nvPr>
            <p:ph type="subTitle" idx="1"/>
          </p:nvPr>
        </p:nvSpPr>
        <p:spPr>
          <a:xfrm>
            <a:off x="2438400" y="3784600"/>
            <a:ext cx="6400800" cy="1600200"/>
          </a:xfrm>
        </p:spPr>
        <p:txBody>
          <a:bodyPr/>
          <a:lstStyle/>
          <a:p>
            <a:pPr eaLnBrk="1" hangingPunct="1"/>
            <a:r>
              <a:rPr lang="en-US" altLang="en-US" b="1" dirty="0">
                <a:latin typeface="Comic Sans MS" panose="030F0702030302020204" pitchFamily="66" charset="0"/>
              </a:rPr>
              <a:t>Dale Gary</a:t>
            </a:r>
          </a:p>
          <a:p>
            <a:pPr eaLnBrk="1" hangingPunct="1"/>
            <a:endParaRPr lang="en-US" altLang="en-US" sz="1000" b="1" dirty="0">
              <a:latin typeface="Comic Sans MS" panose="030F0702030302020204" pitchFamily="66" charset="0"/>
            </a:endParaRPr>
          </a:p>
          <a:p>
            <a:pPr eaLnBrk="1" hangingPunct="1"/>
            <a:r>
              <a:rPr lang="en-US" altLang="en-US" sz="2800" i="1" dirty="0">
                <a:solidFill>
                  <a:srgbClr val="EC143C"/>
                </a:solidFill>
                <a:latin typeface="Arial Black" panose="020B0A04020102020204" pitchFamily="34" charset="0"/>
              </a:rPr>
              <a:t>NJIT</a:t>
            </a:r>
            <a:r>
              <a:rPr lang="en-US" altLang="en-US" sz="2800" dirty="0"/>
              <a:t> </a:t>
            </a:r>
            <a:r>
              <a:rPr lang="en-US" altLang="zh-CN" sz="2800" dirty="0">
                <a:ea typeface="宋体" panose="02010600030101010101" pitchFamily="2" charset="-122"/>
              </a:rPr>
              <a:t> </a:t>
            </a:r>
            <a:r>
              <a:rPr lang="en-US" altLang="en-US" sz="2800" dirty="0"/>
              <a:t>Physics Department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1074" y="106031"/>
            <a:ext cx="11368518" cy="914400"/>
          </a:xfrm>
        </p:spPr>
        <p:txBody>
          <a:bodyPr/>
          <a:lstStyle/>
          <a:p>
            <a:r>
              <a:rPr lang="en-US" dirty="0" smtClean="0"/>
              <a:t>Mars </a:t>
            </a:r>
            <a:r>
              <a:rPr lang="en-US" dirty="0" err="1" smtClean="0"/>
              <a:t>Physiccal</a:t>
            </a:r>
            <a:r>
              <a:rPr lang="en-US" dirty="0" smtClean="0"/>
              <a:t> Characteristics</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sz="half" idx="1"/>
              </p:nvPr>
            </p:nvSpPr>
            <p:spPr>
              <a:xfrm>
                <a:off x="371074" y="810426"/>
                <a:ext cx="6379922" cy="4996983"/>
              </a:xfrm>
            </p:spPr>
            <p:txBody>
              <a:bodyPr>
                <a:noAutofit/>
              </a:bodyPr>
              <a:lstStyle/>
              <a:p>
                <a:r>
                  <a:rPr lang="en-US" sz="1800" dirty="0" smtClean="0"/>
                  <a:t>Mars' orbit (</a:t>
                </a:r>
                <a14:m>
                  <m:oMath xmlns:m="http://schemas.openxmlformats.org/officeDocument/2006/math">
                    <m:r>
                      <a:rPr lang="en-US" sz="1800" i="1" dirty="0" smtClean="0">
                        <a:latin typeface="Cambria Math" panose="02040503050406030204" pitchFamily="18" charset="0"/>
                      </a:rPr>
                      <m:t>𝑎</m:t>
                    </m:r>
                    <m:r>
                      <a:rPr lang="en-US" sz="1800" i="1" dirty="0" smtClean="0">
                        <a:latin typeface="Cambria Math" panose="02040503050406030204" pitchFamily="18" charset="0"/>
                      </a:rPr>
                      <m:t> = 1.52 </m:t>
                    </m:r>
                    <m:r>
                      <m:rPr>
                        <m:sty m:val="p"/>
                      </m:rPr>
                      <a:rPr lang="en-US" sz="1800" i="0" dirty="0" smtClean="0">
                        <a:latin typeface="Cambria Math" panose="02040503050406030204" pitchFamily="18" charset="0"/>
                      </a:rPr>
                      <m:t>AU</m:t>
                    </m:r>
                  </m:oMath>
                </a14:m>
                <a:r>
                  <a:rPr lang="en-US" sz="1800" dirty="0"/>
                  <a:t>) is considerably more eccentric than Earth's, with </a:t>
                </a:r>
                <a14:m>
                  <m:oMath xmlns:m="http://schemas.openxmlformats.org/officeDocument/2006/math">
                    <m:r>
                      <a:rPr lang="en-US" sz="1800" i="1" dirty="0" smtClean="0">
                        <a:latin typeface="Cambria Math" panose="02040503050406030204" pitchFamily="18" charset="0"/>
                      </a:rPr>
                      <m:t>𝑒</m:t>
                    </m:r>
                    <m:r>
                      <a:rPr lang="en-US" sz="1800" i="1" dirty="0" smtClean="0">
                        <a:latin typeface="Cambria Math" panose="02040503050406030204" pitchFamily="18" charset="0"/>
                      </a:rPr>
                      <m:t> = 0.0934</m:t>
                    </m:r>
                  </m:oMath>
                </a14:m>
                <a:r>
                  <a:rPr lang="en-US" sz="1800" dirty="0"/>
                  <a:t>.  Thus, its opposition distance from Earth can change by </a:t>
                </a:r>
                <a14:m>
                  <m:oMath xmlns:m="http://schemas.openxmlformats.org/officeDocument/2006/math">
                    <m:r>
                      <a:rPr lang="en-US" sz="1800" i="1" dirty="0" smtClean="0">
                        <a:latin typeface="Cambria Math" panose="02040503050406030204" pitchFamily="18" charset="0"/>
                      </a:rPr>
                      <m:t>0.28 </m:t>
                    </m:r>
                    <m:r>
                      <m:rPr>
                        <m:sty m:val="p"/>
                      </m:rPr>
                      <a:rPr lang="en-US" sz="1800" i="0" dirty="0" smtClean="0">
                        <a:latin typeface="Cambria Math" panose="02040503050406030204" pitchFamily="18" charset="0"/>
                      </a:rPr>
                      <m:t>AU</m:t>
                    </m:r>
                  </m:oMath>
                </a14:m>
                <a:r>
                  <a:rPr lang="en-US" sz="1800" dirty="0"/>
                  <a:t>, or </a:t>
                </a:r>
                <a14:m>
                  <m:oMath xmlns:m="http://schemas.openxmlformats.org/officeDocument/2006/math">
                    <m:r>
                      <a:rPr lang="en-US" sz="1800" i="1" dirty="0" smtClean="0">
                        <a:latin typeface="Cambria Math" panose="02040503050406030204" pitchFamily="18" charset="0"/>
                      </a:rPr>
                      <m:t>42 </m:t>
                    </m:r>
                    <m:r>
                      <m:rPr>
                        <m:sty m:val="p"/>
                      </m:rPr>
                      <a:rPr lang="en-US" sz="1800" i="0" dirty="0" smtClean="0">
                        <a:latin typeface="Cambria Math" panose="02040503050406030204" pitchFamily="18" charset="0"/>
                      </a:rPr>
                      <m:t>million</m:t>
                    </m:r>
                    <m:r>
                      <a:rPr lang="en-US" sz="1800" i="0" dirty="0" smtClean="0">
                        <a:latin typeface="Cambria Math" panose="02040503050406030204" pitchFamily="18" charset="0"/>
                      </a:rPr>
                      <m:t> </m:t>
                    </m:r>
                    <m:r>
                      <m:rPr>
                        <m:sty m:val="p"/>
                      </m:rPr>
                      <a:rPr lang="en-US" sz="1800" i="0" dirty="0" smtClean="0">
                        <a:latin typeface="Cambria Math" panose="02040503050406030204" pitchFamily="18" charset="0"/>
                      </a:rPr>
                      <m:t>km</m:t>
                    </m:r>
                  </m:oMath>
                </a14:m>
                <a:r>
                  <a:rPr lang="en-US" sz="1800" dirty="0"/>
                  <a:t>.  Thus, some oppositions are far better than others for observing the planet up close. </a:t>
                </a:r>
                <a:endParaRPr lang="en-US" sz="1800" dirty="0" smtClean="0"/>
              </a:p>
              <a:p>
                <a:r>
                  <a:rPr lang="en-US" sz="1800" dirty="0" smtClean="0"/>
                  <a:t>Missions to Mars have launch opportunities every other year, the next being July 2020.   </a:t>
                </a:r>
              </a:p>
              <a:p>
                <a:r>
                  <a:rPr lang="en-US" sz="1800" dirty="0" smtClean="0"/>
                  <a:t>Mars </a:t>
                </a:r>
                <a:r>
                  <a:rPr lang="en-US" sz="1800" dirty="0"/>
                  <a:t>has seasons similar to Earth's, due to its spin axis inclination of </a:t>
                </a:r>
                <a14:m>
                  <m:oMath xmlns:m="http://schemas.openxmlformats.org/officeDocument/2006/math">
                    <m:r>
                      <a:rPr lang="en-US" sz="1800" i="1" dirty="0" smtClean="0">
                        <a:latin typeface="Cambria Math" panose="02040503050406030204" pitchFamily="18" charset="0"/>
                      </a:rPr>
                      <m:t>25</m:t>
                    </m:r>
                    <m:r>
                      <a:rPr lang="en-US" sz="1800" i="1" dirty="0" smtClean="0">
                        <a:latin typeface="Cambria Math" panose="02040503050406030204" pitchFamily="18" charset="0"/>
                        <a:ea typeface="Cambria Math" panose="02040503050406030204" pitchFamily="18" charset="0"/>
                      </a:rPr>
                      <m:t>°</m:t>
                    </m:r>
                    <m:r>
                      <a:rPr lang="en-US" sz="1800" i="1" dirty="0" smtClean="0">
                        <a:latin typeface="Cambria Math" panose="02040503050406030204" pitchFamily="18" charset="0"/>
                      </a:rPr>
                      <m:t>12</m:t>
                    </m:r>
                    <m:r>
                      <a:rPr lang="en-US" sz="1800" b="0" i="1" dirty="0" smtClean="0">
                        <a:latin typeface="Cambria Math" panose="02040503050406030204" pitchFamily="18" charset="0"/>
                      </a:rPr>
                      <m:t>′</m:t>
                    </m:r>
                  </m:oMath>
                </a14:m>
                <a:r>
                  <a:rPr lang="en-US" sz="1800" dirty="0"/>
                  <a:t>, and its day is also similar to Earth's, with sidereal rate </a:t>
                </a:r>
                <a14:m>
                  <m:oMath xmlns:m="http://schemas.openxmlformats.org/officeDocument/2006/math">
                    <m:r>
                      <a:rPr lang="en-US" sz="1800" i="1" dirty="0" smtClean="0">
                        <a:latin typeface="Cambria Math" panose="02040503050406030204" pitchFamily="18" charset="0"/>
                      </a:rPr>
                      <m:t>24</m:t>
                    </m:r>
                    <m:r>
                      <m:rPr>
                        <m:sty m:val="p"/>
                      </m:rPr>
                      <a:rPr lang="en-US" sz="1800" i="0" dirty="0" smtClean="0">
                        <a:latin typeface="Cambria Math" panose="02040503050406030204" pitchFamily="18" charset="0"/>
                      </a:rPr>
                      <m:t>h</m:t>
                    </m:r>
                    <m:r>
                      <a:rPr lang="en-US" sz="1800" i="1" dirty="0" smtClean="0">
                        <a:latin typeface="Cambria Math" panose="02040503050406030204" pitchFamily="18" charset="0"/>
                      </a:rPr>
                      <m:t> 37</m:t>
                    </m:r>
                    <m:r>
                      <m:rPr>
                        <m:sty m:val="p"/>
                      </m:rPr>
                      <a:rPr lang="en-US" sz="1800" i="0" dirty="0" smtClean="0">
                        <a:latin typeface="Cambria Math" panose="02040503050406030204" pitchFamily="18" charset="0"/>
                      </a:rPr>
                      <m:t>m</m:t>
                    </m:r>
                    <m:r>
                      <a:rPr lang="en-US" sz="1800" i="1" dirty="0" smtClean="0">
                        <a:latin typeface="Cambria Math" panose="02040503050406030204" pitchFamily="18" charset="0"/>
                      </a:rPr>
                      <m:t> 22</m:t>
                    </m:r>
                    <m:r>
                      <m:rPr>
                        <m:sty m:val="p"/>
                      </m:rPr>
                      <a:rPr lang="en-US" sz="1800" i="0" dirty="0" smtClean="0">
                        <a:latin typeface="Cambria Math" panose="02040503050406030204" pitchFamily="18" charset="0"/>
                      </a:rPr>
                      <m:t>s</m:t>
                    </m:r>
                    <m:r>
                      <a:rPr lang="en-US" sz="1800" i="1" dirty="0" smtClean="0">
                        <a:latin typeface="Cambria Math" panose="02040503050406030204" pitchFamily="18" charset="0"/>
                      </a:rPr>
                      <m:t> </m:t>
                    </m:r>
                  </m:oMath>
                </a14:m>
                <a:r>
                  <a:rPr lang="en-US" sz="1800" dirty="0"/>
                  <a:t>long.  </a:t>
                </a:r>
                <a:endParaRPr lang="en-US" sz="1800" dirty="0" smtClean="0"/>
              </a:p>
              <a:p>
                <a:r>
                  <a:rPr lang="en-US" sz="1800" dirty="0" smtClean="0"/>
                  <a:t>Mars </a:t>
                </a:r>
                <a:r>
                  <a:rPr lang="en-US" sz="1800" dirty="0"/>
                  <a:t>has two tiny moons, Deimos and </a:t>
                </a:r>
                <a:r>
                  <a:rPr lang="en-US" sz="1800" dirty="0" err="1"/>
                  <a:t>Phobos</a:t>
                </a:r>
                <a:r>
                  <a:rPr lang="en-US" sz="1800" dirty="0"/>
                  <a:t>, which are likely captured asteroids.  We will discuss these in more detail when we discuss planetary moons, but </a:t>
                </a:r>
                <a:r>
                  <a:rPr lang="en-US" sz="1800" dirty="0" smtClean="0"/>
                  <a:t>as a homework problem showed, the </a:t>
                </a:r>
                <a:r>
                  <a:rPr lang="en-US" sz="1800" dirty="0"/>
                  <a:t>inner-most moon, </a:t>
                </a:r>
                <a:r>
                  <a:rPr lang="en-US" sz="1800" dirty="0" err="1"/>
                  <a:t>Phobos</a:t>
                </a:r>
                <a:r>
                  <a:rPr lang="en-US" sz="1800" dirty="0"/>
                  <a:t>, is so low that it is only just outside the Roche limit </a:t>
                </a:r>
                <a:r>
                  <a:rPr lang="en-US" sz="1800" dirty="0" smtClean="0"/>
                  <a:t>and is moving inward.</a:t>
                </a:r>
                <a:endParaRPr lang="en-US" sz="1800" dirty="0"/>
              </a:p>
            </p:txBody>
          </p:sp>
        </mc:Choice>
        <mc:Fallback>
          <p:sp>
            <p:nvSpPr>
              <p:cNvPr id="3" name="Text Placeholder 2"/>
              <p:cNvSpPr>
                <a:spLocks noGrp="1" noRot="1" noChangeAspect="1" noMove="1" noResize="1" noEditPoints="1" noAdjustHandles="1" noChangeArrowheads="1" noChangeShapeType="1" noTextEdit="1"/>
              </p:cNvSpPr>
              <p:nvPr>
                <p:ph type="body" sz="half" idx="1"/>
              </p:nvPr>
            </p:nvSpPr>
            <p:spPr>
              <a:xfrm>
                <a:off x="371074" y="810426"/>
                <a:ext cx="6379922" cy="4996983"/>
              </a:xfrm>
              <a:blipFill>
                <a:blip r:embed="rId2"/>
                <a:stretch>
                  <a:fillRect l="-191" t="-732" r="-669"/>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November 6, 2018</a:t>
            </a:r>
            <a:endParaRPr lang="en-US" altLang="zh-CN" dirty="0"/>
          </a:p>
        </p:txBody>
      </p:sp>
      <p:pic>
        <p:nvPicPr>
          <p:cNvPr id="1026" name="Picture 2" descr="https://web.njit.edu/~gary/320/assets/mars_opposi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996" y="919924"/>
            <a:ext cx="5340484" cy="500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4732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eb.njit.edu/~gary/320/assets/compari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7524" y="1220844"/>
            <a:ext cx="4442298" cy="47088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0232150-4760-406E-BD5E-556891E9ACA2}"/>
              </a:ext>
            </a:extLst>
          </p:cNvPr>
          <p:cNvSpPr>
            <a:spLocks noGrp="1"/>
          </p:cNvSpPr>
          <p:nvPr>
            <p:ph type="title"/>
          </p:nvPr>
        </p:nvSpPr>
        <p:spPr/>
        <p:txBody>
          <a:bodyPr/>
          <a:lstStyle/>
          <a:p>
            <a:r>
              <a:rPr lang="en-US" dirty="0" smtClean="0"/>
              <a:t>Bulk Density and Central </a:t>
            </a:r>
            <a:r>
              <a:rPr lang="en-US" dirty="0"/>
              <a:t>Pressure for </a:t>
            </a:r>
            <a:r>
              <a:rPr lang="en-US" dirty="0" smtClean="0"/>
              <a:t>Mars</a:t>
            </a:r>
            <a:endParaRPr lang="en-US" dirty="0"/>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CC145871-9EC1-4BB2-BBF5-0D05EB5EB82F}"/>
                  </a:ext>
                </a:extLst>
              </p:cNvPr>
              <p:cNvSpPr>
                <a:spLocks noGrp="1"/>
              </p:cNvSpPr>
              <p:nvPr>
                <p:ph type="body" sz="half" idx="1"/>
              </p:nvPr>
            </p:nvSpPr>
            <p:spPr>
              <a:xfrm>
                <a:off x="155643" y="1295400"/>
                <a:ext cx="8122595" cy="4800600"/>
              </a:xfrm>
            </p:spPr>
            <p:txBody>
              <a:bodyPr/>
              <a:lstStyle/>
              <a:p>
                <a:r>
                  <a:rPr lang="en-US" sz="1800" dirty="0"/>
                  <a:t>Mars' radius is </a:t>
                </a:r>
                <a14:m>
                  <m:oMath xmlns:m="http://schemas.openxmlformats.org/officeDocument/2006/math">
                    <m:r>
                      <a:rPr lang="en-US" sz="1800" i="1" dirty="0" smtClean="0">
                        <a:latin typeface="Cambria Math" panose="02040503050406030204" pitchFamily="18" charset="0"/>
                      </a:rPr>
                      <m:t>3394 </m:t>
                    </m:r>
                    <m:r>
                      <m:rPr>
                        <m:sty m:val="p"/>
                      </m:rPr>
                      <a:rPr lang="en-US" sz="1800" i="0" dirty="0" smtClean="0">
                        <a:latin typeface="Cambria Math" panose="02040503050406030204" pitchFamily="18" charset="0"/>
                      </a:rPr>
                      <m:t>km</m:t>
                    </m:r>
                  </m:oMath>
                </a14:m>
                <a:r>
                  <a:rPr lang="en-US" sz="1800" dirty="0"/>
                  <a:t>, or </a:t>
                </a:r>
                <a14:m>
                  <m:oMath xmlns:m="http://schemas.openxmlformats.org/officeDocument/2006/math">
                    <m:r>
                      <a:rPr lang="en-US" sz="1800" i="1" dirty="0" smtClean="0">
                        <a:latin typeface="Cambria Math" panose="02040503050406030204" pitchFamily="18" charset="0"/>
                      </a:rPr>
                      <m:t>53%</m:t>
                    </m:r>
                  </m:oMath>
                </a14:m>
                <a:r>
                  <a:rPr lang="en-US" sz="1800" dirty="0"/>
                  <a:t> of Earth's radius.  That makes its volume </a:t>
                </a:r>
                <a14:m>
                  <m:oMath xmlns:m="http://schemas.openxmlformats.org/officeDocument/2006/math">
                    <m:r>
                      <a:rPr lang="en-US" sz="1800" i="1" dirty="0" smtClean="0">
                        <a:latin typeface="Cambria Math" panose="02040503050406030204" pitchFamily="18" charset="0"/>
                      </a:rPr>
                      <m:t>(0.53)</m:t>
                    </m:r>
                    <m:r>
                      <a:rPr lang="en-US" sz="1800" i="1" baseline="30000" dirty="0" smtClean="0">
                        <a:latin typeface="Cambria Math" panose="02040503050406030204" pitchFamily="18" charset="0"/>
                      </a:rPr>
                      <m:t>3</m:t>
                    </m:r>
                    <m:r>
                      <a:rPr lang="en-US" sz="1800" i="1" dirty="0" smtClean="0">
                        <a:latin typeface="Cambria Math" panose="02040503050406030204" pitchFamily="18" charset="0"/>
                      </a:rPr>
                      <m:t> = 15%</m:t>
                    </m:r>
                  </m:oMath>
                </a14:m>
                <a:r>
                  <a:rPr lang="en-US" sz="1800" dirty="0"/>
                  <a:t> of Earth.  Its mass, however, is only </a:t>
                </a:r>
                <a14:m>
                  <m:oMath xmlns:m="http://schemas.openxmlformats.org/officeDocument/2006/math">
                    <m:r>
                      <a:rPr lang="en-US" sz="1800" i="1" dirty="0" smtClean="0">
                        <a:latin typeface="Cambria Math" panose="02040503050406030204" pitchFamily="18" charset="0"/>
                      </a:rPr>
                      <m:t>11%</m:t>
                    </m:r>
                  </m:oMath>
                </a14:m>
                <a:r>
                  <a:rPr lang="en-US" sz="1800" dirty="0"/>
                  <a:t> of Earth's mass, so its bulk density is about </a:t>
                </a:r>
                <a14:m>
                  <m:oMath xmlns:m="http://schemas.openxmlformats.org/officeDocument/2006/math">
                    <m:r>
                      <a:rPr lang="en-US" sz="1800" i="1" dirty="0" smtClean="0">
                        <a:latin typeface="Cambria Math" panose="02040503050406030204" pitchFamily="18" charset="0"/>
                      </a:rPr>
                      <m:t>3930 </m:t>
                    </m:r>
                    <m:r>
                      <m:rPr>
                        <m:sty m:val="p"/>
                      </m:rPr>
                      <a:rPr lang="en-US" sz="1800" i="0" dirty="0" smtClean="0">
                        <a:latin typeface="Cambria Math" panose="02040503050406030204" pitchFamily="18" charset="0"/>
                      </a:rPr>
                      <m:t>kg</m:t>
                    </m:r>
                    <m:r>
                      <a:rPr lang="en-US" sz="1800" i="0" dirty="0" smtClean="0">
                        <a:latin typeface="Cambria Math" panose="02040503050406030204" pitchFamily="18" charset="0"/>
                      </a:rPr>
                      <m:t>/</m:t>
                    </m:r>
                    <m:r>
                      <m:rPr>
                        <m:sty m:val="p"/>
                      </m:rPr>
                      <a:rPr lang="en-US" sz="1800" i="0" dirty="0" smtClean="0">
                        <a:latin typeface="Cambria Math" panose="02040503050406030204" pitchFamily="18" charset="0"/>
                      </a:rPr>
                      <m:t>m</m:t>
                    </m:r>
                    <m:r>
                      <a:rPr lang="en-US" sz="1800" i="1" baseline="30000" dirty="0" smtClean="0">
                        <a:latin typeface="Cambria Math" panose="02040503050406030204" pitchFamily="18" charset="0"/>
                      </a:rPr>
                      <m:t>3</m:t>
                    </m:r>
                  </m:oMath>
                </a14:m>
                <a:r>
                  <a:rPr lang="en-US" sz="1800" dirty="0"/>
                  <a:t>.  This is considerably less dense than Earth (</a:t>
                </a:r>
                <a14:m>
                  <m:oMath xmlns:m="http://schemas.openxmlformats.org/officeDocument/2006/math">
                    <m:r>
                      <a:rPr lang="en-US" sz="1800" i="1" dirty="0" smtClean="0">
                        <a:latin typeface="Cambria Math" panose="02040503050406030204" pitchFamily="18" charset="0"/>
                      </a:rPr>
                      <m:t>5500 </m:t>
                    </m:r>
                    <m:r>
                      <m:rPr>
                        <m:sty m:val="p"/>
                      </m:rPr>
                      <a:rPr lang="en-US" sz="1800" i="0" dirty="0" smtClean="0">
                        <a:latin typeface="Cambria Math" panose="02040503050406030204" pitchFamily="18" charset="0"/>
                      </a:rPr>
                      <m:t>kg</m:t>
                    </m:r>
                    <m:r>
                      <a:rPr lang="en-US" sz="1800" i="0" dirty="0" smtClean="0">
                        <a:latin typeface="Cambria Math" panose="02040503050406030204" pitchFamily="18" charset="0"/>
                      </a:rPr>
                      <m:t>/</m:t>
                    </m:r>
                    <m:r>
                      <m:rPr>
                        <m:sty m:val="p"/>
                      </m:rPr>
                      <a:rPr lang="en-US" sz="1800" i="0" dirty="0" smtClean="0">
                        <a:latin typeface="Cambria Math" panose="02040503050406030204" pitchFamily="18" charset="0"/>
                      </a:rPr>
                      <m:t>m</m:t>
                    </m:r>
                    <m:r>
                      <a:rPr lang="en-US" sz="1800" i="0" baseline="30000" dirty="0" smtClean="0">
                        <a:latin typeface="Cambria Math" panose="02040503050406030204" pitchFamily="18" charset="0"/>
                      </a:rPr>
                      <m:t>3</m:t>
                    </m:r>
                  </m:oMath>
                </a14:m>
                <a:r>
                  <a:rPr lang="en-US" sz="1800" dirty="0"/>
                  <a:t>) and only slightly denser than the Moon (</a:t>
                </a:r>
                <a14:m>
                  <m:oMath xmlns:m="http://schemas.openxmlformats.org/officeDocument/2006/math">
                    <m:r>
                      <a:rPr lang="en-US" sz="1800" i="1" dirty="0" smtClean="0">
                        <a:latin typeface="Cambria Math" panose="02040503050406030204" pitchFamily="18" charset="0"/>
                      </a:rPr>
                      <m:t>3300 </m:t>
                    </m:r>
                    <m:r>
                      <m:rPr>
                        <m:sty m:val="p"/>
                      </m:rPr>
                      <a:rPr lang="en-US" sz="1800" i="0" dirty="0" smtClean="0">
                        <a:latin typeface="Cambria Math" panose="02040503050406030204" pitchFamily="18" charset="0"/>
                      </a:rPr>
                      <m:t>kg</m:t>
                    </m:r>
                    <m:r>
                      <a:rPr lang="en-US" sz="1800" i="0" dirty="0" smtClean="0">
                        <a:latin typeface="Cambria Math" panose="02040503050406030204" pitchFamily="18" charset="0"/>
                      </a:rPr>
                      <m:t>/</m:t>
                    </m:r>
                    <m:r>
                      <m:rPr>
                        <m:sty m:val="p"/>
                      </m:rPr>
                      <a:rPr lang="en-US" sz="1800" i="0" dirty="0" smtClean="0">
                        <a:latin typeface="Cambria Math" panose="02040503050406030204" pitchFamily="18" charset="0"/>
                      </a:rPr>
                      <m:t>m</m:t>
                    </m:r>
                    <m:r>
                      <a:rPr lang="en-US" sz="1800" i="1" baseline="30000" dirty="0" smtClean="0">
                        <a:latin typeface="Cambria Math" panose="02040503050406030204" pitchFamily="18" charset="0"/>
                      </a:rPr>
                      <m:t>3</m:t>
                    </m:r>
                  </m:oMath>
                </a14:m>
                <a:r>
                  <a:rPr lang="en-US" sz="1800" dirty="0"/>
                  <a:t>).  Since the crust and mantle of Mars is probably the same as Earth, this argues for a smaller relative size for the iron core</a:t>
                </a:r>
                <a:r>
                  <a:rPr lang="en-US" sz="1800" dirty="0" smtClean="0"/>
                  <a:t>.</a:t>
                </a:r>
              </a:p>
              <a:p>
                <a:r>
                  <a:rPr lang="en-US" sz="1800" dirty="0" smtClean="0"/>
                  <a:t>Using our expression for central pressure, we get</a:t>
                </a:r>
                <a:endParaRPr lang="en-US" sz="1800" dirty="0"/>
              </a:p>
              <a:p>
                <a:endParaRPr lang="en-US" sz="1800" dirty="0"/>
              </a:p>
              <a:p>
                <a:endParaRPr lang="en-US" sz="1800" dirty="0" smtClean="0"/>
              </a:p>
              <a:p>
                <a:r>
                  <a:rPr lang="en-US" sz="1800" dirty="0" smtClean="0"/>
                  <a:t>This is far less than Venus and Earth.</a:t>
                </a:r>
              </a:p>
              <a:p>
                <a:r>
                  <a:rPr lang="en-US" sz="1800" dirty="0" smtClean="0"/>
                  <a:t>The figure at right </a:t>
                </a:r>
                <a:r>
                  <a:rPr lang="en-US" sz="1800" dirty="0"/>
                  <a:t>is a comparison of the cores of the terrestrial planets and the Moon.  Each wedge shows the relative scale of the indicated body and the proportion of mantle and core.  Mars' core is a smaller fraction of its volume than the other terrestrial planets, while Mercury's core is the largest fraction of its volume.</a:t>
                </a:r>
                <a:endParaRPr lang="en-US" sz="1800" dirty="0"/>
              </a:p>
            </p:txBody>
          </p:sp>
        </mc:Choice>
        <mc:Fallback>
          <p:sp>
            <p:nvSpPr>
              <p:cNvPr id="3" name="Text Placeholder 2">
                <a:extLst>
                  <a:ext uri="{FF2B5EF4-FFF2-40B4-BE49-F238E27FC236}">
                    <a16:creationId xmlns:a16="http://schemas.microsoft.com/office/drawing/2014/main" id="{CC145871-9EC1-4BB2-BBF5-0D05EB5EB82F}"/>
                  </a:ext>
                </a:extLst>
              </p:cNvPr>
              <p:cNvSpPr>
                <a:spLocks noGrp="1" noRot="1" noChangeAspect="1" noMove="1" noResize="1" noEditPoints="1" noAdjustHandles="1" noChangeArrowheads="1" noChangeShapeType="1" noTextEdit="1"/>
              </p:cNvSpPr>
              <p:nvPr>
                <p:ph type="body" sz="half" idx="1"/>
              </p:nvPr>
            </p:nvSpPr>
            <p:spPr>
              <a:xfrm>
                <a:off x="155643" y="1295400"/>
                <a:ext cx="8122595" cy="4800600"/>
              </a:xfrm>
              <a:blipFill>
                <a:blip r:embed="rId3"/>
                <a:stretch>
                  <a:fillRect l="-150" t="-762" r="-300"/>
                </a:stretch>
              </a:blipFill>
            </p:spPr>
            <p:txBody>
              <a:bodyPr/>
              <a:lstStyle/>
              <a:p>
                <a:r>
                  <a:rPr lang="en-US">
                    <a:noFill/>
                  </a:rPr>
                  <a:t> </a:t>
                </a:r>
              </a:p>
            </p:txBody>
          </p:sp>
        </mc:Fallback>
      </mc:AlternateContent>
      <p:sp>
        <p:nvSpPr>
          <p:cNvPr id="6" name="Date Placeholder 5">
            <a:extLst>
              <a:ext uri="{FF2B5EF4-FFF2-40B4-BE49-F238E27FC236}">
                <a16:creationId xmlns:a16="http://schemas.microsoft.com/office/drawing/2014/main" id="{D9A22CC9-44C7-4E21-AC08-C49666586E49}"/>
              </a:ext>
            </a:extLst>
          </p:cNvPr>
          <p:cNvSpPr>
            <a:spLocks noGrp="1"/>
          </p:cNvSpPr>
          <p:nvPr>
            <p:ph type="dt" sz="half" idx="10"/>
          </p:nvPr>
        </p:nvSpPr>
        <p:spPr/>
        <p:txBody>
          <a:bodyPr/>
          <a:lstStyle/>
          <a:p>
            <a:pPr>
              <a:defRPr/>
            </a:pPr>
            <a:r>
              <a:rPr lang="en-US" smtClean="0"/>
              <a:t>November 6, 2018</a:t>
            </a:r>
            <a:endParaRPr lang="en-US" altLang="zh-CN"/>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1D9D1FCB-8011-4EDD-828A-5A217C5D42AF}"/>
                  </a:ext>
                </a:extLst>
              </p:cNvPr>
              <p:cNvSpPr txBox="1"/>
              <p:nvPr/>
            </p:nvSpPr>
            <p:spPr>
              <a:xfrm>
                <a:off x="2321669" y="3262481"/>
                <a:ext cx="3942944" cy="797398"/>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𝑃</m:t>
                          </m:r>
                        </m:e>
                        <m:sub>
                          <m:r>
                            <a:rPr lang="en-US" sz="1800" b="0" i="1" smtClean="0">
                              <a:latin typeface="Cambria Math" panose="02040503050406030204" pitchFamily="18" charset="0"/>
                            </a:rPr>
                            <m:t>𝑐</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2</m:t>
                          </m:r>
                        </m:num>
                        <m:den>
                          <m:r>
                            <a:rPr lang="en-US" sz="1800" b="0" i="1" smtClean="0">
                              <a:latin typeface="Cambria Math" panose="02040503050406030204" pitchFamily="18" charset="0"/>
                            </a:rPr>
                            <m:t>3</m:t>
                          </m:r>
                        </m:den>
                      </m:f>
                      <m:r>
                        <a:rPr lang="en-US" sz="1800" b="0" i="1" smtClean="0">
                          <a:latin typeface="Cambria Math" panose="02040503050406030204" pitchFamily="18" charset="0"/>
                          <a:ea typeface="Cambria Math" panose="02040503050406030204" pitchFamily="18" charset="0"/>
                        </a:rPr>
                        <m:t>𝜋</m:t>
                      </m:r>
                      <m:r>
                        <a:rPr lang="en-US" sz="1800" b="0" i="1" smtClean="0">
                          <a:latin typeface="Cambria Math" panose="02040503050406030204" pitchFamily="18" charset="0"/>
                          <a:ea typeface="Cambria Math" panose="02040503050406030204" pitchFamily="18" charset="0"/>
                        </a:rPr>
                        <m:t>𝐺</m:t>
                      </m:r>
                      <m:sSup>
                        <m:sSupPr>
                          <m:ctrlPr>
                            <a:rPr lang="en-US" sz="1800" i="1">
                              <a:latin typeface="Cambria Math" panose="02040503050406030204" pitchFamily="18" charset="0"/>
                            </a:rPr>
                          </m:ctrlPr>
                        </m:sSupPr>
                        <m:e>
                          <m:d>
                            <m:dPr>
                              <m:begChr m:val="⟨"/>
                              <m:endChr m:val="⟩"/>
                              <m:ctrlPr>
                                <a:rPr lang="en-US" sz="1800" i="1">
                                  <a:latin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𝜌</m:t>
                              </m:r>
                            </m:e>
                          </m:d>
                        </m:e>
                        <m:sup>
                          <m:r>
                            <a:rPr lang="en-US" sz="1800" i="1">
                              <a:latin typeface="Cambria Math" panose="02040503050406030204" pitchFamily="18" charset="0"/>
                            </a:rPr>
                            <m:t>2</m:t>
                          </m:r>
                        </m:sup>
                      </m:sSup>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𝑅</m:t>
                          </m:r>
                        </m:e>
                        <m:sup>
                          <m:r>
                            <a:rPr lang="en-US" sz="1800" b="0" i="1" smtClean="0">
                              <a:latin typeface="Cambria Math" panose="02040503050406030204" pitchFamily="18" charset="0"/>
                              <a:ea typeface="Cambria Math" panose="02040503050406030204" pitchFamily="18" charset="0"/>
                            </a:rPr>
                            <m:t>2</m:t>
                          </m:r>
                        </m:sup>
                      </m:sSup>
                      <m:r>
                        <a:rPr lang="en-US" sz="1800" b="0" i="1" smtClean="0">
                          <a:latin typeface="Cambria Math" panose="02040503050406030204" pitchFamily="18" charset="0"/>
                          <a:ea typeface="Cambria Math" panose="02040503050406030204" pitchFamily="18" charset="0"/>
                        </a:rPr>
                        <m:t>≈1.4×</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10</m:t>
                          </m:r>
                        </m:e>
                        <m:sup>
                          <m:r>
                            <a:rPr lang="en-US" sz="1800" b="0" i="1" smtClean="0">
                              <a:latin typeface="Cambria Math" panose="02040503050406030204" pitchFamily="18" charset="0"/>
                              <a:ea typeface="Cambria Math" panose="02040503050406030204" pitchFamily="18" charset="0"/>
                            </a:rPr>
                            <m:t>−10</m:t>
                          </m:r>
                        </m:sup>
                      </m:sSup>
                      <m:sSup>
                        <m:sSupPr>
                          <m:ctrlPr>
                            <a:rPr lang="en-US" sz="1800" i="1">
                              <a:latin typeface="Cambria Math" panose="02040503050406030204" pitchFamily="18" charset="0"/>
                            </a:rPr>
                          </m:ctrlPr>
                        </m:sSupPr>
                        <m:e>
                          <m:d>
                            <m:dPr>
                              <m:begChr m:val="⟨"/>
                              <m:endChr m:val="⟩"/>
                              <m:ctrlPr>
                                <a:rPr lang="en-US" sz="1800" i="1">
                                  <a:latin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𝜌</m:t>
                              </m:r>
                            </m:e>
                          </m:d>
                        </m:e>
                        <m:sup>
                          <m:r>
                            <a:rPr lang="en-US" sz="1800" i="1">
                              <a:latin typeface="Cambria Math" panose="02040503050406030204" pitchFamily="18" charset="0"/>
                            </a:rPr>
                            <m:t>2</m:t>
                          </m:r>
                        </m:sup>
                      </m:sSup>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𝑅</m:t>
                          </m:r>
                        </m:e>
                        <m:sup>
                          <m:r>
                            <a:rPr lang="en-US" sz="1800" i="1">
                              <a:latin typeface="Cambria Math" panose="02040503050406030204" pitchFamily="18" charset="0"/>
                              <a:ea typeface="Cambria Math" panose="02040503050406030204" pitchFamily="18" charset="0"/>
                            </a:rPr>
                            <m:t>2</m:t>
                          </m:r>
                        </m:sup>
                      </m:sSup>
                    </m:oMath>
                  </m:oMathPara>
                </a14:m>
                <a:endParaRPr lang="en-US" sz="1800" i="1" dirty="0" smtClean="0">
                  <a:latin typeface="Cambria Math" panose="02040503050406030204" pitchFamily="18" charset="0"/>
                  <a:ea typeface="Cambria Math" panose="02040503050406030204" pitchFamily="18" charset="0"/>
                </a:endParaRPr>
              </a:p>
              <a:p>
                <a:pPr algn="l"/>
                <a:r>
                  <a:rPr lang="en-US" sz="1800" dirty="0" smtClean="0">
                    <a:ea typeface="Cambria Math" panose="02040503050406030204" pitchFamily="18" charset="0"/>
                  </a:rPr>
                  <a:t>      </a:t>
                </a:r>
                <a14:m>
                  <m:oMath xmlns:m="http://schemas.openxmlformats.org/officeDocument/2006/math">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2.49×</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10</m:t>
                        </m:r>
                      </m:e>
                      <m:sup>
                        <m:r>
                          <a:rPr lang="en-US" sz="1800" b="0" i="1" smtClean="0">
                            <a:latin typeface="Cambria Math" panose="02040503050406030204" pitchFamily="18" charset="0"/>
                            <a:ea typeface="Cambria Math" panose="02040503050406030204" pitchFamily="18" charset="0"/>
                          </a:rPr>
                          <m:t>10</m:t>
                        </m:r>
                      </m:sup>
                    </m:sSup>
                    <m:r>
                      <a:rPr lang="en-US" sz="1800" b="0" i="1" smtClean="0">
                        <a:latin typeface="Cambria Math" panose="02040503050406030204" pitchFamily="18" charset="0"/>
                        <a:ea typeface="Cambria Math" panose="02040503050406030204" pitchFamily="18" charset="0"/>
                      </a:rPr>
                      <m:t> </m:t>
                    </m:r>
                    <m:r>
                      <m:rPr>
                        <m:sty m:val="p"/>
                      </m:rPr>
                      <a:rPr lang="en-US" sz="1800" b="0" i="0" smtClean="0">
                        <a:latin typeface="Cambria Math" panose="02040503050406030204" pitchFamily="18" charset="0"/>
                        <a:ea typeface="Cambria Math" panose="02040503050406030204" pitchFamily="18" charset="0"/>
                      </a:rPr>
                      <m:t>Pa</m:t>
                    </m:r>
                    <m:r>
                      <a:rPr lang="en-US" sz="1800" b="0" i="1" smtClean="0">
                        <a:latin typeface="Cambria Math" panose="02040503050406030204" pitchFamily="18" charset="0"/>
                        <a:ea typeface="Cambria Math" panose="02040503050406030204" pitchFamily="18" charset="0"/>
                      </a:rPr>
                      <m:t>=249,000 </m:t>
                    </m:r>
                    <m:r>
                      <m:rPr>
                        <m:sty m:val="p"/>
                      </m:rPr>
                      <a:rPr lang="en-US" sz="1800" b="0" i="0" smtClean="0">
                        <a:latin typeface="Cambria Math" panose="02040503050406030204" pitchFamily="18" charset="0"/>
                        <a:ea typeface="Cambria Math" panose="02040503050406030204" pitchFamily="18" charset="0"/>
                      </a:rPr>
                      <m:t>atm</m:t>
                    </m:r>
                  </m:oMath>
                </a14:m>
                <a:r>
                  <a:rPr lang="en-US" sz="1800" i="1" dirty="0"/>
                  <a:t>.</a:t>
                </a:r>
              </a:p>
            </p:txBody>
          </p:sp>
        </mc:Choice>
        <mc:Fallback>
          <p:sp>
            <p:nvSpPr>
              <p:cNvPr id="9" name="TextBox 8">
                <a:extLst>
                  <a:ext uri="{FF2B5EF4-FFF2-40B4-BE49-F238E27FC236}">
                    <a16:creationId xmlns:a16="http://schemas.microsoft.com/office/drawing/2014/main" id="{1D9D1FCB-8011-4EDD-828A-5A217C5D42AF}"/>
                  </a:ext>
                </a:extLst>
              </p:cNvPr>
              <p:cNvSpPr txBox="1">
                <a:spLocks noRot="1" noChangeAspect="1" noMove="1" noResize="1" noEditPoints="1" noAdjustHandles="1" noChangeArrowheads="1" noChangeShapeType="1" noTextEdit="1"/>
              </p:cNvSpPr>
              <p:nvPr/>
            </p:nvSpPr>
            <p:spPr>
              <a:xfrm>
                <a:off x="2321669" y="3262481"/>
                <a:ext cx="3942944" cy="797398"/>
              </a:xfrm>
              <a:prstGeom prst="rect">
                <a:avLst/>
              </a:prstGeom>
              <a:blipFill>
                <a:blip r:embed="rId4"/>
                <a:stretch>
                  <a:fillRect b="-16794"/>
                </a:stretch>
              </a:blipFill>
            </p:spPr>
            <p:txBody>
              <a:bodyPr/>
              <a:lstStyle/>
              <a:p>
                <a:r>
                  <a:rPr lang="en-US">
                    <a:noFill/>
                  </a:rPr>
                  <a:t> </a:t>
                </a:r>
              </a:p>
            </p:txBody>
          </p:sp>
        </mc:Fallback>
      </mc:AlternateContent>
      <p:sp>
        <p:nvSpPr>
          <p:cNvPr id="4" name="Rectangle 3"/>
          <p:cNvSpPr/>
          <p:nvPr/>
        </p:nvSpPr>
        <p:spPr>
          <a:xfrm>
            <a:off x="7328170" y="5775792"/>
            <a:ext cx="4863830" cy="307777"/>
          </a:xfrm>
          <a:prstGeom prst="rect">
            <a:avLst/>
          </a:prstGeom>
        </p:spPr>
        <p:txBody>
          <a:bodyPr wrap="square">
            <a:spAutoFit/>
          </a:bodyPr>
          <a:lstStyle/>
          <a:p>
            <a:r>
              <a:rPr lang="en-US" sz="1400" dirty="0"/>
              <a:t>(from http://quartz.ucdavis.edu/~gel36/comparison.html)</a:t>
            </a:r>
          </a:p>
        </p:txBody>
      </p:sp>
    </p:spTree>
    <p:extLst>
      <p:ext uri="{BB962C8B-B14F-4D97-AF65-F5344CB8AC3E}">
        <p14:creationId xmlns:p14="http://schemas.microsoft.com/office/powerpoint/2010/main" val="282837518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7536"/>
            <a:ext cx="10972800" cy="914400"/>
          </a:xfrm>
        </p:spPr>
        <p:txBody>
          <a:bodyPr/>
          <a:lstStyle/>
          <a:p>
            <a:r>
              <a:rPr lang="en-US" dirty="0" smtClean="0"/>
              <a:t>Mars’ Atmosphere and Temperature</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sz="half" idx="1"/>
              </p:nvPr>
            </p:nvSpPr>
            <p:spPr>
              <a:xfrm>
                <a:off x="350195" y="972766"/>
                <a:ext cx="11400817" cy="5123234"/>
              </a:xfrm>
            </p:spPr>
            <p:txBody>
              <a:bodyPr/>
              <a:lstStyle/>
              <a:p>
                <a:r>
                  <a:rPr lang="en-US" sz="1800" dirty="0" smtClean="0"/>
                  <a:t>Mars' atmosphere is far thinner than Earth's (</a:t>
                </a:r>
                <a14:m>
                  <m:oMath xmlns:m="http://schemas.openxmlformats.org/officeDocument/2006/math">
                    <m:r>
                      <a:rPr lang="en-US" sz="1800" i="1" dirty="0" smtClean="0">
                        <a:latin typeface="Cambria Math" panose="02040503050406030204" pitchFamily="18" charset="0"/>
                      </a:rPr>
                      <m:t>0.006 </m:t>
                    </m:r>
                    <m:r>
                      <m:rPr>
                        <m:sty m:val="p"/>
                      </m:rPr>
                      <a:rPr lang="en-US" sz="1800" i="0" dirty="0" err="1" smtClean="0">
                        <a:latin typeface="Cambria Math" panose="02040503050406030204" pitchFamily="18" charset="0"/>
                      </a:rPr>
                      <m:t>atm</m:t>
                    </m:r>
                  </m:oMath>
                </a14:m>
                <a:r>
                  <a:rPr lang="en-US" sz="1800" dirty="0" smtClean="0"/>
                  <a:t>), yet it still supports high winds and clouds of both carbon dioxide and water, and it can form a frost of carbon dioxide ice on the ground.  The atmosphere is </a:t>
                </a:r>
                <a14:m>
                  <m:oMath xmlns:m="http://schemas.openxmlformats.org/officeDocument/2006/math">
                    <m:r>
                      <a:rPr lang="en-US" sz="1800" i="1" dirty="0" smtClean="0">
                        <a:latin typeface="Cambria Math" panose="02040503050406030204" pitchFamily="18" charset="0"/>
                      </a:rPr>
                      <m:t>95%</m:t>
                    </m:r>
                  </m:oMath>
                </a14:m>
                <a:r>
                  <a:rPr lang="en-US" sz="1800" dirty="0"/>
                  <a:t> carbon dioxide (</a:t>
                </a:r>
                <a14:m>
                  <m:oMath xmlns:m="http://schemas.openxmlformats.org/officeDocument/2006/math">
                    <m:r>
                      <m:rPr>
                        <m:sty m:val="p"/>
                      </m:rPr>
                      <a:rPr lang="en-US" sz="1800" i="0" dirty="0" smtClean="0">
                        <a:latin typeface="Cambria Math" panose="02040503050406030204" pitchFamily="18" charset="0"/>
                      </a:rPr>
                      <m:t>CO</m:t>
                    </m:r>
                    <m:r>
                      <a:rPr lang="en-US" sz="1800" i="0" baseline="-25000" dirty="0" smtClean="0">
                        <a:latin typeface="Cambria Math" panose="02040503050406030204" pitchFamily="18" charset="0"/>
                      </a:rPr>
                      <m:t>2</m:t>
                    </m:r>
                  </m:oMath>
                </a14:m>
                <a:r>
                  <a:rPr lang="en-US" sz="1800" dirty="0"/>
                  <a:t>), a few percent nitrogen (</a:t>
                </a:r>
                <a14:m>
                  <m:oMath xmlns:m="http://schemas.openxmlformats.org/officeDocument/2006/math">
                    <m:r>
                      <m:rPr>
                        <m:sty m:val="p"/>
                      </m:rPr>
                      <a:rPr lang="en-US" sz="1800" i="0" dirty="0" smtClean="0">
                        <a:latin typeface="Cambria Math" panose="02040503050406030204" pitchFamily="18" charset="0"/>
                      </a:rPr>
                      <m:t>N</m:t>
                    </m:r>
                    <m:r>
                      <a:rPr lang="en-US" sz="1800" i="1" baseline="-25000" dirty="0">
                        <a:latin typeface="Cambria Math" panose="02040503050406030204" pitchFamily="18" charset="0"/>
                      </a:rPr>
                      <m:t>2</m:t>
                    </m:r>
                  </m:oMath>
                </a14:m>
                <a:r>
                  <a:rPr lang="en-US" sz="1800" dirty="0"/>
                  <a:t>) and argon (</a:t>
                </a:r>
                <a14:m>
                  <m:oMath xmlns:m="http://schemas.openxmlformats.org/officeDocument/2006/math">
                    <m:r>
                      <m:rPr>
                        <m:sty m:val="p"/>
                      </m:rPr>
                      <a:rPr lang="en-US" sz="1800" i="0" dirty="0" smtClean="0">
                        <a:latin typeface="Cambria Math" panose="02040503050406030204" pitchFamily="18" charset="0"/>
                      </a:rPr>
                      <m:t>Ar</m:t>
                    </m:r>
                  </m:oMath>
                </a14:m>
                <a:r>
                  <a:rPr lang="en-US" sz="1800" dirty="0"/>
                  <a:t>), and only </a:t>
                </a:r>
                <a14:m>
                  <m:oMath xmlns:m="http://schemas.openxmlformats.org/officeDocument/2006/math">
                    <m:r>
                      <a:rPr lang="en-US" sz="1800" i="1" dirty="0" smtClean="0">
                        <a:latin typeface="Cambria Math" panose="02040503050406030204" pitchFamily="18" charset="0"/>
                      </a:rPr>
                      <m:t>0.1</m:t>
                    </m:r>
                    <m:r>
                      <m:rPr>
                        <m:nor/>
                      </m:rPr>
                      <a:rPr lang="en-US" sz="1800" i="0" dirty="0" smtClean="0">
                        <a:latin typeface="Cambria Math" panose="02040503050406030204" pitchFamily="18" charset="0"/>
                      </a:rPr>
                      <m:t>-</m:t>
                    </m:r>
                    <m:r>
                      <a:rPr lang="en-US" sz="1800" i="1" dirty="0" smtClean="0">
                        <a:latin typeface="Cambria Math" panose="02040503050406030204" pitchFamily="18" charset="0"/>
                      </a:rPr>
                      <m:t>0.4%</m:t>
                    </m:r>
                  </m:oMath>
                </a14:m>
                <a:r>
                  <a:rPr lang="en-US" sz="1800" dirty="0"/>
                  <a:t> oxygen (</a:t>
                </a:r>
                <a14:m>
                  <m:oMath xmlns:m="http://schemas.openxmlformats.org/officeDocument/2006/math">
                    <m:r>
                      <m:rPr>
                        <m:sty m:val="p"/>
                      </m:rPr>
                      <a:rPr lang="en-US" sz="1800" i="0" dirty="0" smtClean="0">
                        <a:latin typeface="Cambria Math" panose="02040503050406030204" pitchFamily="18" charset="0"/>
                      </a:rPr>
                      <m:t>O</m:t>
                    </m:r>
                    <m:r>
                      <a:rPr lang="en-US" sz="1800" i="1" baseline="-25000" dirty="0">
                        <a:latin typeface="Cambria Math" panose="02040503050406030204" pitchFamily="18" charset="0"/>
                      </a:rPr>
                      <m:t>2</m:t>
                    </m:r>
                  </m:oMath>
                </a14:m>
                <a:r>
                  <a:rPr lang="en-US" sz="1800" dirty="0"/>
                  <a:t>).  If you took all of the water out of the atmosphere at once and deposited it in a layer on the ground, it would only be </a:t>
                </a:r>
                <a14:m>
                  <m:oMath xmlns:m="http://schemas.openxmlformats.org/officeDocument/2006/math">
                    <m:r>
                      <a:rPr lang="en-US" sz="1800" i="1" dirty="0" smtClean="0">
                        <a:latin typeface="Cambria Math" panose="02040503050406030204" pitchFamily="18" charset="0"/>
                      </a:rPr>
                      <m:t>0.01 </m:t>
                    </m:r>
                    <m:r>
                      <m:rPr>
                        <m:sty m:val="p"/>
                      </m:rPr>
                      <a:rPr lang="en-US" sz="1800" i="0" dirty="0" smtClean="0">
                        <a:latin typeface="Cambria Math" panose="02040503050406030204" pitchFamily="18" charset="0"/>
                      </a:rPr>
                      <m:t>mm</m:t>
                    </m:r>
                    <m:r>
                      <a:rPr lang="en-US" sz="1800" i="1" dirty="0" smtClean="0">
                        <a:latin typeface="Cambria Math" panose="02040503050406030204" pitchFamily="18" charset="0"/>
                      </a:rPr>
                      <m:t> </m:t>
                    </m:r>
                  </m:oMath>
                </a14:m>
                <a:r>
                  <a:rPr lang="en-US" sz="1800" dirty="0"/>
                  <a:t>deep.  On Earth the equivalent number is typically several cm.</a:t>
                </a:r>
              </a:p>
              <a:p>
                <a:r>
                  <a:rPr lang="en-US" sz="1800" dirty="0"/>
                  <a:t>The albedo of Mars is quite low, at </a:t>
                </a:r>
                <a14:m>
                  <m:oMath xmlns:m="http://schemas.openxmlformats.org/officeDocument/2006/math">
                    <m:r>
                      <a:rPr lang="en-US" sz="1800" i="1" dirty="0" smtClean="0">
                        <a:latin typeface="Cambria Math" panose="02040503050406030204" pitchFamily="18" charset="0"/>
                      </a:rPr>
                      <m:t>0.15</m:t>
                    </m:r>
                  </m:oMath>
                </a14:m>
                <a:r>
                  <a:rPr lang="en-US" sz="1800" dirty="0"/>
                  <a:t>, and its perihelion distance from the Sun </a:t>
                </a:r>
                <a14:m>
                  <m:oMath xmlns:m="http://schemas.openxmlformats.org/officeDocument/2006/math">
                    <m:r>
                      <a:rPr lang="en-US" sz="1800" i="1" dirty="0" smtClean="0">
                        <a:latin typeface="Cambria Math" panose="02040503050406030204" pitchFamily="18" charset="0"/>
                      </a:rPr>
                      <m:t>(~1.38 </m:t>
                    </m:r>
                    <m:r>
                      <m:rPr>
                        <m:sty m:val="p"/>
                      </m:rPr>
                      <a:rPr lang="en-US" sz="1800" i="0" dirty="0" smtClean="0">
                        <a:latin typeface="Cambria Math" panose="02040503050406030204" pitchFamily="18" charset="0"/>
                      </a:rPr>
                      <m:t>AU</m:t>
                    </m:r>
                    <m:r>
                      <a:rPr lang="en-US" sz="1800" i="1" dirty="0" smtClean="0">
                        <a:latin typeface="Cambria Math" panose="02040503050406030204" pitchFamily="18" charset="0"/>
                      </a:rPr>
                      <m:t>)</m:t>
                    </m:r>
                  </m:oMath>
                </a14:m>
                <a:r>
                  <a:rPr lang="en-US" sz="1800" dirty="0"/>
                  <a:t> gives a peak </a:t>
                </a:r>
                <a:r>
                  <a:rPr lang="en-US" sz="1800" i="1" dirty="0">
                    <a:solidFill>
                      <a:srgbClr val="FF0000"/>
                    </a:solidFill>
                  </a:rPr>
                  <a:t>subsolar</a:t>
                </a:r>
                <a:r>
                  <a:rPr lang="en-US" sz="1800" dirty="0"/>
                  <a:t> temperature of</a:t>
                </a:r>
                <a:r>
                  <a:rPr lang="en-US" sz="1800" dirty="0" smtClean="0"/>
                  <a:t> </a:t>
                </a:r>
                <a14:m>
                  <m:oMath xmlns:m="http://schemas.openxmlformats.org/officeDocument/2006/math">
                    <m:r>
                      <a:rPr lang="en-US" sz="1800" i="1" dirty="0" smtClean="0">
                        <a:latin typeface="Cambria Math" panose="02040503050406030204" pitchFamily="18" charset="0"/>
                      </a:rPr>
                      <m:t>𝑇</m:t>
                    </m:r>
                    <m:r>
                      <a:rPr lang="en-US" sz="1800" i="1" baseline="-25000" dirty="0" smtClean="0">
                        <a:latin typeface="Cambria Math" panose="02040503050406030204" pitchFamily="18" charset="0"/>
                      </a:rPr>
                      <m:t>𝑠𝑠</m:t>
                    </m:r>
                    <m:r>
                      <a:rPr lang="en-US" sz="1800" i="1" dirty="0">
                        <a:latin typeface="Cambria Math" panose="02040503050406030204" pitchFamily="18" charset="0"/>
                      </a:rPr>
                      <m:t> = 394 </m:t>
                    </m:r>
                    <m:sSup>
                      <m:sSupPr>
                        <m:ctrlPr>
                          <a:rPr lang="en-US" sz="1800" i="1" dirty="0" smtClean="0">
                            <a:latin typeface="Cambria Math" panose="02040503050406030204" pitchFamily="18" charset="0"/>
                          </a:rPr>
                        </m:ctrlPr>
                      </m:sSupPr>
                      <m:e>
                        <m:r>
                          <a:rPr lang="en-US" sz="1800" i="1" dirty="0">
                            <a:latin typeface="Cambria Math" panose="02040503050406030204" pitchFamily="18" charset="0"/>
                          </a:rPr>
                          <m:t>(1−</m:t>
                        </m:r>
                        <m:r>
                          <a:rPr lang="en-US" sz="1800" i="1" dirty="0">
                            <a:latin typeface="Cambria Math" panose="02040503050406030204" pitchFamily="18" charset="0"/>
                          </a:rPr>
                          <m:t>𝐴</m:t>
                        </m:r>
                        <m:r>
                          <a:rPr lang="en-US" sz="1800" i="1" dirty="0">
                            <a:latin typeface="Cambria Math" panose="02040503050406030204" pitchFamily="18" charset="0"/>
                          </a:rPr>
                          <m:t>)</m:t>
                        </m:r>
                      </m:e>
                      <m:sup>
                        <m:r>
                          <a:rPr lang="en-US" sz="1800" b="0" i="1" dirty="0" smtClean="0">
                            <a:latin typeface="Cambria Math" panose="02040503050406030204" pitchFamily="18" charset="0"/>
                          </a:rPr>
                          <m:t>1/4</m:t>
                        </m:r>
                      </m:sup>
                    </m:sSup>
                    <m:r>
                      <a:rPr lang="en-US" sz="1800" i="1" dirty="0">
                        <a:latin typeface="Cambria Math" panose="02040503050406030204" pitchFamily="18" charset="0"/>
                      </a:rPr>
                      <m:t> </m:t>
                    </m:r>
                    <m:sSubSup>
                      <m:sSubSupPr>
                        <m:ctrlPr>
                          <a:rPr lang="en-US" sz="1800" i="1" dirty="0" smtClean="0">
                            <a:latin typeface="Cambria Math" panose="02040503050406030204" pitchFamily="18" charset="0"/>
                          </a:rPr>
                        </m:ctrlPr>
                      </m:sSubSupPr>
                      <m:e>
                        <m:r>
                          <a:rPr lang="en-US" sz="1800" b="0" i="1" dirty="0" smtClean="0">
                            <a:latin typeface="Cambria Math" panose="02040503050406030204" pitchFamily="18" charset="0"/>
                          </a:rPr>
                          <m:t>𝑟</m:t>
                        </m:r>
                      </m:e>
                      <m:sub>
                        <m:r>
                          <a:rPr lang="en-US" sz="1800" b="0" i="1" dirty="0" smtClean="0">
                            <a:latin typeface="Cambria Math" panose="02040503050406030204" pitchFamily="18" charset="0"/>
                          </a:rPr>
                          <m:t>𝑝</m:t>
                        </m:r>
                      </m:sub>
                      <m:sup>
                        <m:r>
                          <a:rPr lang="en-US" sz="1800" b="0" i="1" dirty="0" smtClean="0">
                            <a:latin typeface="Cambria Math" panose="02040503050406030204" pitchFamily="18" charset="0"/>
                          </a:rPr>
                          <m:t>−1/2</m:t>
                        </m:r>
                      </m:sup>
                    </m:sSubSup>
                    <m:r>
                      <a:rPr lang="en-US" sz="1800" i="1" dirty="0">
                        <a:latin typeface="Cambria Math" panose="02040503050406030204" pitchFamily="18" charset="0"/>
                      </a:rPr>
                      <m:t>= 394 </m:t>
                    </m:r>
                    <m:d>
                      <m:dPr>
                        <m:ctrlPr>
                          <a:rPr lang="en-US" sz="1800" i="1" dirty="0">
                            <a:latin typeface="Cambria Math" panose="02040503050406030204" pitchFamily="18" charset="0"/>
                          </a:rPr>
                        </m:ctrlPr>
                      </m:dPr>
                      <m:e>
                        <m:r>
                          <a:rPr lang="en-US" sz="1800" i="1" dirty="0">
                            <a:latin typeface="Cambria Math" panose="02040503050406030204" pitchFamily="18" charset="0"/>
                          </a:rPr>
                          <m:t>0.96</m:t>
                        </m:r>
                      </m:e>
                    </m:d>
                    <m:sSup>
                      <m:sSupPr>
                        <m:ctrlPr>
                          <a:rPr lang="en-US" sz="1800" i="1" dirty="0" smtClean="0">
                            <a:latin typeface="Cambria Math" panose="02040503050406030204" pitchFamily="18" charset="0"/>
                          </a:rPr>
                        </m:ctrlPr>
                      </m:sSupPr>
                      <m:e>
                        <m:d>
                          <m:dPr>
                            <m:ctrlPr>
                              <a:rPr lang="en-US" sz="1800" b="0" i="1" dirty="0" smtClean="0">
                                <a:latin typeface="Cambria Math" panose="02040503050406030204" pitchFamily="18" charset="0"/>
                              </a:rPr>
                            </m:ctrlPr>
                          </m:dPr>
                          <m:e>
                            <m:r>
                              <a:rPr lang="en-US" sz="1800" b="0" i="1" dirty="0" smtClean="0">
                                <a:latin typeface="Cambria Math" panose="02040503050406030204" pitchFamily="18" charset="0"/>
                              </a:rPr>
                              <m:t>1.38</m:t>
                            </m:r>
                          </m:e>
                        </m:d>
                      </m:e>
                      <m:sup>
                        <m:r>
                          <a:rPr lang="en-US" sz="1800" b="0" i="1" dirty="0" smtClean="0">
                            <a:latin typeface="Cambria Math" panose="02040503050406030204" pitchFamily="18" charset="0"/>
                          </a:rPr>
                          <m:t>−</m:t>
                        </m:r>
                        <m:f>
                          <m:fPr>
                            <m:ctrlPr>
                              <a:rPr lang="en-US" sz="1800" b="0" i="1" dirty="0" smtClean="0">
                                <a:latin typeface="Cambria Math" panose="02040503050406030204" pitchFamily="18" charset="0"/>
                              </a:rPr>
                            </m:ctrlPr>
                          </m:fPr>
                          <m:num>
                            <m:r>
                              <a:rPr lang="en-US" sz="1800" b="0" i="1" dirty="0" smtClean="0">
                                <a:latin typeface="Cambria Math" panose="02040503050406030204" pitchFamily="18" charset="0"/>
                              </a:rPr>
                              <m:t>1</m:t>
                            </m:r>
                          </m:num>
                          <m:den>
                            <m:r>
                              <a:rPr lang="en-US" sz="1800" b="0" i="1" dirty="0" smtClean="0">
                                <a:latin typeface="Cambria Math" panose="02040503050406030204" pitchFamily="18" charset="0"/>
                              </a:rPr>
                              <m:t>2</m:t>
                            </m:r>
                          </m:den>
                        </m:f>
                      </m:sup>
                    </m:sSup>
                    <m:r>
                      <a:rPr lang="en-US" sz="1800" b="0" i="1" dirty="0" smtClean="0">
                        <a:latin typeface="Cambria Math" panose="02040503050406030204" pitchFamily="18" charset="0"/>
                      </a:rPr>
                      <m:t> =</m:t>
                    </m:r>
                    <m:r>
                      <a:rPr lang="en-US" sz="1800" i="1" dirty="0">
                        <a:latin typeface="Cambria Math" panose="02040503050406030204" pitchFamily="18" charset="0"/>
                      </a:rPr>
                      <m:t> 322 </m:t>
                    </m:r>
                    <m:r>
                      <m:rPr>
                        <m:sty m:val="p"/>
                      </m:rPr>
                      <a:rPr lang="en-US" sz="1800" i="0" dirty="0">
                        <a:latin typeface="Cambria Math" panose="02040503050406030204" pitchFamily="18" charset="0"/>
                      </a:rPr>
                      <m:t>K</m:t>
                    </m:r>
                  </m:oMath>
                </a14:m>
                <a:r>
                  <a:rPr lang="en-US" sz="1800" dirty="0"/>
                  <a:t> (at perihelion).</a:t>
                </a:r>
              </a:p>
              <a:p>
                <a:r>
                  <a:rPr lang="en-US" sz="1800" dirty="0"/>
                  <a:t>This is close to the highest observed summer temperature of about </a:t>
                </a:r>
                <a14:m>
                  <m:oMath xmlns:m="http://schemas.openxmlformats.org/officeDocument/2006/math">
                    <m:r>
                      <a:rPr lang="en-US" sz="1800" i="1" dirty="0" smtClean="0">
                        <a:latin typeface="Cambria Math" panose="02040503050406030204" pitchFamily="18" charset="0"/>
                      </a:rPr>
                      <m:t>310 </m:t>
                    </m:r>
                    <m:r>
                      <m:rPr>
                        <m:sty m:val="p"/>
                      </m:rPr>
                      <a:rPr lang="en-US" sz="1800" i="0" dirty="0" smtClean="0">
                        <a:latin typeface="Cambria Math" panose="02040503050406030204" pitchFamily="18" charset="0"/>
                      </a:rPr>
                      <m:t>K</m:t>
                    </m:r>
                  </m:oMath>
                </a14:m>
                <a:r>
                  <a:rPr lang="en-US" sz="1800" dirty="0"/>
                  <a:t>, which corresponds to a quite hot </a:t>
                </a:r>
                <a14:m>
                  <m:oMath xmlns:m="http://schemas.openxmlformats.org/officeDocument/2006/math">
                    <m:r>
                      <a:rPr lang="en-US" sz="1800" i="1" dirty="0" smtClean="0">
                        <a:latin typeface="Cambria Math" panose="02040503050406030204" pitchFamily="18" charset="0"/>
                      </a:rPr>
                      <m:t>37 </m:t>
                    </m:r>
                    <m:r>
                      <m:rPr>
                        <m:sty m:val="p"/>
                      </m:rPr>
                      <a:rPr lang="en-US" sz="1800" i="0" dirty="0" smtClean="0">
                        <a:latin typeface="Cambria Math" panose="02040503050406030204" pitchFamily="18" charset="0"/>
                      </a:rPr>
                      <m:t>C</m:t>
                    </m:r>
                  </m:oMath>
                </a14:m>
                <a:r>
                  <a:rPr lang="en-US" sz="1800" dirty="0"/>
                  <a:t>, or </a:t>
                </a:r>
                <a14:m>
                  <m:oMath xmlns:m="http://schemas.openxmlformats.org/officeDocument/2006/math">
                    <m:r>
                      <a:rPr lang="en-US" sz="1800" i="1" dirty="0" smtClean="0">
                        <a:latin typeface="Cambria Math" panose="02040503050406030204" pitchFamily="18" charset="0"/>
                      </a:rPr>
                      <m:t>99 </m:t>
                    </m:r>
                    <m:r>
                      <m:rPr>
                        <m:sty m:val="p"/>
                      </m:rPr>
                      <a:rPr lang="en-US" sz="1800" i="0" dirty="0" smtClean="0">
                        <a:latin typeface="Cambria Math" panose="02040503050406030204" pitchFamily="18" charset="0"/>
                      </a:rPr>
                      <m:t>F</m:t>
                    </m:r>
                  </m:oMath>
                </a14:m>
                <a:r>
                  <a:rPr lang="en-US" sz="1800" dirty="0"/>
                  <a:t>.  However, Mars is a rapid rotator, so we should </a:t>
                </a:r>
                <a:r>
                  <a:rPr lang="en-US" sz="1800" dirty="0" smtClean="0"/>
                  <a:t>use </a:t>
                </a:r>
                <a:r>
                  <a:rPr lang="en-US" sz="1800" dirty="0"/>
                  <a:t>the equilibrium temperature </a:t>
                </a:r>
                <a:r>
                  <a:rPr lang="en-US" sz="1800" dirty="0" smtClean="0"/>
                  <a:t>equation to get the typical temperature.  If </a:t>
                </a:r>
                <a:r>
                  <a:rPr lang="en-US" sz="1800" dirty="0"/>
                  <a:t>we use the typical distance of the semi-major axis of Mars' orbit, </a:t>
                </a:r>
                <a14:m>
                  <m:oMath xmlns:m="http://schemas.openxmlformats.org/officeDocument/2006/math">
                    <m:r>
                      <a:rPr lang="en-US" sz="1800" i="1" dirty="0" smtClean="0">
                        <a:latin typeface="Cambria Math" panose="02040503050406030204" pitchFamily="18" charset="0"/>
                      </a:rPr>
                      <m:t>1.52 </m:t>
                    </m:r>
                    <m:r>
                      <m:rPr>
                        <m:sty m:val="p"/>
                      </m:rPr>
                      <a:rPr lang="en-US" sz="1800" i="0" dirty="0" smtClean="0">
                        <a:latin typeface="Cambria Math" panose="02040503050406030204" pitchFamily="18" charset="0"/>
                      </a:rPr>
                      <m:t>AU</m:t>
                    </m:r>
                  </m:oMath>
                </a14:m>
                <a:r>
                  <a:rPr lang="en-US" sz="1800" dirty="0"/>
                  <a:t>, we </a:t>
                </a:r>
                <a:r>
                  <a:rPr lang="en-US" sz="1800" dirty="0" smtClean="0"/>
                  <a:t>get: </a:t>
                </a:r>
                <a14:m>
                  <m:oMath xmlns:m="http://schemas.openxmlformats.org/officeDocument/2006/math">
                    <m:r>
                      <a:rPr lang="en-US" sz="1800" i="1" dirty="0">
                        <a:latin typeface="Cambria Math" panose="02040503050406030204" pitchFamily="18" charset="0"/>
                      </a:rPr>
                      <m:t>𝑇</m:t>
                    </m:r>
                    <m:r>
                      <a:rPr lang="en-US" sz="1800" i="1" baseline="-25000" dirty="0">
                        <a:latin typeface="Cambria Math" panose="02040503050406030204" pitchFamily="18" charset="0"/>
                      </a:rPr>
                      <m:t>𝑠𝑠</m:t>
                    </m:r>
                    <m:r>
                      <a:rPr lang="en-US" sz="1800" i="1" dirty="0">
                        <a:latin typeface="Cambria Math" panose="02040503050406030204" pitchFamily="18" charset="0"/>
                      </a:rPr>
                      <m:t> =</m:t>
                    </m:r>
                    <m:r>
                      <a:rPr lang="en-US" sz="1800" b="0" i="1" dirty="0" smtClean="0">
                        <a:latin typeface="Cambria Math" panose="02040503050406030204" pitchFamily="18" charset="0"/>
                      </a:rPr>
                      <m:t>279</m:t>
                    </m:r>
                    <m:r>
                      <a:rPr lang="en-US" sz="1800" i="1" dirty="0">
                        <a:latin typeface="Cambria Math" panose="02040503050406030204" pitchFamily="18" charset="0"/>
                      </a:rPr>
                      <m:t> </m:t>
                    </m:r>
                    <m:sSup>
                      <m:sSupPr>
                        <m:ctrlPr>
                          <a:rPr lang="en-US" sz="1800" i="1" dirty="0">
                            <a:latin typeface="Cambria Math" panose="02040503050406030204" pitchFamily="18" charset="0"/>
                          </a:rPr>
                        </m:ctrlPr>
                      </m:sSupPr>
                      <m:e>
                        <m:r>
                          <a:rPr lang="en-US" sz="1800" i="1" dirty="0">
                            <a:latin typeface="Cambria Math" panose="02040503050406030204" pitchFamily="18" charset="0"/>
                          </a:rPr>
                          <m:t>(1−</m:t>
                        </m:r>
                        <m:r>
                          <a:rPr lang="en-US" sz="1800" i="1" dirty="0">
                            <a:latin typeface="Cambria Math" panose="02040503050406030204" pitchFamily="18" charset="0"/>
                          </a:rPr>
                          <m:t>𝐴</m:t>
                        </m:r>
                        <m:r>
                          <a:rPr lang="en-US" sz="1800" i="1" dirty="0">
                            <a:latin typeface="Cambria Math" panose="02040503050406030204" pitchFamily="18" charset="0"/>
                          </a:rPr>
                          <m:t>)</m:t>
                        </m:r>
                      </m:e>
                      <m:sup>
                        <m:r>
                          <a:rPr lang="en-US" sz="1800" i="1" dirty="0">
                            <a:latin typeface="Cambria Math" panose="02040503050406030204" pitchFamily="18" charset="0"/>
                          </a:rPr>
                          <m:t>1/4</m:t>
                        </m:r>
                      </m:sup>
                    </m:sSup>
                    <m:r>
                      <a:rPr lang="en-US" sz="1800" i="1" dirty="0">
                        <a:latin typeface="Cambria Math" panose="02040503050406030204" pitchFamily="18" charset="0"/>
                      </a:rPr>
                      <m:t> </m:t>
                    </m:r>
                    <m:sSubSup>
                      <m:sSubSupPr>
                        <m:ctrlPr>
                          <a:rPr lang="en-US" sz="1800" i="1" dirty="0">
                            <a:latin typeface="Cambria Math" panose="02040503050406030204" pitchFamily="18" charset="0"/>
                          </a:rPr>
                        </m:ctrlPr>
                      </m:sSubSupPr>
                      <m:e>
                        <m:r>
                          <a:rPr lang="en-US" sz="1800" i="1" dirty="0">
                            <a:latin typeface="Cambria Math" panose="02040503050406030204" pitchFamily="18" charset="0"/>
                          </a:rPr>
                          <m:t>𝑟</m:t>
                        </m:r>
                      </m:e>
                      <m:sub>
                        <m:r>
                          <a:rPr lang="en-US" sz="1800" i="1" dirty="0">
                            <a:latin typeface="Cambria Math" panose="02040503050406030204" pitchFamily="18" charset="0"/>
                          </a:rPr>
                          <m:t>𝑝</m:t>
                        </m:r>
                      </m:sub>
                      <m:sup>
                        <m:r>
                          <a:rPr lang="en-US" sz="1800" i="1" dirty="0">
                            <a:latin typeface="Cambria Math" panose="02040503050406030204" pitchFamily="18" charset="0"/>
                          </a:rPr>
                          <m:t>−1/2</m:t>
                        </m:r>
                      </m:sup>
                    </m:sSubSup>
                    <m:r>
                      <a:rPr lang="en-US" sz="1800" i="1" dirty="0">
                        <a:latin typeface="Cambria Math" panose="02040503050406030204" pitchFamily="18" charset="0"/>
                      </a:rPr>
                      <m:t>=</m:t>
                    </m:r>
                    <m:r>
                      <a:rPr lang="en-US" sz="1800" b="0" i="1" dirty="0" smtClean="0">
                        <a:latin typeface="Cambria Math" panose="02040503050406030204" pitchFamily="18" charset="0"/>
                      </a:rPr>
                      <m:t>279</m:t>
                    </m:r>
                    <m:r>
                      <a:rPr lang="en-US" sz="1800" i="1" dirty="0">
                        <a:latin typeface="Cambria Math" panose="02040503050406030204" pitchFamily="18" charset="0"/>
                      </a:rPr>
                      <m:t> </m:t>
                    </m:r>
                    <m:d>
                      <m:dPr>
                        <m:ctrlPr>
                          <a:rPr lang="en-US" sz="1800" i="1" dirty="0">
                            <a:latin typeface="Cambria Math" panose="02040503050406030204" pitchFamily="18" charset="0"/>
                          </a:rPr>
                        </m:ctrlPr>
                      </m:dPr>
                      <m:e>
                        <m:r>
                          <a:rPr lang="en-US" sz="1800" i="1" dirty="0">
                            <a:latin typeface="Cambria Math" panose="02040503050406030204" pitchFamily="18" charset="0"/>
                          </a:rPr>
                          <m:t>0.96</m:t>
                        </m:r>
                      </m:e>
                    </m:d>
                    <m:sSup>
                      <m:sSupPr>
                        <m:ctrlPr>
                          <a:rPr lang="en-US" sz="1800" i="1" dirty="0">
                            <a:latin typeface="Cambria Math" panose="02040503050406030204" pitchFamily="18" charset="0"/>
                          </a:rPr>
                        </m:ctrlPr>
                      </m:sSupPr>
                      <m:e>
                        <m:d>
                          <m:dPr>
                            <m:ctrlPr>
                              <a:rPr lang="en-US" sz="1800" i="1" dirty="0">
                                <a:latin typeface="Cambria Math" panose="02040503050406030204" pitchFamily="18" charset="0"/>
                              </a:rPr>
                            </m:ctrlPr>
                          </m:dPr>
                          <m:e>
                            <m:r>
                              <a:rPr lang="en-US" sz="1800" i="1" dirty="0">
                                <a:latin typeface="Cambria Math" panose="02040503050406030204" pitchFamily="18" charset="0"/>
                              </a:rPr>
                              <m:t>1.</m:t>
                            </m:r>
                            <m:r>
                              <a:rPr lang="en-US" sz="1800" b="0" i="1" dirty="0" smtClean="0">
                                <a:latin typeface="Cambria Math" panose="02040503050406030204" pitchFamily="18" charset="0"/>
                              </a:rPr>
                              <m:t>52</m:t>
                            </m:r>
                          </m:e>
                        </m:d>
                      </m:e>
                      <m:sup>
                        <m:r>
                          <a:rPr lang="en-US" sz="1800" i="1" dirty="0">
                            <a:latin typeface="Cambria Math" panose="02040503050406030204" pitchFamily="18" charset="0"/>
                          </a:rPr>
                          <m:t>−</m:t>
                        </m:r>
                        <m:f>
                          <m:fPr>
                            <m:ctrlPr>
                              <a:rPr lang="en-US" sz="1800" i="1" dirty="0">
                                <a:latin typeface="Cambria Math" panose="02040503050406030204" pitchFamily="18" charset="0"/>
                              </a:rPr>
                            </m:ctrlPr>
                          </m:fPr>
                          <m:num>
                            <m:r>
                              <a:rPr lang="en-US" sz="1800" i="1" dirty="0">
                                <a:latin typeface="Cambria Math" panose="02040503050406030204" pitchFamily="18" charset="0"/>
                              </a:rPr>
                              <m:t>1</m:t>
                            </m:r>
                          </m:num>
                          <m:den>
                            <m:r>
                              <a:rPr lang="en-US" sz="1800" i="1" dirty="0">
                                <a:latin typeface="Cambria Math" panose="02040503050406030204" pitchFamily="18" charset="0"/>
                              </a:rPr>
                              <m:t>2</m:t>
                            </m:r>
                          </m:den>
                        </m:f>
                      </m:sup>
                    </m:sSup>
                    <m:r>
                      <a:rPr lang="en-US" sz="1800" i="1" dirty="0">
                        <a:latin typeface="Cambria Math" panose="02040503050406030204" pitchFamily="18" charset="0"/>
                      </a:rPr>
                      <m:t> =</m:t>
                    </m:r>
                    <m:r>
                      <a:rPr lang="en-US" sz="1800" b="0" i="1" dirty="0" smtClean="0">
                        <a:latin typeface="Cambria Math" panose="02040503050406030204" pitchFamily="18" charset="0"/>
                      </a:rPr>
                      <m:t>217</m:t>
                    </m:r>
                    <m:r>
                      <a:rPr lang="en-US" sz="1800" i="1" dirty="0">
                        <a:latin typeface="Cambria Math" panose="02040503050406030204" pitchFamily="18" charset="0"/>
                      </a:rPr>
                      <m:t> </m:t>
                    </m:r>
                    <m:r>
                      <m:rPr>
                        <m:sty m:val="p"/>
                      </m:rPr>
                      <a:rPr lang="en-US" sz="1800" dirty="0">
                        <a:latin typeface="Cambria Math" panose="02040503050406030204" pitchFamily="18" charset="0"/>
                      </a:rPr>
                      <m:t>K</m:t>
                    </m:r>
                  </m:oMath>
                </a14:m>
                <a:r>
                  <a:rPr lang="en-US" sz="1800" dirty="0"/>
                  <a:t> </a:t>
                </a:r>
                <a:r>
                  <a:rPr lang="en-US" sz="1800" dirty="0"/>
                  <a:t>(typical average).</a:t>
                </a:r>
              </a:p>
              <a:p>
                <a:r>
                  <a:rPr lang="en-US" sz="1800" dirty="0"/>
                  <a:t>This is </a:t>
                </a:r>
                <a14:m>
                  <m:oMath xmlns:m="http://schemas.openxmlformats.org/officeDocument/2006/math">
                    <m:r>
                      <a:rPr lang="en-US" sz="1800" i="1" dirty="0" smtClean="0">
                        <a:latin typeface="Cambria Math" panose="02040503050406030204" pitchFamily="18" charset="0"/>
                      </a:rPr>
                      <m:t>−56 </m:t>
                    </m:r>
                    <m:r>
                      <m:rPr>
                        <m:sty m:val="p"/>
                      </m:rPr>
                      <a:rPr lang="en-US" sz="1800" i="0" dirty="0" smtClean="0">
                        <a:latin typeface="Cambria Math" panose="02040503050406030204" pitchFamily="18" charset="0"/>
                      </a:rPr>
                      <m:t>C</m:t>
                    </m:r>
                  </m:oMath>
                </a14:m>
                <a:r>
                  <a:rPr lang="en-US" sz="1800" dirty="0"/>
                  <a:t>, very cold indeed.  And of course the day-night variation of this temperature can be </a:t>
                </a:r>
                <a14:m>
                  <m:oMath xmlns:m="http://schemas.openxmlformats.org/officeDocument/2006/math">
                    <m:r>
                      <a:rPr lang="en-US" sz="1800" i="1" dirty="0" smtClean="0">
                        <a:latin typeface="Cambria Math" panose="02040503050406030204" pitchFamily="18" charset="0"/>
                        <a:ea typeface="Cambria Math" panose="02040503050406030204" pitchFamily="18" charset="0"/>
                      </a:rPr>
                      <m:t>±</m:t>
                    </m:r>
                    <m:r>
                      <a:rPr lang="en-US" sz="1800" i="1" dirty="0" smtClean="0">
                        <a:latin typeface="Cambria Math" panose="02040503050406030204" pitchFamily="18" charset="0"/>
                      </a:rPr>
                      <m:t> 50 </m:t>
                    </m:r>
                    <m:r>
                      <m:rPr>
                        <m:sty m:val="p"/>
                      </m:rPr>
                      <a:rPr lang="en-US" sz="1800" i="0" dirty="0" smtClean="0">
                        <a:latin typeface="Cambria Math" panose="02040503050406030204" pitchFamily="18" charset="0"/>
                      </a:rPr>
                      <m:t>C</m:t>
                    </m:r>
                  </m:oMath>
                </a14:m>
                <a:r>
                  <a:rPr lang="en-US" sz="1800" dirty="0"/>
                  <a:t>.</a:t>
                </a:r>
              </a:p>
              <a:p>
                <a:r>
                  <a:rPr lang="en-US" sz="1800" dirty="0"/>
                  <a:t>Likely we know more about Mars than any other planet besides Earth.  This is due to the many missions to Mars, and the fact that Mars, unlike Venus, has a thin transparent atmosphere that allows us to see the surface. </a:t>
                </a:r>
              </a:p>
            </p:txBody>
          </p:sp>
        </mc:Choice>
        <mc:Fallback>
          <p:sp>
            <p:nvSpPr>
              <p:cNvPr id="3" name="Text Placeholder 2"/>
              <p:cNvSpPr>
                <a:spLocks noGrp="1" noRot="1" noChangeAspect="1" noMove="1" noResize="1" noEditPoints="1" noAdjustHandles="1" noChangeArrowheads="1" noChangeShapeType="1" noTextEdit="1"/>
              </p:cNvSpPr>
              <p:nvPr>
                <p:ph type="body" sz="half" idx="1"/>
              </p:nvPr>
            </p:nvSpPr>
            <p:spPr>
              <a:xfrm>
                <a:off x="350195" y="972766"/>
                <a:ext cx="11400817" cy="5123234"/>
              </a:xfrm>
              <a:blipFill>
                <a:blip r:embed="rId2"/>
                <a:stretch>
                  <a:fillRect l="-107" t="-714" r="-321"/>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November 6, 2018</a:t>
            </a:r>
            <a:endParaRPr lang="en-US" altLang="zh-CN"/>
          </a:p>
        </p:txBody>
      </p:sp>
    </p:spTree>
    <p:extLst>
      <p:ext uri="{BB962C8B-B14F-4D97-AF65-F5344CB8AC3E}">
        <p14:creationId xmlns:p14="http://schemas.microsoft.com/office/powerpoint/2010/main" val="28565728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6A214-9443-4393-99BF-8334E8BA23EE}"/>
              </a:ext>
            </a:extLst>
          </p:cNvPr>
          <p:cNvSpPr>
            <a:spLocks noGrp="1"/>
          </p:cNvSpPr>
          <p:nvPr>
            <p:ph type="title"/>
          </p:nvPr>
        </p:nvSpPr>
        <p:spPr>
          <a:xfrm>
            <a:off x="321013" y="165320"/>
            <a:ext cx="7725763" cy="914400"/>
          </a:xfrm>
        </p:spPr>
        <p:txBody>
          <a:bodyPr/>
          <a:lstStyle/>
          <a:p>
            <a:r>
              <a:rPr lang="en-US" dirty="0" smtClean="0"/>
              <a:t>Diurnal Temperature Variation</a:t>
            </a:r>
            <a:endParaRPr lang="en-US" dirty="0"/>
          </a:p>
        </p:txBody>
      </p:sp>
      <p:sp>
        <p:nvSpPr>
          <p:cNvPr id="3" name="Text Placeholder 2">
            <a:extLst>
              <a:ext uri="{FF2B5EF4-FFF2-40B4-BE49-F238E27FC236}">
                <a16:creationId xmlns:a16="http://schemas.microsoft.com/office/drawing/2014/main" id="{D6ADF89A-8CA2-4CB6-A730-F4799C0F5035}"/>
              </a:ext>
            </a:extLst>
          </p:cNvPr>
          <p:cNvSpPr>
            <a:spLocks noGrp="1"/>
          </p:cNvSpPr>
          <p:nvPr>
            <p:ph type="body" sz="half" idx="1"/>
          </p:nvPr>
        </p:nvSpPr>
        <p:spPr>
          <a:xfrm>
            <a:off x="456599" y="1079720"/>
            <a:ext cx="7510353" cy="2101225"/>
          </a:xfrm>
        </p:spPr>
        <p:txBody>
          <a:bodyPr/>
          <a:lstStyle/>
          <a:p>
            <a:r>
              <a:rPr lang="en-US" sz="1800" dirty="0" smtClean="0"/>
              <a:t>The plot at upper right is the temperature variation over one day, at the Pathfinder lander site.  Things heat up during the day, becoming hottest around 3 pm local time.</a:t>
            </a:r>
          </a:p>
          <a:p>
            <a:r>
              <a:rPr lang="en-US" sz="1800" dirty="0" smtClean="0"/>
              <a:t>The different colors are from sensors at three different heights on Pathfinder’s mast, red (top), black (middle), and blue (bottom), so the temperature gets hotter near the ground during the day, but reverses at night.</a:t>
            </a:r>
            <a:endParaRPr lang="en-US" sz="1800" dirty="0"/>
          </a:p>
        </p:txBody>
      </p:sp>
      <p:sp>
        <p:nvSpPr>
          <p:cNvPr id="6" name="Date Placeholder 5">
            <a:extLst>
              <a:ext uri="{FF2B5EF4-FFF2-40B4-BE49-F238E27FC236}">
                <a16:creationId xmlns:a16="http://schemas.microsoft.com/office/drawing/2014/main" id="{004C5760-40F1-4019-A81F-0E2FA6B7F280}"/>
              </a:ext>
            </a:extLst>
          </p:cNvPr>
          <p:cNvSpPr>
            <a:spLocks noGrp="1"/>
          </p:cNvSpPr>
          <p:nvPr>
            <p:ph type="dt" sz="half" idx="10"/>
          </p:nvPr>
        </p:nvSpPr>
        <p:spPr/>
        <p:txBody>
          <a:bodyPr/>
          <a:lstStyle/>
          <a:p>
            <a:pPr>
              <a:defRPr/>
            </a:pPr>
            <a:r>
              <a:rPr lang="en-US" smtClean="0"/>
              <a:t>November 6, 2018</a:t>
            </a:r>
            <a:endParaRPr lang="en-US" altLang="zh-CN"/>
          </a:p>
        </p:txBody>
      </p:sp>
      <p:pic>
        <p:nvPicPr>
          <p:cNvPr id="4098" name="Picture 2" descr="Image result for mars daily variab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6776" y="165320"/>
            <a:ext cx="3738705" cy="58471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3"/>
          <a:stretch>
            <a:fillRect/>
          </a:stretch>
        </p:blipFill>
        <p:spPr>
          <a:xfrm>
            <a:off x="175095" y="3136283"/>
            <a:ext cx="4074975" cy="2905355"/>
          </a:xfrm>
          <a:prstGeom prst="rect">
            <a:avLst/>
          </a:prstGeom>
        </p:spPr>
      </p:pic>
      <p:sp>
        <p:nvSpPr>
          <p:cNvPr id="16" name="Text Placeholder 2">
            <a:extLst>
              <a:ext uri="{FF2B5EF4-FFF2-40B4-BE49-F238E27FC236}">
                <a16:creationId xmlns:a16="http://schemas.microsoft.com/office/drawing/2014/main" id="{D6ADF89A-8CA2-4CB6-A730-F4799C0F5035}"/>
              </a:ext>
            </a:extLst>
          </p:cNvPr>
          <p:cNvSpPr txBox="1">
            <a:spLocks/>
          </p:cNvSpPr>
          <p:nvPr/>
        </p:nvSpPr>
        <p:spPr bwMode="auto">
          <a:xfrm>
            <a:off x="4183894" y="3156983"/>
            <a:ext cx="3950799" cy="281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999FF"/>
              </a:buClr>
              <a:buSzPct val="80000"/>
              <a:buFont typeface="Wingdings" panose="05000000000000000000"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9999FF"/>
              </a:buClr>
              <a:buSzPct val="65000"/>
              <a:buFont typeface="Wingdings" panose="05000000000000000000"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rgbClr val="9999FF"/>
              </a:buClr>
              <a:buSzPct val="65000"/>
              <a:buFont typeface="Wingdings" panose="05000000000000000000"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5pPr>
            <a:lvl6pPr marL="25146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6pPr>
            <a:lvl7pPr marL="29718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7pPr>
            <a:lvl8pPr marL="34290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8pPr>
            <a:lvl9pPr marL="38862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9pPr>
          </a:lstStyle>
          <a:p>
            <a:r>
              <a:rPr lang="en-US" sz="1800" kern="0" dirty="0" smtClean="0"/>
              <a:t>The plot at left shows the temperature vs. height on Earth compared with Mars.</a:t>
            </a:r>
          </a:p>
          <a:p>
            <a:r>
              <a:rPr lang="en-US" sz="1800" kern="0" dirty="0" smtClean="0"/>
              <a:t>Two Mars curves are shown, one for a clear Mars atmosphere, and one when a dust storm is in progress.</a:t>
            </a:r>
          </a:p>
          <a:p>
            <a:r>
              <a:rPr lang="en-US" sz="1800" kern="0" dirty="0" smtClean="0"/>
              <a:t>Dust storms make Mars warmer for a time.</a:t>
            </a:r>
            <a:endParaRPr lang="en-US" sz="1800" kern="0" dirty="0"/>
          </a:p>
        </p:txBody>
      </p:sp>
    </p:spTree>
    <p:extLst>
      <p:ext uri="{BB962C8B-B14F-4D97-AF65-F5344CB8AC3E}">
        <p14:creationId xmlns:p14="http://schemas.microsoft.com/office/powerpoint/2010/main" val="106877277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24679" y="80108"/>
            <a:ext cx="10748511" cy="5892675"/>
            <a:chOff x="924679" y="80108"/>
            <a:chExt cx="10748511" cy="5892675"/>
          </a:xfrm>
        </p:grpSpPr>
        <p:pic>
          <p:nvPicPr>
            <p:cNvPr id="6148" name="Picture 4" descr="https://www.nasa.gov/sites/default/files/thumbnails/image/pia20029_figa_labe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031" y="80108"/>
              <a:ext cx="4836159" cy="58926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a:extLst>
                <a:ext uri="{FF2B5EF4-FFF2-40B4-BE49-F238E27FC236}">
                  <a16:creationId xmlns:a16="http://schemas.microsoft.com/office/drawing/2014/main" id="{D6ADF89A-8CA2-4CB6-A730-F4799C0F5035}"/>
                </a:ext>
              </a:extLst>
            </p:cNvPr>
            <p:cNvSpPr txBox="1">
              <a:spLocks/>
            </p:cNvSpPr>
            <p:nvPr/>
          </p:nvSpPr>
          <p:spPr bwMode="auto">
            <a:xfrm>
              <a:off x="924679" y="2689685"/>
              <a:ext cx="3950799" cy="281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999FF"/>
                </a:buClr>
                <a:buSzPct val="80000"/>
                <a:buFont typeface="Wingdings" panose="05000000000000000000"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9999FF"/>
                </a:buClr>
                <a:buSzPct val="65000"/>
                <a:buFont typeface="Wingdings" panose="05000000000000000000"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rgbClr val="9999FF"/>
                </a:buClr>
                <a:buSzPct val="65000"/>
                <a:buFont typeface="Wingdings" panose="05000000000000000000"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5pPr>
              <a:lvl6pPr marL="25146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6pPr>
              <a:lvl7pPr marL="29718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7pPr>
              <a:lvl8pPr marL="34290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8pPr>
              <a:lvl9pPr marL="38862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9pPr>
            </a:lstStyle>
            <a:p>
              <a:r>
                <a:rPr lang="en-US" sz="1800" kern="0" dirty="0" smtClean="0"/>
                <a:t>Mainly water ice, but has a layer of 1-8 m thick CO</a:t>
              </a:r>
              <a:r>
                <a:rPr lang="en-US" sz="1800" kern="0" baseline="-25000" dirty="0" smtClean="0"/>
                <a:t>2</a:t>
              </a:r>
              <a:r>
                <a:rPr lang="en-US" sz="1800" kern="0" dirty="0" smtClean="0"/>
                <a:t> ice that comes and goes due to the seasons.</a:t>
              </a:r>
            </a:p>
            <a:p>
              <a:r>
                <a:rPr lang="en-US" sz="1800" kern="0" dirty="0" smtClean="0"/>
                <a:t>During winter, they are constantly in the dark, and 25-30% of the entire Mars atmosphere condenses out at CO</a:t>
              </a:r>
              <a:r>
                <a:rPr lang="en-US" sz="1800" kern="0" baseline="-25000" dirty="0" smtClean="0"/>
                <a:t>2</a:t>
              </a:r>
              <a:r>
                <a:rPr lang="en-US" sz="1800" kern="0" dirty="0" smtClean="0"/>
                <a:t> ice.</a:t>
              </a:r>
              <a:endParaRPr lang="en-US" sz="1800" kern="0" dirty="0"/>
            </a:p>
          </p:txBody>
        </p:sp>
      </p:grpSp>
      <p:grpSp>
        <p:nvGrpSpPr>
          <p:cNvPr id="7" name="Group 6"/>
          <p:cNvGrpSpPr/>
          <p:nvPr/>
        </p:nvGrpSpPr>
        <p:grpSpPr>
          <a:xfrm>
            <a:off x="924678" y="982366"/>
            <a:ext cx="11184195" cy="4990417"/>
            <a:chOff x="924678" y="982366"/>
            <a:chExt cx="11184195" cy="4990417"/>
          </a:xfrm>
        </p:grpSpPr>
        <p:pic>
          <p:nvPicPr>
            <p:cNvPr id="6150" name="Picture 6" descr="https://upload.wikimedia.org/wikipedia/commons/2/22/Tharsis_-_Valles_Marineris_MOLA_shaded_colorized_zoom_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3760" y="982366"/>
              <a:ext cx="6805113" cy="4990417"/>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2">
              <a:extLst>
                <a:ext uri="{FF2B5EF4-FFF2-40B4-BE49-F238E27FC236}">
                  <a16:creationId xmlns:a16="http://schemas.microsoft.com/office/drawing/2014/main" id="{D6ADF89A-8CA2-4CB6-A730-F4799C0F5035}"/>
                </a:ext>
              </a:extLst>
            </p:cNvPr>
            <p:cNvSpPr txBox="1">
              <a:spLocks/>
            </p:cNvSpPr>
            <p:nvPr/>
          </p:nvSpPr>
          <p:spPr bwMode="auto">
            <a:xfrm>
              <a:off x="924678" y="2689684"/>
              <a:ext cx="3950799" cy="281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999FF"/>
                </a:buClr>
                <a:buSzPct val="80000"/>
                <a:buFont typeface="Wingdings" panose="05000000000000000000"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9999FF"/>
                </a:buClr>
                <a:buSzPct val="65000"/>
                <a:buFont typeface="Wingdings" panose="05000000000000000000"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rgbClr val="9999FF"/>
                </a:buClr>
                <a:buSzPct val="65000"/>
                <a:buFont typeface="Wingdings" panose="05000000000000000000"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5pPr>
              <a:lvl6pPr marL="25146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6pPr>
              <a:lvl7pPr marL="29718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7pPr>
              <a:lvl8pPr marL="34290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8pPr>
              <a:lvl9pPr marL="38862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9pPr>
            </a:lstStyle>
            <a:p>
              <a:r>
                <a:rPr lang="en-US" sz="1800" kern="0" dirty="0" smtClean="0"/>
                <a:t>Olympus Mons is the largest mountain in the solar system, 26 km high.</a:t>
              </a:r>
            </a:p>
            <a:p>
              <a:r>
                <a:rPr lang="en-US" sz="1800" kern="0" dirty="0" smtClean="0"/>
                <a:t>Its top could be said to stick out into space, well above most of Mars thin atmosphere.</a:t>
              </a:r>
            </a:p>
            <a:p>
              <a:r>
                <a:rPr lang="en-US" sz="1800" kern="0" dirty="0" smtClean="0"/>
                <a:t>Three other volcanos dot the </a:t>
              </a:r>
              <a:r>
                <a:rPr lang="en-US" sz="1800" kern="0" dirty="0" err="1" smtClean="0"/>
                <a:t>Tharsis</a:t>
              </a:r>
              <a:r>
                <a:rPr lang="en-US" sz="1800" kern="0" dirty="0" smtClean="0"/>
                <a:t> region of Mars, and Valles </a:t>
              </a:r>
              <a:r>
                <a:rPr lang="en-US" sz="1800" kern="0" dirty="0" err="1" smtClean="0"/>
                <a:t>Marineras</a:t>
              </a:r>
              <a:r>
                <a:rPr lang="en-US" sz="1800" kern="0" dirty="0" smtClean="0"/>
                <a:t> extends from it.</a:t>
              </a:r>
              <a:endParaRPr lang="en-US" sz="1800" kern="0" dirty="0"/>
            </a:p>
          </p:txBody>
        </p:sp>
      </p:grpSp>
      <p:sp>
        <p:nvSpPr>
          <p:cNvPr id="2" name="Title 1">
            <a:extLst>
              <a:ext uri="{FF2B5EF4-FFF2-40B4-BE49-F238E27FC236}">
                <a16:creationId xmlns:a16="http://schemas.microsoft.com/office/drawing/2014/main" id="{6F86A214-9443-4393-99BF-8334E8BA23EE}"/>
              </a:ext>
            </a:extLst>
          </p:cNvPr>
          <p:cNvSpPr>
            <a:spLocks noGrp="1"/>
          </p:cNvSpPr>
          <p:nvPr>
            <p:ph type="title"/>
          </p:nvPr>
        </p:nvSpPr>
        <p:spPr>
          <a:xfrm>
            <a:off x="350196" y="165320"/>
            <a:ext cx="7696580" cy="914400"/>
          </a:xfrm>
        </p:spPr>
        <p:txBody>
          <a:bodyPr/>
          <a:lstStyle/>
          <a:p>
            <a:r>
              <a:rPr lang="en-US" dirty="0" smtClean="0"/>
              <a:t>Some Mars Features</a:t>
            </a:r>
            <a:endParaRPr lang="en-US" dirty="0"/>
          </a:p>
        </p:txBody>
      </p:sp>
      <p:sp>
        <p:nvSpPr>
          <p:cNvPr id="3" name="Text Placeholder 2">
            <a:extLst>
              <a:ext uri="{FF2B5EF4-FFF2-40B4-BE49-F238E27FC236}">
                <a16:creationId xmlns:a16="http://schemas.microsoft.com/office/drawing/2014/main" id="{D6ADF89A-8CA2-4CB6-A730-F4799C0F5035}"/>
              </a:ext>
            </a:extLst>
          </p:cNvPr>
          <p:cNvSpPr>
            <a:spLocks noGrp="1"/>
          </p:cNvSpPr>
          <p:nvPr>
            <p:ph type="body" sz="half" idx="1"/>
          </p:nvPr>
        </p:nvSpPr>
        <p:spPr>
          <a:xfrm>
            <a:off x="456599" y="1079720"/>
            <a:ext cx="7510353" cy="2101225"/>
          </a:xfrm>
        </p:spPr>
        <p:txBody>
          <a:bodyPr/>
          <a:lstStyle/>
          <a:p>
            <a:r>
              <a:rPr lang="en-US" sz="1800" dirty="0" smtClean="0"/>
              <a:t>Valles </a:t>
            </a:r>
            <a:r>
              <a:rPr lang="en-US" sz="1800" dirty="0" err="1" smtClean="0"/>
              <a:t>Marineris</a:t>
            </a:r>
            <a:endParaRPr lang="en-US" sz="1800" dirty="0" smtClean="0"/>
          </a:p>
          <a:p>
            <a:r>
              <a:rPr lang="en-US" sz="1800" dirty="0" smtClean="0"/>
              <a:t>Polar Caps</a:t>
            </a:r>
          </a:p>
          <a:p>
            <a:r>
              <a:rPr lang="en-US" sz="1800" dirty="0" smtClean="0"/>
              <a:t>Olympus Mons and other volcanoes</a:t>
            </a:r>
          </a:p>
          <a:p>
            <a:r>
              <a:rPr lang="en-US" sz="1800" dirty="0" smtClean="0">
                <a:hlinkClick r:id="rId4"/>
              </a:rPr>
              <a:t>Other common surface features</a:t>
            </a:r>
            <a:endParaRPr lang="en-US" sz="1800" dirty="0"/>
          </a:p>
        </p:txBody>
      </p:sp>
      <p:sp>
        <p:nvSpPr>
          <p:cNvPr id="6" name="Date Placeholder 5">
            <a:extLst>
              <a:ext uri="{FF2B5EF4-FFF2-40B4-BE49-F238E27FC236}">
                <a16:creationId xmlns:a16="http://schemas.microsoft.com/office/drawing/2014/main" id="{004C5760-40F1-4019-A81F-0E2FA6B7F280}"/>
              </a:ext>
            </a:extLst>
          </p:cNvPr>
          <p:cNvSpPr>
            <a:spLocks noGrp="1"/>
          </p:cNvSpPr>
          <p:nvPr>
            <p:ph type="dt" sz="half" idx="10"/>
          </p:nvPr>
        </p:nvSpPr>
        <p:spPr/>
        <p:txBody>
          <a:bodyPr/>
          <a:lstStyle/>
          <a:p>
            <a:pPr>
              <a:defRPr/>
            </a:pPr>
            <a:r>
              <a:rPr lang="en-US" smtClean="0"/>
              <a:t>November 6, 2018</a:t>
            </a:r>
            <a:endParaRPr lang="en-US" altLang="zh-CN"/>
          </a:p>
        </p:txBody>
      </p:sp>
      <p:grpSp>
        <p:nvGrpSpPr>
          <p:cNvPr id="4" name="Group 3"/>
          <p:cNvGrpSpPr/>
          <p:nvPr/>
        </p:nvGrpSpPr>
        <p:grpSpPr>
          <a:xfrm>
            <a:off x="924680" y="996135"/>
            <a:ext cx="11012759" cy="4976648"/>
            <a:chOff x="924680" y="996135"/>
            <a:chExt cx="11012759" cy="4976648"/>
          </a:xfrm>
        </p:grpSpPr>
        <p:sp>
          <p:nvSpPr>
            <p:cNvPr id="16" name="Text Placeholder 2">
              <a:extLst>
                <a:ext uri="{FF2B5EF4-FFF2-40B4-BE49-F238E27FC236}">
                  <a16:creationId xmlns:a16="http://schemas.microsoft.com/office/drawing/2014/main" id="{D6ADF89A-8CA2-4CB6-A730-F4799C0F5035}"/>
                </a:ext>
              </a:extLst>
            </p:cNvPr>
            <p:cNvSpPr txBox="1">
              <a:spLocks/>
            </p:cNvSpPr>
            <p:nvPr/>
          </p:nvSpPr>
          <p:spPr bwMode="auto">
            <a:xfrm>
              <a:off x="924680" y="2689685"/>
              <a:ext cx="3950799" cy="281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999FF"/>
                </a:buClr>
                <a:buSzPct val="80000"/>
                <a:buFont typeface="Wingdings" panose="05000000000000000000"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9999FF"/>
                </a:buClr>
                <a:buSzPct val="65000"/>
                <a:buFont typeface="Wingdings" panose="05000000000000000000"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rgbClr val="9999FF"/>
                </a:buClr>
                <a:buSzPct val="65000"/>
                <a:buFont typeface="Wingdings" panose="05000000000000000000"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5pPr>
              <a:lvl6pPr marL="25146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6pPr>
              <a:lvl7pPr marL="29718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7pPr>
              <a:lvl8pPr marL="34290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8pPr>
              <a:lvl9pPr marL="38862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9pPr>
            </a:lstStyle>
            <a:p>
              <a:r>
                <a:rPr lang="en-US" sz="1800" kern="0" dirty="0" smtClean="0"/>
                <a:t>Over 4000 km long</a:t>
              </a:r>
            </a:p>
            <a:p>
              <a:r>
                <a:rPr lang="en-US" sz="1800" kern="0" dirty="0" smtClean="0"/>
                <a:t>Thought to be a tectonic crack, possibly formed early on, then broadened by erosion</a:t>
              </a:r>
              <a:endParaRPr lang="en-US" sz="1800" kern="0" dirty="0"/>
            </a:p>
          </p:txBody>
        </p:sp>
        <p:pic>
          <p:nvPicPr>
            <p:cNvPr id="6146" name="Picture 2" descr="https://upload.wikimedia.org/wikipedia/commons/0/0c/Valles_Marineris_NASA_World_Wind_map_Ma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0567" y="996135"/>
              <a:ext cx="6486872" cy="49766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21657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6174"/>
            <a:ext cx="8577072" cy="914400"/>
          </a:xfrm>
        </p:spPr>
        <p:txBody>
          <a:bodyPr/>
          <a:lstStyle/>
          <a:p>
            <a:r>
              <a:rPr lang="en-US" dirty="0" smtClean="0"/>
              <a:t>Mars Missions and Rovers</a:t>
            </a:r>
            <a:endParaRPr lang="en-US" dirty="0"/>
          </a:p>
        </p:txBody>
      </p:sp>
      <p:sp>
        <p:nvSpPr>
          <p:cNvPr id="3" name="Text Placeholder 2"/>
          <p:cNvSpPr>
            <a:spLocks noGrp="1"/>
          </p:cNvSpPr>
          <p:nvPr>
            <p:ph type="body" sz="half" idx="1"/>
          </p:nvPr>
        </p:nvSpPr>
        <p:spPr>
          <a:xfrm>
            <a:off x="609600" y="1031132"/>
            <a:ext cx="5384800" cy="5064868"/>
          </a:xfrm>
        </p:spPr>
        <p:txBody>
          <a:bodyPr/>
          <a:lstStyle/>
          <a:p>
            <a:r>
              <a:rPr lang="en-US" sz="1800" dirty="0" smtClean="0">
                <a:hlinkClick r:id="rId2"/>
              </a:rPr>
              <a:t>List of Mars Missions</a:t>
            </a:r>
            <a:endParaRPr lang="en-US" sz="1800" dirty="0" smtClean="0"/>
          </a:p>
          <a:p>
            <a:r>
              <a:rPr lang="en-US" sz="1800" dirty="0" smtClean="0">
                <a:hlinkClick r:id="rId3"/>
              </a:rPr>
              <a:t>Spirit Rover</a:t>
            </a:r>
            <a:r>
              <a:rPr lang="en-US" sz="1800" dirty="0" smtClean="0"/>
              <a:t> 2004-2010</a:t>
            </a:r>
          </a:p>
          <a:p>
            <a:r>
              <a:rPr lang="en-US" sz="1800" dirty="0" smtClean="0">
                <a:hlinkClick r:id="rId4"/>
              </a:rPr>
              <a:t>Opportunity Rover</a:t>
            </a:r>
            <a:r>
              <a:rPr lang="en-US" sz="1800" dirty="0" smtClean="0"/>
              <a:t> 2004-2018</a:t>
            </a:r>
          </a:p>
          <a:p>
            <a:r>
              <a:rPr lang="en-US" sz="1800" dirty="0" smtClean="0">
                <a:hlinkClick r:id="rId5"/>
              </a:rPr>
              <a:t>Curiosity Rover</a:t>
            </a:r>
            <a:r>
              <a:rPr lang="en-US" sz="1800" dirty="0" smtClean="0"/>
              <a:t> 2012-2018+</a:t>
            </a:r>
          </a:p>
          <a:p>
            <a:endParaRPr lang="en-US" sz="1800" dirty="0"/>
          </a:p>
          <a:p>
            <a:r>
              <a:rPr lang="en-US" sz="1800" dirty="0" smtClean="0">
                <a:hlinkClick r:id="rId6"/>
              </a:rPr>
              <a:t>Future Missions</a:t>
            </a:r>
            <a:endParaRPr lang="en-US" sz="1800" dirty="0" smtClean="0"/>
          </a:p>
          <a:p>
            <a:endParaRPr lang="en-US" sz="1800" dirty="0"/>
          </a:p>
          <a:p>
            <a:r>
              <a:rPr lang="en-US" sz="1800" dirty="0" smtClean="0">
                <a:hlinkClick r:id="rId7"/>
              </a:rPr>
              <a:t>Space-X mission in 2024</a:t>
            </a:r>
            <a:r>
              <a:rPr lang="en-US" sz="1800" dirty="0" smtClean="0"/>
              <a:t>?</a:t>
            </a:r>
            <a:endParaRPr lang="en-US" sz="1800" dirty="0"/>
          </a:p>
        </p:txBody>
      </p:sp>
      <p:sp>
        <p:nvSpPr>
          <p:cNvPr id="6" name="Date Placeholder 5"/>
          <p:cNvSpPr>
            <a:spLocks noGrp="1"/>
          </p:cNvSpPr>
          <p:nvPr>
            <p:ph type="dt" sz="half" idx="10"/>
          </p:nvPr>
        </p:nvSpPr>
        <p:spPr/>
        <p:txBody>
          <a:bodyPr/>
          <a:lstStyle/>
          <a:p>
            <a:pPr>
              <a:defRPr/>
            </a:pPr>
            <a:r>
              <a:rPr lang="en-US" smtClean="0"/>
              <a:t>November 6, 2018</a:t>
            </a:r>
            <a:endParaRPr lang="en-US" altLang="zh-CN"/>
          </a:p>
        </p:txBody>
      </p:sp>
      <p:pic>
        <p:nvPicPr>
          <p:cNvPr id="5124" name="Picture 4" descr="https://upload.wikimedia.org/wikipedia/commons/5/5a/Sol3689.jpg"/>
          <p:cNvPicPr>
            <a:picLocks noGrp="1" noChangeAspect="1" noChangeArrowheads="1"/>
          </p:cNvPicPr>
          <p:nvPr>
            <p:ph sz="quarter" idx="3"/>
          </p:nvPr>
        </p:nvPicPr>
        <p:blipFill>
          <a:blip r:embed="rId8">
            <a:extLst>
              <a:ext uri="{28A0092B-C50C-407E-A947-70E740481C1C}">
                <a14:useLocalDpi xmlns:a14="http://schemas.microsoft.com/office/drawing/2010/main" val="0"/>
              </a:ext>
            </a:extLst>
          </a:blip>
          <a:srcRect/>
          <a:stretch>
            <a:fillRect/>
          </a:stretch>
        </p:blipFill>
        <p:spPr bwMode="auto">
          <a:xfrm>
            <a:off x="9027269" y="73782"/>
            <a:ext cx="3164732" cy="676707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upload.wikimedia.org/wikipedia/commons/0/0c/SpiritTraverseMap.jpg"/>
          <p:cNvPicPr>
            <a:picLocks noGrp="1" noChangeAspect="1" noChangeArrowheads="1"/>
          </p:cNvPicPr>
          <p:nvPr>
            <p:ph sz="quarter" idx="2"/>
          </p:nvPr>
        </p:nvPicPr>
        <p:blipFill>
          <a:blip r:embed="rId9" cstate="print">
            <a:extLst>
              <a:ext uri="{28A0092B-C50C-407E-A947-70E740481C1C}">
                <a14:useLocalDpi xmlns:a14="http://schemas.microsoft.com/office/drawing/2010/main" val="0"/>
              </a:ext>
            </a:extLst>
          </a:blip>
          <a:srcRect/>
          <a:stretch>
            <a:fillRect/>
          </a:stretch>
        </p:blipFill>
        <p:spPr bwMode="auto">
          <a:xfrm>
            <a:off x="3980972" y="1988442"/>
            <a:ext cx="5046297" cy="405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85520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5413"/>
            <a:ext cx="8229600" cy="686123"/>
          </a:xfrm>
        </p:spPr>
        <p:txBody>
          <a:bodyPr/>
          <a:lstStyle/>
          <a:p>
            <a:r>
              <a:rPr lang="en-US" dirty="0"/>
              <a:t>What We’ve Learned</a:t>
            </a:r>
          </a:p>
        </p:txBody>
      </p:sp>
      <mc:AlternateContent xmlns:mc="http://schemas.openxmlformats.org/markup-compatibility/2006">
        <mc:Choice xmlns:a14="http://schemas.microsoft.com/office/drawing/2010/main" Requires="a14">
          <p:sp>
            <p:nvSpPr>
              <p:cNvPr id="3" name="Text Placeholder 2"/>
              <p:cNvSpPr>
                <a:spLocks noGrp="1"/>
              </p:cNvSpPr>
              <p:nvPr>
                <p:ph type="body" sz="half" idx="1"/>
              </p:nvPr>
            </p:nvSpPr>
            <p:spPr>
              <a:xfrm>
                <a:off x="293615" y="761537"/>
                <a:ext cx="11635530" cy="5270147"/>
              </a:xfrm>
            </p:spPr>
            <p:txBody>
              <a:bodyPr/>
              <a:lstStyle/>
              <a:p>
                <a:r>
                  <a:rPr lang="en-US" sz="1800" dirty="0" smtClean="0"/>
                  <a:t>You should be familiar with the relative sizes and densities of the four terrestrial planets, and their relative core sizes.  Earth and Venus are very similar, while Mercury has an oversized core (for its size) and Mars has an undersized one.</a:t>
                </a:r>
                <a:endParaRPr lang="en-US" sz="1800" dirty="0"/>
              </a:p>
              <a:p>
                <a:r>
                  <a:rPr lang="en-US" sz="1800" dirty="0" smtClean="0"/>
                  <a:t>You </a:t>
                </a:r>
                <a:r>
                  <a:rPr lang="en-US" sz="1800" dirty="0"/>
                  <a:t>should know that </a:t>
                </a:r>
                <a:r>
                  <a:rPr lang="en-US" sz="1800" dirty="0" smtClean="0"/>
                  <a:t>Mars</a:t>
                </a:r>
                <a:r>
                  <a:rPr lang="en-US" sz="1800" dirty="0"/>
                  <a:t>’ atmosphere is </a:t>
                </a:r>
                <a:r>
                  <a:rPr lang="en-US" sz="1800" dirty="0" smtClean="0"/>
                  <a:t>thin, </a:t>
                </a:r>
                <a:r>
                  <a:rPr lang="en-US" sz="1800" dirty="0"/>
                  <a:t>with a high pressure </a:t>
                </a:r>
                <a:r>
                  <a:rPr lang="en-US" sz="1800" dirty="0" smtClean="0"/>
                  <a:t>(</a:t>
                </a:r>
                <a:r>
                  <a:rPr lang="en-US" sz="1800" dirty="0" smtClean="0"/>
                  <a:t>0.006</a:t>
                </a:r>
                <a:r>
                  <a:rPr lang="en-US" sz="1800" dirty="0" smtClean="0"/>
                  <a:t> </a:t>
                </a:r>
                <a:r>
                  <a:rPr lang="en-US" sz="1800" dirty="0" err="1"/>
                  <a:t>atm</a:t>
                </a:r>
                <a:r>
                  <a:rPr lang="en-US" sz="1800" dirty="0"/>
                  <a:t>) at its surface, and its main constituent is CO</a:t>
                </a:r>
                <a:r>
                  <a:rPr lang="en-US" sz="1800" baseline="-25000" dirty="0"/>
                  <a:t>2</a:t>
                </a:r>
                <a:r>
                  <a:rPr lang="en-US" sz="1800" dirty="0"/>
                  <a:t>, with </a:t>
                </a:r>
                <a:r>
                  <a:rPr lang="en-US" sz="1800" dirty="0" smtClean="0"/>
                  <a:t>trace amounts of </a:t>
                </a:r>
                <a:r>
                  <a:rPr lang="en-US" sz="1800" dirty="0" err="1" smtClean="0"/>
                  <a:t>Ar</a:t>
                </a:r>
                <a:r>
                  <a:rPr lang="en-US" sz="1800" dirty="0" smtClean="0"/>
                  <a:t> and N</a:t>
                </a:r>
                <a:r>
                  <a:rPr lang="en-US" sz="1800" baseline="-25000" dirty="0" smtClean="0"/>
                  <a:t>2</a:t>
                </a:r>
                <a:r>
                  <a:rPr lang="en-US" sz="1800" dirty="0" smtClean="0"/>
                  <a:t>.</a:t>
                </a:r>
                <a:endParaRPr lang="en-US" sz="1800" dirty="0"/>
              </a:p>
              <a:p>
                <a:r>
                  <a:rPr lang="en-US" sz="1800" dirty="0"/>
                  <a:t>You should have an appreciation of the </a:t>
                </a:r>
                <a:r>
                  <a:rPr lang="en-US" sz="1800" dirty="0" smtClean="0"/>
                  <a:t>typical temperature, around </a:t>
                </a:r>
                <a14:m>
                  <m:oMath xmlns:m="http://schemas.openxmlformats.org/officeDocument/2006/math">
                    <m:r>
                      <a:rPr lang="en-US" sz="1800" i="1" dirty="0" smtClean="0">
                        <a:latin typeface="Cambria Math" panose="02040503050406030204" pitchFamily="18" charset="0"/>
                      </a:rPr>
                      <m:t>−50 </m:t>
                    </m:r>
                    <m:r>
                      <m:rPr>
                        <m:sty m:val="p"/>
                      </m:rPr>
                      <a:rPr lang="en-US" sz="1800" i="0" dirty="0" smtClean="0">
                        <a:latin typeface="Cambria Math" panose="02040503050406030204" pitchFamily="18" charset="0"/>
                      </a:rPr>
                      <m:t>C</m:t>
                    </m:r>
                  </m:oMath>
                </a14:m>
                <a:r>
                  <a:rPr lang="en-US" sz="1800" dirty="0" smtClean="0"/>
                  <a:t>, although noon-time temperatures can briefly soar to </a:t>
                </a:r>
                <a14:m>
                  <m:oMath xmlns:m="http://schemas.openxmlformats.org/officeDocument/2006/math">
                    <m:r>
                      <a:rPr lang="en-US" sz="1800" i="1" dirty="0" smtClean="0">
                        <a:latin typeface="Cambria Math" panose="02040503050406030204" pitchFamily="18" charset="0"/>
                      </a:rPr>
                      <m:t>+35 </m:t>
                    </m:r>
                    <m:r>
                      <m:rPr>
                        <m:sty m:val="p"/>
                      </m:rPr>
                      <a:rPr lang="en-US" sz="1800" i="0" dirty="0" smtClean="0">
                        <a:latin typeface="Cambria Math" panose="02040503050406030204" pitchFamily="18" charset="0"/>
                      </a:rPr>
                      <m:t>C</m:t>
                    </m:r>
                  </m:oMath>
                </a14:m>
                <a:r>
                  <a:rPr lang="en-US" sz="1800" dirty="0" smtClean="0"/>
                  <a:t>, and that the variation of temperature is similar to Earth, except much colder, and a much bigger swing between day and night.</a:t>
                </a:r>
                <a:endParaRPr lang="en-US" sz="1800" dirty="0"/>
              </a:p>
              <a:p>
                <a:r>
                  <a:rPr lang="en-US" sz="1800" dirty="0" smtClean="0"/>
                  <a:t>A great deal is known about Mars due to the many Mars orbiters and landers.  We looked at some major ones, Valles </a:t>
                </a:r>
                <a:r>
                  <a:rPr lang="en-US" sz="1800" dirty="0" err="1" smtClean="0"/>
                  <a:t>Marineris</a:t>
                </a:r>
                <a:r>
                  <a:rPr lang="en-US" sz="1800" dirty="0" smtClean="0"/>
                  <a:t>, the polar caps, and Olympus Mons.</a:t>
                </a:r>
              </a:p>
              <a:p>
                <a:r>
                  <a:rPr lang="en-US" sz="1800" dirty="0" smtClean="0"/>
                  <a:t>We also surveyed many other common surface features.</a:t>
                </a:r>
              </a:p>
              <a:p>
                <a:r>
                  <a:rPr lang="en-US" sz="1800" dirty="0" smtClean="0"/>
                  <a:t>We looked at the huge list of Mars missions, and in particular some of the rovers.</a:t>
                </a:r>
              </a:p>
              <a:p>
                <a:r>
                  <a:rPr lang="en-US" sz="1800" dirty="0" smtClean="0"/>
                  <a:t>Humankind remains fascinated with Mars, and many future missions, possibly including a human colony are planned.</a:t>
                </a:r>
                <a:endParaRPr lang="en-US" sz="1800" dirty="0"/>
              </a:p>
              <a:p>
                <a:endParaRPr lang="en-US" sz="1800" dirty="0"/>
              </a:p>
              <a:p>
                <a:pPr marL="0" indent="0">
                  <a:buNone/>
                </a:pPr>
                <a:endParaRPr lang="en-US" sz="1800" dirty="0"/>
              </a:p>
              <a:p>
                <a:endParaRPr lang="en-US" sz="1800" dirty="0"/>
              </a:p>
              <a:p>
                <a:endParaRPr lang="en-US" sz="1800" dirty="0"/>
              </a:p>
            </p:txBody>
          </p:sp>
        </mc:Choice>
        <mc:Fallback>
          <p:sp>
            <p:nvSpPr>
              <p:cNvPr id="3" name="Text Placeholder 2"/>
              <p:cNvSpPr>
                <a:spLocks noGrp="1" noRot="1" noChangeAspect="1" noMove="1" noResize="1" noEditPoints="1" noAdjustHandles="1" noChangeArrowheads="1" noChangeShapeType="1" noTextEdit="1"/>
              </p:cNvSpPr>
              <p:nvPr>
                <p:ph type="body" sz="half" idx="1"/>
              </p:nvPr>
            </p:nvSpPr>
            <p:spPr>
              <a:xfrm>
                <a:off x="293615" y="761537"/>
                <a:ext cx="11635530" cy="5270147"/>
              </a:xfrm>
              <a:blipFill>
                <a:blip r:embed="rId2"/>
                <a:stretch>
                  <a:fillRect l="-105" t="-694" r="-576"/>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November 6, 2018</a:t>
            </a:r>
            <a:endParaRPr lang="en-US" altLang="zh-CN"/>
          </a:p>
        </p:txBody>
      </p:sp>
    </p:spTree>
    <p:extLst>
      <p:ext uri="{BB962C8B-B14F-4D97-AF65-F5344CB8AC3E}">
        <p14:creationId xmlns:p14="http://schemas.microsoft.com/office/powerpoint/2010/main" val="370369235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xtured">
  <a:themeElements>
    <a:clrScheme name="Custom 1">
      <a:dk1>
        <a:srgbClr val="000066"/>
      </a:dk1>
      <a:lt1>
        <a:srgbClr val="FFFFFF"/>
      </a:lt1>
      <a:dk2>
        <a:srgbClr val="9999FF"/>
      </a:dk2>
      <a:lt2>
        <a:srgbClr val="FFCC00"/>
      </a:lt2>
      <a:accent1>
        <a:srgbClr val="009999"/>
      </a:accent1>
      <a:accent2>
        <a:srgbClr val="DC0C3E"/>
      </a:accent2>
      <a:accent3>
        <a:srgbClr val="CACAFF"/>
      </a:accent3>
      <a:accent4>
        <a:srgbClr val="DADADA"/>
      </a:accent4>
      <a:accent5>
        <a:srgbClr val="AACACA"/>
      </a:accent5>
      <a:accent6>
        <a:srgbClr val="C70A37"/>
      </a:accent6>
      <a:hlink>
        <a:srgbClr val="0000CC"/>
      </a:hlink>
      <a:folHlink>
        <a:srgbClr val="A5082E"/>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2"/>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2"/>
            </a:solidFill>
            <a:effectLst/>
            <a:latin typeface="Tahoma" pitchFamily="34" charset="0"/>
            <a:ea typeface="宋体" pitchFamily="2" charset="-122"/>
          </a:defRPr>
        </a:defPPr>
      </a:lstStyle>
    </a:lnDef>
    <a:txDef>
      <a:spPr>
        <a:noFill/>
      </a:spPr>
      <a:bodyPr wrap="none" rtlCol="0">
        <a:spAutoFit/>
      </a:bodyPr>
      <a:lstStyle>
        <a:defPPr algn="l">
          <a:defRPr sz="2400" dirty="0" smtClean="0"/>
        </a:defPPr>
      </a:lstStyle>
    </a:tx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
      <a:clrScheme name="Textured 9">
        <a:dk1>
          <a:srgbClr val="003366"/>
        </a:dk1>
        <a:lt1>
          <a:srgbClr val="FFFFFF"/>
        </a:lt1>
        <a:dk2>
          <a:srgbClr val="2B5481"/>
        </a:dk2>
        <a:lt2>
          <a:srgbClr val="FFCC00"/>
        </a:lt2>
        <a:accent1>
          <a:srgbClr val="009999"/>
        </a:accent1>
        <a:accent2>
          <a:srgbClr val="336699"/>
        </a:accent2>
        <a:accent3>
          <a:srgbClr val="ACB3C1"/>
        </a:accent3>
        <a:accent4>
          <a:srgbClr val="DADADA"/>
        </a:accent4>
        <a:accent5>
          <a:srgbClr val="AACACA"/>
        </a:accent5>
        <a:accent6>
          <a:srgbClr val="2D5C8A"/>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0">
        <a:dk1>
          <a:srgbClr val="000066"/>
        </a:dk1>
        <a:lt1>
          <a:srgbClr val="FFFFFF"/>
        </a:lt1>
        <a:dk2>
          <a:srgbClr val="2B5481"/>
        </a:dk2>
        <a:lt2>
          <a:srgbClr val="FFCC00"/>
        </a:lt2>
        <a:accent1>
          <a:srgbClr val="009999"/>
        </a:accent1>
        <a:accent2>
          <a:srgbClr val="336699"/>
        </a:accent2>
        <a:accent3>
          <a:srgbClr val="ACB3C1"/>
        </a:accent3>
        <a:accent4>
          <a:srgbClr val="DADADA"/>
        </a:accent4>
        <a:accent5>
          <a:srgbClr val="AACACA"/>
        </a:accent5>
        <a:accent6>
          <a:srgbClr val="2D5C8A"/>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1">
        <a:dk1>
          <a:srgbClr val="000066"/>
        </a:dk1>
        <a:lt1>
          <a:srgbClr val="FFFFFF"/>
        </a:lt1>
        <a:dk2>
          <a:srgbClr val="2B5481"/>
        </a:dk2>
        <a:lt2>
          <a:srgbClr val="FFCC00"/>
        </a:lt2>
        <a:accent1>
          <a:srgbClr val="009999"/>
        </a:accent1>
        <a:accent2>
          <a:srgbClr val="FF0000"/>
        </a:accent2>
        <a:accent3>
          <a:srgbClr val="ACB3C1"/>
        </a:accent3>
        <a:accent4>
          <a:srgbClr val="DADADA"/>
        </a:accent4>
        <a:accent5>
          <a:srgbClr val="AACACA"/>
        </a:accent5>
        <a:accent6>
          <a:srgbClr val="E70000"/>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2">
        <a:dk1>
          <a:srgbClr val="000066"/>
        </a:dk1>
        <a:lt1>
          <a:srgbClr val="FFFFFF"/>
        </a:lt1>
        <a:dk2>
          <a:srgbClr val="E61244"/>
        </a:dk2>
        <a:lt2>
          <a:srgbClr val="FFCC00"/>
        </a:lt2>
        <a:accent1>
          <a:srgbClr val="009999"/>
        </a:accent1>
        <a:accent2>
          <a:srgbClr val="DC0C3E"/>
        </a:accent2>
        <a:accent3>
          <a:srgbClr val="F0AAB0"/>
        </a:accent3>
        <a:accent4>
          <a:srgbClr val="DADADA"/>
        </a:accent4>
        <a:accent5>
          <a:srgbClr val="AACACA"/>
        </a:accent5>
        <a:accent6>
          <a:srgbClr val="C70A37"/>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3">
        <a:dk1>
          <a:srgbClr val="000066"/>
        </a:dk1>
        <a:lt1>
          <a:srgbClr val="FFFFFF"/>
        </a:lt1>
        <a:dk2>
          <a:srgbClr val="9999FF"/>
        </a:dk2>
        <a:lt2>
          <a:srgbClr val="FFCC00"/>
        </a:lt2>
        <a:accent1>
          <a:srgbClr val="009999"/>
        </a:accent1>
        <a:accent2>
          <a:srgbClr val="DC0C3E"/>
        </a:accent2>
        <a:accent3>
          <a:srgbClr val="CACAFF"/>
        </a:accent3>
        <a:accent4>
          <a:srgbClr val="DADADA"/>
        </a:accent4>
        <a:accent5>
          <a:srgbClr val="AACACA"/>
        </a:accent5>
        <a:accent6>
          <a:srgbClr val="C70A37"/>
        </a:accent6>
        <a:hlink>
          <a:srgbClr val="C4BDFB"/>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25469</TotalTime>
  <Words>1054</Words>
  <Application>Microsoft Office PowerPoint</Application>
  <PresentationFormat>Widescreen</PresentationFormat>
  <Paragraphs>70</Paragraphs>
  <Slides>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SimSun</vt:lpstr>
      <vt:lpstr>Arial</vt:lpstr>
      <vt:lpstr>Arial Black</vt:lpstr>
      <vt:lpstr>Cambria Math</vt:lpstr>
      <vt:lpstr>Comic Sans MS</vt:lpstr>
      <vt:lpstr>Palatino Linotype</vt:lpstr>
      <vt:lpstr>Tahoma</vt:lpstr>
      <vt:lpstr>Times New Roman</vt:lpstr>
      <vt:lpstr>Wingdings</vt:lpstr>
      <vt:lpstr>Textured</vt:lpstr>
      <vt:lpstr>Physics 320: Mars (Lecture 16)</vt:lpstr>
      <vt:lpstr>Mars Physiccal Characteristics</vt:lpstr>
      <vt:lpstr>Bulk Density and Central Pressure for Mars</vt:lpstr>
      <vt:lpstr>Mars’ Atmosphere and Temperature</vt:lpstr>
      <vt:lpstr>Diurnal Temperature Variation</vt:lpstr>
      <vt:lpstr>Some Mars Features</vt:lpstr>
      <vt:lpstr>Mars Missions and Rovers</vt:lpstr>
      <vt:lpstr>What We’ve Learned</vt:lpstr>
    </vt:vector>
  </TitlesOfParts>
  <Company>NJIT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dc:creator>
  <cp:lastModifiedBy>profile</cp:lastModifiedBy>
  <cp:revision>649</cp:revision>
  <dcterms:created xsi:type="dcterms:W3CDTF">2003-02-02T23:38:32Z</dcterms:created>
  <dcterms:modified xsi:type="dcterms:W3CDTF">2018-11-05T01:17:27Z</dcterms:modified>
</cp:coreProperties>
</file>