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9" r:id="rId1"/>
  </p:sldMasterIdLst>
  <p:notesMasterIdLst>
    <p:notesMasterId r:id="rId15"/>
  </p:notesMasterIdLst>
  <p:handoutMasterIdLst>
    <p:handoutMasterId r:id="rId16"/>
  </p:handoutMasterIdLst>
  <p:sldIdLst>
    <p:sldId id="256" r:id="rId2"/>
    <p:sldId id="362" r:id="rId3"/>
    <p:sldId id="378" r:id="rId4"/>
    <p:sldId id="379" r:id="rId5"/>
    <p:sldId id="380" r:id="rId6"/>
    <p:sldId id="365" r:id="rId7"/>
    <p:sldId id="376" r:id="rId8"/>
    <p:sldId id="381" r:id="rId9"/>
    <p:sldId id="382" r:id="rId10"/>
    <p:sldId id="383" r:id="rId11"/>
    <p:sldId id="384" r:id="rId12"/>
    <p:sldId id="385" r:id="rId13"/>
    <p:sldId id="364" r:id="rId14"/>
  </p:sldIdLst>
  <p:sldSz cx="12192000" cy="6858000"/>
  <p:notesSz cx="7315200" cy="9601200"/>
  <p:defaultTextStyle>
    <a:defPPr>
      <a:defRPr lang="en-US"/>
    </a:defPPr>
    <a:lvl1pPr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1pPr>
    <a:lvl2pPr marL="4572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2pPr>
    <a:lvl3pPr marL="9144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3pPr>
    <a:lvl4pPr marL="13716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4pPr>
    <a:lvl5pPr marL="18288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9999"/>
    <a:srgbClr val="85FBAC"/>
    <a:srgbClr val="969696"/>
    <a:srgbClr val="FFFF66"/>
    <a:srgbClr val="FFFF00"/>
    <a:srgbClr val="4D4D4D"/>
    <a:srgbClr val="FFCC99"/>
    <a:srgbClr val="FFCC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9" autoAdjust="0"/>
    <p:restoredTop sz="86408" autoAdjust="0"/>
  </p:normalViewPr>
  <p:slideViewPr>
    <p:cSldViewPr snapToGrid="0">
      <p:cViewPr varScale="1">
        <p:scale>
          <a:sx n="93" d="100"/>
          <a:sy n="93" d="100"/>
        </p:scale>
        <p:origin x="108" y="12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0" d="100"/>
          <a:sy n="50" d="100"/>
        </p:scale>
        <p:origin x="-1860"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l" defTabSz="950913" eaLnBrk="0" hangingPunct="0">
              <a:lnSpc>
                <a:spcPct val="70000"/>
              </a:lnSpc>
              <a:spcBef>
                <a:spcPct val="50000"/>
              </a:spcBef>
              <a:buClr>
                <a:srgbClr val="EC143C"/>
              </a:buClr>
              <a:buSzPct val="80000"/>
              <a:buFont typeface="Wingdings" pitchFamily="2" charset="2"/>
              <a:buChar char="q"/>
              <a:defRPr sz="1200" smtClean="0">
                <a:solidFill>
                  <a:schemeClr val="tx1"/>
                </a:solidFill>
                <a:latin typeface="Palatino Linotype"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r" defTabSz="950913" eaLnBrk="0" hangingPunct="0">
              <a:lnSpc>
                <a:spcPct val="70000"/>
              </a:lnSpc>
              <a:spcBef>
                <a:spcPct val="50000"/>
              </a:spcBef>
              <a:buClr>
                <a:srgbClr val="EC143C"/>
              </a:buClr>
              <a:buSzPct val="80000"/>
              <a:buFont typeface="Wingdings" pitchFamily="2" charset="2"/>
              <a:buChar char="q"/>
              <a:defRPr sz="1200" smtClean="0">
                <a:solidFill>
                  <a:schemeClr val="tx1"/>
                </a:solidFill>
                <a:latin typeface="Palatino Linotype"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l" defTabSz="950913" eaLnBrk="0" hangingPunct="0">
              <a:lnSpc>
                <a:spcPct val="70000"/>
              </a:lnSpc>
              <a:spcBef>
                <a:spcPct val="50000"/>
              </a:spcBef>
              <a:buClr>
                <a:srgbClr val="EC143C"/>
              </a:buClr>
              <a:buSzPct val="80000"/>
              <a:buFont typeface="Wingdings" pitchFamily="2" charset="2"/>
              <a:buChar char="q"/>
              <a:defRPr sz="1200" smtClean="0">
                <a:solidFill>
                  <a:schemeClr val="tx1"/>
                </a:solidFill>
                <a:latin typeface="Palatino Linotype"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r" defTabSz="950913" eaLnBrk="0" hangingPunct="0">
              <a:lnSpc>
                <a:spcPct val="70000"/>
              </a:lnSpc>
              <a:spcBef>
                <a:spcPct val="50000"/>
              </a:spcBef>
              <a:buClr>
                <a:srgbClr val="EC143C"/>
              </a:buClr>
              <a:buSzPct val="80000"/>
              <a:buFont typeface="Wingdings" panose="05000000000000000000" pitchFamily="2" charset="2"/>
              <a:buChar char="q"/>
              <a:defRPr sz="1200">
                <a:solidFill>
                  <a:schemeClr val="tx1"/>
                </a:solidFill>
                <a:latin typeface="Palatino Linotype" panose="02040502050505030304" pitchFamily="18" charset="0"/>
              </a:defRPr>
            </a:lvl1pPr>
          </a:lstStyle>
          <a:p>
            <a:fld id="{A958A045-EAE3-4781-8406-3B9475E74553}" type="slidenum">
              <a:rPr lang="en-US" altLang="en-US"/>
              <a:pPr/>
              <a:t>‹#›</a:t>
            </a:fld>
            <a:endParaRPr lang="en-US" altLang="en-US"/>
          </a:p>
        </p:txBody>
      </p:sp>
    </p:spTree>
    <p:extLst>
      <p:ext uri="{BB962C8B-B14F-4D97-AF65-F5344CB8AC3E}">
        <p14:creationId xmlns:p14="http://schemas.microsoft.com/office/powerpoint/2010/main" val="970843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4144963" y="709613"/>
            <a:ext cx="3170237" cy="481012"/>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l" defTabSz="950913">
              <a:defRPr sz="1200" smtClean="0">
                <a:solidFill>
                  <a:schemeClr val="tx1"/>
                </a:solidFill>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r" defTabSz="950913">
              <a:defRPr sz="1200" smtClean="0">
                <a:solidFill>
                  <a:schemeClr val="tx1"/>
                </a:solidFill>
                <a:latin typeface="Times New Roman" pitchFamily="18" charset="0"/>
              </a:defRPr>
            </a:lvl1pPr>
          </a:lstStyle>
          <a:p>
            <a:pPr>
              <a:defRPr/>
            </a:pPr>
            <a:endParaRPr lang="en-US"/>
          </a:p>
        </p:txBody>
      </p:sp>
      <p:sp>
        <p:nvSpPr>
          <p:cNvPr id="52228" name="Rectangle 4"/>
          <p:cNvSpPr>
            <a:spLocks noGrp="1" noRot="1" noChangeAspect="1" noChangeArrowheads="1" noTextEdit="1"/>
          </p:cNvSpPr>
          <p:nvPr>
            <p:ph type="sldImg" idx="2"/>
          </p:nvPr>
        </p:nvSpPr>
        <p:spPr bwMode="auto">
          <a:xfrm>
            <a:off x="195263" y="246063"/>
            <a:ext cx="3911600" cy="2200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239713" y="2762250"/>
            <a:ext cx="6770687" cy="6470650"/>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4144963" y="1420813"/>
            <a:ext cx="3170237" cy="479425"/>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l" defTabSz="950913">
              <a:defRPr sz="1200" smtClean="0">
                <a:solidFill>
                  <a:schemeClr val="tx1"/>
                </a:solidFill>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4144963" y="2051050"/>
            <a:ext cx="3170237" cy="481013"/>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r" defTabSz="950913">
              <a:defRPr sz="1200">
                <a:solidFill>
                  <a:schemeClr val="tx1"/>
                </a:solidFill>
                <a:latin typeface="Times New Roman" panose="02020603050405020304" pitchFamily="18" charset="0"/>
              </a:defRPr>
            </a:lvl1pPr>
          </a:lstStyle>
          <a:p>
            <a:fld id="{98CB9906-1C95-45EE-92C4-8B1B1AB13FB4}" type="slidenum">
              <a:rPr lang="en-US" altLang="en-US"/>
              <a:pPr/>
              <a:t>‹#›</a:t>
            </a:fld>
            <a:endParaRPr lang="en-US" altLang="en-US"/>
          </a:p>
        </p:txBody>
      </p:sp>
    </p:spTree>
    <p:extLst>
      <p:ext uri="{BB962C8B-B14F-4D97-AF65-F5344CB8AC3E}">
        <p14:creationId xmlns:p14="http://schemas.microsoft.com/office/powerpoint/2010/main" val="35007050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defRPr sz="4400">
                <a:solidFill>
                  <a:schemeClr val="bg2"/>
                </a:solidFill>
                <a:latin typeface="Tahoma" panose="020B0604030504040204" pitchFamily="34" charset="0"/>
                <a:ea typeface="宋体" panose="02010600030101010101" pitchFamily="2" charset="-122"/>
              </a:defRPr>
            </a:lvl1pPr>
            <a:lvl2pPr marL="742950" indent="-285750" defTabSz="950913" eaLnBrk="0" hangingPunct="0">
              <a:defRPr sz="4400">
                <a:solidFill>
                  <a:schemeClr val="bg2"/>
                </a:solidFill>
                <a:latin typeface="Tahoma" panose="020B0604030504040204" pitchFamily="34" charset="0"/>
                <a:ea typeface="宋体" panose="02010600030101010101" pitchFamily="2" charset="-122"/>
              </a:defRPr>
            </a:lvl2pPr>
            <a:lvl3pPr marL="1143000" indent="-228600" defTabSz="950913" eaLnBrk="0" hangingPunct="0">
              <a:defRPr sz="4400">
                <a:solidFill>
                  <a:schemeClr val="bg2"/>
                </a:solidFill>
                <a:latin typeface="Tahoma" panose="020B0604030504040204" pitchFamily="34" charset="0"/>
                <a:ea typeface="宋体" panose="02010600030101010101" pitchFamily="2" charset="-122"/>
              </a:defRPr>
            </a:lvl3pPr>
            <a:lvl4pPr marL="1600200" indent="-228600" defTabSz="950913" eaLnBrk="0" hangingPunct="0">
              <a:defRPr sz="4400">
                <a:solidFill>
                  <a:schemeClr val="bg2"/>
                </a:solidFill>
                <a:latin typeface="Tahoma" panose="020B0604030504040204" pitchFamily="34" charset="0"/>
                <a:ea typeface="宋体" panose="02010600030101010101" pitchFamily="2" charset="-122"/>
              </a:defRPr>
            </a:lvl4pPr>
            <a:lvl5pPr marL="2057400" indent="-228600" defTabSz="950913" eaLnBrk="0" hangingPunct="0">
              <a:defRPr sz="4400">
                <a:solidFill>
                  <a:schemeClr val="bg2"/>
                </a:solidFill>
                <a:latin typeface="Tahoma" panose="020B0604030504040204" pitchFamily="34" charset="0"/>
                <a:ea typeface="宋体" panose="02010600030101010101" pitchFamily="2" charset="-122"/>
              </a:defRPr>
            </a:lvl5pPr>
            <a:lvl6pPr marL="25146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6pPr>
            <a:lvl7pPr marL="29718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7pPr>
            <a:lvl8pPr marL="34290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8pPr>
            <a:lvl9pPr marL="38862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9pPr>
          </a:lstStyle>
          <a:p>
            <a:pPr eaLnBrk="1" hangingPunct="1"/>
            <a:fld id="{0A80610C-C3EA-494B-8330-57148D37CC9C}" type="slidenum">
              <a:rPr lang="en-US" altLang="en-US" sz="1200">
                <a:solidFill>
                  <a:schemeClr val="tx1"/>
                </a:solidFill>
                <a:latin typeface="Times New Roman" panose="02020603050405020304" pitchFamily="18" charset="0"/>
              </a:rPr>
              <a:pPr eaLnBrk="1" hangingPunct="1"/>
              <a:t>1</a:t>
            </a:fld>
            <a:endParaRPr lang="en-US" altLang="en-US" sz="1200">
              <a:solidFill>
                <a:schemeClr val="tx1"/>
              </a:solidFill>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xfrm>
            <a:off x="195263" y="246063"/>
            <a:ext cx="3911600" cy="2200275"/>
          </a:xfrm>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959236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Physics_at_NJI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53328"/>
            <a:ext cx="9186672"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sun2"/>
          <p:cNvPicPr>
            <a:picLocks noChangeAspect="1" noChangeArrowheads="1"/>
          </p:cNvPicPr>
          <p:nvPr userDrawn="1"/>
        </p:nvPicPr>
        <p:blipFill>
          <a:blip r:embed="rId3">
            <a:extLst>
              <a:ext uri="{28A0092B-C50C-407E-A947-70E740481C1C}">
                <a14:useLocalDpi xmlns:a14="http://schemas.microsoft.com/office/drawing/2010/main" val="0"/>
              </a:ext>
            </a:extLst>
          </a:blip>
          <a:srcRect r="5904"/>
          <a:stretch>
            <a:fillRect/>
          </a:stretch>
        </p:blipFill>
        <p:spPr bwMode="auto">
          <a:xfrm>
            <a:off x="9764168" y="2190751"/>
            <a:ext cx="2428573" cy="466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4194" name="Rectangle 2"/>
          <p:cNvSpPr>
            <a:spLocks noGrp="1" noChangeArrowheads="1"/>
          </p:cNvSpPr>
          <p:nvPr>
            <p:ph type="ctrTitle" sz="quarter"/>
          </p:nvPr>
        </p:nvSpPr>
        <p:spPr>
          <a:xfrm>
            <a:off x="914400" y="1447800"/>
            <a:ext cx="10363200" cy="1828800"/>
          </a:xfrm>
        </p:spPr>
        <p:txBody>
          <a:bodyPr/>
          <a:lstStyle>
            <a:lvl1pPr>
              <a:defRPr/>
            </a:lvl1pPr>
          </a:lstStyle>
          <a:p>
            <a:r>
              <a:rPr lang="en-US"/>
              <a:t>Click to edit Master title style</a:t>
            </a:r>
          </a:p>
        </p:txBody>
      </p:sp>
      <p:sp>
        <p:nvSpPr>
          <p:cNvPr id="264195" name="Rectangle 3"/>
          <p:cNvSpPr>
            <a:spLocks noGrp="1" noChangeArrowheads="1"/>
          </p:cNvSpPr>
          <p:nvPr>
            <p:ph type="subTitle" sz="quarter" idx="1"/>
          </p:nvPr>
        </p:nvSpPr>
        <p:spPr>
          <a:xfrm>
            <a:off x="914400" y="3657600"/>
            <a:ext cx="8534400" cy="16002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191732133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November 13, 2018</a:t>
            </a:r>
            <a:endParaRPr lang="en-US" altLang="zh-CN"/>
          </a:p>
        </p:txBody>
      </p:sp>
    </p:spTree>
    <p:extLst>
      <p:ext uri="{BB962C8B-B14F-4D97-AF65-F5344CB8AC3E}">
        <p14:creationId xmlns:p14="http://schemas.microsoft.com/office/powerpoint/2010/main" val="276297204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0"/>
            <a:ext cx="27432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81000"/>
            <a:ext cx="80264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November 13, 2018</a:t>
            </a:r>
            <a:endParaRPr lang="en-US" altLang="zh-CN"/>
          </a:p>
        </p:txBody>
      </p:sp>
    </p:spTree>
    <p:extLst>
      <p:ext uri="{BB962C8B-B14F-4D97-AF65-F5344CB8AC3E}">
        <p14:creationId xmlns:p14="http://schemas.microsoft.com/office/powerpoint/2010/main" val="265115300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a:t>Click to edit Master title style</a:t>
            </a:r>
          </a:p>
        </p:txBody>
      </p:sp>
      <p:sp>
        <p:nvSpPr>
          <p:cNvPr id="3" name="Text Placeholder 2"/>
          <p:cNvSpPr>
            <a:spLocks noGrp="1"/>
          </p:cNvSpPr>
          <p:nvPr>
            <p:ph type="body" sz="half" idx="1"/>
          </p:nvPr>
        </p:nvSpPr>
        <p:spPr>
          <a:xfrm>
            <a:off x="609600" y="1447800"/>
            <a:ext cx="538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447800"/>
            <a:ext cx="53848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848100"/>
            <a:ext cx="53848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r>
              <a:rPr lang="en-US"/>
              <a:t>November 13, 2018</a:t>
            </a:r>
            <a:endParaRPr lang="en-US" altLang="zh-CN"/>
          </a:p>
        </p:txBody>
      </p:sp>
    </p:spTree>
    <p:extLst>
      <p:ext uri="{BB962C8B-B14F-4D97-AF65-F5344CB8AC3E}">
        <p14:creationId xmlns:p14="http://schemas.microsoft.com/office/powerpoint/2010/main" val="302941820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a:t>Click to edit Master title style</a:t>
            </a:r>
          </a:p>
        </p:txBody>
      </p:sp>
      <p:sp>
        <p:nvSpPr>
          <p:cNvPr id="3" name="Text Placeholder 2"/>
          <p:cNvSpPr>
            <a:spLocks noGrp="1"/>
          </p:cNvSpPr>
          <p:nvPr>
            <p:ph type="body" sz="half" idx="1"/>
          </p:nvPr>
        </p:nvSpPr>
        <p:spPr>
          <a:xfrm>
            <a:off x="609600" y="1447800"/>
            <a:ext cx="538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47800"/>
            <a:ext cx="538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November 13, 2018</a:t>
            </a:r>
            <a:endParaRPr lang="en-US" altLang="zh-CN"/>
          </a:p>
        </p:txBody>
      </p:sp>
    </p:spTree>
    <p:extLst>
      <p:ext uri="{BB962C8B-B14F-4D97-AF65-F5344CB8AC3E}">
        <p14:creationId xmlns:p14="http://schemas.microsoft.com/office/powerpoint/2010/main" val="317481166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a:t>Click to edit Master title style</a:t>
            </a:r>
          </a:p>
        </p:txBody>
      </p:sp>
      <p:sp>
        <p:nvSpPr>
          <p:cNvPr id="3" name="Table Placeholder 2"/>
          <p:cNvSpPr>
            <a:spLocks noGrp="1"/>
          </p:cNvSpPr>
          <p:nvPr>
            <p:ph type="tbl" idx="1"/>
          </p:nvPr>
        </p:nvSpPr>
        <p:spPr>
          <a:xfrm>
            <a:off x="609600" y="1447800"/>
            <a:ext cx="10972800" cy="46482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r>
              <a:rPr lang="en-US"/>
              <a:t>November 13, 2018</a:t>
            </a:r>
            <a:endParaRPr lang="en-US" altLang="zh-CN"/>
          </a:p>
        </p:txBody>
      </p:sp>
    </p:spTree>
    <p:extLst>
      <p:ext uri="{BB962C8B-B14F-4D97-AF65-F5344CB8AC3E}">
        <p14:creationId xmlns:p14="http://schemas.microsoft.com/office/powerpoint/2010/main" val="302976688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a:t>Click to edit Master title style</a:t>
            </a:r>
          </a:p>
        </p:txBody>
      </p:sp>
      <p:sp>
        <p:nvSpPr>
          <p:cNvPr id="3" name="Content Placeholder 2"/>
          <p:cNvSpPr>
            <a:spLocks noGrp="1"/>
          </p:cNvSpPr>
          <p:nvPr>
            <p:ph sz="quarter" idx="1"/>
          </p:nvPr>
        </p:nvSpPr>
        <p:spPr>
          <a:xfrm>
            <a:off x="609600" y="1447800"/>
            <a:ext cx="53848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848100"/>
            <a:ext cx="53848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447800"/>
            <a:ext cx="538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r>
              <a:rPr lang="en-US"/>
              <a:t>November 13, 2018</a:t>
            </a:r>
            <a:endParaRPr lang="en-US" altLang="zh-CN"/>
          </a:p>
        </p:txBody>
      </p:sp>
    </p:spTree>
    <p:extLst>
      <p:ext uri="{BB962C8B-B14F-4D97-AF65-F5344CB8AC3E}">
        <p14:creationId xmlns:p14="http://schemas.microsoft.com/office/powerpoint/2010/main" val="176543439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a:t>Click to edit Master title style</a:t>
            </a:r>
          </a:p>
        </p:txBody>
      </p:sp>
      <p:sp>
        <p:nvSpPr>
          <p:cNvPr id="3" name="Content Placeholder 2"/>
          <p:cNvSpPr>
            <a:spLocks noGrp="1"/>
          </p:cNvSpPr>
          <p:nvPr>
            <p:ph sz="half" idx="1"/>
          </p:nvPr>
        </p:nvSpPr>
        <p:spPr>
          <a:xfrm>
            <a:off x="609600" y="1447800"/>
            <a:ext cx="538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447800"/>
            <a:ext cx="538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November 13, 2018</a:t>
            </a:r>
            <a:endParaRPr lang="en-US" altLang="zh-CN"/>
          </a:p>
        </p:txBody>
      </p:sp>
    </p:spTree>
    <p:extLst>
      <p:ext uri="{BB962C8B-B14F-4D97-AF65-F5344CB8AC3E}">
        <p14:creationId xmlns:p14="http://schemas.microsoft.com/office/powerpoint/2010/main" val="126953677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a:t>Click to edit Master title style</a:t>
            </a:r>
          </a:p>
        </p:txBody>
      </p:sp>
      <p:sp>
        <p:nvSpPr>
          <p:cNvPr id="3" name="Text Placeholder 2"/>
          <p:cNvSpPr>
            <a:spLocks noGrp="1"/>
          </p:cNvSpPr>
          <p:nvPr>
            <p:ph type="body" sz="half" idx="1"/>
          </p:nvPr>
        </p:nvSpPr>
        <p:spPr>
          <a:xfrm>
            <a:off x="609600" y="1447800"/>
            <a:ext cx="538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447800"/>
            <a:ext cx="5384800" cy="46482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r>
              <a:rPr lang="en-US"/>
              <a:t>November 13, 2018</a:t>
            </a:r>
            <a:endParaRPr lang="en-US" altLang="zh-CN"/>
          </a:p>
        </p:txBody>
      </p:sp>
    </p:spTree>
    <p:extLst>
      <p:ext uri="{BB962C8B-B14F-4D97-AF65-F5344CB8AC3E}">
        <p14:creationId xmlns:p14="http://schemas.microsoft.com/office/powerpoint/2010/main" val="228149519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November 13, 2018</a:t>
            </a:r>
            <a:endParaRPr lang="en-US" altLang="zh-CN"/>
          </a:p>
        </p:txBody>
      </p:sp>
    </p:spTree>
    <p:extLst>
      <p:ext uri="{BB962C8B-B14F-4D97-AF65-F5344CB8AC3E}">
        <p14:creationId xmlns:p14="http://schemas.microsoft.com/office/powerpoint/2010/main" val="79000852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November 13, 2018</a:t>
            </a:r>
            <a:endParaRPr lang="en-US" altLang="zh-CN"/>
          </a:p>
        </p:txBody>
      </p:sp>
    </p:spTree>
    <p:extLst>
      <p:ext uri="{BB962C8B-B14F-4D97-AF65-F5344CB8AC3E}">
        <p14:creationId xmlns:p14="http://schemas.microsoft.com/office/powerpoint/2010/main" val="28200903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447800"/>
            <a:ext cx="538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47800"/>
            <a:ext cx="538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November 13, 2018</a:t>
            </a:r>
            <a:endParaRPr lang="en-US" altLang="zh-CN"/>
          </a:p>
        </p:txBody>
      </p:sp>
    </p:spTree>
    <p:extLst>
      <p:ext uri="{BB962C8B-B14F-4D97-AF65-F5344CB8AC3E}">
        <p14:creationId xmlns:p14="http://schemas.microsoft.com/office/powerpoint/2010/main" val="277412655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November 13, 2018</a:t>
            </a:r>
            <a:endParaRPr lang="en-US" altLang="zh-CN"/>
          </a:p>
        </p:txBody>
      </p:sp>
    </p:spTree>
    <p:extLst>
      <p:ext uri="{BB962C8B-B14F-4D97-AF65-F5344CB8AC3E}">
        <p14:creationId xmlns:p14="http://schemas.microsoft.com/office/powerpoint/2010/main" val="316276865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November 13, 2018</a:t>
            </a:r>
            <a:endParaRPr lang="en-US" altLang="zh-CN"/>
          </a:p>
        </p:txBody>
      </p:sp>
    </p:spTree>
    <p:extLst>
      <p:ext uri="{BB962C8B-B14F-4D97-AF65-F5344CB8AC3E}">
        <p14:creationId xmlns:p14="http://schemas.microsoft.com/office/powerpoint/2010/main" val="229420539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November 13, 2018</a:t>
            </a:r>
            <a:endParaRPr lang="en-US" altLang="zh-CN"/>
          </a:p>
        </p:txBody>
      </p:sp>
    </p:spTree>
    <p:extLst>
      <p:ext uri="{BB962C8B-B14F-4D97-AF65-F5344CB8AC3E}">
        <p14:creationId xmlns:p14="http://schemas.microsoft.com/office/powerpoint/2010/main" val="380219885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November 13, 2018</a:t>
            </a:r>
            <a:endParaRPr lang="en-US" altLang="zh-CN"/>
          </a:p>
        </p:txBody>
      </p:sp>
    </p:spTree>
    <p:extLst>
      <p:ext uri="{BB962C8B-B14F-4D97-AF65-F5344CB8AC3E}">
        <p14:creationId xmlns:p14="http://schemas.microsoft.com/office/powerpoint/2010/main" val="346471421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November 13, 2018</a:t>
            </a:r>
            <a:endParaRPr lang="en-US" altLang="zh-CN"/>
          </a:p>
        </p:txBody>
      </p:sp>
    </p:spTree>
    <p:extLst>
      <p:ext uri="{BB962C8B-B14F-4D97-AF65-F5344CB8AC3E}">
        <p14:creationId xmlns:p14="http://schemas.microsoft.com/office/powerpoint/2010/main" val="183348177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bwMode="auto">
          <a:xfrm>
            <a:off x="609600" y="38100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484" name="Rectangle 3"/>
          <p:cNvSpPr>
            <a:spLocks noGrp="1" noChangeArrowheads="1"/>
          </p:cNvSpPr>
          <p:nvPr>
            <p:ph type="body" idx="1"/>
          </p:nvPr>
        </p:nvSpPr>
        <p:spPr bwMode="auto">
          <a:xfrm>
            <a:off x="609600" y="1447800"/>
            <a:ext cx="10972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63172" name="Rectangle 4"/>
          <p:cNvSpPr>
            <a:spLocks noGrp="1" noChangeArrowheads="1"/>
          </p:cNvSpPr>
          <p:nvPr>
            <p:ph type="dt" sz="half" idx="2"/>
          </p:nvPr>
        </p:nvSpPr>
        <p:spPr bwMode="auto">
          <a:xfrm>
            <a:off x="9186672" y="6345105"/>
            <a:ext cx="2114212" cy="26501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b="1" smtClean="0">
                <a:solidFill>
                  <a:schemeClr val="bg2"/>
                </a:solidFill>
                <a:latin typeface="Arial" charset="0"/>
              </a:defRPr>
            </a:lvl1pPr>
          </a:lstStyle>
          <a:p>
            <a:pPr>
              <a:defRPr/>
            </a:pPr>
            <a:r>
              <a:rPr lang="en-US"/>
              <a:t>November 13, 2018</a:t>
            </a:r>
            <a:endParaRPr lang="en-US" altLang="zh-CN" dirty="0"/>
          </a:p>
        </p:txBody>
      </p:sp>
      <p:pic>
        <p:nvPicPr>
          <p:cNvPr id="20486" name="Picture 10" descr="sun2"/>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r="5904"/>
          <a:stretch>
            <a:fillRect/>
          </a:stretch>
        </p:blipFill>
        <p:spPr bwMode="auto">
          <a:xfrm>
            <a:off x="11542390" y="5578476"/>
            <a:ext cx="65571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Physics_at_NJIT"/>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0" y="6053328"/>
            <a:ext cx="9186672"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44"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ransition/>
  <p:hf sldNum="0" hdr="0" ftr="0"/>
  <p:txStyles>
    <p:titleStyle>
      <a:lvl1pPr algn="ctr" rtl="0" eaLnBrk="0" fontAlgn="base" hangingPunct="0">
        <a:spcBef>
          <a:spcPct val="0"/>
        </a:spcBef>
        <a:spcAft>
          <a:spcPct val="0"/>
        </a:spcAft>
        <a:defRPr sz="4400">
          <a:solidFill>
            <a:schemeClr val="bg2"/>
          </a:solidFill>
          <a:latin typeface="+mj-lt"/>
          <a:ea typeface="+mj-ea"/>
          <a:cs typeface="+mj-cs"/>
        </a:defRPr>
      </a:lvl1pPr>
      <a:lvl2pPr algn="ctr" rtl="0" eaLnBrk="0" fontAlgn="base" hangingPunct="0">
        <a:spcBef>
          <a:spcPct val="0"/>
        </a:spcBef>
        <a:spcAft>
          <a:spcPct val="0"/>
        </a:spcAft>
        <a:defRPr sz="4400">
          <a:solidFill>
            <a:schemeClr val="bg2"/>
          </a:solidFill>
          <a:latin typeface="Tahoma" pitchFamily="34" charset="0"/>
        </a:defRPr>
      </a:lvl2pPr>
      <a:lvl3pPr algn="ctr" rtl="0" eaLnBrk="0" fontAlgn="base" hangingPunct="0">
        <a:spcBef>
          <a:spcPct val="0"/>
        </a:spcBef>
        <a:spcAft>
          <a:spcPct val="0"/>
        </a:spcAft>
        <a:defRPr sz="4400">
          <a:solidFill>
            <a:schemeClr val="bg2"/>
          </a:solidFill>
          <a:latin typeface="Tahoma" pitchFamily="34" charset="0"/>
        </a:defRPr>
      </a:lvl3pPr>
      <a:lvl4pPr algn="ctr" rtl="0" eaLnBrk="0" fontAlgn="base" hangingPunct="0">
        <a:spcBef>
          <a:spcPct val="0"/>
        </a:spcBef>
        <a:spcAft>
          <a:spcPct val="0"/>
        </a:spcAft>
        <a:defRPr sz="4400">
          <a:solidFill>
            <a:schemeClr val="bg2"/>
          </a:solidFill>
          <a:latin typeface="Tahoma" pitchFamily="34" charset="0"/>
        </a:defRPr>
      </a:lvl4pPr>
      <a:lvl5pPr algn="ctr" rtl="0" eaLnBrk="0" fontAlgn="base" hangingPunct="0">
        <a:spcBef>
          <a:spcPct val="0"/>
        </a:spcBef>
        <a:spcAft>
          <a:spcPct val="0"/>
        </a:spcAft>
        <a:defRPr sz="4400">
          <a:solidFill>
            <a:schemeClr val="bg2"/>
          </a:solidFill>
          <a:latin typeface="Tahoma" pitchFamily="34" charset="0"/>
        </a:defRPr>
      </a:lvl5pPr>
      <a:lvl6pPr marL="457200" algn="ctr" rtl="0" fontAlgn="base">
        <a:spcBef>
          <a:spcPct val="0"/>
        </a:spcBef>
        <a:spcAft>
          <a:spcPct val="0"/>
        </a:spcAft>
        <a:defRPr sz="4400">
          <a:solidFill>
            <a:schemeClr val="bg2"/>
          </a:solidFill>
          <a:latin typeface="Tahoma" pitchFamily="34" charset="0"/>
        </a:defRPr>
      </a:lvl6pPr>
      <a:lvl7pPr marL="914400" algn="ctr" rtl="0" fontAlgn="base">
        <a:spcBef>
          <a:spcPct val="0"/>
        </a:spcBef>
        <a:spcAft>
          <a:spcPct val="0"/>
        </a:spcAft>
        <a:defRPr sz="4400">
          <a:solidFill>
            <a:schemeClr val="bg2"/>
          </a:solidFill>
          <a:latin typeface="Tahoma" pitchFamily="34" charset="0"/>
        </a:defRPr>
      </a:lvl7pPr>
      <a:lvl8pPr marL="1371600" algn="ctr" rtl="0" fontAlgn="base">
        <a:spcBef>
          <a:spcPct val="0"/>
        </a:spcBef>
        <a:spcAft>
          <a:spcPct val="0"/>
        </a:spcAft>
        <a:defRPr sz="4400">
          <a:solidFill>
            <a:schemeClr val="bg2"/>
          </a:solidFill>
          <a:latin typeface="Tahoma" pitchFamily="34" charset="0"/>
        </a:defRPr>
      </a:lvl8pPr>
      <a:lvl9pPr marL="1828800" algn="ctr" rtl="0" fontAlgn="base">
        <a:spcBef>
          <a:spcPct val="0"/>
        </a:spcBef>
        <a:spcAft>
          <a:spcPct val="0"/>
        </a:spcAft>
        <a:defRPr sz="4400">
          <a:solidFill>
            <a:schemeClr val="bg2"/>
          </a:solidFill>
          <a:latin typeface="Tahoma" pitchFamily="34" charset="0"/>
        </a:defRPr>
      </a:lvl9pPr>
    </p:titleStyle>
    <p:bodyStyle>
      <a:lvl1pPr marL="342900" indent="-342900" algn="l" rtl="0" eaLnBrk="0" fontAlgn="base" hangingPunct="0">
        <a:spcBef>
          <a:spcPct val="20000"/>
        </a:spcBef>
        <a:spcAft>
          <a:spcPct val="0"/>
        </a:spcAft>
        <a:buClr>
          <a:srgbClr val="9999FF"/>
        </a:buClr>
        <a:buSzPct val="80000"/>
        <a:buFont typeface="Wingdings" panose="05000000000000000000" pitchFamily="2" charset="2"/>
        <a:buChar char="q"/>
        <a:defRPr sz="3200">
          <a:solidFill>
            <a:schemeClr val="bg2"/>
          </a:solidFill>
          <a:latin typeface="+mn-lt"/>
          <a:ea typeface="+mn-ea"/>
          <a:cs typeface="+mn-cs"/>
        </a:defRPr>
      </a:lvl1pPr>
      <a:lvl2pPr marL="742950" indent="-285750" algn="l" rtl="0" eaLnBrk="0" fontAlgn="base" hangingPunct="0">
        <a:spcBef>
          <a:spcPct val="20000"/>
        </a:spcBef>
        <a:spcAft>
          <a:spcPct val="0"/>
        </a:spcAft>
        <a:buClr>
          <a:srgbClr val="9999FF"/>
        </a:buClr>
        <a:buSzPct val="65000"/>
        <a:buFont typeface="Wingdings" panose="05000000000000000000" pitchFamily="2" charset="2"/>
        <a:buChar char="n"/>
        <a:defRPr sz="2800">
          <a:solidFill>
            <a:schemeClr val="bg2"/>
          </a:solidFill>
          <a:latin typeface="+mn-lt"/>
        </a:defRPr>
      </a:lvl2pPr>
      <a:lvl3pPr marL="1143000" indent="-228600" algn="l" rtl="0" eaLnBrk="0" fontAlgn="base" hangingPunct="0">
        <a:spcBef>
          <a:spcPct val="20000"/>
        </a:spcBef>
        <a:spcAft>
          <a:spcPct val="0"/>
        </a:spcAft>
        <a:buClr>
          <a:srgbClr val="9999FF"/>
        </a:buClr>
        <a:buSzPct val="65000"/>
        <a:buFont typeface="Wingdings" panose="05000000000000000000" pitchFamily="2" charset="2"/>
        <a:buChar char="n"/>
        <a:defRPr sz="2400">
          <a:solidFill>
            <a:schemeClr val="bg2"/>
          </a:solidFill>
          <a:latin typeface="+mn-lt"/>
        </a:defRPr>
      </a:lvl3pPr>
      <a:lvl4pPr marL="16002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4pPr>
      <a:lvl5pPr marL="20574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5pPr>
      <a:lvl6pPr marL="25146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6pPr>
      <a:lvl7pPr marL="29718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7pPr>
      <a:lvl8pPr marL="34290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8pPr>
      <a:lvl9pPr marL="38862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hyperlink" Target="http://antwrp.gsfc.nasa.gov/apod/ap961127.html" TargetMode="External"/><Relationship Id="rId3" Type="http://schemas.openxmlformats.org/officeDocument/2006/relationships/hyperlink" Target="http://solarsystem.nasa.gov/galileo/index.cfm" TargetMode="External"/><Relationship Id="rId7" Type="http://schemas.openxmlformats.org/officeDocument/2006/relationships/hyperlink" Target="http://solarsystem.nasa.gov/galileo/gallery/index.cfm" TargetMode="External"/><Relationship Id="rId2" Type="http://schemas.openxmlformats.org/officeDocument/2006/relationships/hyperlink" Target="http://lasp.colorado.edu/education/outerplanets/missions.php" TargetMode="External"/><Relationship Id="rId1" Type="http://schemas.openxmlformats.org/officeDocument/2006/relationships/slideLayout" Target="../slideLayouts/slideLayout12.xml"/><Relationship Id="rId6" Type="http://schemas.openxmlformats.org/officeDocument/2006/relationships/hyperlink" Target="http://antwrp.gsfc.nasa.gov/apod/ap960123.html" TargetMode="External"/><Relationship Id="rId11" Type="http://schemas.openxmlformats.org/officeDocument/2006/relationships/image" Target="../media/image15.png"/><Relationship Id="rId5" Type="http://schemas.openxmlformats.org/officeDocument/2006/relationships/hyperlink" Target="http://antwrp.gsfc.nasa.gov/apod/ap971030.html" TargetMode="External"/><Relationship Id="rId10" Type="http://schemas.openxmlformats.org/officeDocument/2006/relationships/hyperlink" Target="https://en.wikipedia.org/wiki/Exploration_of_Jupiter" TargetMode="External"/><Relationship Id="rId4" Type="http://schemas.openxmlformats.org/officeDocument/2006/relationships/hyperlink" Target="http://antwrp.gsfc.nasa.gov/apod/ap951208.html" TargetMode="External"/><Relationship Id="rId9" Type="http://schemas.openxmlformats.org/officeDocument/2006/relationships/hyperlink" Target="http://www.nasa.gov/mission_pages/juno/main/index.html"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1384663" y="1422400"/>
            <a:ext cx="8334103" cy="2168088"/>
          </a:xfrm>
        </p:spPr>
        <p:txBody>
          <a:bodyPr/>
          <a:lstStyle/>
          <a:p>
            <a:pPr eaLnBrk="1" hangingPunct="1">
              <a:tabLst>
                <a:tab pos="1027113" algn="l"/>
              </a:tabLst>
            </a:pPr>
            <a:r>
              <a:rPr lang="en-US" altLang="en-US" dirty="0"/>
              <a:t>Physics 320: </a:t>
            </a:r>
            <a:r>
              <a:rPr lang="en-US" altLang="en-US" dirty="0">
                <a:ea typeface="宋体" panose="02010600030101010101" pitchFamily="2" charset="-122"/>
              </a:rPr>
              <a:t>Giant Planets</a:t>
            </a:r>
            <a:r>
              <a:rPr lang="en-US" altLang="zh-CN" dirty="0">
                <a:ea typeface="宋体" panose="02010600030101010101" pitchFamily="2" charset="-122"/>
              </a:rPr>
              <a:t> </a:t>
            </a:r>
            <a:r>
              <a:rPr lang="en-US" altLang="en-US" dirty="0"/>
              <a:t>(Lecture 17)</a:t>
            </a:r>
          </a:p>
        </p:txBody>
      </p:sp>
      <p:sp>
        <p:nvSpPr>
          <p:cNvPr id="22531" name="Rectangle 3"/>
          <p:cNvSpPr>
            <a:spLocks noGrp="1" noChangeArrowheads="1"/>
          </p:cNvSpPr>
          <p:nvPr>
            <p:ph type="subTitle" idx="1"/>
          </p:nvPr>
        </p:nvSpPr>
        <p:spPr>
          <a:xfrm>
            <a:off x="2438400" y="3784600"/>
            <a:ext cx="6400800" cy="1600200"/>
          </a:xfrm>
        </p:spPr>
        <p:txBody>
          <a:bodyPr/>
          <a:lstStyle/>
          <a:p>
            <a:pPr eaLnBrk="1" hangingPunct="1"/>
            <a:r>
              <a:rPr lang="en-US" altLang="en-US" b="1" dirty="0">
                <a:latin typeface="Comic Sans MS" panose="030F0702030302020204" pitchFamily="66" charset="0"/>
              </a:rPr>
              <a:t>Dale Gary</a:t>
            </a:r>
          </a:p>
          <a:p>
            <a:pPr eaLnBrk="1" hangingPunct="1"/>
            <a:endParaRPr lang="en-US" altLang="en-US" sz="1000" b="1" dirty="0">
              <a:latin typeface="Comic Sans MS" panose="030F0702030302020204" pitchFamily="66" charset="0"/>
            </a:endParaRPr>
          </a:p>
          <a:p>
            <a:pPr eaLnBrk="1" hangingPunct="1"/>
            <a:r>
              <a:rPr lang="en-US" altLang="en-US" sz="2800" i="1" dirty="0">
                <a:solidFill>
                  <a:srgbClr val="EC143C"/>
                </a:solidFill>
                <a:latin typeface="Arial Black" panose="020B0A04020102020204" pitchFamily="34" charset="0"/>
              </a:rPr>
              <a:t>NJIT</a:t>
            </a:r>
            <a:r>
              <a:rPr lang="en-US" altLang="en-US" sz="2800" dirty="0"/>
              <a:t> </a:t>
            </a:r>
            <a:r>
              <a:rPr lang="en-US" altLang="zh-CN" sz="2800" dirty="0">
                <a:ea typeface="宋体" panose="02010600030101010101" pitchFamily="2" charset="-122"/>
              </a:rPr>
              <a:t> </a:t>
            </a:r>
            <a:r>
              <a:rPr lang="en-US" altLang="en-US" sz="2800" dirty="0"/>
              <a:t>Physics Department</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web.njit.edu/~gary/320/assets/gas_comparison.gif">
            <a:extLst>
              <a:ext uri="{FF2B5EF4-FFF2-40B4-BE49-F238E27FC236}">
                <a16:creationId xmlns:a16="http://schemas.microsoft.com/office/drawing/2014/main" id="{FFF73053-177A-42D1-9A47-5C13914185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1081" y="802240"/>
            <a:ext cx="4591050" cy="5105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4799A9B-B421-40CC-B187-1C9CEC86B066}"/>
              </a:ext>
            </a:extLst>
          </p:cNvPr>
          <p:cNvSpPr>
            <a:spLocks noGrp="1"/>
          </p:cNvSpPr>
          <p:nvPr>
            <p:ph type="title"/>
          </p:nvPr>
        </p:nvSpPr>
        <p:spPr>
          <a:xfrm>
            <a:off x="609600" y="0"/>
            <a:ext cx="10972800" cy="914400"/>
          </a:xfrm>
        </p:spPr>
        <p:txBody>
          <a:bodyPr/>
          <a:lstStyle/>
          <a:p>
            <a:r>
              <a:rPr lang="en-US" dirty="0"/>
              <a:t>Comparison of Gas Giants</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692F2E5A-19B6-4018-9540-4482C37C51C7}"/>
                  </a:ext>
                </a:extLst>
              </p:cNvPr>
              <p:cNvSpPr>
                <a:spLocks noGrp="1"/>
              </p:cNvSpPr>
              <p:nvPr>
                <p:ph type="body" sz="half" idx="1"/>
              </p:nvPr>
            </p:nvSpPr>
            <p:spPr>
              <a:xfrm>
                <a:off x="226031" y="950359"/>
                <a:ext cx="7356297" cy="4946151"/>
              </a:xfrm>
            </p:spPr>
            <p:txBody>
              <a:bodyPr/>
              <a:lstStyle/>
              <a:p>
                <a:r>
                  <a:rPr lang="en-US" sz="1800" dirty="0"/>
                  <a:t>As the figure below shows, Jupiter and Saturn are far larger than Uranus and Neptune.  The interiors of Jupiter and Saturn are similar, with a thick layer of molecular hydrogen, then a layer of metallic hydrogen at the depth where the pressure is sufficient </a:t>
                </a:r>
                <a14:m>
                  <m:oMath xmlns:m="http://schemas.openxmlformats.org/officeDocument/2006/math">
                    <m:r>
                      <a:rPr lang="en-US" sz="1800" i="1" dirty="0" smtClean="0">
                        <a:latin typeface="Cambria Math" panose="02040503050406030204" pitchFamily="18" charset="0"/>
                      </a:rPr>
                      <m:t>(&gt; 4 </m:t>
                    </m:r>
                    <m:r>
                      <m:rPr>
                        <m:sty m:val="p"/>
                      </m:rPr>
                      <a:rPr lang="en-US" sz="1800" i="0" dirty="0" smtClean="0">
                        <a:latin typeface="Cambria Math" panose="02040503050406030204" pitchFamily="18" charset="0"/>
                      </a:rPr>
                      <m:t>million</m:t>
                    </m:r>
                    <m:r>
                      <a:rPr lang="en-US" sz="1800" i="0" dirty="0" smtClean="0">
                        <a:latin typeface="Cambria Math" panose="02040503050406030204" pitchFamily="18" charset="0"/>
                      </a:rPr>
                      <m:t> </m:t>
                    </m:r>
                    <m:r>
                      <m:rPr>
                        <m:sty m:val="p"/>
                      </m:rPr>
                      <a:rPr lang="en-US" sz="1800" b="0" i="0" dirty="0" smtClean="0">
                        <a:latin typeface="Cambria Math" panose="02040503050406030204" pitchFamily="18" charset="0"/>
                      </a:rPr>
                      <m:t>atm</m:t>
                    </m:r>
                    <m:r>
                      <a:rPr lang="en-US" sz="1800" i="1" dirty="0" smtClean="0">
                        <a:latin typeface="Cambria Math" panose="02040503050406030204" pitchFamily="18" charset="0"/>
                      </a:rPr>
                      <m:t>)</m:t>
                    </m:r>
                  </m:oMath>
                </a14:m>
                <a:r>
                  <a:rPr lang="en-US" sz="1800" dirty="0"/>
                  <a:t>.  The solid inner core is rock in the case of Jupiter, but is thought to be a mixture of ice and rock in the case of Saturn.  The overall composition of Saturn is nearly the same as Jupiter, and hence the same as the Sun, but the lower pressure of Saturn means that the bulk density is actually less than that of water, at only </a:t>
                </a:r>
                <a14:m>
                  <m:oMath xmlns:m="http://schemas.openxmlformats.org/officeDocument/2006/math">
                    <m:r>
                      <a:rPr lang="en-US" sz="1800" i="1" dirty="0" smtClean="0">
                        <a:latin typeface="Cambria Math" panose="02040503050406030204" pitchFamily="18" charset="0"/>
                      </a:rPr>
                      <m:t>680 </m:t>
                    </m:r>
                    <m:r>
                      <m:rPr>
                        <m:sty m:val="p"/>
                      </m:rPr>
                      <a:rPr lang="en-US" sz="1800" i="0" dirty="0" smtClean="0">
                        <a:latin typeface="Cambria Math" panose="02040503050406030204" pitchFamily="18" charset="0"/>
                      </a:rPr>
                      <m:t>kg</m:t>
                    </m:r>
                    <m:r>
                      <a:rPr lang="en-US" sz="1800" i="0" dirty="0" smtClean="0">
                        <a:latin typeface="Cambria Math" panose="02040503050406030204" pitchFamily="18" charset="0"/>
                      </a:rPr>
                      <m:t>/</m:t>
                    </m:r>
                    <m:r>
                      <m:rPr>
                        <m:sty m:val="p"/>
                      </m:rPr>
                      <a:rPr lang="en-US" sz="1800" i="0" dirty="0" smtClean="0">
                        <a:latin typeface="Cambria Math" panose="02040503050406030204" pitchFamily="18" charset="0"/>
                      </a:rPr>
                      <m:t>m</m:t>
                    </m:r>
                    <m:r>
                      <a:rPr lang="en-US" sz="1800" i="1" baseline="30000" dirty="0" smtClean="0">
                        <a:latin typeface="Cambria Math" panose="02040503050406030204" pitchFamily="18" charset="0"/>
                      </a:rPr>
                      <m:t>3</m:t>
                    </m:r>
                  </m:oMath>
                </a14:m>
                <a:r>
                  <a:rPr lang="en-US" sz="1800" dirty="0"/>
                  <a:t>.  Uranus and Neptune have bulk densities of </a:t>
                </a:r>
                <a14:m>
                  <m:oMath xmlns:m="http://schemas.openxmlformats.org/officeDocument/2006/math">
                    <m:r>
                      <a:rPr lang="en-US" sz="1800" i="1" dirty="0" smtClean="0">
                        <a:latin typeface="Cambria Math" panose="02040503050406030204" pitchFamily="18" charset="0"/>
                      </a:rPr>
                      <m:t>1240 </m:t>
                    </m:r>
                    <m:r>
                      <m:rPr>
                        <m:sty m:val="p"/>
                      </m:rPr>
                      <a:rPr lang="en-US" sz="1800" i="0" dirty="0" smtClean="0">
                        <a:latin typeface="Cambria Math" panose="02040503050406030204" pitchFamily="18" charset="0"/>
                      </a:rPr>
                      <m:t>kg</m:t>
                    </m:r>
                    <m:r>
                      <a:rPr lang="en-US" sz="1800" i="0" dirty="0" smtClean="0">
                        <a:latin typeface="Cambria Math" panose="02040503050406030204" pitchFamily="18" charset="0"/>
                      </a:rPr>
                      <m:t>/</m:t>
                    </m:r>
                    <m:r>
                      <m:rPr>
                        <m:sty m:val="p"/>
                      </m:rPr>
                      <a:rPr lang="en-US" sz="1800" i="0" dirty="0" smtClean="0">
                        <a:latin typeface="Cambria Math" panose="02040503050406030204" pitchFamily="18" charset="0"/>
                      </a:rPr>
                      <m:t>m</m:t>
                    </m:r>
                    <m:r>
                      <a:rPr lang="en-US" sz="1800" i="1" baseline="30000" dirty="0" smtClean="0">
                        <a:latin typeface="Cambria Math" panose="02040503050406030204" pitchFamily="18" charset="0"/>
                      </a:rPr>
                      <m:t>3</m:t>
                    </m:r>
                    <m:r>
                      <a:rPr lang="en-US" sz="1800" i="1" dirty="0" smtClean="0">
                        <a:latin typeface="Cambria Math" panose="02040503050406030204" pitchFamily="18" charset="0"/>
                      </a:rPr>
                      <m:t> </m:t>
                    </m:r>
                    <m:r>
                      <m:rPr>
                        <m:sty m:val="p"/>
                      </m:rPr>
                      <a:rPr lang="en-US" sz="1800" i="0" dirty="0" smtClean="0">
                        <a:latin typeface="Cambria Math" panose="02040503050406030204" pitchFamily="18" charset="0"/>
                      </a:rPr>
                      <m:t>and</m:t>
                    </m:r>
                    <m:r>
                      <a:rPr lang="en-US" sz="1800" i="1" dirty="0" smtClean="0">
                        <a:latin typeface="Cambria Math" panose="02040503050406030204" pitchFamily="18" charset="0"/>
                      </a:rPr>
                      <m:t> 1600 </m:t>
                    </m:r>
                    <m:r>
                      <m:rPr>
                        <m:sty m:val="p"/>
                      </m:rPr>
                      <a:rPr lang="en-US" sz="1800" i="0" dirty="0" smtClean="0">
                        <a:latin typeface="Cambria Math" panose="02040503050406030204" pitchFamily="18" charset="0"/>
                      </a:rPr>
                      <m:t>kg</m:t>
                    </m:r>
                    <m:r>
                      <a:rPr lang="en-US" sz="1800" i="0" dirty="0" smtClean="0">
                        <a:latin typeface="Cambria Math" panose="02040503050406030204" pitchFamily="18" charset="0"/>
                      </a:rPr>
                      <m:t>/</m:t>
                    </m:r>
                    <m:r>
                      <m:rPr>
                        <m:sty m:val="p"/>
                      </m:rPr>
                      <a:rPr lang="en-US" sz="1800" i="0" dirty="0" smtClean="0">
                        <a:latin typeface="Cambria Math" panose="02040503050406030204" pitchFamily="18" charset="0"/>
                      </a:rPr>
                      <m:t>m</m:t>
                    </m:r>
                    <m:r>
                      <a:rPr lang="en-US" sz="1800" i="1" baseline="30000" dirty="0" smtClean="0">
                        <a:latin typeface="Cambria Math" panose="02040503050406030204" pitchFamily="18" charset="0"/>
                      </a:rPr>
                      <m:t>3</m:t>
                    </m:r>
                  </m:oMath>
                </a14:m>
                <a:r>
                  <a:rPr lang="en-US" sz="1800" dirty="0"/>
                  <a:t>, respectively.  It is interesting that the density falls at Saturn and then rises again as we go out from the Sun.  This probably reflects a lower amount of hydrogen in the outermost planets, which instead are made up more of heavier ices.  What scenario might cause this?</a:t>
                </a:r>
              </a:p>
            </p:txBody>
          </p:sp>
        </mc:Choice>
        <mc:Fallback>
          <p:sp>
            <p:nvSpPr>
              <p:cNvPr id="3" name="Text Placeholder 2">
                <a:extLst>
                  <a:ext uri="{FF2B5EF4-FFF2-40B4-BE49-F238E27FC236}">
                    <a16:creationId xmlns:a16="http://schemas.microsoft.com/office/drawing/2014/main" id="{692F2E5A-19B6-4018-9540-4482C37C51C7}"/>
                  </a:ext>
                </a:extLst>
              </p:cNvPr>
              <p:cNvSpPr>
                <a:spLocks noGrp="1" noRot="1" noChangeAspect="1" noMove="1" noResize="1" noEditPoints="1" noAdjustHandles="1" noChangeArrowheads="1" noChangeShapeType="1" noTextEdit="1"/>
              </p:cNvSpPr>
              <p:nvPr>
                <p:ph type="body" sz="half" idx="1"/>
              </p:nvPr>
            </p:nvSpPr>
            <p:spPr>
              <a:xfrm>
                <a:off x="226031" y="950359"/>
                <a:ext cx="7356297" cy="4946151"/>
              </a:xfrm>
              <a:blipFill>
                <a:blip r:embed="rId3"/>
                <a:stretch>
                  <a:fillRect l="-166" t="-740" r="-2486"/>
                </a:stretch>
              </a:blipFill>
            </p:spPr>
            <p:txBody>
              <a:bodyPr/>
              <a:lstStyle/>
              <a:p>
                <a:r>
                  <a:rPr lang="en-US">
                    <a:noFill/>
                  </a:rPr>
                  <a:t> </a:t>
                </a:r>
              </a:p>
            </p:txBody>
          </p:sp>
        </mc:Fallback>
      </mc:AlternateContent>
      <p:sp>
        <p:nvSpPr>
          <p:cNvPr id="6" name="Date Placeholder 5">
            <a:extLst>
              <a:ext uri="{FF2B5EF4-FFF2-40B4-BE49-F238E27FC236}">
                <a16:creationId xmlns:a16="http://schemas.microsoft.com/office/drawing/2014/main" id="{6F597B95-9C3E-46CA-A8CD-F00B83434080}"/>
              </a:ext>
            </a:extLst>
          </p:cNvPr>
          <p:cNvSpPr>
            <a:spLocks noGrp="1"/>
          </p:cNvSpPr>
          <p:nvPr>
            <p:ph type="dt" sz="half" idx="10"/>
          </p:nvPr>
        </p:nvSpPr>
        <p:spPr/>
        <p:txBody>
          <a:bodyPr/>
          <a:lstStyle/>
          <a:p>
            <a:pPr>
              <a:defRPr/>
            </a:pPr>
            <a:r>
              <a:rPr lang="en-US"/>
              <a:t>November 13, 2018</a:t>
            </a:r>
            <a:endParaRPr lang="en-US" altLang="zh-CN"/>
          </a:p>
        </p:txBody>
      </p:sp>
    </p:spTree>
    <p:extLst>
      <p:ext uri="{BB962C8B-B14F-4D97-AF65-F5344CB8AC3E}">
        <p14:creationId xmlns:p14="http://schemas.microsoft.com/office/powerpoint/2010/main" val="97986795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99A9B-B421-40CC-B187-1C9CEC86B066}"/>
              </a:ext>
            </a:extLst>
          </p:cNvPr>
          <p:cNvSpPr>
            <a:spLocks noGrp="1"/>
          </p:cNvSpPr>
          <p:nvPr>
            <p:ph type="title"/>
          </p:nvPr>
        </p:nvSpPr>
        <p:spPr>
          <a:xfrm>
            <a:off x="609600" y="0"/>
            <a:ext cx="10972800" cy="914400"/>
          </a:xfrm>
        </p:spPr>
        <p:txBody>
          <a:bodyPr/>
          <a:lstStyle/>
          <a:p>
            <a:r>
              <a:rPr lang="en-US" dirty="0"/>
              <a:t>Comparison of Gas Giant Magnetospheres</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692F2E5A-19B6-4018-9540-4482C37C51C7}"/>
                  </a:ext>
                </a:extLst>
              </p:cNvPr>
              <p:cNvSpPr>
                <a:spLocks noGrp="1"/>
              </p:cNvSpPr>
              <p:nvPr>
                <p:ph type="body" sz="half" idx="1"/>
              </p:nvPr>
            </p:nvSpPr>
            <p:spPr>
              <a:xfrm>
                <a:off x="119701" y="950359"/>
                <a:ext cx="6174769" cy="4946151"/>
              </a:xfrm>
            </p:spPr>
            <p:txBody>
              <a:bodyPr/>
              <a:lstStyle/>
              <a:p>
                <a:r>
                  <a:rPr lang="en-US" sz="1800" dirty="0"/>
                  <a:t>We talked in some detail about Jupiter’s magnetosphere.  The other gas giants also have magnetospheres, but much more modest in size.  Each of them extends about 20 times the planet radius, in the direction toward the Sun. </a:t>
                </a:r>
              </a:p>
              <a:p>
                <a:r>
                  <a:rPr lang="en-US" sz="1800" dirty="0"/>
                  <a:t>It is possible to derive a general expression for the size of a magnetosphere from pressure balance of the solar wind on the magnetic pressure of the magnetic field.  The expression gives the size of the magneto-sphere for a planet of size </a:t>
                </a:r>
                <a14:m>
                  <m:oMath xmlns:m="http://schemas.openxmlformats.org/officeDocument/2006/math">
                    <m:r>
                      <a:rPr lang="en-US" sz="1800" i="1" dirty="0" smtClean="0">
                        <a:latin typeface="Cambria Math" panose="02040503050406030204" pitchFamily="18" charset="0"/>
                      </a:rPr>
                      <m:t>𝑅</m:t>
                    </m:r>
                    <m:r>
                      <a:rPr lang="en-US" sz="1800" i="1" baseline="-25000" dirty="0" smtClean="0">
                        <a:latin typeface="Cambria Math" panose="02040503050406030204" pitchFamily="18" charset="0"/>
                      </a:rPr>
                      <m:t>𝑝</m:t>
                    </m:r>
                  </m:oMath>
                </a14:m>
                <a:r>
                  <a:rPr lang="en-US" sz="1800" dirty="0"/>
                  <a:t>, a distance </a:t>
                </a:r>
                <a14:m>
                  <m:oMath xmlns:m="http://schemas.openxmlformats.org/officeDocument/2006/math">
                    <m:r>
                      <a:rPr lang="en-US" sz="1800" i="1" dirty="0" smtClean="0">
                        <a:latin typeface="Cambria Math" panose="02040503050406030204" pitchFamily="18" charset="0"/>
                      </a:rPr>
                      <m:t>𝑟</m:t>
                    </m:r>
                    <m:r>
                      <a:rPr lang="en-US" sz="1800" i="1" baseline="-25000" dirty="0" smtClean="0">
                        <a:latin typeface="Cambria Math" panose="02040503050406030204" pitchFamily="18" charset="0"/>
                      </a:rPr>
                      <m:t>𝑝</m:t>
                    </m:r>
                  </m:oMath>
                </a14:m>
                <a:r>
                  <a:rPr lang="en-US" sz="1800" dirty="0"/>
                  <a:t> from the Sun, in terms of the planet’s surface field strength </a:t>
                </a:r>
                <a14:m>
                  <m:oMath xmlns:m="http://schemas.openxmlformats.org/officeDocument/2006/math">
                    <m:r>
                      <a:rPr lang="en-US" sz="1800" i="1" dirty="0" smtClean="0">
                        <a:latin typeface="Cambria Math" panose="02040503050406030204" pitchFamily="18" charset="0"/>
                      </a:rPr>
                      <m:t>𝐵</m:t>
                    </m:r>
                    <m:r>
                      <a:rPr lang="en-US" sz="1800" i="1" baseline="-25000" dirty="0" smtClean="0">
                        <a:latin typeface="Cambria Math" panose="02040503050406030204" pitchFamily="18" charset="0"/>
                      </a:rPr>
                      <m:t>𝑠</m:t>
                    </m:r>
                  </m:oMath>
                </a14:m>
                <a:r>
                  <a:rPr lang="en-US" sz="1800" dirty="0"/>
                  <a:t>, and the Earth’s surface magnetic field </a:t>
                </a:r>
                <a14:m>
                  <m:oMath xmlns:m="http://schemas.openxmlformats.org/officeDocument/2006/math">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𝐵</m:t>
                        </m:r>
                      </m:e>
                      <m:sub>
                        <m:r>
                          <a:rPr lang="en-US" sz="1800" i="1" dirty="0" smtClean="0">
                            <a:latin typeface="Cambria Math" panose="02040503050406030204" pitchFamily="18" charset="0"/>
                            <a:ea typeface="Cambria Math" panose="02040503050406030204" pitchFamily="18" charset="0"/>
                          </a:rPr>
                          <m:t>⨁</m:t>
                        </m:r>
                      </m:sub>
                    </m:sSub>
                    <m:r>
                      <a:rPr lang="en-US" sz="1800" i="1" dirty="0" smtClean="0">
                        <a:latin typeface="Cambria Math" panose="02040503050406030204" pitchFamily="18" charset="0"/>
                      </a:rPr>
                      <m:t>=4</m:t>
                    </m:r>
                    <m:r>
                      <a:rPr lang="en-US" sz="1800" i="1" dirty="0" smtClean="0">
                        <a:latin typeface="Cambria Math" panose="02040503050406030204" pitchFamily="18" charset="0"/>
                        <a:ea typeface="Cambria Math" panose="02040503050406030204" pitchFamily="18" charset="0"/>
                      </a:rPr>
                      <m:t>×</m:t>
                    </m:r>
                    <m:sSup>
                      <m:sSupPr>
                        <m:ctrlPr>
                          <a:rPr lang="en-US" sz="1800" i="1" dirty="0" smtClean="0">
                            <a:latin typeface="Cambria Math" panose="02040503050406030204" pitchFamily="18" charset="0"/>
                            <a:ea typeface="Cambria Math" panose="02040503050406030204" pitchFamily="18" charset="0"/>
                          </a:rPr>
                        </m:ctrlPr>
                      </m:sSupPr>
                      <m:e>
                        <m:r>
                          <a:rPr lang="en-US" sz="1800" b="0" i="1" dirty="0" smtClean="0">
                            <a:latin typeface="Cambria Math" panose="02040503050406030204" pitchFamily="18" charset="0"/>
                            <a:ea typeface="Cambria Math" panose="02040503050406030204" pitchFamily="18" charset="0"/>
                          </a:rPr>
                          <m:t>10</m:t>
                        </m:r>
                      </m:e>
                      <m:sup>
                        <m:r>
                          <a:rPr lang="en-US" sz="1800" b="0" i="1" dirty="0" smtClean="0">
                            <a:latin typeface="Cambria Math" panose="02040503050406030204" pitchFamily="18" charset="0"/>
                            <a:ea typeface="Cambria Math" panose="02040503050406030204" pitchFamily="18" charset="0"/>
                          </a:rPr>
                          <m:t>−5</m:t>
                        </m:r>
                      </m:sup>
                    </m:sSup>
                    <m:r>
                      <a:rPr lang="en-US" sz="1800" i="1" dirty="0" smtClean="0">
                        <a:latin typeface="Cambria Math" panose="02040503050406030204" pitchFamily="18" charset="0"/>
                      </a:rPr>
                      <m:t> </m:t>
                    </m:r>
                    <m:r>
                      <m:rPr>
                        <m:sty m:val="p"/>
                      </m:rPr>
                      <a:rPr lang="en-US" sz="1800" i="0" dirty="0" smtClean="0">
                        <a:latin typeface="Cambria Math" panose="02040503050406030204" pitchFamily="18" charset="0"/>
                      </a:rPr>
                      <m:t>T</m:t>
                    </m:r>
                  </m:oMath>
                </a14:m>
                <a:r>
                  <a:rPr lang="en-US" sz="1800" dirty="0"/>
                  <a:t>:</a:t>
                </a:r>
              </a:p>
              <a:p>
                <a:pPr marL="0" indent="0">
                  <a:buNone/>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𝑚</m:t>
                          </m:r>
                        </m:sub>
                      </m:sSub>
                      <m:r>
                        <a:rPr lang="en-US" sz="1800" b="0" i="1" smtClean="0">
                          <a:latin typeface="Cambria Math" panose="02040503050406030204" pitchFamily="18" charset="0"/>
                        </a:rPr>
                        <m:t>=10</m:t>
                      </m:r>
                      <m:sSup>
                        <m:sSupPr>
                          <m:ctrlPr>
                            <a:rPr lang="en-US" sz="1800" b="0" i="1" smtClean="0">
                              <a:latin typeface="Cambria Math" panose="02040503050406030204" pitchFamily="18" charset="0"/>
                            </a:rPr>
                          </m:ctrlPr>
                        </m:sSupPr>
                        <m:e>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𝑟</m:t>
                                  </m:r>
                                </m:e>
                                <m:sub>
                                  <m:r>
                                    <a:rPr lang="en-US" sz="1800" b="0" i="1" smtClean="0">
                                      <a:latin typeface="Cambria Math" panose="02040503050406030204" pitchFamily="18" charset="0"/>
                                    </a:rPr>
                                    <m:t>𝑝</m:t>
                                  </m:r>
                                </m:sub>
                              </m:sSub>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𝐵</m:t>
                                  </m:r>
                                </m:e>
                                <m:sub>
                                  <m:r>
                                    <a:rPr lang="en-US" sz="1800" b="0" i="1" smtClean="0">
                                      <a:latin typeface="Cambria Math" panose="02040503050406030204" pitchFamily="18" charset="0"/>
                                    </a:rPr>
                                    <m:t>𝑠</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𝐵</m:t>
                                  </m:r>
                                </m:e>
                                <m:sub>
                                  <m:r>
                                    <a:rPr lang="en-US" sz="1800" b="0" i="1" smtClean="0">
                                      <a:latin typeface="Cambria Math" panose="02040503050406030204" pitchFamily="18" charset="0"/>
                                      <a:ea typeface="Cambria Math" panose="02040503050406030204" pitchFamily="18" charset="0"/>
                                    </a:rPr>
                                    <m:t>⨁</m:t>
                                  </m:r>
                                </m:sub>
                              </m:sSub>
                            </m:e>
                          </m:d>
                        </m:e>
                        <m:sup>
                          <m:r>
                            <a:rPr lang="en-US" sz="1800" b="0" i="1" smtClean="0">
                              <a:latin typeface="Cambria Math" panose="02040503050406030204" pitchFamily="18" charset="0"/>
                            </a:rPr>
                            <m:t>1/3</m:t>
                          </m:r>
                        </m:sup>
                      </m:sSup>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𝑝</m:t>
                          </m:r>
                        </m:sub>
                      </m:sSub>
                    </m:oMath>
                  </m:oMathPara>
                </a14:m>
                <a:endParaRPr lang="en-US" sz="1800" dirty="0"/>
              </a:p>
              <a:p>
                <a:r>
                  <a:rPr lang="en-US" sz="1800" dirty="0"/>
                  <a:t>The surface field strengths for Jupiter and Saturn are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𝐵</m:t>
                        </m:r>
                      </m:e>
                      <m:sub>
                        <m:r>
                          <a:rPr lang="en-US" sz="1800" i="1">
                            <a:latin typeface="Cambria Math" panose="02040503050406030204" pitchFamily="18" charset="0"/>
                          </a:rPr>
                          <m:t>𝑠</m:t>
                        </m:r>
                        <m:r>
                          <a:rPr lang="en-US" sz="1800" b="0" i="1" smtClean="0">
                            <a:latin typeface="Cambria Math" panose="02040503050406030204" pitchFamily="18" charset="0"/>
                          </a:rPr>
                          <m:t>,</m:t>
                        </m:r>
                        <m:r>
                          <m:rPr>
                            <m:sty m:val="p"/>
                          </m:rPr>
                          <a:rPr lang="en-US" sz="1800" b="0" i="0" smtClean="0">
                            <a:latin typeface="Cambria Math" panose="02040503050406030204" pitchFamily="18" charset="0"/>
                          </a:rPr>
                          <m:t>Jup</m:t>
                        </m:r>
                      </m:sub>
                    </m:sSub>
                    <m:r>
                      <a:rPr lang="en-US" sz="1800" b="0" i="1" smtClean="0">
                        <a:latin typeface="Cambria Math" panose="02040503050406030204" pitchFamily="18" charset="0"/>
                      </a:rPr>
                      <m:t>~</m:t>
                    </m:r>
                    <m:sSub>
                      <m:sSubPr>
                        <m:ctrlPr>
                          <a:rPr lang="en-US" sz="1800" i="1" smtClean="0">
                            <a:latin typeface="Cambria Math" panose="02040503050406030204" pitchFamily="18" charset="0"/>
                          </a:rPr>
                        </m:ctrlPr>
                      </m:sSubPr>
                      <m:e>
                        <m:r>
                          <a:rPr lang="en-US" sz="1800" i="1">
                            <a:latin typeface="Cambria Math" panose="02040503050406030204" pitchFamily="18" charset="0"/>
                          </a:rPr>
                          <m:t>𝐵</m:t>
                        </m:r>
                      </m:e>
                      <m:sub>
                        <m:r>
                          <a:rPr lang="en-US" sz="1800" i="1">
                            <a:latin typeface="Cambria Math" panose="02040503050406030204" pitchFamily="18" charset="0"/>
                            <a:ea typeface="Cambria Math" panose="02040503050406030204" pitchFamily="18" charset="0"/>
                          </a:rPr>
                          <m:t>⨁</m:t>
                        </m:r>
                      </m:sub>
                    </m:sSub>
                  </m:oMath>
                </a14:m>
                <a:r>
                  <a:rPr lang="en-US" sz="1800" dirty="0"/>
                  <a:t>, and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𝐵</m:t>
                        </m:r>
                      </m:e>
                      <m:sub>
                        <m:r>
                          <a:rPr lang="en-US" sz="1800" i="1">
                            <a:latin typeface="Cambria Math" panose="02040503050406030204" pitchFamily="18" charset="0"/>
                          </a:rPr>
                          <m:t>𝑠</m:t>
                        </m:r>
                        <m:r>
                          <a:rPr lang="en-US" sz="1800" b="0" i="1" smtClean="0">
                            <a:latin typeface="Cambria Math" panose="02040503050406030204" pitchFamily="18" charset="0"/>
                          </a:rPr>
                          <m:t>,</m:t>
                        </m:r>
                        <m:r>
                          <m:rPr>
                            <m:sty m:val="p"/>
                          </m:rPr>
                          <a:rPr lang="en-US" sz="1800" b="0" i="0" smtClean="0">
                            <a:latin typeface="Cambria Math" panose="02040503050406030204" pitchFamily="18" charset="0"/>
                          </a:rPr>
                          <m:t>Sat</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r>
                          <a:rPr lang="en-US" sz="1800" i="1">
                            <a:latin typeface="Cambria Math" panose="02040503050406030204" pitchFamily="18" charset="0"/>
                          </a:rPr>
                          <m:t>𝐵</m:t>
                        </m:r>
                      </m:e>
                      <m:sub>
                        <m:r>
                          <a:rPr lang="en-US" sz="1800" i="1">
                            <a:latin typeface="Cambria Math" panose="02040503050406030204" pitchFamily="18" charset="0"/>
                            <a:ea typeface="Cambria Math" panose="02040503050406030204" pitchFamily="18" charset="0"/>
                          </a:rPr>
                          <m:t>⨁</m:t>
                        </m:r>
                      </m:sub>
                    </m:sSub>
                  </m:oMath>
                </a14:m>
                <a:r>
                  <a:rPr lang="en-US" sz="1800" dirty="0"/>
                  <a:t>, respectively. </a:t>
                </a:r>
              </a:p>
            </p:txBody>
          </p:sp>
        </mc:Choice>
        <mc:Fallback>
          <p:sp>
            <p:nvSpPr>
              <p:cNvPr id="3" name="Text Placeholder 2">
                <a:extLst>
                  <a:ext uri="{FF2B5EF4-FFF2-40B4-BE49-F238E27FC236}">
                    <a16:creationId xmlns:a16="http://schemas.microsoft.com/office/drawing/2014/main" id="{692F2E5A-19B6-4018-9540-4482C37C51C7}"/>
                  </a:ext>
                </a:extLst>
              </p:cNvPr>
              <p:cNvSpPr>
                <a:spLocks noGrp="1" noRot="1" noChangeAspect="1" noMove="1" noResize="1" noEditPoints="1" noAdjustHandles="1" noChangeArrowheads="1" noChangeShapeType="1" noTextEdit="1"/>
              </p:cNvSpPr>
              <p:nvPr>
                <p:ph type="body" sz="half" idx="1"/>
              </p:nvPr>
            </p:nvSpPr>
            <p:spPr>
              <a:xfrm>
                <a:off x="119701" y="950359"/>
                <a:ext cx="6174769" cy="4946151"/>
              </a:xfrm>
              <a:blipFill>
                <a:blip r:embed="rId2"/>
                <a:stretch>
                  <a:fillRect l="-197" t="-740" r="-691"/>
                </a:stretch>
              </a:blipFill>
            </p:spPr>
            <p:txBody>
              <a:bodyPr/>
              <a:lstStyle/>
              <a:p>
                <a:r>
                  <a:rPr lang="en-US">
                    <a:noFill/>
                  </a:rPr>
                  <a:t> </a:t>
                </a:r>
              </a:p>
            </p:txBody>
          </p:sp>
        </mc:Fallback>
      </mc:AlternateContent>
      <p:sp>
        <p:nvSpPr>
          <p:cNvPr id="6" name="Date Placeholder 5">
            <a:extLst>
              <a:ext uri="{FF2B5EF4-FFF2-40B4-BE49-F238E27FC236}">
                <a16:creationId xmlns:a16="http://schemas.microsoft.com/office/drawing/2014/main" id="{6F597B95-9C3E-46CA-A8CD-F00B83434080}"/>
              </a:ext>
            </a:extLst>
          </p:cNvPr>
          <p:cNvSpPr>
            <a:spLocks noGrp="1"/>
          </p:cNvSpPr>
          <p:nvPr>
            <p:ph type="dt" sz="half" idx="10"/>
          </p:nvPr>
        </p:nvSpPr>
        <p:spPr/>
        <p:txBody>
          <a:bodyPr/>
          <a:lstStyle/>
          <a:p>
            <a:pPr>
              <a:defRPr/>
            </a:pPr>
            <a:r>
              <a:rPr lang="en-US"/>
              <a:t>November 13, 2018</a:t>
            </a:r>
            <a:endParaRPr lang="en-US" altLang="zh-CN"/>
          </a:p>
        </p:txBody>
      </p:sp>
      <p:pic>
        <p:nvPicPr>
          <p:cNvPr id="7" name="Content Placeholder 4">
            <a:extLst>
              <a:ext uri="{FF2B5EF4-FFF2-40B4-BE49-F238E27FC236}">
                <a16:creationId xmlns:a16="http://schemas.microsoft.com/office/drawing/2014/main" id="{6C122A4C-782D-43D0-8917-FE25569A733E}"/>
              </a:ext>
            </a:extLst>
          </p:cNvPr>
          <p:cNvPicPr>
            <a:picLocks noChangeAspect="1"/>
          </p:cNvPicPr>
          <p:nvPr/>
        </p:nvPicPr>
        <p:blipFill rotWithShape="1">
          <a:blip r:embed="rId3">
            <a:extLst>
              <a:ext uri="{28A0092B-C50C-407E-A947-70E740481C1C}">
                <a14:useLocalDpi xmlns:a14="http://schemas.microsoft.com/office/drawing/2010/main" val="0"/>
              </a:ext>
            </a:extLst>
          </a:blip>
          <a:srcRect b="8674"/>
          <a:stretch/>
        </p:blipFill>
        <p:spPr bwMode="auto">
          <a:xfrm>
            <a:off x="6250189" y="1029224"/>
            <a:ext cx="5872146" cy="422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CEE8DCCA-32C2-4404-A927-CC72AA872EAC}"/>
              </a:ext>
            </a:extLst>
          </p:cNvPr>
          <p:cNvGrpSpPr/>
          <p:nvPr/>
        </p:nvGrpSpPr>
        <p:grpSpPr>
          <a:xfrm>
            <a:off x="7963928" y="1845991"/>
            <a:ext cx="4076471" cy="3313282"/>
            <a:chOff x="3348319" y="2113118"/>
            <a:chExt cx="4076471" cy="3313282"/>
          </a:xfrm>
        </p:grpSpPr>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017C91F8-2C14-43A8-9E79-8B73213F43F2}"/>
                    </a:ext>
                  </a:extLst>
                </p:cNvPr>
                <p:cNvSpPr txBox="1"/>
                <p:nvPr/>
              </p:nvSpPr>
              <p:spPr>
                <a:xfrm>
                  <a:off x="3348319" y="2113118"/>
                  <a:ext cx="2465023" cy="5277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i="1">
                                <a:solidFill>
                                  <a:schemeClr val="tx1"/>
                                </a:solidFill>
                                <a:latin typeface="Cambria Math" charset="0"/>
                              </a:rPr>
                              <m:t>𝑅</m:t>
                            </m:r>
                          </m:e>
                          <m:sub>
                            <m:sSub>
                              <m:sSubPr>
                                <m:ctrlPr>
                                  <a:rPr lang="en-US" sz="2400" i="1" smtClean="0">
                                    <a:solidFill>
                                      <a:schemeClr val="tx1"/>
                                    </a:solidFill>
                                    <a:latin typeface="Cambria Math" panose="02040503050406030204" pitchFamily="18" charset="0"/>
                                  </a:rPr>
                                </m:ctrlPr>
                              </m:sSubPr>
                              <m:e>
                                <m:r>
                                  <a:rPr lang="en-US" sz="2400" b="0" i="1" smtClean="0">
                                    <a:solidFill>
                                      <a:schemeClr val="tx1"/>
                                    </a:solidFill>
                                    <a:latin typeface="Cambria Math" charset="0"/>
                                  </a:rPr>
                                  <m:t>𝑚</m:t>
                                </m:r>
                              </m:e>
                              <m:sub>
                                <m:r>
                                  <a:rPr lang="en-US" sz="2400" b="0" i="1" smtClean="0">
                                    <a:solidFill>
                                      <a:schemeClr val="tx1"/>
                                    </a:solidFill>
                                    <a:latin typeface="Cambria Math" charset="0"/>
                                  </a:rPr>
                                  <m:t>𝐽</m:t>
                                </m:r>
                              </m:sub>
                            </m:sSub>
                          </m:sub>
                        </m:sSub>
                        <m:r>
                          <a:rPr lang="en-US" sz="2400" i="1" smtClean="0">
                            <a:solidFill>
                              <a:schemeClr val="tx1"/>
                            </a:solidFill>
                            <a:latin typeface="Cambria Math" charset="0"/>
                            <a:ea typeface="Cambria Math" charset="0"/>
                            <a:cs typeface="Cambria Math" charset="0"/>
                          </a:rPr>
                          <m:t>≈</m:t>
                        </m:r>
                        <m:r>
                          <a:rPr lang="en-US" sz="2400" b="0" i="1" smtClean="0">
                            <a:solidFill>
                              <a:schemeClr val="tx1"/>
                            </a:solidFill>
                            <a:latin typeface="Cambria Math" charset="0"/>
                            <a:ea typeface="Cambria Math" charset="0"/>
                            <a:cs typeface="Cambria Math" charset="0"/>
                          </a:rPr>
                          <m:t>17</m:t>
                        </m:r>
                        <m:sSub>
                          <m:sSubPr>
                            <m:ctrlPr>
                              <a:rPr lang="en-US" sz="2400" b="0" i="1" smtClean="0">
                                <a:solidFill>
                                  <a:schemeClr val="tx1"/>
                                </a:solidFill>
                                <a:latin typeface="Cambria Math" panose="02040503050406030204" pitchFamily="18" charset="0"/>
                                <a:ea typeface="Cambria Math" charset="0"/>
                                <a:cs typeface="Cambria Math" charset="0"/>
                              </a:rPr>
                            </m:ctrlPr>
                          </m:sSubPr>
                          <m:e>
                            <m:r>
                              <a:rPr lang="en-US" sz="2400" b="0" i="1" smtClean="0">
                                <a:solidFill>
                                  <a:schemeClr val="tx1"/>
                                </a:solidFill>
                                <a:latin typeface="Cambria Math" charset="0"/>
                                <a:ea typeface="Cambria Math" charset="0"/>
                                <a:cs typeface="Cambria Math" charset="0"/>
                              </a:rPr>
                              <m:t>𝑅</m:t>
                            </m:r>
                          </m:e>
                          <m:sub>
                            <m:r>
                              <a:rPr lang="en-US" sz="2400" b="0" i="1" smtClean="0">
                                <a:solidFill>
                                  <a:schemeClr val="tx1"/>
                                </a:solidFill>
                                <a:latin typeface="Cambria Math" charset="0"/>
                                <a:ea typeface="Cambria Math" charset="0"/>
                                <a:cs typeface="Cambria Math" charset="0"/>
                              </a:rPr>
                              <m:t>𝐽</m:t>
                            </m:r>
                          </m:sub>
                        </m:sSub>
                      </m:oMath>
                    </m:oMathPara>
                  </a14:m>
                  <a:endParaRPr lang="en-US" sz="3200" dirty="0">
                    <a:solidFill>
                      <a:schemeClr val="tx1"/>
                    </a:solidFill>
                  </a:endParaRPr>
                </a:p>
              </p:txBody>
            </p:sp>
          </mc:Choice>
          <mc:Fallback>
            <p:sp>
              <p:nvSpPr>
                <p:cNvPr id="9" name="TextBox 8">
                  <a:extLst>
                    <a:ext uri="{FF2B5EF4-FFF2-40B4-BE49-F238E27FC236}">
                      <a16:creationId xmlns:a16="http://schemas.microsoft.com/office/drawing/2014/main" id="{017C91F8-2C14-43A8-9E79-8B73213F43F2}"/>
                    </a:ext>
                  </a:extLst>
                </p:cNvPr>
                <p:cNvSpPr txBox="1">
                  <a:spLocks noRot="1" noChangeAspect="1" noMove="1" noResize="1" noEditPoints="1" noAdjustHandles="1" noChangeArrowheads="1" noChangeShapeType="1" noTextEdit="1"/>
                </p:cNvSpPr>
                <p:nvPr/>
              </p:nvSpPr>
              <p:spPr>
                <a:xfrm>
                  <a:off x="3348319" y="2113118"/>
                  <a:ext cx="2465023" cy="527709"/>
                </a:xfrm>
                <a:prstGeom prst="rect">
                  <a:avLst/>
                </a:prstGeom>
                <a:blipFill>
                  <a:blip r:embed="rId4"/>
                  <a:stretch>
                    <a:fillRect b="-697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E5115036-FEBA-43FA-8F39-9FB21DDDD262}"/>
                    </a:ext>
                  </a:extLst>
                </p:cNvPr>
                <p:cNvSpPr txBox="1"/>
                <p:nvPr/>
              </p:nvSpPr>
              <p:spPr>
                <a:xfrm>
                  <a:off x="4479532" y="3705189"/>
                  <a:ext cx="2108334" cy="495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i="1">
                                <a:solidFill>
                                  <a:schemeClr val="tx1"/>
                                </a:solidFill>
                                <a:latin typeface="Cambria Math" charset="0"/>
                              </a:rPr>
                              <m:t>𝑅</m:t>
                            </m:r>
                          </m:e>
                          <m:sub>
                            <m:sSub>
                              <m:sSubPr>
                                <m:ctrlPr>
                                  <a:rPr lang="en-US" sz="2400" i="1" smtClean="0">
                                    <a:solidFill>
                                      <a:schemeClr val="tx1"/>
                                    </a:solidFill>
                                    <a:latin typeface="Cambria Math" panose="02040503050406030204" pitchFamily="18" charset="0"/>
                                  </a:rPr>
                                </m:ctrlPr>
                              </m:sSubPr>
                              <m:e>
                                <m:r>
                                  <a:rPr lang="en-US" sz="2400" b="0" i="1" smtClean="0">
                                    <a:solidFill>
                                      <a:schemeClr val="tx1"/>
                                    </a:solidFill>
                                    <a:latin typeface="Cambria Math" charset="0"/>
                                  </a:rPr>
                                  <m:t>𝑚</m:t>
                                </m:r>
                              </m:e>
                              <m:sub>
                                <m:r>
                                  <a:rPr lang="en-US" sz="2400" b="0" i="1" smtClean="0">
                                    <a:solidFill>
                                      <a:schemeClr val="tx1"/>
                                    </a:solidFill>
                                    <a:latin typeface="Cambria Math" charset="0"/>
                                  </a:rPr>
                                  <m:t>𝑆</m:t>
                                </m:r>
                              </m:sub>
                            </m:sSub>
                          </m:sub>
                        </m:sSub>
                        <m:r>
                          <a:rPr lang="en-US" sz="2400" i="1" smtClean="0">
                            <a:solidFill>
                              <a:schemeClr val="tx1"/>
                            </a:solidFill>
                            <a:latin typeface="Cambria Math" charset="0"/>
                            <a:ea typeface="Cambria Math" charset="0"/>
                            <a:cs typeface="Cambria Math" charset="0"/>
                          </a:rPr>
                          <m:t>≈</m:t>
                        </m:r>
                        <m:r>
                          <a:rPr lang="en-US" sz="2400" b="0" i="1" smtClean="0">
                            <a:solidFill>
                              <a:schemeClr val="tx1"/>
                            </a:solidFill>
                            <a:latin typeface="Cambria Math" charset="0"/>
                            <a:ea typeface="Cambria Math" charset="0"/>
                            <a:cs typeface="Cambria Math" charset="0"/>
                          </a:rPr>
                          <m:t>16.7</m:t>
                        </m:r>
                        <m:sSub>
                          <m:sSubPr>
                            <m:ctrlPr>
                              <a:rPr lang="en-US" sz="2400" b="0" i="1" smtClean="0">
                                <a:solidFill>
                                  <a:schemeClr val="tx1"/>
                                </a:solidFill>
                                <a:latin typeface="Cambria Math" panose="02040503050406030204" pitchFamily="18" charset="0"/>
                                <a:ea typeface="Cambria Math" charset="0"/>
                                <a:cs typeface="Cambria Math" charset="0"/>
                              </a:rPr>
                            </m:ctrlPr>
                          </m:sSubPr>
                          <m:e>
                            <m:r>
                              <a:rPr lang="en-US" sz="2400" b="0" i="1" smtClean="0">
                                <a:solidFill>
                                  <a:schemeClr val="tx1"/>
                                </a:solidFill>
                                <a:latin typeface="Cambria Math" charset="0"/>
                                <a:ea typeface="Cambria Math" charset="0"/>
                                <a:cs typeface="Cambria Math" charset="0"/>
                              </a:rPr>
                              <m:t>𝑅</m:t>
                            </m:r>
                          </m:e>
                          <m:sub>
                            <m:r>
                              <a:rPr lang="en-US" sz="2400" b="0" i="1" smtClean="0">
                                <a:solidFill>
                                  <a:schemeClr val="tx1"/>
                                </a:solidFill>
                                <a:latin typeface="Cambria Math" charset="0"/>
                                <a:ea typeface="Cambria Math" charset="0"/>
                                <a:cs typeface="Cambria Math" charset="0"/>
                              </a:rPr>
                              <m:t>𝑆</m:t>
                            </m:r>
                          </m:sub>
                        </m:sSub>
                      </m:oMath>
                    </m:oMathPara>
                  </a14:m>
                  <a:endParaRPr lang="en-US" sz="3200" dirty="0">
                    <a:solidFill>
                      <a:schemeClr val="tx1"/>
                    </a:solidFill>
                  </a:endParaRPr>
                </a:p>
              </p:txBody>
            </p:sp>
          </mc:Choice>
          <mc:Fallback>
            <p:sp>
              <p:nvSpPr>
                <p:cNvPr id="10" name="TextBox 9">
                  <a:extLst>
                    <a:ext uri="{FF2B5EF4-FFF2-40B4-BE49-F238E27FC236}">
                      <a16:creationId xmlns:a16="http://schemas.microsoft.com/office/drawing/2014/main" id="{E5115036-FEBA-43FA-8F39-9FB21DDDD262}"/>
                    </a:ext>
                  </a:extLst>
                </p:cNvPr>
                <p:cNvSpPr txBox="1">
                  <a:spLocks noRot="1" noChangeAspect="1" noMove="1" noResize="1" noEditPoints="1" noAdjustHandles="1" noChangeArrowheads="1" noChangeShapeType="1" noTextEdit="1"/>
                </p:cNvSpPr>
                <p:nvPr/>
              </p:nvSpPr>
              <p:spPr>
                <a:xfrm>
                  <a:off x="4479532" y="3705189"/>
                  <a:ext cx="2108334" cy="495777"/>
                </a:xfrm>
                <a:prstGeom prst="rect">
                  <a:avLst/>
                </a:prstGeom>
                <a:blipFill>
                  <a:blip r:embed="rId5"/>
                  <a:stretch>
                    <a:fillRect l="-289" b="-246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8188940A-251D-4295-9038-4BAD6D948EDB}"/>
                    </a:ext>
                  </a:extLst>
                </p:cNvPr>
                <p:cNvSpPr txBox="1"/>
                <p:nvPr/>
              </p:nvSpPr>
              <p:spPr>
                <a:xfrm>
                  <a:off x="5463419" y="4383944"/>
                  <a:ext cx="1961371" cy="4957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i="1">
                                <a:solidFill>
                                  <a:schemeClr val="tx1"/>
                                </a:solidFill>
                                <a:latin typeface="Cambria Math" charset="0"/>
                              </a:rPr>
                              <m:t>𝑅</m:t>
                            </m:r>
                          </m:e>
                          <m:sub>
                            <m:sSub>
                              <m:sSubPr>
                                <m:ctrlPr>
                                  <a:rPr lang="en-US" sz="2400" i="1" smtClean="0">
                                    <a:solidFill>
                                      <a:schemeClr val="tx1"/>
                                    </a:solidFill>
                                    <a:latin typeface="Cambria Math" panose="02040503050406030204" pitchFamily="18" charset="0"/>
                                  </a:rPr>
                                </m:ctrlPr>
                              </m:sSubPr>
                              <m:e>
                                <m:r>
                                  <a:rPr lang="en-US" sz="2400" b="0" i="1" smtClean="0">
                                    <a:solidFill>
                                      <a:schemeClr val="tx1"/>
                                    </a:solidFill>
                                    <a:latin typeface="Cambria Math" charset="0"/>
                                  </a:rPr>
                                  <m:t>𝑚</m:t>
                                </m:r>
                              </m:e>
                              <m:sub>
                                <m:r>
                                  <a:rPr lang="en-US" sz="2400" b="0" i="1" smtClean="0">
                                    <a:solidFill>
                                      <a:schemeClr val="tx1"/>
                                    </a:solidFill>
                                    <a:latin typeface="Cambria Math" charset="0"/>
                                  </a:rPr>
                                  <m:t>𝑈</m:t>
                                </m:r>
                              </m:sub>
                            </m:sSub>
                          </m:sub>
                        </m:sSub>
                        <m:r>
                          <a:rPr lang="en-US" sz="2400" i="1" smtClean="0">
                            <a:solidFill>
                              <a:schemeClr val="tx1"/>
                            </a:solidFill>
                            <a:latin typeface="Cambria Math" charset="0"/>
                            <a:ea typeface="Cambria Math" charset="0"/>
                            <a:cs typeface="Cambria Math" charset="0"/>
                          </a:rPr>
                          <m:t>≈</m:t>
                        </m:r>
                        <m:r>
                          <a:rPr lang="en-US" sz="2400" b="0" i="1" smtClean="0">
                            <a:solidFill>
                              <a:schemeClr val="tx1"/>
                            </a:solidFill>
                            <a:latin typeface="Cambria Math" charset="0"/>
                            <a:ea typeface="Cambria Math" charset="0"/>
                            <a:cs typeface="Cambria Math" charset="0"/>
                          </a:rPr>
                          <m:t>21</m:t>
                        </m:r>
                        <m:sSub>
                          <m:sSubPr>
                            <m:ctrlPr>
                              <a:rPr lang="en-US" sz="2400" b="0" i="1" smtClean="0">
                                <a:solidFill>
                                  <a:schemeClr val="tx1"/>
                                </a:solidFill>
                                <a:latin typeface="Cambria Math" panose="02040503050406030204" pitchFamily="18" charset="0"/>
                                <a:ea typeface="Cambria Math" charset="0"/>
                                <a:cs typeface="Cambria Math" charset="0"/>
                              </a:rPr>
                            </m:ctrlPr>
                          </m:sSubPr>
                          <m:e>
                            <m:r>
                              <a:rPr lang="en-US" sz="2400" b="0" i="1" smtClean="0">
                                <a:solidFill>
                                  <a:schemeClr val="tx1"/>
                                </a:solidFill>
                                <a:latin typeface="Cambria Math" charset="0"/>
                                <a:ea typeface="Cambria Math" charset="0"/>
                                <a:cs typeface="Cambria Math" charset="0"/>
                              </a:rPr>
                              <m:t>𝑅</m:t>
                            </m:r>
                          </m:e>
                          <m:sub>
                            <m:r>
                              <a:rPr lang="en-US" sz="2400" b="0" i="1" smtClean="0">
                                <a:solidFill>
                                  <a:schemeClr val="tx1"/>
                                </a:solidFill>
                                <a:latin typeface="Cambria Math" charset="0"/>
                                <a:ea typeface="Cambria Math" charset="0"/>
                                <a:cs typeface="Cambria Math" charset="0"/>
                              </a:rPr>
                              <m:t>𝑈</m:t>
                            </m:r>
                          </m:sub>
                        </m:sSub>
                      </m:oMath>
                    </m:oMathPara>
                  </a14:m>
                  <a:endParaRPr lang="en-US" dirty="0">
                    <a:solidFill>
                      <a:schemeClr val="tx1"/>
                    </a:solidFill>
                  </a:endParaRPr>
                </a:p>
              </p:txBody>
            </p:sp>
          </mc:Choice>
          <mc:Fallback>
            <p:sp>
              <p:nvSpPr>
                <p:cNvPr id="11" name="TextBox 10">
                  <a:extLst>
                    <a:ext uri="{FF2B5EF4-FFF2-40B4-BE49-F238E27FC236}">
                      <a16:creationId xmlns:a16="http://schemas.microsoft.com/office/drawing/2014/main" id="{8188940A-251D-4295-9038-4BAD6D948EDB}"/>
                    </a:ext>
                  </a:extLst>
                </p:cNvPr>
                <p:cNvSpPr txBox="1">
                  <a:spLocks noRot="1" noChangeAspect="1" noMove="1" noResize="1" noEditPoints="1" noAdjustHandles="1" noChangeArrowheads="1" noChangeShapeType="1" noTextEdit="1"/>
                </p:cNvSpPr>
                <p:nvPr/>
              </p:nvSpPr>
              <p:spPr>
                <a:xfrm>
                  <a:off x="5463419" y="4383944"/>
                  <a:ext cx="1961371" cy="495713"/>
                </a:xfrm>
                <a:prstGeom prst="rect">
                  <a:avLst/>
                </a:prstGeom>
                <a:blipFill>
                  <a:blip r:embed="rId6"/>
                  <a:stretch>
                    <a:fillRect l="-311" b="-122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BA730170-A22C-4AE6-AC60-33D701BC75FB}"/>
                    </a:ext>
                  </a:extLst>
                </p:cNvPr>
                <p:cNvSpPr txBox="1"/>
                <p:nvPr/>
              </p:nvSpPr>
              <p:spPr>
                <a:xfrm>
                  <a:off x="4546826" y="4932995"/>
                  <a:ext cx="1973745" cy="4934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i="1">
                                <a:solidFill>
                                  <a:schemeClr val="tx1"/>
                                </a:solidFill>
                                <a:latin typeface="Cambria Math" charset="0"/>
                              </a:rPr>
                              <m:t>𝑅</m:t>
                            </m:r>
                          </m:e>
                          <m:sub>
                            <m:sSub>
                              <m:sSubPr>
                                <m:ctrlPr>
                                  <a:rPr lang="en-US" sz="2400" i="1" smtClean="0">
                                    <a:solidFill>
                                      <a:schemeClr val="tx1"/>
                                    </a:solidFill>
                                    <a:latin typeface="Cambria Math" panose="02040503050406030204" pitchFamily="18" charset="0"/>
                                  </a:rPr>
                                </m:ctrlPr>
                              </m:sSubPr>
                              <m:e>
                                <m:r>
                                  <a:rPr lang="en-US" sz="2400" b="0" i="1" smtClean="0">
                                    <a:solidFill>
                                      <a:schemeClr val="tx1"/>
                                    </a:solidFill>
                                    <a:latin typeface="Cambria Math" charset="0"/>
                                  </a:rPr>
                                  <m:t>𝑚</m:t>
                                </m:r>
                              </m:e>
                              <m:sub>
                                <m:r>
                                  <a:rPr lang="en-US" sz="2400" b="0" i="1" smtClean="0">
                                    <a:solidFill>
                                      <a:schemeClr val="tx1"/>
                                    </a:solidFill>
                                    <a:latin typeface="Cambria Math" charset="0"/>
                                  </a:rPr>
                                  <m:t>𝑁</m:t>
                                </m:r>
                              </m:sub>
                            </m:sSub>
                          </m:sub>
                        </m:sSub>
                        <m:r>
                          <a:rPr lang="en-US" sz="2400" i="1" smtClean="0">
                            <a:solidFill>
                              <a:schemeClr val="tx1"/>
                            </a:solidFill>
                            <a:latin typeface="Cambria Math" charset="0"/>
                            <a:ea typeface="Cambria Math" charset="0"/>
                            <a:cs typeface="Cambria Math" charset="0"/>
                          </a:rPr>
                          <m:t>≈</m:t>
                        </m:r>
                        <m:r>
                          <a:rPr lang="en-US" sz="2400" b="0" i="1" smtClean="0">
                            <a:solidFill>
                              <a:schemeClr val="tx1"/>
                            </a:solidFill>
                            <a:latin typeface="Cambria Math" charset="0"/>
                            <a:ea typeface="Cambria Math" charset="0"/>
                            <a:cs typeface="Cambria Math" charset="0"/>
                          </a:rPr>
                          <m:t>24</m:t>
                        </m:r>
                        <m:sSub>
                          <m:sSubPr>
                            <m:ctrlPr>
                              <a:rPr lang="en-US" sz="2400" b="0" i="1" smtClean="0">
                                <a:solidFill>
                                  <a:schemeClr val="tx1"/>
                                </a:solidFill>
                                <a:latin typeface="Cambria Math" panose="02040503050406030204" pitchFamily="18" charset="0"/>
                                <a:ea typeface="Cambria Math" charset="0"/>
                                <a:cs typeface="Cambria Math" charset="0"/>
                              </a:rPr>
                            </m:ctrlPr>
                          </m:sSubPr>
                          <m:e>
                            <m:r>
                              <a:rPr lang="en-US" sz="2400" b="0" i="1" smtClean="0">
                                <a:solidFill>
                                  <a:schemeClr val="tx1"/>
                                </a:solidFill>
                                <a:latin typeface="Cambria Math" charset="0"/>
                                <a:ea typeface="Cambria Math" charset="0"/>
                                <a:cs typeface="Cambria Math" charset="0"/>
                              </a:rPr>
                              <m:t>𝑅</m:t>
                            </m:r>
                          </m:e>
                          <m:sub>
                            <m:r>
                              <a:rPr lang="en-US" sz="2400" b="0" i="1" smtClean="0">
                                <a:solidFill>
                                  <a:schemeClr val="tx1"/>
                                </a:solidFill>
                                <a:latin typeface="Cambria Math" charset="0"/>
                                <a:ea typeface="Cambria Math" charset="0"/>
                                <a:cs typeface="Cambria Math" charset="0"/>
                              </a:rPr>
                              <m:t>𝑁</m:t>
                            </m:r>
                          </m:sub>
                        </m:sSub>
                      </m:oMath>
                    </m:oMathPara>
                  </a14:m>
                  <a:endParaRPr lang="en-US" dirty="0">
                    <a:solidFill>
                      <a:schemeClr val="tx1"/>
                    </a:solidFill>
                  </a:endParaRPr>
                </a:p>
              </p:txBody>
            </p:sp>
          </mc:Choice>
          <mc:Fallback>
            <p:sp>
              <p:nvSpPr>
                <p:cNvPr id="12" name="TextBox 11">
                  <a:extLst>
                    <a:ext uri="{FF2B5EF4-FFF2-40B4-BE49-F238E27FC236}">
                      <a16:creationId xmlns:a16="http://schemas.microsoft.com/office/drawing/2014/main" id="{BA730170-A22C-4AE6-AC60-33D701BC75FB}"/>
                    </a:ext>
                  </a:extLst>
                </p:cNvPr>
                <p:cNvSpPr txBox="1">
                  <a:spLocks noRot="1" noChangeAspect="1" noMove="1" noResize="1" noEditPoints="1" noAdjustHandles="1" noChangeArrowheads="1" noChangeShapeType="1" noTextEdit="1"/>
                </p:cNvSpPr>
                <p:nvPr/>
              </p:nvSpPr>
              <p:spPr>
                <a:xfrm>
                  <a:off x="4546826" y="4932995"/>
                  <a:ext cx="1973745" cy="493405"/>
                </a:xfrm>
                <a:prstGeom prst="rect">
                  <a:avLst/>
                </a:prstGeom>
                <a:blipFill>
                  <a:blip r:embed="rId7"/>
                  <a:stretch>
                    <a:fillRect l="-309" b="-2469"/>
                  </a:stretch>
                </a:blipFill>
              </p:spPr>
              <p:txBody>
                <a:bodyPr/>
                <a:lstStyle/>
                <a:p>
                  <a:r>
                    <a:rPr lang="en-US">
                      <a:noFill/>
                    </a:rPr>
                    <a:t> </a:t>
                  </a:r>
                </a:p>
              </p:txBody>
            </p:sp>
          </mc:Fallback>
        </mc:AlternateContent>
      </p:grpSp>
    </p:spTree>
    <p:extLst>
      <p:ext uri="{BB962C8B-B14F-4D97-AF65-F5344CB8AC3E}">
        <p14:creationId xmlns:p14="http://schemas.microsoft.com/office/powerpoint/2010/main" val="35656857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6174"/>
            <a:ext cx="8577072" cy="914400"/>
          </a:xfrm>
        </p:spPr>
        <p:txBody>
          <a:bodyPr/>
          <a:lstStyle/>
          <a:p>
            <a:r>
              <a:rPr lang="en-US" dirty="0"/>
              <a:t>Outer-Planet Missions</a:t>
            </a:r>
          </a:p>
        </p:txBody>
      </p:sp>
      <p:sp>
        <p:nvSpPr>
          <p:cNvPr id="3" name="Text Placeholder 2"/>
          <p:cNvSpPr>
            <a:spLocks noGrp="1"/>
          </p:cNvSpPr>
          <p:nvPr>
            <p:ph type="body" sz="half" idx="1"/>
          </p:nvPr>
        </p:nvSpPr>
        <p:spPr>
          <a:xfrm>
            <a:off x="289389" y="1031132"/>
            <a:ext cx="8516419" cy="1157264"/>
          </a:xfrm>
        </p:spPr>
        <p:txBody>
          <a:bodyPr/>
          <a:lstStyle/>
          <a:p>
            <a:r>
              <a:rPr lang="en-US" sz="1800" dirty="0"/>
              <a:t>Several flybys of Saturn occurred starting with Pioneer 11 in 1979, and the two Voyager flybys in 1980 and 1981.  Only in 2004 did the first and only orbiter arrive at Saturn, the Cassini-Huygens spacecraft.  We will discuss the planets rings and moons in some detail in a later lecture.</a:t>
            </a:r>
            <a:endParaRPr lang="en-US" sz="800" dirty="0"/>
          </a:p>
        </p:txBody>
      </p:sp>
      <p:sp>
        <p:nvSpPr>
          <p:cNvPr id="6" name="Date Placeholder 5"/>
          <p:cNvSpPr>
            <a:spLocks noGrp="1"/>
          </p:cNvSpPr>
          <p:nvPr>
            <p:ph type="dt" sz="half" idx="10"/>
          </p:nvPr>
        </p:nvSpPr>
        <p:spPr/>
        <p:txBody>
          <a:bodyPr/>
          <a:lstStyle/>
          <a:p>
            <a:pPr>
              <a:defRPr/>
            </a:pPr>
            <a:r>
              <a:rPr lang="en-US"/>
              <a:t>November 13, 2018</a:t>
            </a:r>
            <a:endParaRPr lang="en-US" altLang="zh-CN"/>
          </a:p>
        </p:txBody>
      </p:sp>
      <p:pic>
        <p:nvPicPr>
          <p:cNvPr id="7172" name="Picture 4" descr="Image result for uranus">
            <a:extLst>
              <a:ext uri="{FF2B5EF4-FFF2-40B4-BE49-F238E27FC236}">
                <a16:creationId xmlns:a16="http://schemas.microsoft.com/office/drawing/2014/main" id="{5B7C7354-9FE6-49F3-860C-BFE0E9FE26A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099" t="7349" r="7817" b="6576"/>
          <a:stretch/>
        </p:blipFill>
        <p:spPr bwMode="auto">
          <a:xfrm>
            <a:off x="8894124" y="247879"/>
            <a:ext cx="2869916" cy="290340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s://upload.wikimedia.org/wikipedia/commons/0/06/Neptune.jpg">
            <a:extLst>
              <a:ext uri="{FF2B5EF4-FFF2-40B4-BE49-F238E27FC236}">
                <a16:creationId xmlns:a16="http://schemas.microsoft.com/office/drawing/2014/main" id="{6E89EC90-7761-4424-A7C8-273FFBDCA9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780"/>
          <a:stretch/>
        </p:blipFill>
        <p:spPr bwMode="auto">
          <a:xfrm>
            <a:off x="8894125" y="3202992"/>
            <a:ext cx="2869916" cy="3002331"/>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s://upload.wikimedia.org/wikipedia/commons/2/29/Saturn_Storm.jpg">
            <a:extLst>
              <a:ext uri="{FF2B5EF4-FFF2-40B4-BE49-F238E27FC236}">
                <a16:creationId xmlns:a16="http://schemas.microsoft.com/office/drawing/2014/main" id="{C57B4FCB-E20A-4A9C-8D26-499C45BDA08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624" b="4828"/>
          <a:stretch/>
        </p:blipFill>
        <p:spPr bwMode="auto">
          <a:xfrm>
            <a:off x="4811367" y="2586274"/>
            <a:ext cx="4038599" cy="3616504"/>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
            <a:extLst>
              <a:ext uri="{FF2B5EF4-FFF2-40B4-BE49-F238E27FC236}">
                <a16:creationId xmlns:a16="http://schemas.microsoft.com/office/drawing/2014/main" id="{55483A52-22EA-40F2-9C99-00DDAD15EB91}"/>
              </a:ext>
            </a:extLst>
          </p:cNvPr>
          <p:cNvSpPr txBox="1">
            <a:spLocks/>
          </p:cNvSpPr>
          <p:nvPr/>
        </p:nvSpPr>
        <p:spPr bwMode="auto">
          <a:xfrm>
            <a:off x="268841" y="2271736"/>
            <a:ext cx="4303160" cy="3738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9999FF"/>
              </a:buClr>
              <a:buSzPct val="80000"/>
              <a:buFont typeface="Wingdings" panose="05000000000000000000" pitchFamily="2" charset="2"/>
              <a:buChar char="q"/>
              <a:defRPr sz="3200">
                <a:solidFill>
                  <a:schemeClr val="bg2"/>
                </a:solidFill>
                <a:latin typeface="+mn-lt"/>
                <a:ea typeface="+mn-ea"/>
                <a:cs typeface="+mn-cs"/>
              </a:defRPr>
            </a:lvl1pPr>
            <a:lvl2pPr marL="742950" indent="-285750" algn="l" rtl="0" eaLnBrk="0" fontAlgn="base" hangingPunct="0">
              <a:spcBef>
                <a:spcPct val="20000"/>
              </a:spcBef>
              <a:spcAft>
                <a:spcPct val="0"/>
              </a:spcAft>
              <a:buClr>
                <a:srgbClr val="9999FF"/>
              </a:buClr>
              <a:buSzPct val="65000"/>
              <a:buFont typeface="Wingdings" panose="05000000000000000000" pitchFamily="2" charset="2"/>
              <a:buChar char="n"/>
              <a:defRPr sz="2800">
                <a:solidFill>
                  <a:schemeClr val="bg2"/>
                </a:solidFill>
                <a:latin typeface="+mn-lt"/>
              </a:defRPr>
            </a:lvl2pPr>
            <a:lvl3pPr marL="1143000" indent="-228600" algn="l" rtl="0" eaLnBrk="0" fontAlgn="base" hangingPunct="0">
              <a:spcBef>
                <a:spcPct val="20000"/>
              </a:spcBef>
              <a:spcAft>
                <a:spcPct val="0"/>
              </a:spcAft>
              <a:buClr>
                <a:srgbClr val="9999FF"/>
              </a:buClr>
              <a:buSzPct val="65000"/>
              <a:buFont typeface="Wingdings" panose="05000000000000000000" pitchFamily="2" charset="2"/>
              <a:buChar char="n"/>
              <a:defRPr sz="2400">
                <a:solidFill>
                  <a:schemeClr val="bg2"/>
                </a:solidFill>
                <a:latin typeface="+mn-lt"/>
              </a:defRPr>
            </a:lvl3pPr>
            <a:lvl4pPr marL="16002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4pPr>
            <a:lvl5pPr marL="20574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5pPr>
            <a:lvl6pPr marL="25146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6pPr>
            <a:lvl7pPr marL="29718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7pPr>
            <a:lvl8pPr marL="34290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8pPr>
            <a:lvl9pPr marL="38862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9pPr>
          </a:lstStyle>
          <a:p>
            <a:r>
              <a:rPr lang="en-US" sz="1800" kern="0" dirty="0"/>
              <a:t>The only spacecraft to ever visit Uranus and Neptune was the Voyager 2 probe. Voyager 2 was launched on August 20, 1977, reached Uranus on January 24, 1986, and continued on to Neptune, flying past on August 25, 1989.  We will also discuss more about the rings and moons of Uranus and Neptune later.</a:t>
            </a:r>
            <a:endParaRPr lang="en-US" sz="800" kern="0" dirty="0"/>
          </a:p>
        </p:txBody>
      </p:sp>
      <p:sp>
        <p:nvSpPr>
          <p:cNvPr id="4" name="TextBox 3">
            <a:extLst>
              <a:ext uri="{FF2B5EF4-FFF2-40B4-BE49-F238E27FC236}">
                <a16:creationId xmlns:a16="http://schemas.microsoft.com/office/drawing/2014/main" id="{F5A03E67-9D47-4A13-9F67-A69B6FF114E2}"/>
              </a:ext>
            </a:extLst>
          </p:cNvPr>
          <p:cNvSpPr txBox="1"/>
          <p:nvPr/>
        </p:nvSpPr>
        <p:spPr>
          <a:xfrm>
            <a:off x="5215063" y="2229493"/>
            <a:ext cx="3231206" cy="369332"/>
          </a:xfrm>
          <a:prstGeom prst="rect">
            <a:avLst/>
          </a:prstGeom>
          <a:noFill/>
        </p:spPr>
        <p:txBody>
          <a:bodyPr wrap="none" rtlCol="0">
            <a:spAutoFit/>
          </a:bodyPr>
          <a:lstStyle/>
          <a:p>
            <a:pPr algn="l"/>
            <a:r>
              <a:rPr lang="en-US" sz="1800" dirty="0"/>
              <a:t>A temporary storm on Saturn </a:t>
            </a:r>
          </a:p>
        </p:txBody>
      </p:sp>
    </p:spTree>
    <p:extLst>
      <p:ext uri="{BB962C8B-B14F-4D97-AF65-F5344CB8AC3E}">
        <p14:creationId xmlns:p14="http://schemas.microsoft.com/office/powerpoint/2010/main" val="383716007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5413"/>
            <a:ext cx="8229600" cy="686123"/>
          </a:xfrm>
        </p:spPr>
        <p:txBody>
          <a:bodyPr/>
          <a:lstStyle/>
          <a:p>
            <a:r>
              <a:rPr lang="en-US" dirty="0"/>
              <a:t>What We’ve Learned</a:t>
            </a:r>
          </a:p>
        </p:txBody>
      </p:sp>
      <mc:AlternateContent xmlns:mc="http://schemas.openxmlformats.org/markup-compatibility/2006">
        <mc:Choice xmlns:a14="http://schemas.microsoft.com/office/drawing/2010/main" Requires="a14">
          <p:sp>
            <p:nvSpPr>
              <p:cNvPr id="3" name="Text Placeholder 2"/>
              <p:cNvSpPr>
                <a:spLocks noGrp="1"/>
              </p:cNvSpPr>
              <p:nvPr>
                <p:ph type="body" sz="half" idx="1"/>
              </p:nvPr>
            </p:nvSpPr>
            <p:spPr>
              <a:xfrm>
                <a:off x="293615" y="761537"/>
                <a:ext cx="11635530" cy="5270147"/>
              </a:xfrm>
            </p:spPr>
            <p:txBody>
              <a:bodyPr/>
              <a:lstStyle/>
              <a:p>
                <a:r>
                  <a:rPr lang="en-US" sz="1800" dirty="0"/>
                  <a:t>You should be familiar with the idea that Jupiter’s internal heat is greater than can be accounted for from the Sun, and it may still be shrinking slowly, releasing additional heat from gravitational contraction.</a:t>
                </a:r>
              </a:p>
              <a:p>
                <a:r>
                  <a:rPr lang="en-US" sz="1800" dirty="0"/>
                  <a:t>You should know that the different gas giants have magnetospheres, and that their sizes are governed by the gas pressure from the solar wind (</a:t>
                </a:r>
                <a14:m>
                  <m:oMath xmlns:m="http://schemas.openxmlformats.org/officeDocument/2006/math">
                    <m:r>
                      <a:rPr lang="en-US" sz="1800" i="1" dirty="0">
                        <a:latin typeface="Cambria Math" panose="02040503050406030204" pitchFamily="18" charset="0"/>
                      </a:rPr>
                      <m:t>𝑃</m:t>
                    </m:r>
                    <m:r>
                      <a:rPr lang="en-US" sz="1800" b="0" i="1" dirty="0" smtClean="0">
                        <a:latin typeface="Cambria Math" panose="02040503050406030204" pitchFamily="18" charset="0"/>
                      </a:rPr>
                      <m:t>=</m:t>
                    </m:r>
                    <m:r>
                      <a:rPr lang="en-US" sz="1800" i="1" dirty="0" err="1">
                        <a:latin typeface="Cambria Math" panose="02040503050406030204" pitchFamily="18" charset="0"/>
                      </a:rPr>
                      <m:t>𝑛𝑘𝑇</m:t>
                    </m:r>
                  </m:oMath>
                </a14:m>
                <a:r>
                  <a:rPr lang="en-US" sz="1800" dirty="0"/>
                  <a:t>) balancing the magnetic pressure (</a:t>
                </a:r>
                <a14:m>
                  <m:oMath xmlns:m="http://schemas.openxmlformats.org/officeDocument/2006/math">
                    <m:r>
                      <a:rPr lang="en-US" sz="1800" i="1" dirty="0">
                        <a:latin typeface="Cambria Math" panose="02040503050406030204" pitchFamily="18" charset="0"/>
                      </a:rPr>
                      <m:t>𝑃</m:t>
                    </m:r>
                    <m:r>
                      <a:rPr lang="en-US" sz="1800" i="1" baseline="-25000" dirty="0">
                        <a:latin typeface="Cambria Math" panose="02040503050406030204" pitchFamily="18" charset="0"/>
                      </a:rPr>
                      <m:t>𝐵</m:t>
                    </m:r>
                    <m:r>
                      <a:rPr lang="en-US" sz="1800" i="1" dirty="0">
                        <a:latin typeface="Cambria Math" panose="02040503050406030204" pitchFamily="18" charset="0"/>
                      </a:rPr>
                      <m:t>=</m:t>
                    </m:r>
                    <m:r>
                      <a:rPr lang="en-US" sz="1800" i="1" dirty="0">
                        <a:latin typeface="Cambria Math" panose="02040503050406030204" pitchFamily="18" charset="0"/>
                      </a:rPr>
                      <m:t>𝐵</m:t>
                    </m:r>
                    <m:r>
                      <a:rPr lang="en-US" sz="1800" i="1" baseline="30000" dirty="0">
                        <a:latin typeface="Cambria Math" panose="02040503050406030204" pitchFamily="18" charset="0"/>
                      </a:rPr>
                      <m:t>2</m:t>
                    </m:r>
                    <m:r>
                      <a:rPr lang="en-US" sz="1800" i="1" dirty="0">
                        <a:latin typeface="Cambria Math" panose="02040503050406030204" pitchFamily="18" charset="0"/>
                      </a:rPr>
                      <m:t>/</m:t>
                    </m:r>
                    <m:r>
                      <a:rPr lang="en-US" sz="1800" i="1" dirty="0">
                        <a:latin typeface="Cambria Math" panose="02040503050406030204" pitchFamily="18" charset="0"/>
                      </a:rPr>
                      <m:t>2</m:t>
                    </m:r>
                    <m:sSub>
                      <m:sSubPr>
                        <m:ctrlPr>
                          <a:rPr lang="en-US" sz="1800" i="1" dirty="0">
                            <a:latin typeface="Cambria Math" panose="02040503050406030204" pitchFamily="18" charset="0"/>
                          </a:rPr>
                        </m:ctrlPr>
                      </m:sSubPr>
                      <m:e>
                        <m:r>
                          <a:rPr lang="en-US" sz="1800" i="1" dirty="0">
                            <a:latin typeface="Cambria Math" panose="02040503050406030204" pitchFamily="18" charset="0"/>
                            <a:ea typeface="Cambria Math" panose="02040503050406030204" pitchFamily="18" charset="0"/>
                          </a:rPr>
                          <m:t>𝜇</m:t>
                        </m:r>
                      </m:e>
                      <m:sub>
                        <m:r>
                          <a:rPr lang="en-US" sz="1800" i="1" dirty="0">
                            <a:latin typeface="Cambria Math" panose="02040503050406030204" pitchFamily="18" charset="0"/>
                          </a:rPr>
                          <m:t>0</m:t>
                        </m:r>
                      </m:sub>
                    </m:sSub>
                  </m:oMath>
                </a14:m>
                <a:r>
                  <a:rPr lang="en-US" sz="1800" dirty="0"/>
                  <a:t>) of the magnetosphere.  The size of the magnetosphere </a:t>
                </a:r>
                <a14:m>
                  <m:oMath xmlns:m="http://schemas.openxmlformats.org/officeDocument/2006/math">
                    <m:r>
                      <a:rPr lang="en-US" sz="1800" i="1" dirty="0" smtClean="0">
                        <a:latin typeface="Cambria Math" panose="02040503050406030204" pitchFamily="18" charset="0"/>
                      </a:rPr>
                      <m:t>𝑅</m:t>
                    </m:r>
                    <m:r>
                      <a:rPr lang="en-US" sz="1800" i="1" baseline="-25000" dirty="0" smtClean="0">
                        <a:latin typeface="Cambria Math" panose="02040503050406030204" pitchFamily="18" charset="0"/>
                      </a:rPr>
                      <m:t>𝑚</m:t>
                    </m:r>
                  </m:oMath>
                </a14:m>
                <a:r>
                  <a:rPr lang="en-US" sz="1800" dirty="0"/>
                  <a:t> can be estimated from this expression:</a:t>
                </a:r>
              </a:p>
              <a:p>
                <a:pPr marL="0" indent="0">
                  <a:buNone/>
                </a:pPr>
                <a:endParaRPr lang="en-US" sz="1800" dirty="0"/>
              </a:p>
              <a:p>
                <a:pPr marL="0" indent="0">
                  <a:buNone/>
                </a:pPr>
                <a:endParaRPr lang="en-US" sz="1800" dirty="0"/>
              </a:p>
              <a:p>
                <a:r>
                  <a:rPr lang="en-US" sz="1800" dirty="0"/>
                  <a:t>You should know the basic internal structure of the gas giants, particularly about the liquid metallic hydrogen that becomes highly conducting at a pressure of </a:t>
                </a:r>
                <a14:m>
                  <m:oMath xmlns:m="http://schemas.openxmlformats.org/officeDocument/2006/math">
                    <m:r>
                      <a:rPr lang="en-US" sz="1800" i="1" dirty="0" smtClean="0">
                        <a:latin typeface="Cambria Math" panose="02040503050406030204" pitchFamily="18" charset="0"/>
                      </a:rPr>
                      <m:t>4 </m:t>
                    </m:r>
                    <m:r>
                      <m:rPr>
                        <m:sty m:val="p"/>
                      </m:rPr>
                      <a:rPr lang="en-US" sz="1800" i="0" dirty="0" smtClean="0">
                        <a:latin typeface="Cambria Math" panose="02040503050406030204" pitchFamily="18" charset="0"/>
                      </a:rPr>
                      <m:t>million</m:t>
                    </m:r>
                    <m:r>
                      <a:rPr lang="en-US" sz="1800" i="0" dirty="0" smtClean="0">
                        <a:latin typeface="Cambria Math" panose="02040503050406030204" pitchFamily="18" charset="0"/>
                      </a:rPr>
                      <m:t> </m:t>
                    </m:r>
                    <m:r>
                      <m:rPr>
                        <m:sty m:val="p"/>
                      </m:rPr>
                      <a:rPr lang="en-US" sz="1800" i="0" dirty="0" smtClean="0">
                        <a:latin typeface="Cambria Math" panose="02040503050406030204" pitchFamily="18" charset="0"/>
                      </a:rPr>
                      <m:t>atm</m:t>
                    </m:r>
                  </m:oMath>
                </a14:m>
                <a:r>
                  <a:rPr lang="en-US" sz="1800" dirty="0"/>
                  <a:t>.  Both Jupiter and Saturn are massive enough to form metallic hydrogen.</a:t>
                </a:r>
              </a:p>
              <a:p>
                <a:r>
                  <a:rPr lang="en-US" sz="1800" dirty="0"/>
                  <a:t>You should be familiar with the fact that only one flyby probe has visited Uranus and Neptune, while both Jupiter and Saturn have had orbiters as well as flybys.</a:t>
                </a:r>
              </a:p>
              <a:p>
                <a:r>
                  <a:rPr lang="en-US" sz="1800" dirty="0"/>
                  <a:t>You should know that all four of the gas giants have ring systems, although only Saturn’s is easily visible from Earth.  The others were discovered due to occultations of stars that passed behind them.</a:t>
                </a:r>
              </a:p>
              <a:p>
                <a:endParaRPr lang="en-US" sz="1800" dirty="0"/>
              </a:p>
            </p:txBody>
          </p:sp>
        </mc:Choice>
        <mc:Fallback>
          <p:sp>
            <p:nvSpPr>
              <p:cNvPr id="3" name="Text Placeholder 2"/>
              <p:cNvSpPr>
                <a:spLocks noGrp="1" noRot="1" noChangeAspect="1" noMove="1" noResize="1" noEditPoints="1" noAdjustHandles="1" noChangeArrowheads="1" noChangeShapeType="1" noTextEdit="1"/>
              </p:cNvSpPr>
              <p:nvPr>
                <p:ph type="body" sz="half" idx="1"/>
              </p:nvPr>
            </p:nvSpPr>
            <p:spPr>
              <a:xfrm>
                <a:off x="293615" y="761537"/>
                <a:ext cx="11635530" cy="5270147"/>
              </a:xfrm>
              <a:blipFill>
                <a:blip r:embed="rId2"/>
                <a:stretch>
                  <a:fillRect l="-105" t="-694" r="-838"/>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pPr>
              <a:defRPr/>
            </a:pPr>
            <a:r>
              <a:rPr lang="en-US"/>
              <a:t>November 13, 2018</a:t>
            </a:r>
            <a:endParaRPr lang="en-US" altLang="zh-CN"/>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F9DFDC4B-E396-400A-A3C9-1FC36516A4A7}"/>
                  </a:ext>
                </a:extLst>
              </p:cNvPr>
              <p:cNvSpPr/>
              <p:nvPr/>
            </p:nvSpPr>
            <p:spPr>
              <a:xfrm>
                <a:off x="4424737" y="2305213"/>
                <a:ext cx="2726076" cy="476349"/>
              </a:xfrm>
              <a:prstGeom prst="rect">
                <a:avLst/>
              </a:prstGeom>
              <a:solidFill>
                <a:schemeClr val="tx2">
                  <a:lumMod val="40000"/>
                  <a:lumOff val="60000"/>
                </a:schemeClr>
              </a:solidFill>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𝑚</m:t>
                          </m:r>
                        </m:sub>
                      </m:sSub>
                      <m:r>
                        <a:rPr lang="en-US" sz="1800" i="1">
                          <a:latin typeface="Cambria Math" panose="02040503050406030204" pitchFamily="18" charset="0"/>
                        </a:rPr>
                        <m:t>=10</m:t>
                      </m:r>
                      <m:sSup>
                        <m:sSupPr>
                          <m:ctrlPr>
                            <a:rPr lang="en-US" sz="1800" i="1">
                              <a:latin typeface="Cambria Math" panose="02040503050406030204" pitchFamily="18" charset="0"/>
                            </a:rPr>
                          </m:ctrlPr>
                        </m:sSupPr>
                        <m:e>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𝑟</m:t>
                                  </m:r>
                                </m:e>
                                <m:sub>
                                  <m:r>
                                    <a:rPr lang="en-US" sz="1800" i="1">
                                      <a:latin typeface="Cambria Math" panose="02040503050406030204" pitchFamily="18" charset="0"/>
                                    </a:rPr>
                                    <m:t>𝑝</m:t>
                                  </m:r>
                                </m:sub>
                              </m:sSub>
                              <m:sSub>
                                <m:sSubPr>
                                  <m:ctrlPr>
                                    <a:rPr lang="en-US" sz="1800" i="1">
                                      <a:latin typeface="Cambria Math" panose="02040503050406030204" pitchFamily="18" charset="0"/>
                                    </a:rPr>
                                  </m:ctrlPr>
                                </m:sSubPr>
                                <m:e>
                                  <m:r>
                                    <a:rPr lang="en-US" sz="1800" i="1">
                                      <a:latin typeface="Cambria Math" panose="02040503050406030204" pitchFamily="18" charset="0"/>
                                    </a:rPr>
                                    <m:t>𝐵</m:t>
                                  </m:r>
                                </m:e>
                                <m:sub>
                                  <m:r>
                                    <a:rPr lang="en-US" sz="1800" i="1">
                                      <a:latin typeface="Cambria Math" panose="02040503050406030204" pitchFamily="18" charset="0"/>
                                    </a:rPr>
                                    <m:t>𝑠</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𝐵</m:t>
                                  </m:r>
                                </m:e>
                                <m:sub>
                                  <m:r>
                                    <a:rPr lang="en-US" sz="1800" i="1">
                                      <a:latin typeface="Cambria Math" panose="02040503050406030204" pitchFamily="18" charset="0"/>
                                      <a:ea typeface="Cambria Math" panose="02040503050406030204" pitchFamily="18" charset="0"/>
                                    </a:rPr>
                                    <m:t>⨁</m:t>
                                  </m:r>
                                </m:sub>
                              </m:sSub>
                            </m:e>
                          </m:d>
                        </m:e>
                        <m:sup>
                          <m:r>
                            <a:rPr lang="en-US" sz="1800" i="1">
                              <a:latin typeface="Cambria Math" panose="02040503050406030204" pitchFamily="18" charset="0"/>
                            </a:rPr>
                            <m:t>1/3</m:t>
                          </m:r>
                        </m:sup>
                      </m:sSup>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𝑝</m:t>
                          </m:r>
                        </m:sub>
                      </m:sSub>
                    </m:oMath>
                  </m:oMathPara>
                </a14:m>
                <a:endParaRPr lang="en-US" sz="1800" dirty="0"/>
              </a:p>
            </p:txBody>
          </p:sp>
        </mc:Choice>
        <mc:Fallback>
          <p:sp>
            <p:nvSpPr>
              <p:cNvPr id="4" name="Rectangle 3">
                <a:extLst>
                  <a:ext uri="{FF2B5EF4-FFF2-40B4-BE49-F238E27FC236}">
                    <a16:creationId xmlns:a16="http://schemas.microsoft.com/office/drawing/2014/main" id="{F9DFDC4B-E396-400A-A3C9-1FC36516A4A7}"/>
                  </a:ext>
                </a:extLst>
              </p:cNvPr>
              <p:cNvSpPr>
                <a:spLocks noRot="1" noChangeAspect="1" noMove="1" noResize="1" noEditPoints="1" noAdjustHandles="1" noChangeArrowheads="1" noChangeShapeType="1" noTextEdit="1"/>
              </p:cNvSpPr>
              <p:nvPr/>
            </p:nvSpPr>
            <p:spPr>
              <a:xfrm>
                <a:off x="4424737" y="2305213"/>
                <a:ext cx="2726076" cy="476349"/>
              </a:xfrm>
              <a:prstGeom prst="rect">
                <a:avLst/>
              </a:prstGeom>
              <a:blipFill>
                <a:blip r:embed="rId3"/>
                <a:stretch>
                  <a:fillRect b="-7692"/>
                </a:stretch>
              </a:blipFill>
            </p:spPr>
            <p:txBody>
              <a:bodyPr/>
              <a:lstStyle/>
              <a:p>
                <a:r>
                  <a:rPr lang="en-US">
                    <a:noFill/>
                  </a:rPr>
                  <a:t> </a:t>
                </a:r>
              </a:p>
            </p:txBody>
          </p:sp>
        </mc:Fallback>
      </mc:AlternateContent>
    </p:spTree>
    <p:extLst>
      <p:ext uri="{BB962C8B-B14F-4D97-AF65-F5344CB8AC3E}">
        <p14:creationId xmlns:p14="http://schemas.microsoft.com/office/powerpoint/2010/main" val="370369235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1074" y="106031"/>
            <a:ext cx="11368518" cy="914400"/>
          </a:xfrm>
        </p:spPr>
        <p:txBody>
          <a:bodyPr/>
          <a:lstStyle/>
          <a:p>
            <a:r>
              <a:rPr lang="en-US" dirty="0"/>
              <a:t>Jupiter’s Physical Characteristics</a:t>
            </a:r>
          </a:p>
        </p:txBody>
      </p:sp>
      <mc:AlternateContent xmlns:mc="http://schemas.openxmlformats.org/markup-compatibility/2006">
        <mc:Choice xmlns:a14="http://schemas.microsoft.com/office/drawing/2010/main" Requires="a14">
          <p:sp>
            <p:nvSpPr>
              <p:cNvPr id="3" name="Text Placeholder 2"/>
              <p:cNvSpPr>
                <a:spLocks noGrp="1"/>
              </p:cNvSpPr>
              <p:nvPr>
                <p:ph type="body" sz="half" idx="1"/>
              </p:nvPr>
            </p:nvSpPr>
            <p:spPr>
              <a:xfrm>
                <a:off x="163689" y="930508"/>
                <a:ext cx="7101840" cy="4996983"/>
              </a:xfrm>
            </p:spPr>
            <p:txBody>
              <a:bodyPr>
                <a:noAutofit/>
              </a:bodyPr>
              <a:lstStyle/>
              <a:p>
                <a:r>
                  <a:rPr lang="en-US" sz="1800" dirty="0"/>
                  <a:t>Jupiter's orbit (</a:t>
                </a:r>
                <a14:m>
                  <m:oMath xmlns:m="http://schemas.openxmlformats.org/officeDocument/2006/math">
                    <m:r>
                      <a:rPr lang="en-US" sz="1800" i="1" dirty="0" smtClean="0">
                        <a:latin typeface="Cambria Math" panose="02040503050406030204" pitchFamily="18" charset="0"/>
                      </a:rPr>
                      <m:t>𝑎</m:t>
                    </m:r>
                    <m:r>
                      <a:rPr lang="en-US" sz="1800" i="1" dirty="0" smtClean="0">
                        <a:latin typeface="Cambria Math" panose="02040503050406030204" pitchFamily="18" charset="0"/>
                      </a:rPr>
                      <m:t> = 5.2 </m:t>
                    </m:r>
                    <m:r>
                      <m:rPr>
                        <m:sty m:val="p"/>
                      </m:rPr>
                      <a:rPr lang="en-US" sz="1800" i="0" dirty="0" smtClean="0">
                        <a:latin typeface="Cambria Math" panose="02040503050406030204" pitchFamily="18" charset="0"/>
                      </a:rPr>
                      <m:t>AU</m:t>
                    </m:r>
                  </m:oMath>
                </a14:m>
                <a:r>
                  <a:rPr lang="en-US" sz="1800" dirty="0"/>
                  <a:t>) is beyond the "gap" of the asteroids.  It takes almost 12 Earth years to circle the Sun once.  Its eccentricity is a typical value for planets of the solar system, at </a:t>
                </a:r>
                <a14:m>
                  <m:oMath xmlns:m="http://schemas.openxmlformats.org/officeDocument/2006/math">
                    <m:r>
                      <a:rPr lang="en-US" sz="1800" i="1" dirty="0" smtClean="0">
                        <a:latin typeface="Cambria Math" panose="02040503050406030204" pitchFamily="18" charset="0"/>
                      </a:rPr>
                      <m:t>𝑒</m:t>
                    </m:r>
                    <m:r>
                      <a:rPr lang="en-US" sz="1800" i="1" dirty="0" smtClean="0">
                        <a:latin typeface="Cambria Math" panose="02040503050406030204" pitchFamily="18" charset="0"/>
                      </a:rPr>
                      <m:t> = 0.0484</m:t>
                    </m:r>
                  </m:oMath>
                </a14:m>
                <a:r>
                  <a:rPr lang="en-US" sz="1800" dirty="0"/>
                  <a:t>.  Jupiter's axis is tilted only </a:t>
                </a:r>
                <a14:m>
                  <m:oMath xmlns:m="http://schemas.openxmlformats.org/officeDocument/2006/math">
                    <m:r>
                      <a:rPr lang="en-US" sz="1800" i="1" dirty="0" smtClean="0">
                        <a:latin typeface="Cambria Math" panose="02040503050406030204" pitchFamily="18" charset="0"/>
                      </a:rPr>
                      <m:t>1.3</m:t>
                    </m:r>
                    <m:r>
                      <m:rPr>
                        <m:sty m:val="p"/>
                      </m:rPr>
                      <a:rPr lang="en-US" sz="1800" i="0" baseline="30000" dirty="0">
                        <a:latin typeface="Cambria Math" panose="02040503050406030204" pitchFamily="18" charset="0"/>
                      </a:rPr>
                      <m:t>o</m:t>
                    </m:r>
                  </m:oMath>
                </a14:m>
                <a:r>
                  <a:rPr lang="en-US" sz="1800" dirty="0"/>
                  <a:t> out of the ecliptic, and it has the fastest rotation rate of all of the planets, at </a:t>
                </a:r>
                <a14:m>
                  <m:oMath xmlns:m="http://schemas.openxmlformats.org/officeDocument/2006/math">
                    <m:r>
                      <a:rPr lang="en-US" sz="1800" i="1" dirty="0" smtClean="0">
                        <a:latin typeface="Cambria Math" panose="02040503050406030204" pitchFamily="18" charset="0"/>
                      </a:rPr>
                      <m:t>9</m:t>
                    </m:r>
                    <m:r>
                      <m:rPr>
                        <m:sty m:val="p"/>
                      </m:rPr>
                      <a:rPr lang="en-US" sz="1800" i="0" dirty="0" smtClean="0">
                        <a:latin typeface="Cambria Math" panose="02040503050406030204" pitchFamily="18" charset="0"/>
                      </a:rPr>
                      <m:t>h</m:t>
                    </m:r>
                    <m:r>
                      <a:rPr lang="en-US" sz="1800" i="1" dirty="0" smtClean="0">
                        <a:latin typeface="Cambria Math" panose="02040503050406030204" pitchFamily="18" charset="0"/>
                      </a:rPr>
                      <m:t> 50</m:t>
                    </m:r>
                    <m:r>
                      <m:rPr>
                        <m:sty m:val="p"/>
                      </m:rPr>
                      <a:rPr lang="en-US" sz="1800" i="0" dirty="0" smtClean="0">
                        <a:latin typeface="Cambria Math" panose="02040503050406030204" pitchFamily="18" charset="0"/>
                      </a:rPr>
                      <m:t>m</m:t>
                    </m:r>
                  </m:oMath>
                </a14:m>
                <a:r>
                  <a:rPr lang="en-US" sz="1800" dirty="0"/>
                  <a:t>.  </a:t>
                </a:r>
              </a:p>
              <a:p>
                <a:r>
                  <a:rPr lang="en-US" sz="1800" dirty="0"/>
                  <a:t>Jupiter has four very large moons, all greater than </a:t>
                </a:r>
                <a14:m>
                  <m:oMath xmlns:m="http://schemas.openxmlformats.org/officeDocument/2006/math">
                    <m:r>
                      <a:rPr lang="en-US" sz="1800" i="1" dirty="0" smtClean="0">
                        <a:latin typeface="Cambria Math" panose="02040503050406030204" pitchFamily="18" charset="0"/>
                      </a:rPr>
                      <m:t>1500 </m:t>
                    </m:r>
                    <m:r>
                      <m:rPr>
                        <m:sty m:val="p"/>
                      </m:rPr>
                      <a:rPr lang="en-US" sz="1800" i="0" dirty="0" smtClean="0">
                        <a:latin typeface="Cambria Math" panose="02040503050406030204" pitchFamily="18" charset="0"/>
                      </a:rPr>
                      <m:t>km</m:t>
                    </m:r>
                  </m:oMath>
                </a14:m>
                <a:r>
                  <a:rPr lang="en-US" sz="1800" dirty="0"/>
                  <a:t> in diameter.  These are called the Galilean moons because, as you know, they were discovered by Galileo as soon as he completed his telescope and turned it on the planet in 1610.  Jupiter also has a large number of additional moons none of which are greater than </a:t>
                </a:r>
                <a14:m>
                  <m:oMath xmlns:m="http://schemas.openxmlformats.org/officeDocument/2006/math">
                    <m:r>
                      <a:rPr lang="en-US" sz="1800" i="1" dirty="0" smtClean="0">
                        <a:latin typeface="Cambria Math" panose="02040503050406030204" pitchFamily="18" charset="0"/>
                      </a:rPr>
                      <m:t>100 </m:t>
                    </m:r>
                    <m:r>
                      <m:rPr>
                        <m:sty m:val="p"/>
                      </m:rPr>
                      <a:rPr lang="en-US" sz="1800" i="0" dirty="0" smtClean="0">
                        <a:latin typeface="Cambria Math" panose="02040503050406030204" pitchFamily="18" charset="0"/>
                      </a:rPr>
                      <m:t>km</m:t>
                    </m:r>
                  </m:oMath>
                </a14:m>
                <a:r>
                  <a:rPr lang="en-US" sz="1800" dirty="0"/>
                  <a:t> in diameter.  These are likely captured asteroids.</a:t>
                </a:r>
              </a:p>
              <a:p>
                <a:r>
                  <a:rPr lang="en-US" sz="1800" dirty="0"/>
                  <a:t>Jupiter's radius is </a:t>
                </a:r>
                <a14:m>
                  <m:oMath xmlns:m="http://schemas.openxmlformats.org/officeDocument/2006/math">
                    <m:r>
                      <a:rPr lang="en-US" sz="1800" i="1" dirty="0" smtClean="0">
                        <a:latin typeface="Cambria Math" panose="02040503050406030204" pitchFamily="18" charset="0"/>
                      </a:rPr>
                      <m:t>71,398 </m:t>
                    </m:r>
                    <m:r>
                      <m:rPr>
                        <m:sty m:val="p"/>
                      </m:rPr>
                      <a:rPr lang="en-US" sz="1800" i="0" dirty="0" smtClean="0">
                        <a:latin typeface="Cambria Math" panose="02040503050406030204" pitchFamily="18" charset="0"/>
                      </a:rPr>
                      <m:t>km</m:t>
                    </m:r>
                  </m:oMath>
                </a14:m>
                <a:r>
                  <a:rPr lang="en-US" sz="1800" dirty="0"/>
                  <a:t>, or </a:t>
                </a:r>
                <a14:m>
                  <m:oMath xmlns:m="http://schemas.openxmlformats.org/officeDocument/2006/math">
                    <m:r>
                      <a:rPr lang="en-US" sz="1800" i="1" dirty="0" smtClean="0">
                        <a:latin typeface="Cambria Math" panose="02040503050406030204" pitchFamily="18" charset="0"/>
                      </a:rPr>
                      <m:t>11.2</m:t>
                    </m:r>
                  </m:oMath>
                </a14:m>
                <a:r>
                  <a:rPr lang="en-US" sz="1800" dirty="0"/>
                  <a:t> times Earth's radius.  That makes its volume </a:t>
                </a:r>
                <a14:m>
                  <m:oMath xmlns:m="http://schemas.openxmlformats.org/officeDocument/2006/math">
                    <m:r>
                      <a:rPr lang="en-US" sz="1800" i="1" dirty="0" smtClean="0">
                        <a:latin typeface="Cambria Math" panose="02040503050406030204" pitchFamily="18" charset="0"/>
                      </a:rPr>
                      <m:t>(11.2)</m:t>
                    </m:r>
                    <m:r>
                      <a:rPr lang="en-US" sz="1800" i="1" baseline="30000" dirty="0" smtClean="0">
                        <a:latin typeface="Cambria Math" panose="02040503050406030204" pitchFamily="18" charset="0"/>
                      </a:rPr>
                      <m:t>3</m:t>
                    </m:r>
                    <m:r>
                      <a:rPr lang="en-US" sz="1800" i="1" dirty="0" smtClean="0">
                        <a:latin typeface="Cambria Math" panose="02040503050406030204" pitchFamily="18" charset="0"/>
                      </a:rPr>
                      <m:t> = 1400 </m:t>
                    </m:r>
                  </m:oMath>
                </a14:m>
                <a:r>
                  <a:rPr lang="en-US" sz="1800" dirty="0"/>
                  <a:t>times that of Earth.  Its bulk density, however is only about </a:t>
                </a:r>
                <a14:m>
                  <m:oMath xmlns:m="http://schemas.openxmlformats.org/officeDocument/2006/math">
                    <m:r>
                      <a:rPr lang="en-US" sz="1800" i="1" dirty="0" smtClean="0">
                        <a:latin typeface="Cambria Math" panose="02040503050406030204" pitchFamily="18" charset="0"/>
                      </a:rPr>
                      <m:t>1330 </m:t>
                    </m:r>
                    <m:r>
                      <m:rPr>
                        <m:sty m:val="p"/>
                      </m:rPr>
                      <a:rPr lang="en-US" sz="1800" i="0" dirty="0" smtClean="0">
                        <a:latin typeface="Cambria Math" panose="02040503050406030204" pitchFamily="18" charset="0"/>
                      </a:rPr>
                      <m:t>kg</m:t>
                    </m:r>
                    <m:r>
                      <a:rPr lang="en-US" sz="1800" i="0" dirty="0" smtClean="0">
                        <a:latin typeface="Cambria Math" panose="02040503050406030204" pitchFamily="18" charset="0"/>
                      </a:rPr>
                      <m:t>/</m:t>
                    </m:r>
                    <m:r>
                      <m:rPr>
                        <m:sty m:val="p"/>
                      </m:rPr>
                      <a:rPr lang="en-US" sz="1800" i="0" dirty="0" smtClean="0">
                        <a:latin typeface="Cambria Math" panose="02040503050406030204" pitchFamily="18" charset="0"/>
                      </a:rPr>
                      <m:t>m</m:t>
                    </m:r>
                    <m:r>
                      <a:rPr lang="en-US" sz="1800" i="1" baseline="30000" dirty="0" smtClean="0">
                        <a:latin typeface="Cambria Math" panose="02040503050406030204" pitchFamily="18" charset="0"/>
                      </a:rPr>
                      <m:t>3</m:t>
                    </m:r>
                  </m:oMath>
                </a14:m>
                <a:r>
                  <a:rPr lang="en-US" sz="1800" dirty="0"/>
                  <a:t>.  This is only slightly denser than water (</a:t>
                </a:r>
                <a14:m>
                  <m:oMath xmlns:m="http://schemas.openxmlformats.org/officeDocument/2006/math">
                    <m:r>
                      <a:rPr lang="en-US" sz="1800" i="1" dirty="0" smtClean="0">
                        <a:latin typeface="Cambria Math" panose="02040503050406030204" pitchFamily="18" charset="0"/>
                      </a:rPr>
                      <m:t>1000 </m:t>
                    </m:r>
                    <m:r>
                      <m:rPr>
                        <m:sty m:val="p"/>
                      </m:rPr>
                      <a:rPr lang="en-US" sz="1800" i="0" dirty="0" smtClean="0">
                        <a:latin typeface="Cambria Math" panose="02040503050406030204" pitchFamily="18" charset="0"/>
                      </a:rPr>
                      <m:t>kg</m:t>
                    </m:r>
                    <m:r>
                      <a:rPr lang="en-US" sz="1800" i="0" dirty="0" smtClean="0">
                        <a:latin typeface="Cambria Math" panose="02040503050406030204" pitchFamily="18" charset="0"/>
                      </a:rPr>
                      <m:t>/</m:t>
                    </m:r>
                    <m:r>
                      <m:rPr>
                        <m:sty m:val="p"/>
                      </m:rPr>
                      <a:rPr lang="en-US" sz="1800" i="0" dirty="0" smtClean="0">
                        <a:latin typeface="Cambria Math" panose="02040503050406030204" pitchFamily="18" charset="0"/>
                      </a:rPr>
                      <m:t>m</m:t>
                    </m:r>
                    <m:r>
                      <a:rPr lang="en-US" sz="1800" i="1" baseline="30000" dirty="0" smtClean="0">
                        <a:latin typeface="Cambria Math" panose="02040503050406030204" pitchFamily="18" charset="0"/>
                      </a:rPr>
                      <m:t>3</m:t>
                    </m:r>
                  </m:oMath>
                </a14:m>
                <a:r>
                  <a:rPr lang="en-US" sz="1800" dirty="0"/>
                  <a:t>).  </a:t>
                </a:r>
              </a:p>
            </p:txBody>
          </p:sp>
        </mc:Choice>
        <mc:Fallback>
          <p:sp>
            <p:nvSpPr>
              <p:cNvPr id="3" name="Text Placeholder 2"/>
              <p:cNvSpPr>
                <a:spLocks noGrp="1" noRot="1" noChangeAspect="1" noMove="1" noResize="1" noEditPoints="1" noAdjustHandles="1" noChangeArrowheads="1" noChangeShapeType="1" noTextEdit="1"/>
              </p:cNvSpPr>
              <p:nvPr>
                <p:ph type="body" sz="half" idx="1"/>
              </p:nvPr>
            </p:nvSpPr>
            <p:spPr>
              <a:xfrm>
                <a:off x="163689" y="930508"/>
                <a:ext cx="7101840" cy="4996983"/>
              </a:xfrm>
              <a:blipFill>
                <a:blip r:embed="rId2"/>
                <a:stretch>
                  <a:fillRect l="-172" t="-733" r="-2489"/>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pPr>
              <a:defRPr/>
            </a:pPr>
            <a:r>
              <a:rPr lang="en-US"/>
              <a:t>November 13, 2018</a:t>
            </a:r>
            <a:endParaRPr lang="en-US" altLang="zh-CN" dirty="0"/>
          </a:p>
        </p:txBody>
      </p:sp>
      <p:pic>
        <p:nvPicPr>
          <p:cNvPr id="4" name="Picture 2" descr="http://en.es-static.us/upl/2018/07/Jupiter_Moons_Orbits-800x500-800x500.png">
            <a:extLst>
              <a:ext uri="{FF2B5EF4-FFF2-40B4-BE49-F238E27FC236}">
                <a16:creationId xmlns:a16="http://schemas.microsoft.com/office/drawing/2014/main" id="{C91B8BCD-FC47-4877-9FC4-7C2204A6D3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5529" y="968340"/>
            <a:ext cx="4762782" cy="29767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4E660F1-62EA-4B8C-ADB4-4A1D99E8B894}"/>
              </a:ext>
            </a:extLst>
          </p:cNvPr>
          <p:cNvSpPr txBox="1"/>
          <p:nvPr/>
        </p:nvSpPr>
        <p:spPr>
          <a:xfrm>
            <a:off x="7191024" y="3962400"/>
            <a:ext cx="4995333" cy="2031325"/>
          </a:xfrm>
          <a:prstGeom prst="rect">
            <a:avLst/>
          </a:prstGeom>
          <a:noFill/>
        </p:spPr>
        <p:txBody>
          <a:bodyPr wrap="square" rtlCol="0">
            <a:spAutoFit/>
          </a:bodyPr>
          <a:lstStyle/>
          <a:p>
            <a:pPr algn="l"/>
            <a:r>
              <a:rPr lang="en-US" sz="1800" dirty="0"/>
              <a:t>Scientists reported the finding of 12 new moons around Jupiter.  The moon orbits shown blue are in prograde (normal, CCW) directions.  The orbits shown in red are retrograde.  One of the newly discovered moons is bucking the trend, being prograde  in the outer regions.  Jupiter has 79 moons discovered so far.</a:t>
            </a:r>
          </a:p>
        </p:txBody>
      </p:sp>
    </p:spTree>
    <p:extLst>
      <p:ext uri="{BB962C8B-B14F-4D97-AF65-F5344CB8AC3E}">
        <p14:creationId xmlns:p14="http://schemas.microsoft.com/office/powerpoint/2010/main" val="42574732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074" y="-27531"/>
            <a:ext cx="11368518" cy="914400"/>
          </a:xfrm>
        </p:spPr>
        <p:txBody>
          <a:bodyPr/>
          <a:lstStyle/>
          <a:p>
            <a:r>
              <a:rPr lang="en-US" dirty="0"/>
              <a:t>Jupiter’s Physical Characteristics</a:t>
            </a:r>
          </a:p>
        </p:txBody>
      </p:sp>
      <mc:AlternateContent xmlns:mc="http://schemas.openxmlformats.org/markup-compatibility/2006">
        <mc:Choice xmlns:a14="http://schemas.microsoft.com/office/drawing/2010/main" Requires="a14">
          <p:sp>
            <p:nvSpPr>
              <p:cNvPr id="3" name="Text Placeholder 2"/>
              <p:cNvSpPr>
                <a:spLocks noGrp="1"/>
              </p:cNvSpPr>
              <p:nvPr>
                <p:ph type="body" sz="half" idx="1"/>
              </p:nvPr>
            </p:nvSpPr>
            <p:spPr>
              <a:xfrm>
                <a:off x="81141" y="760636"/>
                <a:ext cx="7552203" cy="5336727"/>
              </a:xfrm>
            </p:spPr>
            <p:txBody>
              <a:bodyPr>
                <a:noAutofit/>
              </a:bodyPr>
              <a:lstStyle/>
              <a:p>
                <a:r>
                  <a:rPr lang="en-US" sz="1800" dirty="0"/>
                  <a:t>Jupiter is almost entirely made of gas, about </a:t>
                </a:r>
                <a14:m>
                  <m:oMath xmlns:m="http://schemas.openxmlformats.org/officeDocument/2006/math">
                    <m:r>
                      <a:rPr lang="en-US" sz="1800" i="1" dirty="0" smtClean="0">
                        <a:latin typeface="Cambria Math" panose="02040503050406030204" pitchFamily="18" charset="0"/>
                      </a:rPr>
                      <m:t>75%</m:t>
                    </m:r>
                  </m:oMath>
                </a14:m>
                <a:r>
                  <a:rPr lang="en-US" sz="1800" dirty="0"/>
                  <a:t> by mass of hydrogen and </a:t>
                </a:r>
                <a14:m>
                  <m:oMath xmlns:m="http://schemas.openxmlformats.org/officeDocument/2006/math">
                    <m:r>
                      <a:rPr lang="en-US" sz="1800" i="1" dirty="0" smtClean="0">
                        <a:latin typeface="Cambria Math" panose="02040503050406030204" pitchFamily="18" charset="0"/>
                      </a:rPr>
                      <m:t>24%</m:t>
                    </m:r>
                  </m:oMath>
                </a14:m>
                <a:r>
                  <a:rPr lang="en-US" sz="1800" dirty="0"/>
                  <a:t> helium, with only </a:t>
                </a:r>
                <a14:m>
                  <m:oMath xmlns:m="http://schemas.openxmlformats.org/officeDocument/2006/math">
                    <m:r>
                      <a:rPr lang="en-US" sz="1800" i="1" dirty="0" smtClean="0">
                        <a:latin typeface="Cambria Math" panose="02040503050406030204" pitchFamily="18" charset="0"/>
                      </a:rPr>
                      <m:t>1%</m:t>
                    </m:r>
                  </m:oMath>
                </a14:m>
                <a:r>
                  <a:rPr lang="en-US" sz="1800" dirty="0"/>
                  <a:t> of heavier elements.  This is almost exactly the composition of the Sun, giving an important clue to how Jupiter and the solar system formed.  </a:t>
                </a:r>
              </a:p>
              <a:p>
                <a:r>
                  <a:rPr lang="en-US" sz="1800" dirty="0"/>
                  <a:t>Jupiter probably has a rocky core amounting to several Earth masses.  That is a tiny proportion of Jupiter’s overall mass.</a:t>
                </a:r>
              </a:p>
              <a:p>
                <a:r>
                  <a:rPr lang="en-US" sz="1800" dirty="0"/>
                  <a:t>The next layer out from the core is liquid metallic hydrogen. This exotic form of hydrogen can only exist at pressures exceeding </a:t>
                </a:r>
                <a14:m>
                  <m:oMath xmlns:m="http://schemas.openxmlformats.org/officeDocument/2006/math">
                    <m:r>
                      <a:rPr lang="en-US" sz="1800" i="1" dirty="0" smtClean="0">
                        <a:latin typeface="Cambria Math" panose="02040503050406030204" pitchFamily="18" charset="0"/>
                      </a:rPr>
                      <m:t>4 </m:t>
                    </m:r>
                    <m:r>
                      <m:rPr>
                        <m:sty m:val="p"/>
                      </m:rPr>
                      <a:rPr lang="en-US" sz="1800" i="0" dirty="0" smtClean="0">
                        <a:latin typeface="Cambria Math" panose="02040503050406030204" pitchFamily="18" charset="0"/>
                      </a:rPr>
                      <m:t>million</m:t>
                    </m:r>
                    <m:r>
                      <a:rPr lang="en-US" sz="1800" i="0" dirty="0" smtClean="0">
                        <a:latin typeface="Cambria Math" panose="02040503050406030204" pitchFamily="18" charset="0"/>
                      </a:rPr>
                      <m:t> </m:t>
                    </m:r>
                    <m:r>
                      <m:rPr>
                        <m:sty m:val="p"/>
                      </m:rPr>
                      <a:rPr lang="en-US" sz="1800" b="0" i="0" dirty="0" smtClean="0">
                        <a:latin typeface="Cambria Math" panose="02040503050406030204" pitchFamily="18" charset="0"/>
                      </a:rPr>
                      <m:t>atm</m:t>
                    </m:r>
                  </m:oMath>
                </a14:m>
                <a:r>
                  <a:rPr lang="en-US" sz="1800" dirty="0"/>
                  <a:t>.  Let's use our method of estimating pressure from Lecture 15 to get the core pressure of Jupiter:</a:t>
                </a:r>
              </a:p>
              <a:p>
                <a:pPr marL="0" indent="0">
                  <a:buNone/>
                </a:pPr>
                <a14:m>
                  <m:oMathPara xmlns:m="http://schemas.openxmlformats.org/officeDocument/2006/math">
                    <m:oMathParaPr>
                      <m:jc m:val="left"/>
                    </m:oMathParaPr>
                    <m:oMath xmlns:m="http://schemas.openxmlformats.org/officeDocument/2006/math">
                      <m:r>
                        <a:rPr lang="en-US" sz="1800" b="0" i="1" dirty="0" smtClean="0">
                          <a:latin typeface="Cambria Math" panose="02040503050406030204" pitchFamily="18" charset="0"/>
                        </a:rPr>
                        <m:t>              </m:t>
                      </m:r>
                      <m:r>
                        <a:rPr lang="en-US" sz="1800" i="1" dirty="0" smtClean="0">
                          <a:latin typeface="Cambria Math" panose="02040503050406030204" pitchFamily="18" charset="0"/>
                        </a:rPr>
                        <m:t>𝑃</m:t>
                      </m:r>
                      <m:r>
                        <a:rPr lang="en-US" sz="1800" i="1" baseline="-25000" dirty="0" smtClean="0">
                          <a:latin typeface="Cambria Math" panose="02040503050406030204" pitchFamily="18" charset="0"/>
                        </a:rPr>
                        <m:t>𝑐</m:t>
                      </m:r>
                      <m:r>
                        <a:rPr lang="en-US" sz="1800" i="1" dirty="0" smtClean="0">
                          <a:latin typeface="Cambria Math" panose="02040503050406030204" pitchFamily="18" charset="0"/>
                        </a:rPr>
                        <m:t> = </m:t>
                      </m:r>
                      <m:d>
                        <m:dPr>
                          <m:ctrlPr>
                            <a:rPr lang="en-US" sz="1800" i="1" dirty="0" smtClean="0">
                              <a:latin typeface="Cambria Math" panose="02040503050406030204" pitchFamily="18" charset="0"/>
                            </a:rPr>
                          </m:ctrlPr>
                        </m:dPr>
                        <m:e>
                          <m:f>
                            <m:fPr>
                              <m:ctrlPr>
                                <a:rPr lang="en-US" sz="1800" i="1" dirty="0" smtClean="0">
                                  <a:latin typeface="Cambria Math" panose="02040503050406030204" pitchFamily="18" charset="0"/>
                                </a:rPr>
                              </m:ctrlPr>
                            </m:fPr>
                            <m:num>
                              <m:r>
                                <a:rPr lang="en-US" sz="1800" i="1" dirty="0" smtClean="0">
                                  <a:latin typeface="Cambria Math" panose="02040503050406030204" pitchFamily="18" charset="0"/>
                                </a:rPr>
                                <m:t>2</m:t>
                              </m:r>
                            </m:num>
                            <m:den>
                              <m:r>
                                <a:rPr lang="en-US" sz="1800" i="1" dirty="0" smtClean="0">
                                  <a:latin typeface="Cambria Math" panose="02040503050406030204" pitchFamily="18" charset="0"/>
                                </a:rPr>
                                <m:t>3</m:t>
                              </m:r>
                            </m:den>
                          </m:f>
                        </m:e>
                      </m:d>
                      <m:r>
                        <a:rPr lang="en-US" sz="1800" i="1" dirty="0" smtClean="0">
                          <a:latin typeface="Cambria Math" panose="02040503050406030204" pitchFamily="18" charset="0"/>
                          <a:ea typeface="Cambria Math" panose="02040503050406030204" pitchFamily="18" charset="0"/>
                        </a:rPr>
                        <m:t>𝜋</m:t>
                      </m:r>
                      <m:r>
                        <a:rPr lang="en-US" sz="1800" i="1" dirty="0" err="1">
                          <a:latin typeface="Cambria Math" panose="02040503050406030204" pitchFamily="18" charset="0"/>
                        </a:rPr>
                        <m:t>𝐺</m:t>
                      </m:r>
                      <m:d>
                        <m:dPr>
                          <m:begChr m:val="⟨"/>
                          <m:endChr m:val="⟩"/>
                          <m:ctrlPr>
                            <a:rPr lang="en-US" sz="1800" i="1" dirty="0" smtClean="0">
                              <a:latin typeface="Cambria Math" panose="02040503050406030204" pitchFamily="18" charset="0"/>
                            </a:rPr>
                          </m:ctrlPr>
                        </m:dPr>
                        <m:e>
                          <m:r>
                            <a:rPr lang="en-US" sz="1800" i="1" dirty="0" smtClean="0">
                              <a:latin typeface="Cambria Math" panose="02040503050406030204" pitchFamily="18" charset="0"/>
                              <a:ea typeface="Cambria Math" panose="02040503050406030204" pitchFamily="18" charset="0"/>
                            </a:rPr>
                            <m:t>𝜌</m:t>
                          </m:r>
                        </m:e>
                      </m:d>
                      <m:r>
                        <a:rPr lang="en-US" sz="1800" b="0" i="1" baseline="30000" dirty="0" smtClean="0">
                          <a:latin typeface="Cambria Math" panose="02040503050406030204" pitchFamily="18" charset="0"/>
                        </a:rPr>
                        <m:t>2</m:t>
                      </m:r>
                      <m:r>
                        <a:rPr lang="en-US" sz="1800" i="1" dirty="0">
                          <a:latin typeface="Cambria Math" panose="02040503050406030204" pitchFamily="18" charset="0"/>
                        </a:rPr>
                        <m:t> </m:t>
                      </m:r>
                      <m:r>
                        <a:rPr lang="en-US" sz="1800" i="1" dirty="0">
                          <a:latin typeface="Cambria Math" panose="02040503050406030204" pitchFamily="18" charset="0"/>
                        </a:rPr>
                        <m:t>𝑅</m:t>
                      </m:r>
                      <m:r>
                        <a:rPr lang="en-US" sz="1800" i="1" baseline="30000" dirty="0">
                          <a:latin typeface="Cambria Math" panose="02040503050406030204" pitchFamily="18" charset="0"/>
                        </a:rPr>
                        <m:t>2</m:t>
                      </m:r>
                      <m:r>
                        <a:rPr lang="en-US" sz="1800" i="1" dirty="0">
                          <a:latin typeface="Cambria Math" panose="02040503050406030204" pitchFamily="18" charset="0"/>
                        </a:rPr>
                        <m:t>= 1.2</m:t>
                      </m:r>
                      <m:r>
                        <a:rPr lang="en-US" sz="1800" i="1" dirty="0">
                          <a:latin typeface="Cambria Math" panose="02040503050406030204" pitchFamily="18" charset="0"/>
                          <a:ea typeface="Cambria Math" panose="02040503050406030204" pitchFamily="18" charset="0"/>
                        </a:rPr>
                        <m:t>×</m:t>
                      </m:r>
                      <m:sSup>
                        <m:sSupPr>
                          <m:ctrlPr>
                            <a:rPr lang="en-US" sz="1800" i="1" dirty="0">
                              <a:latin typeface="Cambria Math" panose="02040503050406030204" pitchFamily="18" charset="0"/>
                              <a:ea typeface="Cambria Math" panose="02040503050406030204" pitchFamily="18" charset="0"/>
                            </a:rPr>
                          </m:ctrlPr>
                        </m:sSupPr>
                        <m:e>
                          <m:r>
                            <a:rPr lang="en-US" sz="1800" i="1" dirty="0">
                              <a:latin typeface="Cambria Math" panose="02040503050406030204" pitchFamily="18" charset="0"/>
                              <a:ea typeface="Cambria Math" panose="02040503050406030204" pitchFamily="18" charset="0"/>
                            </a:rPr>
                            <m:t>10</m:t>
                          </m:r>
                        </m:e>
                        <m:sup>
                          <m:r>
                            <a:rPr lang="en-US" sz="1800" i="1" dirty="0">
                              <a:latin typeface="Cambria Math" panose="02040503050406030204" pitchFamily="18" charset="0"/>
                              <a:ea typeface="Cambria Math" panose="02040503050406030204" pitchFamily="18" charset="0"/>
                            </a:rPr>
                            <m:t>12</m:t>
                          </m:r>
                        </m:sup>
                      </m:sSup>
                      <m:r>
                        <a:rPr lang="en-US" sz="1800" i="1" dirty="0">
                          <a:latin typeface="Cambria Math" panose="02040503050406030204" pitchFamily="18" charset="0"/>
                        </a:rPr>
                        <m:t> </m:t>
                      </m:r>
                      <m:r>
                        <m:rPr>
                          <m:sty m:val="p"/>
                        </m:rPr>
                        <a:rPr lang="en-US" sz="1800" dirty="0">
                          <a:latin typeface="Cambria Math" panose="02040503050406030204" pitchFamily="18" charset="0"/>
                        </a:rPr>
                        <m:t>Pa</m:t>
                      </m:r>
                    </m:oMath>
                  </m:oMathPara>
                </a14:m>
                <a:endParaRPr lang="en-US" sz="1800" i="1" dirty="0">
                  <a:latin typeface="Cambria Math" panose="02040503050406030204" pitchFamily="18" charset="0"/>
                </a:endParaRPr>
              </a:p>
              <a:p>
                <a:r>
                  <a:rPr lang="en-US" sz="1800" dirty="0"/>
                  <a:t>Liquid metallic hydrogen consists of individual protons and electrons, where the electrons are able to flow freely like those in a metal.</a:t>
                </a:r>
              </a:p>
              <a:p>
                <a:r>
                  <a:rPr lang="en-US" sz="1800" dirty="0"/>
                  <a:t>Above this metallic layer is a layer of "ordinary" liquid hydrogen and helium, where the electrons are bound to the protons.  This ordinary liquid extends all the way to near the surface, with a relatively thin layer of gas forming clouds in Jupiter's atmosphere.</a:t>
                </a:r>
              </a:p>
            </p:txBody>
          </p:sp>
        </mc:Choice>
        <mc:Fallback>
          <p:sp>
            <p:nvSpPr>
              <p:cNvPr id="3" name="Text Placeholder 2"/>
              <p:cNvSpPr>
                <a:spLocks noGrp="1" noRot="1" noChangeAspect="1" noMove="1" noResize="1" noEditPoints="1" noAdjustHandles="1" noChangeArrowheads="1" noChangeShapeType="1" noTextEdit="1"/>
              </p:cNvSpPr>
              <p:nvPr>
                <p:ph type="body" sz="half" idx="1"/>
              </p:nvPr>
            </p:nvSpPr>
            <p:spPr>
              <a:xfrm>
                <a:off x="81141" y="760636"/>
                <a:ext cx="7552203" cy="5336727"/>
              </a:xfrm>
              <a:blipFill>
                <a:blip r:embed="rId2"/>
                <a:stretch>
                  <a:fillRect l="-161" t="-686" r="-565" b="-1486"/>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pPr>
              <a:defRPr/>
            </a:pPr>
            <a:r>
              <a:rPr lang="en-US"/>
              <a:t>November 13, 2018</a:t>
            </a:r>
            <a:endParaRPr lang="en-US" altLang="zh-CN" dirty="0"/>
          </a:p>
        </p:txBody>
      </p:sp>
      <p:sp>
        <p:nvSpPr>
          <p:cNvPr id="5" name="TextBox 4">
            <a:extLst>
              <a:ext uri="{FF2B5EF4-FFF2-40B4-BE49-F238E27FC236}">
                <a16:creationId xmlns:a16="http://schemas.microsoft.com/office/drawing/2014/main" id="{84E660F1-62EA-4B8C-ADB4-4A1D99E8B894}"/>
              </a:ext>
            </a:extLst>
          </p:cNvPr>
          <p:cNvSpPr txBox="1"/>
          <p:nvPr/>
        </p:nvSpPr>
        <p:spPr>
          <a:xfrm>
            <a:off x="7613151" y="3606943"/>
            <a:ext cx="4573206" cy="2308324"/>
          </a:xfrm>
          <a:prstGeom prst="rect">
            <a:avLst/>
          </a:prstGeom>
          <a:noFill/>
        </p:spPr>
        <p:txBody>
          <a:bodyPr wrap="square" rtlCol="0">
            <a:spAutoFit/>
          </a:bodyPr>
          <a:lstStyle/>
          <a:p>
            <a:pPr algn="l"/>
            <a:r>
              <a:rPr lang="en-US" sz="1800" dirty="0"/>
              <a:t>Photo of one of Jupiter’s poles, taken by Juno. The Juno spacecraft was launched in 2011, and arrived at Jupiter in 2016.  It is the first to orbit over Jupiter’s poles, so that it returns some unique pictures unlike what you might be used to.  The weather patterns in Jupiter’s clouds are extremely complex.</a:t>
            </a:r>
          </a:p>
        </p:txBody>
      </p:sp>
      <p:pic>
        <p:nvPicPr>
          <p:cNvPr id="7" name="Picture 6">
            <a:extLst>
              <a:ext uri="{FF2B5EF4-FFF2-40B4-BE49-F238E27FC236}">
                <a16:creationId xmlns:a16="http://schemas.microsoft.com/office/drawing/2014/main" id="{4836CCAA-6793-4AC7-A68A-C2008257C7F2}"/>
              </a:ext>
            </a:extLst>
          </p:cNvPr>
          <p:cNvPicPr>
            <a:picLocks noChangeAspect="1"/>
          </p:cNvPicPr>
          <p:nvPr/>
        </p:nvPicPr>
        <p:blipFill>
          <a:blip r:embed="rId3"/>
          <a:stretch>
            <a:fillRect/>
          </a:stretch>
        </p:blipFill>
        <p:spPr>
          <a:xfrm>
            <a:off x="7613151" y="838042"/>
            <a:ext cx="4497708" cy="2768901"/>
          </a:xfrm>
          <a:prstGeom prst="rect">
            <a:avLst/>
          </a:prstGeom>
        </p:spPr>
      </p:pic>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FB2CD7E1-3B23-4B76-BBC2-9FAC5EB1EFDC}"/>
                  </a:ext>
                </a:extLst>
              </p:cNvPr>
              <p:cNvSpPr/>
              <p:nvPr/>
            </p:nvSpPr>
            <p:spPr>
              <a:xfrm>
                <a:off x="4681592" y="3764136"/>
                <a:ext cx="2109626" cy="369332"/>
              </a:xfrm>
              <a:prstGeom prst="rect">
                <a:avLst/>
              </a:prstGeom>
            </p:spPr>
            <p:txBody>
              <a:bodyPr wrap="square">
                <a:spAutoFit/>
              </a:bodyPr>
              <a:lstStyle/>
              <a:p>
                <a:r>
                  <a:rPr lang="en-US" sz="1800" dirty="0"/>
                  <a:t>~</a:t>
                </a:r>
                <a14:m>
                  <m:oMath xmlns:m="http://schemas.openxmlformats.org/officeDocument/2006/math">
                    <m:r>
                      <a:rPr lang="en-US" sz="1800" i="1" dirty="0">
                        <a:latin typeface="Cambria Math" panose="02040503050406030204" pitchFamily="18" charset="0"/>
                      </a:rPr>
                      <m:t>12 </m:t>
                    </m:r>
                    <m:r>
                      <m:rPr>
                        <m:sty m:val="p"/>
                      </m:rPr>
                      <a:rPr lang="en-US" sz="1800" dirty="0">
                        <a:latin typeface="Cambria Math" panose="02040503050406030204" pitchFamily="18" charset="0"/>
                      </a:rPr>
                      <m:t>million</m:t>
                    </m:r>
                    <m:r>
                      <a:rPr lang="en-US" sz="1800" dirty="0">
                        <a:latin typeface="Cambria Math" panose="02040503050406030204" pitchFamily="18" charset="0"/>
                      </a:rPr>
                      <m:t> </m:t>
                    </m:r>
                    <m:r>
                      <m:rPr>
                        <m:sty m:val="p"/>
                      </m:rPr>
                      <a:rPr lang="en-US" sz="1800" dirty="0">
                        <a:latin typeface="Cambria Math" panose="02040503050406030204" pitchFamily="18" charset="0"/>
                      </a:rPr>
                      <m:t>atm</m:t>
                    </m:r>
                  </m:oMath>
                </a14:m>
                <a:r>
                  <a:rPr lang="en-US" sz="1800" dirty="0"/>
                  <a:t>.</a:t>
                </a:r>
              </a:p>
            </p:txBody>
          </p:sp>
        </mc:Choice>
        <mc:Fallback>
          <p:sp>
            <p:nvSpPr>
              <p:cNvPr id="8" name="Rectangle 7">
                <a:extLst>
                  <a:ext uri="{FF2B5EF4-FFF2-40B4-BE49-F238E27FC236}">
                    <a16:creationId xmlns:a16="http://schemas.microsoft.com/office/drawing/2014/main" id="{FB2CD7E1-3B23-4B76-BBC2-9FAC5EB1EFDC}"/>
                  </a:ext>
                </a:extLst>
              </p:cNvPr>
              <p:cNvSpPr>
                <a:spLocks noRot="1" noChangeAspect="1" noMove="1" noResize="1" noEditPoints="1" noAdjustHandles="1" noChangeArrowheads="1" noChangeShapeType="1" noTextEdit="1"/>
              </p:cNvSpPr>
              <p:nvPr/>
            </p:nvSpPr>
            <p:spPr>
              <a:xfrm>
                <a:off x="4681592" y="3764136"/>
                <a:ext cx="2109626" cy="369332"/>
              </a:xfrm>
              <a:prstGeom prst="rect">
                <a:avLst/>
              </a:prstGeom>
              <a:blipFill>
                <a:blip r:embed="rId4"/>
                <a:stretch>
                  <a:fillRect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167659678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074" y="106031"/>
            <a:ext cx="11368518" cy="914400"/>
          </a:xfrm>
        </p:spPr>
        <p:txBody>
          <a:bodyPr/>
          <a:lstStyle/>
          <a:p>
            <a:r>
              <a:rPr lang="en-US" dirty="0"/>
              <a:t>Jupiter’s Magnetic Field</a:t>
            </a:r>
          </a:p>
        </p:txBody>
      </p:sp>
      <mc:AlternateContent xmlns:mc="http://schemas.openxmlformats.org/markup-compatibility/2006">
        <mc:Choice xmlns:a14="http://schemas.microsoft.com/office/drawing/2010/main" Requires="a14">
          <p:sp>
            <p:nvSpPr>
              <p:cNvPr id="3" name="Text Placeholder 2"/>
              <p:cNvSpPr>
                <a:spLocks noGrp="1"/>
              </p:cNvSpPr>
              <p:nvPr>
                <p:ph type="body" sz="half" idx="1"/>
              </p:nvPr>
            </p:nvSpPr>
            <p:spPr>
              <a:xfrm>
                <a:off x="163688" y="863029"/>
                <a:ext cx="7798784" cy="5126805"/>
              </a:xfrm>
            </p:spPr>
            <p:txBody>
              <a:bodyPr>
                <a:noAutofit/>
              </a:bodyPr>
              <a:lstStyle/>
              <a:p>
                <a:r>
                  <a:rPr lang="en-US" sz="1800" dirty="0"/>
                  <a:t>The metallic hydrogen layer is the source of Jupiter's strong magnetic field -- </a:t>
                </a:r>
                <a14:m>
                  <m:oMath xmlns:m="http://schemas.openxmlformats.org/officeDocument/2006/math">
                    <m:r>
                      <a:rPr lang="en-US" sz="1800" i="1" dirty="0" smtClean="0">
                        <a:latin typeface="Cambria Math" panose="02040503050406030204" pitchFamily="18" charset="0"/>
                      </a:rPr>
                      <m:t>4</m:t>
                    </m:r>
                    <m:r>
                      <a:rPr lang="en-US" sz="1800" i="1" dirty="0" smtClean="0">
                        <a:latin typeface="Cambria Math" panose="02040503050406030204" pitchFamily="18" charset="0"/>
                        <a:ea typeface="Cambria Math" panose="02040503050406030204" pitchFamily="18" charset="0"/>
                      </a:rPr>
                      <m:t>×</m:t>
                    </m:r>
                    <m:sSup>
                      <m:sSupPr>
                        <m:ctrlPr>
                          <a:rPr lang="en-US" sz="1800" i="1" dirty="0" smtClean="0">
                            <a:latin typeface="Cambria Math" panose="02040503050406030204" pitchFamily="18" charset="0"/>
                            <a:ea typeface="Cambria Math" panose="02040503050406030204" pitchFamily="18" charset="0"/>
                          </a:rPr>
                        </m:ctrlPr>
                      </m:sSupPr>
                      <m:e>
                        <m:r>
                          <a:rPr lang="en-US" sz="1800" b="0" i="1" dirty="0" smtClean="0">
                            <a:latin typeface="Cambria Math" panose="02040503050406030204" pitchFamily="18" charset="0"/>
                            <a:ea typeface="Cambria Math" panose="02040503050406030204" pitchFamily="18" charset="0"/>
                          </a:rPr>
                          <m:t>10</m:t>
                        </m:r>
                      </m:e>
                      <m:sup>
                        <m:r>
                          <a:rPr lang="en-US" sz="1800" b="0" i="1" dirty="0" smtClean="0">
                            <a:latin typeface="Cambria Math" panose="02040503050406030204" pitchFamily="18" charset="0"/>
                            <a:ea typeface="Cambria Math" panose="02040503050406030204" pitchFamily="18" charset="0"/>
                          </a:rPr>
                          <m:t>−5</m:t>
                        </m:r>
                      </m:sup>
                    </m:sSup>
                    <m:r>
                      <a:rPr lang="en-US" sz="1800" i="1" dirty="0" smtClean="0">
                        <a:latin typeface="Cambria Math" panose="02040503050406030204" pitchFamily="18" charset="0"/>
                      </a:rPr>
                      <m:t> </m:t>
                    </m:r>
                    <m:r>
                      <m:rPr>
                        <m:sty m:val="p"/>
                      </m:rPr>
                      <a:rPr lang="en-US" sz="1800" i="0" dirty="0" smtClean="0">
                        <a:latin typeface="Cambria Math" panose="02040503050406030204" pitchFamily="18" charset="0"/>
                      </a:rPr>
                      <m:t>T</m:t>
                    </m:r>
                  </m:oMath>
                </a14:m>
                <a:r>
                  <a:rPr lang="en-US" sz="1800" dirty="0"/>
                  <a:t> at Jupiter's surface -- about the same as that at Earth's surface, but remember that Jupiter's surface is much farther out from the planet's center.  Earth's magnetic field at the distance of Jupiter's surface, </a:t>
                </a:r>
                <a14:m>
                  <m:oMath xmlns:m="http://schemas.openxmlformats.org/officeDocument/2006/math">
                    <m:r>
                      <a:rPr lang="en-US" sz="1800" i="1" dirty="0" smtClean="0">
                        <a:latin typeface="Cambria Math" panose="02040503050406030204" pitchFamily="18" charset="0"/>
                      </a:rPr>
                      <m:t>𝑅</m:t>
                    </m:r>
                    <m:r>
                      <m:rPr>
                        <m:sty m:val="p"/>
                      </m:rPr>
                      <a:rPr lang="en-US" sz="1800" i="0" baseline="-25000" dirty="0" smtClean="0">
                        <a:latin typeface="Cambria Math" panose="02040503050406030204" pitchFamily="18" charset="0"/>
                      </a:rPr>
                      <m:t>J</m:t>
                    </m:r>
                    <m:r>
                      <a:rPr lang="en-US" sz="1800" i="1" dirty="0" smtClean="0">
                        <a:latin typeface="Cambria Math" panose="02040503050406030204" pitchFamily="18" charset="0"/>
                      </a:rPr>
                      <m:t> = 71,400 </m:t>
                    </m:r>
                    <m:r>
                      <m:rPr>
                        <m:sty m:val="p"/>
                      </m:rPr>
                      <a:rPr lang="en-US" sz="1800" i="0" dirty="0" smtClean="0">
                        <a:latin typeface="Cambria Math" panose="02040503050406030204" pitchFamily="18" charset="0"/>
                      </a:rPr>
                      <m:t>km</m:t>
                    </m:r>
                  </m:oMath>
                </a14:m>
                <a:r>
                  <a:rPr lang="en-US" sz="1800" dirty="0"/>
                  <a:t>, is only</a:t>
                </a:r>
              </a:p>
              <a:p>
                <a14:m>
                  <m:oMath xmlns:m="http://schemas.openxmlformats.org/officeDocument/2006/math">
                    <m:r>
                      <a:rPr lang="en-US" sz="1800" i="1" dirty="0" smtClean="0">
                        <a:latin typeface="Cambria Math" panose="02040503050406030204" pitchFamily="18" charset="0"/>
                      </a:rPr>
                      <m:t>𝐵</m:t>
                    </m:r>
                    <m:r>
                      <a:rPr lang="en-US" sz="1800" i="1" dirty="0" smtClean="0">
                        <a:latin typeface="Cambria Math" panose="02040503050406030204" pitchFamily="18" charset="0"/>
                      </a:rPr>
                      <m:t> = </m:t>
                    </m:r>
                    <m:r>
                      <a:rPr lang="en-US" sz="1800" i="1" dirty="0" smtClean="0">
                        <a:latin typeface="Cambria Math" panose="02040503050406030204" pitchFamily="18" charset="0"/>
                      </a:rPr>
                      <m:t>𝐵</m:t>
                    </m:r>
                    <m:r>
                      <a:rPr lang="en-US" sz="1800" i="1" baseline="-25000" dirty="0" smtClean="0">
                        <a:latin typeface="Cambria Math" panose="02040503050406030204" pitchFamily="18" charset="0"/>
                      </a:rPr>
                      <m:t>0</m:t>
                    </m:r>
                    <m:sSup>
                      <m:sSupPr>
                        <m:ctrlPr>
                          <a:rPr lang="en-US" sz="1800" i="1" dirty="0" smtClean="0">
                            <a:latin typeface="Cambria Math" panose="02040503050406030204" pitchFamily="18" charset="0"/>
                          </a:rPr>
                        </m:ctrlPr>
                      </m:sSupPr>
                      <m:e>
                        <m:d>
                          <m:dPr>
                            <m:ctrlPr>
                              <a:rPr lang="en-US" sz="1800" i="1" dirty="0" smtClean="0">
                                <a:latin typeface="Cambria Math" panose="02040503050406030204" pitchFamily="18" charset="0"/>
                              </a:rPr>
                            </m:ctrlPr>
                          </m:dPr>
                          <m:e>
                            <m:r>
                              <a:rPr lang="en-US" sz="1800" i="1" dirty="0">
                                <a:latin typeface="Cambria Math" panose="02040503050406030204" pitchFamily="18" charset="0"/>
                              </a:rPr>
                              <m:t>𝑟</m:t>
                            </m:r>
                            <m:r>
                              <a:rPr lang="en-US" sz="1800" i="1" dirty="0">
                                <a:latin typeface="Cambria Math" panose="02040503050406030204" pitchFamily="18" charset="0"/>
                              </a:rPr>
                              <m:t>/</m:t>
                            </m:r>
                            <m:sSub>
                              <m:sSubPr>
                                <m:ctrlPr>
                                  <a:rPr lang="en-US" sz="1800" i="1" dirty="0">
                                    <a:latin typeface="Cambria Math" panose="02040503050406030204" pitchFamily="18" charset="0"/>
                                  </a:rPr>
                                </m:ctrlPr>
                              </m:sSubPr>
                              <m:e>
                                <m:r>
                                  <a:rPr lang="en-US" sz="1800" i="1" dirty="0">
                                    <a:latin typeface="Cambria Math" panose="02040503050406030204" pitchFamily="18" charset="0"/>
                                  </a:rPr>
                                  <m:t>𝑅</m:t>
                                </m:r>
                              </m:e>
                              <m:sub>
                                <m:r>
                                  <a:rPr lang="en-US" sz="1800" i="1" dirty="0">
                                    <a:latin typeface="Cambria Math" panose="02040503050406030204" pitchFamily="18" charset="0"/>
                                    <a:ea typeface="Cambria Math" panose="02040503050406030204" pitchFamily="18" charset="0"/>
                                  </a:rPr>
                                  <m:t>⨁</m:t>
                                </m:r>
                              </m:sub>
                            </m:sSub>
                          </m:e>
                        </m:d>
                      </m:e>
                      <m:sup>
                        <m:r>
                          <a:rPr lang="en-US" sz="1800" b="0" i="1" dirty="0" smtClean="0">
                            <a:latin typeface="Cambria Math" panose="02040503050406030204" pitchFamily="18" charset="0"/>
                          </a:rPr>
                          <m:t>−3</m:t>
                        </m:r>
                      </m:sup>
                    </m:sSup>
                    <m:r>
                      <a:rPr lang="en-US" sz="1800" i="1" dirty="0" smtClean="0">
                        <a:latin typeface="Cambria Math" panose="02040503050406030204" pitchFamily="18" charset="0"/>
                      </a:rPr>
                      <m:t>=(4</m:t>
                    </m:r>
                    <m:r>
                      <a:rPr lang="en-US" sz="1800" i="1" dirty="0" smtClean="0">
                        <a:latin typeface="Cambria Math" panose="02040503050406030204" pitchFamily="18" charset="0"/>
                        <a:ea typeface="Cambria Math" panose="02040503050406030204" pitchFamily="18" charset="0"/>
                      </a:rPr>
                      <m:t>×</m:t>
                    </m:r>
                    <m:sSup>
                      <m:sSupPr>
                        <m:ctrlPr>
                          <a:rPr lang="en-US" sz="1800" i="1" dirty="0" smtClean="0">
                            <a:latin typeface="Cambria Math" panose="02040503050406030204" pitchFamily="18" charset="0"/>
                            <a:ea typeface="Cambria Math" panose="02040503050406030204" pitchFamily="18" charset="0"/>
                          </a:rPr>
                        </m:ctrlPr>
                      </m:sSupPr>
                      <m:e>
                        <m:r>
                          <a:rPr lang="en-US" sz="1800" b="0" i="1" dirty="0" smtClean="0">
                            <a:latin typeface="Cambria Math" panose="02040503050406030204" pitchFamily="18" charset="0"/>
                            <a:ea typeface="Cambria Math" panose="02040503050406030204" pitchFamily="18" charset="0"/>
                          </a:rPr>
                          <m:t>10</m:t>
                        </m:r>
                      </m:e>
                      <m:sup>
                        <m:r>
                          <a:rPr lang="en-US" sz="1800" b="0" i="1" dirty="0" smtClean="0">
                            <a:latin typeface="Cambria Math" panose="02040503050406030204" pitchFamily="18" charset="0"/>
                            <a:ea typeface="Cambria Math" panose="02040503050406030204" pitchFamily="18" charset="0"/>
                          </a:rPr>
                          <m:t>−5</m:t>
                        </m:r>
                      </m:sup>
                    </m:sSup>
                    <m:r>
                      <a:rPr lang="en-US" sz="1800" i="1" dirty="0" smtClean="0">
                        <a:latin typeface="Cambria Math" panose="02040503050406030204" pitchFamily="18" charset="0"/>
                      </a:rPr>
                      <m:t> </m:t>
                    </m:r>
                    <m:r>
                      <m:rPr>
                        <m:sty m:val="p"/>
                      </m:rPr>
                      <a:rPr lang="en-US" sz="1800" i="0" dirty="0" smtClean="0">
                        <a:latin typeface="Cambria Math" panose="02040503050406030204" pitchFamily="18" charset="0"/>
                      </a:rPr>
                      <m:t>T</m:t>
                    </m:r>
                    <m:r>
                      <a:rPr lang="en-US" sz="1800" i="1" dirty="0" smtClean="0">
                        <a:latin typeface="Cambria Math" panose="02040503050406030204" pitchFamily="18" charset="0"/>
                      </a:rPr>
                      <m:t>)</m:t>
                    </m:r>
                    <m:sSup>
                      <m:sSupPr>
                        <m:ctrlPr>
                          <a:rPr lang="en-US" sz="1800" i="1" dirty="0">
                            <a:latin typeface="Cambria Math" panose="02040503050406030204" pitchFamily="18" charset="0"/>
                          </a:rPr>
                        </m:ctrlPr>
                      </m:sSupPr>
                      <m:e>
                        <m:d>
                          <m:dPr>
                            <m:ctrlPr>
                              <a:rPr lang="en-US" sz="1800" i="1" dirty="0">
                                <a:latin typeface="Cambria Math" panose="02040503050406030204" pitchFamily="18" charset="0"/>
                              </a:rPr>
                            </m:ctrlPr>
                          </m:dPr>
                          <m:e>
                            <m:r>
                              <a:rPr lang="en-US" sz="1800" b="0" i="1" dirty="0" smtClean="0">
                                <a:latin typeface="Cambria Math" panose="02040503050406030204" pitchFamily="18" charset="0"/>
                              </a:rPr>
                              <m:t>71400</m:t>
                            </m:r>
                            <m:r>
                              <a:rPr lang="en-US" sz="1800" i="1" dirty="0">
                                <a:latin typeface="Cambria Math" panose="02040503050406030204" pitchFamily="18" charset="0"/>
                              </a:rPr>
                              <m:t>/</m:t>
                            </m:r>
                            <m:r>
                              <a:rPr lang="en-US" sz="1800" b="0" i="1" dirty="0" smtClean="0">
                                <a:latin typeface="Cambria Math" panose="02040503050406030204" pitchFamily="18" charset="0"/>
                              </a:rPr>
                              <m:t>6387</m:t>
                            </m:r>
                          </m:e>
                        </m:d>
                      </m:e>
                      <m:sup>
                        <m:r>
                          <a:rPr lang="en-US" sz="1800" i="1" dirty="0">
                            <a:latin typeface="Cambria Math" panose="02040503050406030204" pitchFamily="18" charset="0"/>
                          </a:rPr>
                          <m:t>−3</m:t>
                        </m:r>
                      </m:sup>
                    </m:sSup>
                    <m:r>
                      <a:rPr lang="en-US" sz="1800" i="1" dirty="0" smtClean="0">
                        <a:latin typeface="Cambria Math" panose="02040503050406030204" pitchFamily="18" charset="0"/>
                      </a:rPr>
                      <m:t>=2.86</m:t>
                    </m:r>
                    <m:r>
                      <a:rPr lang="en-US" sz="1800" i="1" dirty="0" smtClean="0">
                        <a:latin typeface="Cambria Math" panose="02040503050406030204" pitchFamily="18" charset="0"/>
                        <a:ea typeface="Cambria Math" panose="02040503050406030204" pitchFamily="18" charset="0"/>
                      </a:rPr>
                      <m:t>×</m:t>
                    </m:r>
                    <m:sSup>
                      <m:sSupPr>
                        <m:ctrlPr>
                          <a:rPr lang="en-US" sz="1800" i="1" dirty="0">
                            <a:latin typeface="Cambria Math" panose="02040503050406030204" pitchFamily="18" charset="0"/>
                            <a:ea typeface="Cambria Math" panose="02040503050406030204" pitchFamily="18" charset="0"/>
                          </a:rPr>
                        </m:ctrlPr>
                      </m:sSupPr>
                      <m:e>
                        <m:r>
                          <a:rPr lang="en-US" sz="1800" i="1" dirty="0">
                            <a:latin typeface="Cambria Math" panose="02040503050406030204" pitchFamily="18" charset="0"/>
                            <a:ea typeface="Cambria Math" panose="02040503050406030204" pitchFamily="18" charset="0"/>
                          </a:rPr>
                          <m:t>10</m:t>
                        </m:r>
                      </m:e>
                      <m:sup>
                        <m:r>
                          <a:rPr lang="en-US" sz="1800" i="1" dirty="0">
                            <a:latin typeface="Cambria Math" panose="02040503050406030204" pitchFamily="18" charset="0"/>
                            <a:ea typeface="Cambria Math" panose="02040503050406030204" pitchFamily="18" charset="0"/>
                          </a:rPr>
                          <m:t>−</m:t>
                        </m:r>
                        <m:r>
                          <a:rPr lang="en-US" sz="1800" b="0" i="1" dirty="0" smtClean="0">
                            <a:latin typeface="Cambria Math" panose="02040503050406030204" pitchFamily="18" charset="0"/>
                            <a:ea typeface="Cambria Math" panose="02040503050406030204" pitchFamily="18" charset="0"/>
                          </a:rPr>
                          <m:t>8</m:t>
                        </m:r>
                      </m:sup>
                    </m:sSup>
                    <m:r>
                      <a:rPr lang="en-US" sz="1800" i="1" dirty="0">
                        <a:latin typeface="Cambria Math" panose="02040503050406030204" pitchFamily="18" charset="0"/>
                      </a:rPr>
                      <m:t> </m:t>
                    </m:r>
                    <m:r>
                      <m:rPr>
                        <m:sty m:val="p"/>
                      </m:rPr>
                      <a:rPr lang="en-US" sz="1800" dirty="0">
                        <a:latin typeface="Cambria Math" panose="02040503050406030204" pitchFamily="18" charset="0"/>
                      </a:rPr>
                      <m:t>T</m:t>
                    </m:r>
                  </m:oMath>
                </a14:m>
                <a:r>
                  <a:rPr lang="en-US" sz="1800" dirty="0"/>
                  <a:t>.</a:t>
                </a:r>
              </a:p>
              <a:p>
                <a:r>
                  <a:rPr lang="en-US" sz="1800" dirty="0"/>
                  <a:t>So Jupiter's magnetic field is some </a:t>
                </a:r>
                <a14:m>
                  <m:oMath xmlns:m="http://schemas.openxmlformats.org/officeDocument/2006/math">
                    <m:r>
                      <a:rPr lang="en-US" sz="1800" i="1" dirty="0" smtClean="0">
                        <a:latin typeface="Cambria Math" panose="02040503050406030204" pitchFamily="18" charset="0"/>
                      </a:rPr>
                      <m:t>1400</m:t>
                    </m:r>
                  </m:oMath>
                </a14:m>
                <a:r>
                  <a:rPr lang="en-US" sz="1800" dirty="0"/>
                  <a:t> times larger than Earth's.  This mammoth magnetic field traps huge numbers of energetic particles, so the particle radiation environment at Jupiter is extreme.  Spacecraft have to be carefully hardened to withstand the radiation environment.</a:t>
                </a:r>
              </a:p>
              <a:p>
                <a:r>
                  <a:rPr lang="en-US" sz="1800" dirty="0"/>
                  <a:t>On the daylight side, the solar wind compresses Jupiter’s magnetosphere and limits its size.  The size is determined by a balance in pressure in the solar wind and in the magnetosphere--the magnetosphere is compressed until an equilibrium is reached.  The solar wind provides a gas at pressure, </a:t>
                </a:r>
                <a14:m>
                  <m:oMath xmlns:m="http://schemas.openxmlformats.org/officeDocument/2006/math">
                    <m:r>
                      <a:rPr lang="en-US" sz="1800" i="1" dirty="0" smtClean="0">
                        <a:latin typeface="Cambria Math" panose="02040503050406030204" pitchFamily="18" charset="0"/>
                      </a:rPr>
                      <m:t>𝑃</m:t>
                    </m:r>
                    <m:r>
                      <a:rPr lang="en-US" sz="1800" i="1" dirty="0" smtClean="0">
                        <a:latin typeface="Cambria Math" panose="02040503050406030204" pitchFamily="18" charset="0"/>
                      </a:rPr>
                      <m:t> = </m:t>
                    </m:r>
                    <m:r>
                      <a:rPr lang="en-US" sz="1800" i="1" dirty="0" err="1">
                        <a:latin typeface="Cambria Math" panose="02040503050406030204" pitchFamily="18" charset="0"/>
                      </a:rPr>
                      <m:t>𝑛𝑘𝑇</m:t>
                    </m:r>
                  </m:oMath>
                </a14:m>
                <a:r>
                  <a:rPr lang="en-US" sz="1800" dirty="0"/>
                  <a:t>, while inside the magnetosphere the pressure is mainly due to “magnetic pressure” </a:t>
                </a:r>
                <a14:m>
                  <m:oMath xmlns:m="http://schemas.openxmlformats.org/officeDocument/2006/math">
                    <m:r>
                      <a:rPr lang="en-US" sz="1800" i="1" dirty="0" smtClean="0">
                        <a:latin typeface="Cambria Math" panose="02040503050406030204" pitchFamily="18" charset="0"/>
                      </a:rPr>
                      <m:t>𝑃</m:t>
                    </m:r>
                    <m:r>
                      <a:rPr lang="en-US" sz="1800" i="1" baseline="-25000" dirty="0" smtClean="0">
                        <a:latin typeface="Cambria Math" panose="02040503050406030204" pitchFamily="18" charset="0"/>
                      </a:rPr>
                      <m:t>𝐵</m:t>
                    </m:r>
                    <m:r>
                      <a:rPr lang="en-US" sz="1800" i="1" dirty="0" smtClean="0">
                        <a:latin typeface="Cambria Math" panose="02040503050406030204" pitchFamily="18" charset="0"/>
                      </a:rPr>
                      <m:t> </m:t>
                    </m:r>
                    <m:r>
                      <a:rPr lang="en-US" sz="1800" i="1" dirty="0">
                        <a:latin typeface="Cambria Math" panose="02040503050406030204" pitchFamily="18" charset="0"/>
                      </a:rPr>
                      <m:t>= </m:t>
                    </m:r>
                    <m:r>
                      <a:rPr lang="en-US" sz="1800" i="1" dirty="0">
                        <a:latin typeface="Cambria Math" panose="02040503050406030204" pitchFamily="18" charset="0"/>
                      </a:rPr>
                      <m:t>𝐵</m:t>
                    </m:r>
                    <m:r>
                      <a:rPr lang="en-US" sz="1800" i="1" baseline="30000" dirty="0">
                        <a:latin typeface="Cambria Math" panose="02040503050406030204" pitchFamily="18" charset="0"/>
                      </a:rPr>
                      <m:t>2</m:t>
                    </m:r>
                    <m:r>
                      <a:rPr lang="en-US" sz="1800" i="1" dirty="0">
                        <a:latin typeface="Cambria Math" panose="02040503050406030204" pitchFamily="18" charset="0"/>
                      </a:rPr>
                      <m:t>/</m:t>
                    </m:r>
                    <m:r>
                      <a:rPr lang="en-US" sz="1800" b="0" i="1" dirty="0" smtClean="0">
                        <a:latin typeface="Cambria Math" panose="02040503050406030204" pitchFamily="18" charset="0"/>
                      </a:rPr>
                      <m:t>2</m:t>
                    </m:r>
                    <m:sSub>
                      <m:sSubPr>
                        <m:ctrlPr>
                          <a:rPr lang="en-US" sz="1800" b="0" i="1" dirty="0" smtClean="0">
                            <a:latin typeface="Cambria Math" panose="02040503050406030204" pitchFamily="18" charset="0"/>
                          </a:rPr>
                        </m:ctrlPr>
                      </m:sSubPr>
                      <m:e>
                        <m:r>
                          <a:rPr lang="en-US" sz="1800" b="0" i="1" dirty="0" smtClean="0">
                            <a:latin typeface="Cambria Math" panose="02040503050406030204" pitchFamily="18" charset="0"/>
                            <a:ea typeface="Cambria Math" panose="02040503050406030204" pitchFamily="18" charset="0"/>
                          </a:rPr>
                          <m:t>𝜇</m:t>
                        </m:r>
                      </m:e>
                      <m:sub>
                        <m:r>
                          <a:rPr lang="en-US" sz="1800" b="0" i="1" dirty="0" smtClean="0">
                            <a:latin typeface="Cambria Math" panose="02040503050406030204" pitchFamily="18" charset="0"/>
                          </a:rPr>
                          <m:t>0</m:t>
                        </m:r>
                      </m:sub>
                    </m:sSub>
                  </m:oMath>
                </a14:m>
                <a:r>
                  <a:rPr lang="en-US" sz="1800" dirty="0"/>
                  <a:t>. where </a:t>
                </a:r>
                <a14:m>
                  <m:oMath xmlns:m="http://schemas.openxmlformats.org/officeDocument/2006/math">
                    <m:sSub>
                      <m:sSubPr>
                        <m:ctrlPr>
                          <a:rPr lang="en-US" sz="1800" i="1" dirty="0" smtClean="0">
                            <a:latin typeface="Cambria Math" panose="02040503050406030204" pitchFamily="18" charset="0"/>
                          </a:rPr>
                        </m:ctrlPr>
                      </m:sSubPr>
                      <m:e>
                        <m:r>
                          <a:rPr lang="en-US" sz="1800" i="1" dirty="0" smtClean="0">
                            <a:latin typeface="Cambria Math" panose="02040503050406030204" pitchFamily="18" charset="0"/>
                            <a:ea typeface="Cambria Math" panose="02040503050406030204" pitchFamily="18" charset="0"/>
                          </a:rPr>
                          <m:t>𝜇</m:t>
                        </m:r>
                      </m:e>
                      <m:sub>
                        <m:r>
                          <a:rPr lang="en-US" sz="1800" b="0" i="1" dirty="0" smtClean="0">
                            <a:latin typeface="Cambria Math" panose="02040503050406030204" pitchFamily="18" charset="0"/>
                          </a:rPr>
                          <m:t>0</m:t>
                        </m:r>
                      </m:sub>
                    </m:sSub>
                    <m:r>
                      <a:rPr lang="en-US" sz="1800" i="1" dirty="0" smtClean="0">
                        <a:latin typeface="Cambria Math" panose="02040503050406030204" pitchFamily="18" charset="0"/>
                      </a:rPr>
                      <m:t>=4</m:t>
                    </m:r>
                    <m:r>
                      <a:rPr lang="en-US" sz="1800" i="1" dirty="0" smtClean="0">
                        <a:latin typeface="Cambria Math" panose="02040503050406030204" pitchFamily="18" charset="0"/>
                        <a:ea typeface="Cambria Math" panose="02040503050406030204" pitchFamily="18" charset="0"/>
                      </a:rPr>
                      <m:t>𝜋</m:t>
                    </m:r>
                    <m:r>
                      <a:rPr lang="en-US" sz="1800" i="1" dirty="0" smtClean="0">
                        <a:latin typeface="Cambria Math" panose="02040503050406030204" pitchFamily="18" charset="0"/>
                        <a:ea typeface="Cambria Math" panose="02040503050406030204" pitchFamily="18" charset="0"/>
                      </a:rPr>
                      <m:t>×</m:t>
                    </m:r>
                    <m:sSup>
                      <m:sSupPr>
                        <m:ctrlPr>
                          <a:rPr lang="en-US" sz="1800" i="1" dirty="0" smtClean="0">
                            <a:latin typeface="Cambria Math" panose="02040503050406030204" pitchFamily="18" charset="0"/>
                            <a:ea typeface="Cambria Math" panose="02040503050406030204" pitchFamily="18" charset="0"/>
                          </a:rPr>
                        </m:ctrlPr>
                      </m:sSupPr>
                      <m:e>
                        <m:r>
                          <a:rPr lang="en-US" sz="1800" b="0" i="1" dirty="0" smtClean="0">
                            <a:latin typeface="Cambria Math" panose="02040503050406030204" pitchFamily="18" charset="0"/>
                            <a:ea typeface="Cambria Math" panose="02040503050406030204" pitchFamily="18" charset="0"/>
                          </a:rPr>
                          <m:t>10</m:t>
                        </m:r>
                      </m:e>
                      <m:sup>
                        <m:r>
                          <a:rPr lang="en-US" sz="1800" b="0" i="1" dirty="0" smtClean="0">
                            <a:latin typeface="Cambria Math" panose="02040503050406030204" pitchFamily="18" charset="0"/>
                            <a:ea typeface="Cambria Math" panose="02040503050406030204" pitchFamily="18" charset="0"/>
                          </a:rPr>
                          <m:t>−7</m:t>
                        </m:r>
                      </m:sup>
                    </m:sSup>
                    <m:r>
                      <a:rPr lang="en-US" sz="1800" i="1" dirty="0" smtClean="0">
                        <a:latin typeface="Cambria Math" panose="02040503050406030204" pitchFamily="18" charset="0"/>
                      </a:rPr>
                      <m:t> </m:t>
                    </m:r>
                    <m:r>
                      <m:rPr>
                        <m:sty m:val="p"/>
                      </m:rPr>
                      <a:rPr lang="en-US" sz="1800" i="0" dirty="0" smtClean="0">
                        <a:latin typeface="Cambria Math" panose="02040503050406030204" pitchFamily="18" charset="0"/>
                      </a:rPr>
                      <m:t>H</m:t>
                    </m:r>
                    <m:r>
                      <a:rPr lang="en-US" sz="1800" i="0" dirty="0" smtClean="0">
                        <a:latin typeface="Cambria Math" panose="02040503050406030204" pitchFamily="18" charset="0"/>
                      </a:rPr>
                      <m:t>/</m:t>
                    </m:r>
                    <m:r>
                      <m:rPr>
                        <m:sty m:val="p"/>
                      </m:rPr>
                      <a:rPr lang="en-US" sz="1800" i="0" dirty="0" smtClean="0">
                        <a:latin typeface="Cambria Math" panose="02040503050406030204" pitchFamily="18" charset="0"/>
                      </a:rPr>
                      <m:t>m</m:t>
                    </m:r>
                    <m:r>
                      <a:rPr lang="en-US" sz="1800" i="1" dirty="0" smtClean="0">
                        <a:latin typeface="Cambria Math" panose="02040503050406030204" pitchFamily="18" charset="0"/>
                      </a:rPr>
                      <m:t> </m:t>
                    </m:r>
                  </m:oMath>
                </a14:m>
                <a:r>
                  <a:rPr lang="en-US" sz="1800" dirty="0"/>
                  <a:t>is the magnetic permeability of free space.  </a:t>
                </a:r>
              </a:p>
            </p:txBody>
          </p:sp>
        </mc:Choice>
        <mc:Fallback>
          <p:sp>
            <p:nvSpPr>
              <p:cNvPr id="3" name="Text Placeholder 2"/>
              <p:cNvSpPr>
                <a:spLocks noGrp="1" noRot="1" noChangeAspect="1" noMove="1" noResize="1" noEditPoints="1" noAdjustHandles="1" noChangeArrowheads="1" noChangeShapeType="1" noTextEdit="1"/>
              </p:cNvSpPr>
              <p:nvPr>
                <p:ph type="body" sz="half" idx="1"/>
              </p:nvPr>
            </p:nvSpPr>
            <p:spPr>
              <a:xfrm>
                <a:off x="163688" y="863029"/>
                <a:ext cx="7798784" cy="5126805"/>
              </a:xfrm>
              <a:blipFill>
                <a:blip r:embed="rId2"/>
                <a:stretch>
                  <a:fillRect l="-156" t="-713" r="-1173" b="-3686"/>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pPr>
              <a:defRPr/>
            </a:pPr>
            <a:r>
              <a:rPr lang="en-US"/>
              <a:t>November 13, 2018</a:t>
            </a:r>
            <a:endParaRPr lang="en-US" altLang="zh-CN" dirty="0"/>
          </a:p>
        </p:txBody>
      </p:sp>
      <p:sp>
        <p:nvSpPr>
          <p:cNvPr id="5" name="TextBox 4">
            <a:extLst>
              <a:ext uri="{FF2B5EF4-FFF2-40B4-BE49-F238E27FC236}">
                <a16:creationId xmlns:a16="http://schemas.microsoft.com/office/drawing/2014/main" id="{84E660F1-62EA-4B8C-ADB4-4A1D99E8B894}"/>
              </a:ext>
            </a:extLst>
          </p:cNvPr>
          <p:cNvSpPr txBox="1"/>
          <p:nvPr/>
        </p:nvSpPr>
        <p:spPr>
          <a:xfrm>
            <a:off x="7868559" y="3962400"/>
            <a:ext cx="4317798" cy="1754326"/>
          </a:xfrm>
          <a:prstGeom prst="rect">
            <a:avLst/>
          </a:prstGeom>
          <a:noFill/>
        </p:spPr>
        <p:txBody>
          <a:bodyPr wrap="square" rtlCol="0">
            <a:spAutoFit/>
          </a:bodyPr>
          <a:lstStyle/>
          <a:p>
            <a:pPr algn="l"/>
            <a:r>
              <a:rPr lang="en-US" sz="1800" dirty="0"/>
              <a:t>Jupiter’s magnetosphere looks similar to Earth’s, but is vastly larger.  Jupiter’s inner moon Io forms a plasma torus all around it’s orbit, due to the dust and gas from Io’s constant volcanic eruptions.</a:t>
            </a:r>
          </a:p>
        </p:txBody>
      </p:sp>
      <p:pic>
        <p:nvPicPr>
          <p:cNvPr id="8" name="Picture 7">
            <a:extLst>
              <a:ext uri="{FF2B5EF4-FFF2-40B4-BE49-F238E27FC236}">
                <a16:creationId xmlns:a16="http://schemas.microsoft.com/office/drawing/2014/main" id="{31B2FD28-D1FD-42F1-A053-9F93054F0F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8559" y="1020431"/>
            <a:ext cx="4159752" cy="2730106"/>
          </a:xfrm>
          <a:prstGeom prst="rect">
            <a:avLst/>
          </a:prstGeom>
        </p:spPr>
      </p:pic>
    </p:spTree>
    <p:extLst>
      <p:ext uri="{BB962C8B-B14F-4D97-AF65-F5344CB8AC3E}">
        <p14:creationId xmlns:p14="http://schemas.microsoft.com/office/powerpoint/2010/main" val="17511992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D5813-B2B4-468E-83B7-6F09CFA2E524}"/>
              </a:ext>
            </a:extLst>
          </p:cNvPr>
          <p:cNvSpPr>
            <a:spLocks noGrp="1"/>
          </p:cNvSpPr>
          <p:nvPr>
            <p:ph type="title"/>
          </p:nvPr>
        </p:nvSpPr>
        <p:spPr>
          <a:xfrm>
            <a:off x="609600" y="83049"/>
            <a:ext cx="10972800" cy="914400"/>
          </a:xfrm>
        </p:spPr>
        <p:txBody>
          <a:bodyPr/>
          <a:lstStyle/>
          <a:p>
            <a:r>
              <a:rPr lang="en-US" dirty="0"/>
              <a:t>More on Jupiter’s Magnetic Field.</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D572CD82-27E6-4F5C-AE2B-79803A43C282}"/>
                  </a:ext>
                </a:extLst>
              </p:cNvPr>
              <p:cNvSpPr>
                <a:spLocks noGrp="1"/>
              </p:cNvSpPr>
              <p:nvPr>
                <p:ph type="body" sz="half" idx="1"/>
              </p:nvPr>
            </p:nvSpPr>
            <p:spPr>
              <a:xfrm>
                <a:off x="297951" y="1150706"/>
                <a:ext cx="11517330" cy="1494989"/>
              </a:xfrm>
            </p:spPr>
            <p:txBody>
              <a:bodyPr/>
              <a:lstStyle/>
              <a:p>
                <a:r>
                  <a:rPr lang="en-US" sz="1800" dirty="0"/>
                  <a:t>In the solar wind, we find that the gas pressure falls off as one over distance from the Sun squared:  </a:t>
                </a:r>
                <a14:m>
                  <m:oMath xmlns:m="http://schemas.openxmlformats.org/officeDocument/2006/math">
                    <m:r>
                      <a:rPr lang="en-US" sz="1800" i="1" dirty="0" smtClean="0">
                        <a:latin typeface="Cambria Math" panose="02040503050406030204" pitchFamily="18" charset="0"/>
                      </a:rPr>
                      <m:t>𝑃</m:t>
                    </m:r>
                    <m:r>
                      <a:rPr lang="en-US" sz="1800" i="1" dirty="0" smtClean="0">
                        <a:latin typeface="Cambria Math" panose="02040503050406030204" pitchFamily="18" charset="0"/>
                      </a:rPr>
                      <m:t> ~ 1/</m:t>
                    </m:r>
                    <m:r>
                      <a:rPr lang="en-US" sz="1800" i="1" dirty="0" smtClean="0">
                        <a:latin typeface="Cambria Math" panose="02040503050406030204" pitchFamily="18" charset="0"/>
                      </a:rPr>
                      <m:t>𝑟</m:t>
                    </m:r>
                    <m:r>
                      <a:rPr lang="en-US" sz="1800" i="1" baseline="30000" dirty="0" smtClean="0">
                        <a:latin typeface="Cambria Math" panose="02040503050406030204" pitchFamily="18" charset="0"/>
                      </a:rPr>
                      <m:t>2</m:t>
                    </m:r>
                  </m:oMath>
                </a14:m>
                <a:r>
                  <a:rPr lang="en-US" sz="1800" dirty="0"/>
                  <a:t>. From this, we can estimate how much larger Jupiter's magnetosphere is than Earth's, by considering the ratio of gas pressures at Earth's and Jupiter's distance, and the ratio of magnetic pressures of Earth's and Jupiter's magnetic fields.  This is one of the homework problems.  The Earth's magnetic field extends to about </a:t>
                </a:r>
                <a14:m>
                  <m:oMath xmlns:m="http://schemas.openxmlformats.org/officeDocument/2006/math">
                    <m:r>
                      <a:rPr lang="en-US" sz="1800" b="0" i="1" smtClean="0">
                        <a:latin typeface="Cambria Math" panose="02040503050406030204" pitchFamily="18" charset="0"/>
                      </a:rPr>
                      <m:t>10</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ea typeface="Cambria Math" panose="02040503050406030204" pitchFamily="18" charset="0"/>
                          </a:rPr>
                          <m:t>⨁</m:t>
                        </m:r>
                      </m:sub>
                    </m:sSub>
                  </m:oMath>
                </a14:m>
                <a:r>
                  <a:rPr lang="en-US" sz="1800" dirty="0"/>
                  <a:t>, while Jupiter's magnetic field is about </a:t>
                </a:r>
                <a14:m>
                  <m:oMath xmlns:m="http://schemas.openxmlformats.org/officeDocument/2006/math">
                    <m:r>
                      <a:rPr lang="en-US" sz="1800" i="1" dirty="0" smtClean="0">
                        <a:latin typeface="Cambria Math" panose="02040503050406030204" pitchFamily="18" charset="0"/>
                      </a:rPr>
                      <m:t>17 </m:t>
                    </m:r>
                    <m:r>
                      <a:rPr lang="en-US" sz="1800" i="1" dirty="0" smtClean="0">
                        <a:latin typeface="Cambria Math" panose="02040503050406030204" pitchFamily="18" charset="0"/>
                      </a:rPr>
                      <m:t>𝑅</m:t>
                    </m:r>
                    <m:r>
                      <m:rPr>
                        <m:sty m:val="p"/>
                      </m:rPr>
                      <a:rPr lang="en-US" sz="1800" i="0" baseline="-25000" dirty="0" smtClean="0">
                        <a:latin typeface="Cambria Math" panose="02040503050406030204" pitchFamily="18" charset="0"/>
                      </a:rPr>
                      <m:t>J</m:t>
                    </m:r>
                  </m:oMath>
                </a14:m>
                <a:r>
                  <a:rPr lang="en-US" sz="1800" dirty="0"/>
                  <a:t> in size.</a:t>
                </a:r>
              </a:p>
              <a:p>
                <a:endParaRPr lang="en-US" sz="1800" dirty="0"/>
              </a:p>
            </p:txBody>
          </p:sp>
        </mc:Choice>
        <mc:Fallback>
          <p:sp>
            <p:nvSpPr>
              <p:cNvPr id="3" name="Text Placeholder 2">
                <a:extLst>
                  <a:ext uri="{FF2B5EF4-FFF2-40B4-BE49-F238E27FC236}">
                    <a16:creationId xmlns:a16="http://schemas.microsoft.com/office/drawing/2014/main" id="{D572CD82-27E6-4F5C-AE2B-79803A43C282}"/>
                  </a:ext>
                </a:extLst>
              </p:cNvPr>
              <p:cNvSpPr>
                <a:spLocks noGrp="1" noRot="1" noChangeAspect="1" noMove="1" noResize="1" noEditPoints="1" noAdjustHandles="1" noChangeArrowheads="1" noChangeShapeType="1" noTextEdit="1"/>
              </p:cNvSpPr>
              <p:nvPr>
                <p:ph type="body" sz="half" idx="1"/>
              </p:nvPr>
            </p:nvSpPr>
            <p:spPr>
              <a:xfrm>
                <a:off x="297951" y="1150706"/>
                <a:ext cx="11517330" cy="1494989"/>
              </a:xfrm>
              <a:blipFill>
                <a:blip r:embed="rId2"/>
                <a:stretch>
                  <a:fillRect l="-106" t="-2449" b="-4082"/>
                </a:stretch>
              </a:blipFill>
            </p:spPr>
            <p:txBody>
              <a:bodyPr/>
              <a:lstStyle/>
              <a:p>
                <a:r>
                  <a:rPr lang="en-US">
                    <a:noFill/>
                  </a:rPr>
                  <a:t> </a:t>
                </a:r>
              </a:p>
            </p:txBody>
          </p:sp>
        </mc:Fallback>
      </mc:AlternateContent>
      <p:sp>
        <p:nvSpPr>
          <p:cNvPr id="6" name="Date Placeholder 5">
            <a:extLst>
              <a:ext uri="{FF2B5EF4-FFF2-40B4-BE49-F238E27FC236}">
                <a16:creationId xmlns:a16="http://schemas.microsoft.com/office/drawing/2014/main" id="{086436E4-F2D6-4CB6-8033-86F50E3DC2A1}"/>
              </a:ext>
            </a:extLst>
          </p:cNvPr>
          <p:cNvSpPr>
            <a:spLocks noGrp="1"/>
          </p:cNvSpPr>
          <p:nvPr>
            <p:ph type="dt" sz="half" idx="10"/>
          </p:nvPr>
        </p:nvSpPr>
        <p:spPr/>
        <p:txBody>
          <a:bodyPr/>
          <a:lstStyle/>
          <a:p>
            <a:pPr>
              <a:defRPr/>
            </a:pPr>
            <a:r>
              <a:rPr lang="en-US"/>
              <a:t>November 13, 2018</a:t>
            </a:r>
            <a:endParaRPr lang="en-US" altLang="zh-CN"/>
          </a:p>
        </p:txBody>
      </p:sp>
      <p:pic>
        <p:nvPicPr>
          <p:cNvPr id="7" name="Content Placeholder 4">
            <a:extLst>
              <a:ext uri="{FF2B5EF4-FFF2-40B4-BE49-F238E27FC236}">
                <a16:creationId xmlns:a16="http://schemas.microsoft.com/office/drawing/2014/main" id="{228D64AF-FAC0-47DA-BDC1-EDBC553332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086308" y="2645695"/>
            <a:ext cx="4660912" cy="329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2">
            <a:extLst>
              <a:ext uri="{FF2B5EF4-FFF2-40B4-BE49-F238E27FC236}">
                <a16:creationId xmlns:a16="http://schemas.microsoft.com/office/drawing/2014/main" id="{1713E4F5-9842-418B-BA9C-FB6025F67F9A}"/>
              </a:ext>
            </a:extLst>
          </p:cNvPr>
          <p:cNvSpPr txBox="1">
            <a:spLocks/>
          </p:cNvSpPr>
          <p:nvPr/>
        </p:nvSpPr>
        <p:spPr bwMode="auto">
          <a:xfrm>
            <a:off x="297951" y="2645695"/>
            <a:ext cx="3788357" cy="337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9999FF"/>
              </a:buClr>
              <a:buSzPct val="80000"/>
              <a:buFont typeface="Wingdings" panose="05000000000000000000" pitchFamily="2" charset="2"/>
              <a:buChar char="q"/>
              <a:defRPr sz="3200">
                <a:solidFill>
                  <a:schemeClr val="bg2"/>
                </a:solidFill>
                <a:latin typeface="+mn-lt"/>
                <a:ea typeface="+mn-ea"/>
                <a:cs typeface="+mn-cs"/>
              </a:defRPr>
            </a:lvl1pPr>
            <a:lvl2pPr marL="742950" indent="-285750" algn="l" rtl="0" eaLnBrk="0" fontAlgn="base" hangingPunct="0">
              <a:spcBef>
                <a:spcPct val="20000"/>
              </a:spcBef>
              <a:spcAft>
                <a:spcPct val="0"/>
              </a:spcAft>
              <a:buClr>
                <a:srgbClr val="9999FF"/>
              </a:buClr>
              <a:buSzPct val="65000"/>
              <a:buFont typeface="Wingdings" panose="05000000000000000000" pitchFamily="2" charset="2"/>
              <a:buChar char="n"/>
              <a:defRPr sz="2800">
                <a:solidFill>
                  <a:schemeClr val="bg2"/>
                </a:solidFill>
                <a:latin typeface="+mn-lt"/>
              </a:defRPr>
            </a:lvl2pPr>
            <a:lvl3pPr marL="1143000" indent="-228600" algn="l" rtl="0" eaLnBrk="0" fontAlgn="base" hangingPunct="0">
              <a:spcBef>
                <a:spcPct val="20000"/>
              </a:spcBef>
              <a:spcAft>
                <a:spcPct val="0"/>
              </a:spcAft>
              <a:buClr>
                <a:srgbClr val="9999FF"/>
              </a:buClr>
              <a:buSzPct val="65000"/>
              <a:buFont typeface="Wingdings" panose="05000000000000000000" pitchFamily="2" charset="2"/>
              <a:buChar char="n"/>
              <a:defRPr sz="2400">
                <a:solidFill>
                  <a:schemeClr val="bg2"/>
                </a:solidFill>
                <a:latin typeface="+mn-lt"/>
              </a:defRPr>
            </a:lvl3pPr>
            <a:lvl4pPr marL="16002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4pPr>
            <a:lvl5pPr marL="20574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5pPr>
            <a:lvl6pPr marL="25146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6pPr>
            <a:lvl7pPr marL="29718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7pPr>
            <a:lvl8pPr marL="34290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8pPr>
            <a:lvl9pPr marL="38862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9pPr>
          </a:lstStyle>
          <a:p>
            <a:r>
              <a:rPr lang="en-US" sz="1800" kern="0" dirty="0"/>
              <a:t>Jupiter’s radiation belts are also much bigger and more dangerous that Earth’s, and can even be imaged in radio waves from Earth.  Here is a 21 cm radio observation from the Very Large Array radio telescope, with the size of the planet and inner magnetic fields lines drawn in.  It wobbles due to the tilt of the dipole from the spin axis of Jupiter.</a:t>
            </a:r>
          </a:p>
          <a:p>
            <a:endParaRPr lang="en-US" sz="1800" kern="0" dirty="0"/>
          </a:p>
        </p:txBody>
      </p:sp>
      <p:pic>
        <p:nvPicPr>
          <p:cNvPr id="3074" name="Picture 2" descr="Image result for jupiter's magnetosphere">
            <a:extLst>
              <a:ext uri="{FF2B5EF4-FFF2-40B4-BE49-F238E27FC236}">
                <a16:creationId xmlns:a16="http://schemas.microsoft.com/office/drawing/2014/main" id="{4AC09C65-2937-455F-B06E-1C10554EC6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4888" y="2645695"/>
            <a:ext cx="2752725" cy="21717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B147F05-4629-49C8-BF7C-0B8E1634BEC0}"/>
              </a:ext>
            </a:extLst>
          </p:cNvPr>
          <p:cNvSpPr txBox="1"/>
          <p:nvPr/>
        </p:nvSpPr>
        <p:spPr>
          <a:xfrm>
            <a:off x="8904888" y="4817395"/>
            <a:ext cx="3013913" cy="1200329"/>
          </a:xfrm>
          <a:prstGeom prst="rect">
            <a:avLst/>
          </a:prstGeom>
          <a:noFill/>
        </p:spPr>
        <p:txBody>
          <a:bodyPr wrap="square" rtlCol="0">
            <a:spAutoFit/>
          </a:bodyPr>
          <a:lstStyle/>
          <a:p>
            <a:pPr algn="l"/>
            <a:r>
              <a:rPr lang="en-US" sz="1800" dirty="0"/>
              <a:t>Jupiter has auroras, just like Earth, and for the same reason.  The moon Io has a “footprint.”</a:t>
            </a:r>
          </a:p>
        </p:txBody>
      </p:sp>
    </p:spTree>
    <p:extLst>
      <p:ext uri="{BB962C8B-B14F-4D97-AF65-F5344CB8AC3E}">
        <p14:creationId xmlns:p14="http://schemas.microsoft.com/office/powerpoint/2010/main" val="229263212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32150-4760-406E-BD5E-556891E9ACA2}"/>
              </a:ext>
            </a:extLst>
          </p:cNvPr>
          <p:cNvSpPr>
            <a:spLocks noGrp="1"/>
          </p:cNvSpPr>
          <p:nvPr>
            <p:ph type="title"/>
          </p:nvPr>
        </p:nvSpPr>
        <p:spPr>
          <a:xfrm>
            <a:off x="609600" y="131895"/>
            <a:ext cx="10972800" cy="914400"/>
          </a:xfrm>
        </p:spPr>
        <p:txBody>
          <a:bodyPr/>
          <a:lstStyle/>
          <a:p>
            <a:r>
              <a:rPr lang="en-US" dirty="0"/>
              <a:t>Jupiter’s Temperature and Internal Heat</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CC145871-9EC1-4BB2-BBF5-0D05EB5EB82F}"/>
                  </a:ext>
                </a:extLst>
              </p:cNvPr>
              <p:cNvSpPr>
                <a:spLocks noGrp="1"/>
              </p:cNvSpPr>
              <p:nvPr>
                <p:ph type="body" sz="half" idx="1"/>
              </p:nvPr>
            </p:nvSpPr>
            <p:spPr>
              <a:xfrm>
                <a:off x="256853" y="945222"/>
                <a:ext cx="11681717" cy="5150778"/>
              </a:xfrm>
            </p:spPr>
            <p:txBody>
              <a:bodyPr/>
              <a:lstStyle/>
              <a:p>
                <a:r>
                  <a:rPr lang="en-US" sz="1800" dirty="0"/>
                  <a:t>The albedo of Jupiter is quite high, at </a:t>
                </a:r>
                <a14:m>
                  <m:oMath xmlns:m="http://schemas.openxmlformats.org/officeDocument/2006/math">
                    <m:r>
                      <a:rPr lang="en-US" sz="1800" i="1" dirty="0" smtClean="0">
                        <a:latin typeface="Cambria Math" panose="02040503050406030204" pitchFamily="18" charset="0"/>
                      </a:rPr>
                      <m:t>𝐴</m:t>
                    </m:r>
                    <m:r>
                      <a:rPr lang="en-US" sz="1800" i="1" dirty="0" smtClean="0">
                        <a:latin typeface="Cambria Math" panose="02040503050406030204" pitchFamily="18" charset="0"/>
                      </a:rPr>
                      <m:t>=0.52</m:t>
                    </m:r>
                  </m:oMath>
                </a14:m>
                <a:r>
                  <a:rPr lang="en-US" sz="1800" dirty="0"/>
                  <a:t>, giving an equilibrium temperature of</a:t>
                </a:r>
              </a:p>
              <a:p>
                <a:pPr marL="0" indent="0">
                  <a:buNone/>
                </a:pPr>
                <a14:m>
                  <m:oMathPara xmlns:m="http://schemas.openxmlformats.org/officeDocument/2006/math">
                    <m:oMathParaPr>
                      <m:jc m:val="centerGroup"/>
                    </m:oMathParaPr>
                    <m:oMath xmlns:m="http://schemas.openxmlformats.org/officeDocument/2006/math">
                      <m:r>
                        <a:rPr lang="en-US" sz="1800" i="1" dirty="0" smtClean="0">
                          <a:latin typeface="Cambria Math" panose="02040503050406030204" pitchFamily="18" charset="0"/>
                        </a:rPr>
                        <m:t>𝑇</m:t>
                      </m:r>
                      <m:r>
                        <a:rPr lang="en-US" sz="1800" i="1" baseline="-25000" dirty="0" smtClean="0">
                          <a:latin typeface="Cambria Math" panose="02040503050406030204" pitchFamily="18" charset="0"/>
                        </a:rPr>
                        <m:t>𝑠𝑠</m:t>
                      </m:r>
                      <m:r>
                        <a:rPr lang="en-US" sz="1800" i="1" dirty="0">
                          <a:latin typeface="Cambria Math" panose="02040503050406030204" pitchFamily="18" charset="0"/>
                        </a:rPr>
                        <m:t>=279</m:t>
                      </m:r>
                      <m:sSup>
                        <m:sSupPr>
                          <m:ctrlPr>
                            <a:rPr lang="en-US" sz="1800" i="1" dirty="0" smtClean="0">
                              <a:latin typeface="Cambria Math" panose="02040503050406030204" pitchFamily="18" charset="0"/>
                            </a:rPr>
                          </m:ctrlPr>
                        </m:sSupPr>
                        <m:e>
                          <m:d>
                            <m:dPr>
                              <m:ctrlPr>
                                <a:rPr lang="en-US" sz="1800" i="1" dirty="0" smtClean="0">
                                  <a:latin typeface="Cambria Math" panose="02040503050406030204" pitchFamily="18" charset="0"/>
                                </a:rPr>
                              </m:ctrlPr>
                            </m:dPr>
                            <m:e>
                              <m:r>
                                <a:rPr lang="en-US" sz="1800" b="0" i="1" dirty="0" smtClean="0">
                                  <a:latin typeface="Cambria Math" panose="02040503050406030204" pitchFamily="18" charset="0"/>
                                </a:rPr>
                                <m:t>1−</m:t>
                              </m:r>
                              <m:r>
                                <a:rPr lang="en-US" sz="1800" b="0" i="1" dirty="0" smtClean="0">
                                  <a:latin typeface="Cambria Math" panose="02040503050406030204" pitchFamily="18" charset="0"/>
                                </a:rPr>
                                <m:t>𝐴</m:t>
                              </m:r>
                            </m:e>
                          </m:d>
                        </m:e>
                        <m:sup>
                          <m:r>
                            <a:rPr lang="en-US" sz="1800" b="0" i="1" dirty="0" smtClean="0">
                              <a:latin typeface="Cambria Math" panose="02040503050406030204" pitchFamily="18" charset="0"/>
                            </a:rPr>
                            <m:t>1/4</m:t>
                          </m:r>
                        </m:sup>
                      </m:sSup>
                      <m:sSubSup>
                        <m:sSubSupPr>
                          <m:ctrlPr>
                            <a:rPr lang="en-US" sz="1800" i="1" dirty="0" smtClean="0">
                              <a:latin typeface="Cambria Math" panose="02040503050406030204" pitchFamily="18" charset="0"/>
                            </a:rPr>
                          </m:ctrlPr>
                        </m:sSubSupPr>
                        <m:e>
                          <m:r>
                            <a:rPr lang="en-US" sz="1800" b="0" i="1" dirty="0" smtClean="0">
                              <a:latin typeface="Cambria Math" panose="02040503050406030204" pitchFamily="18" charset="0"/>
                            </a:rPr>
                            <m:t>𝑟</m:t>
                          </m:r>
                        </m:e>
                        <m:sub>
                          <m:r>
                            <a:rPr lang="en-US" sz="1800" b="0" i="1" dirty="0" smtClean="0">
                              <a:latin typeface="Cambria Math" panose="02040503050406030204" pitchFamily="18" charset="0"/>
                            </a:rPr>
                            <m:t>𝑝</m:t>
                          </m:r>
                        </m:sub>
                        <m:sup>
                          <m:r>
                            <a:rPr lang="en-US" sz="1800" b="0" i="1" dirty="0" smtClean="0">
                              <a:latin typeface="Cambria Math" panose="02040503050406030204" pitchFamily="18" charset="0"/>
                            </a:rPr>
                            <m:t>−1/2</m:t>
                          </m:r>
                        </m:sup>
                      </m:sSubSup>
                      <m:r>
                        <a:rPr lang="en-US" sz="1800" i="1" dirty="0">
                          <a:latin typeface="Cambria Math" panose="02040503050406030204" pitchFamily="18" charset="0"/>
                        </a:rPr>
                        <m:t>=279 </m:t>
                      </m:r>
                      <m:d>
                        <m:dPr>
                          <m:ctrlPr>
                            <a:rPr lang="en-US" sz="1800" i="1" dirty="0">
                              <a:latin typeface="Cambria Math" panose="02040503050406030204" pitchFamily="18" charset="0"/>
                            </a:rPr>
                          </m:ctrlPr>
                        </m:dPr>
                        <m:e>
                          <m:r>
                            <a:rPr lang="en-US" sz="1800" i="1" dirty="0">
                              <a:latin typeface="Cambria Math" panose="02040503050406030204" pitchFamily="18" charset="0"/>
                            </a:rPr>
                            <m:t>0.84</m:t>
                          </m:r>
                        </m:e>
                      </m:d>
                      <m:r>
                        <a:rPr lang="en-US" sz="1800" b="0" i="1" dirty="0" smtClean="0">
                          <a:latin typeface="Cambria Math" panose="02040503050406030204" pitchFamily="18" charset="0"/>
                        </a:rPr>
                        <m:t> </m:t>
                      </m:r>
                      <m:sSup>
                        <m:sSupPr>
                          <m:ctrlPr>
                            <a:rPr lang="en-US" sz="1800" i="1" dirty="0" smtClean="0">
                              <a:latin typeface="Cambria Math" panose="02040503050406030204" pitchFamily="18" charset="0"/>
                            </a:rPr>
                          </m:ctrlPr>
                        </m:sSupPr>
                        <m:e>
                          <m:r>
                            <a:rPr lang="en-US" sz="1800" b="0" i="1" dirty="0" smtClean="0">
                              <a:latin typeface="Cambria Math" panose="02040503050406030204" pitchFamily="18" charset="0"/>
                            </a:rPr>
                            <m:t>5.2</m:t>
                          </m:r>
                        </m:e>
                        <m:sup>
                          <m:r>
                            <a:rPr lang="en-US" sz="1800" b="0" i="1" dirty="0" smtClean="0">
                              <a:latin typeface="Cambria Math" panose="02040503050406030204" pitchFamily="18" charset="0"/>
                            </a:rPr>
                            <m:t>−1/2</m:t>
                          </m:r>
                        </m:sup>
                      </m:sSup>
                      <m:r>
                        <a:rPr lang="en-US" sz="1800" i="1" dirty="0" smtClean="0">
                          <a:latin typeface="Cambria Math" panose="02040503050406030204" pitchFamily="18" charset="0"/>
                        </a:rPr>
                        <m:t> </m:t>
                      </m:r>
                      <m:r>
                        <a:rPr lang="en-US" sz="1800" i="1" dirty="0">
                          <a:latin typeface="Cambria Math" panose="02040503050406030204" pitchFamily="18" charset="0"/>
                        </a:rPr>
                        <m:t>=103 </m:t>
                      </m:r>
                      <m:r>
                        <m:rPr>
                          <m:sty m:val="p"/>
                        </m:rPr>
                        <a:rPr lang="en-US" sz="1800" i="0" dirty="0">
                          <a:latin typeface="Cambria Math" panose="02040503050406030204" pitchFamily="18" charset="0"/>
                        </a:rPr>
                        <m:t>K</m:t>
                      </m:r>
                      <m:r>
                        <a:rPr lang="en-US" sz="1800" i="1" dirty="0">
                          <a:latin typeface="Cambria Math" panose="02040503050406030204" pitchFamily="18" charset="0"/>
                        </a:rPr>
                        <m:t>.</m:t>
                      </m:r>
                    </m:oMath>
                  </m:oMathPara>
                </a14:m>
                <a:endParaRPr lang="en-US" sz="1800" dirty="0"/>
              </a:p>
              <a:p>
                <a:r>
                  <a:rPr lang="en-US" sz="1800" dirty="0"/>
                  <a:t>The observed temperature of the cloud tops, however, is </a:t>
                </a:r>
                <a14:m>
                  <m:oMath xmlns:m="http://schemas.openxmlformats.org/officeDocument/2006/math">
                    <m:r>
                      <a:rPr lang="en-US" sz="1800" i="1" dirty="0" smtClean="0">
                        <a:latin typeface="Cambria Math" panose="02040503050406030204" pitchFamily="18" charset="0"/>
                      </a:rPr>
                      <m:t>130 </m:t>
                    </m:r>
                    <m:r>
                      <m:rPr>
                        <m:sty m:val="p"/>
                      </m:rPr>
                      <a:rPr lang="en-US" sz="1800" i="0" dirty="0" smtClean="0">
                        <a:latin typeface="Cambria Math" panose="02040503050406030204" pitchFamily="18" charset="0"/>
                      </a:rPr>
                      <m:t>K</m:t>
                    </m:r>
                  </m:oMath>
                </a14:m>
                <a:r>
                  <a:rPr lang="en-US" sz="1800" dirty="0"/>
                  <a:t> up to as much as </a:t>
                </a:r>
                <a14:m>
                  <m:oMath xmlns:m="http://schemas.openxmlformats.org/officeDocument/2006/math">
                    <m:r>
                      <a:rPr lang="en-US" sz="1800" i="1" dirty="0" smtClean="0">
                        <a:latin typeface="Cambria Math" panose="02040503050406030204" pitchFamily="18" charset="0"/>
                      </a:rPr>
                      <m:t>150 </m:t>
                    </m:r>
                    <m:r>
                      <m:rPr>
                        <m:sty m:val="p"/>
                      </m:rPr>
                      <a:rPr lang="en-US" sz="1800" i="0" dirty="0" smtClean="0">
                        <a:latin typeface="Cambria Math" panose="02040503050406030204" pitchFamily="18" charset="0"/>
                      </a:rPr>
                      <m:t>K</m:t>
                    </m:r>
                  </m:oMath>
                </a14:m>
                <a:r>
                  <a:rPr lang="en-US" sz="1800" dirty="0"/>
                  <a:t>.  This leads to the conclusion that Jupiter has an internal heat source, probably left over from its gravitational contraction.  </a:t>
                </a:r>
              </a:p>
              <a:p>
                <a:r>
                  <a:rPr lang="en-US" sz="1800" dirty="0"/>
                  <a:t>The "self-gravitational" potential energy of a body is </a:t>
                </a:r>
                <a14:m>
                  <m:oMath xmlns:m="http://schemas.openxmlformats.org/officeDocument/2006/math">
                    <m:r>
                      <a:rPr lang="en-US" sz="1800" b="0" i="1" smtClean="0">
                        <a:latin typeface="Cambria Math" panose="02040503050406030204" pitchFamily="18" charset="0"/>
                      </a:rPr>
                      <m:t>𝑈</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3</m:t>
                        </m:r>
                      </m:num>
                      <m:den>
                        <m:r>
                          <a:rPr lang="en-US" sz="1800" b="0" i="1" smtClean="0">
                            <a:latin typeface="Cambria Math" panose="02040503050406030204" pitchFamily="18" charset="0"/>
                          </a:rPr>
                          <m:t>5</m:t>
                        </m:r>
                      </m:den>
                    </m:f>
                    <m:f>
                      <m:fPr>
                        <m:type m:val="lin"/>
                        <m:ctrlPr>
                          <a:rPr lang="en-US" sz="1800" b="0" i="1" smtClean="0">
                            <a:latin typeface="Cambria Math" panose="02040503050406030204" pitchFamily="18" charset="0"/>
                          </a:rPr>
                        </m:ctrlPr>
                      </m:fPr>
                      <m:num>
                        <m:r>
                          <a:rPr lang="en-US" sz="1800" b="0" i="1" smtClean="0">
                            <a:latin typeface="Cambria Math" panose="02040503050406030204" pitchFamily="18" charset="0"/>
                          </a:rPr>
                          <m:t>𝐺</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𝑀</m:t>
                            </m:r>
                          </m:e>
                          <m:sup>
                            <m:r>
                              <a:rPr lang="en-US" sz="1800" b="0" i="1" smtClean="0">
                                <a:latin typeface="Cambria Math" panose="02040503050406030204" pitchFamily="18" charset="0"/>
                              </a:rPr>
                              <m:t>2</m:t>
                            </m:r>
                          </m:sup>
                        </m:sSup>
                      </m:num>
                      <m:den>
                        <m:r>
                          <a:rPr lang="en-US" sz="1800" b="0" i="1" smtClean="0">
                            <a:latin typeface="Cambria Math" panose="02040503050406030204" pitchFamily="18" charset="0"/>
                          </a:rPr>
                          <m:t>𝑅</m:t>
                        </m:r>
                      </m:den>
                    </m:f>
                  </m:oMath>
                </a14:m>
                <a:r>
                  <a:rPr lang="en-US" sz="1800" dirty="0"/>
                  <a:t>, which means that as a body contracts (</a:t>
                </a:r>
                <a14:m>
                  <m:oMath xmlns:m="http://schemas.openxmlformats.org/officeDocument/2006/math">
                    <m:r>
                      <a:rPr lang="en-US" sz="1800" i="1" dirty="0" smtClean="0">
                        <a:latin typeface="Cambria Math" panose="02040503050406030204" pitchFamily="18" charset="0"/>
                      </a:rPr>
                      <m:t>𝑅</m:t>
                    </m:r>
                  </m:oMath>
                </a14:m>
                <a:r>
                  <a:rPr lang="en-US" sz="1800" dirty="0"/>
                  <a:t> decreases), the potential energy goes down (gets more negative).  According to the virial theorem, half of this energy must be radiated away, and the rest goes into heating the body.  During Jupiter's formation, it must have become extremely hot, and it is now slowly cooling down, but it appears from what we know that Jupiter may still be generating heat, perhaps continuing to contract slightly.  How rapidly must it contract to produce the excess heat that we see?  Recall the flux of a black body, </a:t>
                </a:r>
                <a14:m>
                  <m:oMath xmlns:m="http://schemas.openxmlformats.org/officeDocument/2006/math">
                    <m:r>
                      <a:rPr lang="en-US" sz="1800" i="1" dirty="0" smtClean="0">
                        <a:latin typeface="Cambria Math" panose="02040503050406030204" pitchFamily="18" charset="0"/>
                      </a:rPr>
                      <m:t>𝐹</m:t>
                    </m:r>
                    <m:r>
                      <a:rPr lang="en-US" sz="1800" i="1" dirty="0" smtClean="0">
                        <a:latin typeface="Cambria Math" panose="02040503050406030204" pitchFamily="18" charset="0"/>
                      </a:rPr>
                      <m:t> = </m:t>
                    </m:r>
                    <m:r>
                      <a:rPr lang="en-US" sz="1800" i="1" dirty="0" smtClean="0">
                        <a:latin typeface="Cambria Math" panose="02040503050406030204" pitchFamily="18" charset="0"/>
                        <a:ea typeface="Cambria Math" panose="02040503050406030204" pitchFamily="18" charset="0"/>
                      </a:rPr>
                      <m:t>𝜎</m:t>
                    </m:r>
                    <m:r>
                      <a:rPr lang="en-US" sz="1800" i="1" dirty="0" smtClean="0">
                        <a:latin typeface="Cambria Math" panose="02040503050406030204" pitchFamily="18" charset="0"/>
                      </a:rPr>
                      <m:t>𝑇</m:t>
                    </m:r>
                    <m:r>
                      <a:rPr lang="en-US" sz="1800" i="1" baseline="30000" dirty="0" smtClean="0">
                        <a:latin typeface="Cambria Math" panose="02040503050406030204" pitchFamily="18" charset="0"/>
                      </a:rPr>
                      <m:t>4</m:t>
                    </m:r>
                    <m:r>
                      <a:rPr lang="en-US" sz="1800" i="1" dirty="0" smtClean="0">
                        <a:latin typeface="Cambria Math" panose="02040503050406030204" pitchFamily="18" charset="0"/>
                      </a:rPr>
                      <m:t> </m:t>
                    </m:r>
                    <m:r>
                      <m:rPr>
                        <m:sty m:val="p"/>
                      </m:rPr>
                      <a:rPr lang="en-US" sz="1800" i="0" dirty="0" smtClean="0">
                        <a:latin typeface="Cambria Math" panose="02040503050406030204" pitchFamily="18" charset="0"/>
                      </a:rPr>
                      <m:t>W</m:t>
                    </m:r>
                    <m:r>
                      <a:rPr lang="en-US" sz="1800" i="1" dirty="0" smtClean="0">
                        <a:latin typeface="Cambria Math" panose="02040503050406030204" pitchFamily="18" charset="0"/>
                      </a:rPr>
                      <m:t> </m:t>
                    </m:r>
                    <m:sSup>
                      <m:sSupPr>
                        <m:ctrlPr>
                          <a:rPr lang="en-US" sz="1800" i="1" dirty="0" smtClean="0">
                            <a:latin typeface="Cambria Math" panose="02040503050406030204" pitchFamily="18" charset="0"/>
                          </a:rPr>
                        </m:ctrlPr>
                      </m:sSupPr>
                      <m:e>
                        <m:r>
                          <m:rPr>
                            <m:sty m:val="p"/>
                          </m:rPr>
                          <a:rPr lang="en-US" sz="1800" b="0" i="0" dirty="0" smtClean="0">
                            <a:latin typeface="Cambria Math" panose="02040503050406030204" pitchFamily="18" charset="0"/>
                          </a:rPr>
                          <m:t>m</m:t>
                        </m:r>
                      </m:e>
                      <m:sup>
                        <m:r>
                          <a:rPr lang="en-US" sz="1800" b="0" i="1" dirty="0" smtClean="0">
                            <a:latin typeface="Cambria Math" panose="02040503050406030204" pitchFamily="18" charset="0"/>
                          </a:rPr>
                          <m:t>−2</m:t>
                        </m:r>
                      </m:sup>
                    </m:sSup>
                  </m:oMath>
                </a14:m>
                <a:r>
                  <a:rPr lang="en-US" sz="1800" dirty="0"/>
                  <a:t>.  This flux of energy, when considered over the entire surface area of a planet (</a:t>
                </a:r>
                <a14:m>
                  <m:oMath xmlns:m="http://schemas.openxmlformats.org/officeDocument/2006/math">
                    <m:r>
                      <a:rPr lang="en-US" sz="1800" b="0" i="1" smtClean="0">
                        <a:latin typeface="Cambria Math" panose="02040503050406030204" pitchFamily="18" charset="0"/>
                      </a:rPr>
                      <m:t>4</m:t>
                    </m:r>
                    <m:r>
                      <a:rPr lang="en-US" sz="1800" b="0" i="1" smtClean="0">
                        <a:latin typeface="Cambria Math" panose="02040503050406030204" pitchFamily="18" charset="0"/>
                        <a:ea typeface="Cambria Math" panose="02040503050406030204" pitchFamily="18" charset="0"/>
                      </a:rPr>
                      <m:t>𝜋</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𝑅</m:t>
                        </m:r>
                      </m:e>
                      <m:sup>
                        <m:r>
                          <a:rPr lang="en-US" sz="1800" b="0" i="1" smtClean="0">
                            <a:latin typeface="Cambria Math" panose="02040503050406030204" pitchFamily="18" charset="0"/>
                            <a:ea typeface="Cambria Math" panose="02040503050406030204" pitchFamily="18" charset="0"/>
                          </a:rPr>
                          <m:t>2</m:t>
                        </m:r>
                      </m:sup>
                    </m:sSup>
                  </m:oMath>
                </a14:m>
                <a:r>
                  <a:rPr lang="en-US" sz="1800" dirty="0"/>
                  <a:t>), gives the total luminosity, </a:t>
                </a:r>
                <a14:m>
                  <m:oMath xmlns:m="http://schemas.openxmlformats.org/officeDocument/2006/math">
                    <m:r>
                      <a:rPr lang="en-US" sz="1800" i="1" dirty="0" smtClean="0">
                        <a:latin typeface="Cambria Math" panose="02040503050406030204" pitchFamily="18" charset="0"/>
                      </a:rPr>
                      <m:t>𝐿</m:t>
                    </m:r>
                    <m:r>
                      <a:rPr lang="en-US" sz="1800" i="1" dirty="0">
                        <a:latin typeface="Cambria Math" panose="02040503050406030204" pitchFamily="18" charset="0"/>
                      </a:rPr>
                      <m:t>=4</m:t>
                    </m:r>
                    <m:r>
                      <a:rPr lang="en-US" sz="1800" i="1" dirty="0" smtClean="0">
                        <a:latin typeface="Cambria Math" panose="02040503050406030204" pitchFamily="18" charset="0"/>
                        <a:ea typeface="Cambria Math" panose="02040503050406030204" pitchFamily="18" charset="0"/>
                      </a:rPr>
                      <m:t>𝜋</m:t>
                    </m:r>
                    <m:r>
                      <a:rPr lang="en-US" sz="1800" i="1" dirty="0">
                        <a:latin typeface="Cambria Math" panose="02040503050406030204" pitchFamily="18" charset="0"/>
                      </a:rPr>
                      <m:t>𝑅</m:t>
                    </m:r>
                    <m:r>
                      <a:rPr lang="en-US" sz="1800" i="1" baseline="30000" dirty="0">
                        <a:latin typeface="Cambria Math" panose="02040503050406030204" pitchFamily="18" charset="0"/>
                      </a:rPr>
                      <m:t>2</m:t>
                    </m:r>
                    <m:r>
                      <a:rPr lang="en-US" sz="1800" i="1" dirty="0" smtClean="0">
                        <a:latin typeface="Cambria Math" panose="02040503050406030204" pitchFamily="18" charset="0"/>
                        <a:ea typeface="Cambria Math" panose="02040503050406030204" pitchFamily="18" charset="0"/>
                      </a:rPr>
                      <m:t>𝜎</m:t>
                    </m:r>
                    <m:r>
                      <a:rPr lang="en-US" sz="1800" i="1" dirty="0">
                        <a:latin typeface="Cambria Math" panose="02040503050406030204" pitchFamily="18" charset="0"/>
                      </a:rPr>
                      <m:t>𝑇</m:t>
                    </m:r>
                    <m:r>
                      <a:rPr lang="en-US" sz="1800" i="1" baseline="30000" dirty="0">
                        <a:latin typeface="Cambria Math" panose="02040503050406030204" pitchFamily="18" charset="0"/>
                      </a:rPr>
                      <m:t>4</m:t>
                    </m:r>
                    <m:r>
                      <a:rPr lang="en-US" sz="1800" b="0" i="1" baseline="30000" dirty="0" smtClean="0">
                        <a:latin typeface="Cambria Math" panose="02040503050406030204" pitchFamily="18" charset="0"/>
                      </a:rPr>
                      <m:t> </m:t>
                    </m:r>
                    <m:r>
                      <m:rPr>
                        <m:sty m:val="p"/>
                      </m:rPr>
                      <a:rPr lang="en-US" sz="1800" b="0" i="0" dirty="0" smtClean="0">
                        <a:latin typeface="Cambria Math" panose="02040503050406030204" pitchFamily="18" charset="0"/>
                      </a:rPr>
                      <m:t>W</m:t>
                    </m:r>
                  </m:oMath>
                </a14:m>
                <a:r>
                  <a:rPr lang="en-US" sz="1800" dirty="0"/>
                  <a:t>.</a:t>
                </a:r>
              </a:p>
              <a:p>
                <a:r>
                  <a:rPr lang="en-US" sz="1800" dirty="0"/>
                  <a:t>We expect Jupiter to have a temperature of </a:t>
                </a:r>
                <a14:m>
                  <m:oMath xmlns:m="http://schemas.openxmlformats.org/officeDocument/2006/math">
                    <m:r>
                      <m:rPr>
                        <m:sty m:val="p"/>
                      </m:rPr>
                      <a:rPr lang="en-US" sz="1800" b="0" i="0" dirty="0" smtClean="0">
                        <a:latin typeface="Cambria Math" panose="02040503050406030204" pitchFamily="18" charset="0"/>
                      </a:rPr>
                      <m:t>T</m:t>
                    </m:r>
                    <m:r>
                      <a:rPr lang="en-US" sz="1800" b="0" i="0" baseline="-25000" dirty="0" smtClean="0">
                        <a:latin typeface="Cambria Math" panose="02040503050406030204" pitchFamily="18" charset="0"/>
                      </a:rPr>
                      <m:t>0</m:t>
                    </m:r>
                    <m:r>
                      <a:rPr lang="en-US" sz="1800" b="0" i="1" dirty="0" smtClean="0">
                        <a:latin typeface="Cambria Math" panose="02040503050406030204" pitchFamily="18" charset="0"/>
                      </a:rPr>
                      <m:t>=</m:t>
                    </m:r>
                    <m:r>
                      <a:rPr lang="en-US" sz="1800" i="1" dirty="0" smtClean="0">
                        <a:latin typeface="Cambria Math" panose="02040503050406030204" pitchFamily="18" charset="0"/>
                      </a:rPr>
                      <m:t>103</m:t>
                    </m:r>
                    <m:r>
                      <a:rPr lang="en-US" sz="1800" i="1" dirty="0">
                        <a:latin typeface="Cambria Math" panose="02040503050406030204" pitchFamily="18" charset="0"/>
                      </a:rPr>
                      <m:t> </m:t>
                    </m:r>
                    <m:r>
                      <a:rPr lang="en-US" sz="1800" i="1" dirty="0" smtClean="0">
                        <a:latin typeface="Cambria Math" panose="02040503050406030204" pitchFamily="18" charset="0"/>
                      </a:rPr>
                      <m:t>𝐾</m:t>
                    </m:r>
                  </m:oMath>
                </a14:m>
                <a:r>
                  <a:rPr lang="en-US" sz="1800" dirty="0"/>
                  <a:t>, but it actually has temperature </a:t>
                </a:r>
                <a14:m>
                  <m:oMath xmlns:m="http://schemas.openxmlformats.org/officeDocument/2006/math">
                    <m:r>
                      <a:rPr lang="en-US" sz="1800" b="0" i="1" smtClean="0">
                        <a:latin typeface="Cambria Math" panose="02040503050406030204" pitchFamily="18" charset="0"/>
                      </a:rPr>
                      <m:t>𝑇</m:t>
                    </m:r>
                    <m:r>
                      <a:rPr lang="en-US" sz="1800" b="0" i="1" smtClean="0">
                        <a:latin typeface="Cambria Math" panose="02040503050406030204" pitchFamily="18" charset="0"/>
                      </a:rPr>
                      <m:t>=130 </m:t>
                    </m:r>
                    <m:r>
                      <m:rPr>
                        <m:sty m:val="p"/>
                      </m:rPr>
                      <a:rPr lang="en-US" sz="1800" b="0" i="0" smtClean="0">
                        <a:latin typeface="Cambria Math" panose="02040503050406030204" pitchFamily="18" charset="0"/>
                      </a:rPr>
                      <m:t>K</m:t>
                    </m:r>
                  </m:oMath>
                </a14:m>
                <a:r>
                  <a:rPr lang="en-US" sz="1800" dirty="0"/>
                  <a:t>, so the excess energy per second is </a:t>
                </a:r>
                <a14:m>
                  <m:oMath xmlns:m="http://schemas.openxmlformats.org/officeDocument/2006/math">
                    <m:r>
                      <a:rPr lang="en-US" sz="1800" i="1" dirty="0">
                        <a:latin typeface="Cambria Math" panose="02040503050406030204" pitchFamily="18" charset="0"/>
                      </a:rPr>
                      <m:t>𝐿</m:t>
                    </m:r>
                    <m:r>
                      <a:rPr lang="en-US" sz="1800" i="1" dirty="0">
                        <a:latin typeface="Cambria Math" panose="02040503050406030204" pitchFamily="18" charset="0"/>
                      </a:rPr>
                      <m:t>=4</m:t>
                    </m:r>
                    <m:r>
                      <a:rPr lang="en-US" sz="1800" i="1" dirty="0">
                        <a:latin typeface="Cambria Math" panose="02040503050406030204" pitchFamily="18" charset="0"/>
                        <a:ea typeface="Cambria Math" panose="02040503050406030204" pitchFamily="18" charset="0"/>
                      </a:rPr>
                      <m:t>𝜋</m:t>
                    </m:r>
                    <m:r>
                      <a:rPr lang="en-US" sz="1800" i="1" dirty="0">
                        <a:latin typeface="Cambria Math" panose="02040503050406030204" pitchFamily="18" charset="0"/>
                      </a:rPr>
                      <m:t>𝑅</m:t>
                    </m:r>
                    <m:r>
                      <a:rPr lang="en-US" sz="1800" i="1" baseline="30000" dirty="0">
                        <a:latin typeface="Cambria Math" panose="02040503050406030204" pitchFamily="18" charset="0"/>
                      </a:rPr>
                      <m:t>2</m:t>
                    </m:r>
                    <m:r>
                      <a:rPr lang="en-US" sz="1800" i="1" dirty="0">
                        <a:latin typeface="Cambria Math" panose="02040503050406030204" pitchFamily="18" charset="0"/>
                        <a:ea typeface="Cambria Math" panose="02040503050406030204" pitchFamily="18" charset="0"/>
                      </a:rPr>
                      <m:t>𝜎</m:t>
                    </m:r>
                    <m:d>
                      <m:dPr>
                        <m:ctrlPr>
                          <a:rPr lang="en-US" sz="1800" b="0" i="1" dirty="0" smtClean="0">
                            <a:latin typeface="Cambria Math" panose="02040503050406030204" pitchFamily="18" charset="0"/>
                            <a:ea typeface="Cambria Math" panose="02040503050406030204" pitchFamily="18" charset="0"/>
                          </a:rPr>
                        </m:ctrlPr>
                      </m:dPr>
                      <m:e>
                        <m:r>
                          <a:rPr lang="en-US" sz="1800" i="1" dirty="0">
                            <a:latin typeface="Cambria Math" panose="02040503050406030204" pitchFamily="18" charset="0"/>
                          </a:rPr>
                          <m:t>𝑇</m:t>
                        </m:r>
                        <m:r>
                          <a:rPr lang="en-US" sz="1800" i="1" baseline="30000" dirty="0">
                            <a:latin typeface="Cambria Math" panose="02040503050406030204" pitchFamily="18" charset="0"/>
                          </a:rPr>
                          <m:t>4</m:t>
                        </m:r>
                        <m:r>
                          <a:rPr lang="en-US" sz="1800" b="0" i="1" dirty="0" smtClean="0">
                            <a:latin typeface="Cambria Math" panose="02040503050406030204" pitchFamily="18" charset="0"/>
                          </a:rPr>
                          <m:t>−</m:t>
                        </m:r>
                        <m:sSubSup>
                          <m:sSubSupPr>
                            <m:ctrlPr>
                              <a:rPr lang="en-US" sz="1800" b="0" i="1" dirty="0" smtClean="0">
                                <a:latin typeface="Cambria Math" panose="02040503050406030204" pitchFamily="18" charset="0"/>
                              </a:rPr>
                            </m:ctrlPr>
                          </m:sSubSupPr>
                          <m:e>
                            <m:r>
                              <a:rPr lang="en-US" sz="1800" b="0" i="1" dirty="0" smtClean="0">
                                <a:latin typeface="Cambria Math" panose="02040503050406030204" pitchFamily="18" charset="0"/>
                              </a:rPr>
                              <m:t>𝑇</m:t>
                            </m:r>
                          </m:e>
                          <m:sub>
                            <m:r>
                              <a:rPr lang="en-US" sz="1800" b="0" i="1" dirty="0" smtClean="0">
                                <a:latin typeface="Cambria Math" panose="02040503050406030204" pitchFamily="18" charset="0"/>
                              </a:rPr>
                              <m:t>0</m:t>
                            </m:r>
                          </m:sub>
                          <m:sup>
                            <m:r>
                              <a:rPr lang="en-US" sz="1800" b="0" i="1" dirty="0" smtClean="0">
                                <a:latin typeface="Cambria Math" panose="02040503050406030204" pitchFamily="18" charset="0"/>
                              </a:rPr>
                              <m:t>4</m:t>
                            </m:r>
                          </m:sup>
                        </m:sSubSup>
                      </m:e>
                    </m:d>
                    <m:r>
                      <a:rPr lang="en-US" sz="1800" b="0" i="1" dirty="0" smtClean="0">
                        <a:latin typeface="Cambria Math" panose="02040503050406030204" pitchFamily="18" charset="0"/>
                      </a:rPr>
                      <m:t>=4</m:t>
                    </m:r>
                    <m:r>
                      <a:rPr lang="en-US" sz="1800" b="0" i="1" dirty="0" smtClean="0">
                        <a:latin typeface="Cambria Math" panose="02040503050406030204" pitchFamily="18" charset="0"/>
                        <a:ea typeface="Cambria Math" panose="02040503050406030204" pitchFamily="18" charset="0"/>
                      </a:rPr>
                      <m:t>𝜋</m:t>
                    </m:r>
                    <m:d>
                      <m:dPr>
                        <m:ctrlPr>
                          <a:rPr lang="en-US" sz="1800" b="0" i="1" dirty="0" smtClean="0">
                            <a:latin typeface="Cambria Math" panose="02040503050406030204" pitchFamily="18" charset="0"/>
                            <a:ea typeface="Cambria Math" panose="02040503050406030204" pitchFamily="18" charset="0"/>
                          </a:rPr>
                        </m:ctrlPr>
                      </m:dPr>
                      <m:e>
                        <m:r>
                          <a:rPr lang="en-US" sz="1800" b="0" i="1" dirty="0" smtClean="0">
                            <a:latin typeface="Cambria Math" panose="02040503050406030204" pitchFamily="18" charset="0"/>
                            <a:ea typeface="Cambria Math" panose="02040503050406030204" pitchFamily="18" charset="0"/>
                          </a:rPr>
                          <m:t>7.14×</m:t>
                        </m:r>
                        <m:sSup>
                          <m:sSupPr>
                            <m:ctrlPr>
                              <a:rPr lang="en-US" sz="1800" b="0" i="1" dirty="0" smtClean="0">
                                <a:latin typeface="Cambria Math" panose="02040503050406030204" pitchFamily="18" charset="0"/>
                                <a:ea typeface="Cambria Math" panose="02040503050406030204" pitchFamily="18" charset="0"/>
                              </a:rPr>
                            </m:ctrlPr>
                          </m:sSupPr>
                          <m:e>
                            <m:r>
                              <a:rPr lang="en-US" sz="1800" b="0" i="1" dirty="0" smtClean="0">
                                <a:latin typeface="Cambria Math" panose="02040503050406030204" pitchFamily="18" charset="0"/>
                                <a:ea typeface="Cambria Math" panose="02040503050406030204" pitchFamily="18" charset="0"/>
                              </a:rPr>
                              <m:t>10</m:t>
                            </m:r>
                          </m:e>
                          <m:sup>
                            <m:r>
                              <a:rPr lang="en-US" sz="1800" b="0" i="1" dirty="0" smtClean="0">
                                <a:latin typeface="Cambria Math" panose="02040503050406030204" pitchFamily="18" charset="0"/>
                                <a:ea typeface="Cambria Math" panose="02040503050406030204" pitchFamily="18" charset="0"/>
                              </a:rPr>
                              <m:t>7</m:t>
                            </m:r>
                          </m:sup>
                        </m:sSup>
                        <m:r>
                          <m:rPr>
                            <m:sty m:val="p"/>
                          </m:rPr>
                          <a:rPr lang="en-US" sz="1800" b="0" i="0" dirty="0" smtClean="0">
                            <a:latin typeface="Cambria Math" panose="02040503050406030204" pitchFamily="18" charset="0"/>
                            <a:ea typeface="Cambria Math" panose="02040503050406030204" pitchFamily="18" charset="0"/>
                          </a:rPr>
                          <m:t>m</m:t>
                        </m:r>
                      </m:e>
                    </m:d>
                    <m:r>
                      <a:rPr lang="en-US" sz="1800" b="0" i="1" baseline="30000" dirty="0" smtClean="0">
                        <a:latin typeface="Cambria Math" panose="02040503050406030204" pitchFamily="18" charset="0"/>
                        <a:ea typeface="Cambria Math" panose="02040503050406030204" pitchFamily="18" charset="0"/>
                      </a:rPr>
                      <m:t>2</m:t>
                    </m:r>
                    <m:d>
                      <m:dPr>
                        <m:ctrlPr>
                          <a:rPr lang="en-US" sz="1800" b="0" i="1" dirty="0" smtClean="0">
                            <a:latin typeface="Cambria Math" panose="02040503050406030204" pitchFamily="18" charset="0"/>
                            <a:ea typeface="Cambria Math" panose="02040503050406030204" pitchFamily="18" charset="0"/>
                          </a:rPr>
                        </m:ctrlPr>
                      </m:dPr>
                      <m:e>
                        <m:r>
                          <a:rPr lang="en-US" sz="1800" b="0" i="1" dirty="0" smtClean="0">
                            <a:latin typeface="Cambria Math" panose="02040503050406030204" pitchFamily="18" charset="0"/>
                          </a:rPr>
                          <m:t>5.67</m:t>
                        </m:r>
                        <m:r>
                          <a:rPr lang="en-US" sz="1800" b="0" i="1" dirty="0" smtClean="0">
                            <a:latin typeface="Cambria Math" panose="02040503050406030204" pitchFamily="18" charset="0"/>
                            <a:ea typeface="Cambria Math" panose="02040503050406030204" pitchFamily="18" charset="0"/>
                          </a:rPr>
                          <m:t>×</m:t>
                        </m:r>
                        <m:sSup>
                          <m:sSupPr>
                            <m:ctrlPr>
                              <a:rPr lang="en-US" sz="1800" b="0" i="1" dirty="0" smtClean="0">
                                <a:latin typeface="Cambria Math" panose="02040503050406030204" pitchFamily="18" charset="0"/>
                                <a:ea typeface="Cambria Math" panose="02040503050406030204" pitchFamily="18" charset="0"/>
                              </a:rPr>
                            </m:ctrlPr>
                          </m:sSupPr>
                          <m:e>
                            <m:r>
                              <a:rPr lang="en-US" sz="1800" b="0" i="1" dirty="0" smtClean="0">
                                <a:latin typeface="Cambria Math" panose="02040503050406030204" pitchFamily="18" charset="0"/>
                                <a:ea typeface="Cambria Math" panose="02040503050406030204" pitchFamily="18" charset="0"/>
                              </a:rPr>
                              <m:t>10</m:t>
                            </m:r>
                          </m:e>
                          <m:sup>
                            <m:r>
                              <a:rPr lang="en-US" sz="1800" b="0" i="1" dirty="0" smtClean="0">
                                <a:latin typeface="Cambria Math" panose="02040503050406030204" pitchFamily="18" charset="0"/>
                                <a:ea typeface="Cambria Math" panose="02040503050406030204" pitchFamily="18" charset="0"/>
                              </a:rPr>
                              <m:t>−8</m:t>
                            </m:r>
                          </m:sup>
                        </m:sSup>
                      </m:e>
                    </m:d>
                    <m:d>
                      <m:dPr>
                        <m:ctrlPr>
                          <a:rPr lang="en-US" sz="1800" b="0" i="1" dirty="0" smtClean="0">
                            <a:latin typeface="Cambria Math" panose="02040503050406030204" pitchFamily="18" charset="0"/>
                            <a:ea typeface="Cambria Math" panose="02040503050406030204" pitchFamily="18" charset="0"/>
                          </a:rPr>
                        </m:ctrlPr>
                      </m:dPr>
                      <m:e>
                        <m:r>
                          <a:rPr lang="en-US" sz="1800" b="0" i="1" dirty="0" smtClean="0">
                            <a:latin typeface="Cambria Math" panose="02040503050406030204" pitchFamily="18" charset="0"/>
                            <a:ea typeface="Cambria Math" panose="02040503050406030204" pitchFamily="18" charset="0"/>
                          </a:rPr>
                          <m:t>130</m:t>
                        </m:r>
                        <m:r>
                          <a:rPr lang="en-US" sz="1800" b="0" i="1" baseline="30000" dirty="0" smtClean="0">
                            <a:latin typeface="Cambria Math" panose="02040503050406030204" pitchFamily="18" charset="0"/>
                            <a:ea typeface="Cambria Math" panose="02040503050406030204" pitchFamily="18" charset="0"/>
                          </a:rPr>
                          <m:t>4</m:t>
                        </m:r>
                        <m:r>
                          <a:rPr lang="en-US" sz="1800" b="0" i="1" dirty="0" smtClean="0">
                            <a:latin typeface="Cambria Math" panose="02040503050406030204" pitchFamily="18" charset="0"/>
                            <a:ea typeface="Cambria Math" panose="02040503050406030204" pitchFamily="18" charset="0"/>
                          </a:rPr>
                          <m:t>−103</m:t>
                        </m:r>
                        <m:r>
                          <a:rPr lang="en-US" sz="1800" b="0" i="1" baseline="30000" dirty="0" smtClean="0">
                            <a:latin typeface="Cambria Math" panose="02040503050406030204" pitchFamily="18" charset="0"/>
                            <a:ea typeface="Cambria Math" panose="02040503050406030204" pitchFamily="18" charset="0"/>
                          </a:rPr>
                          <m:t>4</m:t>
                        </m:r>
                      </m:e>
                    </m:d>
                    <m:r>
                      <a:rPr lang="en-US" sz="1800" b="0" i="1" dirty="0" smtClean="0">
                        <a:latin typeface="Cambria Math" panose="02040503050406030204" pitchFamily="18" charset="0"/>
                        <a:ea typeface="Cambria Math" panose="02040503050406030204" pitchFamily="18" charset="0"/>
                      </a:rPr>
                      <m:t>=6×</m:t>
                    </m:r>
                    <m:sSup>
                      <m:sSupPr>
                        <m:ctrlPr>
                          <a:rPr lang="en-US" sz="1800" b="0" i="1" dirty="0" smtClean="0">
                            <a:latin typeface="Cambria Math" panose="02040503050406030204" pitchFamily="18" charset="0"/>
                            <a:ea typeface="Cambria Math" panose="02040503050406030204" pitchFamily="18" charset="0"/>
                          </a:rPr>
                        </m:ctrlPr>
                      </m:sSupPr>
                      <m:e>
                        <m:r>
                          <a:rPr lang="en-US" sz="1800" b="0" i="1" dirty="0" smtClean="0">
                            <a:latin typeface="Cambria Math" panose="02040503050406030204" pitchFamily="18" charset="0"/>
                            <a:ea typeface="Cambria Math" panose="02040503050406030204" pitchFamily="18" charset="0"/>
                          </a:rPr>
                          <m:t>10</m:t>
                        </m:r>
                      </m:e>
                      <m:sup>
                        <m:r>
                          <a:rPr lang="en-US" sz="1800" b="0" i="1" dirty="0" smtClean="0">
                            <a:latin typeface="Cambria Math" panose="02040503050406030204" pitchFamily="18" charset="0"/>
                            <a:ea typeface="Cambria Math" panose="02040503050406030204" pitchFamily="18" charset="0"/>
                          </a:rPr>
                          <m:t>17</m:t>
                        </m:r>
                      </m:sup>
                    </m:sSup>
                    <m:r>
                      <m:rPr>
                        <m:sty m:val="p"/>
                      </m:rPr>
                      <a:rPr lang="en-US" sz="1800" b="0" i="0" dirty="0" smtClean="0">
                        <a:latin typeface="Cambria Math" panose="02040503050406030204" pitchFamily="18" charset="0"/>
                        <a:ea typeface="Cambria Math" panose="02040503050406030204" pitchFamily="18" charset="0"/>
                      </a:rPr>
                      <m:t>W</m:t>
                    </m:r>
                    <m:r>
                      <a:rPr lang="en-US" sz="1800" b="0" i="1" dirty="0" smtClean="0">
                        <a:latin typeface="Cambria Math" panose="02040503050406030204" pitchFamily="18" charset="0"/>
                        <a:ea typeface="Cambria Math" panose="02040503050406030204" pitchFamily="18" charset="0"/>
                      </a:rPr>
                      <m:t>.</m:t>
                    </m:r>
                  </m:oMath>
                </a14:m>
                <a:endParaRPr lang="en-US" sz="1800" dirty="0"/>
              </a:p>
              <a:p>
                <a:r>
                  <a:rPr lang="en-US" sz="1800" dirty="0"/>
                  <a:t>The luminosity from contraction should be that half of gravitational potential energy per unit time:</a:t>
                </a:r>
              </a:p>
            </p:txBody>
          </p:sp>
        </mc:Choice>
        <mc:Fallback>
          <p:sp>
            <p:nvSpPr>
              <p:cNvPr id="3" name="Text Placeholder 2">
                <a:extLst>
                  <a:ext uri="{FF2B5EF4-FFF2-40B4-BE49-F238E27FC236}">
                    <a16:creationId xmlns:a16="http://schemas.microsoft.com/office/drawing/2014/main" id="{CC145871-9EC1-4BB2-BBF5-0D05EB5EB82F}"/>
                  </a:ext>
                </a:extLst>
              </p:cNvPr>
              <p:cNvSpPr>
                <a:spLocks noGrp="1" noRot="1" noChangeAspect="1" noMove="1" noResize="1" noEditPoints="1" noAdjustHandles="1" noChangeArrowheads="1" noChangeShapeType="1" noTextEdit="1"/>
              </p:cNvSpPr>
              <p:nvPr>
                <p:ph type="body" sz="half" idx="1"/>
              </p:nvPr>
            </p:nvSpPr>
            <p:spPr>
              <a:xfrm>
                <a:off x="256853" y="945222"/>
                <a:ext cx="11681717" cy="5150778"/>
              </a:xfrm>
              <a:blipFill>
                <a:blip r:embed="rId2"/>
                <a:stretch>
                  <a:fillRect l="-104" t="-592" r="-104"/>
                </a:stretch>
              </a:blipFill>
            </p:spPr>
            <p:txBody>
              <a:bodyPr/>
              <a:lstStyle/>
              <a:p>
                <a:r>
                  <a:rPr lang="en-US">
                    <a:noFill/>
                  </a:rPr>
                  <a:t> </a:t>
                </a:r>
              </a:p>
            </p:txBody>
          </p:sp>
        </mc:Fallback>
      </mc:AlternateContent>
      <p:sp>
        <p:nvSpPr>
          <p:cNvPr id="6" name="Date Placeholder 5">
            <a:extLst>
              <a:ext uri="{FF2B5EF4-FFF2-40B4-BE49-F238E27FC236}">
                <a16:creationId xmlns:a16="http://schemas.microsoft.com/office/drawing/2014/main" id="{D9A22CC9-44C7-4E21-AC08-C49666586E49}"/>
              </a:ext>
            </a:extLst>
          </p:cNvPr>
          <p:cNvSpPr>
            <a:spLocks noGrp="1"/>
          </p:cNvSpPr>
          <p:nvPr>
            <p:ph type="dt" sz="half" idx="10"/>
          </p:nvPr>
        </p:nvSpPr>
        <p:spPr/>
        <p:txBody>
          <a:bodyPr/>
          <a:lstStyle/>
          <a:p>
            <a:pPr>
              <a:defRPr/>
            </a:pPr>
            <a:r>
              <a:rPr lang="en-US"/>
              <a:t>November 13, 2018</a:t>
            </a:r>
            <a:endParaRPr lang="en-US" altLang="zh-CN"/>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953D4785-EF5F-4295-8EE1-4401FBD7955F}"/>
                  </a:ext>
                </a:extLst>
              </p:cNvPr>
              <p:cNvSpPr txBox="1"/>
              <p:nvPr/>
            </p:nvSpPr>
            <p:spPr>
              <a:xfrm>
                <a:off x="1633591" y="5273949"/>
                <a:ext cx="9245480" cy="638829"/>
              </a:xfrm>
              <a:prstGeom prst="rect">
                <a:avLst/>
              </a:prstGeom>
              <a:noFill/>
            </p:spPr>
            <p:txBody>
              <a:bodyPr wrap="none" lIns="0" tIns="0" rIns="0" bIns="0" rtlCol="0">
                <a:spAutoFit/>
              </a:bodyPr>
              <a:lstStyle/>
              <a:p>
                <a:pPr algn="l"/>
                <a14:m>
                  <m:oMath xmlns:m="http://schemas.openxmlformats.org/officeDocument/2006/math">
                    <m:r>
                      <a:rPr lang="en-US" sz="2400" b="0" i="1" smtClean="0">
                        <a:latin typeface="Cambria Math" panose="02040503050406030204" pitchFamily="18" charset="0"/>
                      </a:rPr>
                      <m:t>𝐿</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𝑑𝑈</m:t>
                        </m:r>
                      </m:num>
                      <m:den>
                        <m:r>
                          <a:rPr lang="en-US" sz="2400" b="0" i="1" smtClean="0">
                            <a:latin typeface="Cambria Math" panose="02040503050406030204" pitchFamily="18" charset="0"/>
                          </a:rPr>
                          <m:t>𝑑𝑡</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10</m:t>
                        </m:r>
                      </m:den>
                    </m:f>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𝐺</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𝑀</m:t>
                            </m:r>
                          </m:e>
                          <m:sup>
                            <m:r>
                              <a:rPr lang="en-US" sz="2400" b="0" i="1" smtClean="0">
                                <a:latin typeface="Cambria Math" panose="02040503050406030204" pitchFamily="18" charset="0"/>
                              </a:rPr>
                              <m:t>2</m:t>
                            </m:r>
                          </m:sup>
                        </m:sSup>
                      </m:num>
                      <m:den>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𝑅</m:t>
                            </m:r>
                          </m:e>
                          <m:sup>
                            <m:r>
                              <a:rPr lang="en-US" sz="2400" b="0" i="1" smtClean="0">
                                <a:latin typeface="Cambria Math" panose="02040503050406030204" pitchFamily="18" charset="0"/>
                              </a:rPr>
                              <m:t>2</m:t>
                            </m:r>
                          </m:sup>
                        </m:sSup>
                      </m:den>
                    </m:f>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𝑑𝑅</m:t>
                        </m:r>
                      </m:num>
                      <m:den>
                        <m:r>
                          <a:rPr lang="en-US" sz="2400" b="0" i="1" smtClean="0">
                            <a:latin typeface="Cambria Math" panose="02040503050406030204" pitchFamily="18" charset="0"/>
                          </a:rPr>
                          <m:t>𝑑𝑡</m:t>
                        </m:r>
                      </m:den>
                    </m:f>
                  </m:oMath>
                </a14:m>
                <a:r>
                  <a:rPr lang="en-US" sz="2400" dirty="0"/>
                  <a:t>  </a:t>
                </a:r>
                <a:r>
                  <a:rPr lang="en-US" sz="1800" dirty="0"/>
                  <a:t>or</a:t>
                </a:r>
                <a:r>
                  <a:rPr lang="en-US" sz="24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𝑑𝑅</m:t>
                        </m:r>
                      </m:num>
                      <m:den>
                        <m:r>
                          <a:rPr lang="en-US" sz="2400" b="0" i="1" smtClean="0">
                            <a:latin typeface="Cambria Math" panose="02040503050406030204" pitchFamily="18" charset="0"/>
                          </a:rPr>
                          <m:t>𝑑𝑡</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10</m:t>
                        </m:r>
                        <m:r>
                          <a:rPr lang="en-US" sz="2400" b="0" i="1" smtClean="0">
                            <a:latin typeface="Cambria Math" panose="02040503050406030204" pitchFamily="18" charset="0"/>
                          </a:rPr>
                          <m:t>𝐿</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𝑅</m:t>
                            </m:r>
                          </m:e>
                          <m:sup>
                            <m:r>
                              <a:rPr lang="en-US" sz="2400" b="0" i="1" smtClean="0">
                                <a:latin typeface="Cambria Math" panose="02040503050406030204" pitchFamily="18" charset="0"/>
                              </a:rPr>
                              <m:t>2</m:t>
                            </m:r>
                          </m:sup>
                        </m:sSup>
                      </m:num>
                      <m:den>
                        <m:r>
                          <a:rPr lang="en-US" sz="2400" b="0" i="1" smtClean="0">
                            <a:latin typeface="Cambria Math" panose="02040503050406030204" pitchFamily="18" charset="0"/>
                          </a:rPr>
                          <m:t>3</m:t>
                        </m:r>
                        <m:r>
                          <a:rPr lang="en-US" sz="2400" b="0" i="1" smtClean="0">
                            <a:latin typeface="Cambria Math" panose="02040503050406030204" pitchFamily="18" charset="0"/>
                          </a:rPr>
                          <m:t>𝐺</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𝑀</m:t>
                            </m:r>
                          </m:e>
                          <m:sup>
                            <m:r>
                              <a:rPr lang="en-US" sz="2400" b="0" i="1" smtClean="0">
                                <a:latin typeface="Cambria Math" panose="02040503050406030204" pitchFamily="18" charset="0"/>
                              </a:rPr>
                              <m:t>2</m:t>
                            </m:r>
                          </m:sup>
                        </m:sSup>
                      </m:den>
                    </m:f>
                    <m:r>
                      <a:rPr lang="en-US" sz="2400" b="0" i="1" smtClean="0">
                        <a:latin typeface="Cambria Math" panose="02040503050406030204" pitchFamily="18" charset="0"/>
                      </a:rPr>
                      <m:t>=</m:t>
                    </m:r>
                    <m:f>
                      <m:fPr>
                        <m:ctrlPr>
                          <a:rPr lang="en-US" sz="2400" b="0" i="1" dirty="0" smtClean="0">
                            <a:latin typeface="Cambria Math" panose="02040503050406030204" pitchFamily="18" charset="0"/>
                            <a:ea typeface="Cambria Math" panose="02040503050406030204" pitchFamily="18" charset="0"/>
                          </a:rPr>
                        </m:ctrlPr>
                      </m:fPr>
                      <m:num>
                        <m:r>
                          <a:rPr lang="en-US" sz="2400" b="0" i="1" dirty="0" smtClean="0">
                            <a:latin typeface="Cambria Math" panose="02040503050406030204" pitchFamily="18" charset="0"/>
                            <a:ea typeface="Cambria Math" panose="02040503050406030204" pitchFamily="18" charset="0"/>
                          </a:rPr>
                          <m:t>10</m:t>
                        </m:r>
                        <m:d>
                          <m:dPr>
                            <m:ctrlPr>
                              <a:rPr lang="en-US" sz="2400" b="0" i="1" smtClean="0">
                                <a:latin typeface="Cambria Math" panose="02040503050406030204" pitchFamily="18" charset="0"/>
                                <a:ea typeface="Cambria Math" panose="02040503050406030204" pitchFamily="18" charset="0"/>
                              </a:rPr>
                            </m:ctrlPr>
                          </m:dPr>
                          <m:e>
                            <m:r>
                              <a:rPr lang="en-US" sz="2400" i="1" dirty="0">
                                <a:latin typeface="Cambria Math" panose="02040503050406030204" pitchFamily="18" charset="0"/>
                                <a:ea typeface="Cambria Math" panose="02040503050406030204" pitchFamily="18" charset="0"/>
                              </a:rPr>
                              <m:t>6×</m:t>
                            </m:r>
                            <m:sSup>
                              <m:sSupPr>
                                <m:ctrlPr>
                                  <a:rPr lang="en-US" sz="2400" i="1" dirty="0">
                                    <a:latin typeface="Cambria Math" panose="02040503050406030204" pitchFamily="18" charset="0"/>
                                    <a:ea typeface="Cambria Math" panose="02040503050406030204" pitchFamily="18" charset="0"/>
                                  </a:rPr>
                                </m:ctrlPr>
                              </m:sSupPr>
                              <m:e>
                                <m:r>
                                  <a:rPr lang="en-US" sz="2400" i="1" dirty="0">
                                    <a:latin typeface="Cambria Math" panose="02040503050406030204" pitchFamily="18" charset="0"/>
                                    <a:ea typeface="Cambria Math" panose="02040503050406030204" pitchFamily="18" charset="0"/>
                                  </a:rPr>
                                  <m:t>10</m:t>
                                </m:r>
                              </m:e>
                              <m:sup>
                                <m:r>
                                  <a:rPr lang="en-US" sz="2400" i="1" dirty="0">
                                    <a:latin typeface="Cambria Math" panose="02040503050406030204" pitchFamily="18" charset="0"/>
                                    <a:ea typeface="Cambria Math" panose="02040503050406030204" pitchFamily="18" charset="0"/>
                                  </a:rPr>
                                  <m:t>17</m:t>
                                </m:r>
                              </m:sup>
                            </m:sSup>
                            <m:r>
                              <m:rPr>
                                <m:sty m:val="p"/>
                              </m:rPr>
                              <a:rPr lang="en-US" sz="2400" dirty="0">
                                <a:latin typeface="Cambria Math" panose="02040503050406030204" pitchFamily="18" charset="0"/>
                                <a:ea typeface="Cambria Math" panose="02040503050406030204" pitchFamily="18" charset="0"/>
                              </a:rPr>
                              <m:t>W</m:t>
                            </m:r>
                          </m:e>
                        </m:d>
                        <m:d>
                          <m:dPr>
                            <m:ctrlPr>
                              <a:rPr lang="en-US" sz="2400" i="1" dirty="0">
                                <a:latin typeface="Cambria Math" panose="02040503050406030204" pitchFamily="18" charset="0"/>
                                <a:ea typeface="Cambria Math" panose="02040503050406030204" pitchFamily="18" charset="0"/>
                              </a:rPr>
                            </m:ctrlPr>
                          </m:dPr>
                          <m:e>
                            <m:r>
                              <a:rPr lang="en-US" sz="2400" i="1" dirty="0">
                                <a:latin typeface="Cambria Math" panose="02040503050406030204" pitchFamily="18" charset="0"/>
                                <a:ea typeface="Cambria Math" panose="02040503050406030204" pitchFamily="18" charset="0"/>
                              </a:rPr>
                              <m:t>7.14×</m:t>
                            </m:r>
                            <m:sSup>
                              <m:sSupPr>
                                <m:ctrlPr>
                                  <a:rPr lang="en-US" sz="2400" i="1" dirty="0">
                                    <a:latin typeface="Cambria Math" panose="02040503050406030204" pitchFamily="18" charset="0"/>
                                    <a:ea typeface="Cambria Math" panose="02040503050406030204" pitchFamily="18" charset="0"/>
                                  </a:rPr>
                                </m:ctrlPr>
                              </m:sSupPr>
                              <m:e>
                                <m:r>
                                  <a:rPr lang="en-US" sz="2400" i="1" dirty="0">
                                    <a:latin typeface="Cambria Math" panose="02040503050406030204" pitchFamily="18" charset="0"/>
                                    <a:ea typeface="Cambria Math" panose="02040503050406030204" pitchFamily="18" charset="0"/>
                                  </a:rPr>
                                  <m:t>10</m:t>
                                </m:r>
                              </m:e>
                              <m:sup>
                                <m:r>
                                  <a:rPr lang="en-US" sz="2400" i="1" dirty="0">
                                    <a:latin typeface="Cambria Math" panose="02040503050406030204" pitchFamily="18" charset="0"/>
                                    <a:ea typeface="Cambria Math" panose="02040503050406030204" pitchFamily="18" charset="0"/>
                                  </a:rPr>
                                  <m:t>7</m:t>
                                </m:r>
                              </m:sup>
                            </m:sSup>
                            <m:r>
                              <m:rPr>
                                <m:sty m:val="p"/>
                              </m:rPr>
                              <a:rPr lang="en-US" sz="2400" dirty="0">
                                <a:latin typeface="Cambria Math" panose="02040503050406030204" pitchFamily="18" charset="0"/>
                                <a:ea typeface="Cambria Math" panose="02040503050406030204" pitchFamily="18" charset="0"/>
                              </a:rPr>
                              <m:t>m</m:t>
                            </m:r>
                          </m:e>
                        </m:d>
                        <m:r>
                          <a:rPr lang="en-US" sz="2400" i="1" baseline="30000" dirty="0">
                            <a:latin typeface="Cambria Math" panose="02040503050406030204" pitchFamily="18" charset="0"/>
                            <a:ea typeface="Cambria Math" panose="02040503050406030204" pitchFamily="18" charset="0"/>
                          </a:rPr>
                          <m:t>2</m:t>
                        </m:r>
                      </m:num>
                      <m:den>
                        <m:r>
                          <a:rPr lang="en-US" sz="2400" b="0" i="1" dirty="0" smtClean="0">
                            <a:latin typeface="Cambria Math" panose="02040503050406030204" pitchFamily="18" charset="0"/>
                            <a:ea typeface="Cambria Math" panose="02040503050406030204" pitchFamily="18" charset="0"/>
                          </a:rPr>
                          <m:t>3(6.67×</m:t>
                        </m:r>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10</m:t>
                            </m:r>
                          </m:e>
                          <m:sup>
                            <m:r>
                              <a:rPr lang="en-US" sz="2400" b="0" i="1" dirty="0" smtClean="0">
                                <a:latin typeface="Cambria Math" panose="02040503050406030204" pitchFamily="18" charset="0"/>
                                <a:ea typeface="Cambria Math" panose="02040503050406030204" pitchFamily="18" charset="0"/>
                              </a:rPr>
                              <m:t>−11</m:t>
                            </m:r>
                          </m:sup>
                        </m:sSup>
                        <m:r>
                          <a:rPr lang="en-US" sz="2400" b="0" i="1" dirty="0" smtClean="0">
                            <a:latin typeface="Cambria Math" panose="02040503050406030204" pitchFamily="18" charset="0"/>
                            <a:ea typeface="Cambria Math" panose="02040503050406030204" pitchFamily="18" charset="0"/>
                          </a:rPr>
                          <m:t>)</m:t>
                        </m:r>
                        <m:d>
                          <m:dPr>
                            <m:ctrlPr>
                              <a:rPr lang="en-US" sz="2400" i="1" dirty="0">
                                <a:latin typeface="Cambria Math" panose="02040503050406030204" pitchFamily="18" charset="0"/>
                                <a:ea typeface="Cambria Math" panose="02040503050406030204" pitchFamily="18" charset="0"/>
                              </a:rPr>
                            </m:ctrlPr>
                          </m:dPr>
                          <m:e>
                            <m:r>
                              <a:rPr lang="en-US" sz="2400" i="1" dirty="0">
                                <a:latin typeface="Cambria Math" panose="02040503050406030204" pitchFamily="18" charset="0"/>
                                <a:ea typeface="Cambria Math" panose="02040503050406030204" pitchFamily="18" charset="0"/>
                              </a:rPr>
                              <m:t>1</m:t>
                            </m:r>
                            <m:r>
                              <a:rPr lang="en-US" sz="2400" b="0" i="1" dirty="0" smtClean="0">
                                <a:latin typeface="Cambria Math" panose="02040503050406030204" pitchFamily="18" charset="0"/>
                                <a:ea typeface="Cambria Math" panose="02040503050406030204" pitchFamily="18" charset="0"/>
                              </a:rPr>
                              <m:t>.9</m:t>
                            </m:r>
                            <m:r>
                              <a:rPr lang="en-US" sz="2400" i="1" dirty="0">
                                <a:latin typeface="Cambria Math" panose="02040503050406030204" pitchFamily="18" charset="0"/>
                                <a:ea typeface="Cambria Math" panose="02040503050406030204" pitchFamily="18" charset="0"/>
                              </a:rPr>
                              <m:t>×</m:t>
                            </m:r>
                            <m:sSup>
                              <m:sSupPr>
                                <m:ctrlPr>
                                  <a:rPr lang="en-US" sz="2400" i="1" dirty="0">
                                    <a:latin typeface="Cambria Math" panose="02040503050406030204" pitchFamily="18" charset="0"/>
                                    <a:ea typeface="Cambria Math" panose="02040503050406030204" pitchFamily="18" charset="0"/>
                                  </a:rPr>
                                </m:ctrlPr>
                              </m:sSupPr>
                              <m:e>
                                <m:r>
                                  <a:rPr lang="en-US" sz="2400" i="1" dirty="0">
                                    <a:latin typeface="Cambria Math" panose="02040503050406030204" pitchFamily="18" charset="0"/>
                                    <a:ea typeface="Cambria Math" panose="02040503050406030204" pitchFamily="18" charset="0"/>
                                  </a:rPr>
                                  <m:t>10</m:t>
                                </m:r>
                              </m:e>
                              <m:sup>
                                <m:r>
                                  <a:rPr lang="en-US" sz="2400" b="0" i="1" dirty="0" smtClean="0">
                                    <a:latin typeface="Cambria Math" panose="02040503050406030204" pitchFamily="18" charset="0"/>
                                    <a:ea typeface="Cambria Math" panose="02040503050406030204" pitchFamily="18" charset="0"/>
                                  </a:rPr>
                                  <m:t>2</m:t>
                                </m:r>
                                <m:r>
                                  <a:rPr lang="en-US" sz="2400" i="1" dirty="0">
                                    <a:latin typeface="Cambria Math" panose="02040503050406030204" pitchFamily="18" charset="0"/>
                                    <a:ea typeface="Cambria Math" panose="02040503050406030204" pitchFamily="18" charset="0"/>
                                  </a:rPr>
                                  <m:t>7</m:t>
                                </m:r>
                              </m:sup>
                            </m:sSup>
                            <m:r>
                              <m:rPr>
                                <m:sty m:val="p"/>
                              </m:rPr>
                              <a:rPr lang="en-US" sz="2400" b="0" i="0" dirty="0" smtClean="0">
                                <a:latin typeface="Cambria Math" panose="02040503050406030204" pitchFamily="18" charset="0"/>
                                <a:ea typeface="Cambria Math" panose="02040503050406030204" pitchFamily="18" charset="0"/>
                              </a:rPr>
                              <m:t>kg</m:t>
                            </m:r>
                          </m:e>
                        </m:d>
                        <m:r>
                          <a:rPr lang="en-US" sz="2400" i="1" baseline="30000" dirty="0">
                            <a:latin typeface="Cambria Math" panose="02040503050406030204" pitchFamily="18" charset="0"/>
                            <a:ea typeface="Cambria Math" panose="02040503050406030204" pitchFamily="18" charset="0"/>
                          </a:rPr>
                          <m:t>2</m:t>
                        </m:r>
                      </m:den>
                    </m:f>
                    <m:r>
                      <a:rPr lang="en-US" sz="2400" b="0" i="1" dirty="0" smtClean="0">
                        <a:latin typeface="Cambria Math" panose="02040503050406030204" pitchFamily="18" charset="0"/>
                        <a:ea typeface="Cambria Math" panose="02040503050406030204" pitchFamily="18" charset="0"/>
                      </a:rPr>
                      <m:t>~</m:t>
                    </m:r>
                    <m:r>
                      <a:rPr lang="en-US" sz="1800" i="1" dirty="0" smtClean="0">
                        <a:latin typeface="Cambria Math" panose="02040503050406030204" pitchFamily="18" charset="0"/>
                      </a:rPr>
                      <m:t>1.3 </m:t>
                    </m:r>
                    <m:r>
                      <m:rPr>
                        <m:sty m:val="p"/>
                      </m:rPr>
                      <a:rPr lang="en-US" sz="1800" i="0" dirty="0" smtClean="0">
                        <a:latin typeface="Cambria Math" panose="02040503050406030204" pitchFamily="18" charset="0"/>
                      </a:rPr>
                      <m:t>mm</m:t>
                    </m:r>
                    <m:r>
                      <a:rPr lang="en-US" sz="1800" i="0" dirty="0" smtClean="0">
                        <a:latin typeface="Cambria Math" panose="02040503050406030204" pitchFamily="18" charset="0"/>
                      </a:rPr>
                      <m:t>/</m:t>
                    </m:r>
                    <m:r>
                      <m:rPr>
                        <m:sty m:val="p"/>
                      </m:rPr>
                      <a:rPr lang="en-US" sz="1800" i="0" dirty="0" smtClean="0">
                        <a:latin typeface="Cambria Math" panose="02040503050406030204" pitchFamily="18" charset="0"/>
                      </a:rPr>
                      <m:t>y</m:t>
                    </m:r>
                  </m:oMath>
                </a14:m>
                <a:endParaRPr lang="en-US" sz="2400" dirty="0"/>
              </a:p>
            </p:txBody>
          </p:sp>
        </mc:Choice>
        <mc:Fallback>
          <p:sp>
            <p:nvSpPr>
              <p:cNvPr id="5" name="TextBox 4">
                <a:extLst>
                  <a:ext uri="{FF2B5EF4-FFF2-40B4-BE49-F238E27FC236}">
                    <a16:creationId xmlns:a16="http://schemas.microsoft.com/office/drawing/2014/main" id="{953D4785-EF5F-4295-8EE1-4401FBD7955F}"/>
                  </a:ext>
                </a:extLst>
              </p:cNvPr>
              <p:cNvSpPr txBox="1">
                <a:spLocks noRot="1" noChangeAspect="1" noMove="1" noResize="1" noEditPoints="1" noAdjustHandles="1" noChangeArrowheads="1" noChangeShapeType="1" noTextEdit="1"/>
              </p:cNvSpPr>
              <p:nvPr/>
            </p:nvSpPr>
            <p:spPr>
              <a:xfrm>
                <a:off x="1633591" y="5273949"/>
                <a:ext cx="9245480" cy="638829"/>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2837518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6174"/>
            <a:ext cx="8577072" cy="914400"/>
          </a:xfrm>
        </p:spPr>
        <p:txBody>
          <a:bodyPr/>
          <a:lstStyle/>
          <a:p>
            <a:r>
              <a:rPr lang="en-US" dirty="0"/>
              <a:t>Jupiter Missions</a:t>
            </a:r>
          </a:p>
        </p:txBody>
      </p:sp>
      <p:sp>
        <p:nvSpPr>
          <p:cNvPr id="3" name="Text Placeholder 2"/>
          <p:cNvSpPr>
            <a:spLocks noGrp="1"/>
          </p:cNvSpPr>
          <p:nvPr>
            <p:ph type="body" sz="half" idx="1"/>
          </p:nvPr>
        </p:nvSpPr>
        <p:spPr>
          <a:xfrm>
            <a:off x="609599" y="1031132"/>
            <a:ext cx="6654229" cy="5064868"/>
          </a:xfrm>
        </p:spPr>
        <p:txBody>
          <a:bodyPr/>
          <a:lstStyle/>
          <a:p>
            <a:r>
              <a:rPr lang="en-US" sz="1800" dirty="0">
                <a:hlinkClick r:id="rId2"/>
              </a:rPr>
              <a:t>Past Missions</a:t>
            </a:r>
            <a:endParaRPr lang="en-US" sz="1800" dirty="0"/>
          </a:p>
          <a:p>
            <a:r>
              <a:rPr lang="en-US" sz="1800" dirty="0">
                <a:hlinkClick r:id="rId3"/>
              </a:rPr>
              <a:t>Galileo</a:t>
            </a:r>
            <a:endParaRPr lang="en-US" sz="1800" dirty="0"/>
          </a:p>
          <a:p>
            <a:pPr lvl="1"/>
            <a:r>
              <a:rPr lang="en-US" sz="1600" dirty="0"/>
              <a:t>Jupiter Probe</a:t>
            </a:r>
          </a:p>
          <a:p>
            <a:pPr marL="457200" lvl="1" indent="0">
              <a:buNone/>
            </a:pPr>
            <a:r>
              <a:rPr lang="en-US" sz="1600" dirty="0"/>
              <a:t>The Galileo orbiter had an atmospheric probe that </a:t>
            </a:r>
            <a:r>
              <a:rPr lang="en-US" sz="1600" dirty="0">
                <a:hlinkClick r:id="rId4"/>
              </a:rPr>
              <a:t>entered Jupiter's atmosphere</a:t>
            </a:r>
            <a:r>
              <a:rPr lang="en-US" sz="1600" dirty="0"/>
              <a:t> in 1995 and radioed back information about the upper layers of clouds.  An overview of the cloud geometry is shown </a:t>
            </a:r>
            <a:r>
              <a:rPr lang="en-US" sz="1600" dirty="0">
                <a:hlinkClick r:id="rId5"/>
              </a:rPr>
              <a:t>here</a:t>
            </a:r>
            <a:r>
              <a:rPr lang="en-US" sz="1600" dirty="0"/>
              <a:t>.  It entered into a relatively dry part of Jupiter's atmosphere, and descended into the </a:t>
            </a:r>
            <a:r>
              <a:rPr lang="en-US" sz="1600" dirty="0">
                <a:hlinkClick r:id="rId6"/>
              </a:rPr>
              <a:t>hotter layers</a:t>
            </a:r>
            <a:r>
              <a:rPr lang="en-US" sz="1600" dirty="0"/>
              <a:t> beneath.  Jupiter's </a:t>
            </a:r>
            <a:r>
              <a:rPr lang="en-US" sz="1600" u="sng" dirty="0"/>
              <a:t>cloud tops</a:t>
            </a:r>
            <a:r>
              <a:rPr lang="en-US" sz="1600" dirty="0"/>
              <a:t> are the </a:t>
            </a:r>
            <a:r>
              <a:rPr lang="en-US" sz="1600" u="sng" dirty="0"/>
              <a:t>lighter areas</a:t>
            </a:r>
            <a:r>
              <a:rPr lang="en-US" sz="1600" dirty="0"/>
              <a:t>, called </a:t>
            </a:r>
            <a:r>
              <a:rPr lang="en-US" sz="1600" i="1" dirty="0">
                <a:solidFill>
                  <a:srgbClr val="FF0000"/>
                </a:solidFill>
              </a:rPr>
              <a:t>zones</a:t>
            </a:r>
            <a:r>
              <a:rPr lang="en-US" sz="1600" dirty="0"/>
              <a:t>, and are colder. </a:t>
            </a:r>
            <a:r>
              <a:rPr lang="en-US" sz="1600" u="sng" dirty="0"/>
              <a:t>Darker areas</a:t>
            </a:r>
            <a:r>
              <a:rPr lang="en-US" sz="1600" dirty="0"/>
              <a:t>, called </a:t>
            </a:r>
            <a:r>
              <a:rPr lang="en-US" sz="1600" i="1" dirty="0">
                <a:solidFill>
                  <a:srgbClr val="FF0000"/>
                </a:solidFill>
              </a:rPr>
              <a:t>belts</a:t>
            </a:r>
            <a:r>
              <a:rPr lang="en-US" sz="1600" dirty="0"/>
              <a:t>, are </a:t>
            </a:r>
            <a:r>
              <a:rPr lang="en-US" sz="1600" u="sng" dirty="0"/>
              <a:t>deeper layers</a:t>
            </a:r>
            <a:r>
              <a:rPr lang="en-US" sz="1600" dirty="0"/>
              <a:t> seen through gaps in the whiter </a:t>
            </a:r>
            <a:r>
              <a:rPr lang="en-US" sz="1600" dirty="0" err="1"/>
              <a:t>cloudes</a:t>
            </a:r>
            <a:r>
              <a:rPr lang="en-US" sz="1600" dirty="0"/>
              <a:t>, and hence are hotter. </a:t>
            </a:r>
            <a:r>
              <a:rPr lang="en-US" sz="1600" dirty="0">
                <a:hlinkClick r:id="rId7"/>
              </a:rPr>
              <a:t>Jupiter Pictures</a:t>
            </a:r>
            <a:r>
              <a:rPr lang="en-US" sz="1600" dirty="0"/>
              <a:t> </a:t>
            </a:r>
            <a:r>
              <a:rPr lang="en-US" sz="1600" dirty="0">
                <a:hlinkClick r:id="rId8"/>
              </a:rPr>
              <a:t>(great red spot)</a:t>
            </a:r>
            <a:endParaRPr lang="en-US" sz="1600" dirty="0"/>
          </a:p>
          <a:p>
            <a:r>
              <a:rPr lang="en-US" sz="1800" dirty="0">
                <a:hlinkClick r:id="rId9"/>
              </a:rPr>
              <a:t>Juno</a:t>
            </a:r>
            <a:endParaRPr lang="en-US" sz="1800" dirty="0"/>
          </a:p>
          <a:p>
            <a:r>
              <a:rPr lang="en-US" sz="1800" dirty="0">
                <a:hlinkClick r:id="rId10"/>
              </a:rPr>
              <a:t>List of missions</a:t>
            </a:r>
            <a:endParaRPr lang="en-US" sz="1800" dirty="0"/>
          </a:p>
          <a:p>
            <a:endParaRPr lang="en-US" sz="1100" dirty="0"/>
          </a:p>
        </p:txBody>
      </p:sp>
      <p:sp>
        <p:nvSpPr>
          <p:cNvPr id="6" name="Date Placeholder 5"/>
          <p:cNvSpPr>
            <a:spLocks noGrp="1"/>
          </p:cNvSpPr>
          <p:nvPr>
            <p:ph type="dt" sz="half" idx="10"/>
          </p:nvPr>
        </p:nvSpPr>
        <p:spPr/>
        <p:txBody>
          <a:bodyPr/>
          <a:lstStyle/>
          <a:p>
            <a:pPr>
              <a:defRPr/>
            </a:pPr>
            <a:r>
              <a:rPr lang="en-US"/>
              <a:t>November 13, 2018</a:t>
            </a:r>
            <a:endParaRPr lang="en-US" altLang="zh-CN"/>
          </a:p>
        </p:txBody>
      </p:sp>
      <p:pic>
        <p:nvPicPr>
          <p:cNvPr id="9" name="Picture 8">
            <a:extLst>
              <a:ext uri="{FF2B5EF4-FFF2-40B4-BE49-F238E27FC236}">
                <a16:creationId xmlns:a16="http://schemas.microsoft.com/office/drawing/2014/main" id="{35A78D60-76B3-4D5E-B151-F91F8BF6F3F4}"/>
              </a:ext>
            </a:extLst>
          </p:cNvPr>
          <p:cNvPicPr>
            <a:picLocks noChangeAspect="1"/>
          </p:cNvPicPr>
          <p:nvPr/>
        </p:nvPicPr>
        <p:blipFill>
          <a:blip r:embed="rId11"/>
          <a:stretch>
            <a:fillRect/>
          </a:stretch>
        </p:blipFill>
        <p:spPr>
          <a:xfrm>
            <a:off x="7956454" y="0"/>
            <a:ext cx="4235546" cy="6858000"/>
          </a:xfrm>
          <a:prstGeom prst="rect">
            <a:avLst/>
          </a:prstGeom>
        </p:spPr>
      </p:pic>
    </p:spTree>
    <p:extLst>
      <p:ext uri="{BB962C8B-B14F-4D97-AF65-F5344CB8AC3E}">
        <p14:creationId xmlns:p14="http://schemas.microsoft.com/office/powerpoint/2010/main" val="152785520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99A9B-B421-40CC-B187-1C9CEC86B066}"/>
              </a:ext>
            </a:extLst>
          </p:cNvPr>
          <p:cNvSpPr>
            <a:spLocks noGrp="1"/>
          </p:cNvSpPr>
          <p:nvPr>
            <p:ph type="title"/>
          </p:nvPr>
        </p:nvSpPr>
        <p:spPr>
          <a:xfrm>
            <a:off x="609600" y="0"/>
            <a:ext cx="10972800" cy="914400"/>
          </a:xfrm>
        </p:spPr>
        <p:txBody>
          <a:bodyPr/>
          <a:lstStyle/>
          <a:p>
            <a:r>
              <a:rPr lang="en-US" dirty="0"/>
              <a:t>Other Gas Giants</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692F2E5A-19B6-4018-9540-4482C37C51C7}"/>
                  </a:ext>
                </a:extLst>
              </p:cNvPr>
              <p:cNvSpPr>
                <a:spLocks noGrp="1"/>
              </p:cNvSpPr>
              <p:nvPr>
                <p:ph type="body" sz="half" idx="1"/>
              </p:nvPr>
            </p:nvSpPr>
            <p:spPr>
              <a:xfrm>
                <a:off x="226031" y="791111"/>
                <a:ext cx="11835830" cy="5147352"/>
              </a:xfrm>
            </p:spPr>
            <p:txBody>
              <a:bodyPr/>
              <a:lstStyle/>
              <a:p>
                <a:r>
                  <a:rPr lang="en-US" sz="1800" dirty="0"/>
                  <a:t>Moving now out to the far reaches of the solar system, the separations of the planets get much larger.  Jupiter is at </a:t>
                </a:r>
                <a14:m>
                  <m:oMath xmlns:m="http://schemas.openxmlformats.org/officeDocument/2006/math">
                    <m:r>
                      <a:rPr lang="en-US" sz="1800" i="1" dirty="0" smtClean="0">
                        <a:latin typeface="Cambria Math" panose="02040503050406030204" pitchFamily="18" charset="0"/>
                      </a:rPr>
                      <m:t>5.2 </m:t>
                    </m:r>
                    <m:r>
                      <m:rPr>
                        <m:sty m:val="p"/>
                      </m:rPr>
                      <a:rPr lang="en-US" sz="1800" i="0" dirty="0" smtClean="0">
                        <a:latin typeface="Cambria Math" panose="02040503050406030204" pitchFamily="18" charset="0"/>
                      </a:rPr>
                      <m:t>AU</m:t>
                    </m:r>
                  </m:oMath>
                </a14:m>
                <a:r>
                  <a:rPr lang="en-US" sz="1800" dirty="0"/>
                  <a:t>, but Saturn is almost twice as far, at </a:t>
                </a:r>
                <a14:m>
                  <m:oMath xmlns:m="http://schemas.openxmlformats.org/officeDocument/2006/math">
                    <m:r>
                      <a:rPr lang="en-US" sz="1800" i="1" dirty="0" smtClean="0">
                        <a:latin typeface="Cambria Math" panose="02040503050406030204" pitchFamily="18" charset="0"/>
                      </a:rPr>
                      <m:t>9.54 </m:t>
                    </m:r>
                    <m:r>
                      <m:rPr>
                        <m:sty m:val="p"/>
                      </m:rPr>
                      <a:rPr lang="en-US" sz="1800" i="0" dirty="0" smtClean="0">
                        <a:latin typeface="Cambria Math" panose="02040503050406030204" pitchFamily="18" charset="0"/>
                      </a:rPr>
                      <m:t>AU</m:t>
                    </m:r>
                  </m:oMath>
                </a14:m>
                <a:r>
                  <a:rPr lang="en-US" sz="1800" dirty="0"/>
                  <a:t>.  This means it takes almost 30 years for Saturn to circle the Sun once.  Uranus is again twice as far from the Sun as Saturn, at </a:t>
                </a:r>
                <a14:m>
                  <m:oMath xmlns:m="http://schemas.openxmlformats.org/officeDocument/2006/math">
                    <m:r>
                      <a:rPr lang="en-US" sz="1800" i="1" dirty="0" smtClean="0">
                        <a:latin typeface="Cambria Math" panose="02040503050406030204" pitchFamily="18" charset="0"/>
                      </a:rPr>
                      <m:t>19.2 </m:t>
                    </m:r>
                    <m:r>
                      <m:rPr>
                        <m:sty m:val="p"/>
                      </m:rPr>
                      <a:rPr lang="en-US" sz="1800" i="0" dirty="0" smtClean="0">
                        <a:latin typeface="Cambria Math" panose="02040503050406030204" pitchFamily="18" charset="0"/>
                      </a:rPr>
                      <m:t>AU</m:t>
                    </m:r>
                  </m:oMath>
                </a14:m>
                <a:r>
                  <a:rPr lang="en-US" sz="1800" dirty="0"/>
                  <a:t>, and takes 84 years to circle the Sun.  It is so far from the Sun that it cannot be seen easily with the naked eye.  Therefore, it was not discovered until 1781, by William (Wilhelm) Herschel.  He originally named the planet George! (</a:t>
                </a:r>
                <a:r>
                  <a:rPr lang="en-US" sz="1800" dirty="0" err="1"/>
                  <a:t>Georgium</a:t>
                </a:r>
                <a:r>
                  <a:rPr lang="en-US" sz="1800" dirty="0"/>
                  <a:t> </a:t>
                </a:r>
                <a:r>
                  <a:rPr lang="en-US" sz="1800" dirty="0" err="1"/>
                  <a:t>Sidus</a:t>
                </a:r>
                <a:r>
                  <a:rPr lang="en-US" sz="1800" dirty="0"/>
                  <a:t>, for King George III of England). Likewise, Neptune was discovered only in 1846, at a distance of 1.5 times the distance to Uranus, </a:t>
                </a:r>
                <a14:m>
                  <m:oMath xmlns:m="http://schemas.openxmlformats.org/officeDocument/2006/math">
                    <m:r>
                      <a:rPr lang="en-US" sz="1800" i="1" dirty="0" smtClean="0">
                        <a:latin typeface="Cambria Math" panose="02040503050406030204" pitchFamily="18" charset="0"/>
                      </a:rPr>
                      <m:t>30.1 </m:t>
                    </m:r>
                    <m:r>
                      <m:rPr>
                        <m:sty m:val="p"/>
                      </m:rPr>
                      <a:rPr lang="en-US" sz="1800" i="0" dirty="0" smtClean="0">
                        <a:latin typeface="Cambria Math" panose="02040503050406030204" pitchFamily="18" charset="0"/>
                      </a:rPr>
                      <m:t>AU</m:t>
                    </m:r>
                  </m:oMath>
                </a14:m>
                <a:r>
                  <a:rPr lang="en-US" sz="1800" dirty="0"/>
                  <a:t>.  It takes 165 years to circle the Sun once.</a:t>
                </a:r>
              </a:p>
              <a:p>
                <a:r>
                  <a:rPr lang="en-US" sz="1800" dirty="0"/>
                  <a:t>The discovery of Uranus was accidental, but the discovery of Neptune was a triumph of celestial mechanics.  By studying the orbit of Uranus, an extremely tiny perturbation was discovered independently by J.C. Adams (1843) and U.J. </a:t>
                </a:r>
                <a:r>
                  <a:rPr lang="en-US" sz="1800" dirty="0" err="1"/>
                  <a:t>Leverrier</a:t>
                </a:r>
                <a:r>
                  <a:rPr lang="en-US" sz="1800" dirty="0"/>
                  <a:t> (1846).  By using Newtonian celestial mechanics, they were able to predict the mass and orbit of the perturbing body.  In 1846, Johann G. Galle found Neptune within 1</a:t>
                </a:r>
                <a:r>
                  <a:rPr lang="en-US" sz="1800" baseline="30000" dirty="0"/>
                  <a:t>o</a:t>
                </a:r>
                <a:r>
                  <a:rPr lang="en-US" sz="1800" dirty="0"/>
                  <a:t> of its predicted location.  However, Neptune's orbit diverged rapidly from the orbits predicted by the mathematicians, so if it had been searched for some years earlier or later, it would have been far from its predicted location. </a:t>
                </a:r>
              </a:p>
              <a:p>
                <a:r>
                  <a:rPr lang="en-US" sz="1800" dirty="0"/>
                  <a:t>In 1613, some 234 years before Neptune's discovery, Galileo's drawings of Jupiter showed an object near Neptune's predicted position, and he even detected a small motion of the object with respect to a nearby star.  However, he failed to follow up on the discovery.</a:t>
                </a:r>
              </a:p>
            </p:txBody>
          </p:sp>
        </mc:Choice>
        <mc:Fallback>
          <p:sp>
            <p:nvSpPr>
              <p:cNvPr id="3" name="Text Placeholder 2">
                <a:extLst>
                  <a:ext uri="{FF2B5EF4-FFF2-40B4-BE49-F238E27FC236}">
                    <a16:creationId xmlns:a16="http://schemas.microsoft.com/office/drawing/2014/main" id="{692F2E5A-19B6-4018-9540-4482C37C51C7}"/>
                  </a:ext>
                </a:extLst>
              </p:cNvPr>
              <p:cNvSpPr>
                <a:spLocks noGrp="1" noRot="1" noChangeAspect="1" noMove="1" noResize="1" noEditPoints="1" noAdjustHandles="1" noChangeArrowheads="1" noChangeShapeType="1" noTextEdit="1"/>
              </p:cNvSpPr>
              <p:nvPr>
                <p:ph type="body" sz="half" idx="1"/>
              </p:nvPr>
            </p:nvSpPr>
            <p:spPr>
              <a:xfrm>
                <a:off x="226031" y="791111"/>
                <a:ext cx="11835830" cy="5147352"/>
              </a:xfrm>
              <a:blipFill>
                <a:blip r:embed="rId2"/>
                <a:stretch>
                  <a:fillRect l="-103" t="-711" r="-875"/>
                </a:stretch>
              </a:blipFill>
            </p:spPr>
            <p:txBody>
              <a:bodyPr/>
              <a:lstStyle/>
              <a:p>
                <a:r>
                  <a:rPr lang="en-US">
                    <a:noFill/>
                  </a:rPr>
                  <a:t> </a:t>
                </a:r>
              </a:p>
            </p:txBody>
          </p:sp>
        </mc:Fallback>
      </mc:AlternateContent>
      <p:sp>
        <p:nvSpPr>
          <p:cNvPr id="6" name="Date Placeholder 5">
            <a:extLst>
              <a:ext uri="{FF2B5EF4-FFF2-40B4-BE49-F238E27FC236}">
                <a16:creationId xmlns:a16="http://schemas.microsoft.com/office/drawing/2014/main" id="{6F597B95-9C3E-46CA-A8CD-F00B83434080}"/>
              </a:ext>
            </a:extLst>
          </p:cNvPr>
          <p:cNvSpPr>
            <a:spLocks noGrp="1"/>
          </p:cNvSpPr>
          <p:nvPr>
            <p:ph type="dt" sz="half" idx="10"/>
          </p:nvPr>
        </p:nvSpPr>
        <p:spPr/>
        <p:txBody>
          <a:bodyPr/>
          <a:lstStyle/>
          <a:p>
            <a:pPr>
              <a:defRPr/>
            </a:pPr>
            <a:r>
              <a:rPr lang="en-US"/>
              <a:t>November 13, 2018</a:t>
            </a:r>
            <a:endParaRPr lang="en-US" altLang="zh-CN"/>
          </a:p>
        </p:txBody>
      </p:sp>
    </p:spTree>
    <p:extLst>
      <p:ext uri="{BB962C8B-B14F-4D97-AF65-F5344CB8AC3E}">
        <p14:creationId xmlns:p14="http://schemas.microsoft.com/office/powerpoint/2010/main" val="252329997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99A9B-B421-40CC-B187-1C9CEC86B066}"/>
              </a:ext>
            </a:extLst>
          </p:cNvPr>
          <p:cNvSpPr>
            <a:spLocks noGrp="1"/>
          </p:cNvSpPr>
          <p:nvPr>
            <p:ph type="title"/>
          </p:nvPr>
        </p:nvSpPr>
        <p:spPr>
          <a:xfrm>
            <a:off x="609600" y="0"/>
            <a:ext cx="10972800" cy="914400"/>
          </a:xfrm>
        </p:spPr>
        <p:txBody>
          <a:bodyPr/>
          <a:lstStyle/>
          <a:p>
            <a:r>
              <a:rPr lang="en-US" dirty="0"/>
              <a:t>Other Gas Giants</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692F2E5A-19B6-4018-9540-4482C37C51C7}"/>
                  </a:ext>
                </a:extLst>
              </p:cNvPr>
              <p:cNvSpPr>
                <a:spLocks noGrp="1"/>
              </p:cNvSpPr>
              <p:nvPr>
                <p:ph type="body" sz="half" idx="1"/>
              </p:nvPr>
            </p:nvSpPr>
            <p:spPr>
              <a:xfrm>
                <a:off x="226031" y="791111"/>
                <a:ext cx="11835830" cy="1767154"/>
              </a:xfrm>
            </p:spPr>
            <p:txBody>
              <a:bodyPr/>
              <a:lstStyle/>
              <a:p>
                <a:r>
                  <a:rPr lang="en-US" sz="1800" dirty="0"/>
                  <a:t>All three of these gas giants have orbits of low eccentricity (Saturn and Uranus are nearly identical to Jupiter, with </a:t>
                </a:r>
                <a14:m>
                  <m:oMath xmlns:m="http://schemas.openxmlformats.org/officeDocument/2006/math">
                    <m:r>
                      <a:rPr lang="en-US" sz="1800" i="1" dirty="0" smtClean="0">
                        <a:latin typeface="Cambria Math" panose="02040503050406030204" pitchFamily="18" charset="0"/>
                      </a:rPr>
                      <m:t>𝑒</m:t>
                    </m:r>
                    <m:r>
                      <a:rPr lang="en-US" sz="1800" i="1" dirty="0" smtClean="0">
                        <a:latin typeface="Cambria Math" panose="02040503050406030204" pitchFamily="18" charset="0"/>
                      </a:rPr>
                      <m:t> = 0.056</m:t>
                    </m:r>
                  </m:oMath>
                </a14:m>
                <a:r>
                  <a:rPr lang="en-US" sz="1800" dirty="0"/>
                  <a:t> and </a:t>
                </a:r>
                <a14:m>
                  <m:oMath xmlns:m="http://schemas.openxmlformats.org/officeDocument/2006/math">
                    <m:r>
                      <a:rPr lang="en-US" sz="1800" i="1" dirty="0" smtClean="0">
                        <a:latin typeface="Cambria Math" panose="02040503050406030204" pitchFamily="18" charset="0"/>
                      </a:rPr>
                      <m:t>0.048</m:t>
                    </m:r>
                  </m:oMath>
                </a14:m>
                <a:r>
                  <a:rPr lang="en-US" sz="1800" dirty="0"/>
                  <a:t>, respectively, while Neptune is even lower at </a:t>
                </a:r>
                <a14:m>
                  <m:oMath xmlns:m="http://schemas.openxmlformats.org/officeDocument/2006/math">
                    <m:r>
                      <a:rPr lang="en-US" sz="1800" i="1" dirty="0" smtClean="0">
                        <a:latin typeface="Cambria Math" panose="02040503050406030204" pitchFamily="18" charset="0"/>
                      </a:rPr>
                      <m:t>0.009</m:t>
                    </m:r>
                  </m:oMath>
                </a14:m>
                <a:r>
                  <a:rPr lang="en-US" sz="1800" dirty="0"/>
                  <a:t>), and low orbital inclination (</a:t>
                </a:r>
                <a14:m>
                  <m:oMath xmlns:m="http://schemas.openxmlformats.org/officeDocument/2006/math">
                    <m:r>
                      <a:rPr lang="en-US" sz="1800" i="1" dirty="0" smtClean="0">
                        <a:latin typeface="Cambria Math" panose="02040503050406030204" pitchFamily="18" charset="0"/>
                      </a:rPr>
                      <m:t>2.49</m:t>
                    </m:r>
                    <m:r>
                      <m:rPr>
                        <m:sty m:val="p"/>
                      </m:rPr>
                      <a:rPr lang="en-US" sz="1800" i="0" baseline="30000" dirty="0" smtClean="0">
                        <a:latin typeface="Cambria Math" panose="02040503050406030204" pitchFamily="18" charset="0"/>
                      </a:rPr>
                      <m:t>o</m:t>
                    </m:r>
                    <m:r>
                      <a:rPr lang="en-US" sz="1800" i="1" dirty="0" smtClean="0">
                        <a:latin typeface="Cambria Math" panose="02040503050406030204" pitchFamily="18" charset="0"/>
                      </a:rPr>
                      <m:t>, 0.77</m:t>
                    </m:r>
                    <m:r>
                      <m:rPr>
                        <m:sty m:val="p"/>
                      </m:rPr>
                      <a:rPr lang="en-US" sz="1800" i="0" baseline="30000" dirty="0" smtClean="0">
                        <a:latin typeface="Cambria Math" panose="02040503050406030204" pitchFamily="18" charset="0"/>
                      </a:rPr>
                      <m:t>o</m:t>
                    </m:r>
                    <m:r>
                      <a:rPr lang="en-US" sz="1800" i="1" dirty="0" smtClean="0">
                        <a:latin typeface="Cambria Math" panose="02040503050406030204" pitchFamily="18" charset="0"/>
                      </a:rPr>
                      <m:t> </m:t>
                    </m:r>
                    <m:r>
                      <m:rPr>
                        <m:sty m:val="p"/>
                      </m:rPr>
                      <a:rPr lang="en-US" sz="1800" i="0" dirty="0" smtClean="0">
                        <a:latin typeface="Cambria Math" panose="02040503050406030204" pitchFamily="18" charset="0"/>
                      </a:rPr>
                      <m:t>and</m:t>
                    </m:r>
                    <m:r>
                      <a:rPr lang="en-US" sz="1800" i="1" dirty="0" smtClean="0">
                        <a:latin typeface="Cambria Math" panose="02040503050406030204" pitchFamily="18" charset="0"/>
                      </a:rPr>
                      <m:t> 1.77</m:t>
                    </m:r>
                    <m:r>
                      <m:rPr>
                        <m:sty m:val="p"/>
                      </m:rPr>
                      <a:rPr lang="en-US" sz="1800" i="0" baseline="30000" dirty="0" smtClean="0">
                        <a:latin typeface="Cambria Math" panose="02040503050406030204" pitchFamily="18" charset="0"/>
                      </a:rPr>
                      <m:t>o</m:t>
                    </m:r>
                  </m:oMath>
                </a14:m>
                <a:r>
                  <a:rPr lang="en-US" sz="1800" dirty="0"/>
                  <a:t>, respectively).  The inclination of their spin axes, however, are large: </a:t>
                </a:r>
                <a14:m>
                  <m:oMath xmlns:m="http://schemas.openxmlformats.org/officeDocument/2006/math">
                    <m:r>
                      <a:rPr lang="en-US" sz="1800" i="1" dirty="0" smtClean="0">
                        <a:latin typeface="Cambria Math" panose="02040503050406030204" pitchFamily="18" charset="0"/>
                      </a:rPr>
                      <m:t>26.7</m:t>
                    </m:r>
                    <m:r>
                      <m:rPr>
                        <m:sty m:val="p"/>
                      </m:rPr>
                      <a:rPr lang="en-US" sz="1800" i="0" baseline="30000" dirty="0" smtClean="0">
                        <a:latin typeface="Cambria Math" panose="02040503050406030204" pitchFamily="18" charset="0"/>
                      </a:rPr>
                      <m:t>o</m:t>
                    </m:r>
                    <m:r>
                      <a:rPr lang="en-US" sz="1800" i="1" dirty="0" smtClean="0">
                        <a:latin typeface="Cambria Math" panose="02040503050406030204" pitchFamily="18" charset="0"/>
                      </a:rPr>
                      <m:t>, 98</m:t>
                    </m:r>
                    <m:r>
                      <m:rPr>
                        <m:sty m:val="p"/>
                      </m:rPr>
                      <a:rPr lang="en-US" sz="1800" i="0" baseline="30000" dirty="0" smtClean="0">
                        <a:latin typeface="Cambria Math" panose="02040503050406030204" pitchFamily="18" charset="0"/>
                      </a:rPr>
                      <m:t>o</m:t>
                    </m:r>
                    <m:r>
                      <a:rPr lang="en-US" sz="1800" i="1" dirty="0" smtClean="0">
                        <a:latin typeface="Cambria Math" panose="02040503050406030204" pitchFamily="18" charset="0"/>
                      </a:rPr>
                      <m:t>, </m:t>
                    </m:r>
                    <m:r>
                      <m:rPr>
                        <m:sty m:val="p"/>
                      </m:rPr>
                      <a:rPr lang="en-US" sz="1800" i="0" dirty="0" smtClean="0">
                        <a:latin typeface="Cambria Math" panose="02040503050406030204" pitchFamily="18" charset="0"/>
                      </a:rPr>
                      <m:t>and</m:t>
                    </m:r>
                    <m:r>
                      <a:rPr lang="en-US" sz="1800" i="1" dirty="0" smtClean="0">
                        <a:latin typeface="Cambria Math" panose="02040503050406030204" pitchFamily="18" charset="0"/>
                      </a:rPr>
                      <m:t> 29</m:t>
                    </m:r>
                    <m:r>
                      <m:rPr>
                        <m:sty m:val="p"/>
                      </m:rPr>
                      <a:rPr lang="en-US" sz="1800" i="0" baseline="30000" dirty="0" smtClean="0">
                        <a:latin typeface="Cambria Math" panose="02040503050406030204" pitchFamily="18" charset="0"/>
                      </a:rPr>
                      <m:t>o</m:t>
                    </m:r>
                  </m:oMath>
                </a14:m>
                <a:r>
                  <a:rPr lang="en-US" sz="1800" dirty="0"/>
                  <a:t>.  The </a:t>
                </a:r>
                <a14:m>
                  <m:oMath xmlns:m="http://schemas.openxmlformats.org/officeDocument/2006/math">
                    <m:r>
                      <a:rPr lang="en-US" sz="1800" i="1" dirty="0" smtClean="0">
                        <a:latin typeface="Cambria Math" panose="02040503050406030204" pitchFamily="18" charset="0"/>
                      </a:rPr>
                      <m:t>98</m:t>
                    </m:r>
                    <m:r>
                      <m:rPr>
                        <m:sty m:val="p"/>
                      </m:rPr>
                      <a:rPr lang="en-US" sz="1800" i="0" baseline="30000" dirty="0" smtClean="0">
                        <a:latin typeface="Cambria Math" panose="02040503050406030204" pitchFamily="18" charset="0"/>
                      </a:rPr>
                      <m:t>o</m:t>
                    </m:r>
                  </m:oMath>
                </a14:m>
                <a:r>
                  <a:rPr lang="en-US" sz="1800" dirty="0"/>
                  <a:t> for Uranus, in fact, means that it is nearly lying flat in the ecliptic plane, as shown in the image below.  This means that the Sun shines on one pole for 1/2 of its year (that's 42 Earth years), and then on the other pole for 42 Earth years.</a:t>
                </a:r>
              </a:p>
            </p:txBody>
          </p:sp>
        </mc:Choice>
        <mc:Fallback>
          <p:sp>
            <p:nvSpPr>
              <p:cNvPr id="3" name="Text Placeholder 2">
                <a:extLst>
                  <a:ext uri="{FF2B5EF4-FFF2-40B4-BE49-F238E27FC236}">
                    <a16:creationId xmlns:a16="http://schemas.microsoft.com/office/drawing/2014/main" id="{692F2E5A-19B6-4018-9540-4482C37C51C7}"/>
                  </a:ext>
                </a:extLst>
              </p:cNvPr>
              <p:cNvSpPr>
                <a:spLocks noGrp="1" noRot="1" noChangeAspect="1" noMove="1" noResize="1" noEditPoints="1" noAdjustHandles="1" noChangeArrowheads="1" noChangeShapeType="1" noTextEdit="1"/>
              </p:cNvSpPr>
              <p:nvPr>
                <p:ph type="body" sz="half" idx="1"/>
              </p:nvPr>
            </p:nvSpPr>
            <p:spPr>
              <a:xfrm>
                <a:off x="226031" y="791111"/>
                <a:ext cx="11835830" cy="1767154"/>
              </a:xfrm>
              <a:blipFill>
                <a:blip r:embed="rId2"/>
                <a:stretch>
                  <a:fillRect l="-103" t="-2069" r="-618" b="-3793"/>
                </a:stretch>
              </a:blipFill>
            </p:spPr>
            <p:txBody>
              <a:bodyPr/>
              <a:lstStyle/>
              <a:p>
                <a:r>
                  <a:rPr lang="en-US">
                    <a:noFill/>
                  </a:rPr>
                  <a:t> </a:t>
                </a:r>
              </a:p>
            </p:txBody>
          </p:sp>
        </mc:Fallback>
      </mc:AlternateContent>
      <p:sp>
        <p:nvSpPr>
          <p:cNvPr id="6" name="Date Placeholder 5">
            <a:extLst>
              <a:ext uri="{FF2B5EF4-FFF2-40B4-BE49-F238E27FC236}">
                <a16:creationId xmlns:a16="http://schemas.microsoft.com/office/drawing/2014/main" id="{6F597B95-9C3E-46CA-A8CD-F00B83434080}"/>
              </a:ext>
            </a:extLst>
          </p:cNvPr>
          <p:cNvSpPr>
            <a:spLocks noGrp="1"/>
          </p:cNvSpPr>
          <p:nvPr>
            <p:ph type="dt" sz="half" idx="10"/>
          </p:nvPr>
        </p:nvSpPr>
        <p:spPr/>
        <p:txBody>
          <a:bodyPr/>
          <a:lstStyle/>
          <a:p>
            <a:pPr>
              <a:defRPr/>
            </a:pPr>
            <a:r>
              <a:rPr lang="en-US"/>
              <a:t>November 13, 2018</a:t>
            </a:r>
            <a:endParaRPr lang="en-US" altLang="zh-CN"/>
          </a:p>
        </p:txBody>
      </p:sp>
      <p:pic>
        <p:nvPicPr>
          <p:cNvPr id="5122" name="Picture 2" descr="https://web.njit.edu/~gary/320/assets/uranus.jpg">
            <a:extLst>
              <a:ext uri="{FF2B5EF4-FFF2-40B4-BE49-F238E27FC236}">
                <a16:creationId xmlns:a16="http://schemas.microsoft.com/office/drawing/2014/main" id="{BD11DCD6-FEC4-4B66-9F76-2092DC39E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6672" y="2352139"/>
            <a:ext cx="2638425" cy="371475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
            <a:extLst>
              <a:ext uri="{FF2B5EF4-FFF2-40B4-BE49-F238E27FC236}">
                <a16:creationId xmlns:a16="http://schemas.microsoft.com/office/drawing/2014/main" id="{21784796-4341-4FE7-B0F6-63651F9CD9D2}"/>
              </a:ext>
            </a:extLst>
          </p:cNvPr>
          <p:cNvSpPr txBox="1">
            <a:spLocks/>
          </p:cNvSpPr>
          <p:nvPr/>
        </p:nvSpPr>
        <p:spPr bwMode="auto">
          <a:xfrm>
            <a:off x="226031" y="2556554"/>
            <a:ext cx="8804953" cy="3351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9999FF"/>
              </a:buClr>
              <a:buSzPct val="80000"/>
              <a:buFont typeface="Wingdings" panose="05000000000000000000" pitchFamily="2" charset="2"/>
              <a:buChar char="q"/>
              <a:defRPr sz="3200">
                <a:solidFill>
                  <a:schemeClr val="bg2"/>
                </a:solidFill>
                <a:latin typeface="+mn-lt"/>
                <a:ea typeface="+mn-ea"/>
                <a:cs typeface="+mn-cs"/>
              </a:defRPr>
            </a:lvl1pPr>
            <a:lvl2pPr marL="742950" indent="-285750" algn="l" rtl="0" eaLnBrk="0" fontAlgn="base" hangingPunct="0">
              <a:spcBef>
                <a:spcPct val="20000"/>
              </a:spcBef>
              <a:spcAft>
                <a:spcPct val="0"/>
              </a:spcAft>
              <a:buClr>
                <a:srgbClr val="9999FF"/>
              </a:buClr>
              <a:buSzPct val="65000"/>
              <a:buFont typeface="Wingdings" panose="05000000000000000000" pitchFamily="2" charset="2"/>
              <a:buChar char="n"/>
              <a:defRPr sz="2800">
                <a:solidFill>
                  <a:schemeClr val="bg2"/>
                </a:solidFill>
                <a:latin typeface="+mn-lt"/>
              </a:defRPr>
            </a:lvl2pPr>
            <a:lvl3pPr marL="1143000" indent="-228600" algn="l" rtl="0" eaLnBrk="0" fontAlgn="base" hangingPunct="0">
              <a:spcBef>
                <a:spcPct val="20000"/>
              </a:spcBef>
              <a:spcAft>
                <a:spcPct val="0"/>
              </a:spcAft>
              <a:buClr>
                <a:srgbClr val="9999FF"/>
              </a:buClr>
              <a:buSzPct val="65000"/>
              <a:buFont typeface="Wingdings" panose="05000000000000000000" pitchFamily="2" charset="2"/>
              <a:buChar char="n"/>
              <a:defRPr sz="2400">
                <a:solidFill>
                  <a:schemeClr val="bg2"/>
                </a:solidFill>
                <a:latin typeface="+mn-lt"/>
              </a:defRPr>
            </a:lvl3pPr>
            <a:lvl4pPr marL="16002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4pPr>
            <a:lvl5pPr marL="20574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5pPr>
            <a:lvl6pPr marL="25146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6pPr>
            <a:lvl7pPr marL="29718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7pPr>
            <a:lvl8pPr marL="34290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8pPr>
            <a:lvl9pPr marL="38862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9pPr>
          </a:lstStyle>
          <a:p>
            <a:r>
              <a:rPr lang="en-US" sz="1800" kern="0" dirty="0"/>
              <a:t>All of these gas giant planets, including Jupiter, have ring systems, although only Saturn's rings are substantial enough to be seen from Earth.  Jupiter's rings come directly from its moons, and are outside its Roche Limit.  For Uranus and Saturn the rings are within the Roche Limit, and may be tidally disrupted bodies.  The situation for Neptune is not so clear.  We will discuss planetary ring systems in a later lecture.</a:t>
            </a:r>
          </a:p>
        </p:txBody>
      </p:sp>
    </p:spTree>
    <p:extLst>
      <p:ext uri="{BB962C8B-B14F-4D97-AF65-F5344CB8AC3E}">
        <p14:creationId xmlns:p14="http://schemas.microsoft.com/office/powerpoint/2010/main" val="1244011192"/>
      </p:ext>
    </p:extLst>
  </p:cSld>
  <p:clrMapOvr>
    <a:masterClrMapping/>
  </p:clrMapOvr>
  <p:transition/>
</p:sld>
</file>

<file path=ppt/theme/theme1.xml><?xml version="1.0" encoding="utf-8"?>
<a:theme xmlns:a="http://schemas.openxmlformats.org/drawingml/2006/main" name="Textured">
  <a:themeElements>
    <a:clrScheme name="Custom 1">
      <a:dk1>
        <a:srgbClr val="000066"/>
      </a:dk1>
      <a:lt1>
        <a:srgbClr val="FFFFFF"/>
      </a:lt1>
      <a:dk2>
        <a:srgbClr val="9999FF"/>
      </a:dk2>
      <a:lt2>
        <a:srgbClr val="FFCC00"/>
      </a:lt2>
      <a:accent1>
        <a:srgbClr val="009999"/>
      </a:accent1>
      <a:accent2>
        <a:srgbClr val="DC0C3E"/>
      </a:accent2>
      <a:accent3>
        <a:srgbClr val="CACAFF"/>
      </a:accent3>
      <a:accent4>
        <a:srgbClr val="DADADA"/>
      </a:accent4>
      <a:accent5>
        <a:srgbClr val="AACACA"/>
      </a:accent5>
      <a:accent6>
        <a:srgbClr val="C70A37"/>
      </a:accent6>
      <a:hlink>
        <a:srgbClr val="0000CC"/>
      </a:hlink>
      <a:folHlink>
        <a:srgbClr val="A5082E"/>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2"/>
          </a:solidFill>
          <a:prstDash val="solid"/>
          <a:round/>
          <a:headEnd type="triangl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2"/>
            </a:solidFill>
            <a:effectLst/>
            <a:latin typeface="Tahoma"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38100" cap="flat" cmpd="sng" algn="ctr">
          <a:solidFill>
            <a:schemeClr val="bg2"/>
          </a:solidFill>
          <a:prstDash val="solid"/>
          <a:round/>
          <a:headEnd type="triangl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2"/>
            </a:solidFill>
            <a:effectLst/>
            <a:latin typeface="Tahoma" pitchFamily="34" charset="0"/>
            <a:ea typeface="宋体" pitchFamily="2" charset="-122"/>
          </a:defRPr>
        </a:defPPr>
      </a:lstStyle>
    </a:lnDef>
    <a:txDef>
      <a:spPr>
        <a:noFill/>
      </a:spPr>
      <a:bodyPr wrap="none" rtlCol="0">
        <a:spAutoFit/>
      </a:bodyPr>
      <a:lstStyle>
        <a:defPPr algn="l">
          <a:defRPr sz="2400" dirty="0" smtClean="0"/>
        </a:defPPr>
      </a:lstStyle>
    </a:tx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
      <a:clrScheme name="Textured 9">
        <a:dk1>
          <a:srgbClr val="003366"/>
        </a:dk1>
        <a:lt1>
          <a:srgbClr val="FFFFFF"/>
        </a:lt1>
        <a:dk2>
          <a:srgbClr val="2B5481"/>
        </a:dk2>
        <a:lt2>
          <a:srgbClr val="FFCC00"/>
        </a:lt2>
        <a:accent1>
          <a:srgbClr val="009999"/>
        </a:accent1>
        <a:accent2>
          <a:srgbClr val="336699"/>
        </a:accent2>
        <a:accent3>
          <a:srgbClr val="ACB3C1"/>
        </a:accent3>
        <a:accent4>
          <a:srgbClr val="DADADA"/>
        </a:accent4>
        <a:accent5>
          <a:srgbClr val="AACACA"/>
        </a:accent5>
        <a:accent6>
          <a:srgbClr val="2D5C8A"/>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0">
        <a:dk1>
          <a:srgbClr val="000066"/>
        </a:dk1>
        <a:lt1>
          <a:srgbClr val="FFFFFF"/>
        </a:lt1>
        <a:dk2>
          <a:srgbClr val="2B5481"/>
        </a:dk2>
        <a:lt2>
          <a:srgbClr val="FFCC00"/>
        </a:lt2>
        <a:accent1>
          <a:srgbClr val="009999"/>
        </a:accent1>
        <a:accent2>
          <a:srgbClr val="336699"/>
        </a:accent2>
        <a:accent3>
          <a:srgbClr val="ACB3C1"/>
        </a:accent3>
        <a:accent4>
          <a:srgbClr val="DADADA"/>
        </a:accent4>
        <a:accent5>
          <a:srgbClr val="AACACA"/>
        </a:accent5>
        <a:accent6>
          <a:srgbClr val="2D5C8A"/>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1">
        <a:dk1>
          <a:srgbClr val="000066"/>
        </a:dk1>
        <a:lt1>
          <a:srgbClr val="FFFFFF"/>
        </a:lt1>
        <a:dk2>
          <a:srgbClr val="2B5481"/>
        </a:dk2>
        <a:lt2>
          <a:srgbClr val="FFCC00"/>
        </a:lt2>
        <a:accent1>
          <a:srgbClr val="009999"/>
        </a:accent1>
        <a:accent2>
          <a:srgbClr val="FF0000"/>
        </a:accent2>
        <a:accent3>
          <a:srgbClr val="ACB3C1"/>
        </a:accent3>
        <a:accent4>
          <a:srgbClr val="DADADA"/>
        </a:accent4>
        <a:accent5>
          <a:srgbClr val="AACACA"/>
        </a:accent5>
        <a:accent6>
          <a:srgbClr val="E70000"/>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2">
        <a:dk1>
          <a:srgbClr val="000066"/>
        </a:dk1>
        <a:lt1>
          <a:srgbClr val="FFFFFF"/>
        </a:lt1>
        <a:dk2>
          <a:srgbClr val="E61244"/>
        </a:dk2>
        <a:lt2>
          <a:srgbClr val="FFCC00"/>
        </a:lt2>
        <a:accent1>
          <a:srgbClr val="009999"/>
        </a:accent1>
        <a:accent2>
          <a:srgbClr val="DC0C3E"/>
        </a:accent2>
        <a:accent3>
          <a:srgbClr val="F0AAB0"/>
        </a:accent3>
        <a:accent4>
          <a:srgbClr val="DADADA"/>
        </a:accent4>
        <a:accent5>
          <a:srgbClr val="AACACA"/>
        </a:accent5>
        <a:accent6>
          <a:srgbClr val="C70A37"/>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3">
        <a:dk1>
          <a:srgbClr val="000066"/>
        </a:dk1>
        <a:lt1>
          <a:srgbClr val="FFFFFF"/>
        </a:lt1>
        <a:dk2>
          <a:srgbClr val="9999FF"/>
        </a:dk2>
        <a:lt2>
          <a:srgbClr val="FFCC00"/>
        </a:lt2>
        <a:accent1>
          <a:srgbClr val="009999"/>
        </a:accent1>
        <a:accent2>
          <a:srgbClr val="DC0C3E"/>
        </a:accent2>
        <a:accent3>
          <a:srgbClr val="CACAFF"/>
        </a:accent3>
        <a:accent4>
          <a:srgbClr val="DADADA"/>
        </a:accent4>
        <a:accent5>
          <a:srgbClr val="AACACA"/>
        </a:accent5>
        <a:accent6>
          <a:srgbClr val="C70A37"/>
        </a:accent6>
        <a:hlink>
          <a:srgbClr val="C4BDFB"/>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25672</TotalTime>
  <Words>2597</Words>
  <Application>Microsoft Office PowerPoint</Application>
  <PresentationFormat>Widescreen</PresentationFormat>
  <Paragraphs>87</Paragraphs>
  <Slides>13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宋体</vt:lpstr>
      <vt:lpstr>Arial</vt:lpstr>
      <vt:lpstr>Arial Black</vt:lpstr>
      <vt:lpstr>Cambria Math</vt:lpstr>
      <vt:lpstr>Comic Sans MS</vt:lpstr>
      <vt:lpstr>Palatino Linotype</vt:lpstr>
      <vt:lpstr>Tahoma</vt:lpstr>
      <vt:lpstr>Times New Roman</vt:lpstr>
      <vt:lpstr>Wingdings</vt:lpstr>
      <vt:lpstr>Textured</vt:lpstr>
      <vt:lpstr>Physics 320: Giant Planets (Lecture 17)</vt:lpstr>
      <vt:lpstr>Jupiter’s Physical Characteristics</vt:lpstr>
      <vt:lpstr>Jupiter’s Physical Characteristics</vt:lpstr>
      <vt:lpstr>Jupiter’s Magnetic Field</vt:lpstr>
      <vt:lpstr>More on Jupiter’s Magnetic Field.</vt:lpstr>
      <vt:lpstr>Jupiter’s Temperature and Internal Heat</vt:lpstr>
      <vt:lpstr>Jupiter Missions</vt:lpstr>
      <vt:lpstr>Other Gas Giants</vt:lpstr>
      <vt:lpstr>Other Gas Giants</vt:lpstr>
      <vt:lpstr>Comparison of Gas Giants</vt:lpstr>
      <vt:lpstr>Comparison of Gas Giant Magnetospheres</vt:lpstr>
      <vt:lpstr>Outer-Planet Missions</vt:lpstr>
      <vt:lpstr>What We’ve Learned</vt:lpstr>
    </vt:vector>
  </TitlesOfParts>
  <Company>NJIT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Dale</dc:creator>
  <cp:lastModifiedBy>Dale</cp:lastModifiedBy>
  <cp:revision>672</cp:revision>
  <dcterms:created xsi:type="dcterms:W3CDTF">2003-02-02T23:38:32Z</dcterms:created>
  <dcterms:modified xsi:type="dcterms:W3CDTF">2018-11-12T04:14:16Z</dcterms:modified>
</cp:coreProperties>
</file>