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42"/>
  </p:notesMasterIdLst>
  <p:sldIdLst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57" r:id="rId18"/>
    <p:sldId id="258" r:id="rId19"/>
    <p:sldId id="259" r:id="rId20"/>
    <p:sldId id="262" r:id="rId21"/>
    <p:sldId id="263" r:id="rId22"/>
    <p:sldId id="261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ul" id="{DC262870-2A3D-49F6-8627-B5EE0411178D}">
          <p14:sldIdLst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Priyanka" id="{0099C0B1-4A97-48B7-AC31-BC5C5914D6EE}">
          <p14:sldIdLst>
            <p14:sldId id="257"/>
            <p14:sldId id="258"/>
            <p14:sldId id="259"/>
            <p14:sldId id="262"/>
            <p14:sldId id="263"/>
            <p14:sldId id="261"/>
            <p14:sldId id="264"/>
            <p14:sldId id="265"/>
            <p14:sldId id="266"/>
            <p14:sldId id="267"/>
          </p14:sldIdLst>
        </p14:section>
        <p14:section name="Juan" id="{D7701A5A-B5D9-4EC9-95F6-821AB78197CD}">
          <p14:sldIdLst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  <p14:section name="Sean" id="{79BACED1-D430-440A-AA45-D11A476EFEBE}">
          <p14:sldIdLst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CDBA2-E8BA-49B1-A70E-6F3EA33B8B65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E5FEC-9818-4FB4-8315-AAE284C0F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 defects</a:t>
            </a:r>
            <a:r>
              <a:rPr lang="en-US" baseline="0" dirty="0" smtClean="0"/>
              <a:t> are defects in which the directional orientation of the molecules cannot be determine. </a:t>
            </a:r>
            <a:r>
              <a:rPr lang="en-US" baseline="0" smtClean="0"/>
              <a:t>This defect 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0140-E604-4105-9987-4058164449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 goal was to observe the defects and the instabilities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Liquid Crystals at varying temperature and relative humidity.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0140-E604-4105-9987-4058164449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</a:t>
            </a:r>
            <a:r>
              <a:rPr lang="en-US" baseline="0" dirty="0" smtClean="0"/>
              <a:t> compare the </a:t>
            </a:r>
            <a:r>
              <a:rPr lang="en-US" dirty="0" smtClean="0"/>
              <a:t>results accurately of</a:t>
            </a:r>
            <a:r>
              <a:rPr lang="en-US" baseline="0" dirty="0" smtClean="0"/>
              <a:t> because of the use of alcohol and glass lid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0140-E604-4105-9987-4058164449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0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Formation of droplets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nematic</a:t>
            </a:r>
            <a:r>
              <a:rPr lang="en-US" baseline="0" dirty="0" smtClean="0"/>
              <a:t> liquid crystals.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0140-E604-4105-9987-4058164449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2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behavior</a:t>
            </a:r>
            <a:r>
              <a:rPr lang="en-US" baseline="0" dirty="0" smtClean="0"/>
              <a:t> could have occurred by some small perturbation on the system or by changes in the temperature or humidity.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0140-E604-4105-9987-4058164449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19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Stable</a:t>
            </a:r>
            <a:r>
              <a:rPr lang="en-US" baseline="0" dirty="0" smtClean="0"/>
              <a:t> spreading down on an inclined plane.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0140-E604-4105-9987-4058164449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0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3784"/>
            <a:ext cx="7793037" cy="1462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184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184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4167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80E785A-F8F7-4195-BDE5-088D4AE43681}" type="datetimeFigureOut">
              <a:rPr lang="en-US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4167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4167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D795D1-99C4-4D43-83C7-C72F5D53C6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09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3784"/>
            <a:ext cx="7793037" cy="1462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184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184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4167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80E785A-F8F7-4195-BDE5-088D4AE43681}" type="datetimeFigureOut">
              <a:rPr lang="en-US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4167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4167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D795D1-99C4-4D43-83C7-C72F5D53C6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0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1B65F82-F0DB-4126-B8ED-F958DB2FEE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9169B54-1DA6-44D1-A9C4-15FD4723A8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tif"/><Relationship Id="rId4" Type="http://schemas.openxmlformats.org/officeDocument/2006/relationships/image" Target="../media/image27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tif"/><Relationship Id="rId4" Type="http://schemas.openxmlformats.org/officeDocument/2006/relationships/image" Target="../media/image30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052638"/>
            <a:ext cx="8177213" cy="154781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kern="1200" cap="small" dirty="0"/>
              <a:t>Liquid Crystals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kern="1200" cap="small" dirty="0">
                <a:latin typeface="+mn-lt"/>
                <a:ea typeface="+mn-ea"/>
                <a:cs typeface="+mn-cs"/>
              </a:rPr>
              <a:t>Paul </a:t>
            </a:r>
            <a:r>
              <a:rPr lang="en-US" kern="1200" cap="small" dirty="0" err="1">
                <a:latin typeface="+mn-lt"/>
                <a:ea typeface="+mn-ea"/>
                <a:cs typeface="+mn-cs"/>
              </a:rPr>
              <a:t>Dupiano</a:t>
            </a:r>
            <a:endParaRPr lang="en-US" kern="1200" cap="small" dirty="0"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kern="1200" cap="small" dirty="0" err="1">
                <a:latin typeface="+mn-lt"/>
                <a:ea typeface="+mn-ea"/>
                <a:cs typeface="+mn-cs"/>
              </a:rPr>
              <a:t>Mandeep</a:t>
            </a:r>
            <a:r>
              <a:rPr lang="en-US" kern="1200" cap="small" dirty="0">
                <a:latin typeface="+mn-lt"/>
                <a:ea typeface="+mn-ea"/>
                <a:cs typeface="+mn-cs"/>
              </a:rPr>
              <a:t> Singh</a:t>
            </a:r>
          </a:p>
        </p:txBody>
      </p:sp>
    </p:spTree>
    <p:extLst>
      <p:ext uri="{BB962C8B-B14F-4D97-AF65-F5344CB8AC3E}">
        <p14:creationId xmlns:p14="http://schemas.microsoft.com/office/powerpoint/2010/main" val="380562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83880" cy="1051560"/>
          </a:xfrm>
        </p:spPr>
        <p:txBody>
          <a:bodyPr/>
          <a:lstStyle/>
          <a:p>
            <a:r>
              <a:rPr lang="en-US" dirty="0"/>
              <a:t>Defects</a:t>
            </a:r>
          </a:p>
        </p:txBody>
      </p:sp>
      <p:pic>
        <p:nvPicPr>
          <p:cNvPr id="21515" name="Picture 4" descr="Image of schlieren brushes innematic liqui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828800"/>
            <a:ext cx="3810000" cy="3810000"/>
          </a:xfrm>
          <a:noFill/>
          <a:ln/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105400" y="2108201"/>
            <a:ext cx="3886200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Bright Areas as expected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What do the dark areas represent?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No phase shift in light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Different phase shift from bulk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Phase shift              Orientational Order</a:t>
            </a:r>
          </a:p>
          <a:p>
            <a:pPr eaLnBrk="1" hangingPunct="1">
              <a:spcBef>
                <a:spcPct val="50000"/>
              </a:spcBef>
            </a:pPr>
            <a:endParaRPr lang="en-US">
              <a:latin typeface="Calibri" pitchFamily="34" charset="0"/>
              <a:cs typeface="Arial" charset="0"/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477000" y="47244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6477000" y="48006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85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337"/>
            <a:ext cx="8183880" cy="1051560"/>
          </a:xfrm>
        </p:spPr>
        <p:txBody>
          <a:bodyPr/>
          <a:lstStyle/>
          <a:p>
            <a:r>
              <a:rPr lang="en-US" sz="4000" dirty="0"/>
              <a:t>Defects Schematically</a:t>
            </a:r>
          </a:p>
        </p:txBody>
      </p:sp>
      <p:pic>
        <p:nvPicPr>
          <p:cNvPr id="26629" name="Picture 5" descr="defect sch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752600"/>
            <a:ext cx="2481263" cy="3416300"/>
          </a:xfrm>
          <a:noFill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953000" y="2057400"/>
            <a:ext cx="3886200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  <a:cs typeface="Arial" charset="0"/>
              </a:rPr>
              <a:t>Central Defect affects other particles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  <a:cs typeface="Arial" charset="0"/>
              </a:rPr>
              <a:t>Induced Dipoles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  <a:cs typeface="Arial" charset="0"/>
              </a:rPr>
              <a:t>Based on Orientation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err="1">
                <a:latin typeface="Calibri" pitchFamily="34" charset="0"/>
                <a:cs typeface="Arial" charset="0"/>
              </a:rPr>
              <a:t>Orientational</a:t>
            </a:r>
            <a:r>
              <a:rPr lang="en-US" dirty="0">
                <a:latin typeface="Calibri" pitchFamily="34" charset="0"/>
                <a:cs typeface="Arial" charset="0"/>
              </a:rPr>
              <a:t> disorder greatest towards central point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  <a:cs typeface="Arial" charset="0"/>
              </a:rPr>
              <a:t>Pinwheel Like appearance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Arial" charset="0"/>
            </a:endParaRP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17526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52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7793037" cy="1462616"/>
          </a:xfrm>
        </p:spPr>
        <p:txBody>
          <a:bodyPr/>
          <a:lstStyle/>
          <a:p>
            <a:r>
              <a:rPr lang="en-US" dirty="0"/>
              <a:t>How to Model Liquid Crystals</a:t>
            </a:r>
          </a:p>
        </p:txBody>
      </p:sp>
      <p:pic>
        <p:nvPicPr>
          <p:cNvPr id="29702" name="Picture 6" descr="M451_Fi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75471"/>
          <a:stretch>
            <a:fillRect/>
          </a:stretch>
        </p:blipFill>
        <p:spPr>
          <a:xfrm>
            <a:off x="1143001" y="1600200"/>
            <a:ext cx="2847975" cy="1524000"/>
          </a:xfrm>
        </p:spPr>
      </p:pic>
      <p:sp>
        <p:nvSpPr>
          <p:cNvPr id="2970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981200"/>
            <a:ext cx="3814763" cy="41148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Char char="•"/>
            </a:pPr>
            <a:r>
              <a:rPr lang="en-US" sz="2400"/>
              <a:t>Maeir-Saupe Theory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/>
              <a:t>Focus on single particle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/>
              <a:t>Generalize </a:t>
            </a:r>
          </a:p>
          <a:p>
            <a:pPr lvl="1"/>
            <a:endParaRPr lang="en-US" sz="2000"/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sz="2400"/>
              <a:t>As a Fluid 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/>
              <a:t>Non-Newtonian Fluid 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sz="2000"/>
              <a:t>Additional Properties 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n-US" sz="1800"/>
              <a:t>Accounts for Orientation</a:t>
            </a: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3352800" cy="244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87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83880" cy="1051560"/>
          </a:xfrm>
        </p:spPr>
        <p:txBody>
          <a:bodyPr/>
          <a:lstStyle/>
          <a:p>
            <a:r>
              <a:rPr lang="en-US" dirty="0"/>
              <a:t>Experimental Study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400" dirty="0"/>
              <a:t>Detecting Defects in </a:t>
            </a:r>
            <a:r>
              <a:rPr lang="en-US" sz="2400" dirty="0" err="1"/>
              <a:t>Nematic</a:t>
            </a:r>
            <a:r>
              <a:rPr lang="en-US" sz="2400" dirty="0"/>
              <a:t> Phase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000" dirty="0"/>
              <a:t>Correlate Defects with forces affecting disorder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400" dirty="0"/>
              <a:t>Observing the formation of instabilities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000" dirty="0"/>
              <a:t>Correlate instabilities with model predictions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400" dirty="0"/>
              <a:t>Promote the validity of new liquid crystal model</a:t>
            </a:r>
          </a:p>
        </p:txBody>
      </p:sp>
    </p:spTree>
    <p:extLst>
      <p:ext uri="{BB962C8B-B14F-4D97-AF65-F5344CB8AC3E}">
        <p14:creationId xmlns:p14="http://schemas.microsoft.com/office/powerpoint/2010/main" val="2265900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Liquid Crystals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- Experiments on Horizontal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Defects in Liquid Crystals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Nematic </a:t>
            </a:r>
            <a:r>
              <a:rPr lang="en-US" dirty="0"/>
              <a:t>order breaks the rotational symmetry </a:t>
            </a:r>
            <a:r>
              <a:rPr lang="en-US" dirty="0" smtClean="0"/>
              <a:t>during </a:t>
            </a:r>
            <a:r>
              <a:rPr lang="en-US" dirty="0"/>
              <a:t>the isotropic phase</a:t>
            </a:r>
          </a:p>
          <a:p>
            <a:r>
              <a:rPr lang="en-US" dirty="0" smtClean="0"/>
              <a:t>Singularities due to some odd boundary conditions or external field which do not permit uniform orientation</a:t>
            </a:r>
          </a:p>
          <a:p>
            <a:pPr marL="0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Defects </a:t>
            </a:r>
            <a:endParaRPr lang="en-US" dirty="0"/>
          </a:p>
        </p:txBody>
      </p:sp>
      <p:pic>
        <p:nvPicPr>
          <p:cNvPr id="1026" name="Picture 2" descr="F:\Capstone\Point Defects\Point defect 17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1843881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943600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Scale: </a:t>
            </a:r>
            <a:r>
              <a:rPr lang="en-US" dirty="0" smtClean="0"/>
              <a:t>4.2 mm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on Horizontal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Surfaces</a:t>
            </a:r>
          </a:p>
          <a:p>
            <a:pPr lvl="2"/>
            <a:r>
              <a:rPr lang="en-US" dirty="0"/>
              <a:t>Glass Slide</a:t>
            </a:r>
          </a:p>
          <a:p>
            <a:pPr lvl="2"/>
            <a:r>
              <a:rPr lang="en-US" dirty="0"/>
              <a:t>Silicon </a:t>
            </a:r>
            <a:r>
              <a:rPr lang="en-US" dirty="0" smtClean="0"/>
              <a:t>Wafer</a:t>
            </a:r>
          </a:p>
          <a:p>
            <a:r>
              <a:rPr lang="en-US" dirty="0" smtClean="0"/>
              <a:t>Observed defects under the polarizing microscope</a:t>
            </a:r>
          </a:p>
          <a:p>
            <a:pPr lvl="2"/>
            <a:r>
              <a:rPr lang="en-US" dirty="0" smtClean="0"/>
              <a:t>Rotated the polarizer to see the rotational disorder in the liquid crystal</a:t>
            </a:r>
          </a:p>
          <a:p>
            <a:r>
              <a:rPr lang="en-US" dirty="0" smtClean="0"/>
              <a:t>Observed instabilities and instable spreading at comparatively lower relative humidity </a:t>
            </a:r>
          </a:p>
          <a:p>
            <a:r>
              <a:rPr lang="en-US" dirty="0" smtClean="0"/>
              <a:t>Took pictures using high speed camera</a:t>
            </a:r>
          </a:p>
          <a:p>
            <a:r>
              <a:rPr lang="en-US" dirty="0" smtClean="0"/>
              <a:t>Room Humidifier – after the failure of humidity stage</a:t>
            </a:r>
          </a:p>
          <a:p>
            <a:r>
              <a:rPr lang="en-US" dirty="0" smtClean="0"/>
              <a:t>Room Heater</a:t>
            </a:r>
          </a:p>
          <a:p>
            <a:r>
              <a:rPr lang="en-US" dirty="0" smtClean="0"/>
              <a:t>Humidity and temperature sensor</a:t>
            </a:r>
          </a:p>
          <a:p>
            <a:pPr marL="6858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(Continue)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experiments to increase relative humidity</a:t>
            </a:r>
          </a:p>
          <a:p>
            <a:pPr lvl="2"/>
            <a:r>
              <a:rPr lang="en-US" dirty="0" smtClean="0"/>
              <a:t>Slide covered with glass lid which was kept over the humidifier  </a:t>
            </a:r>
          </a:p>
          <a:p>
            <a:pPr lvl="2"/>
            <a:r>
              <a:rPr lang="en-US" dirty="0" smtClean="0"/>
              <a:t>Covered the whole microscope with plastic and kept humidifier on floor</a:t>
            </a:r>
          </a:p>
          <a:p>
            <a:pPr lvl="2"/>
            <a:r>
              <a:rPr lang="en-US" dirty="0" smtClean="0"/>
              <a:t>Tried to humidify the whole room</a:t>
            </a:r>
          </a:p>
          <a:p>
            <a:pPr lvl="2"/>
            <a:r>
              <a:rPr lang="en-US" dirty="0" smtClean="0"/>
              <a:t>Alcohol cotton on the edges of the slide</a:t>
            </a:r>
          </a:p>
          <a:p>
            <a:pPr marL="6858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Instabilities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stages in Liquid Crystals at various temperatures and increasing humidity</a:t>
            </a:r>
          </a:p>
          <a:p>
            <a:r>
              <a:rPr lang="en-US" dirty="0" smtClean="0"/>
              <a:t>Fingerings</a:t>
            </a:r>
          </a:p>
          <a:p>
            <a:r>
              <a:rPr lang="en-US" dirty="0"/>
              <a:t>U</a:t>
            </a:r>
            <a:r>
              <a:rPr lang="en-US" dirty="0" smtClean="0"/>
              <a:t>sually occur at higher temperature and humidity and start to develop at the boundary line</a:t>
            </a:r>
            <a:endParaRPr lang="en-US" dirty="0"/>
          </a:p>
          <a:p>
            <a:pPr lvl="2"/>
            <a:r>
              <a:rPr lang="en-US" dirty="0"/>
              <a:t>Temperature: between 24 and 28 degree Celsius</a:t>
            </a:r>
          </a:p>
          <a:p>
            <a:pPr lvl="2"/>
            <a:r>
              <a:rPr lang="en-US" dirty="0"/>
              <a:t>Relevant Humidity: between 60% and 80</a:t>
            </a:r>
            <a:r>
              <a:rPr lang="en-US" dirty="0" smtClean="0"/>
              <a:t>%</a:t>
            </a:r>
          </a:p>
          <a:p>
            <a:r>
              <a:rPr lang="en-US" dirty="0"/>
              <a:t>Instable spreading </a:t>
            </a:r>
          </a:p>
          <a:p>
            <a:pPr lvl="2"/>
            <a:r>
              <a:rPr lang="en-US" dirty="0"/>
              <a:t>Temperature: between 24 and 28 degree Celsius</a:t>
            </a:r>
          </a:p>
          <a:p>
            <a:pPr lvl="2"/>
            <a:r>
              <a:rPr lang="en-US" dirty="0"/>
              <a:t>Relevant Humidity: </a:t>
            </a:r>
            <a:r>
              <a:rPr lang="en-US" dirty="0" smtClean="0"/>
              <a:t>greater than 80%</a:t>
            </a:r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32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kern="1200" cap="small" dirty="0"/>
              <a:t>Liquid or Solid?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8229600" cy="2438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Liquid crystals are non-classical states of matter, which is somewhere between a liquid and a solid.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Flows like a liquid, but has </a:t>
            </a:r>
            <a:r>
              <a:rPr lang="en-US" sz="2000" dirty="0" err="1"/>
              <a:t>orientational</a:t>
            </a:r>
            <a:r>
              <a:rPr lang="en-US" sz="2000" dirty="0"/>
              <a:t> preference, depicted by n vector below</a:t>
            </a:r>
          </a:p>
        </p:txBody>
      </p:sp>
      <p:pic>
        <p:nvPicPr>
          <p:cNvPr id="3191" name="Picture 119" descr="M451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19401"/>
            <a:ext cx="4038600" cy="379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Silicon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Silicon Wafer</a:t>
            </a:r>
          </a:p>
          <a:p>
            <a:pPr lvl="2"/>
            <a:r>
              <a:rPr lang="en-US" dirty="0" smtClean="0"/>
              <a:t>Not any exciting behavior – opposite to what described in </a:t>
            </a:r>
            <a:r>
              <a:rPr lang="en-US" dirty="0" err="1" smtClean="0"/>
              <a:t>Poulard</a:t>
            </a:r>
            <a:r>
              <a:rPr lang="en-US" dirty="0" smtClean="0"/>
              <a:t> &amp; </a:t>
            </a:r>
            <a:r>
              <a:rPr lang="en-US" dirty="0" err="1" smtClean="0"/>
              <a:t>Cazabat’s</a:t>
            </a:r>
            <a:r>
              <a:rPr lang="en-US" dirty="0" smtClean="0"/>
              <a:t> paper</a:t>
            </a:r>
          </a:p>
          <a:p>
            <a:pPr lvl="2"/>
            <a:r>
              <a:rPr lang="en-US" dirty="0" smtClean="0"/>
              <a:t>No spreading but instabilities at 40% RH and 25 degrees</a:t>
            </a:r>
            <a:endParaRPr lang="en-US" dirty="0"/>
          </a:p>
        </p:txBody>
      </p:sp>
      <p:pic>
        <p:nvPicPr>
          <p:cNvPr id="1027" name="Picture 3" descr="C:\Users\Priyanka.Priyanka-PC\Desktop\New folder\New folder\Silicon_Horiz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124200"/>
            <a:ext cx="3733800" cy="352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5943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Instabilities on Silicon surface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5562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Scale: 4.5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Horizontal Surface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38400"/>
            <a:ext cx="3581400" cy="340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2438400"/>
            <a:ext cx="3505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1905000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u="sng" dirty="0" smtClean="0"/>
              <a:t>Stable </a:t>
            </a:r>
            <a:r>
              <a:rPr lang="en-US" sz="2400" u="sng" dirty="0"/>
              <a:t>spreading</a:t>
            </a:r>
            <a:r>
              <a:rPr lang="en-US" sz="2400" dirty="0"/>
              <a:t> at 40% RH and 25˚C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Glass Slide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38200" y="5943600"/>
            <a:ext cx="158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Scale: 4.2 mm, </a:t>
            </a:r>
          </a:p>
          <a:p>
            <a:r>
              <a:rPr lang="en-US" dirty="0"/>
              <a:t>T</a:t>
            </a:r>
            <a:r>
              <a:rPr lang="en-US" dirty="0" smtClean="0"/>
              <a:t>ime = T1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91200" y="58051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Scale: </a:t>
            </a:r>
            <a:r>
              <a:rPr lang="en-US" dirty="0" smtClean="0"/>
              <a:t>4.2 mm</a:t>
            </a:r>
            <a:endParaRPr lang="en-US" dirty="0"/>
          </a:p>
          <a:p>
            <a:r>
              <a:rPr lang="en-US" dirty="0"/>
              <a:t>Time = T2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1330" y="5943599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T2 &gt; T1</a:t>
            </a:r>
          </a:p>
        </p:txBody>
      </p:sp>
    </p:spTree>
    <p:extLst>
      <p:ext uri="{BB962C8B-B14F-4D97-AF65-F5344CB8AC3E}">
        <p14:creationId xmlns:p14="http://schemas.microsoft.com/office/powerpoint/2010/main" val="17990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Horizontal Surface</a:t>
            </a:r>
          </a:p>
        </p:txBody>
      </p:sp>
      <p:pic>
        <p:nvPicPr>
          <p:cNvPr id="3074" name="Picture 2" descr="C:\Users\Priyanka.Priyanka-PC\Desktop\Instability_Horiz\Instability_Horiz\04-06-02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2860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riyanka.Priyanka-PC\Desktop\Instability_Horiz\Instability_Horiz\04-06-03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22860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8185" y="1671935"/>
            <a:ext cx="8778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/>
              <a:t>Instable fingerings</a:t>
            </a:r>
            <a:r>
              <a:rPr lang="en-US" sz="2400" dirty="0" smtClean="0"/>
              <a:t> at 45% </a:t>
            </a:r>
            <a:r>
              <a:rPr lang="en-US" sz="2400" dirty="0"/>
              <a:t>RH and </a:t>
            </a:r>
            <a:r>
              <a:rPr lang="en-US" sz="2400" dirty="0" smtClean="0"/>
              <a:t>26˚C – cotton with alcohol covered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524000" y="5943600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Scale: </a:t>
            </a:r>
            <a:r>
              <a:rPr lang="en-US" dirty="0" smtClean="0"/>
              <a:t>4.2 mm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0" y="5937337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Scale: </a:t>
            </a:r>
            <a:r>
              <a:rPr lang="en-US" dirty="0" smtClean="0"/>
              <a:t>4.2 mm</a:t>
            </a:r>
            <a:endParaRPr lang="en-US" dirty="0"/>
          </a:p>
          <a:p>
            <a:r>
              <a:rPr lang="en-US" dirty="0"/>
              <a:t>Zoomed version</a:t>
            </a:r>
          </a:p>
        </p:txBody>
      </p:sp>
    </p:spTree>
    <p:extLst>
      <p:ext uri="{BB962C8B-B14F-4D97-AF65-F5344CB8AC3E}">
        <p14:creationId xmlns:p14="http://schemas.microsoft.com/office/powerpoint/2010/main" val="368921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Horizontal Surface</a:t>
            </a:r>
          </a:p>
        </p:txBody>
      </p:sp>
      <p:pic>
        <p:nvPicPr>
          <p:cNvPr id="4098" name="Picture 2" descr="C:\Users\Priyanka.Priyanka-PC\Desktop\Instable Spreading_water_horiz\Instable Spreading_water_horiz\04-06-20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5146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riyanka.Priyanka-PC\Desktop\Instable Spreading_water_horiz\Instable Spreading_water_horiz\04-06-2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25146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16764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/>
              <a:t>Instable </a:t>
            </a:r>
            <a:r>
              <a:rPr lang="en-US" sz="2400" u="sng" dirty="0" smtClean="0"/>
              <a:t>spreading</a:t>
            </a:r>
            <a:r>
              <a:rPr lang="en-US" sz="2400" dirty="0" smtClean="0"/>
              <a:t> </a:t>
            </a:r>
            <a:r>
              <a:rPr lang="en-US" sz="2400" dirty="0"/>
              <a:t>at </a:t>
            </a:r>
            <a:r>
              <a:rPr lang="en-US" sz="2400" dirty="0" smtClean="0"/>
              <a:t>90% </a:t>
            </a:r>
            <a:r>
              <a:rPr lang="en-US" sz="2400" dirty="0"/>
              <a:t>RH and </a:t>
            </a:r>
            <a:r>
              <a:rPr lang="en-US" sz="2400" dirty="0" smtClean="0"/>
              <a:t>28˚</a:t>
            </a:r>
            <a:r>
              <a:rPr lang="en-US" sz="2400" dirty="0"/>
              <a:t>C – </a:t>
            </a:r>
            <a:r>
              <a:rPr lang="en-US" sz="2400" dirty="0" smtClean="0"/>
              <a:t>glass lid covered on the glass slide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447800" y="6156542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Scale: </a:t>
            </a:r>
            <a:r>
              <a:rPr lang="en-US" dirty="0" smtClean="0"/>
              <a:t>4.2 mm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72200" y="6147241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Scale: </a:t>
            </a:r>
            <a:r>
              <a:rPr lang="en-US" dirty="0" smtClean="0"/>
              <a:t>4.2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Liquid Crystals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Inclined 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Formation </a:t>
            </a:r>
            <a:r>
              <a:rPr lang="en-US" dirty="0"/>
              <a:t>of instabilities </a:t>
            </a:r>
          </a:p>
          <a:p>
            <a:pPr lvl="2"/>
            <a:r>
              <a:rPr lang="en-US" dirty="0" smtClean="0"/>
              <a:t>Accumulation of fluid on a strip</a:t>
            </a:r>
          </a:p>
          <a:p>
            <a:pPr lvl="2"/>
            <a:r>
              <a:rPr lang="en-US" dirty="0" smtClean="0"/>
              <a:t>Formation of the droplets</a:t>
            </a:r>
            <a:endParaRPr lang="en-US" dirty="0"/>
          </a:p>
          <a:p>
            <a:pPr lvl="2"/>
            <a:r>
              <a:rPr lang="en-US" dirty="0"/>
              <a:t>Surface tension and </a:t>
            </a:r>
            <a:r>
              <a:rPr lang="en-US" dirty="0" smtClean="0"/>
              <a:t>gravity</a:t>
            </a:r>
          </a:p>
          <a:p>
            <a:pPr lvl="2"/>
            <a:r>
              <a:rPr lang="en-US" dirty="0" smtClean="0"/>
              <a:t>Spreading down an incline surface.</a:t>
            </a:r>
          </a:p>
          <a:p>
            <a:pPr marL="630936" lvl="2" indent="0">
              <a:buNone/>
            </a:pPr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              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Spreading on inclined surface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038600"/>
            <a:ext cx="4229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3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Surfaces</a:t>
            </a:r>
          </a:p>
          <a:p>
            <a:pPr lvl="2"/>
            <a:r>
              <a:rPr lang="en-US" dirty="0" smtClean="0"/>
              <a:t>Silicon Wafer</a:t>
            </a:r>
          </a:p>
          <a:p>
            <a:r>
              <a:rPr lang="en-US" dirty="0" smtClean="0"/>
              <a:t>Liquid Crystals down an inclined plane</a:t>
            </a:r>
            <a:endParaRPr lang="en-US" dirty="0"/>
          </a:p>
          <a:p>
            <a:pPr lvl="2"/>
            <a:r>
              <a:rPr lang="en-US" dirty="0"/>
              <a:t>Depositing liquid crystals on surface</a:t>
            </a:r>
          </a:p>
          <a:p>
            <a:pPr lvl="2"/>
            <a:r>
              <a:rPr lang="en-US" dirty="0" smtClean="0"/>
              <a:t>Different angles</a:t>
            </a:r>
          </a:p>
          <a:p>
            <a:pPr lvl="2"/>
            <a:r>
              <a:rPr lang="en-US" dirty="0" smtClean="0"/>
              <a:t>Multiple fingers</a:t>
            </a:r>
          </a:p>
          <a:p>
            <a:pPr lvl="2"/>
            <a:r>
              <a:rPr lang="en-US" dirty="0" smtClean="0"/>
              <a:t>Distance between the fingers and the distance travel</a:t>
            </a:r>
          </a:p>
          <a:p>
            <a:r>
              <a:rPr lang="en-US" dirty="0" smtClean="0"/>
              <a:t>Observed behavior </a:t>
            </a:r>
          </a:p>
          <a:p>
            <a:pPr lvl="2"/>
            <a:r>
              <a:rPr lang="en-US" dirty="0" smtClean="0"/>
              <a:t>Strange behavior of liquid crystals on an incline plane</a:t>
            </a:r>
          </a:p>
          <a:p>
            <a:pPr lvl="3"/>
            <a:r>
              <a:rPr lang="en-US" dirty="0" smtClean="0"/>
              <a:t>Observed under the microscope after some time</a:t>
            </a:r>
            <a:endParaRPr lang="en-US" dirty="0"/>
          </a:p>
          <a:p>
            <a:pPr marL="109728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Experiments on an </a:t>
            </a:r>
            <a:r>
              <a:rPr lang="en-US" dirty="0"/>
              <a:t>I</a:t>
            </a:r>
            <a:r>
              <a:rPr lang="en-US" dirty="0" smtClean="0"/>
              <a:t>nclined </a:t>
            </a:r>
            <a:r>
              <a:rPr lang="en-US" dirty="0"/>
              <a:t>P</a:t>
            </a:r>
            <a:r>
              <a:rPr lang="en-US" dirty="0" smtClean="0"/>
              <a:t>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methods applied</a:t>
            </a:r>
          </a:p>
          <a:p>
            <a:pPr lvl="2"/>
            <a:r>
              <a:rPr lang="en-US" dirty="0"/>
              <a:t>Micro-Syringe</a:t>
            </a:r>
          </a:p>
          <a:p>
            <a:pPr lvl="2"/>
            <a:r>
              <a:rPr lang="en-US" dirty="0"/>
              <a:t>Syringe and Glass Slide</a:t>
            </a:r>
          </a:p>
          <a:p>
            <a:pPr lvl="3"/>
            <a:r>
              <a:rPr lang="en-US" dirty="0"/>
              <a:t>Liquid crystals surrounded by alcohol cotton</a:t>
            </a:r>
          </a:p>
          <a:p>
            <a:pPr lvl="3"/>
            <a:r>
              <a:rPr lang="en-US" dirty="0"/>
              <a:t>Glass Slide passing against moving fluid</a:t>
            </a:r>
          </a:p>
          <a:p>
            <a:pPr lvl="3"/>
            <a:r>
              <a:rPr lang="en-US" dirty="0"/>
              <a:t>Glass slide, Silicon Wafer and Syringe</a:t>
            </a:r>
          </a:p>
          <a:p>
            <a:pPr lvl="3"/>
            <a:r>
              <a:rPr lang="en-US" dirty="0"/>
              <a:t>Single Glass Slide</a:t>
            </a:r>
          </a:p>
          <a:p>
            <a:pPr lvl="3"/>
            <a:r>
              <a:rPr lang="en-US" dirty="0"/>
              <a:t>Two Glass </a:t>
            </a:r>
            <a:r>
              <a:rPr lang="en-US" dirty="0" smtClean="0"/>
              <a:t>Slide</a:t>
            </a:r>
          </a:p>
          <a:p>
            <a:r>
              <a:rPr lang="en-US" dirty="0" smtClean="0"/>
              <a:t>Pictures</a:t>
            </a:r>
          </a:p>
          <a:p>
            <a:pPr marL="630936" lvl="2" indent="0">
              <a:buNone/>
            </a:pPr>
            <a:endParaRPr lang="en-US" dirty="0" smtClean="0"/>
          </a:p>
          <a:p>
            <a:pPr marL="630936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(Continue)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4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03" y="1295400"/>
            <a:ext cx="6032393" cy="45259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- Inclined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4294967295"/>
          </p:nvPr>
        </p:nvSpPr>
        <p:spPr>
          <a:xfrm>
            <a:off x="1981200" y="5867400"/>
            <a:ext cx="7162800" cy="6477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Silicon Wafer</a:t>
            </a:r>
          </a:p>
          <a:p>
            <a:pPr lvl="1"/>
            <a:r>
              <a:rPr lang="en-US" dirty="0" smtClean="0"/>
              <a:t>Instabilities  at a 45 degree  angle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54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Strange behavior of Liquid Crystals down an inclined plane</a:t>
            </a:r>
          </a:p>
          <a:p>
            <a:endParaRPr lang="en-US" sz="28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dirty="0" smtClean="0"/>
              <a:t>Inclined Plane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5" y="2895600"/>
            <a:ext cx="2438400" cy="29718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95600"/>
            <a:ext cx="2514600" cy="29718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895600"/>
            <a:ext cx="2590800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6019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Scale: 1.05mm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kern="1200" cap="small" dirty="0"/>
              <a:t>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8229600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Liquid crystals can be categorized and characterized by the type of ordering of the molecules.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The orderings are – Nematic, Smectic, Chiral, Blue,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Discotic</a:t>
            </a:r>
            <a:r>
              <a:rPr lang="en-US" kern="1200" dirty="0">
                <a:latin typeface="+mn-lt"/>
                <a:ea typeface="+mn-ea"/>
                <a:cs typeface="+mn-cs"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The above are phases of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Thermotropic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LCs</a:t>
            </a:r>
            <a:r>
              <a:rPr lang="en-US" kern="1200" dirty="0">
                <a:latin typeface="+mn-lt"/>
                <a:ea typeface="+mn-ea"/>
                <a:cs typeface="+mn-cs"/>
              </a:rPr>
              <a:t> only.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 err="1">
                <a:latin typeface="+mn-lt"/>
                <a:ea typeface="+mn-ea"/>
                <a:cs typeface="+mn-cs"/>
              </a:rPr>
              <a:t>Thermotropic</a:t>
            </a:r>
            <a:r>
              <a:rPr lang="en-US" kern="1200" dirty="0">
                <a:latin typeface="+mn-lt"/>
                <a:ea typeface="+mn-ea"/>
                <a:cs typeface="+mn-cs"/>
              </a:rPr>
              <a:t> phases are temperature sensitive.</a:t>
            </a:r>
          </a:p>
        </p:txBody>
      </p:sp>
    </p:spTree>
    <p:extLst>
      <p:ext uri="{BB962C8B-B14F-4D97-AF65-F5344CB8AC3E}">
        <p14:creationId xmlns:p14="http://schemas.microsoft.com/office/powerpoint/2010/main" val="2387503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Spreading at 15º angle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Spreading down an incline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2514600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68062"/>
            <a:ext cx="2438400" cy="335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62200"/>
            <a:ext cx="2590800" cy="335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0" y="5943600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Scale: 1.05mm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Parameters of Equation and Estimations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and Parameters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7620000" cy="48006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60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/>
                            <a:ea typeface="Cambria Math"/>
                          </a:rPr>
                          <m:t>h</m:t>
                        </m:r>
                      </m:num>
                      <m:den>
                        <m:r>
                          <a:rPr lang="en-US" sz="260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en-US" sz="26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US" sz="26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600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d>
                          <m:dPr>
                            <m:ctrlPr>
                              <a:rPr lang="en-US" sz="2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/>
                                  </a:rPr>
                                  <m:t>𝑥𝑥𝑥</m:t>
                                </m:r>
                              </m:sub>
                            </m:sSub>
                            <m:r>
                              <a:rPr lang="en-US" sz="26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2600" b="0" i="1" smtClean="0">
                                <a:latin typeface="Cambria Math"/>
                              </a:rPr>
                              <m:t>𝐵</m:t>
                            </m:r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en-US" sz="2600" b="0" i="1" smtClean="0">
                            <a:latin typeface="Cambria Math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𝑁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sSub>
                          <m:sSubPr>
                            <m:ctrlPr>
                              <a:rPr lang="en-US" sz="2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en-US" sz="2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/>
                              </a:rPr>
                              <m:t>𝑧𝑥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𝑢</m:t>
                        </m:r>
                        <m:sSup>
                          <m:sSupPr>
                            <m:ctrlPr>
                              <a:rPr lang="en-US" sz="2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600" b="0" i="1" smtClean="0">
                        <a:latin typeface="Cambria Math"/>
                      </a:rPr>
                      <m:t>=0</m:t>
                    </m:r>
                  </m:oMath>
                </a14:m>
                <a:endParaRPr lang="en-US" sz="2600" dirty="0" smtClean="0"/>
              </a:p>
              <a:p>
                <a:endParaRPr lang="en-US" sz="2600" dirty="0" smtClean="0"/>
              </a:p>
              <a:p>
                <a:r>
                  <a:rPr lang="en-US" sz="2600" dirty="0" smtClean="0"/>
                  <a:t>C:  surface tension</a:t>
                </a:r>
              </a:p>
              <a:p>
                <a:r>
                  <a:rPr lang="en-US" sz="2600" dirty="0" smtClean="0"/>
                  <a:t>B:  how fast the system wants to move</a:t>
                </a:r>
              </a:p>
              <a:p>
                <a:r>
                  <a:rPr lang="en-US" sz="2600" dirty="0" smtClean="0"/>
                  <a:t>N:  how we know it is liquid crystal</a:t>
                </a:r>
              </a:p>
              <a:p>
                <a:r>
                  <a:rPr lang="en-US" sz="2600" dirty="0"/>
                  <a:t>u</a:t>
                </a:r>
                <a:r>
                  <a:rPr lang="en-US" sz="2600" dirty="0" smtClean="0"/>
                  <a:t>:  effects of gravity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7620000" cy="48006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88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of Parameters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numCol="2"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𝐶</m:t>
                    </m:r>
                    <m:r>
                      <a:rPr lang="en-US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𝛿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𝜇</m:t>
                        </m:r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𝛿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𝜌</m:t>
                        </m:r>
                        <m:r>
                          <a:rPr lang="en-US" i="1">
                            <a:latin typeface="Cambria Math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𝜇</m:t>
                        </m:r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den>
                    </m:f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𝐿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𝛾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𝜌</m:t>
                            </m:r>
                            <m:r>
                              <a:rPr lang="en-US" i="1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𝑁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(∆</m:t>
                            </m:r>
                            <m:r>
                              <a:rPr lang="en-US" i="1">
                                <a:latin typeface="Cambria Math"/>
                              </a:rPr>
                              <m:t>𝜃</m:t>
                            </m:r>
                            <m:r>
                              <a:rPr lang="en-US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𝜌</m:t>
                        </m:r>
                        <m:r>
                          <a:rPr lang="en-US" i="1">
                            <a:latin typeface="Cambria Math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𝐻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𝛿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𝜌</m:t>
                        </m:r>
                        <m:r>
                          <a:rPr lang="en-US" i="1">
                            <a:latin typeface="Cambria Math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𝐿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/>
                          </a:rPr>
                          <m:t>𝜇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3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Plugging L into U leaves: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𝑈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Plugging U into C causes the following reduction: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endParaRPr lang="en-US" b="0" dirty="0" smtClean="0"/>
              </a:p>
              <a:p>
                <a:r>
                  <a:rPr lang="en-US" dirty="0" smtClean="0"/>
                  <a:t>Plugging U and L into B makes: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=1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In the incline plane example, we use: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dirty="0" smtClean="0"/>
                  <a:t>   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endParaRPr lang="en-US" dirty="0" smtClean="0"/>
              </a:p>
              <a:p>
                <a:pPr marL="411480" lvl="1" indent="0">
                  <a:buNone/>
                </a:pPr>
                <a:r>
                  <a:rPr lang="en-US" dirty="0"/>
                  <a:t>i</a:t>
                </a:r>
                <a:r>
                  <a:rPr lang="en-US" dirty="0" smtClean="0"/>
                  <a:t>nstead because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dirty="0" smtClean="0"/>
                  <a:t> takes into consideration the angle of incline.</a:t>
                </a:r>
                <a:endParaRPr lang="en-US" dirty="0"/>
              </a:p>
              <a:p>
                <a:pPr lvl="1"/>
                <a:endParaRPr lang="en-US" dirty="0" smtClean="0"/>
              </a:p>
              <a:p>
                <a:pPr marL="114300" indent="0">
                  <a:buNone/>
                </a:pPr>
                <a:endParaRPr lang="en-US" dirty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48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Values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Known Values</a:t>
                </a:r>
              </a:p>
              <a:p>
                <a:pPr lvl="1"/>
                <a:r>
                  <a:rPr lang="en-US" dirty="0"/>
                  <a:t>Surface Tension: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𝛾</m:t>
                    </m:r>
                    <m:r>
                      <a:rPr lang="en-US" i="1">
                        <a:latin typeface="Cambria Math"/>
                      </a:rPr>
                      <m:t>=3.5×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−2</m:t>
                        </m:r>
                      </m:sup>
                    </m:sSup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Density: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𝜌</m:t>
                    </m:r>
                    <m:r>
                      <a:rPr lang="en-US" i="1">
                        <a:latin typeface="Cambria Math"/>
                      </a:rPr>
                      <m:t>=1380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Viscosity: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  <m:r>
                      <a:rPr lang="en-US" i="1">
                        <a:latin typeface="Cambria Math"/>
                      </a:rPr>
                      <m:t>=4×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−2</m:t>
                        </m:r>
                      </m:sup>
                    </m:sSup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𝑘𝑔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Gravity: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=9.8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2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Values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Cambria Math"/>
                  </a:rPr>
                  <a:t>After substitutions: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𝛾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den>
                    </m:f>
                    <m:r>
                      <a:rPr lang="en-US" b="0" i="1" smtClean="0">
                        <a:latin typeface="Cambria Math"/>
                        <a:ea typeface="Cambria Math"/>
                      </a:rPr>
                      <m:t>=.875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𝐿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𝛾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𝜌</m:t>
                            </m:r>
                            <m:r>
                              <a:rPr lang="en-US" i="1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latin typeface="Cambria Math"/>
                      </a:rPr>
                      <m:t>  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=0.0016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=1.6</m:t>
                    </m:r>
                    <m:r>
                      <a:rPr lang="en-US" b="0" i="1" smtClean="0">
                        <a:latin typeface="Cambria Math"/>
                      </a:rPr>
                      <m:t>𝑚𝑚</m:t>
                    </m:r>
                  </m:oMath>
                </a14:m>
                <a:endParaRPr lang="en-US" b="0" dirty="0" smtClean="0"/>
              </a:p>
              <a:p>
                <a:r>
                  <a:rPr lang="en-US" dirty="0" smtClean="0"/>
                  <a:t>The value </a:t>
                </a:r>
                <a:r>
                  <a:rPr lang="el-GR" dirty="0" smtClean="0">
                    <a:latin typeface="Calibri"/>
                    <a:cs typeface="Calibri"/>
                  </a:rPr>
                  <a:t>δ</a:t>
                </a:r>
                <a:r>
                  <a:rPr lang="en-US" dirty="0" smtClean="0">
                    <a:latin typeface="Calibri"/>
                    <a:cs typeface="Calibri"/>
                  </a:rPr>
                  <a:t> is a scale factor given by: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𝐿</m:t>
                    </m:r>
                  </m:oMath>
                </a14:m>
                <a:r>
                  <a:rPr lang="en-US" dirty="0" smtClean="0"/>
                  <a:t>  where H is the height of the NLC and L is the capillary length above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4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to Experiments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take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dirty="0"/>
                  <a:t> , which is a good value based on our experimental data.</a:t>
                </a:r>
              </a:p>
              <a:p>
                <a:r>
                  <a:rPr lang="en-US" dirty="0" smtClean="0"/>
                  <a:t>This yields: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  <m:r>
                      <a:rPr lang="en-US" i="1">
                        <a:latin typeface="Cambria Math"/>
                      </a:rPr>
                      <m:t>=8.75×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den>
                    </m:f>
                    <m:r>
                      <a:rPr lang="en-US" b="0" i="1" smtClean="0">
                        <a:latin typeface="Cambria Math"/>
                        <a:ea typeface="Cambria Math"/>
                      </a:rPr>
                      <m:t>=0.875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𝑚𝑚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den>
                    </m:f>
                  </m:oMath>
                </a14:m>
                <a:endParaRPr lang="en-US" b="0" dirty="0" smtClean="0">
                  <a:ea typeface="Cambria Math"/>
                </a:endParaRPr>
              </a:p>
              <a:p>
                <a:r>
                  <a:rPr lang="en-US" dirty="0" smtClean="0"/>
                  <a:t>Experimentally, we saw values of between: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  <m:r>
                      <a:rPr lang="en-US" i="1">
                        <a:latin typeface="Cambria Math"/>
                      </a:rPr>
                      <m:t>=0.65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 smtClean="0">
                    <a:ea typeface="Cambria Math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  <m:r>
                      <a:rPr lang="en-US" i="1">
                        <a:latin typeface="Cambria Math"/>
                      </a:rPr>
                      <m:t>=11.5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𝑚𝑚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den>
                    </m:f>
                  </m:oMath>
                </a14:m>
                <a:endParaRPr lang="en-US" dirty="0">
                  <a:ea typeface="Cambria Math"/>
                </a:endParaRPr>
              </a:p>
              <a:p>
                <a:r>
                  <a:rPr lang="en-US" dirty="0" smtClean="0"/>
                  <a:t>The difference in values come from the change in velocity as the liquid thins.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42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upload.wikimedia.org/wikipedia/commons/8/80/LiquidCrystal-MesogenOrder-Nema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03400"/>
            <a:ext cx="1889125" cy="393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kern="1200" cap="small" dirty="0" err="1"/>
              <a:t>Nametic</a:t>
            </a:r>
            <a:r>
              <a:rPr lang="en-US" sz="6600" kern="1200" cap="small" dirty="0"/>
              <a:t>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6400800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 err="1">
                <a:latin typeface="+mn-lt"/>
                <a:ea typeface="+mn-ea"/>
                <a:cs typeface="+mn-cs"/>
              </a:rPr>
              <a:t>Nametic</a:t>
            </a:r>
            <a:r>
              <a:rPr lang="en-US" kern="1200" dirty="0"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LCs</a:t>
            </a:r>
            <a:r>
              <a:rPr lang="en-US" kern="1200" dirty="0">
                <a:latin typeface="+mn-lt"/>
                <a:ea typeface="+mn-ea"/>
                <a:cs typeface="+mn-cs"/>
              </a:rPr>
              <a:t> are uniaxial i.e. have 1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perfered</a:t>
            </a:r>
            <a:r>
              <a:rPr lang="en-US" kern="1200" dirty="0">
                <a:latin typeface="+mn-lt"/>
                <a:ea typeface="+mn-ea"/>
                <a:cs typeface="+mn-cs"/>
              </a:rPr>
              <a:t> orientation.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The molecules, however, are scattered at random throughout the liquid solvent (mostly water).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This is because of the polarity of the molecule, which is possibly due to the carbon and nitrogen bond.</a:t>
            </a:r>
          </a:p>
        </p:txBody>
      </p:sp>
    </p:spTree>
    <p:extLst>
      <p:ext uri="{BB962C8B-B14F-4D97-AF65-F5344CB8AC3E}">
        <p14:creationId xmlns:p14="http://schemas.microsoft.com/office/powerpoint/2010/main" val="24920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kern="1200" cap="small" dirty="0"/>
              <a:t>5CB/</a:t>
            </a:r>
            <a:r>
              <a:rPr lang="en-US" sz="6000" kern="1200" dirty="0"/>
              <a:t>C</a:t>
            </a:r>
            <a:r>
              <a:rPr lang="en-US" sz="6000" kern="1200" baseline="-25000" dirty="0"/>
              <a:t>18</a:t>
            </a:r>
            <a:r>
              <a:rPr lang="en-US" sz="6000" kern="1200" dirty="0"/>
              <a:t>H</a:t>
            </a:r>
            <a:r>
              <a:rPr lang="en-US" sz="6000" kern="1200" baseline="-25000" dirty="0"/>
              <a:t>19</a:t>
            </a:r>
            <a:r>
              <a:rPr lang="en-US" sz="6000" kern="1200" dirty="0"/>
              <a:t>N</a:t>
            </a:r>
            <a:endParaRPr lang="en-US" sz="6600" kern="1200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48768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 err="1"/>
              <a:t>Thermotropic</a:t>
            </a:r>
            <a:r>
              <a:rPr lang="en-US" sz="2200" dirty="0"/>
              <a:t> LC</a:t>
            </a:r>
          </a:p>
          <a:p>
            <a:pPr>
              <a:lnSpc>
                <a:spcPct val="80000"/>
              </a:lnSpc>
            </a:pPr>
            <a:r>
              <a:rPr lang="en-US" sz="2200" dirty="0" err="1"/>
              <a:t>Nematic</a:t>
            </a:r>
            <a:r>
              <a:rPr lang="en-US" sz="2200" dirty="0"/>
              <a:t> between 18°C and 35°C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Due to relatively small size London dispersion forces are relatively low, but the compound is highly polar.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The polarity is the main cause for viscosity.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The 5CB LC has an anti-parallel local structure.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6" r="8141" b="33842"/>
          <a:stretch>
            <a:fillRect/>
          </a:stretch>
        </p:blipFill>
        <p:spPr bwMode="auto">
          <a:xfrm>
            <a:off x="7924801" y="1600201"/>
            <a:ext cx="866775" cy="456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6" t="6207" r="8568" b="13194"/>
          <a:stretch>
            <a:fillRect/>
          </a:stretch>
        </p:blipFill>
        <p:spPr bwMode="auto">
          <a:xfrm>
            <a:off x="5535613" y="1803400"/>
            <a:ext cx="2312987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90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" y="0"/>
            <a:ext cx="8183880" cy="1051560"/>
          </a:xfrm>
        </p:spPr>
        <p:txBody>
          <a:bodyPr/>
          <a:lstStyle/>
          <a:p>
            <a:r>
              <a:rPr lang="en-US" dirty="0"/>
              <a:t>Anisotropic Properties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</p:txBody>
      </p:sp>
      <p:pic>
        <p:nvPicPr>
          <p:cNvPr id="12292" name="Picture 4" descr="M451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75471"/>
          <a:stretch>
            <a:fillRect/>
          </a:stretch>
        </p:blipFill>
        <p:spPr bwMode="auto">
          <a:xfrm>
            <a:off x="5105400" y="2311400"/>
            <a:ext cx="259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M451_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1" b="9081"/>
          <a:stretch>
            <a:fillRect/>
          </a:stretch>
        </p:blipFill>
        <p:spPr bwMode="auto">
          <a:xfrm>
            <a:off x="2057400" y="2108200"/>
            <a:ext cx="990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914400" y="3632200"/>
            <a:ext cx="1066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4038600" y="3022600"/>
            <a:ext cx="1066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733800" y="4241801"/>
            <a:ext cx="4419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Properties are direction dependent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Sanding with and against the grain of wood</a:t>
            </a:r>
          </a:p>
        </p:txBody>
      </p:sp>
    </p:spTree>
    <p:extLst>
      <p:ext uri="{BB962C8B-B14F-4D97-AF65-F5344CB8AC3E}">
        <p14:creationId xmlns:p14="http://schemas.microsoft.com/office/powerpoint/2010/main" val="106835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Liquid Crystals and Light Waves</a:t>
            </a:r>
          </a:p>
        </p:txBody>
      </p:sp>
      <p:pic>
        <p:nvPicPr>
          <p:cNvPr id="13317" name="Picture 5" descr="M451_Fig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00200"/>
            <a:ext cx="5410200" cy="4487333"/>
          </a:xfrm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172200" y="2921000"/>
            <a:ext cx="2438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Detected Phase Shift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Caused by Birefringence</a:t>
            </a:r>
          </a:p>
          <a:p>
            <a:pPr eaLnBrk="1" hangingPunct="1">
              <a:spcBef>
                <a:spcPct val="50000"/>
              </a:spcBef>
            </a:pPr>
            <a:endParaRPr lang="en-US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6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183880" cy="1051560"/>
          </a:xfrm>
        </p:spPr>
        <p:txBody>
          <a:bodyPr/>
          <a:lstStyle/>
          <a:p>
            <a:r>
              <a:rPr lang="en-US" dirty="0"/>
              <a:t>Cross Polarizers</a:t>
            </a:r>
          </a:p>
        </p:txBody>
      </p:sp>
      <p:pic>
        <p:nvPicPr>
          <p:cNvPr id="17424" name="Picture 16" descr="M451_Fig4_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76400"/>
            <a:ext cx="3690938" cy="4114800"/>
          </a:xfrm>
        </p:spPr>
      </p:pic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105400" y="2413000"/>
            <a:ext cx="381000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Unpolarized Light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Polarized Light in Z direction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Electric Field Perpendicular to 2</a:t>
            </a:r>
            <a:r>
              <a:rPr lang="en-US" baseline="30000">
                <a:latin typeface="Calibri" pitchFamily="34" charset="0"/>
                <a:cs typeface="Arial" charset="0"/>
              </a:rPr>
              <a:t>nd</a:t>
            </a:r>
            <a:r>
              <a:rPr lang="en-US">
                <a:latin typeface="Calibri" pitchFamily="34" charset="0"/>
                <a:cs typeface="Arial" charset="0"/>
              </a:rPr>
              <a:t> Polarizer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No Light Passes Through</a:t>
            </a:r>
          </a:p>
        </p:txBody>
      </p:sp>
    </p:spTree>
    <p:extLst>
      <p:ext uri="{BB962C8B-B14F-4D97-AF65-F5344CB8AC3E}">
        <p14:creationId xmlns:p14="http://schemas.microsoft.com/office/powerpoint/2010/main" val="269655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Cross Polarizers + Liquid Crystal</a:t>
            </a:r>
          </a:p>
        </p:txBody>
      </p:sp>
      <p:pic>
        <p:nvPicPr>
          <p:cNvPr id="19461" name="Picture 5" descr="M451_Fig7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752600"/>
            <a:ext cx="4992688" cy="4028017"/>
          </a:xfrm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867400" y="2616200"/>
            <a:ext cx="289560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Phase shift Occurs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Electric field no longer perpendicular to Polarizer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Light Passes through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Calibri" pitchFamily="34" charset="0"/>
                <a:cs typeface="Arial" charset="0"/>
              </a:rPr>
              <a:t>Same Principle in LCD</a:t>
            </a:r>
          </a:p>
        </p:txBody>
      </p:sp>
    </p:spTree>
    <p:extLst>
      <p:ext uri="{BB962C8B-B14F-4D97-AF65-F5344CB8AC3E}">
        <p14:creationId xmlns:p14="http://schemas.microsoft.com/office/powerpoint/2010/main" val="408423480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73</TotalTime>
  <Words>1385</Words>
  <Application>Microsoft Office PowerPoint</Application>
  <PresentationFormat>On-screen Show (4:3)</PresentationFormat>
  <Paragraphs>235</Paragraphs>
  <Slides>37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Thatch</vt:lpstr>
      <vt:lpstr>Concourse</vt:lpstr>
      <vt:lpstr>Adjacency</vt:lpstr>
      <vt:lpstr>Aspect</vt:lpstr>
      <vt:lpstr>Liquid Crystals</vt:lpstr>
      <vt:lpstr>Liquid or Solid?</vt:lpstr>
      <vt:lpstr>Types</vt:lpstr>
      <vt:lpstr>Nametic Phase</vt:lpstr>
      <vt:lpstr>5CB/C18H19N</vt:lpstr>
      <vt:lpstr>Anisotropic Properties</vt:lpstr>
      <vt:lpstr>Liquid Crystals and Light Waves</vt:lpstr>
      <vt:lpstr>Cross Polarizers</vt:lpstr>
      <vt:lpstr>Cross Polarizers + Liquid Crystal</vt:lpstr>
      <vt:lpstr>Defects</vt:lpstr>
      <vt:lpstr>Defects Schematically</vt:lpstr>
      <vt:lpstr>How to Model Liquid Crystals</vt:lpstr>
      <vt:lpstr>Experimental Study</vt:lpstr>
      <vt:lpstr>Liquid Crystals </vt:lpstr>
      <vt:lpstr>Defects in Liquid Crystals</vt:lpstr>
      <vt:lpstr>Point Defects </vt:lpstr>
      <vt:lpstr>Experiments on Horizontal Surface</vt:lpstr>
      <vt:lpstr>Experiments (Continue)</vt:lpstr>
      <vt:lpstr>Instabilities </vt:lpstr>
      <vt:lpstr>Results – Silicon Surface</vt:lpstr>
      <vt:lpstr>Results – Horizontal Surface</vt:lpstr>
      <vt:lpstr>Results – Horizontal Surface</vt:lpstr>
      <vt:lpstr>Results – Horizontal Surface</vt:lpstr>
      <vt:lpstr>Liquid Crystals </vt:lpstr>
      <vt:lpstr>Spreading on inclined surface</vt:lpstr>
      <vt:lpstr>Experiments on an Inclined Plane</vt:lpstr>
      <vt:lpstr>Experiments (Continue)</vt:lpstr>
      <vt:lpstr>Results - Inclined Plane</vt:lpstr>
      <vt:lpstr>Results Inclined Plane</vt:lpstr>
      <vt:lpstr>Spreading down an incline</vt:lpstr>
      <vt:lpstr>Parameters of Equation and Estimations</vt:lpstr>
      <vt:lpstr>Equation and Parameters</vt:lpstr>
      <vt:lpstr>Equations of Parameters</vt:lpstr>
      <vt:lpstr>Reductions</vt:lpstr>
      <vt:lpstr>Numerical Values</vt:lpstr>
      <vt:lpstr>Scale Values</vt:lpstr>
      <vt:lpstr>Comparisons to Experiments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Liquid Crystals</dc:title>
  <dc:creator>Sean</dc:creator>
  <cp:lastModifiedBy>Priyanka</cp:lastModifiedBy>
  <cp:revision>16</cp:revision>
  <dcterms:created xsi:type="dcterms:W3CDTF">2011-05-05T17:28:11Z</dcterms:created>
  <dcterms:modified xsi:type="dcterms:W3CDTF">2011-05-09T22:07:31Z</dcterms:modified>
</cp:coreProperties>
</file>