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tiff" ContentType="image/tiff"/>
  <Default Extension="tif" ContentType="image/tif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96" r:id="rId1"/>
  </p:sldMasterIdLst>
  <p:sldIdLst>
    <p:sldId id="256" r:id="rId2"/>
    <p:sldId id="265" r:id="rId3"/>
    <p:sldId id="266" r:id="rId4"/>
    <p:sldId id="267" r:id="rId5"/>
    <p:sldId id="268" r:id="rId6"/>
    <p:sldId id="269" r:id="rId7"/>
    <p:sldId id="270" r:id="rId8"/>
    <p:sldId id="271" r:id="rId9"/>
    <p:sldId id="272" r:id="rId10"/>
    <p:sldId id="273" r:id="rId11"/>
    <p:sldId id="274" r:id="rId12"/>
    <p:sldId id="275" r:id="rId13"/>
    <p:sldId id="283" r:id="rId14"/>
    <p:sldId id="284" r:id="rId15"/>
    <p:sldId id="285" r:id="rId16"/>
    <p:sldId id="286" r:id="rId17"/>
    <p:sldId id="287" r:id="rId18"/>
    <p:sldId id="288" r:id="rId19"/>
    <p:sldId id="263" r:id="rId20"/>
    <p:sldId id="278" r:id="rId21"/>
    <p:sldId id="282" r:id="rId22"/>
    <p:sldId id="277" r:id="rId23"/>
    <p:sldId id="279" r:id="rId24"/>
    <p:sldId id="280" r:id="rId25"/>
    <p:sldId id="281" r:id="rId26"/>
  </p:sldIdLst>
  <p:sldSz cx="9144000" cy="5143500" type="screen16x9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A111915-BE36-4E01-A7E5-04B1672EAD32}" styleName="Light Style 2 - Accent 5">
    <a:wholeTbl>
      <a:tcTxStyle>
        <a:fontRef idx="minor">
          <a:scrgbClr r="0" g="0" b="0"/>
        </a:fontRef>
        <a:schemeClr val="tx1"/>
      </a:tcTxStyle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noFill/>
        </a:fill>
      </a:tcStyle>
    </a:wholeTbl>
    <a:band1H>
      <a:tcStyle>
        <a:tcBdr>
          <a:top>
            <a:lnRef idx="1">
              <a:schemeClr val="accent5"/>
            </a:lnRef>
          </a:top>
          <a:bottom>
            <a:lnRef idx="1">
              <a:schemeClr val="accent5"/>
            </a:lnRef>
          </a:bottom>
        </a:tcBdr>
      </a:tcStyle>
    </a:band1H>
    <a:band1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1V>
    <a:band2V>
      <a:tcStyle>
        <a:tcBdr>
          <a:left>
            <a:lnRef idx="1">
              <a:schemeClr val="accent5"/>
            </a:lnRef>
          </a:left>
          <a:right>
            <a:lnRef idx="1">
              <a:schemeClr val="accent5"/>
            </a:lnRef>
          </a:right>
        </a:tcBdr>
      </a:tcStyle>
    </a:band2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5"/>
              </a:solidFill>
            </a:ln>
          </a:top>
        </a:tcBdr>
      </a:tcStyle>
    </a:lastRow>
    <a:firstRow>
      <a:tcTxStyle b="on">
        <a:fontRef idx="minor">
          <a:scrgbClr r="0" g="0" b="0"/>
        </a:fontRef>
        <a:schemeClr val="bg1"/>
      </a:tcTxStyle>
      <a:tcStyle>
        <a:tcBdr/>
        <a:fillRef idx="1">
          <a:schemeClr val="accent5"/>
        </a:fillRef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>
      <p:cViewPr>
        <p:scale>
          <a:sx n="90" d="100"/>
          <a:sy n="90" d="100"/>
        </p:scale>
        <p:origin x="-1404" y="-522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20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330191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509395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5532385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0593047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181960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189734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8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2936640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0072599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1148415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3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789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3" y="1076327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5109465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04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C3F878-F5E8-489B-AC8A-64F2A7E22C28}" type="datetimeFigureOut">
              <a:rPr lang="en-US" smtClean="0"/>
              <a:pPr/>
              <a:t>5/9/2011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1FC063-5EA9-49AF-AFAF-D68C9E82B23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48658023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7C3F878-F5E8-489B-AC8A-64F2A7E22C28}" type="datetimeFigureOut">
              <a:rPr lang="en-US" smtClean="0"/>
              <a:pPr/>
              <a:t>5/9/2011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1FC063-5EA9-49AF-AFAF-D68C9E82B23B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350037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7" r:id="rId1"/>
    <p:sldLayoutId id="2147483698" r:id="rId2"/>
    <p:sldLayoutId id="2147483699" r:id="rId3"/>
    <p:sldLayoutId id="2147483700" r:id="rId4"/>
    <p:sldLayoutId id="2147483701" r:id="rId5"/>
    <p:sldLayoutId id="2147483702" r:id="rId6"/>
    <p:sldLayoutId id="2147483703" r:id="rId7"/>
    <p:sldLayoutId id="2147483704" r:id="rId8"/>
    <p:sldLayoutId id="2147483705" r:id="rId9"/>
    <p:sldLayoutId id="2147483706" r:id="rId10"/>
    <p:sldLayoutId id="2147483707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3.wmv"/><Relationship Id="rId1" Type="http://schemas.microsoft.com/office/2007/relationships/media" Target="../media/media3.wmv"/><Relationship Id="rId4" Type="http://schemas.openxmlformats.org/officeDocument/2006/relationships/image" Target="../media/image12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tiff"/><Relationship Id="rId2" Type="http://schemas.openxmlformats.org/officeDocument/2006/relationships/image" Target="../media/image13.tif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4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tiff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png"/><Relationship Id="rId2" Type="http://schemas.openxmlformats.org/officeDocument/2006/relationships/image" Target="../media/image2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9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tif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tif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4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.wmv"/><Relationship Id="rId1" Type="http://schemas.microsoft.com/office/2007/relationships/media" Target="../media/media2.wmv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/>
          </a:bodyPr>
          <a:lstStyle/>
          <a:p>
            <a:r>
              <a:rPr lang="hr-HR" sz="66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Numerical Simulations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>
            <a:normAutofit fontScale="85000" lnSpcReduction="20000"/>
          </a:bodyPr>
          <a:lstStyle/>
          <a:p>
            <a:r>
              <a:rPr lang="hr-HR" dirty="0">
                <a:solidFill>
                  <a:schemeClr val="tx1"/>
                </a:solidFill>
              </a:rPr>
              <a:t>Motolani </a:t>
            </a:r>
            <a:r>
              <a:rPr lang="hr-HR" dirty="0" smtClean="0">
                <a:solidFill>
                  <a:schemeClr val="tx1"/>
                </a:solidFill>
              </a:rPr>
              <a:t>Olarinre</a:t>
            </a:r>
            <a:endParaRPr lang="en-US" dirty="0" smtClean="0">
              <a:solidFill>
                <a:schemeClr val="tx1"/>
              </a:solidFill>
            </a:endParaRPr>
          </a:p>
          <a:p>
            <a:r>
              <a:rPr lang="hr-HR" dirty="0">
                <a:solidFill>
                  <a:schemeClr val="tx1"/>
                </a:solidFill>
              </a:rPr>
              <a:t>Ivana Seric</a:t>
            </a:r>
          </a:p>
          <a:p>
            <a:r>
              <a:rPr lang="hr-HR" dirty="0" smtClean="0">
                <a:solidFill>
                  <a:schemeClr val="tx1"/>
                </a:solidFill>
              </a:rPr>
              <a:t>Mandeep Singh</a:t>
            </a:r>
          </a:p>
        </p:txBody>
      </p:sp>
    </p:spTree>
    <p:extLst>
      <p:ext uri="{BB962C8B-B14F-4D97-AF65-F5344CB8AC3E}">
        <p14:creationId xmlns:p14="http://schemas.microsoft.com/office/powerpoint/2010/main" val="29981523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hr-HR" sz="48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Absolute instability</a:t>
            </a:r>
            <a:endParaRPr lang="en-US" sz="4800" cap="small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n27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4" y="1200151"/>
            <a:ext cx="6034087" cy="3394472"/>
          </a:xfrm>
        </p:spPr>
      </p:pic>
    </p:spTree>
    <p:extLst>
      <p:ext uri="{BB962C8B-B14F-4D97-AF65-F5344CB8AC3E}">
        <p14:creationId xmlns:p14="http://schemas.microsoft.com/office/powerpoint/2010/main" val="94445392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Autofit/>
              </a:bodyPr>
              <a:lstStyle/>
              <a:p>
                <a:r>
                  <a:rPr lang="hr-HR" sz="4800" cap="small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C</a:t>
                </a:r>
                <a:r>
                  <a:rPr lang="en-US" sz="4800" cap="small" dirty="0" err="1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ritical</a:t>
                </a:r>
                <a:r>
                  <a:rPr lang="en-US" sz="4800" cap="small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 values of </a:t>
                </a:r>
                <a14:m>
                  <m:oMath xmlns:m="http://schemas.openxmlformats.org/officeDocument/2006/math"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𝒩</m:t>
                    </m:r>
                  </m:oMath>
                </a14:m>
                <a:r>
                  <a:rPr lang="en-US" sz="4800" cap="small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 from LSA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0"/>
                <a:ext cx="8229600" cy="3747864"/>
              </a:xfrm>
            </p:spPr>
            <p:txBody>
              <a:bodyPr>
                <a:noAutofit/>
              </a:bodyPr>
              <a:lstStyle/>
              <a:p>
                <a:r>
                  <a:rPr lang="hr-HR" sz="2000" dirty="0" smtClean="0"/>
                  <a:t>S</a:t>
                </a:r>
                <a:r>
                  <a:rPr lang="en-US" sz="2000" dirty="0" err="1" smtClean="0"/>
                  <a:t>tabl</a:t>
                </a:r>
                <a:r>
                  <a:rPr lang="hr-HR" sz="2000" dirty="0" smtClean="0"/>
                  <a:t>e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to </a:t>
                </a:r>
                <a:r>
                  <a:rPr lang="en-US" sz="2000" dirty="0" err="1" smtClean="0"/>
                  <a:t>convecti</a:t>
                </a:r>
                <a:r>
                  <a:rPr lang="hr-HR" sz="2000" dirty="0" smtClean="0"/>
                  <a:t>vely </a:t>
                </a:r>
                <a:r>
                  <a:rPr lang="en-US" sz="2000" dirty="0" smtClean="0"/>
                  <a:t> </a:t>
                </a:r>
                <a:r>
                  <a:rPr lang="hr-HR" sz="2000" dirty="0"/>
                  <a:t>u</a:t>
                </a:r>
                <a:r>
                  <a:rPr lang="en-US" sz="2000" dirty="0" err="1" smtClean="0"/>
                  <a:t>nstab</a:t>
                </a:r>
                <a:r>
                  <a:rPr lang="hr-HR" sz="2000" dirty="0" smtClean="0"/>
                  <a:t>le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/>
                          </a:rPr>
                          <m:t>=</m:t>
                        </m:r>
                        <m:r>
                          <a:rPr lang="en-US" sz="2000" i="1">
                            <a:latin typeface="Cambria Math"/>
                          </a:rPr>
                          <m:t>𝒩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c</m:t>
                        </m:r>
                        <m:r>
                          <a:rPr lang="en-US" sz="2000">
                            <a:latin typeface="Cambria Math"/>
                          </a:rPr>
                          <m:t>1</m:t>
                        </m:r>
                      </m:sub>
                    </m:sSub>
                  </m:oMath>
                </a14:m>
                <a:endParaRPr lang="hr-HR" sz="2000" dirty="0" smtClean="0"/>
              </a:p>
              <a:p>
                <a:r>
                  <a:rPr lang="hr-HR" sz="2000" dirty="0" smtClean="0"/>
                  <a:t>C</a:t>
                </a:r>
                <a:r>
                  <a:rPr lang="en-US" sz="2000" dirty="0" err="1" smtClean="0"/>
                  <a:t>onvective</a:t>
                </a:r>
                <a:r>
                  <a:rPr lang="en-US" sz="2000" dirty="0" smtClean="0"/>
                  <a:t> </a:t>
                </a:r>
                <a:r>
                  <a:rPr lang="en-US" sz="2000" dirty="0"/>
                  <a:t>to absolute instability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hr-HR" sz="2000" b="0" i="1" smtClean="0">
                            <a:latin typeface="Cambria Math"/>
                          </a:rPr>
                          <m:t>=</m:t>
                        </m:r>
                        <m:r>
                          <a:rPr lang="en-US" sz="2000" i="1">
                            <a:latin typeface="Cambria Math"/>
                          </a:rPr>
                          <m:t>𝒩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c</m:t>
                        </m:r>
                        <m:r>
                          <a:rPr lang="en-US" sz="2000">
                            <a:latin typeface="Cambria Math"/>
                          </a:rPr>
                          <m:t>2</m:t>
                        </m:r>
                      </m:sub>
                    </m:sSub>
                  </m:oMath>
                </a14:m>
                <a:endParaRPr lang="hr-HR" sz="2000" dirty="0" smtClean="0"/>
              </a:p>
              <a:p>
                <a:endParaRPr lang="hr-HR" sz="20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/>
                            </a:rPr>
                          </m:ctrlPr>
                        </m:sSubPr>
                        <m:e>
                          <m:r>
                            <m:rPr>
                              <m:sty m:val="p"/>
                            </m:rPr>
                            <a:rPr lang="en-US" sz="1800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m:rPr>
                              <m:sty m:val="p"/>
                            </m:rPr>
                            <a:rPr lang="en-US" sz="1800">
                              <a:latin typeface="Cambria Math"/>
                            </a:rPr>
                            <m:t>t</m:t>
                          </m:r>
                        </m:sub>
                      </m:sSub>
                      <m:r>
                        <a:rPr lang="en-US" sz="1800">
                          <a:latin typeface="Cambria Math"/>
                        </a:rPr>
                        <m:t>+</m:t>
                      </m:r>
                      <m:sSub>
                        <m:sSubPr>
                          <m:ctrlPr>
                            <a:rPr lang="en-US" sz="18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begChr m:val="["/>
                              <m:endChr m:val="]"/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180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d>
                                <m:d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𝒞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𝑥𝑥𝑥</m:t>
                                      </m:r>
                                    </m:sub>
                                  </m:sSub>
                                  <m:r>
                                    <a:rPr lang="en-US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a:rPr lang="en-US" sz="1800" i="1">
                                      <a:latin typeface="Cambria Math"/>
                                    </a:rPr>
                                    <m:t>ℬ</m:t>
                                  </m:r>
                                  <m:sSub>
                                    <m:sSub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m:rPr>
                                          <m:sty m:val="p"/>
                                        </m:rPr>
                                        <a:rPr lang="en-US" sz="1800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b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𝑥</m:t>
                                      </m:r>
                                    </m:sub>
                                  </m:sSub>
                                </m:e>
                              </m:d>
                              <m:r>
                                <a:rPr lang="en-US" sz="180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800" i="1">
                                  <a:latin typeface="Cambria Math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1800">
                                          <a:latin typeface="Cambria Math"/>
                                        </a:rPr>
                                        <m:t>2</m:t>
                                      </m:r>
                                    </m:sup>
                                  </m:sSup>
                                  <m:r>
                                    <a:rPr lang="en-US" sz="1800" i="1">
                                      <a:latin typeface="Cambria Math"/>
                                    </a:rPr>
                                    <m:t>−</m:t>
                                  </m:r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/>
                                    </a:rPr>
                                    <m:t>h</m:t>
                                  </m:r>
                                  <m:r>
                                    <a:rPr lang="en-US" sz="1800" i="1">
                                      <a:latin typeface="Cambria Math"/>
                                    </a:rPr>
                                    <m:t>𝑚</m:t>
                                  </m:r>
                                  <m:sSup>
                                    <m:sSupPr>
                                      <m:ctrlPr>
                                        <a:rPr lang="en-US" sz="18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𝑚</m:t>
                                      </m:r>
                                    </m:e>
                                    <m:sup>
                                      <m:r>
                                        <a:rPr lang="en-US" sz="1800" i="1">
                                          <a:latin typeface="Cambria Math"/>
                                        </a:rPr>
                                        <m:t>′</m:t>
                                      </m:r>
                                    </m:sup>
                                  </m:sSup>
                                </m:e>
                              </m:d>
                              <m:sSub>
                                <m:sSub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18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  <m:r>
                                <a:rPr lang="en-US" sz="180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800" i="1">
                                  <a:latin typeface="Cambria Math"/>
                                </a:rPr>
                                <m:t>𝓊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m:rPr>
                                      <m:sty m:val="p"/>
                                    </m:rPr>
                                    <a:rPr lang="en-US" sz="1800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1800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</m:e>
                          </m:d>
                        </m:e>
                        <m:sub>
                          <m:r>
                            <a:rPr lang="en-US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1800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hr-HR" sz="18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𝑟</m:t>
                          </m:r>
                        </m:sub>
                      </m:sSub>
                      <m:r>
                        <a:rPr lang="en-US" sz="1400">
                          <a:latin typeface="Cambria Math"/>
                        </a:rPr>
                        <m:t>=3</m:t>
                      </m:r>
                      <m:r>
                        <a:rPr lang="en-US" sz="1400" i="1">
                          <a:latin typeface="Cambria Math"/>
                        </a:rPr>
                        <m:t>𝓊</m:t>
                      </m:r>
                      <m:r>
                        <a:rPr lang="en-US" sz="1400" i="1">
                          <a:latin typeface="Cambria Math"/>
                        </a:rPr>
                        <m:t>𝑘</m:t>
                      </m:r>
                      <m:r>
                        <a:rPr lang="en-US" sz="1400" i="1">
                          <a:latin typeface="Cambria Math"/>
                        </a:rPr>
                        <m:t>      </m:t>
                      </m:r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400" i="1">
                              <a:latin typeface="Cambria Math"/>
                            </a:rPr>
                            <m:t>𝜔</m:t>
                          </m:r>
                        </m:e>
                        <m:sub>
                          <m:r>
                            <a:rPr lang="en-US" sz="14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1400">
                          <a:latin typeface="Cambria Math"/>
                        </a:rPr>
                        <m:t>=</m:t>
                      </m:r>
                      <m:r>
                        <a:rPr lang="en-US" sz="1400" i="1">
                          <a:latin typeface="Cambria Math"/>
                        </a:rPr>
                        <m:t>−</m:t>
                      </m:r>
                      <m:d>
                        <m:dPr>
                          <m:ctrlPr>
                            <a:rPr lang="en-US" sz="1400" i="1">
                              <a:latin typeface="Cambria Math"/>
                            </a:rPr>
                          </m:ctrlPr>
                        </m:dPr>
                        <m:e>
                          <m:r>
                            <a:rPr lang="en-US" sz="1400" i="1">
                              <a:latin typeface="Cambria Math"/>
                            </a:rPr>
                            <m:t>𝒞</m:t>
                          </m:r>
                          <m:sSup>
                            <m:s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400">
                                  <a:latin typeface="Cambria Math"/>
                                </a:rPr>
                                <m:t>4</m:t>
                              </m:r>
                            </m:sup>
                          </m:sSup>
                          <m:r>
                            <a:rPr lang="en-US" sz="1400" i="1">
                              <a:latin typeface="Cambria Math"/>
                            </a:rPr>
                            <m:t>−</m:t>
                          </m:r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ℬ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p>
                                          <m:f>
                                            <m:fPr>
                                              <m:ctrlPr>
                                                <a:rPr lang="en-US" sz="1400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400">
                                                  <a:latin typeface="Cambria Math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40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400" i="1">
                                                      <a:latin typeface="Cambria Math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  <m:sup>
                                                  <m:f>
                                                    <m:fPr>
                                                      <m:ctrlPr>
                                                        <a:rPr lang="en-US" sz="1400" i="1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en-US" sz="1400">
                                                          <a:latin typeface="Cambria Math"/>
                                                        </a:rPr>
                                                        <m:t>3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sz="1400">
                                                          <a:latin typeface="Cambria Math"/>
                                                        </a:rPr>
                                                        <m:t>2</m:t>
                                                      </m:r>
                                                    </m:den>
                                                  </m:f>
                                                </m:sup>
                                              </m:sSup>
                                              <m:r>
                                                <a:rPr lang="en-US" sz="1400">
                                                  <a:latin typeface="Cambria Math"/>
                                                </a:rPr>
                                                <m:t>+1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400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  <m:sSup>
                            <m:sSup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𝑘</m:t>
                              </m:r>
                            </m:e>
                            <m:sup>
                              <m:r>
                                <a:rPr lang="en-US" sz="1400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e>
                      </m:d>
                    </m:oMath>
                  </m:oMathPara>
                </a14:m>
                <a:endParaRPr lang="hr-HR" sz="1400" dirty="0" smtClean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4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1400">
                                      <a:latin typeface="Cambria Math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1400">
                              <a:latin typeface="Cambria Math"/>
                            </a:rPr>
                            <m:t>±</m:t>
                          </m:r>
                        </m:sub>
                      </m:sSub>
                      <m:r>
                        <a:rPr lang="en-US" sz="1400">
                          <a:latin typeface="Cambria Math"/>
                        </a:rPr>
                        <m:t>=3</m:t>
                      </m:r>
                      <m:r>
                        <a:rPr lang="en-US" sz="1400" i="1">
                          <a:latin typeface="Cambria Math"/>
                        </a:rPr>
                        <m:t>𝓊</m:t>
                      </m:r>
                      <m:r>
                        <a:rPr lang="en-US" sz="1400">
                          <a:latin typeface="Cambria Math"/>
                        </a:rPr>
                        <m:t>±1.62</m:t>
                      </m:r>
                      <m:sSup>
                        <m:sSupPr>
                          <m:ctrlPr>
                            <a:rPr lang="en-US" sz="14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14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ℬ</m:t>
                              </m:r>
                              <m:r>
                                <a:rPr lang="en-US" sz="140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1400" i="1">
                                  <a:latin typeface="Cambria Math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en-US" sz="1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14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1400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sz="1400" i="1">
                                          <a:latin typeface="Cambria Math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1400" i="1">
                                              <a:latin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p>
                                          <m:f>
                                            <m:fPr>
                                              <m:ctrlPr>
                                                <a:rPr lang="en-US" sz="1400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1400">
                                                  <a:latin typeface="Cambria Math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140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14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14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1400" i="1">
                                                      <a:latin typeface="Cambria Math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1400" i="1">
                                                      <a:latin typeface="Cambria Math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  <m:sup>
                                                  <m:f>
                                                    <m:fPr>
                                                      <m:ctrlPr>
                                                        <a:rPr lang="en-US" sz="1400" i="1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en-US" sz="1400">
                                                          <a:latin typeface="Cambria Math"/>
                                                        </a:rPr>
                                                        <m:t>3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sz="1400">
                                                          <a:latin typeface="Cambria Math"/>
                                                        </a:rPr>
                                                        <m:t>2</m:t>
                                                      </m:r>
                                                    </m:den>
                                                  </m:f>
                                                </m:sup>
                                              </m:sSup>
                                              <m:r>
                                                <a:rPr lang="en-US" sz="1400">
                                                  <a:latin typeface="Cambria Math"/>
                                                </a:rPr>
                                                <m:t>+1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1400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14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1400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140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14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0"/>
                <a:ext cx="8229600" cy="3747864"/>
              </a:xfrm>
              <a:blipFill rotWithShape="1">
                <a:blip r:embed="rId3"/>
                <a:stretch>
                  <a:fillRect l="-593" t="-81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7966052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hr-HR" sz="48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Speed of the left boundary</a:t>
            </a:r>
            <a:endParaRPr lang="en-US" sz="4800" cap="small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31589"/>
                <a:ext cx="7355160" cy="2160241"/>
              </a:xfrm>
            </p:spPr>
            <p:txBody>
              <a:bodyPr>
                <a:normAutofit fontScale="92500"/>
              </a:bodyPr>
              <a:lstStyle/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0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hr-HR" sz="2000" b="0" i="0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sz="2000">
                          <a:latin typeface="Cambria Math"/>
                        </a:rPr>
                        <m:t>=3</m:t>
                      </m:r>
                      <m:r>
                        <a:rPr lang="en-US" sz="2000" i="1">
                          <a:latin typeface="Cambria Math"/>
                        </a:rPr>
                        <m:t>𝓊</m:t>
                      </m:r>
                      <m:r>
                        <a:rPr lang="hr-HR" sz="2000" b="0" i="0" smtClean="0">
                          <a:latin typeface="Cambria Math"/>
                        </a:rPr>
                        <m:t>−</m:t>
                      </m:r>
                      <m:r>
                        <a:rPr lang="en-US" sz="2000">
                          <a:latin typeface="Cambria Math"/>
                        </a:rPr>
                        <m:t>1.62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0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ℬ</m:t>
                              </m:r>
                              <m:r>
                                <a:rPr lang="en-US" sz="2000">
                                  <a:latin typeface="Cambria Math"/>
                                </a:rPr>
                                <m:t>+</m:t>
                              </m:r>
                              <m:r>
                                <a:rPr lang="en-US" sz="2000" i="1">
                                  <a:latin typeface="Cambria Math"/>
                                </a:rPr>
                                <m:t>𝒩</m:t>
                              </m:r>
                              <m:d>
                                <m:d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f>
                                    <m:fPr>
                                      <m:ctrlPr>
                                        <a:rPr lang="en-US" sz="2000" i="1">
                                          <a:latin typeface="Cambria Math"/>
                                        </a:rPr>
                                      </m:ctrlPr>
                                    </m:fPr>
                                    <m:num>
                                      <m:r>
                                        <a:rPr lang="en-US" sz="2000">
                                          <a:latin typeface="Cambria Math"/>
                                        </a:rPr>
                                        <m:t>1</m:t>
                                      </m:r>
                                      <m:r>
                                        <a:rPr lang="en-US" sz="2000" i="1">
                                          <a:latin typeface="Cambria Math"/>
                                        </a:rPr>
                                        <m:t>−</m:t>
                                      </m:r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r>
                                            <a:rPr lang="en-US" sz="2000" i="1">
                                              <a:latin typeface="Cambria Math"/>
                                            </a:rPr>
                                            <m:t>𝛽</m:t>
                                          </m:r>
                                        </m:e>
                                        <m:sup>
                                          <m:f>
                                            <m:fPr>
                                              <m:ctrlPr>
                                                <a:rPr lang="en-US" sz="2000" i="1">
                                                  <a:latin typeface="Cambria Math"/>
                                                </a:rPr>
                                              </m:ctrlPr>
                                            </m:fPr>
                                            <m:num>
                                              <m:r>
                                                <a:rPr lang="en-US" sz="2000">
                                                  <a:latin typeface="Cambria Math"/>
                                                </a:rPr>
                                                <m:t>3</m:t>
                                              </m:r>
                                            </m:num>
                                            <m:den>
                                              <m:r>
                                                <a:rPr lang="en-US" sz="2000">
                                                  <a:latin typeface="Cambria Math"/>
                                                </a:rPr>
                                                <m:t>2</m:t>
                                              </m:r>
                                            </m:den>
                                          </m:f>
                                        </m:sup>
                                      </m:sSup>
                                    </m:num>
                                    <m:den>
                                      <m:sSup>
                                        <m:sSupPr>
                                          <m:ctrlPr>
                                            <a:rPr lang="en-US" sz="2000" i="1">
                                              <a:latin typeface="Cambria Math"/>
                                            </a:rPr>
                                          </m:ctrlPr>
                                        </m:sSupPr>
                                        <m:e>
                                          <m:d>
                                            <m:dPr>
                                              <m:ctrlPr>
                                                <a:rPr lang="en-US" sz="2000" i="1">
                                                  <a:latin typeface="Cambria Math"/>
                                                </a:rPr>
                                              </m:ctrlPr>
                                            </m:dPr>
                                            <m:e>
                                              <m:sSup>
                                                <m:sSupPr>
                                                  <m:ctrlPr>
                                                    <a:rPr lang="en-US" sz="2000" i="1">
                                                      <a:latin typeface="Cambria Math"/>
                                                    </a:rPr>
                                                  </m:ctrlPr>
                                                </m:sSupPr>
                                                <m:e>
                                                  <m:r>
                                                    <a:rPr lang="en-US" sz="2000" i="1">
                                                      <a:latin typeface="Cambria Math"/>
                                                    </a:rPr>
                                                    <m:t>𝛽</m:t>
                                                  </m:r>
                                                </m:e>
                                                <m:sup>
                                                  <m:f>
                                                    <m:fPr>
                                                      <m:ctrlPr>
                                                        <a:rPr lang="en-US" sz="2000" i="1">
                                                          <a:latin typeface="Cambria Math"/>
                                                        </a:rPr>
                                                      </m:ctrlPr>
                                                    </m:fPr>
                                                    <m:num>
                                                      <m:r>
                                                        <a:rPr lang="en-US" sz="2000">
                                                          <a:latin typeface="Cambria Math"/>
                                                        </a:rPr>
                                                        <m:t>3</m:t>
                                                      </m:r>
                                                    </m:num>
                                                    <m:den>
                                                      <m:r>
                                                        <a:rPr lang="en-US" sz="2000">
                                                          <a:latin typeface="Cambria Math"/>
                                                        </a:rPr>
                                                        <m:t>2</m:t>
                                                      </m:r>
                                                    </m:den>
                                                  </m:f>
                                                </m:sup>
                                              </m:sSup>
                                              <m:r>
                                                <a:rPr lang="en-US" sz="2000">
                                                  <a:latin typeface="Cambria Math"/>
                                                </a:rPr>
                                                <m:t>+1</m:t>
                                              </m:r>
                                            </m:e>
                                          </m:d>
                                        </m:e>
                                        <m:sup>
                                          <m:r>
                                            <a:rPr lang="en-US" sz="2000">
                                              <a:latin typeface="Cambria Math"/>
                                            </a:rPr>
                                            <m:t>3</m:t>
                                          </m:r>
                                        </m:sup>
                                      </m:sSup>
                                    </m:den>
                                  </m:f>
                                </m:e>
                              </m:d>
                            </m:e>
                          </m:d>
                        </m:e>
                        <m:sup>
                          <m:f>
                            <m:f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fPr>
                            <m:num>
                              <m:r>
                                <a:rPr lang="en-US" sz="2000">
                                  <a:latin typeface="Cambria Math"/>
                                </a:rPr>
                                <m:t>3</m:t>
                              </m:r>
                            </m:num>
                            <m:den>
                              <m:r>
                                <a:rPr lang="en-US" sz="2000">
                                  <a:latin typeface="Cambria Math"/>
                                </a:rPr>
                                <m:t>2</m:t>
                              </m:r>
                            </m:den>
                          </m:f>
                        </m:sup>
                      </m:sSup>
                    </m:oMath>
                  </m:oMathPara>
                </a14:m>
                <a:endParaRPr lang="en-US" sz="2000" dirty="0"/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r>
                        <a:rPr lang="hr-HR" sz="2000" b="0" i="1" smtClean="0">
                          <a:latin typeface="Cambria Math"/>
                        </a:rPr>
                        <m:t>0&lt;</m:t>
                      </m:r>
                      <m:sSub>
                        <m:sSubPr>
                          <m:ctrlPr>
                            <a:rPr lang="en-US" sz="2000" i="1" smtClean="0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x</m:t>
                                  </m:r>
                                </m:num>
                                <m:den>
                                  <m:r>
                                    <m:rPr>
                                      <m:sty m:val="p"/>
                                    </m:rPr>
                                    <a:rPr lang="en-US" sz="2000">
                                      <a:latin typeface="Cambria Math"/>
                                    </a:rPr>
                                    <m:t>t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hr-HR" sz="2000" b="0" i="0" smtClean="0">
                              <a:latin typeface="Cambria Math"/>
                            </a:rPr>
                            <m:t>−</m:t>
                          </m:r>
                        </m:sub>
                      </m:sSub>
                      <m:r>
                        <a:rPr lang="en-US" sz="2000">
                          <a:latin typeface="Cambria Math"/>
                        </a:rPr>
                        <m:t>&lt;</m:t>
                      </m:r>
                      <m:r>
                        <a:rPr lang="en-US" sz="2000" i="1">
                          <a:latin typeface="Cambria Math"/>
                        </a:rPr>
                        <m:t>𝑈</m:t>
                      </m:r>
                      <m:r>
                        <a:rPr lang="en-US" sz="2000" i="1">
                          <a:latin typeface="Cambria Math"/>
                        </a:rPr>
                        <m:t>=(1+</m:t>
                      </m:r>
                      <m:r>
                        <a:rPr lang="en-US" sz="2000" i="1">
                          <a:latin typeface="Cambria Math"/>
                        </a:rPr>
                        <m:t>𝑏</m:t>
                      </m:r>
                      <m:r>
                        <a:rPr lang="en-US" sz="2000" i="1">
                          <a:latin typeface="Cambria Math"/>
                        </a:rPr>
                        <m:t>+</m:t>
                      </m:r>
                      <m:sSup>
                        <m:sSupPr>
                          <m:ctrlPr>
                            <a:rPr lang="en-US" sz="20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2000" i="1">
                              <a:latin typeface="Cambria Math"/>
                            </a:rPr>
                            <m:t>𝑏</m:t>
                          </m:r>
                        </m:e>
                        <m:sup>
                          <m:r>
                            <a:rPr lang="en-US" sz="2000" i="1">
                              <a:latin typeface="Cambria Math"/>
                            </a:rPr>
                            <m:t>2</m:t>
                          </m:r>
                        </m:sup>
                      </m:sSup>
                      <m:r>
                        <a:rPr lang="en-US" sz="2000" i="1">
                          <a:latin typeface="Cambria Math"/>
                        </a:rPr>
                        <m:t>)</m:t>
                      </m:r>
                      <m:r>
                        <a:rPr lang="en-US" sz="2000" i="1">
                          <a:latin typeface="Cambria Math"/>
                        </a:rPr>
                        <m:t>𝓊</m:t>
                      </m:r>
                    </m:oMath>
                  </m:oMathPara>
                </a14:m>
                <a:endParaRPr lang="hr-HR" sz="2000" dirty="0" smtClean="0"/>
              </a:p>
              <a:p>
                <a:pPr marL="0" indent="0">
                  <a:buNone/>
                </a:pPr>
                <a:endParaRPr lang="en-US" sz="2000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31589"/>
                <a:ext cx="7355160" cy="2160241"/>
              </a:xfrm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2906604"/>
                  </p:ext>
                </p:extLst>
              </p:nvPr>
            </p:nvGraphicFramePr>
            <p:xfrm>
              <a:off x="1907705" y="3291829"/>
              <a:ext cx="5112567" cy="1512169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912857"/>
                    <a:gridCol w="1085147"/>
                    <a:gridCol w="1085147"/>
                    <a:gridCol w="944269"/>
                    <a:gridCol w="1085147"/>
                  </a:tblGrid>
                  <a:tr h="54679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 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pPr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effectLst/>
                                    <a:latin typeface="Cambria Math"/>
                                  </a:rPr>
                                  <m:t>𝛂</m:t>
                                </m:r>
                                <m:r>
                                  <a:rPr lang="en-US" sz="1800" b="1">
                                    <a:effectLst/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  <m:t>𝟐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800" b="1" i="1" smtClean="0">
                                    <a:effectLst/>
                                    <a:latin typeface="Cambria Math"/>
                                  </a:rPr>
                                  <m:t>𝛂</m:t>
                                </m:r>
                                <m:r>
                                  <a:rPr lang="en-US" sz="1800" b="1">
                                    <a:effectLst/>
                                    <a:latin typeface="Cambria Math"/>
                                  </a:rPr>
                                  <m:t>=</m:t>
                                </m:r>
                                <m:f>
                                  <m:fPr>
                                    <m:ctrlP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</m:ctrlPr>
                                  </m:fPr>
                                  <m:num>
                                    <m: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  <m:t>𝛑</m:t>
                                    </m:r>
                                  </m:num>
                                  <m:den>
                                    <m: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  <m:t>𝟒</m:t>
                                    </m:r>
                                  </m:den>
                                </m:f>
                              </m:oMath>
                            </m:oMathPara>
                          </a14:m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2179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 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Num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LSA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Num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LSA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179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  <m:t>𝓝</m:t>
                                    </m:r>
                                  </m:e>
                                  <m:sub>
                                    <m: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  <m:t>𝐜𝟏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18.6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17.79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25.43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25.44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179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sSub>
                                  <m:sSubPr>
                                    <m:ctrlPr>
                                      <a:rPr lang="en-US" sz="1800" b="1" i="1" smtClean="0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  <m:t>𝓝</m:t>
                                    </m:r>
                                  </m:e>
                                  <m:sub>
                                    <m:r>
                                      <a:rPr lang="en-US" sz="1800" b="1" i="1">
                                        <a:effectLst/>
                                        <a:latin typeface="Cambria Math"/>
                                      </a:rPr>
                                      <m:t>𝐜𝟐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24.4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24.13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30.6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30.46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3802906604"/>
                  </p:ext>
                </p:extLst>
              </p:nvPr>
            </p:nvGraphicFramePr>
            <p:xfrm>
              <a:off x="1907705" y="3291829"/>
              <a:ext cx="5112567" cy="1512169"/>
            </p:xfrm>
            <a:graphic>
              <a:graphicData uri="http://schemas.openxmlformats.org/drawingml/2006/table">
                <a:tbl>
                  <a:tblPr firstRow="1" firstCol="1" bandRow="1">
                    <a:tableStyleId>{7DF18680-E054-41AD-8BC1-D1AEF772440D}</a:tableStyleId>
                  </a:tblPr>
                  <a:tblGrid>
                    <a:gridCol w="912857"/>
                    <a:gridCol w="1085147"/>
                    <a:gridCol w="1085147"/>
                    <a:gridCol w="944269"/>
                    <a:gridCol w="1085147"/>
                  </a:tblGrid>
                  <a:tr h="546799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 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42416" t="-1111" r="-93539" b="-19333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  <a:tc gridSpan="2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152252" t="-1111" b="-193333"/>
                          </a:stretch>
                        </a:blipFill>
                      </a:tcPr>
                    </a:tc>
                    <a:tc hMerge="1"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/>
                    </a:tc>
                  </a:tr>
                  <a:tr h="321790"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 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Num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LSA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Num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LSA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17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667" t="-269811" r="-459333" b="-130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18.6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17.79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>
                              <a:effectLst/>
                            </a:rPr>
                            <a:t>25.43</a:t>
                          </a:r>
                          <a:endParaRPr lang="en-US" sz="1800" b="1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25.44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  <a:tr h="321790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>
                        <a:blipFill rotWithShape="1">
                          <a:blip r:embed="rId3"/>
                          <a:stretch>
                            <a:fillRect l="-667" t="-369811" r="-459333" b="-30189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24.4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24.13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30.6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  <a:tc>
                      <a:txBody>
                        <a:bodyPr/>
                        <a:lstStyle/>
                        <a:p>
                          <a:pPr algn="ctr">
                            <a:spcAft>
                              <a:spcPts val="0"/>
                            </a:spcAft>
                          </a:pPr>
                          <a:r>
                            <a:rPr lang="en-US" sz="1800" b="1" dirty="0">
                              <a:effectLst/>
                            </a:rPr>
                            <a:t>30.46</a:t>
                          </a:r>
                          <a:endParaRPr lang="en-US" sz="1800" b="1" dirty="0">
                            <a:effectLst/>
                            <a:latin typeface="Calibri"/>
                            <a:ea typeface="Times New Roman"/>
                            <a:cs typeface="Times New Roman"/>
                          </a:endParaRPr>
                        </a:p>
                      </a:txBody>
                      <a:tcPr marL="68580" marR="68580" marT="0" marB="0"/>
                    </a:tc>
                  </a:tr>
                </a:tbl>
              </a:graphicData>
            </a:graphic>
          </p:graphicFrame>
        </mc:Fallback>
      </mc:AlternateContent>
    </p:spTree>
    <p:extLst>
      <p:ext uri="{BB962C8B-B14F-4D97-AF65-F5344CB8AC3E}">
        <p14:creationId xmlns:p14="http://schemas.microsoft.com/office/powerpoint/2010/main" val="27343142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NUMERICS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28600" y="1131590"/>
                <a:ext cx="8686800" cy="3771900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In </a:t>
                </a:r>
                <a:r>
                  <a:rPr lang="en-US" sz="2400" dirty="0"/>
                  <a:t>2</a:t>
                </a:r>
                <a:r>
                  <a:rPr lang="en-US" sz="2400" dirty="0" smtClean="0"/>
                  <a:t> dimensions, equation </a:t>
                </a:r>
                <a:r>
                  <a:rPr lang="en-US" sz="2400" dirty="0"/>
                  <a:t>for the height of a liquid </a:t>
                </a:r>
                <a:r>
                  <a:rPr lang="en-US" sz="2400" dirty="0" smtClean="0"/>
                  <a:t>crystal reduces to: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1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1800" i="1">
                          <a:latin typeface="Cambria Math"/>
                        </a:rPr>
                        <m:t>+</m:t>
                      </m:r>
                      <m:r>
                        <a:rPr lang="en-US" sz="1800" i="1">
                          <a:latin typeface="Cambria Math"/>
                        </a:rPr>
                        <m:t>𝐶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sz="18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sz="1800" i="1">
                          <a:latin typeface="Cambria Math"/>
                        </a:rPr>
                        <m:t>[</m:t>
                      </m:r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1800" i="1">
                              <a:latin typeface="Cambria Math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</a:rPr>
                            <m:t>𝑥𝑥𝑥</m:t>
                          </m:r>
                        </m:sub>
                      </m:sSub>
                      <m:r>
                        <a:rPr lang="en-US" sz="1800" i="1">
                          <a:latin typeface="Cambria Math"/>
                        </a:rPr>
                        <m:t>]−</m:t>
                      </m:r>
                      <m:r>
                        <a:rPr lang="en-US" sz="1800" i="1">
                          <a:latin typeface="Cambria Math"/>
                        </a:rPr>
                        <m:t>𝐵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sz="18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sz="1800" i="1">
                          <a:latin typeface="Cambria Math"/>
                        </a:rPr>
                        <m:t>[</m:t>
                      </m:r>
                      <m:sSup>
                        <m:sSupPr>
                          <m:ctrlPr>
                            <a:rPr lang="en-US" sz="1800" i="1">
                              <a:latin typeface="Cambria Math"/>
                            </a:rPr>
                          </m:ctrlPr>
                        </m:sSupPr>
                        <m:e>
                          <m:r>
                            <a:rPr lang="en-US" sz="1800" i="1">
                              <a:latin typeface="Cambria Math"/>
                            </a:rPr>
                            <m:t>h</m:t>
                          </m:r>
                        </m:e>
                        <m:sup>
                          <m:r>
                            <a:rPr lang="en-US" sz="1800" i="1">
                              <a:latin typeface="Cambria Math"/>
                            </a:rPr>
                            <m:t>3</m:t>
                          </m:r>
                        </m:sup>
                      </m:sSup>
                      <m:sSub>
                        <m:sSubPr>
                          <m:ctrlPr>
                            <a:rPr lang="en-US" sz="1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1800" i="1">
                              <a:latin typeface="Cambria Math"/>
                            </a:rPr>
                            <m:t>h</m:t>
                          </m:r>
                        </m:e>
                        <m:sub>
                          <m:r>
                            <a:rPr lang="en-US" sz="1800" i="1">
                              <a:latin typeface="Cambria Math"/>
                            </a:rPr>
                            <m:t>𝑥</m:t>
                          </m:r>
                        </m:sub>
                      </m:sSub>
                      <m:r>
                        <a:rPr lang="en-US" sz="1800" i="1">
                          <a:latin typeface="Cambria Math"/>
                        </a:rPr>
                        <m:t>]</m:t>
                      </m:r>
                      <m:r>
                        <a:rPr lang="en-US" sz="1800">
                          <a:latin typeface="Cambria Math"/>
                        </a:rPr>
                        <m:t>+</m:t>
                      </m:r>
                      <m:r>
                        <a:rPr lang="en-US" sz="1800" i="1">
                          <a:latin typeface="Cambria Math"/>
                        </a:rPr>
                        <m:t>𝑁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</a:rPr>
                            <m:t>𝜕</m:t>
                          </m:r>
                        </m:num>
                        <m:den>
                          <m:r>
                            <a:rPr 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sz="1800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begChr m:val="["/>
                          <m:endChr m:val="]"/>
                          <m:ctrlPr>
                            <a:rPr lang="en-US" sz="1800" i="1">
                              <a:latin typeface="Cambria Math"/>
                            </a:rPr>
                          </m:ctrlPr>
                        </m:dPr>
                        <m:e>
                          <m:d>
                            <m:d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dPr>
                            <m:e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</a:rPr>
                                    <m:t>2</m:t>
                                  </m:r>
                                </m:sup>
                              </m:sSup>
                              <m:r>
                                <a:rPr lang="en-US" sz="1800" i="1">
                                  <a:latin typeface="Cambria Math"/>
                                </a:rPr>
                                <m:t>−</m:t>
                              </m:r>
                              <m:r>
                                <a:rPr lang="en-US" sz="1800" i="1">
                                  <a:latin typeface="Cambria Math"/>
                                </a:rPr>
                                <m:t>h𝑚</m:t>
                              </m:r>
                              <m:sSup>
                                <m:sSupPr>
                                  <m:ctrlPr>
                                    <a:rPr lang="en-US" sz="18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1800" i="1">
                                      <a:latin typeface="Cambria Math"/>
                                    </a:rPr>
                                    <m:t>𝑚</m:t>
                                  </m:r>
                                </m:e>
                                <m:sup>
                                  <m:r>
                                    <a:rPr lang="en-US" sz="1800" i="1">
                                      <a:latin typeface="Cambria Math"/>
                                    </a:rPr>
                                    <m:t>′</m:t>
                                  </m:r>
                                </m:sup>
                              </m:sSup>
                            </m:e>
                          </m:d>
                          <m:sSub>
                            <m:sSub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b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h</m:t>
                              </m:r>
                            </m:e>
                            <m:sub>
                              <m:r>
                                <a:rPr lang="en-US" sz="1800" i="1">
                                  <a:latin typeface="Cambria Math"/>
                                </a:rPr>
                                <m:t>𝑥</m:t>
                              </m:r>
                            </m:sub>
                          </m:sSub>
                        </m:e>
                      </m:d>
                      <m:r>
                        <a:rPr lang="en-US" sz="1800" i="1">
                          <a:latin typeface="Cambria Math"/>
                        </a:rPr>
                        <m:t>+</m:t>
                      </m:r>
                      <m:r>
                        <a:rPr lang="en-US" sz="1800" i="1">
                          <a:latin typeface="Cambria Math"/>
                        </a:rPr>
                        <m:t>𝑈</m:t>
                      </m:r>
                      <m:f>
                        <m:fPr>
                          <m:ctrlPr>
                            <a:rPr lang="en-US" sz="18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1800" i="1">
                              <a:latin typeface="Cambria Math"/>
                            </a:rPr>
                            <m:t>𝜕</m:t>
                          </m:r>
                          <m:sSup>
                            <m:sSupPr>
                              <m:ctrlPr>
                                <a:rPr lang="en-US" sz="18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1800" i="1">
                                  <a:latin typeface="Cambria Math"/>
                                </a:rPr>
                                <m:t>h</m:t>
                              </m:r>
                            </m:e>
                            <m:sup>
                              <m:r>
                                <a:rPr lang="en-US" sz="1800" i="1">
                                  <a:latin typeface="Cambria Math"/>
                                </a:rPr>
                                <m:t>3</m:t>
                              </m:r>
                            </m:sup>
                          </m:sSup>
                        </m:num>
                        <m:den>
                          <m:r>
                            <a:rPr lang="en-US" sz="1800" i="1">
                              <a:latin typeface="Cambria Math"/>
                            </a:rPr>
                            <m:t>𝜕</m:t>
                          </m:r>
                          <m:r>
                            <a:rPr lang="en-US" sz="1800" i="1">
                              <a:latin typeface="Cambria Math"/>
                            </a:rPr>
                            <m:t>𝑥</m:t>
                          </m:r>
                        </m:den>
                      </m:f>
                      <m:r>
                        <a:rPr lang="en-US" sz="1800" i="1">
                          <a:latin typeface="Cambria Math"/>
                        </a:rPr>
                        <m:t>=0</m:t>
                      </m:r>
                    </m:oMath>
                  </m:oMathPara>
                </a14:m>
                <a:endParaRPr lang="en-US" sz="1800" dirty="0" smtClean="0"/>
              </a:p>
              <a:p>
                <a:r>
                  <a:rPr lang="en-US" sz="2400" dirty="0" smtClean="0"/>
                  <a:t>Discretization of the PDE is done by applying a </a:t>
                </a:r>
                <a:r>
                  <a:rPr lang="en-US" sz="2400" b="1" dirty="0"/>
                  <a:t>centered finite difference based computational </a:t>
                </a:r>
                <a:r>
                  <a:rPr lang="en-US" sz="2400" b="1" dirty="0" smtClean="0"/>
                  <a:t>technique</a:t>
                </a:r>
                <a:r>
                  <a:rPr lang="en-US" sz="2400" dirty="0" smtClean="0"/>
                  <a:t> on the terms in the PDE</a:t>
                </a:r>
              </a:p>
              <a:p>
                <a:r>
                  <a:rPr lang="en-US" sz="2400" dirty="0" smtClean="0"/>
                  <a:t>Methods used in 2D can be extended to 3D by repeating steps for additional space component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28600" y="1131590"/>
                <a:ext cx="8686800" cy="3771900"/>
              </a:xfrm>
              <a:blipFill rotWithShape="1">
                <a:blip r:embed="rId2"/>
                <a:stretch>
                  <a:fillRect l="-982" t="-1294" r="-98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2412059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66068"/>
                <a:ext cx="8229600" cy="3565922"/>
              </a:xfrm>
            </p:spPr>
            <p:txBody>
              <a:bodyPr>
                <a:normAutofit fontScale="77500" lnSpcReduction="20000"/>
              </a:bodyPr>
              <a:lstStyle/>
              <a:p>
                <a:r>
                  <a:rPr lang="en-US" dirty="0" smtClean="0"/>
                  <a:t>Space discretization:</a:t>
                </a:r>
              </a:p>
              <a:p>
                <a:pPr marL="0" indent="0">
                  <a:buNone/>
                </a:pPr>
                <a:r>
                  <a:rPr lang="en-US" dirty="0" smtClean="0"/>
                  <a:t>     Surface tension term: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r>
                            <a:rPr lang="en-US" sz="2800" i="1">
                              <a:latin typeface="Cambria Math"/>
                            </a:rPr>
                            <m:t>𝑦</m:t>
                          </m:r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𝑖</m:t>
                          </m:r>
                          <m:r>
                            <a:rPr lang="en-US" sz="2800" i="1">
                              <a:latin typeface="Cambria Math"/>
                            </a:rPr>
                            <m:t>,</m:t>
                          </m:r>
                          <m:r>
                            <a:rPr lang="en-US" sz="2800" i="1">
                              <a:latin typeface="Cambria Math"/>
                            </a:rPr>
                            <m:t>𝑡</m:t>
                          </m:r>
                        </m:sub>
                      </m:sSub>
                      <m:r>
                        <a:rPr lang="en-US" sz="2800" i="1">
                          <a:latin typeface="Cambria Math"/>
                        </a:rPr>
                        <m:t>=</m:t>
                      </m:r>
                      <m:sSub>
                        <m:sSubPr>
                          <m:ctrlPr>
                            <a:rPr lang="en-US" sz="28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8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800" i="1">
                                  <a:latin typeface="Cambria Math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−1</m:t>
                                      </m:r>
                                    </m:sub>
                                  </m:sSub>
                                  <m:r>
                                    <a:rPr lang="en-US" sz="28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8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8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acc>
                                    <m:accPr>
                                      <m:chr m:val="̅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sz="2800" i="1">
                                      <a:latin typeface="Cambria Math"/>
                                    </a:rPr>
                                    <m:t>𝑥</m:t>
                                  </m:r>
                                  <m:acc>
                                    <m:accPr>
                                      <m:chr m:val="̅"/>
                                      <m:ctrlPr>
                                        <a:rPr lang="en-US" sz="2800" i="1">
                                          <a:latin typeface="Cambria Math"/>
                                        </a:rPr>
                                      </m:ctrlPr>
                                    </m:accPr>
                                    <m:e>
                                      <m:r>
                                        <a:rPr lang="en-US" sz="2800" i="1">
                                          <a:latin typeface="Cambria Math"/>
                                        </a:rPr>
                                        <m:t>𝑥</m:t>
                                      </m:r>
                                    </m:e>
                                  </m:acc>
                                  <m:r>
                                    <a:rPr lang="en-US" sz="28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8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800" i="1">
                              <a:latin typeface="Cambria Math"/>
                            </a:rPr>
                            <m:t>𝑥</m:t>
                          </m:r>
                        </m:sub>
                      </m:sSub>
                    </m:oMath>
                  </m:oMathPara>
                </a14:m>
                <a:endParaRPr lang="en-US" sz="2800" dirty="0" smtClean="0"/>
              </a:p>
              <a:p>
                <a:pPr marL="0" indent="0">
                  <a:buNone/>
                </a:pPr>
                <a:r>
                  <a:rPr lang="en-US" sz="2800" dirty="0" smtClean="0"/>
                  <a:t>    </a:t>
                </a:r>
                <a:r>
                  <a:rPr lang="en-US" dirty="0" smtClean="0"/>
                  <a:t>Normal component of gravity term: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2400" i="1">
                                      <a:latin typeface="Cambria Math"/>
                                    </a:rPr>
                                    <m:t>𝜕</m:t>
                                  </m:r>
                                </m:num>
                                <m:den>
                                  <m:r>
                                    <a:rPr lang="en-US" sz="24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  <m:sSup>
                                <m:sSup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p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p>
                                  <m:r>
                                    <a:rPr lang="en-US" sz="2400" i="1">
                                      <a:latin typeface="Cambria Math"/>
                                    </a:rPr>
                                    <m:t>3</m:t>
                                  </m:r>
                                </m:sup>
                              </m:sSup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h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𝑥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r>
                            <a:rPr lang="en-US" sz="24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2400" i="1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24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24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sSup>
                            <m:sSup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sSup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∆</m:t>
                              </m:r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  <m:sup>
                              <m:r>
                                <a:rPr lang="en-US" sz="2400" i="1">
                                  <a:latin typeface="Cambria Math"/>
                                </a:rPr>
                                <m:t>2</m:t>
                              </m:r>
                            </m:sup>
                          </m:sSup>
                        </m:den>
                      </m:f>
                      <m:sSub>
                        <m:sSubPr>
                          <m:ctrlPr>
                            <a:rPr lang="en-US" sz="24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d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𝑎</m:t>
                              </m:r>
                              <m:d>
                                <m:d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dPr>
                                <m:e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𝑖</m:t>
                                      </m:r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+1</m:t>
                                      </m:r>
                                    </m:sub>
                                  </m:sSub>
                                  <m:r>
                                    <a:rPr lang="en-US" sz="2400" i="1">
                                      <a:latin typeface="Cambria Math"/>
                                    </a:rPr>
                                    <m:t>,</m:t>
                                  </m:r>
                                  <m:sSub>
                                    <m:sSubPr>
                                      <m:ctrlPr>
                                        <a:rPr lang="en-US" sz="2400" i="1">
                                          <a:latin typeface="Cambria Math"/>
                                        </a:rPr>
                                      </m:ctrlPr>
                                    </m:sSubPr>
                                    <m:e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𝑦</m:t>
                                      </m:r>
                                    </m:e>
                                    <m:sub>
                                      <m:r>
                                        <a:rPr lang="en-US" sz="2400" i="1">
                                          <a:latin typeface="Cambria Math"/>
                                        </a:rPr>
                                        <m:t>𝑖</m:t>
                                      </m:r>
                                    </m:sub>
                                  </m:sSub>
                                </m:e>
                              </m:d>
                              <m:sSub>
                                <m:sSubPr>
                                  <m:ctrlPr>
                                    <a:rPr lang="en-US" sz="2400" i="1">
                                      <a:latin typeface="Cambria Math"/>
                                    </a:rPr>
                                  </m:ctrlPr>
                                </m:sSubPr>
                                <m:e>
                                  <m:r>
                                    <a:rPr lang="en-US" sz="2400" i="1">
                                      <a:latin typeface="Cambria Math"/>
                                    </a:rPr>
                                    <m:t>𝑦</m:t>
                                  </m:r>
                                </m:e>
                                <m:sub>
                                  <m:r>
                                    <a:rPr lang="en-US" sz="2400" i="1">
                                      <a:latin typeface="Cambria Math"/>
                                    </a:rPr>
                                    <m:t>𝑥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,</m:t>
                                  </m:r>
                                  <m:r>
                                    <a:rPr lang="en-US" sz="2400" i="1">
                                      <a:latin typeface="Cambria Math"/>
                                    </a:rPr>
                                    <m:t>𝑖</m:t>
                                  </m:r>
                                </m:sub>
                              </m:sSub>
                            </m:e>
                          </m:d>
                        </m:e>
                        <m:sub>
                          <m:acc>
                            <m:accPr>
                              <m:chr m:val="̅"/>
                              <m:ctrlPr>
                                <a:rPr lang="en-US" sz="2400" i="1">
                                  <a:latin typeface="Cambria Math"/>
                                </a:rPr>
                              </m:ctrlPr>
                            </m:accPr>
                            <m:e>
                              <m:r>
                                <a:rPr lang="en-US" sz="2400" i="1">
                                  <a:latin typeface="Cambria Math"/>
                                </a:rPr>
                                <m:t>𝑥</m:t>
                              </m:r>
                            </m:e>
                          </m:acc>
                        </m:sub>
                      </m:sSub>
                    </m:oMath>
                  </m:oMathPara>
                </a14:m>
                <a:endParaRPr lang="en-US" sz="2400" dirty="0" smtClean="0"/>
              </a:p>
              <a:p>
                <a:pPr marL="0" indent="0">
                  <a:buNone/>
                </a:pPr>
                <a:r>
                  <a:rPr lang="en-US" sz="2400" dirty="0" smtClean="0"/>
                  <a:t>    </a:t>
                </a:r>
                <a:r>
                  <a:rPr lang="en-US" dirty="0" smtClean="0"/>
                  <a:t>Parallel component of gravity term:</a:t>
                </a:r>
              </a:p>
              <a:p>
                <a:pPr marL="0" indent="0">
                  <a:buNone/>
                </a:pPr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en-US" sz="3000" i="1">
                              <a:latin typeface="Cambria Math"/>
                            </a:rPr>
                          </m:ctrlPr>
                        </m:sSubPr>
                        <m:e>
                          <m:d>
                            <m:d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dPr>
                            <m:e>
                              <m:f>
                                <m:fPr>
                                  <m:ctrlPr>
                                    <a:rPr lang="en-US" sz="3000" i="1">
                                      <a:latin typeface="Cambria Math"/>
                                    </a:rPr>
                                  </m:ctrlPr>
                                </m:fPr>
                                <m:num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sSup>
                                    <m:sSupPr>
                                      <m:ctrlPr>
                                        <a:rPr lang="en-US" sz="3000" i="1">
                                          <a:latin typeface="Cambria Math"/>
                                        </a:rPr>
                                      </m:ctrlPr>
                                    </m:sSupPr>
                                    <m:e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h</m:t>
                                      </m:r>
                                    </m:e>
                                    <m:sup>
                                      <m:r>
                                        <a:rPr lang="en-US" sz="3000" i="1">
                                          <a:latin typeface="Cambria Math"/>
                                        </a:rPr>
                                        <m:t>3</m:t>
                                      </m:r>
                                    </m:sup>
                                  </m:sSup>
                                </m:num>
                                <m:den>
                                  <m:r>
                                    <a:rPr lang="en-US" sz="3000" i="1">
                                      <a:latin typeface="Cambria Math"/>
                                    </a:rPr>
                                    <m:t>𝜕</m:t>
                                  </m:r>
                                  <m:r>
                                    <a:rPr lang="en-US" sz="3000" i="1">
                                      <a:latin typeface="Cambria Math"/>
                                    </a:rPr>
                                    <m:t>𝑥</m:t>
                                  </m:r>
                                </m:den>
                              </m:f>
                            </m:e>
                          </m:d>
                        </m:e>
                        <m:sub>
                          <m:r>
                            <a:rPr lang="en-US" sz="3000" i="1">
                              <a:latin typeface="Cambria Math"/>
                            </a:rPr>
                            <m:t>𝑖</m:t>
                          </m:r>
                        </m:sub>
                      </m:sSub>
                      <m:r>
                        <a:rPr lang="en-US" sz="3000" i="1">
                          <a:latin typeface="Cambria Math"/>
                        </a:rPr>
                        <m:t>≈</m:t>
                      </m:r>
                      <m:f>
                        <m:fPr>
                          <m:ctrlPr>
                            <a:rPr lang="en-US" sz="3000" i="1">
                              <a:latin typeface="Cambria Math"/>
                            </a:rPr>
                          </m:ctrlPr>
                        </m:fPr>
                        <m:num>
                          <m:r>
                            <a:rPr lang="en-US" sz="3000" i="1">
                              <a:latin typeface="Cambria Math"/>
                            </a:rPr>
                            <m:t>1</m:t>
                          </m:r>
                        </m:num>
                        <m:den>
                          <m:r>
                            <a:rPr lang="en-US" sz="3000" i="1">
                              <a:latin typeface="Cambria Math"/>
                            </a:rPr>
                            <m:t>2∆</m:t>
                          </m:r>
                          <m:r>
                            <a:rPr lang="en-US" sz="3000" i="1">
                              <a:latin typeface="Cambria Math"/>
                            </a:rPr>
                            <m:t>𝑥</m:t>
                          </m:r>
                        </m:den>
                      </m:f>
                      <m:d>
                        <m:dPr>
                          <m:ctrlPr>
                            <a:rPr lang="en-US" sz="3000" i="1">
                              <a:latin typeface="Cambria Math"/>
                            </a:rPr>
                          </m:ctrlPr>
                        </m:dPr>
                        <m:e>
                          <m:sSubSup>
                            <m:sSub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+1</m:t>
                              </m:r>
                            </m:sub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  <m:r>
                            <a:rPr lang="en-US" sz="3000" i="1">
                              <a:latin typeface="Cambria Math"/>
                            </a:rPr>
                            <m:t>−</m:t>
                          </m:r>
                          <m:sSubSup>
                            <m:sSubSupPr>
                              <m:ctrlPr>
                                <a:rPr lang="en-US" sz="3000" i="1">
                                  <a:latin typeface="Cambria Math"/>
                                </a:rPr>
                              </m:ctrlPr>
                            </m:sSubSupPr>
                            <m:e>
                              <m:r>
                                <a:rPr lang="en-US" sz="3000" i="1">
                                  <a:latin typeface="Cambria Math"/>
                                </a:rPr>
                                <m:t>𝑦</m:t>
                              </m:r>
                            </m:e>
                            <m:sub>
                              <m:r>
                                <a:rPr lang="en-US" sz="3000" i="1">
                                  <a:latin typeface="Cambria Math"/>
                                </a:rPr>
                                <m:t>𝑖</m:t>
                              </m:r>
                              <m:r>
                                <a:rPr lang="en-US" sz="3000" i="1">
                                  <a:latin typeface="Cambria Math"/>
                                </a:rPr>
                                <m:t>−1</m:t>
                              </m:r>
                            </m:sub>
                            <m:sup>
                              <m:r>
                                <a:rPr lang="en-US" sz="3000" i="1">
                                  <a:latin typeface="Cambria Math"/>
                                </a:rPr>
                                <m:t>3</m:t>
                              </m:r>
                            </m:sup>
                          </m:sSubSup>
                        </m:e>
                      </m:d>
                    </m:oMath>
                  </m:oMathPara>
                </a14:m>
                <a:endParaRPr lang="en-US" sz="30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66068"/>
                <a:ext cx="8229600" cy="3565922"/>
              </a:xfrm>
              <a:blipFill rotWithShape="1">
                <a:blip r:embed="rId2"/>
                <a:stretch>
                  <a:fillRect l="-1037" t="-3077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/>
          </p:cNvSpPr>
          <p:nvPr/>
        </p:nvSpPr>
        <p:spPr>
          <a:xfrm>
            <a:off x="457200" y="205979"/>
            <a:ext cx="8229600" cy="857250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small" dirty="0"/>
              <a:t>Finite Difference Discretization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28466925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376164"/>
                <a:ext cx="8229600" cy="3067794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 smtClean="0"/>
                  <a:t>Time discretization: Uses a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𝜃</m:t>
                    </m:r>
                  </m:oMath>
                </a14:m>
                <a:r>
                  <a:rPr lang="en-US" sz="2400" dirty="0"/>
                  <a:t> </a:t>
                </a:r>
                <a:r>
                  <a:rPr lang="en-US" sz="2400" dirty="0" smtClean="0"/>
                  <a:t>scheme. PDE is discretized as:</a:t>
                </a:r>
              </a:p>
              <a:p>
                <a:pPr marL="0" indent="0">
                  <a:buNone/>
                </a:pPr>
                <a:r>
                  <a:rPr lang="en-US" sz="2000" dirty="0" smtClean="0"/>
                  <a:t>     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d>
                          <m:d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d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𝑡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+</m:t>
                            </m:r>
                            <m:r>
                              <m:rPr>
                                <m:sty m:val="p"/>
                              </m:rPr>
                              <a:rPr lang="en-US" sz="2000">
                                <a:latin typeface="Cambria Math"/>
                              </a:rPr>
                              <m:t>Δ</m:t>
                            </m:r>
                            <m:r>
                              <a:rPr lang="en-US" sz="2000" i="1">
                                <a:latin typeface="Cambria Math"/>
                              </a:rPr>
                              <m:t>𝑡</m:t>
                            </m:r>
                          </m:e>
                        </m:d>
                        <m:r>
                          <a:rPr lang="en-US" sz="2000" i="1">
                            <a:latin typeface="Cambria Math"/>
                          </a:rPr>
                          <m:t>−</m:t>
                        </m:r>
                        <m:sSub>
                          <m:sSub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000" i="1">
                                <a:latin typeface="Cambria Math"/>
                              </a:rPr>
                              <m:t>𝑦</m:t>
                            </m:r>
                          </m:e>
                          <m:sub>
                            <m:r>
                              <a:rPr lang="en-US" sz="2000" i="1">
                                <a:latin typeface="Cambria Math"/>
                              </a:rPr>
                              <m:t>𝑖</m:t>
                            </m:r>
                          </m:sub>
                        </m:sSub>
                        <m:r>
                          <a:rPr lang="en-US" sz="2000" i="1">
                            <a:latin typeface="Cambria Math"/>
                          </a:rPr>
                          <m:t>(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Δ</m:t>
                        </m:r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  <m:r>
                          <a:rPr lang="en-US" sz="2000" i="1">
                            <a:latin typeface="Cambria Math"/>
                          </a:rPr>
                          <m:t>)</m:t>
                        </m:r>
                      </m:num>
                      <m:den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Δ</m:t>
                        </m:r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</m:den>
                    </m:f>
                    <m:r>
                      <a:rPr lang="en-US" sz="2000" i="1">
                        <a:latin typeface="Cambria Math"/>
                      </a:rPr>
                      <m:t>=</m:t>
                    </m:r>
                    <m:r>
                      <a:rPr lang="en-US" sz="2000" i="1">
                        <a:latin typeface="Cambria Math"/>
                      </a:rPr>
                      <m:t>𝜃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+</m:t>
                    </m:r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1−</m:t>
                        </m:r>
                        <m:r>
                          <a:rPr lang="en-US" sz="2000" i="1">
                            <a:latin typeface="Cambria Math"/>
                          </a:rPr>
                          <m:t>𝜃</m:t>
                        </m:r>
                      </m:e>
                    </m:d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𝑓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𝑖</m:t>
                        </m:r>
                      </m:sub>
                    </m:sSub>
                    <m:d>
                      <m:dPr>
                        <m:ctrlPr>
                          <a:rPr lang="en-US" sz="20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  <m:r>
                          <a:rPr lang="en-US" sz="2000" i="1">
                            <a:latin typeface="Cambria Math"/>
                          </a:rPr>
                          <m:t>+</m:t>
                        </m:r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Δ</m:t>
                        </m:r>
                        <m:r>
                          <a:rPr lang="en-US" sz="2000" i="1">
                            <a:latin typeface="Cambria Math"/>
                          </a:rPr>
                          <m:t>𝑡</m:t>
                        </m:r>
                      </m:e>
                    </m:d>
                    <m:r>
                      <a:rPr lang="en-US" sz="2000" i="1">
                        <a:latin typeface="Cambria Math"/>
                      </a:rPr>
                      <m:t> ,        </m:t>
                    </m:r>
                    <m:r>
                      <a:rPr lang="en-US" sz="2000" i="1">
                        <a:latin typeface="Cambria Math"/>
                      </a:rPr>
                      <m:t>𝑖</m:t>
                    </m:r>
                    <m:r>
                      <a:rPr lang="en-US" sz="2000" i="1">
                        <a:latin typeface="Cambria Math"/>
                      </a:rPr>
                      <m:t>=1,…….,</m:t>
                    </m:r>
                    <m:sSub>
                      <m:sSubPr>
                        <m:ctrlPr>
                          <a:rPr lang="en-US" sz="20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0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0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2000" i="1">
                        <a:latin typeface="Cambria Math"/>
                      </a:rPr>
                      <m:t>−1</m:t>
                    </m:r>
                  </m:oMath>
                </a14:m>
                <a:endParaRPr lang="en-US" sz="2000" dirty="0" smtClean="0"/>
              </a:p>
              <a:p>
                <a:r>
                  <a:rPr lang="en-US" sz="2400" dirty="0"/>
                  <a:t> </a:t>
                </a:r>
                <a:r>
                  <a:rPr lang="en-US" sz="2400" dirty="0" smtClean="0"/>
                  <a:t>Specific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𝜃</m:t>
                    </m:r>
                  </m:oMath>
                </a14:m>
                <a:r>
                  <a:rPr lang="en-US" sz="2400" dirty="0"/>
                  <a:t> scheme used is that for which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𝜃</m:t>
                    </m:r>
                    <m:r>
                      <a:rPr lang="en-US" sz="2400" i="1">
                        <a:latin typeface="Cambria Math"/>
                      </a:rPr>
                      <m:t>=</m:t>
                    </m:r>
                    <m:f>
                      <m:fPr>
                        <m:type m:val="skw"/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>
                          <a:rPr lang="en-US" sz="24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2400" dirty="0"/>
                  <a:t>, the implicit second-order </a:t>
                </a:r>
                <a:r>
                  <a:rPr lang="en-US" sz="2400" b="1" dirty="0"/>
                  <a:t>Crank- Nicholson scheme</a:t>
                </a:r>
                <a:r>
                  <a:rPr lang="en-US" sz="2400" b="1" dirty="0" smtClean="0"/>
                  <a:t>.</a:t>
                </a:r>
              </a:p>
              <a:p>
                <a:r>
                  <a:rPr lang="en-US" sz="2400" dirty="0" smtClean="0"/>
                  <a:t>The Crank-Nicholson scheme produces a </a:t>
                </a:r>
                <a:r>
                  <a:rPr lang="en-US" sz="2400" dirty="0"/>
                  <a:t>system of </a:t>
                </a:r>
                <a14:m>
                  <m:oMath xmlns:m="http://schemas.openxmlformats.org/officeDocument/2006/math">
                    <m:sSub>
                      <m:sSubPr>
                        <m:ctrlPr>
                          <a:rPr lang="en-US" sz="2400" i="1">
                            <a:latin typeface="Cambria Math"/>
                          </a:rPr>
                        </m:ctrlPr>
                      </m:sSubPr>
                      <m:e>
                        <m:r>
                          <a:rPr lang="en-US" sz="2400" i="1">
                            <a:latin typeface="Cambria Math"/>
                          </a:rPr>
                          <m:t>𝑁</m:t>
                        </m:r>
                      </m:e>
                      <m:sub>
                        <m:r>
                          <a:rPr lang="en-US" sz="24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2400" i="1">
                        <a:latin typeface="Cambria Math"/>
                      </a:rPr>
                      <m:t>−1</m:t>
                    </m:r>
                  </m:oMath>
                </a14:m>
                <a:r>
                  <a:rPr lang="en-US" sz="2400" dirty="0"/>
                  <a:t> nonlinear algebraic </a:t>
                </a:r>
                <a:r>
                  <a:rPr lang="en-US" sz="2400" dirty="0" smtClean="0"/>
                  <a:t>equations, which can be linearized and solved by newton’s method.</a:t>
                </a:r>
                <a:endParaRPr lang="en-US" sz="2400" b="1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376164"/>
                <a:ext cx="8229600" cy="3067794"/>
              </a:xfrm>
              <a:blipFill rotWithShape="1">
                <a:blip r:embed="rId2"/>
                <a:stretch>
                  <a:fillRect l="-963" t="-1590" r="-222" b="-159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 txBox="1">
            <a:spLocks noGrp="1"/>
          </p:cNvSpPr>
          <p:nvPr>
            <p:ph type="title"/>
          </p:nvPr>
        </p:nvSpPr>
        <p:spPr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en-US" sz="3600" cap="small" dirty="0"/>
              <a:t>Finite Difference Discretization Procedure</a:t>
            </a:r>
          </a:p>
        </p:txBody>
      </p:sp>
    </p:spTree>
    <p:extLst>
      <p:ext uri="{BB962C8B-B14F-4D97-AF65-F5344CB8AC3E}">
        <p14:creationId xmlns:p14="http://schemas.microsoft.com/office/powerpoint/2010/main" val="3098920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Our Simulations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We ran simulations in FORTRAN using the following parameters:</a:t>
            </a:r>
          </a:p>
          <a:p>
            <a:pPr marL="400050" lvl="1" indent="0">
              <a:buNone/>
            </a:pPr>
            <a:r>
              <a:rPr lang="en-US" sz="3200" dirty="0" smtClean="0"/>
              <a:t>C </a:t>
            </a:r>
            <a:r>
              <a:rPr lang="en-US" sz="3200" dirty="0"/>
              <a:t>= 1, B = 0, N = 10, U = 1, b = 0.1, beta = </a:t>
            </a:r>
            <a:r>
              <a:rPr lang="en-US" sz="3200" dirty="0" smtClean="0"/>
              <a:t>1.</a:t>
            </a:r>
          </a:p>
          <a:p>
            <a:r>
              <a:rPr lang="en-US" dirty="0" smtClean="0"/>
              <a:t>These </a:t>
            </a:r>
            <a:r>
              <a:rPr lang="en-US" dirty="0"/>
              <a:t>parameters indicate a liquid crystal flowing down a vertical surface </a:t>
            </a:r>
            <a:r>
              <a:rPr lang="en-US" dirty="0" smtClean="0"/>
              <a:t>(90 </a:t>
            </a:r>
            <a:r>
              <a:rPr lang="en-US" dirty="0"/>
              <a:t>degree angle</a:t>
            </a:r>
            <a:r>
              <a:rPr lang="en-US" dirty="0" smtClean="0"/>
              <a:t>)</a:t>
            </a:r>
          </a:p>
          <a:p>
            <a:r>
              <a:rPr lang="en-US" dirty="0" smtClean="0"/>
              <a:t>The output from our simulations were plotted and analyzed using MATLAB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053662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123776"/>
            <a:ext cx="8229600" cy="3680222"/>
          </a:xfrm>
        </p:spPr>
        <p:txBody>
          <a:bodyPr>
            <a:normAutofit/>
          </a:bodyPr>
          <a:lstStyle/>
          <a:p>
            <a:r>
              <a:rPr lang="en-US" sz="2800" dirty="0" smtClean="0"/>
              <a:t>We ran simulations for two distinct cases:</a:t>
            </a:r>
          </a:p>
          <a:p>
            <a:pPr lvl="1"/>
            <a:r>
              <a:rPr lang="en-US" dirty="0" smtClean="0"/>
              <a:t>Constant Flux: Uses a </a:t>
            </a:r>
            <a:r>
              <a:rPr lang="en-US" dirty="0"/>
              <a:t>semi-infinite hyperbolic tangent </a:t>
            </a:r>
            <a:r>
              <a:rPr lang="en-US" dirty="0" smtClean="0"/>
              <a:t>profile for its initial condition. Simulates a case where an infinite volume of liquid is flowing.</a:t>
            </a:r>
          </a:p>
          <a:p>
            <a:pPr lvl="1"/>
            <a:r>
              <a:rPr lang="en-US" dirty="0" smtClean="0"/>
              <a:t>Constant Volume: Uses a square hyperbolic tangent profile for its initial condition. Simulates a case where a drop is flowing.</a:t>
            </a:r>
          </a:p>
        </p:txBody>
      </p:sp>
      <p:sp>
        <p:nvSpPr>
          <p:cNvPr id="6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Our Simulations</a:t>
            </a:r>
          </a:p>
        </p:txBody>
      </p:sp>
    </p:spTree>
    <p:extLst>
      <p:ext uri="{BB962C8B-B14F-4D97-AF65-F5344CB8AC3E}">
        <p14:creationId xmlns:p14="http://schemas.microsoft.com/office/powerpoint/2010/main" val="31610989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160140"/>
                <a:ext cx="8229600" cy="3499842"/>
              </a:xfrm>
            </p:spPr>
            <p:txBody>
              <a:bodyPr>
                <a:noAutofit/>
              </a:bodyPr>
              <a:lstStyle/>
              <a:p>
                <a:r>
                  <a:rPr lang="en-US" sz="2400" dirty="0"/>
                  <a:t>For each case, we sought to find out the wave length k with the maximum growth rate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𝜎</m:t>
                    </m:r>
                  </m:oMath>
                </a14:m>
                <a:r>
                  <a:rPr lang="en-US" sz="2400" dirty="0" smtClean="0"/>
                  <a:t>.</a:t>
                </a:r>
              </a:p>
              <a:p>
                <a:r>
                  <a:rPr lang="en-US" sz="2400" dirty="0" smtClean="0"/>
                  <a:t>We </a:t>
                </a:r>
                <a:r>
                  <a:rPr lang="en-US" sz="2400" dirty="0"/>
                  <a:t>ran simulations for k = 6, 8, 10, 12, 14, 16, 18 and </a:t>
                </a:r>
                <a:r>
                  <a:rPr lang="en-US" sz="2400" dirty="0" smtClean="0"/>
                  <a:t>20.</a:t>
                </a:r>
              </a:p>
              <a:p>
                <a:r>
                  <a:rPr lang="en-US" sz="2400" dirty="0" smtClean="0"/>
                  <a:t>We </a:t>
                </a:r>
                <a:r>
                  <a:rPr lang="en-US" sz="2400" dirty="0"/>
                  <a:t>carried out growth rate analysis on </a:t>
                </a:r>
                <a:r>
                  <a:rPr lang="en-US" sz="2400" dirty="0" smtClean="0"/>
                  <a:t>the results of these simulations.</a:t>
                </a:r>
              </a:p>
              <a:p>
                <a:r>
                  <a:rPr lang="en-US" sz="2400" dirty="0"/>
                  <a:t>Lastly, we ran a simulation for a liquid crystal flowing down an </a:t>
                </a:r>
                <a:r>
                  <a:rPr lang="en-US" sz="2400" dirty="0" smtClean="0"/>
                  <a:t>incline using the </a:t>
                </a:r>
                <a:r>
                  <a:rPr lang="en-US" sz="2400" dirty="0"/>
                  <a:t>following parameters: C = 1, B =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00" dirty="0"/>
                  <a:t>, N = 30, U = </a:t>
                </a:r>
                <a14:m>
                  <m:oMath xmlns:m="http://schemas.openxmlformats.org/officeDocument/2006/math">
                    <m:f>
                      <m:fPr>
                        <m:type m:val="skw"/>
                        <m:ctrlPr>
                          <a:rPr lang="en-US" sz="24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400" i="1">
                            <a:latin typeface="Cambria Math"/>
                          </a:rPr>
                          <m:t>1</m:t>
                        </m:r>
                      </m:num>
                      <m:den>
                        <m:rad>
                          <m:radPr>
                            <m:degHide m:val="on"/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radPr>
                          <m:deg/>
                          <m:e>
                            <m:r>
                              <a:rPr lang="en-US" sz="2400" i="1">
                                <a:latin typeface="Cambria Math"/>
                              </a:rPr>
                              <m:t>2</m:t>
                            </m:r>
                          </m:e>
                        </m:rad>
                      </m:den>
                    </m:f>
                  </m:oMath>
                </a14:m>
                <a:r>
                  <a:rPr lang="en-US" sz="2400" dirty="0"/>
                  <a:t>, and the wave length k = 14 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160140"/>
                <a:ext cx="8229600" cy="3499842"/>
              </a:xfrm>
              <a:blipFill rotWithShape="1">
                <a:blip r:embed="rId2"/>
                <a:stretch>
                  <a:fillRect l="-963" t="-1394" r="-1037" b="-2892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5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Our Simulations</a:t>
            </a:r>
          </a:p>
        </p:txBody>
      </p:sp>
    </p:spTree>
    <p:extLst>
      <p:ext uri="{BB962C8B-B14F-4D97-AF65-F5344CB8AC3E}">
        <p14:creationId xmlns:p14="http://schemas.microsoft.com/office/powerpoint/2010/main" val="30250504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6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Growth Rate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2400" dirty="0"/>
                  <a:t>Using linear stability analysis, we find that instability growth follows an exponential model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sz="2400" i="1">
                            <a:latin typeface="Cambria Math"/>
                          </a:rPr>
                        </m:ctrlPr>
                      </m:dPr>
                      <m:e>
                        <m:r>
                          <a:rPr lang="en-US" sz="2400" i="1">
                            <a:latin typeface="Cambria Math"/>
                          </a:rPr>
                          <m:t>𝐴</m:t>
                        </m:r>
                        <m:r>
                          <a:rPr lang="en-US" sz="2400" i="1">
                            <a:latin typeface="Cambria Math"/>
                          </a:rPr>
                          <m:t>=</m:t>
                        </m:r>
                        <m:sSub>
                          <m:sSub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b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𝐴</m:t>
                            </m:r>
                          </m:e>
                          <m:sub>
                            <m:r>
                              <a:rPr lang="en-US" sz="2400" i="1">
                                <a:latin typeface="Cambria Math"/>
                              </a:rPr>
                              <m:t>0</m:t>
                            </m:r>
                          </m:sub>
                        </m:sSub>
                        <m:sSup>
                          <m:sSupPr>
                            <m:ctrlPr>
                              <a:rPr lang="en-US" sz="2400" i="1">
                                <a:latin typeface="Cambria Math"/>
                              </a:rPr>
                            </m:ctrlPr>
                          </m:sSupPr>
                          <m:e>
                            <m:r>
                              <a:rPr lang="en-US" sz="2400" i="1">
                                <a:latin typeface="Cambria Math"/>
                              </a:rPr>
                              <m:t>𝑒</m:t>
                            </m:r>
                          </m:e>
                          <m:sup>
                            <m:r>
                              <a:rPr lang="en-US" sz="2400" i="1">
                                <a:latin typeface="Cambria Math"/>
                              </a:rPr>
                              <m:t>𝜎</m:t>
                            </m:r>
                            <m:r>
                              <a:rPr lang="en-US" sz="2400" i="1">
                                <a:latin typeface="Cambria Math"/>
                              </a:rPr>
                              <m:t>𝑡</m:t>
                            </m:r>
                          </m:sup>
                        </m:sSup>
                      </m:e>
                    </m:d>
                  </m:oMath>
                </a14:m>
                <a:endParaRPr lang="en-US" sz="2400" dirty="0" smtClean="0"/>
              </a:p>
              <a:p>
                <a:r>
                  <a:rPr lang="en-US" sz="2400" dirty="0"/>
                  <a:t>All the simulations for this part (both constant volume and constant flux, for all different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𝜆</m:t>
                    </m:r>
                  </m:oMath>
                </a14:m>
                <a:r>
                  <a:rPr lang="en-US" sz="2400" dirty="0"/>
                  <a:t>) were with parameters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𝑐</m:t>
                    </m:r>
                    <m:r>
                      <a:rPr lang="en-US" sz="2400" i="1">
                        <a:latin typeface="Cambria Math"/>
                      </a:rPr>
                      <m:t>=1, </m:t>
                    </m:r>
                    <m:r>
                      <a:rPr lang="en-US" sz="2400" i="1">
                        <a:latin typeface="Cambria Math"/>
                      </a:rPr>
                      <m:t>𝑁</m:t>
                    </m:r>
                    <m:r>
                      <a:rPr lang="en-US" sz="2400" i="1">
                        <a:latin typeface="Cambria Math"/>
                      </a:rPr>
                      <m:t>=10, </m:t>
                    </m:r>
                    <m:r>
                      <a:rPr lang="en-US" sz="2400" i="1">
                        <a:latin typeface="Cambria Math"/>
                      </a:rPr>
                      <m:t>𝑢</m:t>
                    </m:r>
                    <m:r>
                      <a:rPr lang="en-US" sz="2400" i="1">
                        <a:latin typeface="Cambria Math"/>
                      </a:rPr>
                      <m:t>=1,</m:t>
                    </m:r>
                  </m:oMath>
                </a14:m>
                <a:r>
                  <a:rPr lang="en-US" sz="2400" dirty="0"/>
                  <a:t> and </a:t>
                </a:r>
                <a14:m>
                  <m:oMath xmlns:m="http://schemas.openxmlformats.org/officeDocument/2006/math">
                    <m:r>
                      <a:rPr lang="en-US" sz="2400" i="1">
                        <a:latin typeface="Cambria Math"/>
                      </a:rPr>
                      <m:t>𝐵</m:t>
                    </m:r>
                    <m:r>
                      <a:rPr lang="en-US" sz="2400" i="1">
                        <a:latin typeface="Cambria Math"/>
                      </a:rPr>
                      <m:t>=0</m:t>
                    </m:r>
                  </m:oMath>
                </a14:m>
                <a:r>
                  <a:rPr lang="en-US" sz="2400" dirty="0"/>
                  <a:t>.  </a:t>
                </a:r>
                <a:endParaRPr lang="en-US" sz="2400" dirty="0" smtClean="0"/>
              </a:p>
              <a:p>
                <a:r>
                  <a:rPr lang="en-US" sz="2400" dirty="0" smtClean="0"/>
                  <a:t>Flow </a:t>
                </a:r>
                <a:r>
                  <a:rPr lang="en-US" sz="2400" dirty="0"/>
                  <a:t>down a vertical surface</a:t>
                </a:r>
                <a:r>
                  <a:rPr lang="en-US" sz="2400" dirty="0" smtClean="0"/>
                  <a:t>.</a:t>
                </a:r>
              </a:p>
              <a:p>
                <a:r>
                  <a:rPr lang="en-US" sz="2400" dirty="0"/>
                  <a:t>All simulations were run until t = 10 and output files are created every 1 unit of time</a:t>
                </a:r>
                <a:r>
                  <a:rPr lang="en-US" sz="24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63" t="-143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8660877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95536" y="357504"/>
            <a:ext cx="8229600" cy="85725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hr-HR" sz="66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Introduction</a:t>
            </a:r>
            <a:endParaRPr lang="en-US" sz="6600" cap="small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251520" y="1409526"/>
                <a:ext cx="8640960" cy="3394472"/>
              </a:xfrm>
            </p:spPr>
            <p:txBody>
              <a:bodyPr>
                <a:normAutofit/>
              </a:bodyPr>
              <a:lstStyle/>
              <a:p>
                <a:r>
                  <a:rPr lang="en-US" dirty="0" smtClean="0"/>
                  <a:t>observe instabilities</a:t>
                </a:r>
                <a:r>
                  <a:rPr lang="hr-HR" dirty="0" smtClean="0"/>
                  <a:t> </a:t>
                </a:r>
                <a:r>
                  <a:rPr lang="en-US" dirty="0" smtClean="0"/>
                  <a:t>of </a:t>
                </a:r>
                <a:r>
                  <a:rPr lang="en-US" dirty="0"/>
                  <a:t>fluid flowing down a </a:t>
                </a:r>
                <a:r>
                  <a:rPr lang="en-US" dirty="0" smtClean="0"/>
                  <a:t>vertical </a:t>
                </a:r>
                <a:r>
                  <a:rPr lang="en-US" dirty="0"/>
                  <a:t>and down an inclined </a:t>
                </a:r>
                <a14:m>
                  <m:oMath xmlns:m="http://schemas.openxmlformats.org/officeDocument/2006/math"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 i="1">
                            <a:latin typeface="Cambria Math"/>
                          </a:rPr>
                          <m:t>𝛼</m:t>
                        </m:r>
                        <m:r>
                          <a:rPr lang="en-US" i="1">
                            <a:latin typeface="Cambria Math"/>
                          </a:rPr>
                          <m:t>=</m:t>
                        </m:r>
                        <m:f>
                          <m:fPr>
                            <m:ctrlPr>
                              <a:rPr lang="en-US" i="1">
                                <a:latin typeface="Cambria Math"/>
                              </a:rPr>
                            </m:ctrlPr>
                          </m:fPr>
                          <m:num>
                            <m:r>
                              <a:rPr lang="en-US" i="1">
                                <a:latin typeface="Cambria Math"/>
                              </a:rPr>
                              <m:t>𝜋</m:t>
                            </m:r>
                          </m:num>
                          <m:den>
                            <m:r>
                              <a:rPr lang="en-US" i="1">
                                <a:latin typeface="Cambria Math"/>
                              </a:rPr>
                              <m:t>4</m:t>
                            </m:r>
                          </m:den>
                        </m:f>
                      </m:e>
                    </m:d>
                    <m:r>
                      <a:rPr lang="en-US" i="1">
                        <a:latin typeface="Cambria Math"/>
                      </a:rPr>
                      <m:t> </m:t>
                    </m:r>
                  </m:oMath>
                </a14:m>
                <a:r>
                  <a:rPr lang="en-US" dirty="0" smtClean="0"/>
                  <a:t>plane</a:t>
                </a:r>
                <a:endParaRPr lang="hr-HR" dirty="0" smtClean="0"/>
              </a:p>
              <a:p>
                <a:r>
                  <a:rPr lang="en-US" dirty="0"/>
                  <a:t>governing equation </a:t>
                </a:r>
                <a:r>
                  <a:rPr lang="hr-HR" dirty="0" smtClean="0"/>
                  <a:t>for </a:t>
                </a:r>
                <a:r>
                  <a:rPr lang="en-US" dirty="0" smtClean="0"/>
                  <a:t>film </a:t>
                </a:r>
                <a:r>
                  <a:rPr lang="en-US" dirty="0"/>
                  <a:t>height is considered as follows:</a:t>
                </a:r>
              </a:p>
              <a:p>
                <a14:m>
                  <m:oMath xmlns:m="http://schemas.openxmlformats.org/officeDocument/2006/math">
                    <m:sSub>
                      <m:sSubPr>
                        <m:ctrlPr>
                          <a:rPr lang="en-US" sz="2600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 sz="2600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 sz="2600">
                            <a:latin typeface="Cambria Math"/>
                          </a:rPr>
                          <m:t>t</m:t>
                        </m:r>
                      </m:sub>
                    </m:sSub>
                    <m:r>
                      <a:rPr lang="en-US" sz="2600">
                        <a:latin typeface="Cambria Math"/>
                      </a:rPr>
                      <m:t>+</m:t>
                    </m:r>
                    <m:sSub>
                      <m:sSubPr>
                        <m:ctrlPr>
                          <a:rPr lang="en-US" sz="2600" i="1">
                            <a:latin typeface="Cambria Math"/>
                          </a:rPr>
                        </m:ctrlPr>
                      </m:sSubPr>
                      <m:e>
                        <m:d>
                          <m:dPr>
                            <m:begChr m:val="["/>
                            <m:endChr m:val="]"/>
                            <m:ctrlPr>
                              <a:rPr lang="en-US" sz="2600" i="1">
                                <a:latin typeface="Cambria Math"/>
                              </a:rPr>
                            </m:ctrlPr>
                          </m:dPr>
                          <m:e>
                            <m:sSup>
                              <m:sSupPr>
                                <m:ctrlPr>
                                  <a:rPr lang="en-US" sz="26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600">
                                    <a:latin typeface="Cambria Math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sz="2600"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  <m:d>
                              <m:dPr>
                                <m:ctrlPr>
                                  <a:rPr lang="en-US" sz="2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r>
                                  <a:rPr lang="en-US" sz="2600" i="1">
                                    <a:latin typeface="Cambria Math"/>
                                  </a:rPr>
                                  <m:t>𝒞</m:t>
                                </m:r>
                                <m:sSub>
                                  <m:sSubPr>
                                    <m:ctrlPr>
                                      <a:rPr lang="en-US" sz="2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600"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600" i="1">
                                        <a:latin typeface="Cambria Math"/>
                                      </a:rPr>
                                      <m:t>𝑥𝑥𝑥</m:t>
                                    </m:r>
                                  </m:sub>
                                </m:sSub>
                                <m:r>
                                  <a:rPr lang="en-US" sz="26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a:rPr lang="en-US" sz="2600" i="1">
                                    <a:latin typeface="Cambria Math"/>
                                  </a:rPr>
                                  <m:t>ℬ</m:t>
                                </m:r>
                                <m:sSub>
                                  <m:sSubPr>
                                    <m:ctrlPr>
                                      <a:rPr lang="en-US" sz="26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m:rPr>
                                        <m:sty m:val="p"/>
                                      </m:rPr>
                                      <a:rPr lang="en-US" sz="2600">
                                        <a:latin typeface="Cambria Math"/>
                                      </a:rPr>
                                      <m:t>h</m:t>
                                    </m:r>
                                  </m:e>
                                  <m:sub>
                                    <m:r>
                                      <a:rPr lang="en-US" sz="2600" i="1">
                                        <a:latin typeface="Cambria Math"/>
                                      </a:rPr>
                                      <m:t>𝑥</m:t>
                                    </m:r>
                                  </m:sub>
                                </m:sSub>
                              </m:e>
                            </m:d>
                            <m:r>
                              <a:rPr lang="en-US" sz="2600">
                                <a:latin typeface="Cambria Math"/>
                              </a:rPr>
                              <m:t>+</m:t>
                            </m:r>
                            <m:r>
                              <a:rPr lang="en-US" sz="2600" i="1">
                                <a:latin typeface="Cambria Math"/>
                              </a:rPr>
                              <m:t>𝒩</m:t>
                            </m:r>
                            <m:d>
                              <m:dPr>
                                <m:ctrlPr>
                                  <a:rPr lang="en-US" sz="2600" i="1">
                                    <a:latin typeface="Cambria Math"/>
                                  </a:rPr>
                                </m:ctrlPr>
                              </m:dPr>
                              <m:e>
                                <m:sSup>
                                  <m:sSupPr>
                                    <m:ctrlPr>
                                      <a:rPr lang="en-US" sz="2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600" i="1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2600">
                                        <a:latin typeface="Cambria Math"/>
                                      </a:rPr>
                                      <m:t>2</m:t>
                                    </m:r>
                                  </m:sup>
                                </m:sSup>
                                <m:r>
                                  <a:rPr lang="en-US" sz="2600" i="1">
                                    <a:latin typeface="Cambria Math"/>
                                  </a:rPr>
                                  <m:t>−</m:t>
                                </m:r>
                                <m:r>
                                  <m:rPr>
                                    <m:sty m:val="p"/>
                                  </m:rPr>
                                  <a:rPr lang="en-US" sz="2600">
                                    <a:latin typeface="Cambria Math"/>
                                  </a:rPr>
                                  <m:t>h</m:t>
                                </m:r>
                                <m:r>
                                  <a:rPr lang="en-US" sz="2600" i="1">
                                    <a:latin typeface="Cambria Math"/>
                                  </a:rPr>
                                  <m:t>𝑚</m:t>
                                </m:r>
                                <m:sSup>
                                  <m:sSupPr>
                                    <m:ctrlPr>
                                      <a:rPr lang="en-US" sz="2600" i="1">
                                        <a:latin typeface="Cambria Math"/>
                                      </a:rPr>
                                    </m:ctrlPr>
                                  </m:sSupPr>
                                  <m:e>
                                    <m:r>
                                      <a:rPr lang="en-US" sz="2600" i="1">
                                        <a:latin typeface="Cambria Math"/>
                                      </a:rPr>
                                      <m:t>𝑚</m:t>
                                    </m:r>
                                  </m:e>
                                  <m:sup>
                                    <m:r>
                                      <a:rPr lang="en-US" sz="2600" i="1">
                                        <a:latin typeface="Cambria Math"/>
                                      </a:rPr>
                                      <m:t>′</m:t>
                                    </m:r>
                                  </m:sup>
                                </m:sSup>
                              </m:e>
                            </m:d>
                            <m:sSub>
                              <m:sSubPr>
                                <m:ctrlPr>
                                  <a:rPr lang="en-US" sz="2600" i="1">
                                    <a:latin typeface="Cambria Math"/>
                                  </a:rPr>
                                </m:ctrlPr>
                              </m:sSubPr>
                              <m:e>
                                <m:r>
                                  <m:rPr>
                                    <m:sty m:val="p"/>
                                  </m:rPr>
                                  <a:rPr lang="en-US" sz="2600">
                                    <a:latin typeface="Cambria Math"/>
                                  </a:rPr>
                                  <m:t>h</m:t>
                                </m:r>
                              </m:e>
                              <m:sub>
                                <m:r>
                                  <a:rPr lang="en-US" sz="2600" i="1">
                                    <a:latin typeface="Cambria Math"/>
                                  </a:rPr>
                                  <m:t>𝑥</m:t>
                                </m:r>
                              </m:sub>
                            </m:sSub>
                            <m:r>
                              <a:rPr lang="en-US" sz="2600">
                                <a:latin typeface="Cambria Math"/>
                              </a:rPr>
                              <m:t>+</m:t>
                            </m:r>
                            <m:r>
                              <a:rPr lang="en-US" sz="2600" i="1">
                                <a:latin typeface="Cambria Math"/>
                              </a:rPr>
                              <m:t>𝓊</m:t>
                            </m:r>
                            <m:sSup>
                              <m:sSupPr>
                                <m:ctrlPr>
                                  <a:rPr lang="en-US" sz="2600" i="1">
                                    <a:latin typeface="Cambria Math"/>
                                  </a:rPr>
                                </m:ctrlPr>
                              </m:sSupPr>
                              <m:e>
                                <m:r>
                                  <m:rPr>
                                    <m:sty m:val="p"/>
                                  </m:rPr>
                                  <a:rPr lang="en-US" sz="2600">
                                    <a:latin typeface="Cambria Math"/>
                                  </a:rPr>
                                  <m:t>h</m:t>
                                </m:r>
                              </m:e>
                              <m:sup>
                                <m:r>
                                  <a:rPr lang="en-US" sz="2600">
                                    <a:latin typeface="Cambria Math"/>
                                  </a:rPr>
                                  <m:t>3</m:t>
                                </m:r>
                              </m:sup>
                            </m:sSup>
                          </m:e>
                        </m:d>
                      </m:e>
                      <m:sub>
                        <m:r>
                          <a:rPr lang="en-US" sz="2600" i="1">
                            <a:latin typeface="Cambria Math"/>
                          </a:rPr>
                          <m:t>𝑥</m:t>
                        </m:r>
                      </m:sub>
                    </m:sSub>
                    <m:r>
                      <a:rPr lang="en-US" sz="2600">
                        <a:latin typeface="Cambria Math"/>
                      </a:rPr>
                      <m:t>=0</m:t>
                    </m:r>
                  </m:oMath>
                </a14:m>
                <a:endParaRPr lang="en-US" sz="2600" dirty="0"/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251520" y="1409526"/>
                <a:ext cx="8640960" cy="3394472"/>
              </a:xfrm>
              <a:blipFill rotWithShape="1">
                <a:blip r:embed="rId2"/>
                <a:stretch>
                  <a:fillRect l="-1551" t="-2334" r="-35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208967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1900" y="1923679"/>
            <a:ext cx="4138613" cy="310374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3528" y="1913568"/>
            <a:ext cx="4142232" cy="3106454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6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Growth Rate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/>
              </a:bodyPr>
              <a:lstStyle/>
              <a:p>
                <a:r>
                  <a:rPr lang="en-US" sz="1800" dirty="0"/>
                  <a:t>The A values were calculated by subtracting the minimum of XZ profile at </a:t>
                </a:r>
                <a14:m>
                  <m:oMath xmlns:m="http://schemas.openxmlformats.org/officeDocument/2006/math">
                    <m:f>
                      <m:fPr>
                        <m:ctrlPr>
                          <a:rPr lang="en-US" sz="18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1800" i="1">
                            <a:latin typeface="Cambria Math"/>
                          </a:rPr>
                          <m:t>𝑦</m:t>
                        </m:r>
                      </m:num>
                      <m:den>
                        <m:r>
                          <a:rPr lang="en-US" sz="1800" i="1">
                            <a:latin typeface="Cambria Math"/>
                          </a:rPr>
                          <m:t>2</m:t>
                        </m:r>
                      </m:den>
                    </m:f>
                  </m:oMath>
                </a14:m>
                <a:r>
                  <a:rPr lang="en-US" sz="1800" dirty="0"/>
                  <a:t> (where we expect the middle of the wave front to be) and the XZ profile at y = 0.</a:t>
                </a:r>
                <a:endParaRPr lang="en-US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4"/>
                <a:stretch>
                  <a:fillRect l="-444" r="-370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13665979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6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Growth Rate Analysis</a:t>
            </a:r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684" t="13825" r="21264" b="9824"/>
          <a:stretch/>
        </p:blipFill>
        <p:spPr bwMode="auto">
          <a:xfrm>
            <a:off x="179512" y="2554359"/>
            <a:ext cx="3524905" cy="24396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8" name="Picture 7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3020" r="8373" b="5262"/>
          <a:stretch/>
        </p:blipFill>
        <p:spPr>
          <a:xfrm>
            <a:off x="3760583" y="1168815"/>
            <a:ext cx="5275913" cy="277108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359476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6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Growth Rate Analysis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8229600" cy="1587623"/>
              </a:xfrm>
            </p:spPr>
            <p:txBody>
              <a:bodyPr>
                <a:normAutofit/>
              </a:bodyPr>
              <a:lstStyle/>
              <a:p>
                <a:r>
                  <a:rPr lang="en-US" sz="2000" dirty="0"/>
                  <a:t>The growth rate,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𝜎</m:t>
                    </m:r>
                  </m:oMath>
                </a14:m>
                <a:r>
                  <a:rPr lang="en-US" sz="2000" dirty="0"/>
                  <a:t>, was obtained using a linear fit for the model: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𝜎</m:t>
                    </m:r>
                    <m:r>
                      <a:rPr lang="en-US" sz="2000" i="1">
                        <a:latin typeface="Cambria Math"/>
                      </a:rPr>
                      <m:t>𝑡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func>
                      <m:funcPr>
                        <m:ctrlPr>
                          <a:rPr lang="en-US" sz="2000" i="1">
                            <a:latin typeface="Cambria Math"/>
                          </a:rPr>
                        </m:ctrlPr>
                      </m:funcPr>
                      <m:fName>
                        <m:r>
                          <m:rPr>
                            <m:sty m:val="p"/>
                          </m:rPr>
                          <a:rPr lang="en-US" sz="2000">
                            <a:latin typeface="Cambria Math"/>
                          </a:rPr>
                          <m:t>ln</m:t>
                        </m:r>
                      </m:fName>
                      <m:e>
                        <m:d>
                          <m:dPr>
                            <m:ctrlPr>
                              <a:rPr lang="en-US" sz="2000" i="1">
                                <a:latin typeface="Cambria Math"/>
                              </a:rPr>
                            </m:ctrlPr>
                          </m:dPr>
                          <m:e>
                            <m:f>
                              <m:fPr>
                                <m:ctrlPr>
                                  <a:rPr lang="en-US" sz="2000" i="1">
                                    <a:latin typeface="Cambria Math"/>
                                  </a:rPr>
                                </m:ctrlPr>
                              </m:fPr>
                              <m:num>
                                <m:r>
                                  <a:rPr lang="en-US" sz="2000" i="1">
                                    <a:latin typeface="Cambria Math"/>
                                  </a:rPr>
                                  <m:t>𝐴</m:t>
                                </m:r>
                              </m:num>
                              <m:den>
                                <m:sSub>
                                  <m:sSubPr>
                                    <m:ctrlPr>
                                      <a:rPr lang="en-US" sz="2000" i="1"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𝐴</m:t>
                                    </m:r>
                                  </m:e>
                                  <m:sub>
                                    <m:r>
                                      <a:rPr lang="en-US" sz="2000" i="1">
                                        <a:latin typeface="Cambria Math"/>
                                      </a:rPr>
                                      <m:t>0</m:t>
                                    </m:r>
                                  </m:sub>
                                </m:sSub>
                              </m:den>
                            </m:f>
                          </m:e>
                        </m:d>
                      </m:e>
                    </m:func>
                  </m:oMath>
                </a14:m>
                <a:r>
                  <a:rPr lang="en-US" sz="2000" dirty="0" smtClean="0"/>
                  <a:t>; </a:t>
                </a:r>
                <a14:m>
                  <m:oMath xmlns:m="http://schemas.openxmlformats.org/officeDocument/2006/math">
                    <m:r>
                      <a:rPr lang="en-US" sz="2000" i="1">
                        <a:latin typeface="Cambria Math"/>
                      </a:rPr>
                      <m:t>𝑘</m:t>
                    </m:r>
                    <m:r>
                      <a:rPr lang="en-US" sz="2000" i="1">
                        <a:latin typeface="Cambria Math"/>
                      </a:rPr>
                      <m:t>=</m:t>
                    </m:r>
                    <m:f>
                      <m:fPr>
                        <m:ctrlPr>
                          <a:rPr lang="en-US" sz="2000" i="1">
                            <a:latin typeface="Cambria Math"/>
                          </a:rPr>
                        </m:ctrlPr>
                      </m:fPr>
                      <m:num>
                        <m:r>
                          <a:rPr lang="en-US" sz="2000" i="1">
                            <a:latin typeface="Cambria Math"/>
                          </a:rPr>
                          <m:t>2</m:t>
                        </m:r>
                        <m:r>
                          <a:rPr lang="en-US" sz="2000" i="1">
                            <a:latin typeface="Cambria Math"/>
                          </a:rPr>
                          <m:t>𝜋</m:t>
                        </m:r>
                      </m:num>
                      <m:den>
                        <m:r>
                          <a:rPr lang="en-US" sz="2000" i="1">
                            <a:latin typeface="Cambria Math"/>
                          </a:rPr>
                          <m:t>𝜆</m:t>
                        </m:r>
                      </m:den>
                    </m:f>
                  </m:oMath>
                </a14:m>
                <a:endParaRPr lang="en-US" sz="2000" dirty="0" smtClean="0"/>
              </a:p>
              <a:p>
                <a:r>
                  <a:rPr lang="en-US" sz="2000" dirty="0"/>
                  <a:t>Below are the computed growth rate values with 95% confidence</a:t>
                </a:r>
                <a:r>
                  <a:rPr lang="en-US" sz="2000" dirty="0" smtClean="0"/>
                  <a:t>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200151"/>
                <a:ext cx="8229600" cy="1587623"/>
              </a:xfrm>
              <a:blipFill rotWithShape="1">
                <a:blip r:embed="rId2"/>
                <a:stretch>
                  <a:fillRect l="-593" t="-1923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mc:AlternateContent xmlns:mc="http://schemas.openxmlformats.org/markup-compatibility/2006" xmlns:a14="http://schemas.microsoft.com/office/drawing/2010/main">
        <mc:Choice Requires="a14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6793673"/>
                  </p:ext>
                </p:extLst>
              </p:nvPr>
            </p:nvGraphicFramePr>
            <p:xfrm>
              <a:off x="3059832" y="3075806"/>
              <a:ext cx="5808155" cy="1858776"/>
            </p:xfrm>
            <a:graphic>
              <a:graphicData uri="http://schemas.openxmlformats.org/drawingml/2006/table">
                <a:tbl>
                  <a:tblPr firstRow="1" firstCol="1" bandRow="1">
                    <a:tableStyleId>{5A111915-BE36-4E01-A7E5-04B1672EAD32}</a:tableStyleId>
                  </a:tblPr>
                  <a:tblGrid>
                    <a:gridCol w="790194"/>
                    <a:gridCol w="599123"/>
                    <a:gridCol w="2068131"/>
                    <a:gridCol w="2350707"/>
                  </a:tblGrid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𝝀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</m:t>
                                </m:r>
                                <m:sSub>
                                  <m:sSubPr>
                                    <m:ctrlPr>
                                      <a:rPr lang="en-US" sz="1200" i="1">
                                        <a:effectLst/>
                                        <a:latin typeface="Cambria Math"/>
                                      </a:rPr>
                                    </m:ctrlPr>
                                  </m:sSub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𝒚</m:t>
                                    </m:r>
                                  </m:e>
                                  <m:sub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𝒎𝒂𝒙</m:t>
                                    </m:r>
                                  </m:sub>
                                </m:sSub>
                              </m:oMath>
                            </m:oMathPara>
                          </a14:m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𝒌</m:t>
                                </m:r>
                              </m:oMath>
                            </m:oMathPara>
                          </a14:m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sz="1200" dirty="0">
                              <a:effectLst/>
                            </a:rPr>
                            <a:t> (Constant Volume)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 xmlns:m="http://schemas.openxmlformats.org/officeDocument/2006/math">
                              <m:r>
                                <a:rPr lang="en-US" sz="1200">
                                  <a:effectLst/>
                                  <a:latin typeface="Cambria Math"/>
                                </a:rPr>
                                <m:t>𝝈</m:t>
                              </m:r>
                            </m:oMath>
                          </a14:m>
                          <a:r>
                            <a:rPr lang="en-US" sz="1200">
                              <a:effectLst/>
                            </a:rPr>
                            <a:t> (Constant Flux)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8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0.7854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=0.129 </m:t>
                                </m:r>
                                <m:d>
                                  <m:dPr>
                                    <m:ctrlPr>
                                      <a:rPr lang="en-US" sz="1200" i="1">
                                        <a:effectLst/>
                                        <a:latin typeface="Cambria Math"/>
                                      </a:rPr>
                                    </m:ctrlPr>
                                  </m:dPr>
                                  <m:e>
                                    <m:r>
                                      <a:rPr lang="en-US" sz="1200">
                                        <a:effectLst/>
                                        <a:latin typeface="Cambria Math"/>
                                      </a:rPr>
                                      <m:t>0.07001, 0.188</m:t>
                                    </m:r>
                                  </m:e>
                                </m:d>
                              </m:oMath>
                            </m:oMathPara>
                          </a14:m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0.6283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=0.2078 (0.1544, 0.2611)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=0.1593  (0.1152, 0.2033)</m:t>
                                </m:r>
                              </m:oMath>
                            </m:oMathPara>
                          </a14:m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12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0.5236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=0.1998  (0.141, 0.2585)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=0.1593  (0.112, 0.2065)</m:t>
                                </m:r>
                              </m:oMath>
                            </m:oMathPara>
                          </a14:m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14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0.4488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=0.2386 (0.1728, 0.3043)</m:t>
                                </m:r>
                              </m:oMath>
                            </m:oMathPara>
                          </a14:m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=0.1477  (0.04715, 0.2482)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16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0.3927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=0.206  (0.147, 0.2651)</m:t>
                                </m:r>
                              </m:oMath>
                            </m:oMathPara>
                          </a14:m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=0.1305  (0.03936, 0.2216)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18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0.3491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=0.1752  (0.113, 0.2374)</m:t>
                                </m:r>
                              </m:oMath>
                            </m:oMathPara>
                          </a14:m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=0.07427  (−0.02718, 0.1757)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20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0.3142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=0.1855  (0.1352, 0.2358)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14:m>
                            <m:oMathPara xmlns:m="http://schemas.openxmlformats.org/officeDocument/2006/math">
                              <m:oMathParaPr>
                                <m:jc m:val="centerGroup"/>
                              </m:oMathParaPr>
                              <m:oMath xmlns:m="http://schemas.openxmlformats.org/officeDocument/2006/math"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𝜎</m:t>
                                </m:r>
                                <m:r>
                                  <a:rPr lang="en-US" sz="1200">
                                    <a:effectLst/>
                                    <a:latin typeface="Cambria Math"/>
                                  </a:rPr>
                                  <m:t>=0.07427  (−0.02718, 0.1757)</m:t>
                                </m:r>
                              </m:oMath>
                            </m:oMathPara>
                          </a14:m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</a:tbl>
              </a:graphicData>
            </a:graphic>
          </p:graphicFrame>
        </mc:Choice>
        <mc:Fallback xmlns="">
          <p:graphicFrame>
            <p:nvGraphicFramePr>
              <p:cNvPr id="4" name="Table 3"/>
              <p:cNvGraphicFramePr>
                <a:graphicFrameLocks noGrp="1"/>
              </p:cNvGraphicFramePr>
              <p:nvPr>
                <p:extLst>
                  <p:ext uri="{D42A27DB-BD31-4B8C-83A1-F6EECF244321}">
                    <p14:modId xmlns:p14="http://schemas.microsoft.com/office/powerpoint/2010/main" val="1096793673"/>
                  </p:ext>
                </p:extLst>
              </p:nvPr>
            </p:nvGraphicFramePr>
            <p:xfrm>
              <a:off x="3059832" y="3075806"/>
              <a:ext cx="5808155" cy="1858776"/>
            </p:xfrm>
            <a:graphic>
              <a:graphicData uri="http://schemas.openxmlformats.org/drawingml/2006/table">
                <a:tbl>
                  <a:tblPr firstRow="1" firstCol="1" bandRow="1">
                    <a:tableStyleId>{5A111915-BE36-4E01-A7E5-04B1672EAD32}</a:tableStyleId>
                  </a:tblPr>
                  <a:tblGrid>
                    <a:gridCol w="790194"/>
                    <a:gridCol w="599123"/>
                    <a:gridCol w="2068131"/>
                    <a:gridCol w="2350707"/>
                  </a:tblGrid>
                  <a:tr h="232347"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769" t="-5263" r="-633077" b="-7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33673" t="-5263" r="-739796" b="-7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7552" t="-5263" r="-113864" b="-7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47150" t="-5263" b="-736842"/>
                          </a:stretch>
                        </a:blipFill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8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0.7854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7552" t="-105263" r="-113864" b="-6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pPr marL="0" marR="0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 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10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0.6283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7552" t="-205263" r="-113864" b="-5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47150" t="-205263" b="-536842"/>
                          </a:stretch>
                        </a:blipFill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12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0.5236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7552" t="-305263" r="-113864" b="-4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47150" t="-305263" b="-436842"/>
                          </a:stretch>
                        </a:blipFill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14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0.4488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7552" t="-405263" r="-113864" b="-3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47150" t="-405263" b="-336842"/>
                          </a:stretch>
                        </a:blipFill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16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0.3927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7552" t="-505263" r="-113864" b="-2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47150" t="-505263" b="-236842"/>
                          </a:stretch>
                        </a:blipFill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18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>
                              <a:effectLst/>
                            </a:rPr>
                            <a:t>0.3491</a:t>
                          </a:r>
                          <a:endParaRPr lang="en-US" sz="110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7552" t="-605263" r="-113864" b="-1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47150" t="-605263" b="-136842"/>
                          </a:stretch>
                        </a:blipFill>
                      </a:tcPr>
                    </a:tc>
                  </a:tr>
                  <a:tr h="232347"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20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pPr marL="0" marR="0" algn="ctr">
                            <a:lnSpc>
                              <a:spcPct val="115000"/>
                            </a:lnSpc>
                            <a:spcBef>
                              <a:spcPts val="0"/>
                            </a:spcBef>
                            <a:spcAft>
                              <a:spcPts val="0"/>
                            </a:spcAft>
                          </a:pPr>
                          <a:r>
                            <a:rPr lang="en-US" sz="1200" dirty="0">
                              <a:effectLst/>
                            </a:rPr>
                            <a:t>0.3142</a:t>
                          </a:r>
                          <a:endParaRPr lang="en-US" sz="1100" dirty="0">
                            <a:solidFill>
                              <a:srgbClr val="365F91"/>
                            </a:solidFill>
                            <a:effectLst/>
                            <a:latin typeface="Calibri"/>
                            <a:ea typeface="Calibri"/>
                            <a:cs typeface="Times New Roman"/>
                          </a:endParaRPr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67552" t="-705263" r="-113864" b="-36842"/>
                          </a:stretch>
                        </a:blipFill>
                      </a:tcPr>
                    </a:tc>
                    <a:tc>
                      <a:txBody>
                        <a:bodyPr/>
                        <a:lstStyle/>
                        <a:p>
                          <a:endParaRPr lang="en-US"/>
                        </a:p>
                      </a:txBody>
                      <a:tcPr marL="68580" marR="68580" marT="0" marB="0" anchor="ctr">
                        <a:lnL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L>
                        <a:lnR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R>
                        <a:lnT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T>
                        <a:lnB w="12700" cap="flat" cmpd="sng" algn="ctr">
                          <a:solidFill>
                            <a:schemeClr val="tx1"/>
                          </a:solidFill>
                          <a:prstDash val="solid"/>
                          <a:round/>
                          <a:headEnd type="none" w="med" len="med"/>
                          <a:tailEnd type="none" w="med" len="med"/>
                        </a:lnB>
                        <a:blipFill rotWithShape="1">
                          <a:blip r:embed="rId3"/>
                          <a:stretch>
                            <a:fillRect l="-147150" t="-705263" b="-36842"/>
                          </a:stretch>
                        </a:blipFill>
                      </a:tcPr>
                    </a:tc>
                  </a:tr>
                </a:tbl>
              </a:graphicData>
            </a:graphic>
          </p:graphicFrame>
        </mc:Fallback>
      </mc:AlternateContent>
      <mc:AlternateContent xmlns:mc="http://schemas.openxmlformats.org/markup-compatibility/2006" xmlns:a14="http://schemas.microsoft.com/office/drawing/2010/main">
        <mc:Choice Requires="a14">
          <p:sp>
            <p:nvSpPr>
              <p:cNvPr id="5" name="Rectangle 4"/>
              <p:cNvSpPr/>
              <p:nvPr/>
            </p:nvSpPr>
            <p:spPr>
              <a:xfrm>
                <a:off x="216024" y="2643758"/>
                <a:ext cx="4572000" cy="1938992"/>
              </a:xfrm>
              <a:prstGeom prst="rect">
                <a:avLst/>
              </a:prstGeom>
            </p:spPr>
            <p:txBody>
              <a:bodyPr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left"/>
                    </m:oMathParaPr>
                    <m:oMath xmlns:m="http://schemas.openxmlformats.org/officeDocument/2006/math">
                      <m:r>
                        <a:rPr lang="en-US" sz="1200" b="0" i="1" smtClean="0">
                          <a:latin typeface="Cambria Math"/>
                        </a:rPr>
                        <m:t>𝜆</m:t>
                      </m:r>
                      <m:r>
                        <a:rPr lang="en-US" sz="1200" b="0" smtClean="0">
                          <a:latin typeface="Cambria Math"/>
                        </a:rPr>
                        <m:t>=</m:t>
                      </m:r>
                      <m:r>
                        <a:rPr lang="en-US" sz="1200" b="0" i="1" smtClean="0">
                          <a:latin typeface="Cambria Math"/>
                        </a:rPr>
                        <m:t>10</m:t>
                      </m:r>
                    </m:oMath>
                  </m:oMathPara>
                </a14:m>
                <a:endParaRPr lang="en-US" sz="1200" dirty="0" smtClean="0"/>
              </a:p>
              <a:p>
                <a:r>
                  <a:rPr lang="en-US" sz="1200" dirty="0" smtClean="0"/>
                  <a:t>Linear </a:t>
                </a:r>
                <a:r>
                  <a:rPr lang="en-US" sz="1200" dirty="0"/>
                  <a:t>model Poly1:</a:t>
                </a:r>
              </a:p>
              <a:p>
                <a:r>
                  <a:rPr lang="en-US" sz="1200" dirty="0"/>
                  <a:t>     f(x) = p1*x + p2</a:t>
                </a:r>
              </a:p>
              <a:p>
                <a:r>
                  <a:rPr lang="en-US" sz="1200" dirty="0"/>
                  <a:t>Coefficients (with 95% confidence bounds):</a:t>
                </a:r>
              </a:p>
              <a:p>
                <a:r>
                  <a:rPr lang="en-US" sz="1200" dirty="0"/>
                  <a:t>       p1 =      0.2078  (0.1544, 0.2611)</a:t>
                </a:r>
              </a:p>
              <a:p>
                <a:r>
                  <a:rPr lang="en-US" sz="1200" dirty="0"/>
                  <a:t>       p2 =       2.435  (2.197, 2.674)</a:t>
                </a:r>
              </a:p>
              <a:p>
                <a:r>
                  <a:rPr lang="en-US" sz="1200" dirty="0"/>
                  <a:t> </a:t>
                </a:r>
              </a:p>
              <a:p>
                <a:r>
                  <a:rPr lang="en-US" sz="1200" dirty="0"/>
                  <a:t>Goodness of fit:</a:t>
                </a:r>
              </a:p>
              <a:p>
                <a:r>
                  <a:rPr lang="en-US" sz="1200" dirty="0"/>
                  <a:t>  SSE: 0.06028</a:t>
                </a:r>
              </a:p>
              <a:p>
                <a:r>
                  <a:rPr lang="en-US" sz="1200" dirty="0"/>
                  <a:t>  R-square: 0.9525</a:t>
                </a:r>
              </a:p>
            </p:txBody>
          </p:sp>
        </mc:Choice>
        <mc:Fallback xmlns="">
          <p:sp>
            <p:nvSpPr>
              <p:cNvPr id="5" name="Rectangle 4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216024" y="2643758"/>
                <a:ext cx="4572000" cy="1938992"/>
              </a:xfrm>
              <a:prstGeom prst="rect">
                <a:avLst/>
              </a:prstGeom>
              <a:blipFill rotWithShape="1">
                <a:blip r:embed="rId4"/>
                <a:stretch>
                  <a:fillRect b="-157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5877623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𝜎</m:t>
                    </m:r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 </m:t>
                    </m:r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𝑣𝑠</m:t>
                    </m:r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. </m:t>
                    </m:r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𝑡</m:t>
                    </m:r>
                  </m:oMath>
                </a14:m>
                <a:r>
                  <a:rPr lang="en-US" sz="4800" cap="small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 for constant volume</a:t>
                </a: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Content Placeholder 3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73" t="2652" r="8187" b="4509"/>
          <a:stretch/>
        </p:blipFill>
        <p:spPr bwMode="auto">
          <a:xfrm>
            <a:off x="971600" y="1131590"/>
            <a:ext cx="6984776" cy="383804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89429336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2" name="Title 1"/>
              <p:cNvSpPr>
                <a:spLocks noGrp="1"/>
              </p:cNvSpPr>
              <p:nvPr>
                <p:ph type="title"/>
              </p:nvPr>
            </p:nvSpPr>
            <p:spPr/>
            <p:style>
              <a:lnRef idx="1">
                <a:schemeClr val="accent5"/>
              </a:lnRef>
              <a:fillRef idx="3">
                <a:schemeClr val="accent5"/>
              </a:fillRef>
              <a:effectRef idx="2">
                <a:schemeClr val="accent5"/>
              </a:effectRef>
              <a:fontRef idx="minor">
                <a:schemeClr val="lt1"/>
              </a:fontRef>
            </p:style>
            <p:txBody>
              <a:bodyPr vert="horz" lIns="91440" tIns="45720" rIns="91440" bIns="45720" rtlCol="0" anchor="ctr">
                <a:noAutofit/>
              </a:bodyPr>
              <a:lstStyle/>
              <a:p>
                <a14:m>
                  <m:oMath xmlns:m="http://schemas.openxmlformats.org/officeDocument/2006/math"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𝜎</m:t>
                    </m:r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 </m:t>
                    </m:r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𝑣𝑠</m:t>
                    </m:r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. </m:t>
                    </m:r>
                    <m:r>
                      <a:rPr lang="en-US" sz="4800" cap="small">
                        <a:solidFill>
                          <a:schemeClr val="lt1"/>
                        </a:solidFill>
                        <a:latin typeface="Cambria Math"/>
                        <a:ea typeface="+mn-ea"/>
                        <a:cs typeface="+mn-cs"/>
                      </a:rPr>
                      <m:t>𝑡</m:t>
                    </m:r>
                  </m:oMath>
                </a14:m>
                <a:r>
                  <a:rPr lang="en-US" sz="4800" cap="small" dirty="0">
                    <a:solidFill>
                      <a:schemeClr val="lt1"/>
                    </a:solidFill>
                    <a:latin typeface="+mn-lt"/>
                    <a:ea typeface="+mn-ea"/>
                    <a:cs typeface="+mn-cs"/>
                  </a:rPr>
                  <a:t> for constant </a:t>
                </a:r>
                <a:r>
                  <a:rPr lang="en-US" sz="4800" cap="small" dirty="0" smtClean="0"/>
                  <a:t>flux</a:t>
                </a:r>
                <a:endParaRPr lang="en-US" sz="4800" cap="small" dirty="0">
                  <a:solidFill>
                    <a:schemeClr val="lt1"/>
                  </a:solidFill>
                  <a:latin typeface="+mn-lt"/>
                  <a:ea typeface="+mn-ea"/>
                  <a:cs typeface="+mn-cs"/>
                </a:endParaRPr>
              </a:p>
            </p:txBody>
          </p:sp>
        </mc:Choice>
        <mc:Fallback xmlns="">
          <p:sp>
            <p:nvSpPr>
              <p:cNvPr id="2" name="Title 1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type="title"/>
              </p:nvPr>
            </p:nvSpPr>
            <p:spPr>
              <a:blipFill rotWithShape="1">
                <a:blip r:embed="rId2"/>
                <a:stretch>
                  <a:fillRect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Content Placeholder 4"/>
          <p:cNvPicPr>
            <a:picLocks noGrp="1"/>
          </p:cNvPicPr>
          <p:nvPr>
            <p:ph idx="1"/>
          </p:nvPr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221" t="3179" r="8701" b="4639"/>
          <a:stretch/>
        </p:blipFill>
        <p:spPr bwMode="auto">
          <a:xfrm>
            <a:off x="1043608" y="1200149"/>
            <a:ext cx="6984776" cy="38462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409008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en-US" sz="6600" cap="small" dirty="0"/>
              <a:t>Growth Rate Analysis</a:t>
            </a:r>
            <a:endParaRPr lang="en-US" sz="6600" cap="small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lnSpcReduction="10000"/>
              </a:bodyPr>
              <a:lstStyle/>
              <a:p>
                <a:r>
                  <a:rPr lang="en-US" sz="2400" dirty="0"/>
                  <a:t>The data obtained using the simulations did not exhibit exact behavior expected via </a:t>
                </a:r>
                <a:r>
                  <a:rPr lang="en-US" sz="2400" dirty="0" smtClean="0"/>
                  <a:t>LSA.</a:t>
                </a:r>
              </a:p>
              <a:p>
                <a:r>
                  <a:rPr lang="en-US" sz="2400" dirty="0" smtClean="0"/>
                  <a:t>Similar </a:t>
                </a:r>
                <a:r>
                  <a:rPr lang="en-US" sz="2400" dirty="0"/>
                  <a:t>analysis was done in the SIAM paper, where the author used only the data until t = </a:t>
                </a:r>
                <a:r>
                  <a:rPr lang="en-US" sz="2400" dirty="0" smtClean="0"/>
                  <a:t>5.</a:t>
                </a:r>
              </a:p>
              <a:p>
                <a:r>
                  <a:rPr lang="en-US" sz="2400" dirty="0" smtClean="0"/>
                  <a:t>Getting </a:t>
                </a:r>
                <a:r>
                  <a:rPr lang="en-US" sz="2400" dirty="0"/>
                  <a:t>more output files from first few time units should give a better approximation for </a:t>
                </a:r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 sz="2400">
                        <a:latin typeface="Cambria Math"/>
                      </a:rPr>
                      <m:t>σ</m:t>
                    </m:r>
                  </m:oMath>
                </a14:m>
                <a:r>
                  <a:rPr lang="en-US" sz="2400" dirty="0"/>
                  <a:t>.</a:t>
                </a:r>
              </a:p>
              <a:p>
                <a:r>
                  <a:rPr lang="en-US" sz="2400" dirty="0"/>
                  <a:t>The comparison of the obtained data with experiment is not possible at the moment because no comparable data was obtained from the experiment.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963" t="-2513" r="-1259" b="-53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208490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hr-HR" sz="66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Method and BC’s</a:t>
            </a:r>
            <a:endParaRPr lang="en-US" sz="6600" cap="small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/>
            <p:txBody>
              <a:bodyPr>
                <a:normAutofit fontScale="92500" lnSpcReduction="10000"/>
              </a:bodyPr>
              <a:lstStyle/>
              <a:p>
                <a:r>
                  <a:rPr lang="en-US" dirty="0"/>
                  <a:t>finite difference </a:t>
                </a:r>
                <a:r>
                  <a:rPr lang="en-US" dirty="0" smtClean="0"/>
                  <a:t>method</a:t>
                </a:r>
                <a:endParaRPr lang="hr-HR" dirty="0" smtClean="0"/>
              </a:p>
              <a:p>
                <a:pPr lvl="1"/>
                <a:r>
                  <a:rPr lang="en-US" dirty="0"/>
                  <a:t>Crank–Nicolson method in </a:t>
                </a:r>
                <a:r>
                  <a:rPr lang="en-US" dirty="0" smtClean="0"/>
                  <a:t>time</a:t>
                </a:r>
                <a:endParaRPr lang="hr-HR" dirty="0" smtClean="0"/>
              </a:p>
              <a:p>
                <a:pPr lvl="1"/>
                <a:r>
                  <a:rPr lang="en-US" dirty="0"/>
                  <a:t>second order discretization in </a:t>
                </a:r>
                <a:r>
                  <a:rPr lang="en-US" dirty="0" smtClean="0"/>
                  <a:t>space</a:t>
                </a:r>
                <a:endParaRPr lang="hr-HR" dirty="0" smtClean="0"/>
              </a:p>
              <a:p>
                <a:pPr lvl="1"/>
                <a:r>
                  <a:rPr lang="en-US" dirty="0"/>
                  <a:t>Newton’s </a:t>
                </a:r>
                <a:r>
                  <a:rPr lang="en-US" dirty="0" smtClean="0"/>
                  <a:t>method</a:t>
                </a:r>
                <a:endParaRPr lang="hr-HR" dirty="0"/>
              </a:p>
              <a:p>
                <a:pPr lvl="1"/>
                <a:endParaRPr lang="hr-HR" dirty="0" smtClean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>
                            <a:latin typeface="Cambria Math"/>
                          </a:rPr>
                          <m:t>0,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>
                        <a:latin typeface="Cambria Math"/>
                      </a:rPr>
                      <m:t>=1,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x</m:t>
                        </m:r>
                      </m:sub>
                    </m:sSub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a:rPr lang="en-US">
                            <a:latin typeface="Cambria Math"/>
                          </a:rPr>
                          <m:t>0, 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>
                        <a:latin typeface="Cambria Math"/>
                      </a:rPr>
                      <m:t>=0</m:t>
                    </m:r>
                  </m:oMath>
                </a14:m>
                <a:endParaRPr lang="en-US" sz="2800" dirty="0"/>
              </a:p>
              <a:p>
                <a14:m>
                  <m:oMath xmlns:m="http://schemas.openxmlformats.org/officeDocument/2006/math"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h</m:t>
                    </m:r>
                    <m:d>
                      <m:dPr>
                        <m:ctrlPr>
                          <a:rPr lang="en-US" i="1">
                            <a:latin typeface="Cambria Math"/>
                          </a:rPr>
                        </m:ctrlPr>
                      </m:d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L</m:t>
                        </m:r>
                        <m:r>
                          <a:rPr lang="en-US">
                            <a:latin typeface="Cambria Math"/>
                          </a:rPr>
                          <m:t>, </m:t>
                        </m:r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t</m:t>
                        </m:r>
                      </m:e>
                    </m:d>
                    <m:r>
                      <a:rPr lang="en-US">
                        <a:latin typeface="Cambria Math"/>
                      </a:rPr>
                      <m:t>=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b</m:t>
                    </m:r>
                    <m:r>
                      <a:rPr lang="en-US">
                        <a:latin typeface="Cambria Math"/>
                      </a:rPr>
                      <m:t>, </m:t>
                    </m:r>
                    <m:sSub>
                      <m:sSubPr>
                        <m:ctrlPr>
                          <a:rPr lang="en-US" i="1">
                            <a:latin typeface="Cambria Math"/>
                          </a:rPr>
                        </m:ctrlPr>
                      </m:sSubPr>
                      <m:e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h</m:t>
                        </m:r>
                      </m:e>
                      <m:sub>
                        <m:r>
                          <m:rPr>
                            <m:sty m:val="p"/>
                          </m:rPr>
                          <a:rPr lang="en-US">
                            <a:latin typeface="Cambria Math"/>
                          </a:rPr>
                          <m:t>x</m:t>
                        </m:r>
                      </m:sub>
                    </m:sSub>
                    <m:r>
                      <a:rPr lang="en-US">
                        <a:latin typeface="Cambria Math"/>
                      </a:rPr>
                      <m:t>(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L</m:t>
                    </m:r>
                    <m:r>
                      <a:rPr lang="en-US">
                        <a:latin typeface="Cambria Math"/>
                      </a:rPr>
                      <m:t>, </m:t>
                    </m:r>
                    <m:r>
                      <m:rPr>
                        <m:sty m:val="p"/>
                      </m:rPr>
                      <a:rPr lang="en-US">
                        <a:latin typeface="Cambria Math"/>
                      </a:rPr>
                      <m:t>t</m:t>
                    </m:r>
                    <m:r>
                      <a:rPr lang="en-US">
                        <a:latin typeface="Cambria Math"/>
                      </a:rPr>
                      <m:t>)=0</m:t>
                    </m:r>
                  </m:oMath>
                </a14:m>
                <a:endParaRPr lang="en-US" sz="2800" dirty="0"/>
              </a:p>
              <a:p>
                <a:pPr marL="457200" lvl="1" indent="0">
                  <a:buNone/>
                </a:pPr>
                <a:endParaRPr lang="hr-HR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blipFill rotWithShape="1">
                <a:blip r:embed="rId2"/>
                <a:stretch>
                  <a:fillRect l="-1630" t="-1752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</p:spTree>
    <p:extLst>
      <p:ext uri="{BB962C8B-B14F-4D97-AF65-F5344CB8AC3E}">
        <p14:creationId xmlns:p14="http://schemas.microsoft.com/office/powerpoint/2010/main" val="3981113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249492"/>
            <a:ext cx="8229600" cy="85725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rmAutofit fontScale="90000"/>
          </a:bodyPr>
          <a:lstStyle/>
          <a:p>
            <a:r>
              <a:rPr lang="hr-HR" sz="66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Numerical Results</a:t>
            </a:r>
            <a:endParaRPr lang="en-US" sz="6600" cap="small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39" r="5673" b="28308"/>
          <a:stretch/>
        </p:blipFill>
        <p:spPr>
          <a:xfrm>
            <a:off x="3995936" y="2301720"/>
            <a:ext cx="4680520" cy="2207924"/>
          </a:xfrm>
        </p:spPr>
      </p:pic>
      <p:sp>
        <p:nvSpPr>
          <p:cNvPr id="3" name="TextBox 2"/>
          <p:cNvSpPr txBox="1"/>
          <p:nvPr/>
        </p:nvSpPr>
        <p:spPr>
          <a:xfrm>
            <a:off x="467544" y="1218114"/>
            <a:ext cx="604867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Arial" pitchFamily="34" charset="0"/>
              <a:buChar char="•"/>
            </a:pPr>
            <a:r>
              <a:rPr lang="hr-HR" sz="2400" dirty="0" smtClean="0"/>
              <a:t>Types of wave profiles:</a:t>
            </a:r>
          </a:p>
          <a:p>
            <a:pPr marL="914400" lvl="1" indent="-457200">
              <a:buFontTx/>
              <a:buChar char="-"/>
            </a:pPr>
            <a:r>
              <a:rPr lang="hr-HR" sz="2400" dirty="0" smtClean="0"/>
              <a:t>Traveling wave solution</a:t>
            </a:r>
          </a:p>
          <a:p>
            <a:pPr marL="914400" lvl="1" indent="-457200">
              <a:buFontTx/>
              <a:buChar char="-"/>
            </a:pPr>
            <a:r>
              <a:rPr lang="hr-HR" sz="2400" dirty="0" smtClean="0"/>
              <a:t>Convective instability</a:t>
            </a:r>
          </a:p>
          <a:p>
            <a:pPr marL="914400" lvl="1" indent="-457200">
              <a:buFontTx/>
              <a:buChar char="-"/>
            </a:pPr>
            <a:r>
              <a:rPr lang="hr-HR" sz="2400" dirty="0" smtClean="0"/>
              <a:t>Absolute instability</a:t>
            </a:r>
          </a:p>
        </p:txBody>
      </p:sp>
      <p:sp>
        <p:nvSpPr>
          <p:cNvPr id="7" name="Text Box 10"/>
          <p:cNvSpPr txBox="1"/>
          <p:nvPr/>
        </p:nvSpPr>
        <p:spPr>
          <a:xfrm>
            <a:off x="827585" y="3651870"/>
            <a:ext cx="3079421" cy="756084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Figure</a:t>
            </a:r>
            <a:r>
              <a:rPr lang="hr-HR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:</a:t>
            </a:r>
            <a:r>
              <a:rPr lang="en-US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en-US" sz="2000" b="1" dirty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Flow down the vertical plane (t=10). From top to bottom, N=16, 22, 27.</a:t>
            </a:r>
          </a:p>
        </p:txBody>
      </p:sp>
    </p:spTree>
    <p:extLst>
      <p:ext uri="{BB962C8B-B14F-4D97-AF65-F5344CB8AC3E}">
        <p14:creationId xmlns:p14="http://schemas.microsoft.com/office/powerpoint/2010/main" val="35032949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67544" y="195486"/>
            <a:ext cx="8229600" cy="857250"/>
          </a:xfr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hr-HR" sz="48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Stable traveling wave solution</a:t>
            </a:r>
            <a:endParaRPr lang="en-US" sz="4800" cap="small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pic>
        <p:nvPicPr>
          <p:cNvPr id="4" name="n=16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4" y="1200151"/>
            <a:ext cx="6034087" cy="3394472"/>
          </a:xfrm>
        </p:spPr>
      </p:pic>
    </p:spTree>
    <p:extLst>
      <p:ext uri="{BB962C8B-B14F-4D97-AF65-F5344CB8AC3E}">
        <p14:creationId xmlns:p14="http://schemas.microsoft.com/office/powerpoint/2010/main" val="197139239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Stable traveling wave solution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5" name="Content Placeholder 4"/>
              <p:cNvSpPr>
                <a:spLocks noGrp="1"/>
              </p:cNvSpPr>
              <p:nvPr>
                <p:ph idx="1"/>
              </p:nvPr>
            </p:nvSpPr>
            <p:spPr>
              <a:xfrm>
                <a:off x="457200" y="1200151"/>
                <a:ext cx="6419056" cy="1911660"/>
              </a:xfrm>
            </p:spPr>
            <p:txBody>
              <a:bodyPr>
                <a:normAutofit fontScale="92500" lnSpcReduction="20000"/>
              </a:bodyPr>
              <a:lstStyle/>
              <a:p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 0&lt;</m:t>
                    </m:r>
                    <m:r>
                      <a:rPr lang="en-US" i="1">
                        <a:latin typeface="Cambria Math"/>
                      </a:rPr>
                      <m:t>𝒩</m:t>
                    </m:r>
                    <m:r>
                      <a:rPr lang="en-US">
                        <a:latin typeface="Cambria Math"/>
                      </a:rPr>
                      <m:t>&lt;18.6</m:t>
                    </m:r>
                  </m:oMath>
                </a14:m>
                <a:r>
                  <a:rPr lang="en-US" dirty="0" smtClean="0"/>
                  <a:t>.</a:t>
                </a:r>
                <a:endParaRPr lang="hr-HR" dirty="0" smtClean="0"/>
              </a:p>
              <a:p>
                <a:r>
                  <a:rPr lang="en-US" dirty="0" smtClean="0"/>
                  <a:t>dominant </a:t>
                </a:r>
                <a:r>
                  <a:rPr lang="en-US" dirty="0"/>
                  <a:t>capillary ridge is </a:t>
                </a:r>
                <a:r>
                  <a:rPr lang="en-US" dirty="0" smtClean="0"/>
                  <a:t>present</a:t>
                </a:r>
                <a:endParaRPr lang="hr-HR" dirty="0" smtClean="0"/>
              </a:p>
              <a:p>
                <a:r>
                  <a:rPr lang="en-US" dirty="0" smtClean="0"/>
                  <a:t>constant </a:t>
                </a:r>
                <a:r>
                  <a:rPr lang="hr-HR" dirty="0" smtClean="0"/>
                  <a:t>front </a:t>
                </a:r>
                <a:r>
                  <a:rPr lang="en-US" dirty="0" smtClean="0"/>
                  <a:t>velocity </a:t>
                </a:r>
                <a:endParaRPr lang="hr-HR" dirty="0"/>
              </a:p>
              <a:p>
                <a:pPr marL="457200" lvl="1" indent="0">
                  <a:buNone/>
                </a:pPr>
                <a14:m>
                  <m:oMath xmlns:m="http://schemas.openxmlformats.org/officeDocument/2006/math">
                    <m:r>
                      <a:rPr lang="en-US" i="1">
                        <a:latin typeface="Cambria Math"/>
                      </a:rPr>
                      <m:t>𝑈</m:t>
                    </m:r>
                    <m:r>
                      <a:rPr lang="en-US" i="1">
                        <a:latin typeface="Cambria Math"/>
                      </a:rPr>
                      <m:t>=(1+</m:t>
                    </m:r>
                    <m:r>
                      <a:rPr lang="en-US" i="1">
                        <a:latin typeface="Cambria Math"/>
                      </a:rPr>
                      <m:t>𝑏</m:t>
                    </m:r>
                    <m:r>
                      <a:rPr lang="en-US" i="1">
                        <a:latin typeface="Cambria Math"/>
                      </a:rPr>
                      <m:t>+</m:t>
                    </m:r>
                    <m:sSup>
                      <m:sSupPr>
                        <m:ctrlPr>
                          <a:rPr lang="en-US" i="1">
                            <a:latin typeface="Cambria Math"/>
                          </a:rPr>
                        </m:ctrlPr>
                      </m:sSupPr>
                      <m:e>
                        <m:r>
                          <a:rPr lang="en-US" i="1">
                            <a:latin typeface="Cambria Math"/>
                          </a:rPr>
                          <m:t>𝑏</m:t>
                        </m:r>
                      </m:e>
                      <m:sup>
                        <m:r>
                          <a:rPr lang="en-US" i="1">
                            <a:latin typeface="Cambria Math"/>
                          </a:rPr>
                          <m:t>2</m:t>
                        </m:r>
                      </m:sup>
                    </m:sSup>
                    <m:r>
                      <a:rPr lang="en-US" i="1">
                        <a:latin typeface="Cambria Math"/>
                      </a:rPr>
                      <m:t>)</m:t>
                    </m:r>
                    <m:r>
                      <a:rPr lang="en-US" i="1">
                        <a:latin typeface="Cambria Math"/>
                      </a:rPr>
                      <m:t>𝓊</m:t>
                    </m:r>
                  </m:oMath>
                </a14:m>
                <a:r>
                  <a:rPr lang="en-US" dirty="0"/>
                  <a:t> </a:t>
                </a:r>
              </a:p>
              <a:p>
                <a:endParaRPr lang="en-US" dirty="0"/>
              </a:p>
            </p:txBody>
          </p:sp>
        </mc:Choice>
        <mc:Fallback xmlns="">
          <p:sp>
            <p:nvSpPr>
              <p:cNvPr id="5" name="Content Placeholder 4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57200" y="1600201"/>
                <a:ext cx="6419056" cy="2548880"/>
              </a:xfrm>
              <a:blipFill rotWithShape="1">
                <a:blip r:embed="rId2"/>
                <a:stretch>
                  <a:fillRect l="-2089" t="-2871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6" name="Picture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83968" y="2463738"/>
            <a:ext cx="4041340" cy="2273254"/>
          </a:xfrm>
          <a:prstGeom prst="rect">
            <a:avLst/>
          </a:prstGeom>
        </p:spPr>
      </p:pic>
      <p:sp>
        <p:nvSpPr>
          <p:cNvPr id="7" name="Text Box 1"/>
          <p:cNvSpPr txBox="1"/>
          <p:nvPr/>
        </p:nvSpPr>
        <p:spPr>
          <a:xfrm>
            <a:off x="899073" y="3581143"/>
            <a:ext cx="3386721" cy="964007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US" sz="24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Flow </a:t>
            </a:r>
            <a:r>
              <a:rPr lang="en-US" sz="2400" b="1" dirty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down the vertical plane (N=16). From top to bottom, t=0, 40, 80, 120.</a:t>
            </a:r>
          </a:p>
        </p:txBody>
      </p:sp>
    </p:spTree>
    <p:extLst>
      <p:ext uri="{BB962C8B-B14F-4D97-AF65-F5344CB8AC3E}">
        <p14:creationId xmlns:p14="http://schemas.microsoft.com/office/powerpoint/2010/main" val="8978485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Convective instability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467544" y="1128143"/>
                <a:ext cx="8229600" cy="2019671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000" i="1" smtClean="0">
                        <a:latin typeface="Cambria Math"/>
                      </a:rPr>
                      <m:t>18.6≤</m:t>
                    </m:r>
                    <m:r>
                      <a:rPr lang="en-US" sz="2000" i="1" smtClean="0">
                        <a:latin typeface="Cambria Math"/>
                      </a:rPr>
                      <m:t>𝒩</m:t>
                    </m:r>
                    <m:r>
                      <a:rPr lang="en-US" sz="2000">
                        <a:latin typeface="Cambria Math"/>
                      </a:rPr>
                      <m:t>&lt; 24.4</m:t>
                    </m:r>
                  </m:oMath>
                </a14:m>
                <a:endParaRPr lang="hr-HR" sz="2000" dirty="0" smtClean="0"/>
              </a:p>
              <a:p>
                <a:r>
                  <a:rPr lang="en-US" sz="2000" dirty="0" smtClean="0"/>
                  <a:t>Sinusoidal</a:t>
                </a:r>
                <a:r>
                  <a:rPr lang="hr-HR" sz="2000" dirty="0" smtClean="0"/>
                  <a:t> </a:t>
                </a:r>
                <a:r>
                  <a:rPr lang="en-US" sz="2000" dirty="0" smtClean="0"/>
                  <a:t>waves </a:t>
                </a:r>
                <a:r>
                  <a:rPr lang="en-US" sz="2000" dirty="0"/>
                  <a:t>followed by a constant </a:t>
                </a:r>
                <a:r>
                  <a:rPr lang="en-US" sz="2000" dirty="0" smtClean="0"/>
                  <a:t>state</a:t>
                </a:r>
                <a:endParaRPr lang="hr-HR" sz="2000" dirty="0" smtClean="0"/>
              </a:p>
              <a:p>
                <a:r>
                  <a:rPr lang="hr-HR" sz="2000" dirty="0" smtClean="0"/>
                  <a:t>W</a:t>
                </a:r>
                <a:r>
                  <a:rPr lang="en-US" sz="2000" dirty="0" smtClean="0"/>
                  <a:t>aves </a:t>
                </a:r>
                <a:r>
                  <a:rPr lang="en-US" sz="2000" dirty="0"/>
                  <a:t>are moving faster than the </a:t>
                </a:r>
                <a:r>
                  <a:rPr lang="en-US" sz="2000" dirty="0" smtClean="0"/>
                  <a:t>front</a:t>
                </a:r>
                <a:endParaRPr lang="hr-HR" sz="2000" dirty="0" smtClean="0"/>
              </a:p>
              <a:p>
                <a:pPr lvl="1"/>
                <a:r>
                  <a:rPr lang="en-US" sz="1800" dirty="0" smtClean="0"/>
                  <a:t>first </a:t>
                </a:r>
                <a:r>
                  <a:rPr lang="en-US" sz="1800" dirty="0"/>
                  <a:t>wave reaches the front, it interacts and merges with </a:t>
                </a:r>
                <a:r>
                  <a:rPr lang="en-US" sz="1800" dirty="0" smtClean="0"/>
                  <a:t>it </a:t>
                </a:r>
                <a:endParaRPr lang="hr-HR" sz="1800" dirty="0" smtClean="0"/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467544" y="1128143"/>
                <a:ext cx="8229600" cy="2019671"/>
              </a:xfrm>
              <a:blipFill rotWithShape="1">
                <a:blip r:embed="rId2"/>
                <a:stretch>
                  <a:fillRect l="-667" t="-906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027" t="2882" r="4294" b="5968"/>
          <a:stretch/>
        </p:blipFill>
        <p:spPr bwMode="auto">
          <a:xfrm>
            <a:off x="5004048" y="2571750"/>
            <a:ext cx="3577580" cy="2103686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4"/>
          <p:cNvSpPr txBox="1"/>
          <p:nvPr/>
        </p:nvSpPr>
        <p:spPr>
          <a:xfrm>
            <a:off x="1331640" y="3509779"/>
            <a:ext cx="3240360" cy="1061394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Figure</a:t>
            </a:r>
            <a:r>
              <a:rPr lang="hr-HR" sz="2000" b="1" dirty="0">
                <a:solidFill>
                  <a:srgbClr val="4F81BD"/>
                </a:solidFill>
                <a:latin typeface="Calibri"/>
                <a:ea typeface="Calibri"/>
                <a:cs typeface="Times New Roman"/>
              </a:rPr>
              <a:t>:</a:t>
            </a:r>
            <a:r>
              <a:rPr lang="en-US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 N=22</a:t>
            </a:r>
            <a:r>
              <a:rPr lang="hr-HR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,</a:t>
            </a:r>
            <a:r>
              <a:rPr lang="en-US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 flow </a:t>
            </a:r>
            <a:r>
              <a:rPr lang="en-US" sz="2000" b="1" dirty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down the vertical. From top to bottom, t=0, 40, 80, 120.</a:t>
            </a:r>
          </a:p>
        </p:txBody>
      </p:sp>
    </p:spTree>
    <p:extLst>
      <p:ext uri="{BB962C8B-B14F-4D97-AF65-F5344CB8AC3E}">
        <p14:creationId xmlns:p14="http://schemas.microsoft.com/office/powerpoint/2010/main" val="26552834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Convective instability</a:t>
            </a:r>
          </a:p>
        </p:txBody>
      </p:sp>
      <p:pic>
        <p:nvPicPr>
          <p:cNvPr id="4" name="n22.wmv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554164" y="1200151"/>
            <a:ext cx="6034087" cy="3394472"/>
          </a:xfrm>
        </p:spPr>
      </p:pic>
    </p:spTree>
    <p:extLst>
      <p:ext uri="{BB962C8B-B14F-4D97-AF65-F5344CB8AC3E}">
        <p14:creationId xmlns:p14="http://schemas.microsoft.com/office/powerpoint/2010/main" val="2657469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/>
          <a:p>
            <a:r>
              <a:rPr lang="en-US" sz="4800" cap="small" dirty="0">
                <a:solidFill>
                  <a:schemeClr val="lt1"/>
                </a:solidFill>
                <a:latin typeface="+mn-lt"/>
                <a:ea typeface="+mn-ea"/>
                <a:cs typeface="+mn-cs"/>
              </a:rPr>
              <a:t>Absolute instability</a:t>
            </a: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3" name="Content Placeholder 2"/>
              <p:cNvSpPr>
                <a:spLocks noGrp="1"/>
              </p:cNvSpPr>
              <p:nvPr>
                <p:ph idx="1"/>
              </p:nvPr>
            </p:nvSpPr>
            <p:spPr>
              <a:xfrm>
                <a:off x="519601" y="1221600"/>
                <a:ext cx="8229600" cy="1803648"/>
              </a:xfrm>
            </p:spPr>
            <p:txBody>
              <a:bodyPr>
                <a:normAutofit/>
              </a:bodyPr>
              <a:lstStyle/>
              <a:p>
                <a14:m>
                  <m:oMath xmlns:m="http://schemas.openxmlformats.org/officeDocument/2006/math">
                    <m:r>
                      <a:rPr lang="en-US" sz="2400">
                        <a:latin typeface="Cambria Math"/>
                      </a:rPr>
                      <m:t>24.4≤</m:t>
                    </m:r>
                    <m:r>
                      <a:rPr lang="en-US" sz="2400" i="1">
                        <a:latin typeface="Cambria Math"/>
                      </a:rPr>
                      <m:t>𝒩</m:t>
                    </m:r>
                  </m:oMath>
                </a14:m>
                <a:endParaRPr lang="hr-HR" sz="2400" dirty="0" smtClean="0"/>
              </a:p>
              <a:p>
                <a:r>
                  <a:rPr lang="en-US" sz="2400" dirty="0" smtClean="0"/>
                  <a:t>Flat </a:t>
                </a:r>
                <a:r>
                  <a:rPr lang="en-US" sz="2400" dirty="0"/>
                  <a:t>film </a:t>
                </a:r>
                <a:r>
                  <a:rPr lang="en-US" sz="2400" dirty="0" smtClean="0"/>
                  <a:t>disappears </a:t>
                </a:r>
                <a:r>
                  <a:rPr lang="en-US" sz="2400" dirty="0"/>
                  <a:t>after sufficiently long </a:t>
                </a:r>
                <a:r>
                  <a:rPr lang="en-US" sz="2400" dirty="0" smtClean="0"/>
                  <a:t>time</a:t>
                </a:r>
                <a:endParaRPr lang="hr-HR" sz="2400" dirty="0" smtClean="0"/>
              </a:p>
              <a:p>
                <a:r>
                  <a:rPr lang="en-US" sz="2400" dirty="0" smtClean="0"/>
                  <a:t>Sinusoidal</a:t>
                </a:r>
                <a:r>
                  <a:rPr lang="hr-HR" sz="2400" dirty="0" smtClean="0"/>
                  <a:t> </a:t>
                </a:r>
                <a:r>
                  <a:rPr lang="en-US" sz="2400" dirty="0" smtClean="0"/>
                  <a:t>waves </a:t>
                </a:r>
                <a:r>
                  <a:rPr lang="en-US" sz="2400" dirty="0"/>
                  <a:t>and solitary type waves</a:t>
                </a:r>
              </a:p>
            </p:txBody>
          </p:sp>
        </mc:Choice>
        <mc:Fallback xmlns="">
          <p:sp>
            <p:nvSpPr>
              <p:cNvPr id="3" name="Content Placeholder 2"/>
              <p:cNvSpPr>
                <a:spLocks noGrp="1" noRot="1" noChangeAspect="1" noMove="1" noResize="1" noEditPoints="1" noAdjustHandles="1" noChangeArrowheads="1" noChangeShapeType="1" noTextEdit="1"/>
              </p:cNvSpPr>
              <p:nvPr>
                <p:ph idx="1"/>
              </p:nvPr>
            </p:nvSpPr>
            <p:spPr>
              <a:xfrm>
                <a:off x="519601" y="1221600"/>
                <a:ext cx="8229600" cy="1803648"/>
              </a:xfrm>
              <a:blipFill rotWithShape="1">
                <a:blip r:embed="rId2"/>
                <a:stretch>
                  <a:fillRect l="-963" t="-1689"/>
                </a:stretch>
              </a:blipFill>
            </p:spPr>
            <p:txBody>
              <a:bodyPr/>
              <a:lstStyle/>
              <a:p>
                <a:r>
                  <a:rPr lang="en-US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4" name="Picture 3"/>
          <p:cNvPicPr/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333" t="5069" r="5983" b="5530"/>
          <a:stretch/>
        </p:blipFill>
        <p:spPr bwMode="auto">
          <a:xfrm>
            <a:off x="5165021" y="2834538"/>
            <a:ext cx="3124830" cy="2019200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5" name="Text Box 9"/>
          <p:cNvSpPr txBox="1"/>
          <p:nvPr/>
        </p:nvSpPr>
        <p:spPr>
          <a:xfrm>
            <a:off x="1015535" y="3751303"/>
            <a:ext cx="3888432" cy="581783"/>
          </a:xfrm>
          <a:prstGeom prst="rect">
            <a:avLst/>
          </a:prstGeom>
          <a:solidFill>
            <a:prstClr val="white"/>
          </a:solidFill>
          <a:ln>
            <a:noFill/>
          </a:ln>
          <a:effectLst/>
        </p:spPr>
        <p:txBody>
          <a:bodyPr rot="0" spcFirstLastPara="0" vert="horz" wrap="square" lIns="0" tIns="0" rIns="0" bIns="0" numCol="1" spcCol="0" rtlCol="0" fromWordArt="0" anchor="t" anchorCtr="0" forceAA="0" compatLnSpc="1">
            <a:prstTxWarp prst="textNoShape">
              <a:avLst/>
            </a:prstTxWarp>
            <a:noAutofit/>
          </a:bodyPr>
          <a:lstStyle/>
          <a:p>
            <a:pPr>
              <a:spcAft>
                <a:spcPts val="1000"/>
              </a:spcAft>
            </a:pPr>
            <a:r>
              <a:rPr lang="en-US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Figure</a:t>
            </a:r>
            <a:r>
              <a:rPr lang="hr-HR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:</a:t>
            </a:r>
            <a:r>
              <a:rPr lang="en-US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 N=27</a:t>
            </a:r>
            <a:r>
              <a:rPr lang="hr-HR" sz="2000" b="1" dirty="0" smtClean="0">
                <a:solidFill>
                  <a:srgbClr val="4F81BD"/>
                </a:solidFill>
                <a:latin typeface="Calibri"/>
                <a:ea typeface="Calibri"/>
                <a:cs typeface="Times New Roman"/>
              </a:rPr>
              <a:t>, absolute instability.</a:t>
            </a:r>
            <a:r>
              <a:rPr lang="en-US" sz="2000" b="1" dirty="0" smtClean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 </a:t>
            </a:r>
            <a:r>
              <a:rPr lang="en-US" sz="2000" b="1" dirty="0">
                <a:solidFill>
                  <a:srgbClr val="4F81BD"/>
                </a:solidFill>
                <a:effectLst/>
                <a:latin typeface="Calibri"/>
                <a:ea typeface="Calibri"/>
                <a:cs typeface="Times New Roman"/>
              </a:rPr>
              <a:t>From top to bottom, t=0, 40, 80, 120.</a:t>
            </a:r>
          </a:p>
        </p:txBody>
      </p:sp>
    </p:spTree>
    <p:extLst>
      <p:ext uri="{BB962C8B-B14F-4D97-AF65-F5344CB8AC3E}">
        <p14:creationId xmlns:p14="http://schemas.microsoft.com/office/powerpoint/2010/main" val="35031997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328</TotalTime>
  <Words>1668</Words>
  <Application>Microsoft Office PowerPoint</Application>
  <PresentationFormat>On-screen Show (16:9)</PresentationFormat>
  <Paragraphs>162</Paragraphs>
  <Slides>25</Slides>
  <Notes>0</Notes>
  <HiddenSlides>0</HiddenSlides>
  <MMClips>3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25</vt:i4>
      </vt:variant>
    </vt:vector>
  </HeadingPairs>
  <TitlesOfParts>
    <vt:vector size="26" baseType="lpstr">
      <vt:lpstr>Office Theme</vt:lpstr>
      <vt:lpstr>Numerical Simulations</vt:lpstr>
      <vt:lpstr>Introduction</vt:lpstr>
      <vt:lpstr>Method and BC’s</vt:lpstr>
      <vt:lpstr>Numerical Results</vt:lpstr>
      <vt:lpstr>Stable traveling wave solution</vt:lpstr>
      <vt:lpstr>Stable traveling wave solution</vt:lpstr>
      <vt:lpstr>Convective instability</vt:lpstr>
      <vt:lpstr>Convective instability</vt:lpstr>
      <vt:lpstr>Absolute instability</vt:lpstr>
      <vt:lpstr>Absolute instability</vt:lpstr>
      <vt:lpstr>Critical values of N from LSA</vt:lpstr>
      <vt:lpstr>Speed of the left boundary</vt:lpstr>
      <vt:lpstr>NUMERICS</vt:lpstr>
      <vt:lpstr>PowerPoint Presentation</vt:lpstr>
      <vt:lpstr>Finite Difference Discretization Procedure</vt:lpstr>
      <vt:lpstr>Our Simulations</vt:lpstr>
      <vt:lpstr>Our Simulations</vt:lpstr>
      <vt:lpstr>Our Simulations</vt:lpstr>
      <vt:lpstr>Growth Rate Analysis</vt:lpstr>
      <vt:lpstr>Growth Rate Analysis</vt:lpstr>
      <vt:lpstr>Growth Rate Analysis</vt:lpstr>
      <vt:lpstr>Growth Rate Analysis</vt:lpstr>
      <vt:lpstr>σ vs. t for constant volume</vt:lpstr>
      <vt:lpstr>σ vs. t for constant flux</vt:lpstr>
      <vt:lpstr>Growth Rate Analysis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Numerical Simulations</dc:title>
  <dc:creator>Ivana #13</dc:creator>
  <cp:lastModifiedBy>Mandeep Singh</cp:lastModifiedBy>
  <cp:revision>83</cp:revision>
  <dcterms:created xsi:type="dcterms:W3CDTF">2011-03-30T13:32:06Z</dcterms:created>
  <dcterms:modified xsi:type="dcterms:W3CDTF">2011-05-09T15:52:18Z</dcterms:modified>
</cp:coreProperties>
</file>