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5"/>
  </p:notesMasterIdLst>
  <p:handoutMasterIdLst>
    <p:handoutMasterId r:id="rId36"/>
  </p:handoutMasterIdLst>
  <p:sldIdLst>
    <p:sldId id="411"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 id="391" r:id="rId17"/>
    <p:sldId id="392" r:id="rId18"/>
    <p:sldId id="393" r:id="rId19"/>
    <p:sldId id="394" r:id="rId20"/>
    <p:sldId id="395" r:id="rId21"/>
    <p:sldId id="396" r:id="rId22"/>
    <p:sldId id="397" r:id="rId23"/>
    <p:sldId id="398" r:id="rId24"/>
    <p:sldId id="399" r:id="rId25"/>
    <p:sldId id="400" r:id="rId26"/>
    <p:sldId id="401" r:id="rId27"/>
    <p:sldId id="402" r:id="rId28"/>
    <p:sldId id="403" r:id="rId29"/>
    <p:sldId id="404" r:id="rId30"/>
    <p:sldId id="405" r:id="rId31"/>
    <p:sldId id="406" r:id="rId32"/>
    <p:sldId id="407" r:id="rId33"/>
    <p:sldId id="40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80" userDrawn="1">
          <p15:clr>
            <a:srgbClr val="A4A3A4"/>
          </p15:clr>
        </p15:guide>
        <p15:guide id="2" pos="24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ext uri="{19B8F6BF-5375-455C-9EA6-DF929625EA0E}">
        <p15:presenceInfo xmlns:p15="http://schemas.microsoft.com/office/powerpoint/2012/main" userId="S-1-5-21-617317731-1927854996-104450171-119495" providerId="AD"/>
      </p:ext>
    </p:extLst>
  </p:cmAuthor>
  <p:cmAuthor id="2" name="R, Nithiyanandhan" initials="RN" lastIdx="1" clrIdx="1">
    <p:extLst>
      <p:ext uri="{19B8F6BF-5375-455C-9EA6-DF929625EA0E}">
        <p15:presenceInfo xmlns:p15="http://schemas.microsoft.com/office/powerpoint/2012/main" userId="R, Nithiyanand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99008C"/>
    <a:srgbClr val="001581"/>
    <a:srgbClr val="82007C"/>
    <a:srgbClr val="96008F"/>
    <a:srgbClr val="595375"/>
    <a:srgbClr val="6B638B"/>
    <a:srgbClr val="000000"/>
    <a:srgbClr val="FDB940"/>
    <a:srgbClr val="D4EA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023" autoAdjust="0"/>
    <p:restoredTop sz="96028" autoAdjust="0"/>
  </p:normalViewPr>
  <p:slideViewPr>
    <p:cSldViewPr>
      <p:cViewPr varScale="1">
        <p:scale>
          <a:sx n="83" d="100"/>
          <a:sy n="83" d="100"/>
        </p:scale>
        <p:origin x="893" y="82"/>
      </p:cViewPr>
      <p:guideLst>
        <p:guide orient="horz" pos="4080"/>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8/23/2020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09902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Two Content, li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514600"/>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0" name="Content Placeholder 9"/>
          <p:cNvSpPr>
            <a:spLocks noGrp="1"/>
          </p:cNvSpPr>
          <p:nvPr>
            <p:ph sz="quarter" idx="15"/>
          </p:nvPr>
        </p:nvSpPr>
        <p:spPr>
          <a:xfrm>
            <a:off x="457200" y="3505200"/>
            <a:ext cx="8229600" cy="7620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14"/>
          </p:nvPr>
        </p:nvSpPr>
        <p:spPr>
          <a:xfrm>
            <a:off x="457200" y="4495800"/>
            <a:ext cx="8229600" cy="83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300672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143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15240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4495800"/>
            <a:ext cx="8229600" cy="16303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373014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144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188645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85799"/>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457200" y="28194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589868"/>
            <a:ext cx="8229600" cy="703052"/>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5"/>
          </p:nvPr>
        </p:nvSpPr>
        <p:spPr>
          <a:xfrm>
            <a:off x="457200" y="4572000"/>
            <a:ext cx="8229600" cy="7362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 name="Content Placeholder 9"/>
          <p:cNvSpPr>
            <a:spLocks noGrp="1"/>
          </p:cNvSpPr>
          <p:nvPr>
            <p:ph sz="quarter" idx="16"/>
          </p:nvPr>
        </p:nvSpPr>
        <p:spPr>
          <a:xfrm>
            <a:off x="457200" y="5410200"/>
            <a:ext cx="8229600" cy="6858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669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I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176694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36579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IN"/>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68316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Footer Placeholder 2"/>
          <p:cNvSpPr>
            <a:spLocks noGrp="1"/>
          </p:cNvSpPr>
          <p:nvPr>
            <p:ph type="ftr" sz="quarter" idx="10"/>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9810628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003458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I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2A47A785-18BF-4013-A851-BFF89FE70027}" type="datetimeFigureOut">
              <a:rPr lang="en-IN" smtClean="0"/>
              <a:t>23-08-2020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797540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0974891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7A785-18BF-4013-A851-BFF89FE70027}" type="datetimeFigureOut">
              <a:rPr lang="en-IN" smtClean="0"/>
              <a:t>23-08-2020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3607679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3599385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I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7A785-18BF-4013-A851-BFF89FE70027}" type="datetimeFigureOut">
              <a:rPr lang="en-IN" smtClean="0"/>
              <a:t>23-08-2020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499199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4984993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2A47A785-18BF-4013-A851-BFF89FE70027}" type="datetimeFigureOut">
              <a:rPr lang="en-IN" smtClean="0"/>
              <a:t>23-08-2020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1567805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2A47A785-18BF-4013-A851-BFF89FE70027}" type="datetimeFigureOut">
              <a:rPr lang="en-IN" smtClean="0"/>
              <a:t>23-08-2020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0545F62-B843-4DDE-BA76-657E37F1C421}" type="slidenum">
              <a:rPr lang="en-IN" smtClean="0"/>
              <a:t>‹#›</a:t>
            </a:fld>
            <a:endParaRPr lang="en-IN"/>
          </a:p>
        </p:txBody>
      </p:sp>
    </p:spTree>
    <p:extLst>
      <p:ext uri="{BB962C8B-B14F-4D97-AF65-F5344CB8AC3E}">
        <p14:creationId xmlns:p14="http://schemas.microsoft.com/office/powerpoint/2010/main" val="2536506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8/23/2020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45719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11"/>
          <p:cNvSpPr>
            <a:spLocks noGrp="1"/>
          </p:cNvSpPr>
          <p:nvPr>
            <p:ph sz="quarter" idx="13"/>
          </p:nvPr>
        </p:nvSpPr>
        <p:spPr>
          <a:xfrm>
            <a:off x="457200" y="2184389"/>
            <a:ext cx="8229600" cy="46567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8/23/2020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4" name="Content Placeholder 13"/>
          <p:cNvSpPr>
            <a:spLocks noGrp="1"/>
          </p:cNvSpPr>
          <p:nvPr>
            <p:ph sz="quarter" idx="14"/>
          </p:nvPr>
        </p:nvSpPr>
        <p:spPr>
          <a:xfrm>
            <a:off x="457200" y="2785532"/>
            <a:ext cx="8229600" cy="5421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457200" y="3513666"/>
            <a:ext cx="8229600" cy="4487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8" name="Content Placeholder 17"/>
          <p:cNvSpPr>
            <a:spLocks noGrp="1"/>
          </p:cNvSpPr>
          <p:nvPr>
            <p:ph sz="quarter" idx="16"/>
          </p:nvPr>
        </p:nvSpPr>
        <p:spPr>
          <a:xfrm>
            <a:off x="457200" y="4114797"/>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1" name="Content Placeholder 17"/>
          <p:cNvSpPr>
            <a:spLocks noGrp="1"/>
          </p:cNvSpPr>
          <p:nvPr>
            <p:ph sz="quarter" idx="17"/>
          </p:nvPr>
        </p:nvSpPr>
        <p:spPr>
          <a:xfrm>
            <a:off x="487053" y="4898792"/>
            <a:ext cx="8229600" cy="609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430019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Learning Objectives and lin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1600200"/>
          </a:xfrm>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Text Placeholder 4"/>
          <p:cNvSpPr>
            <a:spLocks noGrp="1"/>
          </p:cNvSpPr>
          <p:nvPr>
            <p:ph type="body" sz="quarter" idx="13"/>
          </p:nvPr>
        </p:nvSpPr>
        <p:spPr>
          <a:xfrm>
            <a:off x="457200" y="3352800"/>
            <a:ext cx="8305800" cy="144780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894926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8/23/2020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8/23/2020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8/23/2020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IN" sz="1200" b="0" i="0" u="none" strike="noStrike" kern="1200" baseline="0" dirty="0">
                <a:solidFill>
                  <a:schemeClr val="tx1"/>
                </a:solidFill>
                <a:latin typeface="Verdana" panose="020B0604030504040204" pitchFamily="34" charset="0"/>
                <a:ea typeface="Verdana" panose="020B0604030504040204" pitchFamily="34" charset="0"/>
                <a:cs typeface="Verdana" panose="020B0604030504040204" pitchFamily="34" charset="0"/>
              </a:rPr>
              <a:t>Copyright © 2020</a:t>
            </a:r>
            <a:r>
              <a:rPr lang="en-US" altLang="en-US" sz="1200" dirty="0">
                <a:latin typeface="Verdana" panose="020B0604030504040204" pitchFamily="34" charset="0"/>
                <a:ea typeface="Verdana" panose="020B0604030504040204" pitchFamily="34" charset="0"/>
                <a:cs typeface="Verdana" panose="020B0604030504040204" pitchFamily="34" charset="0"/>
              </a:rPr>
              <a:t> Pearson Education, Inc. All Rights Reserved</a:t>
            </a:r>
          </a:p>
        </p:txBody>
      </p:sp>
      <p:pic>
        <p:nvPicPr>
          <p:cNvPr id="10" name="Picture 9" descr="Pearson Logo"/>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77" r:id="rId5"/>
    <p:sldLayoutId id="2147483659" r:id="rId6"/>
    <p:sldLayoutId id="2147483678" r:id="rId7"/>
    <p:sldLayoutId id="2147483658" r:id="rId8"/>
    <p:sldLayoutId id="2147483660" r:id="rId9"/>
    <p:sldLayoutId id="2147483679" r:id="rId10"/>
    <p:sldLayoutId id="2147483661" r:id="rId11"/>
    <p:sldLayoutId id="2147483662" r:id="rId12"/>
    <p:sldLayoutId id="2147483676" r:id="rId13"/>
    <p:sldLayoutId id="2147483651" r:id="rId14"/>
    <p:sldLayoutId id="2147483654" r:id="rId15"/>
    <p:sldLayoutId id="2147483655" r:id="rId16"/>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7A785-18BF-4013-A851-BFF89FE70027}" type="datetimeFigureOut">
              <a:rPr lang="en-IN" smtClean="0"/>
              <a:t>23-08-2020</a:t>
            </a:fld>
            <a:endParaRPr lang="en-IN"/>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45F62-B843-4DDE-BA76-657E37F1C421}" type="slidenum">
              <a:rPr lang="en-IN" smtClean="0"/>
              <a:t>‹#›</a:t>
            </a:fld>
            <a:endParaRPr lang="en-IN"/>
          </a:p>
        </p:txBody>
      </p:sp>
    </p:spTree>
    <p:extLst>
      <p:ext uri="{BB962C8B-B14F-4D97-AF65-F5344CB8AC3E}">
        <p14:creationId xmlns:p14="http://schemas.microsoft.com/office/powerpoint/2010/main" val="33841959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1.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8.bin"/><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image" Target="../media/image27.jpg"/><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26.wmf"/><Relationship Id="rId5" Type="http://schemas.openxmlformats.org/officeDocument/2006/relationships/oleObject" Target="../embeddings/oleObject11.bin"/><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mediaplayer.pearsoncmg.com/assets/_video.true/secs-yf-vts-ex1-6" TargetMode="External"/><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image" Target="../media/image34.jpeg"/><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33.wmf"/><Relationship Id="rId5" Type="http://schemas.openxmlformats.org/officeDocument/2006/relationships/oleObject" Target="../embeddings/oleObject13.bin"/><Relationship Id="rId4" Type="http://schemas.openxmlformats.org/officeDocument/2006/relationships/image" Target="../media/image32.wmf"/></Relationships>
</file>

<file path=ppt/slides/_rels/slide2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36.wmf"/><Relationship Id="rId11" Type="http://schemas.openxmlformats.org/officeDocument/2006/relationships/image" Target="../media/image39.png"/><Relationship Id="rId5" Type="http://schemas.openxmlformats.org/officeDocument/2006/relationships/oleObject" Target="../embeddings/oleObject15.bin"/><Relationship Id="rId10" Type="http://schemas.openxmlformats.org/officeDocument/2006/relationships/image" Target="../media/image38.wmf"/><Relationship Id="rId4" Type="http://schemas.openxmlformats.org/officeDocument/2006/relationships/image" Target="../media/image35.wmf"/><Relationship Id="rId9"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6.xml"/><Relationship Id="rId5" Type="http://schemas.openxmlformats.org/officeDocument/2006/relationships/image" Target="../media/image43.jpg"/><Relationship Id="rId4" Type="http://schemas.openxmlformats.org/officeDocument/2006/relationships/image" Target="../media/image42.jp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9.xml"/><Relationship Id="rId1" Type="http://schemas.openxmlformats.org/officeDocument/2006/relationships/vmlDrawing" Target="../drawings/vmlDrawing8.vml"/><Relationship Id="rId6" Type="http://schemas.openxmlformats.org/officeDocument/2006/relationships/image" Target="../media/image52.jpeg"/><Relationship Id="rId5" Type="http://schemas.openxmlformats.org/officeDocument/2006/relationships/image" Target="../media/image51.jpg"/><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9.xml"/><Relationship Id="rId1" Type="http://schemas.openxmlformats.org/officeDocument/2006/relationships/vmlDrawing" Target="../drawings/vmlDrawing9.vml"/><Relationship Id="rId5" Type="http://schemas.openxmlformats.org/officeDocument/2006/relationships/image" Target="../media/image54.jpg"/><Relationship Id="rId4" Type="http://schemas.openxmlformats.org/officeDocument/2006/relationships/image" Target="../media/image53.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hyperlink" Target="https://mediaplayer.pearsoncmg.com/assets/_video.true/secs-yf-vts-ex1-11" TargetMode="External"/><Relationship Id="rId5" Type="http://schemas.openxmlformats.org/officeDocument/2006/relationships/image" Target="../media/image56.jpg"/><Relationship Id="rId4" Type="http://schemas.openxmlformats.org/officeDocument/2006/relationships/image" Target="../media/image5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hyperlink" Target="https://mediaplayer.pearsoncmg.com/assets/_video.true/secs-yf-vts-ex1-3" TargetMode="External"/><Relationship Id="rId2" Type="http://schemas.openxmlformats.org/officeDocument/2006/relationships/image" Target="../media/image1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1"/>
            <a:ext cx="8534400" cy="882466"/>
          </a:xfrm>
        </p:spPr>
        <p:txBody>
          <a:bodyPr anchor="b"/>
          <a:lstStyle/>
          <a:p>
            <a:r>
              <a:rPr lang="en-US" altLang="en-US" dirty="0"/>
              <a:t>University Physics with Modern Physics</a:t>
            </a:r>
            <a:endParaRPr lang="en-IN" dirty="0"/>
          </a:p>
        </p:txBody>
      </p:sp>
      <p:sp>
        <p:nvSpPr>
          <p:cNvPr id="3" name="Text Placeholder 2"/>
          <p:cNvSpPr>
            <a:spLocks noGrp="1"/>
          </p:cNvSpPr>
          <p:nvPr>
            <p:ph type="body" sz="quarter" idx="13"/>
          </p:nvPr>
        </p:nvSpPr>
        <p:spPr>
          <a:xfrm>
            <a:off x="457200" y="1174932"/>
            <a:ext cx="8229600" cy="349068"/>
          </a:xfrm>
        </p:spPr>
        <p:txBody>
          <a:bodyPr/>
          <a:lstStyle/>
          <a:p>
            <a:r>
              <a:rPr lang="en-US" altLang="en-US" sz="2400" dirty="0"/>
              <a:t>Fifteenth Edition</a:t>
            </a:r>
            <a:endParaRPr lang="en-IN" sz="2400" dirty="0"/>
          </a:p>
        </p:txBody>
      </p:sp>
      <p:sp>
        <p:nvSpPr>
          <p:cNvPr id="4" name="Text Placeholder 3"/>
          <p:cNvSpPr>
            <a:spLocks noGrp="1"/>
          </p:cNvSpPr>
          <p:nvPr>
            <p:ph type="body" sz="quarter" idx="14"/>
          </p:nvPr>
        </p:nvSpPr>
        <p:spPr>
          <a:xfrm>
            <a:off x="4800600" y="1600201"/>
            <a:ext cx="3657600" cy="1600199"/>
          </a:xfrm>
        </p:spPr>
        <p:txBody>
          <a:bodyPr/>
          <a:lstStyle/>
          <a:p>
            <a:pPr algn="ctr"/>
            <a:r>
              <a:rPr lang="en-IN" sz="4000" b="1" dirty="0">
                <a:latin typeface="+mj-lt"/>
              </a:rPr>
              <a:t>Chapter </a:t>
            </a:r>
            <a:r>
              <a:rPr lang="en-IN" sz="4000" b="1" dirty="0" smtClean="0">
                <a:latin typeface="+mj-lt"/>
              </a:rPr>
              <a:t>1</a:t>
            </a:r>
            <a:endParaRPr lang="en-IN" sz="4000" b="1" dirty="0">
              <a:latin typeface="+mj-lt"/>
            </a:endParaRPr>
          </a:p>
        </p:txBody>
      </p:sp>
      <p:sp>
        <p:nvSpPr>
          <p:cNvPr id="5" name="Text Placeholder 4"/>
          <p:cNvSpPr>
            <a:spLocks noGrp="1"/>
          </p:cNvSpPr>
          <p:nvPr>
            <p:ph type="body" sz="quarter" idx="15"/>
          </p:nvPr>
        </p:nvSpPr>
        <p:spPr>
          <a:xfrm>
            <a:off x="4724400" y="3322637"/>
            <a:ext cx="3943350" cy="2392363"/>
          </a:xfrm>
        </p:spPr>
        <p:txBody>
          <a:bodyPr/>
          <a:lstStyle/>
          <a:p>
            <a:pPr algn="ctr"/>
            <a:r>
              <a:rPr lang="en-US" sz="3600" dirty="0"/>
              <a:t>Units, Physical Quantities, and Vectors</a:t>
            </a:r>
          </a:p>
        </p:txBody>
      </p:sp>
      <p:pic>
        <p:nvPicPr>
          <p:cNvPr id="9" name="Picture 8" descr="Front Cover: University Physics with Modern Physics Fifteenth Edition by Young and Freedm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877" y="1669290"/>
            <a:ext cx="3785796" cy="4575204"/>
          </a:xfrm>
          <a:prstGeom prst="rect">
            <a:avLst/>
          </a:prstGeom>
          <a:ln w="9525">
            <a:solidFill>
              <a:schemeClr val="tx1"/>
            </a:solidFill>
          </a:ln>
        </p:spPr>
      </p:pic>
      <p:sp>
        <p:nvSpPr>
          <p:cNvPr id="12" name="Text Placeholder 5"/>
          <p:cNvSpPr>
            <a:spLocks noGrp="1"/>
          </p:cNvSpPr>
          <p:nvPr>
            <p:ph type="body" idx="13"/>
          </p:nvPr>
        </p:nvSpPr>
        <p:spPr>
          <a:xfrm>
            <a:off x="3765600" y="6379200"/>
            <a:ext cx="4994313" cy="368298"/>
          </a:xfrm>
        </p:spPr>
        <p:txBody>
          <a:bodyPr lIns="90000" tIns="90000" rIns="90000" bIns="90000" anchor="ctr"/>
          <a:lstStyle/>
          <a:p>
            <a:pPr algn="r">
              <a:buClrTx/>
              <a:buSzTx/>
              <a:defRPr/>
            </a:pP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2020 </a:t>
            </a:r>
            <a:r>
              <a:rPr lang="en-US" altLang="en-US" sz="1200" dirty="0">
                <a:solidFill>
                  <a:schemeClr val="tx1"/>
                </a:solidFill>
                <a:latin typeface="Verdana"/>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95205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Vectors and Scalars</a:t>
            </a:r>
            <a:endParaRPr lang="en-US" sz="3600" dirty="0"/>
          </a:p>
        </p:txBody>
      </p:sp>
      <p:sp>
        <p:nvSpPr>
          <p:cNvPr id="4" name="Content Placeholder 3"/>
          <p:cNvSpPr>
            <a:spLocks noGrp="1"/>
          </p:cNvSpPr>
          <p:nvPr>
            <p:ph idx="1"/>
          </p:nvPr>
        </p:nvSpPr>
        <p:spPr>
          <a:xfrm>
            <a:off x="457200" y="1600200"/>
            <a:ext cx="8229600" cy="2748403"/>
          </a:xfrm>
        </p:spPr>
        <p:txBody>
          <a:bodyPr/>
          <a:lstStyle/>
          <a:p>
            <a:r>
              <a:rPr lang="en-US" altLang="en-US" sz="2600" dirty="0"/>
              <a:t>A </a:t>
            </a:r>
            <a:r>
              <a:rPr lang="en-US" altLang="en-US" sz="2600" b="1" dirty="0"/>
              <a:t>scalar</a:t>
            </a:r>
            <a:r>
              <a:rPr lang="en-US" altLang="en-US" sz="2600" dirty="0"/>
              <a:t> </a:t>
            </a:r>
            <a:r>
              <a:rPr lang="en-US" altLang="en-US" sz="2600" b="1" dirty="0"/>
              <a:t>quantity</a:t>
            </a:r>
            <a:r>
              <a:rPr lang="en-US" altLang="en-US" sz="2600" dirty="0"/>
              <a:t> can be described by a </a:t>
            </a:r>
            <a:r>
              <a:rPr lang="en-US" altLang="en-US" sz="2600" b="1" dirty="0"/>
              <a:t>single number</a:t>
            </a:r>
            <a:r>
              <a:rPr lang="en-US" altLang="en-US" sz="2600" dirty="0"/>
              <a:t>.</a:t>
            </a:r>
          </a:p>
          <a:p>
            <a:r>
              <a:rPr lang="en-US" altLang="en-US" sz="2600" dirty="0"/>
              <a:t>A </a:t>
            </a:r>
            <a:r>
              <a:rPr lang="en-US" altLang="en-US" sz="2600" b="1" dirty="0"/>
              <a:t>vector</a:t>
            </a:r>
            <a:r>
              <a:rPr lang="en-US" altLang="en-US" sz="2600" dirty="0"/>
              <a:t> </a:t>
            </a:r>
            <a:r>
              <a:rPr lang="en-US" altLang="en-US" sz="2600" b="1" dirty="0"/>
              <a:t>quantity</a:t>
            </a:r>
            <a:r>
              <a:rPr lang="en-US" altLang="en-US" sz="2600" dirty="0"/>
              <a:t> has both a </a:t>
            </a:r>
            <a:r>
              <a:rPr lang="en-US" altLang="en-US" sz="2600" b="1" dirty="0"/>
              <a:t>magnitude </a:t>
            </a:r>
            <a:r>
              <a:rPr lang="en-US" altLang="en-US" sz="2600" dirty="0"/>
              <a:t>and a </a:t>
            </a:r>
            <a:r>
              <a:rPr lang="en-US" altLang="en-US" sz="2600" b="1" dirty="0"/>
              <a:t>direction </a:t>
            </a:r>
            <a:r>
              <a:rPr lang="en-US" altLang="en-US" sz="2600" dirty="0"/>
              <a:t>in space.</a:t>
            </a:r>
          </a:p>
          <a:p>
            <a:r>
              <a:rPr lang="en-US" altLang="en-US" sz="2600" dirty="0"/>
              <a:t>In this book, a vector quantity is represented in boldface italic type with an arrow over it:</a:t>
            </a:r>
          </a:p>
        </p:txBody>
      </p:sp>
      <p:graphicFrame>
        <p:nvGraphicFramePr>
          <p:cNvPr id="7" name="Object 6" descr="vector Ay"/>
          <p:cNvGraphicFramePr>
            <a:graphicFrameLocks noChangeAspect="1"/>
          </p:cNvGraphicFramePr>
          <p:nvPr>
            <p:extLst>
              <p:ext uri="{D42A27DB-BD31-4B8C-83A1-F6EECF244321}">
                <p14:modId xmlns:p14="http://schemas.microsoft.com/office/powerpoint/2010/main" val="777552708"/>
              </p:ext>
            </p:extLst>
          </p:nvPr>
        </p:nvGraphicFramePr>
        <p:xfrm>
          <a:off x="6646918" y="3936748"/>
          <a:ext cx="489069" cy="411856"/>
        </p:xfrm>
        <a:graphic>
          <a:graphicData uri="http://schemas.openxmlformats.org/presentationml/2006/ole">
            <mc:AlternateContent xmlns:mc="http://schemas.openxmlformats.org/markup-compatibility/2006">
              <mc:Choice xmlns:v="urn:schemas-microsoft-com:vml" Requires="v">
                <p:oleObj spid="_x0000_s3545" name="Equation" r:id="rId3" imgW="241200" imgH="203040" progId="Equation.DSMT4">
                  <p:embed/>
                </p:oleObj>
              </mc:Choice>
              <mc:Fallback>
                <p:oleObj name="Equation" r:id="rId3" imgW="241200" imgH="203040" progId="Equation.DSMT4">
                  <p:embed/>
                  <p:pic>
                    <p:nvPicPr>
                      <p:cNvPr id="0" name=""/>
                      <p:cNvPicPr/>
                      <p:nvPr/>
                    </p:nvPicPr>
                    <p:blipFill>
                      <a:blip r:embed="rId4"/>
                      <a:stretch>
                        <a:fillRect/>
                      </a:stretch>
                    </p:blipFill>
                    <p:spPr>
                      <a:xfrm>
                        <a:off x="6646918" y="3936748"/>
                        <a:ext cx="489069" cy="411856"/>
                      </a:xfrm>
                      <a:prstGeom prst="rect">
                        <a:avLst/>
                      </a:prstGeom>
                    </p:spPr>
                  </p:pic>
                </p:oleObj>
              </mc:Fallback>
            </mc:AlternateContent>
          </a:graphicData>
        </a:graphic>
      </p:graphicFrame>
      <p:sp>
        <p:nvSpPr>
          <p:cNvPr id="6" name="Content Placeholder 5"/>
          <p:cNvSpPr>
            <a:spLocks noGrp="1"/>
          </p:cNvSpPr>
          <p:nvPr>
            <p:ph idx="14"/>
          </p:nvPr>
        </p:nvSpPr>
        <p:spPr>
          <a:xfrm>
            <a:off x="457200" y="4542268"/>
            <a:ext cx="2895600" cy="381000"/>
          </a:xfrm>
        </p:spPr>
        <p:txBody>
          <a:bodyPr/>
          <a:lstStyle/>
          <a:p>
            <a:r>
              <a:rPr lang="en-US" altLang="en-US" sz="2600" dirty="0"/>
              <a:t>The magnitude of</a:t>
            </a:r>
            <a:endParaRPr lang="en-US" sz="2600" dirty="0"/>
          </a:p>
        </p:txBody>
      </p:sp>
      <p:graphicFrame>
        <p:nvGraphicFramePr>
          <p:cNvPr id="8" name="Object 7" descr="vertical bar, Ay with over arrow, vertical bar"/>
          <p:cNvGraphicFramePr>
            <a:graphicFrameLocks noChangeAspect="1"/>
          </p:cNvGraphicFramePr>
          <p:nvPr>
            <p:extLst>
              <p:ext uri="{D42A27DB-BD31-4B8C-83A1-F6EECF244321}">
                <p14:modId xmlns:p14="http://schemas.microsoft.com/office/powerpoint/2010/main" val="3998825678"/>
              </p:ext>
            </p:extLst>
          </p:nvPr>
        </p:nvGraphicFramePr>
        <p:xfrm>
          <a:off x="3376613" y="4513263"/>
          <a:ext cx="333375" cy="411162"/>
        </p:xfrm>
        <a:graphic>
          <a:graphicData uri="http://schemas.openxmlformats.org/presentationml/2006/ole">
            <mc:AlternateContent xmlns:mc="http://schemas.openxmlformats.org/markup-compatibility/2006">
              <mc:Choice xmlns:v="urn:schemas-microsoft-com:vml" Requires="v">
                <p:oleObj spid="_x0000_s3546" name="Equation" r:id="rId5" imgW="164880" imgH="203040" progId="Equation.DSMT4">
                  <p:embed/>
                </p:oleObj>
              </mc:Choice>
              <mc:Fallback>
                <p:oleObj name="Equation" r:id="rId5" imgW="164880" imgH="203040" progId="Equation.DSMT4">
                  <p:embed/>
                  <p:pic>
                    <p:nvPicPr>
                      <p:cNvPr id="0" name=""/>
                      <p:cNvPicPr/>
                      <p:nvPr/>
                    </p:nvPicPr>
                    <p:blipFill>
                      <a:blip r:embed="rId6"/>
                      <a:stretch>
                        <a:fillRect/>
                      </a:stretch>
                    </p:blipFill>
                    <p:spPr>
                      <a:xfrm>
                        <a:off x="3376613" y="4513263"/>
                        <a:ext cx="333375" cy="411162"/>
                      </a:xfrm>
                      <a:prstGeom prst="rect">
                        <a:avLst/>
                      </a:prstGeom>
                    </p:spPr>
                  </p:pic>
                </p:oleObj>
              </mc:Fallback>
            </mc:AlternateContent>
          </a:graphicData>
        </a:graphic>
      </p:graphicFrame>
      <p:sp>
        <p:nvSpPr>
          <p:cNvPr id="5" name="Content Placeholder 4"/>
          <p:cNvSpPr>
            <a:spLocks noGrp="1"/>
          </p:cNvSpPr>
          <p:nvPr>
            <p:ph idx="13"/>
          </p:nvPr>
        </p:nvSpPr>
        <p:spPr>
          <a:xfrm>
            <a:off x="3780258" y="4544126"/>
            <a:ext cx="2514600" cy="433465"/>
          </a:xfrm>
        </p:spPr>
        <p:txBody>
          <a:bodyPr/>
          <a:lstStyle/>
          <a:p>
            <a:pPr marL="0" indent="0">
              <a:buNone/>
            </a:pPr>
            <a:r>
              <a:rPr lang="en-US" altLang="en-US" sz="2600" dirty="0"/>
              <a:t>is written as </a:t>
            </a:r>
            <a:r>
              <a:rPr lang="en-US" altLang="en-US" sz="2600" i="1" dirty="0"/>
              <a:t>A</a:t>
            </a:r>
            <a:r>
              <a:rPr lang="en-US" altLang="en-US" sz="2600" dirty="0"/>
              <a:t> or</a:t>
            </a:r>
            <a:endParaRPr lang="en-US" sz="2600" dirty="0"/>
          </a:p>
        </p:txBody>
      </p:sp>
      <p:graphicFrame>
        <p:nvGraphicFramePr>
          <p:cNvPr id="9" name="Object 8" descr="vertical bar, Ay with over arrow, vertical bar"/>
          <p:cNvGraphicFramePr>
            <a:graphicFrameLocks noChangeAspect="1"/>
          </p:cNvGraphicFramePr>
          <p:nvPr>
            <p:extLst>
              <p:ext uri="{D42A27DB-BD31-4B8C-83A1-F6EECF244321}">
                <p14:modId xmlns:p14="http://schemas.microsoft.com/office/powerpoint/2010/main" val="1790180927"/>
              </p:ext>
            </p:extLst>
          </p:nvPr>
        </p:nvGraphicFramePr>
        <p:xfrm>
          <a:off x="6319837" y="4513263"/>
          <a:ext cx="461963" cy="552450"/>
        </p:xfrm>
        <a:graphic>
          <a:graphicData uri="http://schemas.openxmlformats.org/presentationml/2006/ole">
            <mc:AlternateContent xmlns:mc="http://schemas.openxmlformats.org/markup-compatibility/2006">
              <mc:Choice xmlns:v="urn:schemas-microsoft-com:vml" Requires="v">
                <p:oleObj spid="_x0000_s3547" name="Equation" r:id="rId7" imgW="253800" imgH="304560" progId="Equation.DSMT4">
                  <p:embed/>
                </p:oleObj>
              </mc:Choice>
              <mc:Fallback>
                <p:oleObj name="Equation" r:id="rId7" imgW="253800" imgH="304560" progId="Equation.DSMT4">
                  <p:embed/>
                  <p:pic>
                    <p:nvPicPr>
                      <p:cNvPr id="0" name=""/>
                      <p:cNvPicPr/>
                      <p:nvPr/>
                    </p:nvPicPr>
                    <p:blipFill>
                      <a:blip r:embed="rId8"/>
                      <a:stretch>
                        <a:fillRect/>
                      </a:stretch>
                    </p:blipFill>
                    <p:spPr>
                      <a:xfrm>
                        <a:off x="6319837" y="4513263"/>
                        <a:ext cx="461963" cy="552450"/>
                      </a:xfrm>
                      <a:prstGeom prst="rect">
                        <a:avLst/>
                      </a:prstGeom>
                    </p:spPr>
                  </p:pic>
                </p:oleObj>
              </mc:Fallback>
            </mc:AlternateContent>
          </a:graphicData>
        </a:graphic>
      </p:graphicFrame>
    </p:spTree>
    <p:extLst>
      <p:ext uri="{BB962C8B-B14F-4D97-AF65-F5344CB8AC3E}">
        <p14:creationId xmlns:p14="http://schemas.microsoft.com/office/powerpoint/2010/main" val="62394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Drawing Vectors</a:t>
            </a:r>
            <a:endParaRPr lang="en-US" sz="3600" dirty="0"/>
          </a:p>
        </p:txBody>
      </p:sp>
      <p:sp>
        <p:nvSpPr>
          <p:cNvPr id="7" name="Content Placeholder 6"/>
          <p:cNvSpPr>
            <a:spLocks noGrp="1"/>
          </p:cNvSpPr>
          <p:nvPr>
            <p:ph idx="1"/>
          </p:nvPr>
        </p:nvSpPr>
        <p:spPr>
          <a:xfrm>
            <a:off x="457200" y="1600201"/>
            <a:ext cx="8458200" cy="1600199"/>
          </a:xfrm>
        </p:spPr>
        <p:txBody>
          <a:bodyPr/>
          <a:lstStyle/>
          <a:p>
            <a:pPr marL="256032" indent="-256032">
              <a:buSzPct val="100000"/>
            </a:pPr>
            <a:r>
              <a:rPr lang="en-US" altLang="en-US" sz="2600" dirty="0"/>
              <a:t>Draw a vector as a line with an arrowhead at its tip.</a:t>
            </a:r>
          </a:p>
          <a:p>
            <a:pPr marL="256032" indent="-256032">
              <a:buSzPct val="100000"/>
            </a:pPr>
            <a:r>
              <a:rPr lang="en-US" altLang="en-US" sz="2600" dirty="0"/>
              <a:t>The </a:t>
            </a:r>
            <a:r>
              <a:rPr lang="en-US" altLang="en-US" sz="2600" b="1" dirty="0"/>
              <a:t>length </a:t>
            </a:r>
            <a:r>
              <a:rPr lang="en-US" altLang="en-US" sz="2600" dirty="0"/>
              <a:t>of the line shows the vector’s </a:t>
            </a:r>
            <a:r>
              <a:rPr lang="en-US" altLang="en-US" sz="2600" b="1" dirty="0"/>
              <a:t>magnitude</a:t>
            </a:r>
            <a:r>
              <a:rPr lang="en-US" altLang="en-US" sz="2600" dirty="0"/>
              <a:t>.</a:t>
            </a:r>
          </a:p>
          <a:p>
            <a:pPr marL="256032" indent="-256032">
              <a:buSzPct val="100000"/>
            </a:pPr>
            <a:r>
              <a:rPr lang="en-US" altLang="en-US" sz="2600" dirty="0"/>
              <a:t>The </a:t>
            </a:r>
            <a:r>
              <a:rPr lang="en-US" altLang="en-US" sz="2600" b="1" dirty="0"/>
              <a:t>direction </a:t>
            </a:r>
            <a:r>
              <a:rPr lang="en-US" altLang="en-US" sz="2600" dirty="0"/>
              <a:t>of the line shows the vector’s </a:t>
            </a:r>
            <a:r>
              <a:rPr lang="en-US" altLang="en-US" sz="2600" b="1" dirty="0"/>
              <a:t>direction</a:t>
            </a:r>
            <a:r>
              <a:rPr lang="en-US" altLang="en-US" sz="2600" dirty="0"/>
              <a:t>.</a:t>
            </a:r>
            <a:endParaRPr lang="en-US" sz="2600" dirty="0"/>
          </a:p>
        </p:txBody>
      </p:sp>
      <p:pic>
        <p:nvPicPr>
          <p:cNvPr id="8" name="Picture 7" descr="Vector Ay extends from P sub 1 to P sub 2. Parallel vector Ay prime extends from P sub 3 to P sub 4. The displacements of vectors Ay and Ay prime are equal because they have the same length and direction. Vector B = negative vector Ay. Vector B extends from P sub 5 to P sub 6. The displacement of B has the same magnitude as Ay, but opposite direction. B is the negative of 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396213"/>
            <a:ext cx="4001464" cy="2978595"/>
          </a:xfrm>
          <a:prstGeom prst="rect">
            <a:avLst/>
          </a:prstGeom>
        </p:spPr>
      </p:pic>
    </p:spTree>
    <p:extLst>
      <p:ext uri="{BB962C8B-B14F-4D97-AF65-F5344CB8AC3E}">
        <p14:creationId xmlns:p14="http://schemas.microsoft.com/office/powerpoint/2010/main" val="3758475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Adding Two Vectors Graphically </a:t>
            </a:r>
            <a:r>
              <a:rPr lang="en-US" altLang="en-US" sz="2000" b="0" dirty="0"/>
              <a:t>(1 of 3)</a:t>
            </a:r>
            <a:endParaRPr lang="en-US" sz="2000" b="0" dirty="0"/>
          </a:p>
        </p:txBody>
      </p:sp>
      <p:pic>
        <p:nvPicPr>
          <p:cNvPr id="4" name="Picture 3" descr="Adding vectors. Part ay: We can add two vectors by placing them head to tail. The vector sum C extends from the tail of vector Ay to the head of vecto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057400"/>
            <a:ext cx="3947025" cy="2581426"/>
          </a:xfrm>
          <a:prstGeom prst="rect">
            <a:avLst/>
          </a:prstGeom>
        </p:spPr>
      </p:pic>
      <p:pic>
        <p:nvPicPr>
          <p:cNvPr id="5" name="Picture 4" descr="B. Part b: Adding Ay and B in reverse order gives them the same result. Ay + B = B + Ay. The order doesn't matter in vector addi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057400"/>
            <a:ext cx="4231996" cy="2167819"/>
          </a:xfrm>
          <a:prstGeom prst="rect">
            <a:avLst/>
          </a:prstGeom>
        </p:spPr>
      </p:pic>
    </p:spTree>
    <p:extLst>
      <p:ext uri="{BB962C8B-B14F-4D97-AF65-F5344CB8AC3E}">
        <p14:creationId xmlns:p14="http://schemas.microsoft.com/office/powerpoint/2010/main" val="2303134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Adding Two Vectors Graphically </a:t>
            </a:r>
            <a:r>
              <a:rPr lang="en-US" altLang="en-US" sz="2000" b="0" dirty="0"/>
              <a:t>(2 of 3)</a:t>
            </a:r>
            <a:endParaRPr lang="en-US" sz="2000" b="0" dirty="0"/>
          </a:p>
        </p:txBody>
      </p:sp>
      <p:pic>
        <p:nvPicPr>
          <p:cNvPr id="4" name="Picture 3" descr="Part c: We can also add two vectors by placing them tail to tail and constructing a parallelogram. C = Ay + B extends from the common tail of Ay and B, forming the diagonal of a parallelogram with Ay and B being consecutive sid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6508680" cy="2937486"/>
          </a:xfrm>
          <a:prstGeom prst="rect">
            <a:avLst/>
          </a:prstGeom>
        </p:spPr>
      </p:pic>
    </p:spTree>
    <p:extLst>
      <p:ext uri="{BB962C8B-B14F-4D97-AF65-F5344CB8AC3E}">
        <p14:creationId xmlns:p14="http://schemas.microsoft.com/office/powerpoint/2010/main" val="868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Adding Two Vectors Graphically </a:t>
            </a:r>
            <a:r>
              <a:rPr lang="en-US" altLang="en-US" sz="2000" b="0" dirty="0"/>
              <a:t>(3 of 3)</a:t>
            </a:r>
            <a:endParaRPr lang="en-US" sz="2000" b="0" dirty="0"/>
          </a:p>
        </p:txBody>
      </p:sp>
      <p:pic>
        <p:nvPicPr>
          <p:cNvPr id="4" name="Picture 3" descr="Vector addition. Part ay: Only when two vectors Ay and B are parallel does the magnitude of their vector sum C equal the sum of their magnitudes, C =  Ay + B. Part b: When Ay and B are antiparallel, the magnitude of their vector sum C equals the difference of their magnitudes: C = the absolute value of Ay minus B."/>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6784" y="1571660"/>
            <a:ext cx="4640506" cy="4742334"/>
          </a:xfrm>
          <a:prstGeom prst="rect">
            <a:avLst/>
          </a:prstGeom>
        </p:spPr>
      </p:pic>
    </p:spTree>
    <p:extLst>
      <p:ext uri="{BB962C8B-B14F-4D97-AF65-F5344CB8AC3E}">
        <p14:creationId xmlns:p14="http://schemas.microsoft.com/office/powerpoint/2010/main" val="27963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Adding More Than Two Vectors Graphically </a:t>
            </a:r>
            <a:r>
              <a:rPr lang="en-US" altLang="en-US" sz="2000" b="0" dirty="0"/>
              <a:t>(1 of 3)</a:t>
            </a:r>
            <a:endParaRPr lang="en-US" sz="2000" b="0" dirty="0"/>
          </a:p>
        </p:txBody>
      </p:sp>
      <p:sp>
        <p:nvSpPr>
          <p:cNvPr id="3" name="Content Placeholder 2"/>
          <p:cNvSpPr>
            <a:spLocks noGrp="1"/>
          </p:cNvSpPr>
          <p:nvPr>
            <p:ph idx="1"/>
          </p:nvPr>
        </p:nvSpPr>
        <p:spPr>
          <a:xfrm>
            <a:off x="457200" y="1600201"/>
            <a:ext cx="8229600" cy="1066800"/>
          </a:xfrm>
        </p:spPr>
        <p:txBody>
          <a:bodyPr/>
          <a:lstStyle/>
          <a:p>
            <a:pPr marL="256032" indent="-256032">
              <a:buSzPct val="100000"/>
            </a:pPr>
            <a:r>
              <a:rPr lang="en-US" altLang="en-US" sz="2600" dirty="0"/>
              <a:t>To add several vectors, use the head-to-tail method.</a:t>
            </a:r>
          </a:p>
          <a:p>
            <a:pPr marL="256032" indent="-256032">
              <a:buSzPct val="100000"/>
            </a:pPr>
            <a:r>
              <a:rPr lang="en-US" altLang="en-US" sz="2600" dirty="0"/>
              <a:t>The vectors can be added in any order.</a:t>
            </a:r>
          </a:p>
        </p:txBody>
      </p:sp>
      <p:pic>
        <p:nvPicPr>
          <p:cNvPr id="4" name="Picture 3" descr="Part ay: Three vectors Ay, B, and C of differing magnitudes extend in different directions from a common verte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339" y="2739904"/>
            <a:ext cx="2618674" cy="3405426"/>
          </a:xfrm>
          <a:prstGeom prst="rect">
            <a:avLst/>
          </a:prstGeom>
        </p:spPr>
      </p:pic>
      <p:pic>
        <p:nvPicPr>
          <p:cNvPr id="5" name="Picture 4" descr="Part b: Add vectors Ay and B to get vector D. Then add vectors C and D to get the final sum, or resultant, 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429" y="2760690"/>
            <a:ext cx="3013500" cy="3411510"/>
          </a:xfrm>
          <a:prstGeom prst="rect">
            <a:avLst/>
          </a:prstGeom>
        </p:spPr>
      </p:pic>
    </p:spTree>
    <p:extLst>
      <p:ext uri="{BB962C8B-B14F-4D97-AF65-F5344CB8AC3E}">
        <p14:creationId xmlns:p14="http://schemas.microsoft.com/office/powerpoint/2010/main" val="1114827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Adding More Than Two Vectors Graphically </a:t>
            </a:r>
            <a:r>
              <a:rPr lang="en-US" altLang="en-US" sz="2000" b="0" dirty="0"/>
              <a:t>(2 of 3)</a:t>
            </a:r>
            <a:endParaRPr lang="en-US" sz="2000" b="0" dirty="0"/>
          </a:p>
        </p:txBody>
      </p:sp>
      <p:sp>
        <p:nvSpPr>
          <p:cNvPr id="3" name="Content Placeholder 2"/>
          <p:cNvSpPr>
            <a:spLocks noGrp="1"/>
          </p:cNvSpPr>
          <p:nvPr>
            <p:ph idx="1"/>
          </p:nvPr>
        </p:nvSpPr>
        <p:spPr>
          <a:xfrm>
            <a:off x="457200" y="1600201"/>
            <a:ext cx="8229600" cy="1066800"/>
          </a:xfrm>
        </p:spPr>
        <p:txBody>
          <a:bodyPr/>
          <a:lstStyle/>
          <a:p>
            <a:pPr marL="256032" indent="-256032">
              <a:buSzPct val="100000"/>
            </a:pPr>
            <a:r>
              <a:rPr lang="en-US" altLang="en-US" sz="2600" dirty="0"/>
              <a:t>To add several vectors, use the head-to-tail method.</a:t>
            </a:r>
          </a:p>
          <a:p>
            <a:pPr marL="256032" indent="-256032">
              <a:buSzPct val="100000"/>
            </a:pPr>
            <a:r>
              <a:rPr lang="en-US" altLang="en-US" sz="2600" dirty="0"/>
              <a:t>The vectors can be added in any order.</a:t>
            </a:r>
          </a:p>
        </p:txBody>
      </p:sp>
      <p:pic>
        <p:nvPicPr>
          <p:cNvPr id="4" name="Picture 3" descr="Part ay: Three vectors Ay, B, and C of differing magnitudes extend in different directions from a common verte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339" y="2739904"/>
            <a:ext cx="2618674" cy="3405426"/>
          </a:xfrm>
          <a:prstGeom prst="rect">
            <a:avLst/>
          </a:prstGeom>
        </p:spPr>
      </p:pic>
      <p:pic>
        <p:nvPicPr>
          <p:cNvPr id="6" name="Picture 5" descr="Part d: Add vectors Ay, B, and C to get R directly. Place, Ay, B, and C end to end. R extends from the tail of Ay to the head of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793" y="2743200"/>
            <a:ext cx="3079871" cy="3468480"/>
          </a:xfrm>
          <a:prstGeom prst="rect">
            <a:avLst/>
          </a:prstGeom>
        </p:spPr>
      </p:pic>
    </p:spTree>
    <p:extLst>
      <p:ext uri="{BB962C8B-B14F-4D97-AF65-F5344CB8AC3E}">
        <p14:creationId xmlns:p14="http://schemas.microsoft.com/office/powerpoint/2010/main" val="2474148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Adding More Than Two Vectors Graphically </a:t>
            </a:r>
            <a:r>
              <a:rPr lang="en-US" altLang="en-US" sz="2000" b="0" dirty="0"/>
              <a:t>(3 of 3)</a:t>
            </a:r>
            <a:endParaRPr lang="en-US" sz="2000" b="0" dirty="0"/>
          </a:p>
        </p:txBody>
      </p:sp>
      <p:sp>
        <p:nvSpPr>
          <p:cNvPr id="3" name="Content Placeholder 2"/>
          <p:cNvSpPr>
            <a:spLocks noGrp="1"/>
          </p:cNvSpPr>
          <p:nvPr>
            <p:ph idx="1"/>
          </p:nvPr>
        </p:nvSpPr>
        <p:spPr>
          <a:xfrm>
            <a:off x="457200" y="1600201"/>
            <a:ext cx="8229600" cy="1066800"/>
          </a:xfrm>
        </p:spPr>
        <p:txBody>
          <a:bodyPr/>
          <a:lstStyle/>
          <a:p>
            <a:pPr marL="256032" indent="-256032">
              <a:buSzPct val="100000"/>
            </a:pPr>
            <a:r>
              <a:rPr lang="en-US" altLang="en-US" sz="2600" dirty="0"/>
              <a:t>To add several vectors, use the head-to-tail method.</a:t>
            </a:r>
          </a:p>
          <a:p>
            <a:pPr marL="256032" indent="-256032">
              <a:buSzPct val="100000"/>
            </a:pPr>
            <a:r>
              <a:rPr lang="en-US" altLang="en-US" sz="2600" dirty="0"/>
              <a:t>The vectors can be added in any order.</a:t>
            </a:r>
          </a:p>
        </p:txBody>
      </p:sp>
      <p:pic>
        <p:nvPicPr>
          <p:cNvPr id="4" name="Picture 3" descr="Part ay: Three vectors Ay, B, and C of differing magnitudes extend in different directions from a common verte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339" y="2766774"/>
            <a:ext cx="2618674" cy="3405426"/>
          </a:xfrm>
          <a:prstGeom prst="rect">
            <a:avLst/>
          </a:prstGeom>
        </p:spPr>
      </p:pic>
      <p:pic>
        <p:nvPicPr>
          <p:cNvPr id="7" name="Picture 6" descr="Part e: Add Ay, B, and C in any other order and still get R. In the example, vectors B, Ay, and C are end to end, with R extending from the tail of B to the head of 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069" y="2715107"/>
            <a:ext cx="2987943" cy="3573579"/>
          </a:xfrm>
          <a:prstGeom prst="rect">
            <a:avLst/>
          </a:prstGeom>
        </p:spPr>
      </p:pic>
    </p:spTree>
    <p:extLst>
      <p:ext uri="{BB962C8B-B14F-4D97-AF65-F5344CB8AC3E}">
        <p14:creationId xmlns:p14="http://schemas.microsoft.com/office/powerpoint/2010/main" val="1875441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Subtracting Vectors</a:t>
            </a:r>
            <a:endParaRPr lang="en-US" sz="3600" dirty="0"/>
          </a:p>
        </p:txBody>
      </p:sp>
      <p:pic>
        <p:nvPicPr>
          <p:cNvPr id="4" name="Picture 3" descr="Subtracting vector B from vector Ay is equivalent to adding negative B to Ay."/>
          <p:cNvPicPr>
            <a:picLocks noChangeAspect="1"/>
          </p:cNvPicPr>
          <p:nvPr/>
        </p:nvPicPr>
        <p:blipFill rotWithShape="1">
          <a:blip r:embed="rId2">
            <a:extLst>
              <a:ext uri="{28A0092B-C50C-407E-A947-70E740481C1C}">
                <a14:useLocalDpi xmlns:a14="http://schemas.microsoft.com/office/drawing/2010/main" val="0"/>
              </a:ext>
            </a:extLst>
          </a:blip>
          <a:srcRect r="46680"/>
          <a:stretch/>
        </p:blipFill>
        <p:spPr>
          <a:xfrm>
            <a:off x="1487860" y="1560085"/>
            <a:ext cx="6168281" cy="2178361"/>
          </a:xfrm>
          <a:prstGeom prst="rect">
            <a:avLst/>
          </a:prstGeom>
        </p:spPr>
      </p:pic>
      <p:pic>
        <p:nvPicPr>
          <p:cNvPr id="5" name="Picture 4" descr="Vector subtraction. With vectors Ay and negative B head to tail, Ay minus B is the vector from the tail of Ay to the head of negative B. With vectors Ay and B head to head, Ay minus B is the vector from the tail of Ay to the tail of B."/>
          <p:cNvPicPr>
            <a:picLocks noChangeAspect="1"/>
          </p:cNvPicPr>
          <p:nvPr/>
        </p:nvPicPr>
        <p:blipFill rotWithShape="1">
          <a:blip r:embed="rId2">
            <a:extLst>
              <a:ext uri="{28A0092B-C50C-407E-A947-70E740481C1C}">
                <a14:useLocalDpi xmlns:a14="http://schemas.microsoft.com/office/drawing/2010/main" val="0"/>
              </a:ext>
            </a:extLst>
          </a:blip>
          <a:srcRect l="56395"/>
          <a:stretch/>
        </p:blipFill>
        <p:spPr>
          <a:xfrm>
            <a:off x="1867856" y="3883820"/>
            <a:ext cx="5408289" cy="2335498"/>
          </a:xfrm>
          <a:prstGeom prst="rect">
            <a:avLst/>
          </a:prstGeom>
        </p:spPr>
      </p:pic>
    </p:spTree>
    <p:extLst>
      <p:ext uri="{BB962C8B-B14F-4D97-AF65-F5344CB8AC3E}">
        <p14:creationId xmlns:p14="http://schemas.microsoft.com/office/powerpoint/2010/main" val="2750363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sz="3600" dirty="0"/>
              <a:t>Multiplying a Vector by a Scalar</a:t>
            </a:r>
            <a:endParaRPr lang="en-US" sz="3600" dirty="0"/>
          </a:p>
        </p:txBody>
      </p:sp>
      <p:sp>
        <p:nvSpPr>
          <p:cNvPr id="5" name="Content Placeholder 4"/>
          <p:cNvSpPr>
            <a:spLocks noGrp="1"/>
          </p:cNvSpPr>
          <p:nvPr>
            <p:ph idx="1"/>
          </p:nvPr>
        </p:nvSpPr>
        <p:spPr>
          <a:xfrm>
            <a:off x="457200" y="1600201"/>
            <a:ext cx="4114800" cy="386583"/>
          </a:xfrm>
        </p:spPr>
        <p:txBody>
          <a:bodyPr/>
          <a:lstStyle/>
          <a:p>
            <a:r>
              <a:rPr lang="en-US" altLang="en-US" sz="2600" dirty="0"/>
              <a:t>If c is a scalar, the product</a:t>
            </a:r>
          </a:p>
        </p:txBody>
      </p:sp>
      <p:graphicFrame>
        <p:nvGraphicFramePr>
          <p:cNvPr id="9" name="Object 8" descr="c  Ay with over arrow"/>
          <p:cNvGraphicFramePr>
            <a:graphicFrameLocks noChangeAspect="1"/>
          </p:cNvGraphicFramePr>
          <p:nvPr>
            <p:extLst>
              <p:ext uri="{D42A27DB-BD31-4B8C-83A1-F6EECF244321}">
                <p14:modId xmlns:p14="http://schemas.microsoft.com/office/powerpoint/2010/main" val="4118762072"/>
              </p:ext>
            </p:extLst>
          </p:nvPr>
        </p:nvGraphicFramePr>
        <p:xfrm>
          <a:off x="690515" y="1967422"/>
          <a:ext cx="425473" cy="380689"/>
        </p:xfrm>
        <a:graphic>
          <a:graphicData uri="http://schemas.openxmlformats.org/presentationml/2006/ole">
            <mc:AlternateContent xmlns:mc="http://schemas.openxmlformats.org/markup-compatibility/2006">
              <mc:Choice xmlns:v="urn:schemas-microsoft-com:vml" Requires="v">
                <p:oleObj spid="_x0000_s4380" name="Equation" r:id="rId3" imgW="241200" imgH="215640" progId="Equation.DSMT4">
                  <p:embed/>
                </p:oleObj>
              </mc:Choice>
              <mc:Fallback>
                <p:oleObj name="Equation" r:id="rId3" imgW="241200" imgH="215640" progId="Equation.DSMT4">
                  <p:embed/>
                  <p:pic>
                    <p:nvPicPr>
                      <p:cNvPr id="0" name=""/>
                      <p:cNvPicPr/>
                      <p:nvPr/>
                    </p:nvPicPr>
                    <p:blipFill>
                      <a:blip r:embed="rId4"/>
                      <a:stretch>
                        <a:fillRect/>
                      </a:stretch>
                    </p:blipFill>
                    <p:spPr>
                      <a:xfrm>
                        <a:off x="690515" y="1967422"/>
                        <a:ext cx="425473" cy="380689"/>
                      </a:xfrm>
                      <a:prstGeom prst="rect">
                        <a:avLst/>
                      </a:prstGeom>
                    </p:spPr>
                  </p:pic>
                </p:oleObj>
              </mc:Fallback>
            </mc:AlternateContent>
          </a:graphicData>
        </a:graphic>
      </p:graphicFrame>
      <p:sp>
        <p:nvSpPr>
          <p:cNvPr id="7" name="Content Placeholder 6"/>
          <p:cNvSpPr>
            <a:spLocks noGrp="1"/>
          </p:cNvSpPr>
          <p:nvPr>
            <p:ph idx="14"/>
          </p:nvPr>
        </p:nvSpPr>
        <p:spPr>
          <a:xfrm>
            <a:off x="1148572" y="1986784"/>
            <a:ext cx="2286000" cy="457200"/>
          </a:xfrm>
        </p:spPr>
        <p:txBody>
          <a:bodyPr/>
          <a:lstStyle/>
          <a:p>
            <a:pPr marL="0" indent="0">
              <a:buNone/>
            </a:pPr>
            <a:r>
              <a:rPr lang="en-US" altLang="en-US" sz="2600" dirty="0"/>
              <a:t>has magnitude</a:t>
            </a:r>
            <a:endParaRPr lang="en-US" sz="2600" dirty="0"/>
          </a:p>
        </p:txBody>
      </p:sp>
      <p:graphicFrame>
        <p:nvGraphicFramePr>
          <p:cNvPr id="10" name="Object 9" descr="vertical bar, c with A"/>
          <p:cNvGraphicFramePr>
            <a:graphicFrameLocks noChangeAspect="1"/>
          </p:cNvGraphicFramePr>
          <p:nvPr>
            <p:extLst>
              <p:ext uri="{D42A27DB-BD31-4B8C-83A1-F6EECF244321}">
                <p14:modId xmlns:p14="http://schemas.microsoft.com/office/powerpoint/2010/main" val="755912517"/>
              </p:ext>
            </p:extLst>
          </p:nvPr>
        </p:nvGraphicFramePr>
        <p:xfrm>
          <a:off x="3383877" y="1971038"/>
          <a:ext cx="654723" cy="484977"/>
        </p:xfrm>
        <a:graphic>
          <a:graphicData uri="http://schemas.openxmlformats.org/presentationml/2006/ole">
            <mc:AlternateContent xmlns:mc="http://schemas.openxmlformats.org/markup-compatibility/2006">
              <mc:Choice xmlns:v="urn:schemas-microsoft-com:vml" Requires="v">
                <p:oleObj spid="_x0000_s4381" name="Equation" r:id="rId5" imgW="342720" imgH="253800" progId="Equation.DSMT4">
                  <p:embed/>
                </p:oleObj>
              </mc:Choice>
              <mc:Fallback>
                <p:oleObj name="Equation" r:id="rId5" imgW="342720" imgH="253800" progId="Equation.DSMT4">
                  <p:embed/>
                  <p:pic>
                    <p:nvPicPr>
                      <p:cNvPr id="0" name=""/>
                      <p:cNvPicPr/>
                      <p:nvPr/>
                    </p:nvPicPr>
                    <p:blipFill>
                      <a:blip r:embed="rId6"/>
                      <a:stretch>
                        <a:fillRect/>
                      </a:stretch>
                    </p:blipFill>
                    <p:spPr>
                      <a:xfrm>
                        <a:off x="3383877" y="1971038"/>
                        <a:ext cx="654723" cy="484977"/>
                      </a:xfrm>
                      <a:prstGeom prst="rect">
                        <a:avLst/>
                      </a:prstGeom>
                    </p:spPr>
                  </p:pic>
                </p:oleObj>
              </mc:Fallback>
            </mc:AlternateContent>
          </a:graphicData>
        </a:graphic>
      </p:graphicFrame>
      <p:sp>
        <p:nvSpPr>
          <p:cNvPr id="6" name="Content Placeholder 5"/>
          <p:cNvSpPr>
            <a:spLocks noGrp="1"/>
          </p:cNvSpPr>
          <p:nvPr>
            <p:ph idx="13"/>
          </p:nvPr>
        </p:nvSpPr>
        <p:spPr>
          <a:xfrm>
            <a:off x="457200" y="2522044"/>
            <a:ext cx="4114800" cy="2111138"/>
          </a:xfrm>
        </p:spPr>
        <p:txBody>
          <a:bodyPr/>
          <a:lstStyle/>
          <a:p>
            <a:r>
              <a:rPr lang="en-US" altLang="en-US" sz="2600" dirty="0"/>
              <a:t>The figure illustrates multiplication of a vector by </a:t>
            </a:r>
          </a:p>
          <a:p>
            <a:pPr marL="740664" indent="-420624">
              <a:spcBef>
                <a:spcPts val="600"/>
              </a:spcBef>
              <a:buClrTx/>
              <a:buFont typeface="+mj-lt"/>
              <a:buAutoNum type="alphaLcParenR"/>
            </a:pPr>
            <a:r>
              <a:rPr lang="en-US" altLang="en-US" sz="2400" dirty="0"/>
              <a:t>a positive scalar and </a:t>
            </a:r>
          </a:p>
          <a:p>
            <a:pPr marL="740664" indent="-420624">
              <a:spcBef>
                <a:spcPts val="600"/>
              </a:spcBef>
              <a:buClrTx/>
              <a:buFont typeface="+mj-lt"/>
              <a:buAutoNum type="alphaLcParenR"/>
            </a:pPr>
            <a:r>
              <a:rPr lang="en-US" altLang="en-US" sz="2400" dirty="0"/>
              <a:t>a negative scalar</a:t>
            </a:r>
            <a:r>
              <a:rPr lang="en-US" altLang="en-US" sz="2600" dirty="0"/>
              <a:t>.</a:t>
            </a:r>
          </a:p>
        </p:txBody>
      </p:sp>
      <p:pic>
        <p:nvPicPr>
          <p:cNvPr id="8" name="Picture 7" descr="Vector multiplication. Part ay: Multiplying a vector by a positive scalar changes than magnitude or length of the vector but not its direction. For example, vector 2 Ay is twice as long as vector Ay. Part b: Multiplying a vector by a negative scalar changes its magnitude and reverse its direction. For example, vector negative 3 Ay is three times as long as Ay and points in the opposite directio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85330" y="1669958"/>
            <a:ext cx="4030070" cy="4635898"/>
          </a:xfrm>
          <a:prstGeom prst="rect">
            <a:avLst/>
          </a:prstGeom>
        </p:spPr>
      </p:pic>
    </p:spTree>
    <p:extLst>
      <p:ext uri="{BB962C8B-B14F-4D97-AF65-F5344CB8AC3E}">
        <p14:creationId xmlns:p14="http://schemas.microsoft.com/office/powerpoint/2010/main" val="1991484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3600"/>
              <a:t>Learning Outcomes</a:t>
            </a:r>
            <a:endParaRPr lang="en-US" sz="3600" dirty="0"/>
          </a:p>
        </p:txBody>
      </p:sp>
      <p:sp>
        <p:nvSpPr>
          <p:cNvPr id="11" name="Content Placeholder 10"/>
          <p:cNvSpPr>
            <a:spLocks noGrp="1"/>
          </p:cNvSpPr>
          <p:nvPr>
            <p:ph idx="1"/>
          </p:nvPr>
        </p:nvSpPr>
        <p:spPr>
          <a:xfrm>
            <a:off x="457200" y="1600200"/>
            <a:ext cx="8229600" cy="4724400"/>
          </a:xfrm>
        </p:spPr>
        <p:txBody>
          <a:bodyPr/>
          <a:lstStyle/>
          <a:p>
            <a:pPr marL="0" indent="0">
              <a:buNone/>
            </a:pPr>
            <a:r>
              <a:rPr lang="en-US" altLang="en-US" sz="2600" b="1" dirty="0"/>
              <a:t>In this chapter, you’ll learn…</a:t>
            </a:r>
          </a:p>
          <a:p>
            <a:pPr marL="256032" indent="-256032">
              <a:buSzPct val="100000"/>
            </a:pPr>
            <a:r>
              <a:rPr lang="en-CA" altLang="en-US" sz="2400" dirty="0"/>
              <a:t>the four steps you can use to solve any physics problem.</a:t>
            </a:r>
          </a:p>
          <a:p>
            <a:pPr marL="256032" indent="-256032">
              <a:buSzPct val="100000"/>
            </a:pPr>
            <a:r>
              <a:rPr lang="en-CA" altLang="en-US" sz="2400" dirty="0"/>
              <a:t>three fundamental quantities of physics and the units physicists use to measure them.</a:t>
            </a:r>
          </a:p>
          <a:p>
            <a:pPr marL="256032" indent="-256032">
              <a:buSzPct val="100000"/>
            </a:pPr>
            <a:r>
              <a:rPr lang="en-CA" altLang="en-US" sz="2400" dirty="0"/>
              <a:t>how to work with units and significant figures in your calculations.</a:t>
            </a:r>
          </a:p>
          <a:p>
            <a:pPr marL="256032" indent="-256032">
              <a:buSzPct val="100000"/>
            </a:pPr>
            <a:r>
              <a:rPr lang="en-CA" altLang="en-US" sz="2400" dirty="0"/>
              <a:t>how to add and subtract vectors graphically, and using vector components.</a:t>
            </a:r>
          </a:p>
          <a:p>
            <a:pPr marL="256032" indent="-256032">
              <a:buSzPct val="100000"/>
            </a:pPr>
            <a:r>
              <a:rPr lang="en-CA" altLang="en-US" sz="2400" dirty="0"/>
              <a:t>two ways to multiply vectors: the scalar (dot) product and the vector (cross) product.</a:t>
            </a:r>
            <a:endParaRPr lang="en-US" altLang="en-US" sz="2400" dirty="0"/>
          </a:p>
        </p:txBody>
      </p:sp>
    </p:spTree>
    <p:extLst>
      <p:ext uri="{BB962C8B-B14F-4D97-AF65-F5344CB8AC3E}">
        <p14:creationId xmlns:p14="http://schemas.microsoft.com/office/powerpoint/2010/main" val="1753008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Addition of Two Vectors at Right Angles</a:t>
            </a:r>
            <a:endParaRPr lang="en-US" sz="3600" dirty="0"/>
          </a:p>
        </p:txBody>
      </p:sp>
      <p:sp>
        <p:nvSpPr>
          <p:cNvPr id="7" name="Content Placeholder 6"/>
          <p:cNvSpPr>
            <a:spLocks noGrp="1"/>
          </p:cNvSpPr>
          <p:nvPr>
            <p:ph idx="1"/>
          </p:nvPr>
        </p:nvSpPr>
        <p:spPr>
          <a:xfrm>
            <a:off x="457200" y="1600200"/>
            <a:ext cx="3810000" cy="4525963"/>
          </a:xfrm>
        </p:spPr>
        <p:txBody>
          <a:bodyPr/>
          <a:lstStyle/>
          <a:p>
            <a:pPr marL="256032" indent="-256032">
              <a:buSzPct val="100000"/>
            </a:pPr>
            <a:r>
              <a:rPr lang="en-US" altLang="en-US" sz="2200" dirty="0"/>
              <a:t>To add two vectors that are at right angles, first add the vectors graphically.</a:t>
            </a:r>
          </a:p>
          <a:p>
            <a:pPr marL="256032" indent="-256032">
              <a:buSzPct val="100000"/>
            </a:pPr>
            <a:r>
              <a:rPr lang="en-US" altLang="en-US" sz="2200" dirty="0"/>
              <a:t>Then use trigonometry to find the magnitude and direction of the sum.</a:t>
            </a:r>
          </a:p>
          <a:p>
            <a:pPr marL="256032" indent="-256032">
              <a:buSzPct val="100000"/>
            </a:pPr>
            <a:r>
              <a:rPr lang="en-US" altLang="en-US" sz="2200" dirty="0"/>
              <a:t>In the figure, a cross-country skier ends up 2.24 km from her starting point, in a direction of 63.4 degrees east of north.</a:t>
            </a:r>
            <a:endParaRPr lang="en-US" sz="2200" dirty="0"/>
          </a:p>
        </p:txBody>
      </p:sp>
      <p:pic>
        <p:nvPicPr>
          <p:cNvPr id="8" name="Picture 7" descr="Vectors represent displacement on a map. A vector of magnitude 1 kilometer extends northward from the starting point. A second vector of magnitude 2 kilometers extends eastward from the head of the first vector. The vector for the resultant displacement is the sum of the first two vectors, is extends northward and eastward at angle phi from the northward vec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91235" y="1600200"/>
            <a:ext cx="4386308" cy="3151555"/>
          </a:xfrm>
          <a:prstGeom prst="rect">
            <a:avLst/>
          </a:prstGeom>
        </p:spPr>
      </p:pic>
    </p:spTree>
    <p:extLst>
      <p:ext uri="{BB962C8B-B14F-4D97-AF65-F5344CB8AC3E}">
        <p14:creationId xmlns:p14="http://schemas.microsoft.com/office/powerpoint/2010/main" val="3124905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Components of a Vector</a:t>
            </a:r>
            <a:endParaRPr lang="en-US" sz="3600" dirty="0"/>
          </a:p>
        </p:txBody>
      </p:sp>
      <p:sp>
        <p:nvSpPr>
          <p:cNvPr id="3" name="Content Placeholder 2"/>
          <p:cNvSpPr>
            <a:spLocks noGrp="1"/>
          </p:cNvSpPr>
          <p:nvPr>
            <p:ph idx="1"/>
          </p:nvPr>
        </p:nvSpPr>
        <p:spPr>
          <a:xfrm>
            <a:off x="457200" y="1600201"/>
            <a:ext cx="8229600" cy="2057399"/>
          </a:xfrm>
        </p:spPr>
        <p:txBody>
          <a:bodyPr/>
          <a:lstStyle/>
          <a:p>
            <a:pPr marL="256032" indent="-256032">
              <a:buSzPct val="100000"/>
            </a:pPr>
            <a:r>
              <a:rPr lang="en-US" altLang="en-US" sz="2400" dirty="0"/>
              <a:t>Adding vectors graphically provides limited accuracy. Vector components provide a general method for adding vectors.</a:t>
            </a:r>
          </a:p>
          <a:p>
            <a:pPr marL="256032" indent="-256032">
              <a:buSzPct val="100000"/>
            </a:pPr>
            <a:r>
              <a:rPr lang="en-US" altLang="en-US" sz="2400" dirty="0"/>
              <a:t>Any vector can be represented by an </a:t>
            </a:r>
            <a:r>
              <a:rPr lang="en-US" altLang="en-US" sz="2400" i="1" dirty="0"/>
              <a:t>x</a:t>
            </a:r>
            <a:r>
              <a:rPr lang="en-US" altLang="en-US" sz="2400" dirty="0"/>
              <a:t>-component </a:t>
            </a:r>
            <a:r>
              <a:rPr lang="en-US" altLang="en-US" sz="2400" i="1" dirty="0"/>
              <a:t>A</a:t>
            </a:r>
            <a:r>
              <a:rPr lang="en-US" altLang="en-US" sz="2400" i="1" baseline="-25000" dirty="0"/>
              <a:t>x</a:t>
            </a:r>
            <a:r>
              <a:rPr lang="en-US" altLang="en-US" sz="2400" dirty="0"/>
              <a:t> and a </a:t>
            </a:r>
            <a:r>
              <a:rPr lang="en-US" altLang="en-US" sz="2400" i="1" dirty="0"/>
              <a:t>y</a:t>
            </a:r>
            <a:r>
              <a:rPr lang="en-US" altLang="en-US" sz="2400" dirty="0"/>
              <a:t>-component </a:t>
            </a:r>
            <a:r>
              <a:rPr lang="en-US" altLang="en-US" sz="2400" i="1" dirty="0"/>
              <a:t>A</a:t>
            </a:r>
            <a:r>
              <a:rPr lang="en-US" altLang="en-US" sz="2400" i="1" baseline="-25000" dirty="0"/>
              <a:t>y</a:t>
            </a:r>
            <a:r>
              <a:rPr lang="en-US" altLang="en-US" sz="2400" dirty="0"/>
              <a:t>.</a:t>
            </a:r>
          </a:p>
        </p:txBody>
      </p:sp>
      <p:pic>
        <p:nvPicPr>
          <p:cNvPr id="4" name="Picture 3" descr="On the x y plane, vector Ay extends upward and rightward from the origin, at angle theta from the positive x-axis. The components of vector Ay are the projections of the vector onto the x- and y-axes. Ay sub y = Ay sine of theta, and Ay sub x = Ay cosine of theta. In this case, both Ay sub x and Ay sub y are positiv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5627" y="3769483"/>
            <a:ext cx="3341357" cy="2631317"/>
          </a:xfrm>
          <a:prstGeom prst="rect">
            <a:avLst/>
          </a:prstGeom>
        </p:spPr>
      </p:pic>
    </p:spTree>
    <p:extLst>
      <p:ext uri="{BB962C8B-B14F-4D97-AF65-F5344CB8AC3E}">
        <p14:creationId xmlns:p14="http://schemas.microsoft.com/office/powerpoint/2010/main" val="3471887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Positive and Negative Components</a:t>
            </a:r>
            <a:endParaRPr lang="en-US" sz="3600" dirty="0"/>
          </a:p>
        </p:txBody>
      </p:sp>
      <p:sp>
        <p:nvSpPr>
          <p:cNvPr id="3" name="Content Placeholder 2"/>
          <p:cNvSpPr>
            <a:spLocks noGrp="1"/>
          </p:cNvSpPr>
          <p:nvPr>
            <p:ph idx="1"/>
          </p:nvPr>
        </p:nvSpPr>
        <p:spPr>
          <a:xfrm>
            <a:off x="457200" y="1600201"/>
            <a:ext cx="8229600" cy="838200"/>
          </a:xfrm>
        </p:spPr>
        <p:txBody>
          <a:bodyPr/>
          <a:lstStyle/>
          <a:p>
            <a:pPr marL="256032" indent="-256032">
              <a:buSzPct val="100000"/>
            </a:pPr>
            <a:r>
              <a:rPr lang="en-US" altLang="en-US" sz="2600" dirty="0"/>
              <a:t>The components of a vector may be positive or negative numbers, as shown in the figures.</a:t>
            </a:r>
          </a:p>
        </p:txBody>
      </p:sp>
      <p:pic>
        <p:nvPicPr>
          <p:cNvPr id="8" name="Picture 7" descr="On the x y plane, if vector B is in quadrant 2. B sub x is negative, and B sub y is positive. If vector B is in quadrant 3, C sub x and C sub y are negati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2266" y="2613552"/>
            <a:ext cx="2739031" cy="3631753"/>
          </a:xfrm>
          <a:prstGeom prst="rect">
            <a:avLst/>
          </a:prstGeom>
        </p:spPr>
      </p:pic>
    </p:spTree>
    <p:extLst>
      <p:ext uri="{BB962C8B-B14F-4D97-AF65-F5344CB8AC3E}">
        <p14:creationId xmlns:p14="http://schemas.microsoft.com/office/powerpoint/2010/main" val="4819703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Finding Components</a:t>
            </a:r>
            <a:endParaRPr lang="en-US" sz="3600" dirty="0"/>
          </a:p>
        </p:txBody>
      </p:sp>
      <p:sp>
        <p:nvSpPr>
          <p:cNvPr id="3" name="Content Placeholder 2"/>
          <p:cNvSpPr>
            <a:spLocks noGrp="1"/>
          </p:cNvSpPr>
          <p:nvPr>
            <p:ph idx="1"/>
          </p:nvPr>
        </p:nvSpPr>
        <p:spPr>
          <a:xfrm>
            <a:off x="457200" y="1600202"/>
            <a:ext cx="8229600" cy="765618"/>
          </a:xfrm>
        </p:spPr>
        <p:txBody>
          <a:bodyPr/>
          <a:lstStyle/>
          <a:p>
            <a:pPr marL="256032" indent="-256032">
              <a:buSzPct val="100000"/>
            </a:pPr>
            <a:r>
              <a:rPr lang="en-US" altLang="en-US" sz="2400" dirty="0"/>
              <a:t>We can calculate the components of a vector from its magnitude and direction.</a:t>
            </a:r>
          </a:p>
        </p:txBody>
      </p:sp>
      <p:pic>
        <p:nvPicPr>
          <p:cNvPr id="8" name="Picture 7" descr="When vector D is in quadrant 4 f the x y plane, angle alpha should not be measured clockwise from the positive x-axis. If vector E is in quadrant 1 of the x y plane, angle theta is measured in the direction from the positive x-axis toward the positive y-axis, and angle beta is measured from the positive y-axis toward the positive x-ax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738" y="2590800"/>
            <a:ext cx="5502525" cy="3051619"/>
          </a:xfrm>
          <a:prstGeom prst="rect">
            <a:avLst/>
          </a:prstGeom>
        </p:spPr>
      </p:pic>
      <p:sp>
        <p:nvSpPr>
          <p:cNvPr id="4" name="Text Placeholder 3"/>
          <p:cNvSpPr>
            <a:spLocks noGrp="1"/>
          </p:cNvSpPr>
          <p:nvPr>
            <p:ph type="body" sz="quarter" idx="13"/>
          </p:nvPr>
        </p:nvSpPr>
        <p:spPr>
          <a:xfrm>
            <a:off x="457200" y="5867400"/>
            <a:ext cx="5257800" cy="457200"/>
          </a:xfrm>
        </p:spPr>
        <p:txBody>
          <a:bodyPr/>
          <a:lstStyle/>
          <a:p>
            <a:r>
              <a:rPr lang="en-US" sz="2400" dirty="0">
                <a:hlinkClick r:id="rId3" tooltip="https://mediaplayer.pearsoncmg.com/assets/_video.true/secs-yf-vts-ex1-6"/>
              </a:rPr>
              <a:t>Video Tutor Solution: Example </a:t>
            </a:r>
            <a:r>
              <a:rPr lang="en-US" sz="2400" dirty="0" smtClean="0">
                <a:hlinkClick r:id="rId3" tooltip="https://mediaplayer.pearsoncmg.com/assets/_video.true/secs-yf-vts-ex1-6"/>
              </a:rPr>
              <a:t>1.6</a:t>
            </a:r>
            <a:endParaRPr lang="en-US" sz="2400" dirty="0"/>
          </a:p>
        </p:txBody>
      </p:sp>
    </p:spTree>
    <p:extLst>
      <p:ext uri="{BB962C8B-B14F-4D97-AF65-F5344CB8AC3E}">
        <p14:creationId xmlns:p14="http://schemas.microsoft.com/office/powerpoint/2010/main" val="1267090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Calculations Using Components</a:t>
            </a:r>
            <a:endParaRPr lang="en-US" sz="3600" dirty="0"/>
          </a:p>
        </p:txBody>
      </p:sp>
      <p:sp>
        <p:nvSpPr>
          <p:cNvPr id="4" name="Content Placeholder 3"/>
          <p:cNvSpPr>
            <a:spLocks noGrp="1"/>
          </p:cNvSpPr>
          <p:nvPr>
            <p:ph idx="1"/>
          </p:nvPr>
        </p:nvSpPr>
        <p:spPr>
          <a:xfrm>
            <a:off x="457200" y="1600201"/>
            <a:ext cx="8229600" cy="838199"/>
          </a:xfrm>
        </p:spPr>
        <p:txBody>
          <a:bodyPr/>
          <a:lstStyle/>
          <a:p>
            <a:r>
              <a:rPr lang="en-US" altLang="en-US" sz="2600" dirty="0"/>
              <a:t>We can use the components of a vector to find its magnitude and direction:</a:t>
            </a:r>
          </a:p>
        </p:txBody>
      </p:sp>
      <p:graphicFrame>
        <p:nvGraphicFramePr>
          <p:cNvPr id="9" name="Object 8" descr="Ay = the square root of, A sub x squared + Ay sub y squared, and tangent of theta = Ay sub y over Ay sub x."/>
          <p:cNvGraphicFramePr>
            <a:graphicFrameLocks noChangeAspect="1"/>
          </p:cNvGraphicFramePr>
          <p:nvPr>
            <p:extLst>
              <p:ext uri="{D42A27DB-BD31-4B8C-83A1-F6EECF244321}">
                <p14:modId xmlns:p14="http://schemas.microsoft.com/office/powerpoint/2010/main" val="3579173998"/>
              </p:ext>
            </p:extLst>
          </p:nvPr>
        </p:nvGraphicFramePr>
        <p:xfrm>
          <a:off x="4331765" y="1909733"/>
          <a:ext cx="3136522" cy="701335"/>
        </p:xfrm>
        <a:graphic>
          <a:graphicData uri="http://schemas.openxmlformats.org/presentationml/2006/ole">
            <mc:AlternateContent xmlns:mc="http://schemas.openxmlformats.org/markup-compatibility/2006">
              <mc:Choice xmlns:v="urn:schemas-microsoft-com:vml" Requires="v">
                <p:oleObj spid="_x0000_s5393" name="Equation" r:id="rId3" imgW="2044440" imgH="457200" progId="Equation.DSMT4">
                  <p:embed/>
                </p:oleObj>
              </mc:Choice>
              <mc:Fallback>
                <p:oleObj name="Equation" r:id="rId3" imgW="2044440" imgH="457200" progId="Equation.DSMT4">
                  <p:embed/>
                  <p:pic>
                    <p:nvPicPr>
                      <p:cNvPr id="0" name=""/>
                      <p:cNvPicPr/>
                      <p:nvPr/>
                    </p:nvPicPr>
                    <p:blipFill>
                      <a:blip r:embed="rId4"/>
                      <a:stretch>
                        <a:fillRect/>
                      </a:stretch>
                    </p:blipFill>
                    <p:spPr>
                      <a:xfrm>
                        <a:off x="4331765" y="1909733"/>
                        <a:ext cx="3136522" cy="701335"/>
                      </a:xfrm>
                      <a:prstGeom prst="rect">
                        <a:avLst/>
                      </a:prstGeom>
                    </p:spPr>
                  </p:pic>
                </p:oleObj>
              </mc:Fallback>
            </mc:AlternateContent>
          </a:graphicData>
        </a:graphic>
      </p:graphicFrame>
      <p:sp>
        <p:nvSpPr>
          <p:cNvPr id="6" name="Content Placeholder 5"/>
          <p:cNvSpPr>
            <a:spLocks noGrp="1"/>
          </p:cNvSpPr>
          <p:nvPr>
            <p:ph idx="14"/>
          </p:nvPr>
        </p:nvSpPr>
        <p:spPr>
          <a:xfrm>
            <a:off x="457200" y="2518322"/>
            <a:ext cx="5181600" cy="1160803"/>
          </a:xfrm>
        </p:spPr>
        <p:txBody>
          <a:bodyPr/>
          <a:lstStyle/>
          <a:p>
            <a:r>
              <a:rPr lang="en-US" altLang="en-US" sz="2600" dirty="0"/>
              <a:t>We can use the components of a set of vectors to find the components of their sum:</a:t>
            </a:r>
          </a:p>
        </p:txBody>
      </p:sp>
      <p:graphicFrame>
        <p:nvGraphicFramePr>
          <p:cNvPr id="12" name="Object 11" descr="R sub x = Ay sub x + B sub x + C sub x, and so on. R sub y = Ay sub y + B sub y + C sub y, and so on."/>
          <p:cNvGraphicFramePr>
            <a:graphicFrameLocks noChangeAspect="1"/>
          </p:cNvGraphicFramePr>
          <p:nvPr>
            <p:extLst>
              <p:ext uri="{D42A27DB-BD31-4B8C-83A1-F6EECF244321}">
                <p14:modId xmlns:p14="http://schemas.microsoft.com/office/powerpoint/2010/main" val="695169824"/>
              </p:ext>
            </p:extLst>
          </p:nvPr>
        </p:nvGraphicFramePr>
        <p:xfrm>
          <a:off x="723478" y="3813536"/>
          <a:ext cx="5020763" cy="412959"/>
        </p:xfrm>
        <a:graphic>
          <a:graphicData uri="http://schemas.openxmlformats.org/presentationml/2006/ole">
            <mc:AlternateContent xmlns:mc="http://schemas.openxmlformats.org/markup-compatibility/2006">
              <mc:Choice xmlns:v="urn:schemas-microsoft-com:vml" Requires="v">
                <p:oleObj spid="_x0000_s5394" name="Equation" r:id="rId5" imgW="2933640" imgH="241200" progId="Equation.DSMT4">
                  <p:embed/>
                </p:oleObj>
              </mc:Choice>
              <mc:Fallback>
                <p:oleObj name="Equation" r:id="rId5" imgW="2933640" imgH="241200" progId="Equation.DSMT4">
                  <p:embed/>
                  <p:pic>
                    <p:nvPicPr>
                      <p:cNvPr id="0" name=""/>
                      <p:cNvPicPr/>
                      <p:nvPr/>
                    </p:nvPicPr>
                    <p:blipFill>
                      <a:blip r:embed="rId6"/>
                      <a:stretch>
                        <a:fillRect/>
                      </a:stretch>
                    </p:blipFill>
                    <p:spPr>
                      <a:xfrm>
                        <a:off x="723478" y="3813536"/>
                        <a:ext cx="5020763" cy="412959"/>
                      </a:xfrm>
                      <a:prstGeom prst="rect">
                        <a:avLst/>
                      </a:prstGeom>
                    </p:spPr>
                  </p:pic>
                </p:oleObj>
              </mc:Fallback>
            </mc:AlternateContent>
          </a:graphicData>
        </a:graphic>
      </p:graphicFrame>
      <p:sp>
        <p:nvSpPr>
          <p:cNvPr id="5" name="Content Placeholder 4"/>
          <p:cNvSpPr>
            <a:spLocks noGrp="1"/>
          </p:cNvSpPr>
          <p:nvPr>
            <p:ph idx="13"/>
          </p:nvPr>
        </p:nvSpPr>
        <p:spPr>
          <a:xfrm>
            <a:off x="457200" y="4317385"/>
            <a:ext cx="4495800" cy="762000"/>
          </a:xfrm>
        </p:spPr>
        <p:txBody>
          <a:bodyPr/>
          <a:lstStyle/>
          <a:p>
            <a:r>
              <a:rPr lang="en-US" altLang="en-US" sz="2600" dirty="0"/>
              <a:t>Refer to </a:t>
            </a:r>
            <a:r>
              <a:rPr lang="en-US" altLang="en-US" sz="2600" b="1" dirty="0"/>
              <a:t>Problem-Solving Strategy 1.3</a:t>
            </a:r>
            <a:r>
              <a:rPr lang="en-US" altLang="en-US" sz="2600" dirty="0"/>
              <a:t>.</a:t>
            </a:r>
          </a:p>
        </p:txBody>
      </p:sp>
      <p:pic>
        <p:nvPicPr>
          <p:cNvPr id="13" name="Picture 12" descr="Vector R is the vector sum or resultant of Ay and B. The components of R are the sums of the components of Ay and B. So, R sub y = Ay sub Y + B sub Y, and R sub x = Ay sub x + B sub x."/>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20647" y="2896186"/>
            <a:ext cx="2566153" cy="3400963"/>
          </a:xfrm>
          <a:prstGeom prst="rect">
            <a:avLst/>
          </a:prstGeom>
        </p:spPr>
      </p:pic>
    </p:spTree>
    <p:extLst>
      <p:ext uri="{BB962C8B-B14F-4D97-AF65-F5344CB8AC3E}">
        <p14:creationId xmlns:p14="http://schemas.microsoft.com/office/powerpoint/2010/main" val="2402104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sz="3600" dirty="0"/>
              <a:t>Unit Vectors</a:t>
            </a:r>
            <a:endParaRPr lang="en-US" sz="3600" dirty="0"/>
          </a:p>
        </p:txBody>
      </p:sp>
      <p:sp>
        <p:nvSpPr>
          <p:cNvPr id="8" name="Content Placeholder 7"/>
          <p:cNvSpPr>
            <a:spLocks noGrp="1"/>
          </p:cNvSpPr>
          <p:nvPr>
            <p:ph idx="1"/>
          </p:nvPr>
        </p:nvSpPr>
        <p:spPr>
          <a:xfrm>
            <a:off x="457200" y="1600200"/>
            <a:ext cx="4419600" cy="1716093"/>
          </a:xfrm>
        </p:spPr>
        <p:txBody>
          <a:bodyPr/>
          <a:lstStyle/>
          <a:p>
            <a:r>
              <a:rPr lang="en-US" sz="2600" dirty="0"/>
              <a:t>A </a:t>
            </a:r>
            <a:r>
              <a:rPr lang="en-US" sz="2600" b="1" dirty="0"/>
              <a:t>unit</a:t>
            </a:r>
            <a:r>
              <a:rPr lang="en-US" sz="2600" dirty="0"/>
              <a:t> </a:t>
            </a:r>
            <a:r>
              <a:rPr lang="en-US" sz="2600" b="1" dirty="0"/>
              <a:t>vector</a:t>
            </a:r>
            <a:r>
              <a:rPr lang="en-US" sz="2600" dirty="0"/>
              <a:t> has a magnitude of 1 with no units.</a:t>
            </a:r>
          </a:p>
          <a:p>
            <a:r>
              <a:rPr lang="en-US" sz="2600" dirty="0"/>
              <a:t>The unit vector</a:t>
            </a:r>
          </a:p>
        </p:txBody>
      </p:sp>
      <p:graphicFrame>
        <p:nvGraphicFramePr>
          <p:cNvPr id="17" name="Object 16" descr="i-hat"/>
          <p:cNvGraphicFramePr>
            <a:graphicFrameLocks noChangeAspect="1"/>
          </p:cNvGraphicFramePr>
          <p:nvPr>
            <p:extLst>
              <p:ext uri="{D42A27DB-BD31-4B8C-83A1-F6EECF244321}">
                <p14:modId xmlns:p14="http://schemas.microsoft.com/office/powerpoint/2010/main" val="3515188812"/>
              </p:ext>
            </p:extLst>
          </p:nvPr>
        </p:nvGraphicFramePr>
        <p:xfrm>
          <a:off x="2950755" y="2966593"/>
          <a:ext cx="231666" cy="411856"/>
        </p:xfrm>
        <a:graphic>
          <a:graphicData uri="http://schemas.openxmlformats.org/presentationml/2006/ole">
            <mc:AlternateContent xmlns:mc="http://schemas.openxmlformats.org/markup-compatibility/2006">
              <mc:Choice xmlns:v="urn:schemas-microsoft-com:vml" Requires="v">
                <p:oleObj spid="_x0000_s6672" name="Equation" r:id="rId3" imgW="114120" imgH="203040" progId="Equation.DSMT4">
                  <p:embed/>
                </p:oleObj>
              </mc:Choice>
              <mc:Fallback>
                <p:oleObj name="Equation" r:id="rId3" imgW="114120" imgH="203040" progId="Equation.DSMT4">
                  <p:embed/>
                  <p:pic>
                    <p:nvPicPr>
                      <p:cNvPr id="0" name=""/>
                      <p:cNvPicPr/>
                      <p:nvPr/>
                    </p:nvPicPr>
                    <p:blipFill>
                      <a:blip r:embed="rId4"/>
                      <a:stretch>
                        <a:fillRect/>
                      </a:stretch>
                    </p:blipFill>
                    <p:spPr>
                      <a:xfrm>
                        <a:off x="2950755" y="2966593"/>
                        <a:ext cx="231666" cy="411856"/>
                      </a:xfrm>
                      <a:prstGeom prst="rect">
                        <a:avLst/>
                      </a:prstGeom>
                    </p:spPr>
                  </p:pic>
                </p:oleObj>
              </mc:Fallback>
            </mc:AlternateContent>
          </a:graphicData>
        </a:graphic>
      </p:graphicFrame>
      <p:sp>
        <p:nvSpPr>
          <p:cNvPr id="10" name="Content Placeholder 9"/>
          <p:cNvSpPr>
            <a:spLocks noGrp="1"/>
          </p:cNvSpPr>
          <p:nvPr>
            <p:ph idx="14"/>
          </p:nvPr>
        </p:nvSpPr>
        <p:spPr>
          <a:xfrm>
            <a:off x="381001" y="2971800"/>
            <a:ext cx="4724400" cy="441783"/>
          </a:xfrm>
        </p:spPr>
        <p:txBody>
          <a:bodyPr/>
          <a:lstStyle/>
          <a:p>
            <a:pPr marL="420624" indent="-42062400">
              <a:buNone/>
            </a:pPr>
            <a:r>
              <a:rPr lang="en-US" sz="2600" dirty="0"/>
              <a:t>                               points in the +</a:t>
            </a:r>
            <a:r>
              <a:rPr lang="en-US" sz="2600" i="1" dirty="0"/>
              <a:t>x</a:t>
            </a:r>
            <a:r>
              <a:rPr lang="en-US" sz="2600" dirty="0"/>
              <a:t>-direction, </a:t>
            </a:r>
          </a:p>
        </p:txBody>
      </p:sp>
      <p:graphicFrame>
        <p:nvGraphicFramePr>
          <p:cNvPr id="18" name="Object 17" descr="y-hat"/>
          <p:cNvGraphicFramePr>
            <a:graphicFrameLocks noChangeAspect="1"/>
          </p:cNvGraphicFramePr>
          <p:nvPr>
            <p:extLst>
              <p:ext uri="{D42A27DB-BD31-4B8C-83A1-F6EECF244321}">
                <p14:modId xmlns:p14="http://schemas.microsoft.com/office/powerpoint/2010/main" val="769826041"/>
              </p:ext>
            </p:extLst>
          </p:nvPr>
        </p:nvGraphicFramePr>
        <p:xfrm>
          <a:off x="2570163" y="3340623"/>
          <a:ext cx="252412" cy="479425"/>
        </p:xfrm>
        <a:graphic>
          <a:graphicData uri="http://schemas.openxmlformats.org/presentationml/2006/ole">
            <mc:AlternateContent xmlns:mc="http://schemas.openxmlformats.org/markup-compatibility/2006">
              <mc:Choice xmlns:v="urn:schemas-microsoft-com:vml" Requires="v">
                <p:oleObj spid="_x0000_s6673" name="Equation" r:id="rId5" imgW="126720" imgH="241200" progId="Equation.DSMT4">
                  <p:embed/>
                </p:oleObj>
              </mc:Choice>
              <mc:Fallback>
                <p:oleObj name="Equation" r:id="rId5" imgW="126720" imgH="241200" progId="Equation.DSMT4">
                  <p:embed/>
                  <p:pic>
                    <p:nvPicPr>
                      <p:cNvPr id="0" name=""/>
                      <p:cNvPicPr/>
                      <p:nvPr/>
                    </p:nvPicPr>
                    <p:blipFill>
                      <a:blip r:embed="rId6"/>
                      <a:stretch>
                        <a:fillRect/>
                      </a:stretch>
                    </p:blipFill>
                    <p:spPr>
                      <a:xfrm>
                        <a:off x="2570163" y="3340623"/>
                        <a:ext cx="252412" cy="479425"/>
                      </a:xfrm>
                      <a:prstGeom prst="rect">
                        <a:avLst/>
                      </a:prstGeom>
                    </p:spPr>
                  </p:pic>
                </p:oleObj>
              </mc:Fallback>
            </mc:AlternateContent>
          </a:graphicData>
        </a:graphic>
      </p:graphicFrame>
      <p:sp>
        <p:nvSpPr>
          <p:cNvPr id="9" name="Content Placeholder 8"/>
          <p:cNvSpPr>
            <a:spLocks noGrp="1"/>
          </p:cNvSpPr>
          <p:nvPr>
            <p:ph idx="13"/>
          </p:nvPr>
        </p:nvSpPr>
        <p:spPr>
          <a:xfrm>
            <a:off x="457200" y="3361268"/>
            <a:ext cx="4648200" cy="448732"/>
          </a:xfrm>
        </p:spPr>
        <p:txBody>
          <a:bodyPr/>
          <a:lstStyle/>
          <a:p>
            <a:pPr marL="283464" indent="-283464">
              <a:buNone/>
            </a:pPr>
            <a:r>
              <a:rPr lang="en-US" sz="2600" dirty="0"/>
              <a:t>                          points in the +</a:t>
            </a:r>
            <a:r>
              <a:rPr lang="en-US" sz="2600" i="1" dirty="0"/>
              <a:t>y</a:t>
            </a:r>
            <a:r>
              <a:rPr lang="en-US" sz="2600" dirty="0"/>
              <a:t>-direction, and</a:t>
            </a:r>
          </a:p>
        </p:txBody>
      </p:sp>
      <p:graphicFrame>
        <p:nvGraphicFramePr>
          <p:cNvPr id="19" name="Object 18" descr="k-hat"/>
          <p:cNvGraphicFramePr>
            <a:graphicFrameLocks noChangeAspect="1"/>
          </p:cNvGraphicFramePr>
          <p:nvPr>
            <p:extLst>
              <p:ext uri="{D42A27DB-BD31-4B8C-83A1-F6EECF244321}">
                <p14:modId xmlns:p14="http://schemas.microsoft.com/office/powerpoint/2010/main" val="354831525"/>
              </p:ext>
            </p:extLst>
          </p:nvPr>
        </p:nvGraphicFramePr>
        <p:xfrm>
          <a:off x="3220344" y="3694211"/>
          <a:ext cx="294648" cy="428579"/>
        </p:xfrm>
        <a:graphic>
          <a:graphicData uri="http://schemas.openxmlformats.org/presentationml/2006/ole">
            <mc:AlternateContent xmlns:mc="http://schemas.openxmlformats.org/markup-compatibility/2006">
              <mc:Choice xmlns:v="urn:schemas-microsoft-com:vml" Requires="v">
                <p:oleObj spid="_x0000_s6674" name="Equation" r:id="rId7" imgW="139680" imgH="203040" progId="Equation.DSMT4">
                  <p:embed/>
                </p:oleObj>
              </mc:Choice>
              <mc:Fallback>
                <p:oleObj name="Equation" r:id="rId7" imgW="139680" imgH="203040" progId="Equation.DSMT4">
                  <p:embed/>
                  <p:pic>
                    <p:nvPicPr>
                      <p:cNvPr id="0" name=""/>
                      <p:cNvPicPr/>
                      <p:nvPr/>
                    </p:nvPicPr>
                    <p:blipFill>
                      <a:blip r:embed="rId8"/>
                      <a:stretch>
                        <a:fillRect/>
                      </a:stretch>
                    </p:blipFill>
                    <p:spPr>
                      <a:xfrm>
                        <a:off x="3220344" y="3694211"/>
                        <a:ext cx="294648" cy="428579"/>
                      </a:xfrm>
                      <a:prstGeom prst="rect">
                        <a:avLst/>
                      </a:prstGeom>
                    </p:spPr>
                  </p:pic>
                </p:oleObj>
              </mc:Fallback>
            </mc:AlternateContent>
          </a:graphicData>
        </a:graphic>
      </p:graphicFrame>
      <p:sp>
        <p:nvSpPr>
          <p:cNvPr id="11" name="Content Placeholder 10"/>
          <p:cNvSpPr>
            <a:spLocks noGrp="1"/>
          </p:cNvSpPr>
          <p:nvPr>
            <p:ph sz="quarter" idx="15"/>
          </p:nvPr>
        </p:nvSpPr>
        <p:spPr>
          <a:xfrm>
            <a:off x="457200" y="3715517"/>
            <a:ext cx="4419600" cy="2151883"/>
          </a:xfrm>
        </p:spPr>
        <p:txBody>
          <a:bodyPr/>
          <a:lstStyle/>
          <a:p>
            <a:pPr marL="292608" indent="-292608">
              <a:buNone/>
            </a:pPr>
            <a:r>
              <a:rPr lang="en-US" sz="2600" dirty="0"/>
              <a:t>                                 points in the +</a:t>
            </a:r>
            <a:r>
              <a:rPr lang="en-US" sz="2600" i="1" dirty="0"/>
              <a:t>z</a:t>
            </a:r>
            <a:r>
              <a:rPr lang="en-US" sz="2600" dirty="0"/>
              <a:t>-direction.</a:t>
            </a:r>
          </a:p>
          <a:p>
            <a:r>
              <a:rPr lang="en-US" sz="2600" dirty="0"/>
              <a:t>Any vector can be expressed in terms of its components as</a:t>
            </a:r>
          </a:p>
        </p:txBody>
      </p:sp>
      <p:graphicFrame>
        <p:nvGraphicFramePr>
          <p:cNvPr id="26" name="Object 25" descr="Vector Ay = Ay sub x i-hat + Ay sub y j-hat + Ay sub z k-hat"/>
          <p:cNvGraphicFramePr>
            <a:graphicFrameLocks noChangeAspect="1"/>
          </p:cNvGraphicFramePr>
          <p:nvPr>
            <p:extLst>
              <p:ext uri="{D42A27DB-BD31-4B8C-83A1-F6EECF244321}">
                <p14:modId xmlns:p14="http://schemas.microsoft.com/office/powerpoint/2010/main" val="706007361"/>
              </p:ext>
            </p:extLst>
          </p:nvPr>
        </p:nvGraphicFramePr>
        <p:xfrm>
          <a:off x="1042432" y="5943426"/>
          <a:ext cx="2477944" cy="487795"/>
        </p:xfrm>
        <a:graphic>
          <a:graphicData uri="http://schemas.openxmlformats.org/presentationml/2006/ole">
            <mc:AlternateContent xmlns:mc="http://schemas.openxmlformats.org/markup-compatibility/2006">
              <mc:Choice xmlns:v="urn:schemas-microsoft-com:vml" Requires="v">
                <p:oleObj spid="_x0000_s6675" name="Equation" r:id="rId9" imgW="1358640" imgH="266400" progId="Equation.DSMT4">
                  <p:embed/>
                </p:oleObj>
              </mc:Choice>
              <mc:Fallback>
                <p:oleObj name="Equation" r:id="rId9" imgW="1358640" imgH="266400" progId="Equation.DSMT4">
                  <p:embed/>
                  <p:pic>
                    <p:nvPicPr>
                      <p:cNvPr id="0" name=""/>
                      <p:cNvPicPr/>
                      <p:nvPr/>
                    </p:nvPicPr>
                    <p:blipFill>
                      <a:blip r:embed="rId10"/>
                      <a:stretch>
                        <a:fillRect/>
                      </a:stretch>
                    </p:blipFill>
                    <p:spPr>
                      <a:xfrm>
                        <a:off x="1042432" y="5943426"/>
                        <a:ext cx="2477944" cy="487795"/>
                      </a:xfrm>
                      <a:prstGeom prst="rect">
                        <a:avLst/>
                      </a:prstGeom>
                    </p:spPr>
                  </p:pic>
                </p:oleObj>
              </mc:Fallback>
            </mc:AlternateContent>
          </a:graphicData>
        </a:graphic>
      </p:graphicFrame>
      <p:pic>
        <p:nvPicPr>
          <p:cNvPr id="2" name="Picture 1" descr="Figure A. Unit vectors I and j point in the directions of the positive x and y axes. Each has a magnitude of 1. Figure B. We can express a vector A in terms of its components as, Vector A = A sub x of unit vector I, plus A sub y of unit vector j. A sub y of I, and A sub y of j, continue from the heads of their respective unit vectors. Vector A rises into quadrant 1, and a dashed parallelogram is formed with component heads."/>
          <p:cNvPicPr>
            <a:picLocks noChangeAspect="1"/>
          </p:cNvPicPr>
          <p:nvPr/>
        </p:nvPicPr>
        <p:blipFill>
          <a:blip r:embed="rId11"/>
          <a:stretch>
            <a:fillRect/>
          </a:stretch>
        </p:blipFill>
        <p:spPr>
          <a:xfrm>
            <a:off x="5234517" y="1828800"/>
            <a:ext cx="3775775" cy="4234291"/>
          </a:xfrm>
          <a:prstGeom prst="rect">
            <a:avLst/>
          </a:prstGeom>
        </p:spPr>
      </p:pic>
    </p:spTree>
    <p:extLst>
      <p:ext uri="{BB962C8B-B14F-4D97-AF65-F5344CB8AC3E}">
        <p14:creationId xmlns:p14="http://schemas.microsoft.com/office/powerpoint/2010/main" val="1275190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sz="3600" dirty="0"/>
              <a:t>The Scalar Product </a:t>
            </a:r>
            <a:r>
              <a:rPr lang="en-US" altLang="en-US" sz="2000" b="0" dirty="0"/>
              <a:t>(1 of 2)</a:t>
            </a:r>
            <a:endParaRPr lang="en-US" sz="2000" b="0" dirty="0"/>
          </a:p>
        </p:txBody>
      </p:sp>
      <p:pic>
        <p:nvPicPr>
          <p:cNvPr id="9" name="Picture 8" descr="Part ay: Place vectors Ay and B tail to tail, so that they are separated by acute angle ph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29" y="1521785"/>
            <a:ext cx="3829205" cy="1352228"/>
          </a:xfrm>
          <a:prstGeom prst="rect">
            <a:avLst/>
          </a:prstGeom>
        </p:spPr>
      </p:pic>
      <p:pic>
        <p:nvPicPr>
          <p:cNvPr id="10" name="Picture 9" descr="The scalar or dot product of vectors Ay and B = Ay B cosine of phi = the magnitude of vector Ay times the magnitude of vector B times the cosine of phi, where phi is the angle between vectors Ay and B when placed tail to tail."/>
          <p:cNvPicPr>
            <a:picLocks noChangeAspect="1"/>
          </p:cNvPicPr>
          <p:nvPr/>
        </p:nvPicPr>
        <p:blipFill rotWithShape="1">
          <a:blip r:embed="rId3">
            <a:extLst>
              <a:ext uri="{28A0092B-C50C-407E-A947-70E740481C1C}">
                <a14:useLocalDpi xmlns:a14="http://schemas.microsoft.com/office/drawing/2010/main" val="0"/>
              </a:ext>
            </a:extLst>
          </a:blip>
          <a:srcRect l="21592" r="28356" b="11310"/>
          <a:stretch/>
        </p:blipFill>
        <p:spPr>
          <a:xfrm>
            <a:off x="4876800" y="1531724"/>
            <a:ext cx="3950394" cy="1462909"/>
          </a:xfrm>
          <a:prstGeom prst="rect">
            <a:avLst/>
          </a:prstGeom>
        </p:spPr>
      </p:pic>
      <p:pic>
        <p:nvPicPr>
          <p:cNvPr id="11" name="Picture 10" descr="Part b: vector Ay dot vector B = Ay times, B cosine of phi, where Ay is the magnitude of vector Ay, and B cosine of phi is the component of vector B in the direction of vector A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929" y="3504316"/>
            <a:ext cx="3896606" cy="2506466"/>
          </a:xfrm>
          <a:prstGeom prst="rect">
            <a:avLst/>
          </a:prstGeom>
        </p:spPr>
      </p:pic>
      <p:pic>
        <p:nvPicPr>
          <p:cNvPr id="12" name="Picture 11" descr="Part c: Vector Ay dot vector B also equals B times, Ay cosine of phi, where B is the magnitude of vector B and Ay cosine of phi is the component of vector ay in the direction of B."/>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173" y="3510942"/>
            <a:ext cx="3930306" cy="2594928"/>
          </a:xfrm>
          <a:prstGeom prst="rect">
            <a:avLst/>
          </a:prstGeom>
        </p:spPr>
      </p:pic>
    </p:spTree>
    <p:extLst>
      <p:ext uri="{BB962C8B-B14F-4D97-AF65-F5344CB8AC3E}">
        <p14:creationId xmlns:p14="http://schemas.microsoft.com/office/powerpoint/2010/main" val="1361224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Scalar Product </a:t>
            </a:r>
            <a:r>
              <a:rPr lang="en-US" altLang="en-US" sz="2000" b="0" dirty="0"/>
              <a:t>(2 of 2)</a:t>
            </a:r>
            <a:endParaRPr lang="en-US" sz="2000" b="0" dirty="0"/>
          </a:p>
        </p:txBody>
      </p:sp>
      <p:sp>
        <p:nvSpPr>
          <p:cNvPr id="3" name="Content Placeholder 2"/>
          <p:cNvSpPr>
            <a:spLocks noGrp="1"/>
          </p:cNvSpPr>
          <p:nvPr>
            <p:ph idx="1"/>
          </p:nvPr>
        </p:nvSpPr>
        <p:spPr>
          <a:xfrm>
            <a:off x="533400" y="1600200"/>
            <a:ext cx="4038600" cy="1752599"/>
          </a:xfrm>
        </p:spPr>
        <p:txBody>
          <a:bodyPr/>
          <a:lstStyle/>
          <a:p>
            <a:pPr marL="256032" indent="-256032">
              <a:buSzPct val="100000"/>
            </a:pPr>
            <a:r>
              <a:rPr lang="en-US" altLang="en-US" sz="2600" dirty="0"/>
              <a:t>The scalar product can be positive, negative, or zero, depending on the angle between</a:t>
            </a:r>
            <a:endParaRPr lang="en-US" sz="2600" dirty="0"/>
          </a:p>
        </p:txBody>
      </p:sp>
      <p:graphicFrame>
        <p:nvGraphicFramePr>
          <p:cNvPr id="7" name="Object 6" descr="vector Ay and vector B"/>
          <p:cNvGraphicFramePr>
            <a:graphicFrameLocks noChangeAspect="1"/>
          </p:cNvGraphicFramePr>
          <p:nvPr>
            <p:extLst>
              <p:ext uri="{D42A27DB-BD31-4B8C-83A1-F6EECF244321}">
                <p14:modId xmlns:p14="http://schemas.microsoft.com/office/powerpoint/2010/main" val="3470549438"/>
              </p:ext>
            </p:extLst>
          </p:nvPr>
        </p:nvGraphicFramePr>
        <p:xfrm>
          <a:off x="2943343" y="2755275"/>
          <a:ext cx="1339295" cy="455360"/>
        </p:xfrm>
        <a:graphic>
          <a:graphicData uri="http://schemas.openxmlformats.org/presentationml/2006/ole">
            <mc:AlternateContent xmlns:mc="http://schemas.openxmlformats.org/markup-compatibility/2006">
              <mc:Choice xmlns:v="urn:schemas-microsoft-com:vml" Requires="v">
                <p:oleObj spid="_x0000_s7296" name="Equation" r:id="rId3" imgW="634680" imgH="215640" progId="Equation.DSMT4">
                  <p:embed/>
                </p:oleObj>
              </mc:Choice>
              <mc:Fallback>
                <p:oleObj name="Equation" r:id="rId3" imgW="634680" imgH="215640" progId="Equation.DSMT4">
                  <p:embed/>
                  <p:pic>
                    <p:nvPicPr>
                      <p:cNvPr id="0" name=""/>
                      <p:cNvPicPr/>
                      <p:nvPr/>
                    </p:nvPicPr>
                    <p:blipFill>
                      <a:blip r:embed="rId4"/>
                      <a:stretch>
                        <a:fillRect/>
                      </a:stretch>
                    </p:blipFill>
                    <p:spPr>
                      <a:xfrm>
                        <a:off x="2943343" y="2755275"/>
                        <a:ext cx="1339295" cy="455360"/>
                      </a:xfrm>
                      <a:prstGeom prst="rect">
                        <a:avLst/>
                      </a:prstGeom>
                    </p:spPr>
                  </p:pic>
                </p:oleObj>
              </mc:Fallback>
            </mc:AlternateContent>
          </a:graphicData>
        </a:graphic>
      </p:graphicFrame>
      <p:pic>
        <p:nvPicPr>
          <p:cNvPr id="4" name="Picture 3" descr="Part ay: If angle phi is between 0 and 90 degrees, the scalar product of vectors Ay and B is positive, because B cosine of phi is greater than 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1676400"/>
            <a:ext cx="3625865" cy="1966408"/>
          </a:xfrm>
          <a:prstGeom prst="rect">
            <a:avLst/>
          </a:prstGeom>
        </p:spPr>
      </p:pic>
      <p:pic>
        <p:nvPicPr>
          <p:cNvPr id="5" name="Picture 4" descr="Part b: If phi is between 90 and 180 degrees, then the scalar product of Ay and B is negative, because B cosine of phi is less than 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2021" y="3854156"/>
            <a:ext cx="4017641" cy="2420566"/>
          </a:xfrm>
          <a:prstGeom prst="rect">
            <a:avLst/>
          </a:prstGeom>
        </p:spPr>
      </p:pic>
      <p:pic>
        <p:nvPicPr>
          <p:cNvPr id="9" name="Picture 8" descr="Figure C. If phi = 90 degrees, vector A times vector B = 0, because vector B has zero component in the direction of vector A. "/>
          <p:cNvPicPr>
            <a:picLocks noChangeAspect="1"/>
          </p:cNvPicPr>
          <p:nvPr/>
        </p:nvPicPr>
        <p:blipFill>
          <a:blip r:embed="rId7"/>
          <a:stretch>
            <a:fillRect/>
          </a:stretch>
        </p:blipFill>
        <p:spPr>
          <a:xfrm>
            <a:off x="4828125" y="4169930"/>
            <a:ext cx="4090888" cy="1731246"/>
          </a:xfrm>
          <a:prstGeom prst="rect">
            <a:avLst/>
          </a:prstGeom>
        </p:spPr>
      </p:pic>
    </p:spTree>
    <p:extLst>
      <p:ext uri="{BB962C8B-B14F-4D97-AF65-F5344CB8AC3E}">
        <p14:creationId xmlns:p14="http://schemas.microsoft.com/office/powerpoint/2010/main" val="35863467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Calculating a Scalar Product Using Components</a:t>
            </a:r>
            <a:endParaRPr lang="en-US" sz="3600" dirty="0"/>
          </a:p>
        </p:txBody>
      </p:sp>
      <p:sp>
        <p:nvSpPr>
          <p:cNvPr id="7" name="Content Placeholder 6"/>
          <p:cNvSpPr>
            <a:spLocks noGrp="1"/>
          </p:cNvSpPr>
          <p:nvPr>
            <p:ph idx="1"/>
          </p:nvPr>
        </p:nvSpPr>
        <p:spPr>
          <a:xfrm>
            <a:off x="457200" y="1600201"/>
            <a:ext cx="8229600" cy="457200"/>
          </a:xfrm>
        </p:spPr>
        <p:txBody>
          <a:bodyPr/>
          <a:lstStyle/>
          <a:p>
            <a:r>
              <a:rPr lang="en-US" altLang="en-US" sz="2600" dirty="0"/>
              <a:t>In terms of components:</a:t>
            </a:r>
          </a:p>
        </p:txBody>
      </p:sp>
      <p:pic>
        <p:nvPicPr>
          <p:cNvPr id="9" name="Picture 8" descr="The scalar or dot product of vectors Ay and B = Ay sub x B sub x + Ay sub y B sub y + Ay sub z B sub z, where the Ay terms are the components of vector Ay and the B terms are the components of vector B."/>
          <p:cNvPicPr>
            <a:picLocks noChangeAspect="1"/>
          </p:cNvPicPr>
          <p:nvPr/>
        </p:nvPicPr>
        <p:blipFill rotWithShape="1">
          <a:blip r:embed="rId2">
            <a:extLst>
              <a:ext uri="{28A0092B-C50C-407E-A947-70E740481C1C}">
                <a14:useLocalDpi xmlns:a14="http://schemas.microsoft.com/office/drawing/2010/main" val="0"/>
              </a:ext>
            </a:extLst>
          </a:blip>
          <a:srcRect l="18149" r="29955" b="9573"/>
          <a:stretch/>
        </p:blipFill>
        <p:spPr>
          <a:xfrm>
            <a:off x="1811615" y="2256083"/>
            <a:ext cx="5520771" cy="2099591"/>
          </a:xfrm>
          <a:prstGeom prst="rect">
            <a:avLst/>
          </a:prstGeom>
        </p:spPr>
      </p:pic>
      <p:sp>
        <p:nvSpPr>
          <p:cNvPr id="8" name="Content Placeholder 7"/>
          <p:cNvSpPr>
            <a:spLocks noGrp="1"/>
          </p:cNvSpPr>
          <p:nvPr>
            <p:ph idx="13"/>
          </p:nvPr>
        </p:nvSpPr>
        <p:spPr>
          <a:xfrm>
            <a:off x="457200" y="4572001"/>
            <a:ext cx="8229600" cy="914400"/>
          </a:xfrm>
        </p:spPr>
        <p:txBody>
          <a:bodyPr/>
          <a:lstStyle/>
          <a:p>
            <a:r>
              <a:rPr lang="en-CA" altLang="en-US" sz="2600" dirty="0"/>
              <a:t>The scalar product of two vectors is the sum of the products of their respective components.</a:t>
            </a:r>
            <a:endParaRPr lang="en-US" altLang="en-US" sz="2600" dirty="0"/>
          </a:p>
        </p:txBody>
      </p:sp>
    </p:spTree>
    <p:extLst>
      <p:ext uri="{BB962C8B-B14F-4D97-AF65-F5344CB8AC3E}">
        <p14:creationId xmlns:p14="http://schemas.microsoft.com/office/powerpoint/2010/main" val="322053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t>Finding an Angle Using the Scalar Product</a:t>
            </a:r>
            <a:endParaRPr lang="en-US" sz="3600" dirty="0"/>
          </a:p>
        </p:txBody>
      </p:sp>
      <p:sp>
        <p:nvSpPr>
          <p:cNvPr id="6" name="Content Placeholder 5"/>
          <p:cNvSpPr>
            <a:spLocks noGrp="1"/>
          </p:cNvSpPr>
          <p:nvPr>
            <p:ph idx="1"/>
          </p:nvPr>
        </p:nvSpPr>
        <p:spPr>
          <a:xfrm>
            <a:off x="457200" y="1600201"/>
            <a:ext cx="8229600" cy="838200"/>
          </a:xfrm>
        </p:spPr>
        <p:txBody>
          <a:bodyPr/>
          <a:lstStyle/>
          <a:p>
            <a:pPr marL="256032" indent="-256032">
              <a:buSzPct val="100000"/>
            </a:pPr>
            <a:r>
              <a:rPr lang="en-US" altLang="en-US" sz="2600" dirty="0"/>
              <a:t>Example 1.10 shows how to use components to find the angle between two vectors.</a:t>
            </a:r>
            <a:endParaRPr lang="en-US" sz="2600" dirty="0"/>
          </a:p>
        </p:txBody>
      </p:sp>
      <p:pic>
        <p:nvPicPr>
          <p:cNvPr id="7" name="Picture 6" descr="In the x y z space, i-hat is in the positive x direction, j-hat is in the positive y direction, and k-hat is in the positive z direction. Vector Ay extends from the origin in the positive x, y, and z directions, forming the diagonal of a red box with faces on the coordinate planes. Vector B extends in the negative x, positive y, and negative z directions, forming the diagonal of a blue box with faces on the coordinate plan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8253" y="2493894"/>
            <a:ext cx="5559782" cy="3891444"/>
          </a:xfrm>
          <a:prstGeom prst="rect">
            <a:avLst/>
          </a:prstGeom>
        </p:spPr>
      </p:pic>
    </p:spTree>
    <p:extLst>
      <p:ext uri="{BB962C8B-B14F-4D97-AF65-F5344CB8AC3E}">
        <p14:creationId xmlns:p14="http://schemas.microsoft.com/office/powerpoint/2010/main" val="4083717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Nature of Physics</a:t>
            </a:r>
            <a:endParaRPr lang="en-US" sz="3600" dirty="0"/>
          </a:p>
        </p:txBody>
      </p:sp>
      <p:sp>
        <p:nvSpPr>
          <p:cNvPr id="3" name="Content Placeholder 2"/>
          <p:cNvSpPr>
            <a:spLocks noGrp="1"/>
          </p:cNvSpPr>
          <p:nvPr>
            <p:ph idx="1"/>
          </p:nvPr>
        </p:nvSpPr>
        <p:spPr>
          <a:xfrm>
            <a:off x="457200" y="1600200"/>
            <a:ext cx="4267200" cy="4760325"/>
          </a:xfrm>
        </p:spPr>
        <p:txBody>
          <a:bodyPr/>
          <a:lstStyle/>
          <a:p>
            <a:pPr marL="256032" indent="-256032">
              <a:buSzPct val="100000"/>
            </a:pPr>
            <a:r>
              <a:rPr lang="en-US" altLang="en-US" sz="2600" dirty="0"/>
              <a:t>Physics is an </a:t>
            </a:r>
            <a:r>
              <a:rPr lang="en-US" altLang="en-US" sz="2600" b="1" dirty="0"/>
              <a:t>experimental </a:t>
            </a:r>
            <a:r>
              <a:rPr lang="en-US" altLang="en-US" sz="2600" dirty="0"/>
              <a:t>science in which physicists seek patterns that relate the phenomena of nature.</a:t>
            </a:r>
          </a:p>
          <a:p>
            <a:pPr marL="256032" indent="-256032">
              <a:buSzPct val="100000"/>
            </a:pPr>
            <a:r>
              <a:rPr lang="en-US" altLang="en-US" sz="2600" dirty="0"/>
              <a:t>The patterns are called </a:t>
            </a:r>
            <a:r>
              <a:rPr lang="en-US" altLang="en-US" sz="2600" b="1" dirty="0"/>
              <a:t>physical</a:t>
            </a:r>
            <a:r>
              <a:rPr lang="en-US" altLang="en-US" sz="2600" dirty="0"/>
              <a:t> </a:t>
            </a:r>
            <a:r>
              <a:rPr lang="en-US" altLang="en-US" sz="2600" b="1" dirty="0"/>
              <a:t>theories</a:t>
            </a:r>
            <a:r>
              <a:rPr lang="en-US" altLang="en-US" sz="2600" dirty="0"/>
              <a:t>. </a:t>
            </a:r>
          </a:p>
          <a:p>
            <a:pPr marL="256032" indent="-256032">
              <a:buSzPct val="100000"/>
            </a:pPr>
            <a:r>
              <a:rPr lang="en-US" altLang="en-US" sz="2600" dirty="0"/>
              <a:t>A very well established or widely used theory is called a </a:t>
            </a:r>
            <a:r>
              <a:rPr lang="en-US" altLang="en-US" sz="2600" b="1" dirty="0"/>
              <a:t>physical</a:t>
            </a:r>
            <a:r>
              <a:rPr lang="en-US" altLang="en-US" sz="2600" dirty="0"/>
              <a:t> </a:t>
            </a:r>
            <a:r>
              <a:rPr lang="en-US" altLang="en-US" sz="2600" b="1" dirty="0"/>
              <a:t>law</a:t>
            </a:r>
            <a:r>
              <a:rPr lang="en-US" altLang="en-US" sz="2600" dirty="0"/>
              <a:t> or </a:t>
            </a:r>
            <a:r>
              <a:rPr lang="en-US" altLang="en-US" sz="2600" b="1" dirty="0"/>
              <a:t>principle</a:t>
            </a:r>
            <a:r>
              <a:rPr lang="en-US" altLang="en-US" sz="2600" dirty="0"/>
              <a:t>.</a:t>
            </a:r>
          </a:p>
        </p:txBody>
      </p:sp>
      <p:pic>
        <p:nvPicPr>
          <p:cNvPr id="7" name="Picture 6" descr="According to legend, Galileo investigated falling objects by dropping them from the leaning tower of Pisa, Italy, and he studied pendulum motion by observing the swinging chandelier in the adjacent cathedr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8392" y="1636450"/>
            <a:ext cx="3403612" cy="4724075"/>
          </a:xfrm>
          <a:prstGeom prst="rect">
            <a:avLst/>
          </a:prstGeom>
        </p:spPr>
      </p:pic>
    </p:spTree>
    <p:extLst>
      <p:ext uri="{BB962C8B-B14F-4D97-AF65-F5344CB8AC3E}">
        <p14:creationId xmlns:p14="http://schemas.microsoft.com/office/powerpoint/2010/main" val="4166814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The Vector Product</a:t>
            </a:r>
            <a:endParaRPr lang="en-US" sz="3600" dirty="0"/>
          </a:p>
        </p:txBody>
      </p:sp>
      <p:sp>
        <p:nvSpPr>
          <p:cNvPr id="4" name="Content Placeholder 3"/>
          <p:cNvSpPr>
            <a:spLocks noGrp="1"/>
          </p:cNvSpPr>
          <p:nvPr>
            <p:ph idx="1"/>
          </p:nvPr>
        </p:nvSpPr>
        <p:spPr>
          <a:xfrm>
            <a:off x="457200" y="1600201"/>
            <a:ext cx="8229600" cy="457199"/>
          </a:xfrm>
        </p:spPr>
        <p:txBody>
          <a:bodyPr/>
          <a:lstStyle/>
          <a:p>
            <a:pPr marL="0" indent="0">
              <a:buNone/>
            </a:pPr>
            <a:r>
              <a:rPr lang="en-US" sz="2600" dirty="0"/>
              <a:t>If the vector product (“cross product”) of two vectors is    </a:t>
            </a:r>
          </a:p>
        </p:txBody>
      </p:sp>
      <p:graphicFrame>
        <p:nvGraphicFramePr>
          <p:cNvPr id="9" name="Object 8" descr="Vector C = the vector product of vectors ay and B"/>
          <p:cNvGraphicFramePr>
            <a:graphicFrameLocks noChangeAspect="1"/>
          </p:cNvGraphicFramePr>
          <p:nvPr>
            <p:extLst>
              <p:ext uri="{D42A27DB-BD31-4B8C-83A1-F6EECF244321}">
                <p14:modId xmlns:p14="http://schemas.microsoft.com/office/powerpoint/2010/main" val="3020133726"/>
              </p:ext>
            </p:extLst>
          </p:nvPr>
        </p:nvGraphicFramePr>
        <p:xfrm>
          <a:off x="425450" y="1965325"/>
          <a:ext cx="2093913" cy="428625"/>
        </p:xfrm>
        <a:graphic>
          <a:graphicData uri="http://schemas.openxmlformats.org/presentationml/2006/ole">
            <mc:AlternateContent xmlns:mc="http://schemas.openxmlformats.org/markup-compatibility/2006">
              <mc:Choice xmlns:v="urn:schemas-microsoft-com:vml" Requires="v">
                <p:oleObj spid="_x0000_s8317" name="Equation" r:id="rId3" imgW="1054080" imgH="215640" progId="Equation.DSMT4">
                  <p:embed/>
                </p:oleObj>
              </mc:Choice>
              <mc:Fallback>
                <p:oleObj name="Equation" r:id="rId3" imgW="1054080" imgH="215640" progId="Equation.DSMT4">
                  <p:embed/>
                  <p:pic>
                    <p:nvPicPr>
                      <p:cNvPr id="0" name=""/>
                      <p:cNvPicPr/>
                      <p:nvPr/>
                    </p:nvPicPr>
                    <p:blipFill>
                      <a:blip r:embed="rId4"/>
                      <a:stretch>
                        <a:fillRect/>
                      </a:stretch>
                    </p:blipFill>
                    <p:spPr>
                      <a:xfrm>
                        <a:off x="425450" y="1965325"/>
                        <a:ext cx="2093913" cy="428625"/>
                      </a:xfrm>
                      <a:prstGeom prst="rect">
                        <a:avLst/>
                      </a:prstGeom>
                    </p:spPr>
                  </p:pic>
                </p:oleObj>
              </mc:Fallback>
            </mc:AlternateContent>
          </a:graphicData>
        </a:graphic>
      </p:graphicFrame>
      <p:pic>
        <p:nvPicPr>
          <p:cNvPr id="6" name="Picture 5" descr="C = Ay B sine of phi. C is the magnitude of the vector, or cross, product of vectors B and Ay. Ay and B are the magnitudes of vectors Ay and B, and phi is the angle between Ay and B when placed tail to tail."/>
          <p:cNvPicPr>
            <a:picLocks noChangeAspect="1"/>
          </p:cNvPicPr>
          <p:nvPr/>
        </p:nvPicPr>
        <p:blipFill rotWithShape="1">
          <a:blip r:embed="rId5">
            <a:extLst>
              <a:ext uri="{28A0092B-C50C-407E-A947-70E740481C1C}">
                <a14:useLocalDpi xmlns:a14="http://schemas.microsoft.com/office/drawing/2010/main" val="0"/>
              </a:ext>
            </a:extLst>
          </a:blip>
          <a:srcRect l="13773" r="20803" b="11332"/>
          <a:stretch/>
        </p:blipFill>
        <p:spPr>
          <a:xfrm>
            <a:off x="2700237" y="2359751"/>
            <a:ext cx="4310163" cy="1295804"/>
          </a:xfrm>
          <a:prstGeom prst="rect">
            <a:avLst/>
          </a:prstGeom>
        </p:spPr>
      </p:pic>
      <p:sp>
        <p:nvSpPr>
          <p:cNvPr id="5" name="Content Placeholder 4"/>
          <p:cNvSpPr>
            <a:spLocks noGrp="1"/>
          </p:cNvSpPr>
          <p:nvPr>
            <p:ph idx="13"/>
          </p:nvPr>
        </p:nvSpPr>
        <p:spPr>
          <a:xfrm>
            <a:off x="457200" y="3751052"/>
            <a:ext cx="8153400" cy="744748"/>
          </a:xfrm>
        </p:spPr>
        <p:txBody>
          <a:bodyPr/>
          <a:lstStyle/>
          <a:p>
            <a:pPr marL="0" indent="0">
              <a:buNone/>
            </a:pPr>
            <a:r>
              <a:rPr lang="en-CA" altLang="en-US" sz="2400" dirty="0"/>
              <a:t>The direction of the vector product can be found using the right-hand rule:</a:t>
            </a:r>
            <a:endParaRPr lang="en-US" sz="2400" dirty="0"/>
          </a:p>
        </p:txBody>
      </p:sp>
      <p:pic>
        <p:nvPicPr>
          <p:cNvPr id="7" name="Picture 6" descr="Find the direction of the vector product. Step 1, place vectors Ay and B tail to tail. Step 2, point the fingers of your right hand along vector Ay, with palm facing vector B. Step 3, curl fingers toward vector B. Step 4, your thumb points in the direction of the vector product of vectors ay and B."/>
          <p:cNvPicPr>
            <a:picLocks noChangeAspect="1"/>
          </p:cNvPicPr>
          <p:nvPr/>
        </p:nvPicPr>
        <p:blipFill rotWithShape="1">
          <a:blip r:embed="rId6" cstate="print">
            <a:extLst>
              <a:ext uri="{28A0092B-C50C-407E-A947-70E740481C1C}">
                <a14:useLocalDpi xmlns:a14="http://schemas.microsoft.com/office/drawing/2010/main" val="0"/>
              </a:ext>
            </a:extLst>
          </a:blip>
          <a:srcRect t="20216"/>
          <a:stretch/>
        </p:blipFill>
        <p:spPr>
          <a:xfrm>
            <a:off x="3712477" y="4537296"/>
            <a:ext cx="3622103" cy="1910754"/>
          </a:xfrm>
          <a:prstGeom prst="rect">
            <a:avLst/>
          </a:prstGeom>
        </p:spPr>
      </p:pic>
    </p:spTree>
    <p:extLst>
      <p:ext uri="{BB962C8B-B14F-4D97-AF65-F5344CB8AC3E}">
        <p14:creationId xmlns:p14="http://schemas.microsoft.com/office/powerpoint/2010/main" val="29999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534400" cy="1097280"/>
          </a:xfrm>
        </p:spPr>
        <p:txBody>
          <a:bodyPr/>
          <a:lstStyle/>
          <a:p>
            <a:r>
              <a:rPr lang="en-US" altLang="en-US" sz="3600" dirty="0"/>
              <a:t>The Vector Product is Anticommutative</a:t>
            </a:r>
            <a:endParaRPr lang="en-US" sz="3600" dirty="0"/>
          </a:p>
        </p:txBody>
      </p:sp>
      <p:graphicFrame>
        <p:nvGraphicFramePr>
          <p:cNvPr id="6" name="Object 5" descr="Cross product of vectors Ay and B = the cross product of vectors negative B and Ay."/>
          <p:cNvGraphicFramePr>
            <a:graphicFrameLocks noChangeAspect="1"/>
          </p:cNvGraphicFramePr>
          <p:nvPr>
            <p:extLst>
              <p:ext uri="{D42A27DB-BD31-4B8C-83A1-F6EECF244321}">
                <p14:modId xmlns:p14="http://schemas.microsoft.com/office/powerpoint/2010/main" val="1715267329"/>
              </p:ext>
            </p:extLst>
          </p:nvPr>
        </p:nvGraphicFramePr>
        <p:xfrm>
          <a:off x="2935563" y="1471777"/>
          <a:ext cx="2323255" cy="471560"/>
        </p:xfrm>
        <a:graphic>
          <a:graphicData uri="http://schemas.openxmlformats.org/presentationml/2006/ole">
            <mc:AlternateContent xmlns:mc="http://schemas.openxmlformats.org/markup-compatibility/2006">
              <mc:Choice xmlns:v="urn:schemas-microsoft-com:vml" Requires="v">
                <p:oleObj spid="_x0000_s9340" name="Equation" r:id="rId3" imgW="1002960" imgH="203040" progId="Equation.DSMT4">
                  <p:embed/>
                </p:oleObj>
              </mc:Choice>
              <mc:Fallback>
                <p:oleObj name="Equation" r:id="rId3" imgW="1002960" imgH="203040" progId="Equation.DSMT4">
                  <p:embed/>
                  <p:pic>
                    <p:nvPicPr>
                      <p:cNvPr id="0" name=""/>
                      <p:cNvPicPr/>
                      <p:nvPr/>
                    </p:nvPicPr>
                    <p:blipFill>
                      <a:blip r:embed="rId4"/>
                      <a:stretch>
                        <a:fillRect/>
                      </a:stretch>
                    </p:blipFill>
                    <p:spPr>
                      <a:xfrm>
                        <a:off x="2935563" y="1471777"/>
                        <a:ext cx="2323255" cy="471560"/>
                      </a:xfrm>
                      <a:prstGeom prst="rect">
                        <a:avLst/>
                      </a:prstGeom>
                    </p:spPr>
                  </p:pic>
                </p:oleObj>
              </mc:Fallback>
            </mc:AlternateContent>
          </a:graphicData>
        </a:graphic>
      </p:graphicFrame>
      <p:pic>
        <p:nvPicPr>
          <p:cNvPr id="7" name="Picture 6" descr="Prove the vector product is anticommutative. Step 1, place vectors B and Ay tail to tail. Step 2, point the fingers of your right hand along vector B with your palm facing vector ay. Step 3, curl your fingers toward vector Ay. Step 4, your thumb points in the direction of the vector product of vectors B and Ay. Step 5, the vector product of vectors B and Ay has the same magnitude as the vector product of vectors Ay and B, but points in the opposite direction"/>
          <p:cNvPicPr>
            <a:picLocks noChangeAspect="1"/>
          </p:cNvPicPr>
          <p:nvPr/>
        </p:nvPicPr>
        <p:blipFill rotWithShape="1">
          <a:blip r:embed="rId5">
            <a:extLst>
              <a:ext uri="{28A0092B-C50C-407E-A947-70E740481C1C}">
                <a14:useLocalDpi xmlns:a14="http://schemas.microsoft.com/office/drawing/2010/main" val="0"/>
              </a:ext>
            </a:extLst>
          </a:blip>
          <a:srcRect t="22615"/>
          <a:stretch/>
        </p:blipFill>
        <p:spPr>
          <a:xfrm>
            <a:off x="1752600" y="2362200"/>
            <a:ext cx="5123641" cy="3613041"/>
          </a:xfrm>
          <a:prstGeom prst="rect">
            <a:avLst/>
          </a:prstGeom>
        </p:spPr>
      </p:pic>
    </p:spTree>
    <p:extLst>
      <p:ext uri="{BB962C8B-B14F-4D97-AF65-F5344CB8AC3E}">
        <p14:creationId xmlns:p14="http://schemas.microsoft.com/office/powerpoint/2010/main" val="1899822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Calculating the Vector Product</a:t>
            </a:r>
            <a:endParaRPr lang="en-US" sz="3600" dirty="0"/>
          </a:p>
        </p:txBody>
      </p:sp>
      <p:sp>
        <p:nvSpPr>
          <p:cNvPr id="3" name="Content Placeholder 2"/>
          <p:cNvSpPr>
            <a:spLocks noGrp="1"/>
          </p:cNvSpPr>
          <p:nvPr>
            <p:ph idx="1"/>
          </p:nvPr>
        </p:nvSpPr>
        <p:spPr>
          <a:xfrm>
            <a:off x="457200" y="1600201"/>
            <a:ext cx="990600" cy="428578"/>
          </a:xfrm>
        </p:spPr>
        <p:txBody>
          <a:bodyPr/>
          <a:lstStyle/>
          <a:p>
            <a:r>
              <a:rPr lang="en-US" altLang="en-US" sz="2600" dirty="0"/>
              <a:t>Use</a:t>
            </a:r>
            <a:endParaRPr lang="en-US" sz="2600" dirty="0"/>
          </a:p>
        </p:txBody>
      </p:sp>
      <p:graphicFrame>
        <p:nvGraphicFramePr>
          <p:cNvPr id="5" name="Object 4" descr="Ay B sine of phi"/>
          <p:cNvGraphicFramePr>
            <a:graphicFrameLocks noChangeAspect="1"/>
          </p:cNvGraphicFramePr>
          <p:nvPr>
            <p:extLst>
              <p:ext uri="{D42A27DB-BD31-4B8C-83A1-F6EECF244321}">
                <p14:modId xmlns:p14="http://schemas.microsoft.com/office/powerpoint/2010/main" val="1114990640"/>
              </p:ext>
            </p:extLst>
          </p:nvPr>
        </p:nvGraphicFramePr>
        <p:xfrm>
          <a:off x="1492625" y="1623764"/>
          <a:ext cx="1151789" cy="428579"/>
        </p:xfrm>
        <a:graphic>
          <a:graphicData uri="http://schemas.openxmlformats.org/presentationml/2006/ole">
            <mc:AlternateContent xmlns:mc="http://schemas.openxmlformats.org/markup-compatibility/2006">
              <mc:Choice xmlns:v="urn:schemas-microsoft-com:vml" Requires="v">
                <p:oleObj spid="_x0000_s10361" name="Equation" r:id="rId3" imgW="545760" imgH="203040" progId="Equation.DSMT4">
                  <p:embed/>
                </p:oleObj>
              </mc:Choice>
              <mc:Fallback>
                <p:oleObj name="Equation" r:id="rId3" imgW="545760" imgH="203040" progId="Equation.DSMT4">
                  <p:embed/>
                  <p:pic>
                    <p:nvPicPr>
                      <p:cNvPr id="0" name=""/>
                      <p:cNvPicPr/>
                      <p:nvPr/>
                    </p:nvPicPr>
                    <p:blipFill>
                      <a:blip r:embed="rId4"/>
                      <a:stretch>
                        <a:fillRect/>
                      </a:stretch>
                    </p:blipFill>
                    <p:spPr>
                      <a:xfrm>
                        <a:off x="1492625" y="1623764"/>
                        <a:ext cx="1151789" cy="428579"/>
                      </a:xfrm>
                      <a:prstGeom prst="rect">
                        <a:avLst/>
                      </a:prstGeom>
                    </p:spPr>
                  </p:pic>
                </p:oleObj>
              </mc:Fallback>
            </mc:AlternateContent>
          </a:graphicData>
        </a:graphic>
      </p:graphicFrame>
      <p:sp>
        <p:nvSpPr>
          <p:cNvPr id="4" name="Content Placeholder 3"/>
          <p:cNvSpPr>
            <a:spLocks noGrp="1"/>
          </p:cNvSpPr>
          <p:nvPr>
            <p:ph idx="13"/>
          </p:nvPr>
        </p:nvSpPr>
        <p:spPr>
          <a:xfrm>
            <a:off x="2819400" y="1600200"/>
            <a:ext cx="6096000" cy="475708"/>
          </a:xfrm>
        </p:spPr>
        <p:txBody>
          <a:bodyPr/>
          <a:lstStyle/>
          <a:p>
            <a:pPr marL="0" indent="0">
              <a:buNone/>
            </a:pPr>
            <a:r>
              <a:rPr lang="en-US" altLang="en-US" sz="2600" dirty="0" smtClean="0">
                <a:sym typeface="Symbol" panose="05050102010706020507" pitchFamily="18" charset="2"/>
              </a:rPr>
              <a:t>to </a:t>
            </a:r>
            <a:r>
              <a:rPr lang="en-US" altLang="en-US" sz="2600" dirty="0">
                <a:sym typeface="Symbol" panose="05050102010706020507" pitchFamily="18" charset="2"/>
              </a:rPr>
              <a:t>find the magnitude and the </a:t>
            </a:r>
            <a:r>
              <a:rPr lang="en-US" altLang="en-US" sz="2600" dirty="0" smtClean="0">
                <a:sym typeface="Symbol" panose="05050102010706020507" pitchFamily="18" charset="2"/>
              </a:rPr>
              <a:t>right-hand</a:t>
            </a:r>
            <a:endParaRPr lang="en-US" sz="2600" dirty="0"/>
          </a:p>
        </p:txBody>
      </p:sp>
      <p:sp>
        <p:nvSpPr>
          <p:cNvPr id="11" name="Content Placeholder 10"/>
          <p:cNvSpPr>
            <a:spLocks noGrp="1"/>
          </p:cNvSpPr>
          <p:nvPr>
            <p:ph sz="quarter" idx="15"/>
          </p:nvPr>
        </p:nvSpPr>
        <p:spPr>
          <a:xfrm>
            <a:off x="457200" y="2129120"/>
            <a:ext cx="3962400" cy="1066800"/>
          </a:xfrm>
        </p:spPr>
        <p:txBody>
          <a:bodyPr/>
          <a:lstStyle/>
          <a:p>
            <a:pPr marL="255588" indent="12700">
              <a:buNone/>
            </a:pPr>
            <a:r>
              <a:rPr lang="en-US" altLang="en-US" sz="2600" dirty="0">
                <a:sym typeface="Symbol" panose="05050102010706020507" pitchFamily="18" charset="2"/>
              </a:rPr>
              <a:t>rule to find the direction.</a:t>
            </a:r>
            <a:endParaRPr lang="en-US" altLang="en-US" sz="2600" dirty="0"/>
          </a:p>
          <a:p>
            <a:r>
              <a:rPr lang="en-US" altLang="en-US" sz="2600" dirty="0"/>
              <a:t>Refer to Example 1.11</a:t>
            </a:r>
            <a:r>
              <a:rPr lang="en-US" altLang="en-US" sz="2600" dirty="0" smtClean="0"/>
              <a:t>.</a:t>
            </a:r>
            <a:endParaRPr lang="en-US" sz="2600" dirty="0"/>
          </a:p>
        </p:txBody>
      </p:sp>
      <p:pic>
        <p:nvPicPr>
          <p:cNvPr id="6" name="Picture 5" descr="In the x y z space, vectors Ay and B are separated by phi = 30 degrees in the x y plane. Vector C extends in the positive y direc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6707" y="2438400"/>
            <a:ext cx="4354893" cy="2986457"/>
          </a:xfrm>
          <a:prstGeom prst="rect">
            <a:avLst/>
          </a:prstGeom>
        </p:spPr>
      </p:pic>
      <p:sp>
        <p:nvSpPr>
          <p:cNvPr id="10" name="Text Placeholder 9"/>
          <p:cNvSpPr>
            <a:spLocks noGrp="1"/>
          </p:cNvSpPr>
          <p:nvPr>
            <p:ph type="body" sz="quarter" idx="14"/>
          </p:nvPr>
        </p:nvSpPr>
        <p:spPr>
          <a:xfrm>
            <a:off x="457200" y="5638800"/>
            <a:ext cx="6477000" cy="533400"/>
          </a:xfrm>
        </p:spPr>
        <p:txBody>
          <a:bodyPr/>
          <a:lstStyle/>
          <a:p>
            <a:r>
              <a:rPr lang="en-US" sz="2600" dirty="0">
                <a:hlinkClick r:id="rId6" tooltip="https://mediaplayer.pearsoncmg.com/assets/_video.true/secs-yf-vts-ex1-11"/>
              </a:rPr>
              <a:t>Video Tutor Solution: Example </a:t>
            </a:r>
            <a:r>
              <a:rPr lang="en-US" sz="2600" dirty="0" smtClean="0">
                <a:hlinkClick r:id="rId6" tooltip="https://mediaplayer.pearsoncmg.com/assets/_video.true/secs-yf-vts-ex1-11"/>
              </a:rPr>
              <a:t>1.11</a:t>
            </a:r>
            <a:endParaRPr lang="en-US" sz="2600" dirty="0"/>
          </a:p>
        </p:txBody>
      </p:sp>
    </p:spTree>
    <p:extLst>
      <p:ext uri="{BB962C8B-B14F-4D97-AF65-F5344CB8AC3E}">
        <p14:creationId xmlns:p14="http://schemas.microsoft.com/office/powerpoint/2010/main" val="3616583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Solving Problems in Physics</a:t>
            </a:r>
            <a:endParaRPr lang="en-US" sz="3600" dirty="0"/>
          </a:p>
        </p:txBody>
      </p:sp>
      <p:sp>
        <p:nvSpPr>
          <p:cNvPr id="3" name="Content Placeholder 2"/>
          <p:cNvSpPr>
            <a:spLocks noGrp="1"/>
          </p:cNvSpPr>
          <p:nvPr>
            <p:ph idx="1"/>
          </p:nvPr>
        </p:nvSpPr>
        <p:spPr>
          <a:xfrm>
            <a:off x="457200" y="1600201"/>
            <a:ext cx="8153400" cy="4191000"/>
          </a:xfrm>
        </p:spPr>
        <p:txBody>
          <a:bodyPr/>
          <a:lstStyle/>
          <a:p>
            <a:pPr marL="256032" indent="-256032">
              <a:buSzPct val="100000"/>
            </a:pPr>
            <a:r>
              <a:rPr lang="en-CA" altLang="en-US" sz="2400" dirty="0"/>
              <a:t>All of the </a:t>
            </a:r>
            <a:r>
              <a:rPr lang="en-CA" altLang="en-US" sz="2400" b="1" dirty="0"/>
              <a:t>Problem-Solving Strategies </a:t>
            </a:r>
            <a:r>
              <a:rPr lang="en-CA" altLang="en-US" sz="2400" dirty="0"/>
              <a:t>and </a:t>
            </a:r>
            <a:r>
              <a:rPr lang="en-CA" altLang="en-US" sz="2400" b="1" dirty="0"/>
              <a:t>Examples </a:t>
            </a:r>
            <a:r>
              <a:rPr lang="en-CA" altLang="en-US" sz="2400" dirty="0"/>
              <a:t>in this book will follow these four steps</a:t>
            </a:r>
            <a:r>
              <a:rPr lang="en-US" altLang="en-US" sz="2400" dirty="0"/>
              <a:t>:</a:t>
            </a:r>
          </a:p>
          <a:p>
            <a:pPr marL="256032" indent="-256032">
              <a:buSzPct val="100000"/>
            </a:pPr>
            <a:r>
              <a:rPr lang="en-CA" altLang="en-US" sz="2400" b="1" dirty="0"/>
              <a:t>Identify</a:t>
            </a:r>
            <a:r>
              <a:rPr lang="en-CA" altLang="en-US" sz="2400" dirty="0"/>
              <a:t> the relevant concepts, target variables, and known quantities, as stated or implied in the problem. </a:t>
            </a:r>
          </a:p>
          <a:p>
            <a:pPr marL="256032" indent="-256032">
              <a:buSzPct val="100000"/>
            </a:pPr>
            <a:r>
              <a:rPr lang="en-CA" altLang="en-US" sz="2400" b="1" dirty="0"/>
              <a:t>Set</a:t>
            </a:r>
            <a:r>
              <a:rPr lang="en-CA" altLang="en-US" sz="2400" dirty="0"/>
              <a:t> </a:t>
            </a:r>
            <a:r>
              <a:rPr lang="en-CA" altLang="en-US" sz="2400" b="1" dirty="0"/>
              <a:t>Up</a:t>
            </a:r>
            <a:r>
              <a:rPr lang="en-CA" altLang="en-US" sz="2400" dirty="0"/>
              <a:t> the problem: Choose the equations that you’ll use to solve the problem, and draw a sketch of the situation. </a:t>
            </a:r>
          </a:p>
          <a:p>
            <a:pPr marL="256032" indent="-256032">
              <a:buSzPct val="100000"/>
            </a:pPr>
            <a:r>
              <a:rPr lang="en-CA" altLang="en-US" sz="2400" b="1" dirty="0"/>
              <a:t>Execute</a:t>
            </a:r>
            <a:r>
              <a:rPr lang="en-CA" altLang="en-US" sz="2400" dirty="0"/>
              <a:t> the solution: This is where you “do the math.”</a:t>
            </a:r>
          </a:p>
          <a:p>
            <a:pPr marL="256032" indent="-256032">
              <a:buSzPct val="100000"/>
            </a:pPr>
            <a:r>
              <a:rPr lang="en-CA" altLang="en-US" sz="2400" b="1" dirty="0"/>
              <a:t>Evaluate</a:t>
            </a:r>
            <a:r>
              <a:rPr lang="en-CA" altLang="en-US" sz="2400" dirty="0"/>
              <a:t> your answer: Compare your answer with your estimates, and reconsider things if there’s a discrepancy.</a:t>
            </a:r>
            <a:endParaRPr lang="en-US" altLang="en-US" sz="2400" dirty="0"/>
          </a:p>
        </p:txBody>
      </p:sp>
    </p:spTree>
    <p:extLst>
      <p:ext uri="{BB962C8B-B14F-4D97-AF65-F5344CB8AC3E}">
        <p14:creationId xmlns:p14="http://schemas.microsoft.com/office/powerpoint/2010/main" val="1043398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Idealized Models</a:t>
            </a:r>
            <a:endParaRPr lang="en-US" sz="3600" dirty="0"/>
          </a:p>
        </p:txBody>
      </p:sp>
      <p:sp>
        <p:nvSpPr>
          <p:cNvPr id="3" name="Content Placeholder 2"/>
          <p:cNvSpPr>
            <a:spLocks noGrp="1"/>
          </p:cNvSpPr>
          <p:nvPr>
            <p:ph idx="1"/>
          </p:nvPr>
        </p:nvSpPr>
        <p:spPr>
          <a:xfrm>
            <a:off x="457200" y="1600200"/>
            <a:ext cx="4191000" cy="1828799"/>
          </a:xfrm>
        </p:spPr>
        <p:txBody>
          <a:bodyPr/>
          <a:lstStyle/>
          <a:p>
            <a:pPr marL="0" indent="0">
              <a:buNone/>
            </a:pPr>
            <a:r>
              <a:rPr lang="en-CA" altLang="en-US" sz="2600" dirty="0"/>
              <a:t>To simplify the analysis of </a:t>
            </a:r>
            <a:endParaRPr lang="en-CA" altLang="en-US" sz="2400" dirty="0"/>
          </a:p>
          <a:p>
            <a:pPr marL="740664" indent="-420624">
              <a:spcBef>
                <a:spcPts val="600"/>
              </a:spcBef>
              <a:buClrTx/>
              <a:buSzPct val="100000"/>
              <a:buFont typeface="+mj-lt"/>
              <a:buAutoNum type="alphaLcParenR"/>
            </a:pPr>
            <a:r>
              <a:rPr lang="en-CA" altLang="en-US" sz="2400" dirty="0"/>
              <a:t>a baseball in flight, we use </a:t>
            </a:r>
          </a:p>
          <a:p>
            <a:pPr marL="740664" indent="-420624">
              <a:spcBef>
                <a:spcPts val="600"/>
              </a:spcBef>
              <a:buClrTx/>
              <a:buSzPct val="100000"/>
              <a:buFont typeface="+mj-lt"/>
              <a:buAutoNum type="alphaLcParenR"/>
            </a:pPr>
            <a:r>
              <a:rPr lang="en-CA" altLang="en-US" sz="2400" dirty="0"/>
              <a:t>an idealized model.</a:t>
            </a:r>
            <a:endParaRPr lang="en-US" altLang="en-US" sz="2400" dirty="0"/>
          </a:p>
        </p:txBody>
      </p:sp>
      <p:pic>
        <p:nvPicPr>
          <p:cNvPr id="6" name="Picture 5" descr="Figure A is of a real baseball in flight. The ball spins and has a complex shape. Air resistance and wind exert forces on the ball opposite its direction of motion. The gravitational force on the ball depends on altitude. Figure B is an idealized model of the baseball. Treat the baseball as a point object (particle). No air resistance is considered. A vector for the direction of motion is given from the point object, and the gravitational force on the ball is constant. A vertical vector is given for that force."/>
          <p:cNvPicPr>
            <a:picLocks noChangeAspect="1"/>
          </p:cNvPicPr>
          <p:nvPr/>
        </p:nvPicPr>
        <p:blipFill>
          <a:blip r:embed="rId2"/>
          <a:stretch>
            <a:fillRect/>
          </a:stretch>
        </p:blipFill>
        <p:spPr>
          <a:xfrm>
            <a:off x="5105400" y="1649153"/>
            <a:ext cx="3843218" cy="4523047"/>
          </a:xfrm>
          <a:prstGeom prst="rect">
            <a:avLst/>
          </a:prstGeom>
        </p:spPr>
      </p:pic>
    </p:spTree>
    <p:extLst>
      <p:ext uri="{BB962C8B-B14F-4D97-AF65-F5344CB8AC3E}">
        <p14:creationId xmlns:p14="http://schemas.microsoft.com/office/powerpoint/2010/main" val="4209155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Standards and Units</a:t>
            </a:r>
            <a:endParaRPr lang="en-US" sz="3600" dirty="0"/>
          </a:p>
        </p:txBody>
      </p:sp>
      <p:sp>
        <p:nvSpPr>
          <p:cNvPr id="3" name="Content Placeholder 2"/>
          <p:cNvSpPr>
            <a:spLocks noGrp="1"/>
          </p:cNvSpPr>
          <p:nvPr>
            <p:ph idx="1"/>
          </p:nvPr>
        </p:nvSpPr>
        <p:spPr>
          <a:xfrm>
            <a:off x="457200" y="1600201"/>
            <a:ext cx="8382000" cy="2971799"/>
          </a:xfrm>
        </p:spPr>
        <p:txBody>
          <a:bodyPr/>
          <a:lstStyle/>
          <a:p>
            <a:pPr marL="256032" indent="-256032">
              <a:buSzPct val="100000"/>
            </a:pPr>
            <a:r>
              <a:rPr lang="en-US" altLang="en-US" sz="2600" dirty="0"/>
              <a:t>Length, time, and mass are three </a:t>
            </a:r>
            <a:r>
              <a:rPr lang="en-US" altLang="en-US" sz="2600" b="1" dirty="0"/>
              <a:t>fundamental </a:t>
            </a:r>
            <a:r>
              <a:rPr lang="en-US" altLang="en-US" sz="2600" dirty="0"/>
              <a:t>quantities of physics.</a:t>
            </a:r>
          </a:p>
          <a:p>
            <a:pPr marL="256032" indent="-256032">
              <a:buSzPct val="100000"/>
            </a:pPr>
            <a:r>
              <a:rPr lang="en-US" altLang="en-US" sz="2600" dirty="0"/>
              <a:t>The </a:t>
            </a:r>
            <a:r>
              <a:rPr lang="en-US" altLang="en-US" sz="2600" b="1" dirty="0"/>
              <a:t>International System </a:t>
            </a:r>
            <a:r>
              <a:rPr lang="en-US" altLang="en-US" sz="2600" dirty="0"/>
              <a:t>(SI for </a:t>
            </a:r>
            <a:r>
              <a:rPr lang="en-US" altLang="en-US" sz="2600" b="1" dirty="0"/>
              <a:t>Syst</a:t>
            </a:r>
            <a:r>
              <a:rPr lang="en-US" altLang="ja-JP" sz="2600" b="1" dirty="0"/>
              <a:t>ème International</a:t>
            </a:r>
            <a:r>
              <a:rPr lang="en-US" altLang="ja-JP" sz="2600" dirty="0"/>
              <a:t>) is the most widely used system of units.</a:t>
            </a:r>
          </a:p>
          <a:p>
            <a:pPr marL="256032" indent="-256032">
              <a:buSzPct val="100000"/>
            </a:pPr>
            <a:r>
              <a:rPr lang="en-US" altLang="ja-JP" sz="2600" dirty="0"/>
              <a:t>In SI units, length is measured in </a:t>
            </a:r>
            <a:r>
              <a:rPr lang="en-US" altLang="ja-JP" sz="2600" b="1" dirty="0"/>
              <a:t>meters</a:t>
            </a:r>
            <a:r>
              <a:rPr lang="en-US" altLang="ja-JP" sz="2600" dirty="0"/>
              <a:t>, time in </a:t>
            </a:r>
            <a:r>
              <a:rPr lang="en-US" altLang="ja-JP" sz="2600" b="1" dirty="0"/>
              <a:t>seconds</a:t>
            </a:r>
            <a:r>
              <a:rPr lang="en-US" altLang="ja-JP" sz="2600" dirty="0"/>
              <a:t>, and mass in </a:t>
            </a:r>
            <a:r>
              <a:rPr lang="en-US" altLang="ja-JP" sz="2600" b="1" dirty="0"/>
              <a:t>kilograms</a:t>
            </a:r>
            <a:r>
              <a:rPr lang="en-US" altLang="ja-JP" sz="2600" dirty="0"/>
              <a:t>.</a:t>
            </a:r>
            <a:endParaRPr lang="en-US" altLang="en-US" sz="2600" dirty="0"/>
          </a:p>
        </p:txBody>
      </p:sp>
    </p:spTree>
    <p:extLst>
      <p:ext uri="{BB962C8B-B14F-4D97-AF65-F5344CB8AC3E}">
        <p14:creationId xmlns:p14="http://schemas.microsoft.com/office/powerpoint/2010/main" val="303644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Unit Prefixes</a:t>
            </a:r>
            <a:endParaRPr lang="en-US" sz="3600" dirty="0"/>
          </a:p>
        </p:txBody>
      </p:sp>
      <p:sp>
        <p:nvSpPr>
          <p:cNvPr id="3" name="Content Placeholder 2"/>
          <p:cNvSpPr>
            <a:spLocks noGrp="1"/>
          </p:cNvSpPr>
          <p:nvPr>
            <p:ph idx="1"/>
          </p:nvPr>
        </p:nvSpPr>
        <p:spPr>
          <a:xfrm>
            <a:off x="457200" y="1600201"/>
            <a:ext cx="8229600" cy="1140730"/>
          </a:xfrm>
        </p:spPr>
        <p:txBody>
          <a:bodyPr/>
          <a:lstStyle/>
          <a:p>
            <a:pPr marL="256032" indent="-256032">
              <a:buSzPct val="100000"/>
            </a:pPr>
            <a:r>
              <a:rPr lang="en-US" altLang="en-US" sz="2600" dirty="0"/>
              <a:t>Prefixes can be used to create larger and smaller units for the fundamental quantities. Some examples are:</a:t>
            </a:r>
          </a:p>
          <a:p>
            <a:pPr marL="256032" indent="-256032">
              <a:buSzPct val="100000"/>
            </a:pPr>
            <a:r>
              <a:rPr lang="en-US" altLang="en-US" sz="2600" dirty="0"/>
              <a:t> </a:t>
            </a:r>
          </a:p>
          <a:p>
            <a:pPr marL="256032" indent="-256032">
              <a:buSzPct val="100000"/>
            </a:pPr>
            <a:r>
              <a:rPr lang="en-US" altLang="en-US" sz="2600" dirty="0"/>
              <a:t> </a:t>
            </a:r>
          </a:p>
          <a:p>
            <a:pPr marL="256032" indent="-256032">
              <a:buSzPct val="100000"/>
            </a:pPr>
            <a:r>
              <a:rPr lang="en-US" altLang="en-US" sz="2600" dirty="0"/>
              <a:t> </a:t>
            </a:r>
          </a:p>
          <a:p>
            <a:pPr marL="256032" indent="-256032">
              <a:buSzPct val="100000"/>
            </a:pPr>
            <a:r>
              <a:rPr lang="en-US" altLang="en-US" sz="2600" dirty="0"/>
              <a:t> </a:t>
            </a:r>
          </a:p>
          <a:p>
            <a:pPr marL="256032" indent="-256032">
              <a:buSzPct val="100000"/>
            </a:pPr>
            <a:r>
              <a:rPr lang="en-US" altLang="en-US" sz="2600" dirty="0"/>
              <a:t> </a:t>
            </a:r>
          </a:p>
        </p:txBody>
      </p:sp>
      <p:graphicFrame>
        <p:nvGraphicFramePr>
          <p:cNvPr id="23" name="Object 22" descr="1 micron = 10 to the negative sixth meters"/>
          <p:cNvGraphicFramePr>
            <a:graphicFrameLocks noChangeAspect="1"/>
          </p:cNvGraphicFramePr>
          <p:nvPr>
            <p:extLst>
              <p:ext uri="{D42A27DB-BD31-4B8C-83A1-F6EECF244321}">
                <p14:modId xmlns:p14="http://schemas.microsoft.com/office/powerpoint/2010/main" val="1089345851"/>
              </p:ext>
            </p:extLst>
          </p:nvPr>
        </p:nvGraphicFramePr>
        <p:xfrm>
          <a:off x="646273" y="2979783"/>
          <a:ext cx="2097420" cy="496757"/>
        </p:xfrm>
        <a:graphic>
          <a:graphicData uri="http://schemas.openxmlformats.org/presentationml/2006/ole">
            <mc:AlternateContent xmlns:mc="http://schemas.openxmlformats.org/markup-compatibility/2006">
              <mc:Choice xmlns:v="urn:schemas-microsoft-com:vml" Requires="v">
                <p:oleObj spid="_x0000_s1842" name="Equation" r:id="rId3" imgW="965160" imgH="228600" progId="Equation.DSMT4">
                  <p:embed/>
                </p:oleObj>
              </mc:Choice>
              <mc:Fallback>
                <p:oleObj name="Equation" r:id="rId3" imgW="965160" imgH="228600" progId="Equation.DSMT4">
                  <p:embed/>
                  <p:pic>
                    <p:nvPicPr>
                      <p:cNvPr id="0" name=""/>
                      <p:cNvPicPr/>
                      <p:nvPr/>
                    </p:nvPicPr>
                    <p:blipFill>
                      <a:blip r:embed="rId4"/>
                      <a:stretch>
                        <a:fillRect/>
                      </a:stretch>
                    </p:blipFill>
                    <p:spPr>
                      <a:xfrm>
                        <a:off x="646273" y="2979783"/>
                        <a:ext cx="2097420" cy="496757"/>
                      </a:xfrm>
                      <a:prstGeom prst="rect">
                        <a:avLst/>
                      </a:prstGeom>
                    </p:spPr>
                  </p:pic>
                </p:oleObj>
              </mc:Fallback>
            </mc:AlternateContent>
          </a:graphicData>
        </a:graphic>
      </p:graphicFrame>
      <p:sp>
        <p:nvSpPr>
          <p:cNvPr id="18" name="Content Placeholder 17"/>
          <p:cNvSpPr>
            <a:spLocks noGrp="1"/>
          </p:cNvSpPr>
          <p:nvPr>
            <p:ph sz="quarter" idx="13"/>
          </p:nvPr>
        </p:nvSpPr>
        <p:spPr>
          <a:xfrm>
            <a:off x="2782224" y="3009580"/>
            <a:ext cx="5735445" cy="436803"/>
          </a:xfrm>
        </p:spPr>
        <p:txBody>
          <a:bodyPr/>
          <a:lstStyle/>
          <a:p>
            <a:pPr marL="0" indent="0">
              <a:buNone/>
            </a:pPr>
            <a:r>
              <a:rPr lang="en-US" altLang="en-US" sz="2600" dirty="0"/>
              <a:t>(size of some bacteria and living cells)</a:t>
            </a:r>
          </a:p>
        </p:txBody>
      </p:sp>
      <p:graphicFrame>
        <p:nvGraphicFramePr>
          <p:cNvPr id="27" name="Object 26" descr="1 kilometer = 10 cubed meters"/>
          <p:cNvGraphicFramePr>
            <a:graphicFrameLocks noChangeAspect="1"/>
          </p:cNvGraphicFramePr>
          <p:nvPr>
            <p:extLst>
              <p:ext uri="{D42A27DB-BD31-4B8C-83A1-F6EECF244321}">
                <p14:modId xmlns:p14="http://schemas.microsoft.com/office/powerpoint/2010/main" val="2130483436"/>
              </p:ext>
            </p:extLst>
          </p:nvPr>
        </p:nvGraphicFramePr>
        <p:xfrm>
          <a:off x="671513" y="3587750"/>
          <a:ext cx="1800225" cy="398463"/>
        </p:xfrm>
        <a:graphic>
          <a:graphicData uri="http://schemas.openxmlformats.org/presentationml/2006/ole">
            <mc:AlternateContent xmlns:mc="http://schemas.openxmlformats.org/markup-compatibility/2006">
              <mc:Choice xmlns:v="urn:schemas-microsoft-com:vml" Requires="v">
                <p:oleObj spid="_x0000_s1843" name="Equation" r:id="rId5" imgW="914400" imgH="203040" progId="Equation.DSMT4">
                  <p:embed/>
                </p:oleObj>
              </mc:Choice>
              <mc:Fallback>
                <p:oleObj name="Equation" r:id="rId5" imgW="914400" imgH="203040" progId="Equation.DSMT4">
                  <p:embed/>
                  <p:pic>
                    <p:nvPicPr>
                      <p:cNvPr id="0" name=""/>
                      <p:cNvPicPr/>
                      <p:nvPr/>
                    </p:nvPicPr>
                    <p:blipFill>
                      <a:blip r:embed="rId6"/>
                      <a:stretch>
                        <a:fillRect/>
                      </a:stretch>
                    </p:blipFill>
                    <p:spPr>
                      <a:xfrm>
                        <a:off x="671513" y="3587750"/>
                        <a:ext cx="1800225" cy="398463"/>
                      </a:xfrm>
                      <a:prstGeom prst="rect">
                        <a:avLst/>
                      </a:prstGeom>
                    </p:spPr>
                  </p:pic>
                </p:oleObj>
              </mc:Fallback>
            </mc:AlternateContent>
          </a:graphicData>
        </a:graphic>
      </p:graphicFrame>
      <p:sp>
        <p:nvSpPr>
          <p:cNvPr id="19" name="Content Placeholder 18"/>
          <p:cNvSpPr>
            <a:spLocks noGrp="1"/>
          </p:cNvSpPr>
          <p:nvPr>
            <p:ph sz="quarter" idx="14"/>
          </p:nvPr>
        </p:nvSpPr>
        <p:spPr>
          <a:xfrm>
            <a:off x="2517685" y="3543811"/>
            <a:ext cx="5059568" cy="403722"/>
          </a:xfrm>
        </p:spPr>
        <p:txBody>
          <a:bodyPr/>
          <a:lstStyle/>
          <a:p>
            <a:pPr>
              <a:buNone/>
            </a:pPr>
            <a:r>
              <a:rPr lang="en-US" altLang="en-US" sz="2600" dirty="0"/>
              <a:t>(a 10-minute walk)</a:t>
            </a:r>
          </a:p>
        </p:txBody>
      </p:sp>
      <p:graphicFrame>
        <p:nvGraphicFramePr>
          <p:cNvPr id="24" name="Object 23" descr="1 milligram = 10 to the negative sixth kilograms"/>
          <p:cNvGraphicFramePr>
            <a:graphicFrameLocks noChangeAspect="1"/>
          </p:cNvGraphicFramePr>
          <p:nvPr>
            <p:extLst>
              <p:ext uri="{D42A27DB-BD31-4B8C-83A1-F6EECF244321}">
                <p14:modId xmlns:p14="http://schemas.microsoft.com/office/powerpoint/2010/main" val="1635875670"/>
              </p:ext>
            </p:extLst>
          </p:nvPr>
        </p:nvGraphicFramePr>
        <p:xfrm>
          <a:off x="651122" y="4110545"/>
          <a:ext cx="2013385" cy="458748"/>
        </p:xfrm>
        <a:graphic>
          <a:graphicData uri="http://schemas.openxmlformats.org/presentationml/2006/ole">
            <mc:AlternateContent xmlns:mc="http://schemas.openxmlformats.org/markup-compatibility/2006">
              <mc:Choice xmlns:v="urn:schemas-microsoft-com:vml" Requires="v">
                <p:oleObj spid="_x0000_s1844" name="Equation" r:id="rId7" imgW="1002960" imgH="228600" progId="Equation.DSMT4">
                  <p:embed/>
                </p:oleObj>
              </mc:Choice>
              <mc:Fallback>
                <p:oleObj name="Equation" r:id="rId7" imgW="1002960" imgH="228600" progId="Equation.DSMT4">
                  <p:embed/>
                  <p:pic>
                    <p:nvPicPr>
                      <p:cNvPr id="0" name=""/>
                      <p:cNvPicPr/>
                      <p:nvPr/>
                    </p:nvPicPr>
                    <p:blipFill>
                      <a:blip r:embed="rId8"/>
                      <a:stretch>
                        <a:fillRect/>
                      </a:stretch>
                    </p:blipFill>
                    <p:spPr>
                      <a:xfrm>
                        <a:off x="651122" y="4110545"/>
                        <a:ext cx="2013385" cy="458748"/>
                      </a:xfrm>
                      <a:prstGeom prst="rect">
                        <a:avLst/>
                      </a:prstGeom>
                    </p:spPr>
                  </p:pic>
                </p:oleObj>
              </mc:Fallback>
            </mc:AlternateContent>
          </a:graphicData>
        </a:graphic>
      </p:graphicFrame>
      <p:sp>
        <p:nvSpPr>
          <p:cNvPr id="20" name="Content Placeholder 19"/>
          <p:cNvSpPr>
            <a:spLocks noGrp="1"/>
          </p:cNvSpPr>
          <p:nvPr>
            <p:ph sz="quarter" idx="15"/>
          </p:nvPr>
        </p:nvSpPr>
        <p:spPr>
          <a:xfrm>
            <a:off x="2693017" y="4115833"/>
            <a:ext cx="5257800" cy="448734"/>
          </a:xfrm>
        </p:spPr>
        <p:txBody>
          <a:bodyPr/>
          <a:lstStyle/>
          <a:p>
            <a:pPr marL="0" indent="0">
              <a:buNone/>
            </a:pPr>
            <a:r>
              <a:rPr lang="en-US" altLang="en-US" sz="2600" dirty="0"/>
              <a:t>(mass of a grain of salt)</a:t>
            </a:r>
          </a:p>
        </p:txBody>
      </p:sp>
      <p:graphicFrame>
        <p:nvGraphicFramePr>
          <p:cNvPr id="25" name="Object 24" descr="1 gram = 10 to the negative third kilograms"/>
          <p:cNvGraphicFramePr>
            <a:graphicFrameLocks noChangeAspect="1"/>
          </p:cNvGraphicFramePr>
          <p:nvPr>
            <p:extLst>
              <p:ext uri="{D42A27DB-BD31-4B8C-83A1-F6EECF244321}">
                <p14:modId xmlns:p14="http://schemas.microsoft.com/office/powerpoint/2010/main" val="727693898"/>
              </p:ext>
            </p:extLst>
          </p:nvPr>
        </p:nvGraphicFramePr>
        <p:xfrm>
          <a:off x="658351" y="4703054"/>
          <a:ext cx="1723880" cy="449709"/>
        </p:xfrm>
        <a:graphic>
          <a:graphicData uri="http://schemas.openxmlformats.org/presentationml/2006/ole">
            <mc:AlternateContent xmlns:mc="http://schemas.openxmlformats.org/markup-compatibility/2006">
              <mc:Choice xmlns:v="urn:schemas-microsoft-com:vml" Requires="v">
                <p:oleObj spid="_x0000_s1845" name="Equation" r:id="rId9" imgW="876240" imgH="228600" progId="Equation.DSMT4">
                  <p:embed/>
                </p:oleObj>
              </mc:Choice>
              <mc:Fallback>
                <p:oleObj name="Equation" r:id="rId9" imgW="876240" imgH="228600" progId="Equation.DSMT4">
                  <p:embed/>
                  <p:pic>
                    <p:nvPicPr>
                      <p:cNvPr id="0" name=""/>
                      <p:cNvPicPr/>
                      <p:nvPr/>
                    </p:nvPicPr>
                    <p:blipFill>
                      <a:blip r:embed="rId10"/>
                      <a:stretch>
                        <a:fillRect/>
                      </a:stretch>
                    </p:blipFill>
                    <p:spPr>
                      <a:xfrm>
                        <a:off x="658351" y="4703054"/>
                        <a:ext cx="1723880" cy="449709"/>
                      </a:xfrm>
                      <a:prstGeom prst="rect">
                        <a:avLst/>
                      </a:prstGeom>
                    </p:spPr>
                  </p:pic>
                </p:oleObj>
              </mc:Fallback>
            </mc:AlternateContent>
          </a:graphicData>
        </a:graphic>
      </p:graphicFrame>
      <p:sp>
        <p:nvSpPr>
          <p:cNvPr id="21" name="Content Placeholder 20"/>
          <p:cNvSpPr>
            <a:spLocks noGrp="1"/>
          </p:cNvSpPr>
          <p:nvPr>
            <p:ph sz="quarter" idx="16"/>
          </p:nvPr>
        </p:nvSpPr>
        <p:spPr>
          <a:xfrm>
            <a:off x="2419816" y="4728111"/>
            <a:ext cx="3981450" cy="412641"/>
          </a:xfrm>
        </p:spPr>
        <p:txBody>
          <a:bodyPr/>
          <a:lstStyle/>
          <a:p>
            <a:pPr marL="0" indent="0">
              <a:buNone/>
            </a:pPr>
            <a:r>
              <a:rPr lang="en-US" altLang="en-US" sz="2600" dirty="0"/>
              <a:t>(mass of a paper clip)</a:t>
            </a:r>
          </a:p>
        </p:txBody>
      </p:sp>
      <p:graphicFrame>
        <p:nvGraphicFramePr>
          <p:cNvPr id="26" name="Object 25" descr="1 nanosecond = 10 to the negative ninth seconds."/>
          <p:cNvGraphicFramePr>
            <a:graphicFrameLocks noChangeAspect="1"/>
          </p:cNvGraphicFramePr>
          <p:nvPr>
            <p:extLst>
              <p:ext uri="{D42A27DB-BD31-4B8C-83A1-F6EECF244321}">
                <p14:modId xmlns:p14="http://schemas.microsoft.com/office/powerpoint/2010/main" val="1501494952"/>
              </p:ext>
            </p:extLst>
          </p:nvPr>
        </p:nvGraphicFramePr>
        <p:xfrm>
          <a:off x="646929" y="5269249"/>
          <a:ext cx="1895406" cy="445982"/>
        </p:xfrm>
        <a:graphic>
          <a:graphicData uri="http://schemas.openxmlformats.org/presentationml/2006/ole">
            <mc:AlternateContent xmlns:mc="http://schemas.openxmlformats.org/markup-compatibility/2006">
              <mc:Choice xmlns:v="urn:schemas-microsoft-com:vml" Requires="v">
                <p:oleObj spid="_x0000_s1846" name="Equation" r:id="rId11" imgW="863280" imgH="203040" progId="Equation.DSMT4">
                  <p:embed/>
                </p:oleObj>
              </mc:Choice>
              <mc:Fallback>
                <p:oleObj name="Equation" r:id="rId11" imgW="863280" imgH="203040" progId="Equation.DSMT4">
                  <p:embed/>
                  <p:pic>
                    <p:nvPicPr>
                      <p:cNvPr id="0" name=""/>
                      <p:cNvPicPr/>
                      <p:nvPr/>
                    </p:nvPicPr>
                    <p:blipFill>
                      <a:blip r:embed="rId12"/>
                      <a:stretch>
                        <a:fillRect/>
                      </a:stretch>
                    </p:blipFill>
                    <p:spPr>
                      <a:xfrm>
                        <a:off x="646929" y="5269249"/>
                        <a:ext cx="1895406" cy="445982"/>
                      </a:xfrm>
                      <a:prstGeom prst="rect">
                        <a:avLst/>
                      </a:prstGeom>
                    </p:spPr>
                  </p:pic>
                </p:oleObj>
              </mc:Fallback>
            </mc:AlternateContent>
          </a:graphicData>
        </a:graphic>
      </p:graphicFrame>
      <p:sp>
        <p:nvSpPr>
          <p:cNvPr id="22" name="Content Placeholder 21"/>
          <p:cNvSpPr>
            <a:spLocks noGrp="1"/>
          </p:cNvSpPr>
          <p:nvPr>
            <p:ph sz="quarter" idx="17"/>
          </p:nvPr>
        </p:nvSpPr>
        <p:spPr>
          <a:xfrm>
            <a:off x="2561180" y="5300240"/>
            <a:ext cx="4389747" cy="465863"/>
          </a:xfrm>
        </p:spPr>
        <p:txBody>
          <a:bodyPr/>
          <a:lstStyle/>
          <a:p>
            <a:pPr marL="0" indent="0">
              <a:buNone/>
            </a:pPr>
            <a:r>
              <a:rPr lang="en-US" altLang="en-US" sz="2600" dirty="0"/>
              <a:t>(time for light to travel 0.3 m)</a:t>
            </a:r>
          </a:p>
        </p:txBody>
      </p:sp>
    </p:spTree>
    <p:extLst>
      <p:ext uri="{BB962C8B-B14F-4D97-AF65-F5344CB8AC3E}">
        <p14:creationId xmlns:p14="http://schemas.microsoft.com/office/powerpoint/2010/main" val="37609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ltLang="en-US" sz="3600" dirty="0"/>
              <a:t>Unit Consistency and Conversions</a:t>
            </a:r>
            <a:endParaRPr lang="en-US" sz="3600" dirty="0"/>
          </a:p>
        </p:txBody>
      </p:sp>
      <p:sp>
        <p:nvSpPr>
          <p:cNvPr id="10" name="Content Placeholder 9"/>
          <p:cNvSpPr>
            <a:spLocks noGrp="1"/>
          </p:cNvSpPr>
          <p:nvPr>
            <p:ph idx="1"/>
          </p:nvPr>
        </p:nvSpPr>
        <p:spPr>
          <a:xfrm>
            <a:off x="457200" y="1600201"/>
            <a:ext cx="8229600" cy="3809999"/>
          </a:xfrm>
        </p:spPr>
        <p:txBody>
          <a:bodyPr/>
          <a:lstStyle/>
          <a:p>
            <a:pPr marL="256032" indent="-256032">
              <a:buSzPct val="100000"/>
            </a:pPr>
            <a:r>
              <a:rPr lang="en-US" altLang="en-US" sz="2400" dirty="0"/>
              <a:t>An equation must be </a:t>
            </a:r>
            <a:r>
              <a:rPr lang="en-US" altLang="en-US" sz="2400" b="1" dirty="0"/>
              <a:t>dimensionally consistent</a:t>
            </a:r>
            <a:r>
              <a:rPr lang="en-US" altLang="en-US" sz="2400" dirty="0"/>
              <a:t>. Terms to be added or equated must </a:t>
            </a:r>
            <a:r>
              <a:rPr lang="en-US" altLang="en-US" sz="2400" b="1" dirty="0"/>
              <a:t>always </a:t>
            </a:r>
            <a:r>
              <a:rPr lang="en-US" altLang="en-US" sz="2400" dirty="0"/>
              <a:t>have the same units. (Be sure you’re adding “apples to apples.”)</a:t>
            </a:r>
          </a:p>
          <a:p>
            <a:pPr marL="256032" indent="-256032">
              <a:buSzPct val="100000"/>
            </a:pPr>
            <a:r>
              <a:rPr lang="en-US" altLang="en-US" sz="2400" dirty="0"/>
              <a:t>Always carry units through calculations.</a:t>
            </a:r>
          </a:p>
          <a:p>
            <a:pPr marL="256032" indent="-256032">
              <a:buSzPct val="100000"/>
            </a:pPr>
            <a:r>
              <a:rPr lang="en-US" altLang="en-US" sz="2400" dirty="0"/>
              <a:t>Convert to standard units as necessary, by forming a ratio of the same physical quantity in two different units, and using it as a multiplier.</a:t>
            </a:r>
          </a:p>
          <a:p>
            <a:pPr marL="256032" indent="-256032">
              <a:buSzPct val="100000"/>
            </a:pPr>
            <a:r>
              <a:rPr lang="en-US" altLang="en-US" sz="2400" dirty="0"/>
              <a:t>For example, to find the number of seconds in 3 min, we write:</a:t>
            </a:r>
            <a:endParaRPr lang="en-US" sz="2400" dirty="0"/>
          </a:p>
        </p:txBody>
      </p:sp>
      <p:graphicFrame>
        <p:nvGraphicFramePr>
          <p:cNvPr id="13" name="Object 12" descr="3 minutes = 3 minutes times 60 seconds over 1 minutes, which equals 180 seconds, when minutes are crossed out."/>
          <p:cNvGraphicFramePr>
            <a:graphicFrameLocks noChangeAspect="1"/>
          </p:cNvGraphicFramePr>
          <p:nvPr>
            <p:extLst>
              <p:ext uri="{D42A27DB-BD31-4B8C-83A1-F6EECF244321}">
                <p14:modId xmlns:p14="http://schemas.microsoft.com/office/powerpoint/2010/main" val="1205162543"/>
              </p:ext>
            </p:extLst>
          </p:nvPr>
        </p:nvGraphicFramePr>
        <p:xfrm>
          <a:off x="1981200" y="5562600"/>
          <a:ext cx="4083753" cy="830593"/>
        </p:xfrm>
        <a:graphic>
          <a:graphicData uri="http://schemas.openxmlformats.org/presentationml/2006/ole">
            <mc:AlternateContent xmlns:mc="http://schemas.openxmlformats.org/markup-compatibility/2006">
              <mc:Choice xmlns:v="urn:schemas-microsoft-com:vml" Requires="v">
                <p:oleObj spid="_x0000_s2211" name="Equation" r:id="rId3" imgW="2247840" imgH="457200" progId="Equation.DSMT4">
                  <p:embed/>
                </p:oleObj>
              </mc:Choice>
              <mc:Fallback>
                <p:oleObj name="Equation" r:id="rId3" imgW="2247840" imgH="457200" progId="Equation.DSMT4">
                  <p:embed/>
                  <p:pic>
                    <p:nvPicPr>
                      <p:cNvPr id="0" name=""/>
                      <p:cNvPicPr/>
                      <p:nvPr/>
                    </p:nvPicPr>
                    <p:blipFill>
                      <a:blip r:embed="rId4"/>
                      <a:stretch>
                        <a:fillRect/>
                      </a:stretch>
                    </p:blipFill>
                    <p:spPr>
                      <a:xfrm>
                        <a:off x="1981200" y="5562600"/>
                        <a:ext cx="4083753" cy="830593"/>
                      </a:xfrm>
                      <a:prstGeom prst="rect">
                        <a:avLst/>
                      </a:prstGeom>
                    </p:spPr>
                  </p:pic>
                </p:oleObj>
              </mc:Fallback>
            </mc:AlternateContent>
          </a:graphicData>
        </a:graphic>
      </p:graphicFrame>
    </p:spTree>
    <p:extLst>
      <p:ext uri="{BB962C8B-B14F-4D97-AF65-F5344CB8AC3E}">
        <p14:creationId xmlns:p14="http://schemas.microsoft.com/office/powerpoint/2010/main" val="170789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Uncertainty and Significant Figures</a:t>
            </a:r>
            <a:endParaRPr lang="en-US" sz="3600" dirty="0"/>
          </a:p>
        </p:txBody>
      </p:sp>
      <p:sp>
        <p:nvSpPr>
          <p:cNvPr id="3" name="Content Placeholder 2"/>
          <p:cNvSpPr>
            <a:spLocks noGrp="1"/>
          </p:cNvSpPr>
          <p:nvPr>
            <p:ph idx="1"/>
          </p:nvPr>
        </p:nvSpPr>
        <p:spPr>
          <a:xfrm>
            <a:off x="457200" y="1600200"/>
            <a:ext cx="5181600" cy="3939988"/>
          </a:xfrm>
        </p:spPr>
        <p:txBody>
          <a:bodyPr/>
          <a:lstStyle/>
          <a:p>
            <a:pPr marL="256032" indent="-256032">
              <a:buSzPct val="100000"/>
            </a:pPr>
            <a:r>
              <a:rPr lang="en-US" altLang="en-US" sz="1800" dirty="0"/>
              <a:t>The uncertainty of a measured quantity is indicated by its number of </a:t>
            </a:r>
            <a:r>
              <a:rPr lang="en-US" altLang="en-US" sz="1800" b="1" dirty="0"/>
              <a:t>significant figures</a:t>
            </a:r>
            <a:r>
              <a:rPr lang="en-US" altLang="en-US" sz="1800" dirty="0"/>
              <a:t>.</a:t>
            </a:r>
          </a:p>
          <a:p>
            <a:pPr marL="256032" indent="-256032">
              <a:buSzPct val="100000"/>
            </a:pPr>
            <a:r>
              <a:rPr lang="en-US" altLang="en-US" sz="1800" dirty="0"/>
              <a:t>For multiplication and division, the answer can have no more significant figures than the </a:t>
            </a:r>
            <a:r>
              <a:rPr lang="en-US" altLang="en-US" sz="1800" b="1" dirty="0"/>
              <a:t>smallest</a:t>
            </a:r>
            <a:r>
              <a:rPr lang="en-US" altLang="en-US" sz="1800" dirty="0"/>
              <a:t> number of significant figures in the factors.</a:t>
            </a:r>
          </a:p>
          <a:p>
            <a:pPr marL="256032" indent="-256032">
              <a:buSzPct val="100000"/>
            </a:pPr>
            <a:r>
              <a:rPr lang="en-US" altLang="en-US" sz="1800" dirty="0"/>
              <a:t>For addition and subtraction, the number of significant figures is determined by the term having the fewest digits to the right of the decimal point.</a:t>
            </a:r>
          </a:p>
          <a:p>
            <a:pPr marL="256032" indent="-256032">
              <a:buSzPct val="100000"/>
            </a:pPr>
            <a:r>
              <a:rPr lang="en-US" altLang="en-US" sz="1800" dirty="0"/>
              <a:t>As this train mishap illustrates, even a small percent error can have spectacular results!</a:t>
            </a:r>
          </a:p>
        </p:txBody>
      </p:sp>
      <p:pic>
        <p:nvPicPr>
          <p:cNvPr id="4" name="Picture 3" descr="A locomotive crashes through the second-floor window of a train stat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1600200"/>
            <a:ext cx="3090634" cy="4021097"/>
          </a:xfrm>
          <a:prstGeom prst="rect">
            <a:avLst/>
          </a:prstGeom>
        </p:spPr>
      </p:pic>
      <p:sp>
        <p:nvSpPr>
          <p:cNvPr id="6" name="Text Placeholder 5"/>
          <p:cNvSpPr>
            <a:spLocks noGrp="1"/>
          </p:cNvSpPr>
          <p:nvPr>
            <p:ph type="body" sz="quarter" idx="13"/>
          </p:nvPr>
        </p:nvSpPr>
        <p:spPr>
          <a:xfrm>
            <a:off x="457200" y="5715000"/>
            <a:ext cx="3886200" cy="381000"/>
          </a:xfrm>
        </p:spPr>
        <p:txBody>
          <a:bodyPr/>
          <a:lstStyle/>
          <a:p>
            <a:r>
              <a:rPr lang="en-US" sz="1800" dirty="0">
                <a:hlinkClick r:id="rId3" tooltip="https://mediaplayer.pearsoncmg.com/assets/_video.true/secs-yf-vts-ex1-3"/>
              </a:rPr>
              <a:t>Video Tutor Solution: Example </a:t>
            </a:r>
            <a:r>
              <a:rPr lang="en-US" sz="1800" dirty="0" smtClean="0">
                <a:hlinkClick r:id="rId3" tooltip="https://mediaplayer.pearsoncmg.com/assets/_video.true/secs-yf-vts-ex1-3"/>
              </a:rPr>
              <a:t>1.3</a:t>
            </a:r>
            <a:endParaRPr lang="en-US" sz="1800" dirty="0"/>
          </a:p>
        </p:txBody>
      </p:sp>
    </p:spTree>
    <p:extLst>
      <p:ext uri="{BB962C8B-B14F-4D97-AF65-F5344CB8AC3E}">
        <p14:creationId xmlns:p14="http://schemas.microsoft.com/office/powerpoint/2010/main" val="313745776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13253</TotalTime>
  <Words>1178</Words>
  <Application>Microsoft Office PowerPoint</Application>
  <PresentationFormat>On-screen Show (4:3)</PresentationFormat>
  <Paragraphs>124</Paragraphs>
  <Slides>32</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Calibri Light</vt:lpstr>
      <vt:lpstr>Symbol</vt:lpstr>
      <vt:lpstr>Times New Roman</vt:lpstr>
      <vt:lpstr>Verdana</vt:lpstr>
      <vt:lpstr>Wingdings</vt:lpstr>
      <vt:lpstr>508 Lecture</vt:lpstr>
      <vt:lpstr>Custom Design</vt:lpstr>
      <vt:lpstr>Equation</vt:lpstr>
      <vt:lpstr>University Physics with Modern Physics</vt:lpstr>
      <vt:lpstr>Learning Outcomes</vt:lpstr>
      <vt:lpstr>The Nature of Physics</vt:lpstr>
      <vt:lpstr>Solving Problems in Physics</vt:lpstr>
      <vt:lpstr>Idealized Models</vt:lpstr>
      <vt:lpstr>Standards and Units</vt:lpstr>
      <vt:lpstr>Unit Prefixes</vt:lpstr>
      <vt:lpstr>Unit Consistency and Conversions</vt:lpstr>
      <vt:lpstr>Uncertainty and Significant Figures</vt:lpstr>
      <vt:lpstr>Vectors and Scalars</vt:lpstr>
      <vt:lpstr>Drawing Vectors</vt:lpstr>
      <vt:lpstr>Adding Two Vectors Graphically (1 of 3)</vt:lpstr>
      <vt:lpstr>Adding Two Vectors Graphically (2 of 3)</vt:lpstr>
      <vt:lpstr>Adding Two Vectors Graphically (3 of 3)</vt:lpstr>
      <vt:lpstr>Adding More Than Two Vectors Graphically (1 of 3)</vt:lpstr>
      <vt:lpstr>Adding More Than Two Vectors Graphically (2 of 3)</vt:lpstr>
      <vt:lpstr>Adding More Than Two Vectors Graphically (3 of 3)</vt:lpstr>
      <vt:lpstr>Subtracting Vectors</vt:lpstr>
      <vt:lpstr>Multiplying a Vector by a Scalar</vt:lpstr>
      <vt:lpstr>Addition of Two Vectors at Right Angles</vt:lpstr>
      <vt:lpstr>Components of a Vector</vt:lpstr>
      <vt:lpstr>Positive and Negative Components</vt:lpstr>
      <vt:lpstr>Finding Components</vt:lpstr>
      <vt:lpstr>Calculations Using Components</vt:lpstr>
      <vt:lpstr>Unit Vectors</vt:lpstr>
      <vt:lpstr>The Scalar Product (1 of 2)</vt:lpstr>
      <vt:lpstr>The Scalar Product (2 of 2)</vt:lpstr>
      <vt:lpstr>Calculating a Scalar Product Using Components</vt:lpstr>
      <vt:lpstr>Finding an Angle Using the Scalar Product</vt:lpstr>
      <vt:lpstr>The Vector Product</vt:lpstr>
      <vt:lpstr>The Vector Product is Anticommutative</vt:lpstr>
      <vt:lpstr>Calculating the Vector Product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Physics with Modern Physics, 14e</dc:title>
  <dc:subject>Science</dc:subject>
  <dc:creator>Young/Freedman</dc:creator>
  <cp:lastModifiedBy>Levy, Roland A.</cp:lastModifiedBy>
  <cp:revision>4753</cp:revision>
  <dcterms:created xsi:type="dcterms:W3CDTF">2014-07-14T20:04:21Z</dcterms:created>
  <dcterms:modified xsi:type="dcterms:W3CDTF">2020-08-23T16:45:51Z</dcterms:modified>
</cp:coreProperties>
</file>