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Lst>
  <p:notesMasterIdLst>
    <p:notesMasterId r:id="rId33"/>
  </p:notesMasterIdLst>
  <p:handoutMasterIdLst>
    <p:handoutMasterId r:id="rId34"/>
  </p:handoutMasterIdLst>
  <p:sldIdLst>
    <p:sldId id="409" r:id="rId3"/>
    <p:sldId id="378" r:id="rId4"/>
    <p:sldId id="379" r:id="rId5"/>
    <p:sldId id="380" r:id="rId6"/>
    <p:sldId id="381" r:id="rId7"/>
    <p:sldId id="382" r:id="rId8"/>
    <p:sldId id="383" r:id="rId9"/>
    <p:sldId id="384" r:id="rId10"/>
    <p:sldId id="385" r:id="rId11"/>
    <p:sldId id="386" r:id="rId12"/>
    <p:sldId id="387" r:id="rId13"/>
    <p:sldId id="388" r:id="rId14"/>
    <p:sldId id="389" r:id="rId15"/>
    <p:sldId id="390" r:id="rId16"/>
    <p:sldId id="391" r:id="rId17"/>
    <p:sldId id="392" r:id="rId18"/>
    <p:sldId id="393" r:id="rId19"/>
    <p:sldId id="394" r:id="rId20"/>
    <p:sldId id="395" r:id="rId21"/>
    <p:sldId id="396" r:id="rId22"/>
    <p:sldId id="397" r:id="rId23"/>
    <p:sldId id="398" r:id="rId24"/>
    <p:sldId id="399" r:id="rId25"/>
    <p:sldId id="400" r:id="rId26"/>
    <p:sldId id="401" r:id="rId27"/>
    <p:sldId id="402" r:id="rId28"/>
    <p:sldId id="403" r:id="rId29"/>
    <p:sldId id="404" r:id="rId30"/>
    <p:sldId id="405" r:id="rId31"/>
    <p:sldId id="406" r:id="rId32"/>
  </p:sldIdLst>
  <p:sldSz cx="9144000" cy="6858000" type="screen4x3"/>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ext uri="{19B8F6BF-5375-455C-9EA6-DF929625EA0E}">
        <p15:presenceInfo xmlns:p15="http://schemas.microsoft.com/office/powerpoint/2012/main" userId="S-1-5-21-617317731-1927854996-104450171-119495" providerId="AD"/>
      </p:ext>
    </p:extLst>
  </p:cmAuthor>
  <p:cmAuthor id="2" name="R, Nithiyanandhan" initials="RN" lastIdx="1" clrIdx="1">
    <p:extLst>
      <p:ext uri="{19B8F6BF-5375-455C-9EA6-DF929625EA0E}">
        <p15:presenceInfo xmlns:p15="http://schemas.microsoft.com/office/powerpoint/2012/main" userId="R, Nithiyanandh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99008C"/>
    <a:srgbClr val="001581"/>
    <a:srgbClr val="82007C"/>
    <a:srgbClr val="96008F"/>
    <a:srgbClr val="595375"/>
    <a:srgbClr val="6B638B"/>
    <a:srgbClr val="000000"/>
    <a:srgbClr val="FDB940"/>
    <a:srgbClr val="D4E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5000" autoAdjust="0"/>
  </p:normalViewPr>
  <p:slideViewPr>
    <p:cSldViewPr>
      <p:cViewPr varScale="1">
        <p:scale>
          <a:sx n="83" d="100"/>
          <a:sy n="83" d="100"/>
        </p:scale>
        <p:origin x="1579" y="72"/>
      </p:cViewPr>
      <p:guideLst>
        <p:guide orient="horz" pos="2160"/>
        <p:guide pos="2880"/>
      </p:guideLst>
    </p:cSldViewPr>
  </p:slideViewPr>
  <p:outlineViewPr>
    <p:cViewPr>
      <p:scale>
        <a:sx n="33" d="100"/>
        <a:sy n="33" d="100"/>
      </p:scale>
      <p:origin x="0" y="-701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8/23/2020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8/23/2020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824450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2020</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1143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457200" y="2819400"/>
            <a:ext cx="8229600" cy="1524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4495800"/>
            <a:ext cx="8229600" cy="16303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373014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857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589868"/>
            <a:ext cx="8229600" cy="703052"/>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2819400"/>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5"/>
          </p:nvPr>
        </p:nvSpPr>
        <p:spPr>
          <a:xfrm>
            <a:off x="457200" y="4572000"/>
            <a:ext cx="8229600" cy="144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886454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857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457200" y="2819400"/>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589868"/>
            <a:ext cx="8229600" cy="703052"/>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5"/>
          </p:nvPr>
        </p:nvSpPr>
        <p:spPr>
          <a:xfrm>
            <a:off x="457200" y="4572000"/>
            <a:ext cx="8229600" cy="7362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 name="Content Placeholder 9"/>
          <p:cNvSpPr>
            <a:spLocks noGrp="1"/>
          </p:cNvSpPr>
          <p:nvPr>
            <p:ph sz="quarter" idx="16"/>
          </p:nvPr>
        </p:nvSpPr>
        <p:spPr>
          <a:xfrm>
            <a:off x="457200" y="5410200"/>
            <a:ext cx="8229600" cy="685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6693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8/23/2020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2020</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176694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365791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683164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2A47A785-18BF-4013-A851-BFF89FE70027}" type="datetimeFigureOut">
              <a:rPr lang="en-IN" smtClean="0"/>
              <a:t>23-08-2020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003458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8/23/2020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2A47A785-18BF-4013-A851-BFF89FE70027}" type="datetimeFigureOut">
              <a:rPr lang="en-IN" smtClean="0"/>
              <a:t>23-08-2020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079754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2A47A785-18BF-4013-A851-BFF89FE70027}" type="datetimeFigureOut">
              <a:rPr lang="en-IN" smtClean="0"/>
              <a:t>23-08-2020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097489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47A785-18BF-4013-A851-BFF89FE70027}" type="datetimeFigureOut">
              <a:rPr lang="en-IN" smtClean="0"/>
              <a:t>23-08-2020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360767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47A785-18BF-4013-A851-BFF89FE70027}" type="datetimeFigureOut">
              <a:rPr lang="en-IN" smtClean="0"/>
              <a:t>23-08-2020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3599385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47A785-18BF-4013-A851-BFF89FE70027}" type="datetimeFigureOut">
              <a:rPr lang="en-IN" smtClean="0"/>
              <a:t>23-08-2020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4991991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498499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5678056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2A47A785-18BF-4013-A851-BFF89FE70027}" type="datetimeFigureOut">
              <a:rPr lang="en-IN" smtClean="0"/>
              <a:t>23-08-2020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536506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8/23/2020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45719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11"/>
          <p:cNvSpPr>
            <a:spLocks noGrp="1"/>
          </p:cNvSpPr>
          <p:nvPr>
            <p:ph sz="quarter" idx="13"/>
          </p:nvPr>
        </p:nvSpPr>
        <p:spPr>
          <a:xfrm>
            <a:off x="457200" y="2184389"/>
            <a:ext cx="8229600" cy="4656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8/23/2020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4" name="Content Placeholder 13"/>
          <p:cNvSpPr>
            <a:spLocks noGrp="1"/>
          </p:cNvSpPr>
          <p:nvPr>
            <p:ph sz="quarter" idx="14"/>
          </p:nvPr>
        </p:nvSpPr>
        <p:spPr>
          <a:xfrm>
            <a:off x="457200" y="2785532"/>
            <a:ext cx="8229600" cy="5421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6" name="Content Placeholder 15"/>
          <p:cNvSpPr>
            <a:spLocks noGrp="1"/>
          </p:cNvSpPr>
          <p:nvPr>
            <p:ph sz="quarter" idx="15"/>
          </p:nvPr>
        </p:nvSpPr>
        <p:spPr>
          <a:xfrm>
            <a:off x="457200" y="3513666"/>
            <a:ext cx="8229600" cy="4487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8" name="Content Placeholder 17"/>
          <p:cNvSpPr>
            <a:spLocks noGrp="1"/>
          </p:cNvSpPr>
          <p:nvPr>
            <p:ph sz="quarter" idx="16"/>
          </p:nvPr>
        </p:nvSpPr>
        <p:spPr>
          <a:xfrm>
            <a:off x="457200" y="4114797"/>
            <a:ext cx="8229600" cy="609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45719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11"/>
          <p:cNvSpPr>
            <a:spLocks noGrp="1"/>
          </p:cNvSpPr>
          <p:nvPr>
            <p:ph sz="quarter" idx="13"/>
          </p:nvPr>
        </p:nvSpPr>
        <p:spPr>
          <a:xfrm>
            <a:off x="457200" y="2184389"/>
            <a:ext cx="8229600" cy="4656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8/23/2020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4" name="Content Placeholder 13"/>
          <p:cNvSpPr>
            <a:spLocks noGrp="1"/>
          </p:cNvSpPr>
          <p:nvPr>
            <p:ph sz="quarter" idx="14"/>
          </p:nvPr>
        </p:nvSpPr>
        <p:spPr>
          <a:xfrm>
            <a:off x="457200" y="2785532"/>
            <a:ext cx="8229600" cy="5421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6" name="Content Placeholder 15"/>
          <p:cNvSpPr>
            <a:spLocks noGrp="1"/>
          </p:cNvSpPr>
          <p:nvPr>
            <p:ph sz="quarter" idx="15"/>
          </p:nvPr>
        </p:nvSpPr>
        <p:spPr>
          <a:xfrm>
            <a:off x="457200" y="3513666"/>
            <a:ext cx="8229600" cy="4487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8" name="Content Placeholder 17"/>
          <p:cNvSpPr>
            <a:spLocks noGrp="1"/>
          </p:cNvSpPr>
          <p:nvPr>
            <p:ph sz="quarter" idx="16"/>
          </p:nvPr>
        </p:nvSpPr>
        <p:spPr>
          <a:xfrm>
            <a:off x="457200" y="4114797"/>
            <a:ext cx="8229600" cy="609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7"/>
          <p:cNvSpPr>
            <a:spLocks noGrp="1"/>
          </p:cNvSpPr>
          <p:nvPr>
            <p:ph sz="quarter" idx="17"/>
          </p:nvPr>
        </p:nvSpPr>
        <p:spPr>
          <a:xfrm>
            <a:off x="487053" y="4898792"/>
            <a:ext cx="8229600" cy="609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30019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8/23/2020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2020</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1143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819400"/>
            <a:ext cx="8229600" cy="14478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Text Placeholder 4"/>
          <p:cNvSpPr>
            <a:spLocks noGrp="1"/>
          </p:cNvSpPr>
          <p:nvPr>
            <p:ph type="body" sz="quarter" idx="14"/>
          </p:nvPr>
        </p:nvSpPr>
        <p:spPr>
          <a:xfrm>
            <a:off x="457200" y="4419600"/>
            <a:ext cx="8229600" cy="1371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val="3312050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8/23/2020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userDrawn="1"/>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2020</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10" name="Picture 9" descr="Pearson Logo"/>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77" r:id="rId5"/>
    <p:sldLayoutId id="2147483659" r:id="rId6"/>
    <p:sldLayoutId id="2147483658" r:id="rId7"/>
    <p:sldLayoutId id="2147483660" r:id="rId8"/>
    <p:sldLayoutId id="2147483678" r:id="rId9"/>
    <p:sldLayoutId id="2147483661" r:id="rId10"/>
    <p:sldLayoutId id="2147483662" r:id="rId11"/>
    <p:sldLayoutId id="2147483676" r:id="rId12"/>
    <p:sldLayoutId id="2147483651" r:id="rId13"/>
    <p:sldLayoutId id="2147483654" r:id="rId14"/>
    <p:sldLayoutId id="2147483655" r:id="rId15"/>
  </p:sldLayoutIdLst>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47A785-18BF-4013-A851-BFF89FE70027}" type="datetimeFigureOut">
              <a:rPr lang="en-IN" smtClean="0"/>
              <a:t>23-08-2020</a:t>
            </a:fld>
            <a:endParaRPr lang="en-IN"/>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45F62-B843-4DDE-BA76-657E37F1C421}" type="slidenum">
              <a:rPr lang="en-IN" smtClean="0"/>
              <a:t>‹#›</a:t>
            </a:fld>
            <a:endParaRPr lang="en-IN"/>
          </a:p>
        </p:txBody>
      </p:sp>
    </p:spTree>
    <p:extLst>
      <p:ext uri="{BB962C8B-B14F-4D97-AF65-F5344CB8AC3E}">
        <p14:creationId xmlns:p14="http://schemas.microsoft.com/office/powerpoint/2010/main" val="338419598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vmlDrawing" Target="../drawings/vmlDrawing2.vml"/><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5.jpg"/><Relationship Id="rId4" Type="http://schemas.openxmlformats.org/officeDocument/2006/relationships/image" Target="../media/image14.wmf"/></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17.jpg"/><Relationship Id="rId4" Type="http://schemas.openxmlformats.org/officeDocument/2006/relationships/image" Target="../media/image16.wmf"/></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https://mediaplayer.pearsoncmg.com/assets/_video.true/secs-yf-vts-ex10-7" TargetMode="External"/><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29.jpeg"/><Relationship Id="rId4" Type="http://schemas.openxmlformats.org/officeDocument/2006/relationships/image" Target="../media/image28.wmf"/></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33.png"/><Relationship Id="rId4" Type="http://schemas.openxmlformats.org/officeDocument/2006/relationships/image" Target="../media/image32.wmf"/></Relationships>
</file>

<file path=ppt/slides/_rels/slide24.xml.rels><?xml version="1.0" encoding="UTF-8" standalone="yes"?>
<Relationships xmlns="http://schemas.openxmlformats.org/package/2006/relationships"><Relationship Id="rId3" Type="http://schemas.openxmlformats.org/officeDocument/2006/relationships/hyperlink" Target="https://mediaplayer.pearsoncmg.com/assets/_video.true/secs-vtd20_dropbagrice" TargetMode="External"/><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6.xml"/><Relationship Id="rId4" Type="http://schemas.openxmlformats.org/officeDocument/2006/relationships/image" Target="../media/image37.jpg"/></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9.xml"/><Relationship Id="rId4" Type="http://schemas.openxmlformats.org/officeDocument/2006/relationships/hyperlink" Target="https://mediaplayer.pearsoncmg.com/assets/_video.true/secs-yf-vts-ex10-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534400" cy="882466"/>
          </a:xfrm>
        </p:spPr>
        <p:txBody>
          <a:bodyPr anchor="b"/>
          <a:lstStyle/>
          <a:p>
            <a:r>
              <a:rPr lang="en-US" altLang="en-US" dirty="0"/>
              <a:t>University Physics with Modern Physics</a:t>
            </a:r>
            <a:endParaRPr lang="en-IN" dirty="0"/>
          </a:p>
        </p:txBody>
      </p:sp>
      <p:sp>
        <p:nvSpPr>
          <p:cNvPr id="3" name="Text Placeholder 2"/>
          <p:cNvSpPr>
            <a:spLocks noGrp="1"/>
          </p:cNvSpPr>
          <p:nvPr>
            <p:ph type="body" sz="quarter" idx="13"/>
          </p:nvPr>
        </p:nvSpPr>
        <p:spPr>
          <a:xfrm>
            <a:off x="457200" y="1174932"/>
            <a:ext cx="8229600" cy="349068"/>
          </a:xfrm>
        </p:spPr>
        <p:txBody>
          <a:bodyPr/>
          <a:lstStyle/>
          <a:p>
            <a:r>
              <a:rPr lang="en-US" altLang="en-US" sz="2400" dirty="0"/>
              <a:t>Fifteenth Edition</a:t>
            </a:r>
            <a:endParaRPr lang="en-IN" sz="2400" dirty="0"/>
          </a:p>
        </p:txBody>
      </p:sp>
      <p:sp>
        <p:nvSpPr>
          <p:cNvPr id="4" name="Text Placeholder 3"/>
          <p:cNvSpPr>
            <a:spLocks noGrp="1"/>
          </p:cNvSpPr>
          <p:nvPr>
            <p:ph type="body" sz="quarter" idx="14"/>
          </p:nvPr>
        </p:nvSpPr>
        <p:spPr>
          <a:xfrm>
            <a:off x="4800600" y="1600201"/>
            <a:ext cx="3657600" cy="1600199"/>
          </a:xfrm>
        </p:spPr>
        <p:txBody>
          <a:bodyPr/>
          <a:lstStyle/>
          <a:p>
            <a:pPr algn="ctr"/>
            <a:r>
              <a:rPr lang="en-IN" sz="4000" b="1" dirty="0">
                <a:latin typeface="+mj-lt"/>
              </a:rPr>
              <a:t>Chapter </a:t>
            </a:r>
            <a:r>
              <a:rPr lang="en-IN" sz="4000" b="1" dirty="0" smtClean="0">
                <a:latin typeface="+mj-lt"/>
              </a:rPr>
              <a:t>10</a:t>
            </a:r>
            <a:endParaRPr lang="en-IN" sz="4000" b="1" dirty="0">
              <a:latin typeface="+mj-lt"/>
            </a:endParaRPr>
          </a:p>
        </p:txBody>
      </p:sp>
      <p:sp>
        <p:nvSpPr>
          <p:cNvPr id="5" name="Text Placeholder 4"/>
          <p:cNvSpPr>
            <a:spLocks noGrp="1"/>
          </p:cNvSpPr>
          <p:nvPr>
            <p:ph type="body" sz="quarter" idx="15"/>
          </p:nvPr>
        </p:nvSpPr>
        <p:spPr>
          <a:xfrm>
            <a:off x="4724400" y="3322637"/>
            <a:ext cx="4114800" cy="2392363"/>
          </a:xfrm>
        </p:spPr>
        <p:txBody>
          <a:bodyPr/>
          <a:lstStyle/>
          <a:p>
            <a:pPr algn="ctr"/>
            <a:r>
              <a:rPr lang="en-US" sz="3600" dirty="0"/>
              <a:t>Dynamics of Rotational Motion</a:t>
            </a:r>
          </a:p>
        </p:txBody>
      </p:sp>
      <p:pic>
        <p:nvPicPr>
          <p:cNvPr id="9" name="Picture 8" descr="Front Cover: University Physics with Modern Physics Fifteenth Edition by Young and Freedm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877" y="1669290"/>
            <a:ext cx="3785796" cy="4575204"/>
          </a:xfrm>
          <a:prstGeom prst="rect">
            <a:avLst/>
          </a:prstGeom>
          <a:ln w="9525">
            <a:solidFill>
              <a:schemeClr val="tx1"/>
            </a:solidFill>
          </a:ln>
        </p:spPr>
      </p:pic>
      <p:sp>
        <p:nvSpPr>
          <p:cNvPr id="12" name="Text Placeholder 5"/>
          <p:cNvSpPr>
            <a:spLocks noGrp="1"/>
          </p:cNvSpPr>
          <p:nvPr>
            <p:ph type="body" idx="13"/>
          </p:nvPr>
        </p:nvSpPr>
        <p:spPr>
          <a:xfrm>
            <a:off x="3765600" y="6381596"/>
            <a:ext cx="4994313" cy="368298"/>
          </a:xfrm>
        </p:spPr>
        <p:txBody>
          <a:bodyPr lIns="90000" tIns="90000" rIns="90000" bIns="90000" anchor="ctr"/>
          <a:lstStyle/>
          <a:p>
            <a:pPr algn="r">
              <a:buClrTx/>
              <a:buSzTx/>
              <a:defRPr/>
            </a:pP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2020 </a:t>
            </a:r>
            <a:r>
              <a:rPr lang="en-US" altLang="en-US" sz="1200" dirty="0">
                <a:solidFill>
                  <a:schemeClr val="tx1"/>
                </a:solidFill>
                <a:latin typeface="Verdana"/>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2788230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Problem-Solving Strategy for Rotational Dynamics </a:t>
            </a:r>
            <a:r>
              <a:rPr lang="en-US" altLang="en-US" sz="2000" b="0" dirty="0"/>
              <a:t>(1 of 2)</a:t>
            </a:r>
            <a:endParaRPr lang="en-US" sz="2000" b="0" dirty="0"/>
          </a:p>
        </p:txBody>
      </p:sp>
      <p:sp>
        <p:nvSpPr>
          <p:cNvPr id="3" name="Content Placeholder 2"/>
          <p:cNvSpPr>
            <a:spLocks noGrp="1"/>
          </p:cNvSpPr>
          <p:nvPr>
            <p:ph idx="1"/>
          </p:nvPr>
        </p:nvSpPr>
        <p:spPr>
          <a:xfrm>
            <a:off x="457200" y="1600201"/>
            <a:ext cx="6248400" cy="380999"/>
          </a:xfrm>
        </p:spPr>
        <p:txBody>
          <a:bodyPr/>
          <a:lstStyle/>
          <a:p>
            <a:r>
              <a:rPr lang="en-CA" sz="2400" b="1" dirty="0"/>
              <a:t>Identify</a:t>
            </a:r>
            <a:r>
              <a:rPr lang="en-CA" sz="2400" dirty="0"/>
              <a:t> the relevant concept: You must use</a:t>
            </a:r>
          </a:p>
        </p:txBody>
      </p:sp>
      <p:graphicFrame>
        <p:nvGraphicFramePr>
          <p:cNvPr id="6" name="Object 5" descr="&#10;Sum of tau sub z = upper I alpha sub z.&#10;"/>
          <p:cNvGraphicFramePr>
            <a:graphicFrameLocks noChangeAspect="1"/>
          </p:cNvGraphicFramePr>
          <p:nvPr>
            <p:extLst>
              <p:ext uri="{D42A27DB-BD31-4B8C-83A1-F6EECF244321}">
                <p14:modId xmlns:p14="http://schemas.microsoft.com/office/powerpoint/2010/main" val="74922190"/>
              </p:ext>
            </p:extLst>
          </p:nvPr>
        </p:nvGraphicFramePr>
        <p:xfrm>
          <a:off x="6682458" y="1611789"/>
          <a:ext cx="1243962" cy="407115"/>
        </p:xfrm>
        <a:graphic>
          <a:graphicData uri="http://schemas.openxmlformats.org/presentationml/2006/ole">
            <mc:AlternateContent xmlns:mc="http://schemas.openxmlformats.org/markup-compatibility/2006">
              <mc:Choice xmlns:v="urn:schemas-microsoft-com:vml" Requires="v">
                <p:oleObj spid="_x0000_s11402" name="Equation" r:id="rId3" imgW="698400" imgH="228600" progId="Equation.DSMT4">
                  <p:embed/>
                </p:oleObj>
              </mc:Choice>
              <mc:Fallback>
                <p:oleObj name="Equation" r:id="rId3" imgW="698400" imgH="228600" progId="Equation.DSMT4">
                  <p:embed/>
                  <p:pic>
                    <p:nvPicPr>
                      <p:cNvPr id="0" name=""/>
                      <p:cNvPicPr/>
                      <p:nvPr/>
                    </p:nvPicPr>
                    <p:blipFill>
                      <a:blip r:embed="rId4"/>
                      <a:stretch>
                        <a:fillRect/>
                      </a:stretch>
                    </p:blipFill>
                    <p:spPr>
                      <a:xfrm>
                        <a:off x="6682458" y="1611789"/>
                        <a:ext cx="1243962" cy="407115"/>
                      </a:xfrm>
                      <a:prstGeom prst="rect">
                        <a:avLst/>
                      </a:prstGeom>
                    </p:spPr>
                  </p:pic>
                </p:oleObj>
              </mc:Fallback>
            </mc:AlternateContent>
          </a:graphicData>
        </a:graphic>
      </p:graphicFrame>
      <p:sp>
        <p:nvSpPr>
          <p:cNvPr id="4" name="Content Placeholder 3"/>
          <p:cNvSpPr>
            <a:spLocks noGrp="1"/>
          </p:cNvSpPr>
          <p:nvPr>
            <p:ph idx="13"/>
          </p:nvPr>
        </p:nvSpPr>
        <p:spPr>
          <a:xfrm>
            <a:off x="457200" y="2074429"/>
            <a:ext cx="8229600" cy="3716772"/>
          </a:xfrm>
        </p:spPr>
        <p:txBody>
          <a:bodyPr/>
          <a:lstStyle/>
          <a:p>
            <a:r>
              <a:rPr lang="en-CA" sz="2400" b="1" dirty="0"/>
              <a:t>Set up </a:t>
            </a:r>
            <a:r>
              <a:rPr lang="en-CA" sz="2400" dirty="0"/>
              <a:t>the problem by using the following steps:</a:t>
            </a:r>
          </a:p>
          <a:p>
            <a:pPr marL="740664" lvl="1" indent="-374904">
              <a:buFont typeface="+mj-lt"/>
              <a:buAutoNum type="arabicPeriod"/>
            </a:pPr>
            <a:r>
              <a:rPr lang="en-CA" sz="2200" dirty="0"/>
              <a:t>Sketch the situation and identify the object or objects to be analyzed. Indicate the rotation axis.</a:t>
            </a:r>
          </a:p>
          <a:p>
            <a:pPr marL="740664" lvl="1" indent="-374904">
              <a:buFont typeface="+mj-lt"/>
              <a:buAutoNum type="arabicPeriod"/>
            </a:pPr>
            <a:r>
              <a:rPr lang="en-CA" sz="2200" dirty="0"/>
              <a:t>For each object, draw a free-body diagram that shows the object’s shape, including all dimensions and angles. Label pertinent quantities with algebraic symbols.</a:t>
            </a:r>
          </a:p>
          <a:p>
            <a:pPr marL="740664" lvl="1" indent="-374904">
              <a:buFont typeface="+mj-lt"/>
              <a:buAutoNum type="arabicPeriod"/>
            </a:pPr>
            <a:r>
              <a:rPr lang="en-CA" sz="2200" dirty="0"/>
              <a:t>Choose coordinate axes for each body and indicate a positive sense of rotation (clockwise or counterclockwise) for each rotating object. If you know the sense of </a:t>
            </a:r>
            <a:r>
              <a:rPr lang="el-GR" sz="2200" i="1" dirty="0"/>
              <a:t>α</a:t>
            </a:r>
            <a:r>
              <a:rPr lang="en-CA" sz="2200" i="1" baseline="-25000" dirty="0"/>
              <a:t>z</a:t>
            </a:r>
            <a:r>
              <a:rPr lang="en-CA" sz="2200" dirty="0"/>
              <a:t>, pick that as the positive sense of rotation.</a:t>
            </a:r>
            <a:endParaRPr lang="en-US" altLang="en-US" sz="2200" dirty="0"/>
          </a:p>
        </p:txBody>
      </p:sp>
    </p:spTree>
    <p:extLst>
      <p:ext uri="{BB962C8B-B14F-4D97-AF65-F5344CB8AC3E}">
        <p14:creationId xmlns:p14="http://schemas.microsoft.com/office/powerpoint/2010/main" val="24648663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Problem-Solving Strategy for Rotational Dynamics </a:t>
            </a:r>
            <a:r>
              <a:rPr lang="en-US" altLang="en-US" sz="2000" b="0" dirty="0"/>
              <a:t>(2 of 2)</a:t>
            </a:r>
            <a:endParaRPr lang="en-US" sz="2000" b="0" dirty="0"/>
          </a:p>
        </p:txBody>
      </p:sp>
      <p:sp>
        <p:nvSpPr>
          <p:cNvPr id="3" name="Content Placeholder 2"/>
          <p:cNvSpPr>
            <a:spLocks noGrp="1"/>
          </p:cNvSpPr>
          <p:nvPr>
            <p:ph idx="1"/>
          </p:nvPr>
        </p:nvSpPr>
        <p:spPr>
          <a:xfrm>
            <a:off x="457200" y="1600202"/>
            <a:ext cx="8229600" cy="1069994"/>
          </a:xfrm>
        </p:spPr>
        <p:txBody>
          <a:bodyPr/>
          <a:lstStyle/>
          <a:p>
            <a:r>
              <a:rPr lang="en-CA" sz="2200" b="1" dirty="0"/>
              <a:t>Execute</a:t>
            </a:r>
            <a:r>
              <a:rPr lang="en-CA" sz="2200" dirty="0"/>
              <a:t> the solution as follows:</a:t>
            </a:r>
          </a:p>
          <a:p>
            <a:pPr marL="795338" lvl="1" indent="-420624">
              <a:buFont typeface="+mj-lt"/>
              <a:buAutoNum type="arabicPeriod"/>
            </a:pPr>
            <a:r>
              <a:rPr lang="en-CA" sz="2000" dirty="0"/>
              <a:t>For each object, decide whether it undergoes translational motion, rotational motion, or both. Then apply Newton’s second law,              </a:t>
            </a:r>
          </a:p>
        </p:txBody>
      </p:sp>
      <p:graphicFrame>
        <p:nvGraphicFramePr>
          <p:cNvPr id="5" name="Object 4" descr="Sum of tau sub z = upper I alpha sub z.&#10;"/>
          <p:cNvGraphicFramePr>
            <a:graphicFrameLocks noChangeAspect="1"/>
          </p:cNvGraphicFramePr>
          <p:nvPr>
            <p:extLst>
              <p:ext uri="{D42A27DB-BD31-4B8C-83A1-F6EECF244321}">
                <p14:modId xmlns:p14="http://schemas.microsoft.com/office/powerpoint/2010/main" val="2038757156"/>
              </p:ext>
            </p:extLst>
          </p:nvPr>
        </p:nvGraphicFramePr>
        <p:xfrm>
          <a:off x="7967801" y="2344418"/>
          <a:ext cx="1039972" cy="340354"/>
        </p:xfrm>
        <a:graphic>
          <a:graphicData uri="http://schemas.openxmlformats.org/presentationml/2006/ole">
            <mc:AlternateContent xmlns:mc="http://schemas.openxmlformats.org/markup-compatibility/2006">
              <mc:Choice xmlns:v="urn:schemas-microsoft-com:vml" Requires="v">
                <p:oleObj spid="_x0000_s12424" name="Equation" r:id="rId3" imgW="698400" imgH="228600" progId="Equation.DSMT4">
                  <p:embed/>
                </p:oleObj>
              </mc:Choice>
              <mc:Fallback>
                <p:oleObj name="Equation" r:id="rId3" imgW="698400" imgH="228600" progId="Equation.DSMT4">
                  <p:embed/>
                  <p:pic>
                    <p:nvPicPr>
                      <p:cNvPr id="0" name=""/>
                      <p:cNvPicPr/>
                      <p:nvPr/>
                    </p:nvPicPr>
                    <p:blipFill>
                      <a:blip r:embed="rId4"/>
                      <a:stretch>
                        <a:fillRect/>
                      </a:stretch>
                    </p:blipFill>
                    <p:spPr>
                      <a:xfrm>
                        <a:off x="7967801" y="2344418"/>
                        <a:ext cx="1039972" cy="340354"/>
                      </a:xfrm>
                      <a:prstGeom prst="rect">
                        <a:avLst/>
                      </a:prstGeom>
                    </p:spPr>
                  </p:pic>
                </p:oleObj>
              </mc:Fallback>
            </mc:AlternateContent>
          </a:graphicData>
        </a:graphic>
      </p:graphicFrame>
      <p:sp>
        <p:nvSpPr>
          <p:cNvPr id="4" name="Content Placeholder 3"/>
          <p:cNvSpPr>
            <a:spLocks noGrp="1"/>
          </p:cNvSpPr>
          <p:nvPr>
            <p:ph idx="13"/>
          </p:nvPr>
        </p:nvSpPr>
        <p:spPr>
          <a:xfrm>
            <a:off x="457200" y="2650860"/>
            <a:ext cx="8229600" cy="3292740"/>
          </a:xfrm>
        </p:spPr>
        <p:txBody>
          <a:bodyPr/>
          <a:lstStyle/>
          <a:p>
            <a:pPr marL="374714" lvl="1" indent="0">
              <a:buNone/>
            </a:pPr>
            <a:r>
              <a:rPr lang="en-CA" sz="2000" dirty="0"/>
              <a:t>      or both to the object.</a:t>
            </a:r>
          </a:p>
          <a:p>
            <a:pPr marL="795338" lvl="1" indent="-420624">
              <a:buFont typeface="+mj-lt"/>
              <a:buAutoNum type="arabicPeriod" startAt="2"/>
            </a:pPr>
            <a:r>
              <a:rPr lang="en-CA" sz="2000" dirty="0"/>
              <a:t>Express in algebraic form any geometrical relationships between the motions of two or more objects. An example is a string that unwinds, without slipping, from a pulley or a wheel that rolls without slipping. These relationships usually appear as relationships between linear and/or angular accelerations.</a:t>
            </a:r>
          </a:p>
          <a:p>
            <a:pPr marL="795338" lvl="1" indent="-420624">
              <a:buFont typeface="+mj-lt"/>
              <a:buAutoNum type="arabicPeriod" startAt="2"/>
            </a:pPr>
            <a:r>
              <a:rPr lang="en-CA" sz="2000" dirty="0"/>
              <a:t>Ensure that you have as many independent equations as there are unknowns. Solve the equations to find the target variables.</a:t>
            </a:r>
          </a:p>
          <a:p>
            <a:r>
              <a:rPr lang="en-CA" sz="2200" b="1" dirty="0"/>
              <a:t>Evaluate</a:t>
            </a:r>
            <a:r>
              <a:rPr lang="en-CA" sz="2200" dirty="0"/>
              <a:t> your answer.</a:t>
            </a:r>
            <a:endParaRPr lang="en-US" dirty="0"/>
          </a:p>
        </p:txBody>
      </p:sp>
    </p:spTree>
    <p:extLst>
      <p:ext uri="{BB962C8B-B14F-4D97-AF65-F5344CB8AC3E}">
        <p14:creationId xmlns:p14="http://schemas.microsoft.com/office/powerpoint/2010/main" val="20306921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sz="3600" dirty="0"/>
              <a:t>Rigid Body Rotation About a Moving Axis </a:t>
            </a:r>
            <a:r>
              <a:rPr lang="en-US" altLang="en-US" sz="2000" b="0" dirty="0"/>
              <a:t>(1 of 2)</a:t>
            </a:r>
            <a:endParaRPr lang="en-US" sz="2000" b="0" dirty="0"/>
          </a:p>
        </p:txBody>
      </p:sp>
      <p:sp>
        <p:nvSpPr>
          <p:cNvPr id="6" name="Content Placeholder 5"/>
          <p:cNvSpPr>
            <a:spLocks noGrp="1"/>
          </p:cNvSpPr>
          <p:nvPr>
            <p:ph idx="1"/>
          </p:nvPr>
        </p:nvSpPr>
        <p:spPr>
          <a:xfrm>
            <a:off x="457200" y="1600201"/>
            <a:ext cx="8229600" cy="838200"/>
          </a:xfrm>
        </p:spPr>
        <p:txBody>
          <a:bodyPr/>
          <a:lstStyle/>
          <a:p>
            <a:pPr marL="256032" indent="-256032">
              <a:buSzPct val="100000"/>
            </a:pPr>
            <a:r>
              <a:rPr lang="en-US" altLang="en-US" sz="2600" dirty="0"/>
              <a:t>The kinetic energy of a rotating and translating rigid body is </a:t>
            </a:r>
            <a:endParaRPr lang="en-US" sz="2600" dirty="0"/>
          </a:p>
        </p:txBody>
      </p:sp>
      <p:graphicFrame>
        <p:nvGraphicFramePr>
          <p:cNvPr id="8" name="Object 7" descr="K = one-half M v sub c m squared + one-half upper I sub c m omega squared&#10;"/>
          <p:cNvGraphicFramePr>
            <a:graphicFrameLocks noChangeAspect="1"/>
          </p:cNvGraphicFramePr>
          <p:nvPr>
            <p:extLst>
              <p:ext uri="{D42A27DB-BD31-4B8C-83A1-F6EECF244321}">
                <p14:modId xmlns:p14="http://schemas.microsoft.com/office/powerpoint/2010/main" val="4133955921"/>
              </p:ext>
            </p:extLst>
          </p:nvPr>
        </p:nvGraphicFramePr>
        <p:xfrm>
          <a:off x="1844507" y="1901991"/>
          <a:ext cx="2571929" cy="687321"/>
        </p:xfrm>
        <a:graphic>
          <a:graphicData uri="http://schemas.openxmlformats.org/presentationml/2006/ole">
            <mc:AlternateContent xmlns:mc="http://schemas.openxmlformats.org/markup-compatibility/2006">
              <mc:Choice xmlns:v="urn:schemas-microsoft-com:vml" Requires="v">
                <p:oleObj spid="_x0000_s13444" name="Equation" r:id="rId3" imgW="1473120" imgH="393480" progId="Equation.DSMT4">
                  <p:embed/>
                </p:oleObj>
              </mc:Choice>
              <mc:Fallback>
                <p:oleObj name="Equation" r:id="rId3" imgW="1473120" imgH="393480" progId="Equation.DSMT4">
                  <p:embed/>
                  <p:pic>
                    <p:nvPicPr>
                      <p:cNvPr id="0" name=""/>
                      <p:cNvPicPr/>
                      <p:nvPr/>
                    </p:nvPicPr>
                    <p:blipFill>
                      <a:blip r:embed="rId4"/>
                      <a:stretch>
                        <a:fillRect/>
                      </a:stretch>
                    </p:blipFill>
                    <p:spPr>
                      <a:xfrm>
                        <a:off x="1844507" y="1901991"/>
                        <a:ext cx="2571929" cy="687321"/>
                      </a:xfrm>
                      <a:prstGeom prst="rect">
                        <a:avLst/>
                      </a:prstGeom>
                    </p:spPr>
                  </p:pic>
                </p:oleObj>
              </mc:Fallback>
            </mc:AlternateContent>
          </a:graphicData>
        </a:graphic>
      </p:graphicFrame>
      <p:pic>
        <p:nvPicPr>
          <p:cNvPr id="7" name="Picture 6" descr="A thrown baton rotates as it travels through an arcing path.&#10;"/>
          <p:cNvPicPr>
            <a:picLocks noChangeAspect="1"/>
          </p:cNvPicPr>
          <p:nvPr/>
        </p:nvPicPr>
        <p:blipFill rotWithShape="1">
          <a:blip r:embed="rId5">
            <a:extLst>
              <a:ext uri="{28A0092B-C50C-407E-A947-70E740481C1C}">
                <a14:useLocalDpi xmlns:a14="http://schemas.microsoft.com/office/drawing/2010/main" val="0"/>
              </a:ext>
            </a:extLst>
          </a:blip>
          <a:srcRect b="48882"/>
          <a:stretch/>
        </p:blipFill>
        <p:spPr>
          <a:xfrm>
            <a:off x="2050567" y="2724977"/>
            <a:ext cx="4727113" cy="3634976"/>
          </a:xfrm>
          <a:prstGeom prst="rect">
            <a:avLst/>
          </a:prstGeom>
        </p:spPr>
      </p:pic>
    </p:spTree>
    <p:extLst>
      <p:ext uri="{BB962C8B-B14F-4D97-AF65-F5344CB8AC3E}">
        <p14:creationId xmlns:p14="http://schemas.microsoft.com/office/powerpoint/2010/main" val="2703846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Rigid Body Rotation About a Moving Axis </a:t>
            </a:r>
            <a:r>
              <a:rPr lang="en-US" altLang="en-US" sz="2000" b="0" dirty="0"/>
              <a:t>(2 of 2)</a:t>
            </a:r>
            <a:endParaRPr lang="en-US" sz="2000" b="0" dirty="0"/>
          </a:p>
        </p:txBody>
      </p:sp>
      <p:pic>
        <p:nvPicPr>
          <p:cNvPr id="4" name="Picture 3" descr="The motion of the thrown baton is a combination of the translation of the center of mass, in which the baton remains horizontal as the c m moves along the trajectory, and the rotation of the baton about the center of mass.&#10;"/>
          <p:cNvPicPr>
            <a:picLocks noChangeAspect="1"/>
          </p:cNvPicPr>
          <p:nvPr/>
        </p:nvPicPr>
        <p:blipFill rotWithShape="1">
          <a:blip r:embed="rId2">
            <a:extLst>
              <a:ext uri="{28A0092B-C50C-407E-A947-70E740481C1C}">
                <a14:useLocalDpi xmlns:a14="http://schemas.microsoft.com/office/drawing/2010/main" val="0"/>
              </a:ext>
            </a:extLst>
          </a:blip>
          <a:srcRect t="53356"/>
          <a:stretch/>
        </p:blipFill>
        <p:spPr>
          <a:xfrm>
            <a:off x="1882053" y="1970739"/>
            <a:ext cx="5379895" cy="3774840"/>
          </a:xfrm>
          <a:prstGeom prst="rect">
            <a:avLst/>
          </a:prstGeom>
        </p:spPr>
      </p:pic>
    </p:spTree>
    <p:extLst>
      <p:ext uri="{BB962C8B-B14F-4D97-AF65-F5344CB8AC3E}">
        <p14:creationId xmlns:p14="http://schemas.microsoft.com/office/powerpoint/2010/main" val="4060346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Rolling Without Slipping</a:t>
            </a:r>
            <a:endParaRPr lang="en-US" sz="3600" dirty="0"/>
          </a:p>
        </p:txBody>
      </p:sp>
      <p:sp>
        <p:nvSpPr>
          <p:cNvPr id="3" name="Content Placeholder 2"/>
          <p:cNvSpPr>
            <a:spLocks noGrp="1"/>
          </p:cNvSpPr>
          <p:nvPr>
            <p:ph idx="1"/>
          </p:nvPr>
        </p:nvSpPr>
        <p:spPr>
          <a:xfrm>
            <a:off x="457200" y="1600201"/>
            <a:ext cx="8229600" cy="1676400"/>
          </a:xfrm>
        </p:spPr>
        <p:txBody>
          <a:bodyPr/>
          <a:lstStyle/>
          <a:p>
            <a:pPr marL="256032" indent="-256032">
              <a:buSzPct val="100000"/>
            </a:pPr>
            <a:r>
              <a:rPr lang="en-CA" altLang="en-US" sz="2400" dirty="0"/>
              <a:t>The motion of a rolling wheel is the sum of the translational motion of the center of mass plus the rotational motion of the wheel around the center of mass.</a:t>
            </a:r>
          </a:p>
          <a:p>
            <a:pPr marL="256032" indent="-256032">
              <a:buSzPct val="100000"/>
            </a:pPr>
            <a:r>
              <a:rPr lang="en-US" altLang="en-US" sz="2400" dirty="0"/>
              <a:t>The condition for rolling without slipping is</a:t>
            </a:r>
          </a:p>
        </p:txBody>
      </p:sp>
      <p:graphicFrame>
        <p:nvGraphicFramePr>
          <p:cNvPr id="6" name="Object 5" descr="v sub c m = R omega&#10;"/>
          <p:cNvGraphicFramePr>
            <a:graphicFrameLocks noChangeAspect="1"/>
          </p:cNvGraphicFramePr>
          <p:nvPr>
            <p:extLst>
              <p:ext uri="{D42A27DB-BD31-4B8C-83A1-F6EECF244321}">
                <p14:modId xmlns:p14="http://schemas.microsoft.com/office/powerpoint/2010/main" val="3544308815"/>
              </p:ext>
            </p:extLst>
          </p:nvPr>
        </p:nvGraphicFramePr>
        <p:xfrm>
          <a:off x="6406328" y="2911230"/>
          <a:ext cx="1064712" cy="368556"/>
        </p:xfrm>
        <a:graphic>
          <a:graphicData uri="http://schemas.openxmlformats.org/presentationml/2006/ole">
            <mc:AlternateContent xmlns:mc="http://schemas.openxmlformats.org/markup-compatibility/2006">
              <mc:Choice xmlns:v="urn:schemas-microsoft-com:vml" Requires="v">
                <p:oleObj spid="_x0000_s14465" name="Equation" r:id="rId3" imgW="660240" imgH="228600" progId="Equation.DSMT4">
                  <p:embed/>
                </p:oleObj>
              </mc:Choice>
              <mc:Fallback>
                <p:oleObj name="Equation" r:id="rId3" imgW="660240" imgH="228600" progId="Equation.DSMT4">
                  <p:embed/>
                  <p:pic>
                    <p:nvPicPr>
                      <p:cNvPr id="0" name=""/>
                      <p:cNvPicPr/>
                      <p:nvPr/>
                    </p:nvPicPr>
                    <p:blipFill>
                      <a:blip r:embed="rId4"/>
                      <a:stretch>
                        <a:fillRect/>
                      </a:stretch>
                    </p:blipFill>
                    <p:spPr>
                      <a:xfrm>
                        <a:off x="6406328" y="2911230"/>
                        <a:ext cx="1064712" cy="368556"/>
                      </a:xfrm>
                      <a:prstGeom prst="rect">
                        <a:avLst/>
                      </a:prstGeom>
                    </p:spPr>
                  </p:pic>
                </p:oleObj>
              </mc:Fallback>
            </mc:AlternateContent>
          </a:graphicData>
        </a:graphic>
      </p:graphicFrame>
      <p:pic>
        <p:nvPicPr>
          <p:cNvPr id="4" name="Picture 3" descr="The translation of the center of mass for velocity v sub c m plus the rotation around the center of mass for rolling without slipping and a rim speed = v sub c m equals the combined motion where the wheel is instantaneously at rest where it contacts the ground. As a result, the rim velocities for the combined motion are as follows: v sub 1 = 0 on the ground, v sub 2 is upward and rightward from the leftmost point at 45 degrees from horizontal, v sub 3 = 2 v sub c m is rightward from the topmost point, v sub 4 is downward and rightward from the rightmost point at 45 degrees from horizontal.&#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5740" y="3383452"/>
            <a:ext cx="6492521" cy="2972092"/>
          </a:xfrm>
          <a:prstGeom prst="rect">
            <a:avLst/>
          </a:prstGeom>
        </p:spPr>
      </p:pic>
    </p:spTree>
    <p:extLst>
      <p:ext uri="{BB962C8B-B14F-4D97-AF65-F5344CB8AC3E}">
        <p14:creationId xmlns:p14="http://schemas.microsoft.com/office/powerpoint/2010/main" val="2298621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Combined Translation and Rotation</a:t>
            </a:r>
            <a:endParaRPr lang="en-US" sz="3600" dirty="0"/>
          </a:p>
        </p:txBody>
      </p:sp>
      <p:sp>
        <p:nvSpPr>
          <p:cNvPr id="3" name="Content Placeholder 2"/>
          <p:cNvSpPr>
            <a:spLocks noGrp="1"/>
          </p:cNvSpPr>
          <p:nvPr>
            <p:ph idx="1"/>
          </p:nvPr>
        </p:nvSpPr>
        <p:spPr>
          <a:xfrm>
            <a:off x="457200" y="1600201"/>
            <a:ext cx="8229600" cy="1219200"/>
          </a:xfrm>
        </p:spPr>
        <p:txBody>
          <a:bodyPr/>
          <a:lstStyle/>
          <a:p>
            <a:pPr marL="256032" indent="-256032">
              <a:buSzPct val="100000"/>
            </a:pPr>
            <a:r>
              <a:rPr lang="en-CA" altLang="en-US" sz="2600" dirty="0"/>
              <a:t>Airflow around the wing of a maple seed slows the falling seed to about 1 m/s and causes the seed to rotate about its center of mass.</a:t>
            </a:r>
            <a:endParaRPr lang="en-US" altLang="en-US" sz="2600" dirty="0"/>
          </a:p>
        </p:txBody>
      </p:sp>
      <p:pic>
        <p:nvPicPr>
          <p:cNvPr id="4" name="Picture 3" descr="A maple seed has a single wing. As the seed falls, its center of mass follows a roughly vertical path while the wing rotates around it.&#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6038" y="2884705"/>
            <a:ext cx="4541313" cy="3471580"/>
          </a:xfrm>
          <a:prstGeom prst="rect">
            <a:avLst/>
          </a:prstGeom>
        </p:spPr>
      </p:pic>
    </p:spTree>
    <p:extLst>
      <p:ext uri="{BB962C8B-B14F-4D97-AF65-F5344CB8AC3E}">
        <p14:creationId xmlns:p14="http://schemas.microsoft.com/office/powerpoint/2010/main" val="20564656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Rolling with Slipping</a:t>
            </a:r>
            <a:endParaRPr lang="en-US" sz="3600" dirty="0"/>
          </a:p>
        </p:txBody>
      </p:sp>
      <p:sp>
        <p:nvSpPr>
          <p:cNvPr id="3" name="Content Placeholder 2"/>
          <p:cNvSpPr>
            <a:spLocks noGrp="1"/>
          </p:cNvSpPr>
          <p:nvPr>
            <p:ph idx="1"/>
          </p:nvPr>
        </p:nvSpPr>
        <p:spPr>
          <a:xfrm>
            <a:off x="457200" y="1600201"/>
            <a:ext cx="8229600" cy="1219200"/>
          </a:xfrm>
        </p:spPr>
        <p:txBody>
          <a:bodyPr/>
          <a:lstStyle/>
          <a:p>
            <a:pPr marL="256032" indent="-256032">
              <a:buSzPct val="100000"/>
            </a:pPr>
            <a:r>
              <a:rPr lang="en-CA" sz="2600" dirty="0"/>
              <a:t>The smoke rising from this drag racer’s rear tires shows that the tires are slipping on the road, so </a:t>
            </a:r>
            <a:r>
              <a:rPr lang="en-CA" sz="2600" i="1" dirty="0"/>
              <a:t>v</a:t>
            </a:r>
            <a:r>
              <a:rPr lang="en-CA" sz="2600" baseline="-25000" dirty="0"/>
              <a:t>cm</a:t>
            </a:r>
            <a:r>
              <a:rPr lang="en-CA" sz="2600" dirty="0"/>
              <a:t> is </a:t>
            </a:r>
            <a:r>
              <a:rPr lang="en-CA" sz="2600" b="1" dirty="0"/>
              <a:t>not </a:t>
            </a:r>
            <a:r>
              <a:rPr lang="en-CA" sz="2600" dirty="0"/>
              <a:t>equal to </a:t>
            </a:r>
            <a:r>
              <a:rPr lang="en-CA" sz="2600" i="1" dirty="0"/>
              <a:t>Rω</a:t>
            </a:r>
            <a:r>
              <a:rPr lang="en-CA" sz="2600" dirty="0"/>
              <a:t>.</a:t>
            </a:r>
            <a:endParaRPr lang="en-US" altLang="en-US" sz="2600" dirty="0"/>
          </a:p>
        </p:txBody>
      </p:sp>
      <p:pic>
        <p:nvPicPr>
          <p:cNvPr id="4" name="Picture 3" descr="A car tire squeals against the asphalt as smoke rises around it.&#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6211" y="2932307"/>
            <a:ext cx="5111579" cy="3428565"/>
          </a:xfrm>
          <a:prstGeom prst="rect">
            <a:avLst/>
          </a:prstGeom>
        </p:spPr>
      </p:pic>
    </p:spTree>
    <p:extLst>
      <p:ext uri="{BB962C8B-B14F-4D97-AF65-F5344CB8AC3E}">
        <p14:creationId xmlns:p14="http://schemas.microsoft.com/office/powerpoint/2010/main" val="42495934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3600" dirty="0"/>
              <a:t>Combined Translation and Rotation: Dynamics</a:t>
            </a:r>
            <a:endParaRPr lang="en-US" sz="3600" dirty="0"/>
          </a:p>
        </p:txBody>
      </p:sp>
      <p:sp>
        <p:nvSpPr>
          <p:cNvPr id="5" name="Content Placeholder 4"/>
          <p:cNvSpPr>
            <a:spLocks noGrp="1"/>
          </p:cNvSpPr>
          <p:nvPr>
            <p:ph idx="1"/>
          </p:nvPr>
        </p:nvSpPr>
        <p:spPr>
          <a:xfrm>
            <a:off x="457200" y="1600202"/>
            <a:ext cx="8229600" cy="450246"/>
          </a:xfrm>
        </p:spPr>
        <p:txBody>
          <a:bodyPr/>
          <a:lstStyle/>
          <a:p>
            <a:r>
              <a:rPr lang="en-CA" altLang="en-US" sz="2400" dirty="0"/>
              <a:t>The acceleration of the center of mass of a rigid body is:</a:t>
            </a:r>
          </a:p>
        </p:txBody>
      </p:sp>
      <p:pic>
        <p:nvPicPr>
          <p:cNvPr id="2" name="Picture 1" descr="The annotations are as follows. Sigma vector F external is the net external force on an object. M is the total mass of the object. Vector a sub c m is the acceleration of the center of mass."/>
          <p:cNvPicPr>
            <a:picLocks noChangeAspect="1"/>
          </p:cNvPicPr>
          <p:nvPr/>
        </p:nvPicPr>
        <p:blipFill>
          <a:blip r:embed="rId2"/>
          <a:stretch>
            <a:fillRect/>
          </a:stretch>
        </p:blipFill>
        <p:spPr>
          <a:xfrm>
            <a:off x="1664045" y="2116531"/>
            <a:ext cx="5651155" cy="983101"/>
          </a:xfrm>
          <a:prstGeom prst="rect">
            <a:avLst/>
          </a:prstGeom>
        </p:spPr>
      </p:pic>
      <p:sp>
        <p:nvSpPr>
          <p:cNvPr id="7" name="Content Placeholder 6"/>
          <p:cNvSpPr>
            <a:spLocks noGrp="1"/>
          </p:cNvSpPr>
          <p:nvPr>
            <p:ph idx="14"/>
          </p:nvPr>
        </p:nvSpPr>
        <p:spPr>
          <a:xfrm>
            <a:off x="457200" y="3174405"/>
            <a:ext cx="8458200" cy="763851"/>
          </a:xfrm>
        </p:spPr>
        <p:txBody>
          <a:bodyPr/>
          <a:lstStyle/>
          <a:p>
            <a:r>
              <a:rPr lang="en-CA" altLang="en-US" sz="2400" dirty="0"/>
              <a:t>The rotational motion about the center of mass is described by the rotational analog of Newton’s second law:</a:t>
            </a:r>
            <a:endParaRPr lang="en-US" altLang="en-US" sz="2400" dirty="0"/>
          </a:p>
        </p:txBody>
      </p:sp>
      <p:pic>
        <p:nvPicPr>
          <p:cNvPr id="9" name="Picture 8" descr="The net torque on a rigid body about the z-axis through the center of mass equals the product of the moment of inertia of the rigid body about the z-axis and the angular acceleration of the rigid body about the z-axis. In other words, the sum of tau sub z = upper I sub c m alpha sub z.&#10;"/>
          <p:cNvPicPr>
            <a:picLocks noChangeAspect="1"/>
          </p:cNvPicPr>
          <p:nvPr/>
        </p:nvPicPr>
        <p:blipFill rotWithShape="1">
          <a:blip r:embed="rId3">
            <a:extLst>
              <a:ext uri="{28A0092B-C50C-407E-A947-70E740481C1C}">
                <a14:useLocalDpi xmlns:a14="http://schemas.microsoft.com/office/drawing/2010/main" val="0"/>
              </a:ext>
            </a:extLst>
          </a:blip>
          <a:srcRect l="2169" r="9365" b="13309"/>
          <a:stretch/>
        </p:blipFill>
        <p:spPr>
          <a:xfrm>
            <a:off x="805880" y="3991696"/>
            <a:ext cx="7560841" cy="1194332"/>
          </a:xfrm>
          <a:prstGeom prst="rect">
            <a:avLst/>
          </a:prstGeom>
        </p:spPr>
      </p:pic>
      <p:sp>
        <p:nvSpPr>
          <p:cNvPr id="6" name="Content Placeholder 5"/>
          <p:cNvSpPr>
            <a:spLocks noGrp="1"/>
          </p:cNvSpPr>
          <p:nvPr>
            <p:ph idx="13"/>
          </p:nvPr>
        </p:nvSpPr>
        <p:spPr>
          <a:xfrm>
            <a:off x="457200" y="5229562"/>
            <a:ext cx="8229600" cy="1116999"/>
          </a:xfrm>
        </p:spPr>
        <p:txBody>
          <a:bodyPr/>
          <a:lstStyle/>
          <a:p>
            <a:r>
              <a:rPr lang="en-CA" altLang="en-US" sz="2400" dirty="0"/>
              <a:t>This is true as long as the axis through the center of mass is an axis of symmetry, and the axis does not change direction.</a:t>
            </a:r>
            <a:endParaRPr lang="en-US" altLang="en-US" sz="2400" dirty="0"/>
          </a:p>
        </p:txBody>
      </p:sp>
    </p:spTree>
    <p:extLst>
      <p:ext uri="{BB962C8B-B14F-4D97-AF65-F5344CB8AC3E}">
        <p14:creationId xmlns:p14="http://schemas.microsoft.com/office/powerpoint/2010/main" val="2730246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sz="3600" dirty="0"/>
              <a:t>Rolling Friction</a:t>
            </a:r>
            <a:endParaRPr lang="en-US" sz="3600" dirty="0"/>
          </a:p>
        </p:txBody>
      </p:sp>
      <p:sp>
        <p:nvSpPr>
          <p:cNvPr id="7" name="Content Placeholder 6"/>
          <p:cNvSpPr>
            <a:spLocks noGrp="1"/>
          </p:cNvSpPr>
          <p:nvPr>
            <p:ph idx="1"/>
          </p:nvPr>
        </p:nvSpPr>
        <p:spPr>
          <a:xfrm>
            <a:off x="457200" y="1600200"/>
            <a:ext cx="8229600" cy="1600199"/>
          </a:xfrm>
        </p:spPr>
        <p:txBody>
          <a:bodyPr/>
          <a:lstStyle/>
          <a:p>
            <a:pPr marL="256032" indent="-256032">
              <a:buSzPct val="100000"/>
            </a:pPr>
            <a:r>
              <a:rPr lang="en-CA" altLang="en-US" sz="2200" dirty="0"/>
              <a:t>We can ignore rolling friction if both the rolling object and the surface over which it rolls are perfectly rigid. </a:t>
            </a:r>
          </a:p>
          <a:p>
            <a:pPr marL="256032" indent="-256032">
              <a:buSzPct val="100000"/>
            </a:pPr>
            <a:r>
              <a:rPr lang="en-CA" altLang="en-US" sz="2200" dirty="0"/>
              <a:t>If the surface or the rolling object deforms, mechanical energy can be lost, slowing the motion.</a:t>
            </a:r>
          </a:p>
        </p:txBody>
      </p:sp>
      <p:pic>
        <p:nvPicPr>
          <p:cNvPr id="8" name="Picture 7" descr="As a body rolls down an incline in the x direction, the normal force n produces a torque about the center of the sphere that opposes rotation.&#10;"/>
          <p:cNvPicPr>
            <a:picLocks noChangeAspect="1"/>
          </p:cNvPicPr>
          <p:nvPr/>
        </p:nvPicPr>
        <p:blipFill rotWithShape="1">
          <a:blip r:embed="rId2" cstate="print">
            <a:extLst>
              <a:ext uri="{28A0092B-C50C-407E-A947-70E740481C1C}">
                <a14:useLocalDpi xmlns:a14="http://schemas.microsoft.com/office/drawing/2010/main" val="0"/>
              </a:ext>
            </a:extLst>
          </a:blip>
          <a:srcRect t="15398"/>
          <a:stretch/>
        </p:blipFill>
        <p:spPr>
          <a:xfrm>
            <a:off x="3339473" y="3245665"/>
            <a:ext cx="2487723" cy="2516441"/>
          </a:xfrm>
          <a:prstGeom prst="rect">
            <a:avLst/>
          </a:prstGeom>
        </p:spPr>
      </p:pic>
      <p:sp>
        <p:nvSpPr>
          <p:cNvPr id="3" name="Text Placeholder 2"/>
          <p:cNvSpPr>
            <a:spLocks noGrp="1"/>
          </p:cNvSpPr>
          <p:nvPr>
            <p:ph type="body" sz="quarter" idx="14"/>
          </p:nvPr>
        </p:nvSpPr>
        <p:spPr>
          <a:xfrm>
            <a:off x="457200" y="5867400"/>
            <a:ext cx="5181600" cy="381000"/>
          </a:xfrm>
        </p:spPr>
        <p:txBody>
          <a:bodyPr/>
          <a:lstStyle/>
          <a:p>
            <a:r>
              <a:rPr lang="en-US" sz="2200" dirty="0">
                <a:hlinkClick r:id="rId3" tooltip="https://mediaplayer.pearsoncmg.com/assets/_video.true/secs-yf-vts-ex10-7"/>
              </a:rPr>
              <a:t>Video Tutor Solution: Example </a:t>
            </a:r>
            <a:r>
              <a:rPr lang="en-US" sz="2200" dirty="0" smtClean="0">
                <a:hlinkClick r:id="rId3" tooltip="https://mediaplayer.pearsoncmg.com/assets/_video.true/secs-yf-vts-ex10-7"/>
              </a:rPr>
              <a:t>10.7</a:t>
            </a:r>
            <a:endParaRPr lang="en-US" sz="2200" dirty="0"/>
          </a:p>
        </p:txBody>
      </p:sp>
    </p:spTree>
    <p:extLst>
      <p:ext uri="{BB962C8B-B14F-4D97-AF65-F5344CB8AC3E}">
        <p14:creationId xmlns:p14="http://schemas.microsoft.com/office/powerpoint/2010/main" val="18022352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Work in Rotational Motion</a:t>
            </a:r>
            <a:endParaRPr lang="en-US" sz="3600" dirty="0"/>
          </a:p>
        </p:txBody>
      </p:sp>
      <p:sp>
        <p:nvSpPr>
          <p:cNvPr id="3" name="Content Placeholder 2"/>
          <p:cNvSpPr>
            <a:spLocks noGrp="1"/>
          </p:cNvSpPr>
          <p:nvPr>
            <p:ph idx="1"/>
          </p:nvPr>
        </p:nvSpPr>
        <p:spPr>
          <a:xfrm>
            <a:off x="457200" y="1600201"/>
            <a:ext cx="8534400" cy="380999"/>
          </a:xfrm>
        </p:spPr>
        <p:txBody>
          <a:bodyPr/>
          <a:lstStyle/>
          <a:p>
            <a:pPr marL="256032" indent="-256032">
              <a:buSzPct val="100000"/>
            </a:pPr>
            <a:r>
              <a:rPr lang="en-US" altLang="en-US" sz="2400" dirty="0"/>
              <a:t>A tangential force applied to a rotating object does work on it.</a:t>
            </a:r>
          </a:p>
        </p:txBody>
      </p:sp>
      <p:pic>
        <p:nvPicPr>
          <p:cNvPr id="4" name="Picture 3" descr="The work done by a torque tau sub z is the integral of the torque with respect to angle from the lower limit = initial angular position to the upper limit = final angular position. In other words, upper W = the integral from theta sub 1 to theta sub 2 of tau sub z d theta.&#10;"/>
          <p:cNvPicPr>
            <a:picLocks noChangeAspect="1"/>
          </p:cNvPicPr>
          <p:nvPr/>
        </p:nvPicPr>
        <p:blipFill rotWithShape="1">
          <a:blip r:embed="rId2">
            <a:extLst>
              <a:ext uri="{28A0092B-C50C-407E-A947-70E740481C1C}">
                <a14:useLocalDpi xmlns:a14="http://schemas.microsoft.com/office/drawing/2010/main" val="0"/>
              </a:ext>
            </a:extLst>
          </a:blip>
          <a:srcRect l="14377" r="8952" b="9185"/>
          <a:stretch/>
        </p:blipFill>
        <p:spPr>
          <a:xfrm>
            <a:off x="1965843" y="2219803"/>
            <a:ext cx="5212315" cy="1188972"/>
          </a:xfrm>
          <a:prstGeom prst="rect">
            <a:avLst/>
          </a:prstGeom>
        </p:spPr>
      </p:pic>
      <p:pic>
        <p:nvPicPr>
          <p:cNvPr id="5" name="Picture 4" descr="Part ay: As a child pushes a merry go round, the child applies tangential force F tan on the merry go round.&#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99" y="3722150"/>
            <a:ext cx="3352395" cy="2507285"/>
          </a:xfrm>
          <a:prstGeom prst="rect">
            <a:avLst/>
          </a:prstGeom>
        </p:spPr>
      </p:pic>
      <p:pic>
        <p:nvPicPr>
          <p:cNvPr id="6" name="Picture 5" descr="Part b: overhead view of the merry go round. F tan acts on a point on a circle of radius R centered on O. The point sweeps angle d theta and arc d s.&#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3259" y="3561569"/>
            <a:ext cx="3037150" cy="2763885"/>
          </a:xfrm>
          <a:prstGeom prst="rect">
            <a:avLst/>
          </a:prstGeom>
        </p:spPr>
      </p:pic>
    </p:spTree>
    <p:extLst>
      <p:ext uri="{BB962C8B-B14F-4D97-AF65-F5344CB8AC3E}">
        <p14:creationId xmlns:p14="http://schemas.microsoft.com/office/powerpoint/2010/main" val="2125405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ltLang="en-US" sz="3600" dirty="0"/>
              <a:t>Learning Outcomes</a:t>
            </a:r>
            <a:endParaRPr lang="en-US" sz="3600" dirty="0"/>
          </a:p>
        </p:txBody>
      </p:sp>
      <p:sp>
        <p:nvSpPr>
          <p:cNvPr id="11" name="Content Placeholder 10"/>
          <p:cNvSpPr>
            <a:spLocks noGrp="1"/>
          </p:cNvSpPr>
          <p:nvPr>
            <p:ph idx="1"/>
          </p:nvPr>
        </p:nvSpPr>
        <p:spPr>
          <a:xfrm>
            <a:off x="457200" y="1600200"/>
            <a:ext cx="8229600" cy="4724400"/>
          </a:xfrm>
        </p:spPr>
        <p:txBody>
          <a:bodyPr/>
          <a:lstStyle/>
          <a:p>
            <a:pPr marL="0" indent="0">
              <a:buNone/>
            </a:pPr>
            <a:r>
              <a:rPr lang="en-US" altLang="en-US" sz="2600" b="1" dirty="0"/>
              <a:t>In this chapter, you’ll learn…</a:t>
            </a:r>
          </a:p>
          <a:p>
            <a:pPr marL="256032" indent="-256032">
              <a:buSzPct val="100000"/>
            </a:pPr>
            <a:r>
              <a:rPr lang="en-CA" altLang="en-US" sz="2400" dirty="0"/>
              <a:t>what is meant by the torque produced by a force.</a:t>
            </a:r>
          </a:p>
          <a:p>
            <a:pPr marL="256032" indent="-256032">
              <a:buSzPct val="100000"/>
            </a:pPr>
            <a:r>
              <a:rPr lang="en-CA" altLang="en-US" sz="2400" dirty="0"/>
              <a:t>how the net torque on an object affects the object’s rotational motion.</a:t>
            </a:r>
          </a:p>
          <a:p>
            <a:pPr marL="256032" indent="-256032">
              <a:buSzPct val="100000"/>
            </a:pPr>
            <a:r>
              <a:rPr lang="en-CA" altLang="en-US" sz="2400" dirty="0"/>
              <a:t>how to analyze the motion of an object that both rotates and moves as a whole through space.</a:t>
            </a:r>
          </a:p>
          <a:p>
            <a:pPr marL="256032" indent="-256032">
              <a:buSzPct val="100000"/>
            </a:pPr>
            <a:r>
              <a:rPr lang="en-CA" altLang="en-US" sz="2400" dirty="0"/>
              <a:t>how to solve problems that involve work and power for </a:t>
            </a:r>
            <a:r>
              <a:rPr lang="en-CA" altLang="en-US" sz="2400"/>
              <a:t>rotating objects.</a:t>
            </a:r>
            <a:endParaRPr lang="en-CA" altLang="en-US" sz="2400" dirty="0"/>
          </a:p>
          <a:p>
            <a:pPr marL="256032" indent="-256032">
              <a:buSzPct val="100000"/>
            </a:pPr>
            <a:r>
              <a:rPr lang="en-CA" altLang="en-US" sz="2400" dirty="0"/>
              <a:t>how the angular momentum of an object can remain constant even if the object changes shape.</a:t>
            </a:r>
          </a:p>
        </p:txBody>
      </p:sp>
    </p:spTree>
    <p:extLst>
      <p:ext uri="{BB962C8B-B14F-4D97-AF65-F5344CB8AC3E}">
        <p14:creationId xmlns:p14="http://schemas.microsoft.com/office/powerpoint/2010/main" val="1753008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3600" dirty="0"/>
              <a:t>Work and Power in Rotational Motion</a:t>
            </a:r>
            <a:endParaRPr lang="en-US" sz="3600" dirty="0"/>
          </a:p>
        </p:txBody>
      </p:sp>
      <p:sp>
        <p:nvSpPr>
          <p:cNvPr id="5" name="Content Placeholder 4"/>
          <p:cNvSpPr>
            <a:spLocks noGrp="1"/>
          </p:cNvSpPr>
          <p:nvPr>
            <p:ph idx="1"/>
          </p:nvPr>
        </p:nvSpPr>
        <p:spPr>
          <a:xfrm>
            <a:off x="457200" y="1600201"/>
            <a:ext cx="8229600" cy="1015661"/>
          </a:xfrm>
        </p:spPr>
        <p:txBody>
          <a:bodyPr/>
          <a:lstStyle/>
          <a:p>
            <a:r>
              <a:rPr lang="en-US" altLang="en-US" sz="2200" dirty="0"/>
              <a:t>The total work done on an object by the torque is equal to the change in rotational kinetic energy of the object, and the power due to a torque is:</a:t>
            </a:r>
          </a:p>
        </p:txBody>
      </p:sp>
      <p:pic>
        <p:nvPicPr>
          <p:cNvPr id="3" name="Picture 2" descr="An annotated equation: P = tau sub z times omega sub z. The annotations are as follows. P is the power due to a torque acting on a rigid body. Tau sub z is the torque with respect to the rigid body’s rotation axis. Omega sub z is the angular velocity of the rigid body about the axis."/>
          <p:cNvPicPr>
            <a:picLocks noChangeAspect="1"/>
          </p:cNvPicPr>
          <p:nvPr/>
        </p:nvPicPr>
        <p:blipFill>
          <a:blip r:embed="rId2"/>
          <a:stretch>
            <a:fillRect/>
          </a:stretch>
        </p:blipFill>
        <p:spPr>
          <a:xfrm>
            <a:off x="2288070" y="2656938"/>
            <a:ext cx="4567859" cy="958227"/>
          </a:xfrm>
          <a:prstGeom prst="rect">
            <a:avLst/>
          </a:prstGeom>
        </p:spPr>
      </p:pic>
      <p:sp>
        <p:nvSpPr>
          <p:cNvPr id="6" name="Content Placeholder 5"/>
          <p:cNvSpPr>
            <a:spLocks noGrp="1"/>
          </p:cNvSpPr>
          <p:nvPr>
            <p:ph idx="13"/>
          </p:nvPr>
        </p:nvSpPr>
        <p:spPr>
          <a:xfrm>
            <a:off x="457200" y="3661182"/>
            <a:ext cx="5334000" cy="2663418"/>
          </a:xfrm>
        </p:spPr>
        <p:txBody>
          <a:bodyPr/>
          <a:lstStyle/>
          <a:p>
            <a:r>
              <a:rPr lang="en-CA" altLang="en-US" sz="2200" dirty="0"/>
              <a:t>When a helicopter’s main rotor is spinning at a constant rate, positive work is done on the rotor by the engine and negative work is done on it by air resistance.</a:t>
            </a:r>
          </a:p>
          <a:p>
            <a:r>
              <a:rPr lang="en-CA" altLang="en-US" sz="2200" dirty="0"/>
              <a:t>Hence the net work being done is zero and the kinetic energy remains constant.</a:t>
            </a:r>
            <a:endParaRPr lang="en-US" altLang="en-US" sz="2200" dirty="0"/>
          </a:p>
        </p:txBody>
      </p:sp>
      <p:pic>
        <p:nvPicPr>
          <p:cNvPr id="8" name="Picture 7" descr="A rescue swimmer is suspended from a cable hanging from a helicopter in flight.&#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8581" y="3683028"/>
            <a:ext cx="2288843" cy="2765972"/>
          </a:xfrm>
          <a:prstGeom prst="rect">
            <a:avLst/>
          </a:prstGeom>
        </p:spPr>
      </p:pic>
    </p:spTree>
    <p:extLst>
      <p:ext uri="{BB962C8B-B14F-4D97-AF65-F5344CB8AC3E}">
        <p14:creationId xmlns:p14="http://schemas.microsoft.com/office/powerpoint/2010/main" val="10896504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sz="3600" dirty="0"/>
              <a:t>Angular Momentum </a:t>
            </a:r>
            <a:r>
              <a:rPr lang="en-US" altLang="en-US" sz="2000" b="0" dirty="0"/>
              <a:t>(1 of 3)</a:t>
            </a:r>
            <a:endParaRPr lang="en-US" sz="2000" b="0" dirty="0"/>
          </a:p>
        </p:txBody>
      </p:sp>
      <p:sp>
        <p:nvSpPr>
          <p:cNvPr id="6" name="Content Placeholder 5"/>
          <p:cNvSpPr>
            <a:spLocks noGrp="1"/>
          </p:cNvSpPr>
          <p:nvPr>
            <p:ph idx="1"/>
          </p:nvPr>
        </p:nvSpPr>
        <p:spPr>
          <a:xfrm>
            <a:off x="494852" y="1600200"/>
            <a:ext cx="3924748" cy="3124200"/>
          </a:xfrm>
        </p:spPr>
        <p:txBody>
          <a:bodyPr/>
          <a:lstStyle/>
          <a:p>
            <a:pPr marL="256032" indent="-256032">
              <a:buSzPct val="100000"/>
            </a:pPr>
            <a:r>
              <a:rPr lang="en-CA" altLang="en-US" sz="2400" dirty="0"/>
              <a:t>To find the total angular momentum of a rigid body rotating with angular speed </a:t>
            </a:r>
            <a:r>
              <a:rPr lang="el-GR" altLang="en-US" sz="2400" i="1" dirty="0"/>
              <a:t>ω</a:t>
            </a:r>
            <a:r>
              <a:rPr lang="en-CA" altLang="en-US" sz="2400" dirty="0"/>
              <a:t>, first consider a thin slice of the object. </a:t>
            </a:r>
          </a:p>
          <a:p>
            <a:pPr marL="256032" indent="-256032">
              <a:buSzPct val="100000"/>
            </a:pPr>
            <a:r>
              <a:rPr lang="en-CA" altLang="en-US" sz="2400" dirty="0"/>
              <a:t>Each particle in the slice with mass </a:t>
            </a:r>
            <a:r>
              <a:rPr lang="en-CA" altLang="en-US" sz="2400" i="1" dirty="0"/>
              <a:t>m</a:t>
            </a:r>
            <a:r>
              <a:rPr lang="en-CA" altLang="en-US" sz="2400" i="1" baseline="-25000" dirty="0"/>
              <a:t>i</a:t>
            </a:r>
            <a:r>
              <a:rPr lang="en-CA" altLang="en-US" sz="2400" dirty="0"/>
              <a:t> has angular momentum: </a:t>
            </a:r>
          </a:p>
        </p:txBody>
      </p:sp>
      <p:graphicFrame>
        <p:nvGraphicFramePr>
          <p:cNvPr id="8" name="Object 7" descr="L sub i = m sub i r sub i squared omega&#10;"/>
          <p:cNvGraphicFramePr>
            <a:graphicFrameLocks noChangeAspect="1"/>
          </p:cNvGraphicFramePr>
          <p:nvPr>
            <p:extLst>
              <p:ext uri="{D42A27DB-BD31-4B8C-83A1-F6EECF244321}">
                <p14:modId xmlns:p14="http://schemas.microsoft.com/office/powerpoint/2010/main" val="3006744529"/>
              </p:ext>
            </p:extLst>
          </p:nvPr>
        </p:nvGraphicFramePr>
        <p:xfrm>
          <a:off x="1447800" y="4876800"/>
          <a:ext cx="1371524" cy="465333"/>
        </p:xfrm>
        <a:graphic>
          <a:graphicData uri="http://schemas.openxmlformats.org/presentationml/2006/ole">
            <mc:AlternateContent xmlns:mc="http://schemas.openxmlformats.org/markup-compatibility/2006">
              <mc:Choice xmlns:v="urn:schemas-microsoft-com:vml" Requires="v">
                <p:oleObj spid="_x0000_s15477" name="Equation" r:id="rId3" imgW="711000" imgH="241200" progId="Equation.DSMT4">
                  <p:embed/>
                </p:oleObj>
              </mc:Choice>
              <mc:Fallback>
                <p:oleObj name="Equation" r:id="rId3" imgW="711000" imgH="241200" progId="Equation.DSMT4">
                  <p:embed/>
                  <p:pic>
                    <p:nvPicPr>
                      <p:cNvPr id="0" name=""/>
                      <p:cNvPicPr/>
                      <p:nvPr/>
                    </p:nvPicPr>
                    <p:blipFill>
                      <a:blip r:embed="rId4"/>
                      <a:stretch>
                        <a:fillRect/>
                      </a:stretch>
                    </p:blipFill>
                    <p:spPr>
                      <a:xfrm>
                        <a:off x="1447800" y="4876800"/>
                        <a:ext cx="1371524" cy="465333"/>
                      </a:xfrm>
                      <a:prstGeom prst="rect">
                        <a:avLst/>
                      </a:prstGeom>
                    </p:spPr>
                  </p:pic>
                </p:oleObj>
              </mc:Fallback>
            </mc:AlternateContent>
          </a:graphicData>
        </a:graphic>
      </p:graphicFrame>
      <p:pic>
        <p:nvPicPr>
          <p:cNvPr id="7" name="Picture 6" descr="In the x y z space, a slice of a rigid body rotates about the z-axis. Vector L sub i for the angular momentum of the ith particle of the rigid body extends from O along the positive z-axis. Position vector r sub i extends from O to the particle of mass m sub i, and v sub i = r sub i omega extends from m sub i, perpendicular to r sub i. L sub i is perpendicular to the plane of motion, if O is in that plane, and it has magnitude L sub i  = m sub i v sub i r sub i = m sub i r sub i squared omega.&#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4400" y="1752600"/>
            <a:ext cx="4077148" cy="4369254"/>
          </a:xfrm>
          <a:prstGeom prst="rect">
            <a:avLst/>
          </a:prstGeom>
        </p:spPr>
      </p:pic>
    </p:spTree>
    <p:extLst>
      <p:ext uri="{BB962C8B-B14F-4D97-AF65-F5344CB8AC3E}">
        <p14:creationId xmlns:p14="http://schemas.microsoft.com/office/powerpoint/2010/main" val="31883416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Angular Momentum </a:t>
            </a:r>
            <a:r>
              <a:rPr lang="en-US" altLang="en-US" sz="2000" b="0" dirty="0"/>
              <a:t>(2 of 3)</a:t>
            </a:r>
            <a:endParaRPr lang="en-US" sz="2000" b="0" dirty="0"/>
          </a:p>
        </p:txBody>
      </p:sp>
      <p:sp>
        <p:nvSpPr>
          <p:cNvPr id="4" name="Content Placeholder 3"/>
          <p:cNvSpPr>
            <a:spLocks noGrp="1"/>
          </p:cNvSpPr>
          <p:nvPr>
            <p:ph idx="1"/>
          </p:nvPr>
        </p:nvSpPr>
        <p:spPr>
          <a:xfrm>
            <a:off x="457200" y="1600201"/>
            <a:ext cx="8229600" cy="838200"/>
          </a:xfrm>
        </p:spPr>
        <p:txBody>
          <a:bodyPr/>
          <a:lstStyle/>
          <a:p>
            <a:r>
              <a:rPr lang="en-CA" altLang="en-US" sz="2600" dirty="0"/>
              <a:t>For a rigid body rotating around an axis of symmetry, the angular momentum is:</a:t>
            </a:r>
          </a:p>
        </p:txBody>
      </p:sp>
      <p:pic>
        <p:nvPicPr>
          <p:cNvPr id="3" name="Picture 2" descr="An annotated equation: vector L = I vector omega. The annotations are as follows. Vector L is the angular momentum of a rigid body rotating around a symmetry axis. I is the moment of inertia of the rigid body about the symmetry axis. Vector omega is the angular velocity vector of the rigid body. "/>
          <p:cNvPicPr>
            <a:picLocks noChangeAspect="1"/>
          </p:cNvPicPr>
          <p:nvPr/>
        </p:nvPicPr>
        <p:blipFill>
          <a:blip r:embed="rId2"/>
          <a:stretch>
            <a:fillRect/>
          </a:stretch>
        </p:blipFill>
        <p:spPr>
          <a:xfrm>
            <a:off x="1371600" y="2514600"/>
            <a:ext cx="6655205" cy="998038"/>
          </a:xfrm>
          <a:prstGeom prst="rect">
            <a:avLst/>
          </a:prstGeom>
        </p:spPr>
      </p:pic>
      <p:sp>
        <p:nvSpPr>
          <p:cNvPr id="5" name="Content Placeholder 4"/>
          <p:cNvSpPr>
            <a:spLocks noGrp="1"/>
          </p:cNvSpPr>
          <p:nvPr>
            <p:ph idx="13"/>
          </p:nvPr>
        </p:nvSpPr>
        <p:spPr>
          <a:xfrm>
            <a:off x="457200" y="3575122"/>
            <a:ext cx="8229600" cy="1323194"/>
          </a:xfrm>
        </p:spPr>
        <p:txBody>
          <a:bodyPr/>
          <a:lstStyle/>
          <a:p>
            <a:r>
              <a:rPr lang="en-CA" altLang="en-US" sz="2600" dirty="0"/>
              <a:t>For any system of particles, the rate of change of the total angular momentum equals the sum of the torques of all forces acting on all the particles:</a:t>
            </a:r>
            <a:endParaRPr lang="en-US" sz="2600" dirty="0"/>
          </a:p>
        </p:txBody>
      </p:sp>
      <p:pic>
        <p:nvPicPr>
          <p:cNvPr id="7" name="Picture 6" descr="For a system of particles, the sum of the external torques on the system equals the rate of change of total angular momentum L of the system. In other words, the sum of vector tau = d vector L d t.&#10;"/>
          <p:cNvPicPr>
            <a:picLocks noChangeAspect="1"/>
          </p:cNvPicPr>
          <p:nvPr/>
        </p:nvPicPr>
        <p:blipFill rotWithShape="1">
          <a:blip r:embed="rId3">
            <a:extLst>
              <a:ext uri="{28A0092B-C50C-407E-A947-70E740481C1C}">
                <a14:useLocalDpi xmlns:a14="http://schemas.microsoft.com/office/drawing/2010/main" val="0"/>
              </a:ext>
            </a:extLst>
          </a:blip>
          <a:srcRect l="842" r="15747" b="19240"/>
          <a:stretch/>
        </p:blipFill>
        <p:spPr>
          <a:xfrm>
            <a:off x="1007604" y="4938151"/>
            <a:ext cx="7128792" cy="861546"/>
          </a:xfrm>
          <a:prstGeom prst="rect">
            <a:avLst/>
          </a:prstGeom>
        </p:spPr>
      </p:pic>
    </p:spTree>
    <p:extLst>
      <p:ext uri="{BB962C8B-B14F-4D97-AF65-F5344CB8AC3E}">
        <p14:creationId xmlns:p14="http://schemas.microsoft.com/office/powerpoint/2010/main" val="12497283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sz="3600" dirty="0"/>
              <a:t>Angular Momentum </a:t>
            </a:r>
            <a:r>
              <a:rPr lang="en-US" altLang="en-US" sz="2000" b="0" dirty="0"/>
              <a:t>(3 of 3)</a:t>
            </a:r>
            <a:r>
              <a:rPr lang="en-US" altLang="en-US" sz="3600" dirty="0"/>
              <a:t> </a:t>
            </a:r>
            <a:endParaRPr lang="en-US" sz="3600" dirty="0"/>
          </a:p>
        </p:txBody>
      </p:sp>
      <p:sp>
        <p:nvSpPr>
          <p:cNvPr id="6" name="Content Placeholder 5"/>
          <p:cNvSpPr>
            <a:spLocks noGrp="1"/>
          </p:cNvSpPr>
          <p:nvPr>
            <p:ph idx="1"/>
          </p:nvPr>
        </p:nvSpPr>
        <p:spPr>
          <a:xfrm>
            <a:off x="457200" y="1600201"/>
            <a:ext cx="8229600" cy="1219200"/>
          </a:xfrm>
        </p:spPr>
        <p:txBody>
          <a:bodyPr/>
          <a:lstStyle/>
          <a:p>
            <a:pPr marL="256032" indent="-256032">
              <a:buSzPct val="100000"/>
            </a:pPr>
            <a:r>
              <a:rPr lang="en-US" altLang="en-US" sz="2600" dirty="0"/>
              <a:t>The angular momentum of a rigid body rotating about a symmetry axis is parallel to the angular velocity and is given by</a:t>
            </a:r>
          </a:p>
        </p:txBody>
      </p:sp>
      <p:graphicFrame>
        <p:nvGraphicFramePr>
          <p:cNvPr id="9" name="Object 8" descr="Vector L =vector I times omega&#10;"/>
          <p:cNvGraphicFramePr>
            <a:graphicFrameLocks noChangeAspect="1"/>
          </p:cNvGraphicFramePr>
          <p:nvPr>
            <p:extLst>
              <p:ext uri="{D42A27DB-BD31-4B8C-83A1-F6EECF244321}">
                <p14:modId xmlns:p14="http://schemas.microsoft.com/office/powerpoint/2010/main" val="2486649155"/>
              </p:ext>
            </p:extLst>
          </p:nvPr>
        </p:nvGraphicFramePr>
        <p:xfrm>
          <a:off x="2341573" y="2390431"/>
          <a:ext cx="1039927" cy="441967"/>
        </p:xfrm>
        <a:graphic>
          <a:graphicData uri="http://schemas.openxmlformats.org/presentationml/2006/ole">
            <mc:AlternateContent xmlns:mc="http://schemas.openxmlformats.org/markup-compatibility/2006">
              <mc:Choice xmlns:v="urn:schemas-microsoft-com:vml" Requires="v">
                <p:oleObj spid="_x0000_s16498" name="Equation" r:id="rId3" imgW="507960" imgH="215640" progId="Equation.DSMT4">
                  <p:embed/>
                </p:oleObj>
              </mc:Choice>
              <mc:Fallback>
                <p:oleObj name="Equation" r:id="rId3" imgW="507960" imgH="215640" progId="Equation.DSMT4">
                  <p:embed/>
                  <p:pic>
                    <p:nvPicPr>
                      <p:cNvPr id="0" name=""/>
                      <p:cNvPicPr/>
                      <p:nvPr/>
                    </p:nvPicPr>
                    <p:blipFill>
                      <a:blip r:embed="rId4"/>
                      <a:stretch>
                        <a:fillRect/>
                      </a:stretch>
                    </p:blipFill>
                    <p:spPr>
                      <a:xfrm>
                        <a:off x="2341573" y="2390431"/>
                        <a:ext cx="1039927" cy="441967"/>
                      </a:xfrm>
                      <a:prstGeom prst="rect">
                        <a:avLst/>
                      </a:prstGeom>
                    </p:spPr>
                  </p:pic>
                </p:oleObj>
              </mc:Fallback>
            </mc:AlternateContent>
          </a:graphicData>
        </a:graphic>
      </p:graphicFrame>
      <p:pic>
        <p:nvPicPr>
          <p:cNvPr id="2" name="Picture 1" descr="Vectors omega and L point up when the vector rotates counterclockwise and point down when the vector rotates clockwise. If you curl the fingers of your right hand in the direction of rotation, your right thumb points in the direction of vector omega. If the rotation axis is an axis of symmetry, this is also the direction of vector L."/>
          <p:cNvPicPr>
            <a:picLocks noChangeAspect="1"/>
          </p:cNvPicPr>
          <p:nvPr/>
        </p:nvPicPr>
        <p:blipFill>
          <a:blip r:embed="rId5"/>
          <a:stretch>
            <a:fillRect/>
          </a:stretch>
        </p:blipFill>
        <p:spPr>
          <a:xfrm>
            <a:off x="3029178" y="3060032"/>
            <a:ext cx="3301837" cy="3340768"/>
          </a:xfrm>
          <a:prstGeom prst="rect">
            <a:avLst/>
          </a:prstGeom>
        </p:spPr>
      </p:pic>
    </p:spTree>
    <p:extLst>
      <p:ext uri="{BB962C8B-B14F-4D97-AF65-F5344CB8AC3E}">
        <p14:creationId xmlns:p14="http://schemas.microsoft.com/office/powerpoint/2010/main" val="13374642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620000" cy="1097280"/>
          </a:xfrm>
        </p:spPr>
        <p:txBody>
          <a:bodyPr/>
          <a:lstStyle/>
          <a:p>
            <a:r>
              <a:rPr lang="en-US" altLang="en-US" sz="3600" dirty="0"/>
              <a:t>Conservation of Angular Momentum </a:t>
            </a:r>
            <a:r>
              <a:rPr lang="en-US" altLang="en-US" sz="2000" b="0" dirty="0"/>
              <a:t>(1 of 2)</a:t>
            </a:r>
            <a:endParaRPr lang="en-US" sz="2000" b="0" dirty="0"/>
          </a:p>
        </p:txBody>
      </p:sp>
      <p:sp>
        <p:nvSpPr>
          <p:cNvPr id="3" name="Content Placeholder 2"/>
          <p:cNvSpPr>
            <a:spLocks noGrp="1"/>
          </p:cNvSpPr>
          <p:nvPr>
            <p:ph idx="1"/>
          </p:nvPr>
        </p:nvSpPr>
        <p:spPr/>
        <p:txBody>
          <a:bodyPr/>
          <a:lstStyle/>
          <a:p>
            <a:pPr marL="256032" indent="-256032">
              <a:buSzPct val="100000"/>
            </a:pPr>
            <a:r>
              <a:rPr lang="en-US" altLang="en-US" sz="2400" dirty="0"/>
              <a:t>When the net external torque acting on a system is zero, the total angular momentum of the system is constant (conserved).</a:t>
            </a:r>
          </a:p>
        </p:txBody>
      </p:sp>
      <p:pic>
        <p:nvPicPr>
          <p:cNvPr id="4" name="Picture 3" descr="A professor stands on a spinning stool holding dumbbells in his outstretched hands. The stool spins at omega sub 1. The professor then pulls the dumbbells to his torso, and the spin increases to omega sub 2.&#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0926" y="2819400"/>
            <a:ext cx="3902146" cy="3072175"/>
          </a:xfrm>
          <a:prstGeom prst="rect">
            <a:avLst/>
          </a:prstGeom>
        </p:spPr>
      </p:pic>
      <p:sp>
        <p:nvSpPr>
          <p:cNvPr id="8" name="Text Placeholder 7"/>
          <p:cNvSpPr>
            <a:spLocks noGrp="1"/>
          </p:cNvSpPr>
          <p:nvPr>
            <p:ph type="body" sz="quarter" idx="14"/>
          </p:nvPr>
        </p:nvSpPr>
        <p:spPr>
          <a:xfrm>
            <a:off x="457200" y="5943601"/>
            <a:ext cx="8534400" cy="420986"/>
          </a:xfrm>
        </p:spPr>
        <p:txBody>
          <a:bodyPr/>
          <a:lstStyle/>
          <a:p>
            <a:r>
              <a:rPr lang="en-US" sz="2400" dirty="0">
                <a:hlinkClick r:id="rId3" tooltip="https://mediaplayer.pearsoncmg.com/assets/_video.true/secs-vtd20_dropbagrice"/>
              </a:rPr>
              <a:t>Video Tutor Demonstration: Spinning Person Drops </a:t>
            </a:r>
            <a:r>
              <a:rPr lang="en-US" sz="2400" dirty="0" smtClean="0">
                <a:hlinkClick r:id="rId3" tooltip="https://mediaplayer.pearsoncmg.com/assets/_video.true/secs-vtd20_dropbagrice"/>
              </a:rPr>
              <a:t>Weight</a:t>
            </a:r>
            <a:endParaRPr lang="en-US" sz="2400" dirty="0"/>
          </a:p>
        </p:txBody>
      </p:sp>
    </p:spTree>
    <p:extLst>
      <p:ext uri="{BB962C8B-B14F-4D97-AF65-F5344CB8AC3E}">
        <p14:creationId xmlns:p14="http://schemas.microsoft.com/office/powerpoint/2010/main" val="39053992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Conservation of Angular Momentum </a:t>
            </a:r>
            <a:r>
              <a:rPr lang="en-US" altLang="en-US" sz="2000" b="0" dirty="0"/>
              <a:t>(2 of 2)</a:t>
            </a:r>
            <a:endParaRPr lang="en-US" sz="2000" b="0" dirty="0"/>
          </a:p>
        </p:txBody>
      </p:sp>
      <p:sp>
        <p:nvSpPr>
          <p:cNvPr id="3" name="Content Placeholder 2"/>
          <p:cNvSpPr>
            <a:spLocks noGrp="1"/>
          </p:cNvSpPr>
          <p:nvPr>
            <p:ph idx="1"/>
          </p:nvPr>
        </p:nvSpPr>
        <p:spPr>
          <a:xfrm>
            <a:off x="457200" y="1600201"/>
            <a:ext cx="8229600" cy="1447800"/>
          </a:xfrm>
        </p:spPr>
        <p:txBody>
          <a:bodyPr/>
          <a:lstStyle/>
          <a:p>
            <a:pPr marL="256032" indent="-256032">
              <a:buSzPct val="100000"/>
            </a:pPr>
            <a:r>
              <a:rPr lang="en-CA" altLang="en-US" sz="2400" dirty="0"/>
              <a:t>A falling cat twists different parts of its body in different directions so that it lands feet first. At all times during this process the angular momentum of the cat as a whole remains zero.</a:t>
            </a:r>
            <a:endParaRPr lang="en-US" sz="2400" dirty="0"/>
          </a:p>
        </p:txBody>
      </p:sp>
      <p:pic>
        <p:nvPicPr>
          <p:cNvPr id="7" name="Picture 6" descr="A cat falls from a branch.&#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765" y="3116723"/>
            <a:ext cx="1898007" cy="3292460"/>
          </a:xfrm>
          <a:prstGeom prst="rect">
            <a:avLst/>
          </a:prstGeom>
        </p:spPr>
      </p:pic>
      <p:pic>
        <p:nvPicPr>
          <p:cNvPr id="8" name="Picture 7" descr="In mid air, the cat rotates into the belly down position and begins to stretch its legs.&#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1936" y="3735372"/>
            <a:ext cx="2434065" cy="2657601"/>
          </a:xfrm>
          <a:prstGeom prst="rect">
            <a:avLst/>
          </a:prstGeom>
        </p:spPr>
      </p:pic>
      <p:pic>
        <p:nvPicPr>
          <p:cNvPr id="9" name="Picture 8" descr="As the cat falls toward the ground, it fully stretches its legs downward and arches its back.&#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7086" y="3242338"/>
            <a:ext cx="2315929" cy="3127291"/>
          </a:xfrm>
          <a:prstGeom prst="rect">
            <a:avLst/>
          </a:prstGeom>
        </p:spPr>
      </p:pic>
    </p:spTree>
    <p:extLst>
      <p:ext uri="{BB962C8B-B14F-4D97-AF65-F5344CB8AC3E}">
        <p14:creationId xmlns:p14="http://schemas.microsoft.com/office/powerpoint/2010/main" val="1077876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Gyroscopes and Precession </a:t>
            </a:r>
            <a:r>
              <a:rPr lang="en-US" altLang="en-US" sz="2000" b="0" dirty="0"/>
              <a:t>(1 of 3)</a:t>
            </a:r>
            <a:endParaRPr lang="en-US" sz="2000" b="0" dirty="0"/>
          </a:p>
        </p:txBody>
      </p:sp>
      <p:sp>
        <p:nvSpPr>
          <p:cNvPr id="3" name="Content Placeholder 2"/>
          <p:cNvSpPr>
            <a:spLocks noGrp="1"/>
          </p:cNvSpPr>
          <p:nvPr>
            <p:ph idx="1"/>
          </p:nvPr>
        </p:nvSpPr>
        <p:spPr>
          <a:xfrm>
            <a:off x="457200" y="1600201"/>
            <a:ext cx="8382000" cy="990599"/>
          </a:xfrm>
        </p:spPr>
        <p:txBody>
          <a:bodyPr/>
          <a:lstStyle/>
          <a:p>
            <a:pPr marL="256032" indent="-256032">
              <a:buSzPct val="100000"/>
            </a:pPr>
            <a:r>
              <a:rPr lang="en-US" altLang="en-US" sz="2600" dirty="0"/>
              <a:t>For a gyroscope, the axis of rotation changes direction.</a:t>
            </a:r>
          </a:p>
          <a:p>
            <a:pPr marL="256032" indent="-256032">
              <a:buSzPct val="100000"/>
            </a:pPr>
            <a:r>
              <a:rPr lang="en-US" altLang="en-US" sz="2600" dirty="0"/>
              <a:t>The motion of this axis is called </a:t>
            </a:r>
            <a:r>
              <a:rPr lang="en-US" altLang="en-US" sz="2600" b="1" dirty="0"/>
              <a:t>precession</a:t>
            </a:r>
            <a:r>
              <a:rPr lang="en-US" altLang="en-US" sz="2600" dirty="0"/>
              <a:t>.</a:t>
            </a:r>
          </a:p>
        </p:txBody>
      </p:sp>
      <p:pic>
        <p:nvPicPr>
          <p:cNvPr id="4" name="Picture 3" descr="A vertical flywheel rotates at lower omega on a horizontal rod end-mounted on a pivot. The rod rotates about the pivot at upper omega in a process called precession. When the flywheel and its axis are stationary, they will fall to the table surface. When the flywheel spins, it and its axis float in the air while moving in a circle about the pivot.&#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7835" y="2743200"/>
            <a:ext cx="3868330" cy="3634964"/>
          </a:xfrm>
          <a:prstGeom prst="rect">
            <a:avLst/>
          </a:prstGeom>
        </p:spPr>
      </p:pic>
    </p:spTree>
    <p:extLst>
      <p:ext uri="{BB962C8B-B14F-4D97-AF65-F5344CB8AC3E}">
        <p14:creationId xmlns:p14="http://schemas.microsoft.com/office/powerpoint/2010/main" val="39500662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Gyroscopes and Precession </a:t>
            </a:r>
            <a:r>
              <a:rPr lang="en-US" altLang="en-US" sz="2000" b="0" dirty="0"/>
              <a:t>(2 of 3)</a:t>
            </a:r>
            <a:endParaRPr lang="en-US" sz="2000" b="0" dirty="0"/>
          </a:p>
        </p:txBody>
      </p:sp>
      <p:sp>
        <p:nvSpPr>
          <p:cNvPr id="3" name="Content Placeholder 2"/>
          <p:cNvSpPr>
            <a:spLocks noGrp="1"/>
          </p:cNvSpPr>
          <p:nvPr>
            <p:ph idx="1"/>
          </p:nvPr>
        </p:nvSpPr>
        <p:spPr>
          <a:xfrm>
            <a:off x="457200" y="1600201"/>
            <a:ext cx="3352800" cy="1828800"/>
          </a:xfrm>
        </p:spPr>
        <p:txBody>
          <a:bodyPr/>
          <a:lstStyle/>
          <a:p>
            <a:pPr marL="256032" indent="-256032">
              <a:buSzPct val="100000"/>
            </a:pPr>
            <a:r>
              <a:rPr lang="en-CA" altLang="en-US" sz="2600" dirty="0"/>
              <a:t>If a flywheel is initially not spinning, its initial angular momentum is zero.</a:t>
            </a:r>
            <a:endParaRPr lang="en-US" altLang="en-US" sz="2600" dirty="0"/>
          </a:p>
        </p:txBody>
      </p:sp>
      <p:pic>
        <p:nvPicPr>
          <p:cNvPr id="4" name="Picture 3" descr="Part ay: non-rotating flywheel falls. When the flywheel is not rotating, its weight creates a torque around the pivot, causing it to fall along a circular path until its axis rests on the table surface. In the x y z space. Force n is in the positive z direction from pivot O. Vector r is in the x direction from O to the center of the flywheel. Force w is in the negative z direction, and tau = the vector product of r and w is perpendicular to r and w in the x y plane.&#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4340" y="1679704"/>
            <a:ext cx="4571288" cy="4636235"/>
          </a:xfrm>
          <a:prstGeom prst="rect">
            <a:avLst/>
          </a:prstGeom>
        </p:spPr>
      </p:pic>
    </p:spTree>
    <p:extLst>
      <p:ext uri="{BB962C8B-B14F-4D97-AF65-F5344CB8AC3E}">
        <p14:creationId xmlns:p14="http://schemas.microsoft.com/office/powerpoint/2010/main" val="32049595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Gyroscopes and Precession </a:t>
            </a:r>
            <a:r>
              <a:rPr lang="en-US" altLang="en-US" sz="2000" b="0" dirty="0"/>
              <a:t>(3 of 3)</a:t>
            </a:r>
            <a:endParaRPr lang="en-US" sz="2000" b="0" dirty="0"/>
          </a:p>
        </p:txBody>
      </p:sp>
      <p:sp>
        <p:nvSpPr>
          <p:cNvPr id="3" name="Content Placeholder 2"/>
          <p:cNvSpPr>
            <a:spLocks noGrp="1"/>
          </p:cNvSpPr>
          <p:nvPr>
            <p:ph idx="1"/>
          </p:nvPr>
        </p:nvSpPr>
        <p:spPr>
          <a:xfrm>
            <a:off x="457200" y="1600201"/>
            <a:ext cx="3733800" cy="3733800"/>
          </a:xfrm>
        </p:spPr>
        <p:txBody>
          <a:bodyPr/>
          <a:lstStyle/>
          <a:p>
            <a:pPr marL="256032" indent="-256032">
              <a:buSzPct val="100000"/>
            </a:pPr>
            <a:r>
              <a:rPr lang="en-CA" altLang="en-US" sz="2600" dirty="0"/>
              <a:t>In each successive time interval </a:t>
            </a:r>
            <a:r>
              <a:rPr lang="en-CA" altLang="en-US" sz="2600" i="1" dirty="0"/>
              <a:t>dt</a:t>
            </a:r>
            <a:r>
              <a:rPr lang="en-CA" altLang="en-US" sz="2600" dirty="0"/>
              <a:t>, the torque produces a change in the angular momentum in the same direction as the torque, and the flywheel axis falls.</a:t>
            </a:r>
            <a:endParaRPr lang="en-US" altLang="en-US" sz="2600" dirty="0"/>
          </a:p>
        </p:txBody>
      </p:sp>
      <p:pic>
        <p:nvPicPr>
          <p:cNvPr id="4" name="Picture 3" descr="In falling, the flywheel rotates about the pivot and thus acquires an angular momentum L. The direction of L stays constant. In other words, the sum of d L equals L sub f, with L sub i = 0.&#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1520" y="1676400"/>
            <a:ext cx="4437882" cy="4055063"/>
          </a:xfrm>
          <a:prstGeom prst="rect">
            <a:avLst/>
          </a:prstGeom>
        </p:spPr>
      </p:pic>
    </p:spTree>
    <p:extLst>
      <p:ext uri="{BB962C8B-B14F-4D97-AF65-F5344CB8AC3E}">
        <p14:creationId xmlns:p14="http://schemas.microsoft.com/office/powerpoint/2010/main" val="22742380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A Rotating Flywheel </a:t>
            </a:r>
            <a:r>
              <a:rPr lang="en-US" altLang="en-US" sz="2000" b="0" dirty="0"/>
              <a:t>(1 of 2)</a:t>
            </a:r>
            <a:endParaRPr lang="en-US" sz="2000" b="0" dirty="0"/>
          </a:p>
        </p:txBody>
      </p:sp>
      <p:sp>
        <p:nvSpPr>
          <p:cNvPr id="3" name="Content Placeholder 2"/>
          <p:cNvSpPr>
            <a:spLocks noGrp="1"/>
          </p:cNvSpPr>
          <p:nvPr>
            <p:ph idx="1"/>
          </p:nvPr>
        </p:nvSpPr>
        <p:spPr>
          <a:xfrm>
            <a:off x="457200" y="1600201"/>
            <a:ext cx="3276600" cy="1676400"/>
          </a:xfrm>
        </p:spPr>
        <p:txBody>
          <a:bodyPr/>
          <a:lstStyle/>
          <a:p>
            <a:pPr marL="256032" indent="-256032">
              <a:buSzPct val="100000"/>
            </a:pPr>
            <a:r>
              <a:rPr lang="en-US" altLang="en-US" sz="2600" dirty="0"/>
              <a:t>This flywheel is initially spinning, with a large angular momentum.</a:t>
            </a:r>
            <a:endParaRPr lang="en-US" sz="2600" dirty="0"/>
          </a:p>
        </p:txBody>
      </p:sp>
      <p:pic>
        <p:nvPicPr>
          <p:cNvPr id="4" name="Picture 3" descr="Part ay: rotating flywheel. When the flywheel is rotating, the system starts with an angular momentum L sub i parallel to the flywheel's axis of rotation. In other words, as the flywheel rotates about the x-axis at omega, the initial angular momentum due to the rotation of the flywheel L sub i is in the positive x direction, and torque tau due to weight force, as shown in Figure 10.33, is perpendicular to L sub i in the x y plane.&#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1633452"/>
            <a:ext cx="4526174" cy="4773424"/>
          </a:xfrm>
          <a:prstGeom prst="rect">
            <a:avLst/>
          </a:prstGeom>
        </p:spPr>
      </p:pic>
    </p:spTree>
    <p:extLst>
      <p:ext uri="{BB962C8B-B14F-4D97-AF65-F5344CB8AC3E}">
        <p14:creationId xmlns:p14="http://schemas.microsoft.com/office/powerpoint/2010/main" val="1317740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Introduction</a:t>
            </a:r>
            <a:endParaRPr lang="en-US" sz="3600" dirty="0"/>
          </a:p>
        </p:txBody>
      </p:sp>
      <p:pic>
        <p:nvPicPr>
          <p:cNvPr id="6" name="Picture 5" descr="3 jugglers juggle 3 pins each."/>
          <p:cNvPicPr>
            <a:picLocks noChangeAspect="1"/>
          </p:cNvPicPr>
          <p:nvPr/>
        </p:nvPicPr>
        <p:blipFill>
          <a:blip r:embed="rId2"/>
          <a:stretch>
            <a:fillRect/>
          </a:stretch>
        </p:blipFill>
        <p:spPr>
          <a:xfrm>
            <a:off x="2543524" y="1500966"/>
            <a:ext cx="3748840" cy="2069186"/>
          </a:xfrm>
          <a:prstGeom prst="rect">
            <a:avLst/>
          </a:prstGeom>
        </p:spPr>
      </p:pic>
      <p:sp>
        <p:nvSpPr>
          <p:cNvPr id="3" name="Content Placeholder 2"/>
          <p:cNvSpPr>
            <a:spLocks noGrp="1"/>
          </p:cNvSpPr>
          <p:nvPr>
            <p:ph idx="1"/>
          </p:nvPr>
        </p:nvSpPr>
        <p:spPr>
          <a:xfrm>
            <a:off x="457200" y="3741868"/>
            <a:ext cx="8229600" cy="2620963"/>
          </a:xfrm>
        </p:spPr>
        <p:txBody>
          <a:bodyPr/>
          <a:lstStyle/>
          <a:p>
            <a:pPr marL="256032" indent="-256032">
              <a:buSzPct val="100000"/>
            </a:pPr>
            <a:r>
              <a:rPr lang="en-CA" altLang="en-US" sz="2400" dirty="0"/>
              <a:t>These jugglers toss the pins so that they rotate in midair. </a:t>
            </a:r>
          </a:p>
          <a:p>
            <a:pPr marL="256032" indent="-256032">
              <a:buSzPct val="100000"/>
            </a:pPr>
            <a:r>
              <a:rPr lang="en-CA" altLang="en-US" sz="2400" dirty="0"/>
              <a:t>What does it take to start a stationary object rotating or to bring a spinning object to a halt?</a:t>
            </a:r>
          </a:p>
          <a:p>
            <a:pPr marL="256032" indent="-256032">
              <a:buSzPct val="100000"/>
            </a:pPr>
            <a:r>
              <a:rPr lang="en-US" altLang="en-US" sz="2400" dirty="0"/>
              <a:t>We’ll introduce some new concepts, such as torque and angular momentum, to deepen our understanding of rotational motion.</a:t>
            </a:r>
          </a:p>
        </p:txBody>
      </p:sp>
    </p:spTree>
    <p:extLst>
      <p:ext uri="{BB962C8B-B14F-4D97-AF65-F5344CB8AC3E}">
        <p14:creationId xmlns:p14="http://schemas.microsoft.com/office/powerpoint/2010/main" val="42036491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A Rotating Flywheel </a:t>
            </a:r>
            <a:r>
              <a:rPr lang="en-US" altLang="en-US" sz="2000" b="0" dirty="0"/>
              <a:t>(2 of 2)</a:t>
            </a:r>
            <a:endParaRPr lang="en-US" sz="2000" b="0" dirty="0"/>
          </a:p>
        </p:txBody>
      </p:sp>
      <p:sp>
        <p:nvSpPr>
          <p:cNvPr id="3" name="Content Placeholder 2"/>
          <p:cNvSpPr>
            <a:spLocks noGrp="1"/>
          </p:cNvSpPr>
          <p:nvPr>
            <p:ph idx="1"/>
          </p:nvPr>
        </p:nvSpPr>
        <p:spPr>
          <a:xfrm>
            <a:off x="457200" y="1600200"/>
            <a:ext cx="3581400" cy="4572000"/>
          </a:xfrm>
        </p:spPr>
        <p:txBody>
          <a:bodyPr/>
          <a:lstStyle/>
          <a:p>
            <a:pPr marL="256032" indent="-256032">
              <a:buSzPct val="100000"/>
            </a:pPr>
            <a:r>
              <a:rPr lang="en-CA" altLang="en-US" sz="2400" dirty="0"/>
              <a:t>Because the initial angular momentum is not zero, each change in angular momentum is perpendicular to the angular momentum.</a:t>
            </a:r>
          </a:p>
          <a:p>
            <a:pPr marL="256032" indent="-256032">
              <a:buSzPct val="100000"/>
            </a:pPr>
            <a:r>
              <a:rPr lang="en-CA" altLang="en-US" sz="2400" dirty="0"/>
              <a:t>As a result, the magnitude </a:t>
            </a:r>
            <a:r>
              <a:rPr lang="en-CA" altLang="en-US" sz="2400" i="1" dirty="0"/>
              <a:t>L</a:t>
            </a:r>
            <a:r>
              <a:rPr lang="en-CA" altLang="en-US" sz="2400" dirty="0"/>
              <a:t> remains the same but the angular momentum changes its direction continuously.</a:t>
            </a:r>
            <a:endParaRPr lang="en-US" altLang="en-US" sz="2400" dirty="0"/>
          </a:p>
        </p:txBody>
      </p:sp>
      <p:pic>
        <p:nvPicPr>
          <p:cNvPr id="4" name="Picture 3" descr="Part b: view from above. Now the effect of the torque is to cause the angular momentum to precess around the pivot. The gyroscope circles around its pivot without falling. L sub i extends rightward in the x y plane. L sub i rotates counterclockwise about its tail, so that the head of the vector sweeps a series of arcs of length d L. The final vector L sub f extends upward and rightward.&#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1594658"/>
            <a:ext cx="4533489" cy="4712016"/>
          </a:xfrm>
          <a:prstGeom prst="rect">
            <a:avLst/>
          </a:prstGeom>
        </p:spPr>
      </p:pic>
    </p:spTree>
    <p:extLst>
      <p:ext uri="{BB962C8B-B14F-4D97-AF65-F5344CB8AC3E}">
        <p14:creationId xmlns:p14="http://schemas.microsoft.com/office/powerpoint/2010/main" val="106264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Loosen a Bolt</a:t>
            </a:r>
            <a:endParaRPr lang="en-US" sz="3600" dirty="0"/>
          </a:p>
        </p:txBody>
      </p:sp>
      <p:sp>
        <p:nvSpPr>
          <p:cNvPr id="3" name="Content Placeholder 2"/>
          <p:cNvSpPr>
            <a:spLocks noGrp="1"/>
          </p:cNvSpPr>
          <p:nvPr>
            <p:ph idx="1"/>
          </p:nvPr>
        </p:nvSpPr>
        <p:spPr>
          <a:xfrm>
            <a:off x="457200" y="1600201"/>
            <a:ext cx="8229600" cy="838200"/>
          </a:xfrm>
        </p:spPr>
        <p:txBody>
          <a:bodyPr/>
          <a:lstStyle/>
          <a:p>
            <a:pPr marL="256032" indent="-256032">
              <a:buSzPct val="100000"/>
            </a:pPr>
            <a:r>
              <a:rPr lang="en-US" altLang="en-US" sz="2600" dirty="0"/>
              <a:t>Which of the three equal-magnitude forces in the figure is most likely to loosen the bolt?</a:t>
            </a:r>
          </a:p>
        </p:txBody>
      </p:sp>
      <p:pic>
        <p:nvPicPr>
          <p:cNvPr id="4" name="Picture 3" descr="A wrench turns the head of a bolt centered on O. The axis of the bolt extends through O, perpendicular to the axis of the wrench. Force F sub ay on the  wrench handle close to the axis of rotation is not very effective. Force F sub b on the wrench handle farther from the axis of rotation is more effective. Force F sub c directed along the handle toward the axis of rotation has no effect.&#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767" y="2506080"/>
            <a:ext cx="4112887" cy="3970920"/>
          </a:xfrm>
          <a:prstGeom prst="rect">
            <a:avLst/>
          </a:prstGeom>
        </p:spPr>
      </p:pic>
    </p:spTree>
    <p:extLst>
      <p:ext uri="{BB962C8B-B14F-4D97-AF65-F5344CB8AC3E}">
        <p14:creationId xmlns:p14="http://schemas.microsoft.com/office/powerpoint/2010/main" val="2744183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Torque</a:t>
            </a:r>
            <a:endParaRPr lang="en-US" sz="3600" dirty="0"/>
          </a:p>
        </p:txBody>
      </p:sp>
      <p:sp>
        <p:nvSpPr>
          <p:cNvPr id="3" name="Content Placeholder 2"/>
          <p:cNvSpPr>
            <a:spLocks noGrp="1"/>
          </p:cNvSpPr>
          <p:nvPr>
            <p:ph idx="1"/>
          </p:nvPr>
        </p:nvSpPr>
        <p:spPr>
          <a:xfrm>
            <a:off x="457200" y="1600200"/>
            <a:ext cx="4419600" cy="4724400"/>
          </a:xfrm>
        </p:spPr>
        <p:txBody>
          <a:bodyPr/>
          <a:lstStyle/>
          <a:p>
            <a:pPr marL="256032" indent="-256032">
              <a:buSzPct val="100000"/>
            </a:pPr>
            <a:r>
              <a:rPr lang="en-US" altLang="en-US" sz="2600" dirty="0"/>
              <a:t>The </a:t>
            </a:r>
            <a:r>
              <a:rPr lang="en-US" altLang="en-US" sz="2600" b="1" dirty="0"/>
              <a:t>line</a:t>
            </a:r>
            <a:r>
              <a:rPr lang="en-US" altLang="en-US" sz="2600" dirty="0"/>
              <a:t> </a:t>
            </a:r>
            <a:r>
              <a:rPr lang="en-US" altLang="en-US" sz="2600" b="1" dirty="0"/>
              <a:t>of</a:t>
            </a:r>
            <a:r>
              <a:rPr lang="en-US" altLang="en-US" sz="2600" dirty="0"/>
              <a:t> </a:t>
            </a:r>
            <a:r>
              <a:rPr lang="en-US" altLang="en-US" sz="2600" b="1" dirty="0"/>
              <a:t>action</a:t>
            </a:r>
            <a:r>
              <a:rPr lang="en-US" altLang="en-US" sz="2600" dirty="0"/>
              <a:t> of a force is the line along which the force vector lies.</a:t>
            </a:r>
          </a:p>
          <a:p>
            <a:pPr marL="256032" indent="-256032">
              <a:buSzPct val="100000"/>
            </a:pPr>
            <a:r>
              <a:rPr lang="en-US" altLang="en-US" sz="2600" dirty="0"/>
              <a:t>The </a:t>
            </a:r>
            <a:r>
              <a:rPr lang="en-US" altLang="en-US" sz="2600" b="1" dirty="0"/>
              <a:t>lever</a:t>
            </a:r>
            <a:r>
              <a:rPr lang="en-US" altLang="en-US" sz="2600" dirty="0"/>
              <a:t> </a:t>
            </a:r>
            <a:r>
              <a:rPr lang="en-US" altLang="en-US" sz="2600" b="1" dirty="0"/>
              <a:t>arm</a:t>
            </a:r>
            <a:r>
              <a:rPr lang="en-US" altLang="en-US" sz="2600" dirty="0"/>
              <a:t> for a force is the perpendicular distance from </a:t>
            </a:r>
            <a:r>
              <a:rPr lang="en-US" altLang="en-US" sz="2600" i="1" dirty="0"/>
              <a:t>O</a:t>
            </a:r>
            <a:r>
              <a:rPr lang="en-US" altLang="en-US" sz="2600" dirty="0"/>
              <a:t> to the line of action of the force.</a:t>
            </a:r>
          </a:p>
          <a:p>
            <a:pPr marL="256032" indent="-256032">
              <a:buSzPct val="100000"/>
            </a:pPr>
            <a:r>
              <a:rPr lang="en-US" altLang="en-US" sz="2600" dirty="0"/>
              <a:t>The torque of a force with respect to </a:t>
            </a:r>
            <a:r>
              <a:rPr lang="en-US" altLang="en-US" sz="2600" i="1" dirty="0"/>
              <a:t>O</a:t>
            </a:r>
            <a:r>
              <a:rPr lang="en-US" altLang="en-US" sz="2600" dirty="0"/>
              <a:t> is the product of the force and its lever arm.</a:t>
            </a:r>
          </a:p>
        </p:txBody>
      </p:sp>
      <p:pic>
        <p:nvPicPr>
          <p:cNvPr id="4" name="Picture 3" descr="On an irregular object, points O and Ay are identified, with Ay up and right of O. A lever arm of length l sub 1 extends upward and rightward from O. The line of action for F sub 1 extends upward and leftward from the free end of the lever arm, perpendicular to it. F sub 1 points upward and leftward. F sub 1 tends to cause counterclockwise rotation about point O, so its torque is positive. In other words, tau sub 1 = positive F sub 1 l sub 1. A second lever arm of length l sub 2 extends downward and rightward from O. The line of action of force F sub 2 extends downward and leftward from the free end of the second lever arm. F sub 2 points downward and leftward. F sub 2 tends to cause clockwise rotation about point O, so its torque is negative. In other words, tau sub 2 = negative F sub 2 l sub 2. The line of action for force F sub 3 extends leftward from O. The line extends through O. So, the lever arm and hence the torque are 0.&#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8691" y="1616297"/>
            <a:ext cx="3391766" cy="4708567"/>
          </a:xfrm>
          <a:prstGeom prst="rect">
            <a:avLst/>
          </a:prstGeom>
        </p:spPr>
      </p:pic>
    </p:spTree>
    <p:extLst>
      <p:ext uri="{BB962C8B-B14F-4D97-AF65-F5344CB8AC3E}">
        <p14:creationId xmlns:p14="http://schemas.microsoft.com/office/powerpoint/2010/main" val="4166530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Three Ways to Calculate Torque</a:t>
            </a:r>
            <a:endParaRPr lang="en-US" sz="3600" dirty="0"/>
          </a:p>
        </p:txBody>
      </p:sp>
      <p:pic>
        <p:nvPicPr>
          <p:cNvPr id="4" name="Picture 3" descr="A hand pulls a lever of length r with pivot O, and vector tau extending out of the page. The handle extends upward and rightward from O to the hand at P, as represented by vector r. Vector r forms angle phi with the vertical, and the horizontal component of vector r is l = r sine of phi, which equals the lever arm. The forces on P are as follows: F upward, F rad = F cosine of phi upward and rightward collinear to vector r, F tan = F sine of phi upward and leftward perpendicular to F rad. There are three ways to calculate torque. tau = F l = r F sine of phi = F tan r.&#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6718" y="1665411"/>
            <a:ext cx="5229050" cy="4624472"/>
          </a:xfrm>
          <a:prstGeom prst="rect">
            <a:avLst/>
          </a:prstGeom>
        </p:spPr>
      </p:pic>
    </p:spTree>
    <p:extLst>
      <p:ext uri="{BB962C8B-B14F-4D97-AF65-F5344CB8AC3E}">
        <p14:creationId xmlns:p14="http://schemas.microsoft.com/office/powerpoint/2010/main" val="2107698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Torque as a Vector</a:t>
            </a:r>
            <a:endParaRPr lang="en-US" sz="3600" dirty="0"/>
          </a:p>
        </p:txBody>
      </p:sp>
      <p:sp>
        <p:nvSpPr>
          <p:cNvPr id="3" name="Content Placeholder 2"/>
          <p:cNvSpPr>
            <a:spLocks noGrp="1"/>
          </p:cNvSpPr>
          <p:nvPr>
            <p:ph idx="1"/>
          </p:nvPr>
        </p:nvSpPr>
        <p:spPr>
          <a:xfrm>
            <a:off x="457200" y="1600200"/>
            <a:ext cx="5105400" cy="2819399"/>
          </a:xfrm>
        </p:spPr>
        <p:txBody>
          <a:bodyPr/>
          <a:lstStyle/>
          <a:p>
            <a:pPr marL="256032" indent="-256032">
              <a:buSzPct val="100000"/>
            </a:pPr>
            <a:r>
              <a:rPr lang="en-US" altLang="en-US" sz="2400" dirty="0"/>
              <a:t>Torque can be expressed as a vector using the vector product.</a:t>
            </a:r>
          </a:p>
          <a:p>
            <a:pPr marL="256032" indent="-256032">
              <a:buSzPct val="100000"/>
            </a:pPr>
            <a:r>
              <a:rPr lang="en-CA" altLang="en-US" sz="2400" dirty="0"/>
              <a:t>If you curl the fingers of your right hand in the direction of the force around the rotation axis, your outstretched thumb points in the direction of the torque vector.</a:t>
            </a:r>
            <a:endParaRPr lang="en-US" altLang="en-US" sz="2400" dirty="0"/>
          </a:p>
        </p:txBody>
      </p:sp>
      <p:pic>
        <p:nvPicPr>
          <p:cNvPr id="7" name="Picture 6" descr="A wrench represented by vector r turns a vertical bolt, with vector F extending out of the page from the free end of the handle and vector tau upward.&#10;"/>
          <p:cNvPicPr>
            <a:picLocks noChangeAspect="1"/>
          </p:cNvPicPr>
          <p:nvPr/>
        </p:nvPicPr>
        <p:blipFill rotWithShape="1">
          <a:blip r:embed="rId2">
            <a:extLst>
              <a:ext uri="{28A0092B-C50C-407E-A947-70E740481C1C}">
                <a14:useLocalDpi xmlns:a14="http://schemas.microsoft.com/office/drawing/2010/main" val="0"/>
              </a:ext>
            </a:extLst>
          </a:blip>
          <a:srcRect r="14689" b="54474"/>
          <a:stretch/>
        </p:blipFill>
        <p:spPr>
          <a:xfrm>
            <a:off x="5673899" y="1524000"/>
            <a:ext cx="3317533" cy="3142063"/>
          </a:xfrm>
          <a:prstGeom prst="rect">
            <a:avLst/>
          </a:prstGeom>
        </p:spPr>
      </p:pic>
      <p:pic>
        <p:nvPicPr>
          <p:cNvPr id="8" name="Picture 7" descr="The torque vector due to force F relative to point O equals the vector product of the vector from O to where F acts and force F. In other words, vector tau = the vector product of r and F.&#10;"/>
          <p:cNvPicPr>
            <a:picLocks noChangeAspect="1"/>
          </p:cNvPicPr>
          <p:nvPr/>
        </p:nvPicPr>
        <p:blipFill rotWithShape="1">
          <a:blip r:embed="rId3">
            <a:extLst>
              <a:ext uri="{28A0092B-C50C-407E-A947-70E740481C1C}">
                <a14:useLocalDpi xmlns:a14="http://schemas.microsoft.com/office/drawing/2010/main" val="0"/>
              </a:ext>
            </a:extLst>
          </a:blip>
          <a:srcRect l="16299" r="17141" b="11896"/>
          <a:stretch/>
        </p:blipFill>
        <p:spPr>
          <a:xfrm>
            <a:off x="1905000" y="4728684"/>
            <a:ext cx="5521331" cy="969596"/>
          </a:xfrm>
          <a:prstGeom prst="rect">
            <a:avLst/>
          </a:prstGeom>
        </p:spPr>
      </p:pic>
      <p:sp>
        <p:nvSpPr>
          <p:cNvPr id="5" name="Text Placeholder 4"/>
          <p:cNvSpPr>
            <a:spLocks noGrp="1"/>
          </p:cNvSpPr>
          <p:nvPr>
            <p:ph type="body" sz="quarter" idx="14"/>
          </p:nvPr>
        </p:nvSpPr>
        <p:spPr>
          <a:xfrm>
            <a:off x="457200" y="5867400"/>
            <a:ext cx="5715000" cy="457811"/>
          </a:xfrm>
        </p:spPr>
        <p:txBody>
          <a:bodyPr/>
          <a:lstStyle/>
          <a:p>
            <a:r>
              <a:rPr lang="en-US" sz="2400" dirty="0">
                <a:hlinkClick r:id="rId4" tooltip="https://mediaplayer.pearsoncmg.com/assets/_video.true/secs-yf-vts-ex10-1"/>
              </a:rPr>
              <a:t>Video Tutor Solution: Example </a:t>
            </a:r>
            <a:r>
              <a:rPr lang="en-US" sz="2400" dirty="0" smtClean="0">
                <a:hlinkClick r:id="rId4" tooltip="https://mediaplayer.pearsoncmg.com/assets/_video.true/secs-yf-vts-ex10-1"/>
              </a:rPr>
              <a:t>10.1</a:t>
            </a:r>
            <a:endParaRPr lang="en-US" sz="2400" dirty="0"/>
          </a:p>
        </p:txBody>
      </p:sp>
    </p:spTree>
    <p:extLst>
      <p:ext uri="{BB962C8B-B14F-4D97-AF65-F5344CB8AC3E}">
        <p14:creationId xmlns:p14="http://schemas.microsoft.com/office/powerpoint/2010/main" val="39257904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Torque and Angular Acceleration for a Rigid Body</a:t>
            </a:r>
            <a:endParaRPr lang="en-US" sz="3600" dirty="0"/>
          </a:p>
        </p:txBody>
      </p:sp>
      <p:sp>
        <p:nvSpPr>
          <p:cNvPr id="4" name="Content Placeholder 3"/>
          <p:cNvSpPr>
            <a:spLocks noGrp="1"/>
          </p:cNvSpPr>
          <p:nvPr>
            <p:ph idx="1"/>
          </p:nvPr>
        </p:nvSpPr>
        <p:spPr>
          <a:xfrm>
            <a:off x="457200" y="1600201"/>
            <a:ext cx="8229600" cy="838200"/>
          </a:xfrm>
        </p:spPr>
        <p:txBody>
          <a:bodyPr/>
          <a:lstStyle/>
          <a:p>
            <a:r>
              <a:rPr lang="en-US" altLang="en-US" sz="2600" dirty="0"/>
              <a:t>The rotational analog of Newton’s second law for a rigid body is:</a:t>
            </a:r>
          </a:p>
        </p:txBody>
      </p:sp>
      <p:pic>
        <p:nvPicPr>
          <p:cNvPr id="6" name="Picture 5" descr="The rotational analog of Newton's second law for a rigid body states, the net torque on a rigid body about the z-axis is the product of the moment of inertia of a rigid body about the z-axis and the angular acceleration of the rigid body about the z-axis. In other words, the sum of tau sub z = upper I times alpha sub z.&#10;"/>
          <p:cNvPicPr>
            <a:picLocks noChangeAspect="1"/>
          </p:cNvPicPr>
          <p:nvPr/>
        </p:nvPicPr>
        <p:blipFill rotWithShape="1">
          <a:blip r:embed="rId2">
            <a:extLst>
              <a:ext uri="{28A0092B-C50C-407E-A947-70E740481C1C}">
                <a14:useLocalDpi xmlns:a14="http://schemas.microsoft.com/office/drawing/2010/main" val="0"/>
              </a:ext>
            </a:extLst>
          </a:blip>
          <a:srcRect r="13771" b="11201"/>
          <a:stretch/>
        </p:blipFill>
        <p:spPr>
          <a:xfrm>
            <a:off x="1296187" y="2441289"/>
            <a:ext cx="6475427" cy="1303254"/>
          </a:xfrm>
          <a:prstGeom prst="rect">
            <a:avLst/>
          </a:prstGeom>
        </p:spPr>
      </p:pic>
      <p:sp>
        <p:nvSpPr>
          <p:cNvPr id="5" name="Content Placeholder 4"/>
          <p:cNvSpPr>
            <a:spLocks noGrp="1"/>
          </p:cNvSpPr>
          <p:nvPr>
            <p:ph idx="13"/>
          </p:nvPr>
        </p:nvSpPr>
        <p:spPr>
          <a:xfrm>
            <a:off x="457200" y="3822546"/>
            <a:ext cx="3962400" cy="2163763"/>
          </a:xfrm>
        </p:spPr>
        <p:txBody>
          <a:bodyPr/>
          <a:lstStyle/>
          <a:p>
            <a:r>
              <a:rPr lang="en-CA" altLang="en-US" sz="2600" dirty="0"/>
              <a:t>Loosening or tightening a screw requires giving it an angular acceleration and hence applying a torque.</a:t>
            </a:r>
            <a:endParaRPr lang="en-US" altLang="en-US" sz="2600" dirty="0"/>
          </a:p>
        </p:txBody>
      </p:sp>
      <p:pic>
        <p:nvPicPr>
          <p:cNvPr id="3" name="Picture 2" descr="Decorative"/>
          <p:cNvPicPr>
            <a:picLocks noChangeAspect="1"/>
          </p:cNvPicPr>
          <p:nvPr/>
        </p:nvPicPr>
        <p:blipFill>
          <a:blip r:embed="rId3"/>
          <a:stretch>
            <a:fillRect/>
          </a:stretch>
        </p:blipFill>
        <p:spPr>
          <a:xfrm>
            <a:off x="5057027" y="3978858"/>
            <a:ext cx="3309345" cy="2240729"/>
          </a:xfrm>
          <a:prstGeom prst="rect">
            <a:avLst/>
          </a:prstGeom>
        </p:spPr>
      </p:pic>
    </p:spTree>
    <p:extLst>
      <p:ext uri="{BB962C8B-B14F-4D97-AF65-F5344CB8AC3E}">
        <p14:creationId xmlns:p14="http://schemas.microsoft.com/office/powerpoint/2010/main" val="3222824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sz="3600" dirty="0"/>
              <a:t>Why Only External Torques Affect a Rigid Body's Rotation</a:t>
            </a:r>
            <a:endParaRPr lang="en-US" sz="3600" dirty="0"/>
          </a:p>
        </p:txBody>
      </p:sp>
      <p:sp>
        <p:nvSpPr>
          <p:cNvPr id="6" name="Content Placeholder 5"/>
          <p:cNvSpPr>
            <a:spLocks noGrp="1"/>
          </p:cNvSpPr>
          <p:nvPr>
            <p:ph idx="1"/>
          </p:nvPr>
        </p:nvSpPr>
        <p:spPr>
          <a:xfrm>
            <a:off x="457200" y="1600200"/>
            <a:ext cx="8229600" cy="838199"/>
          </a:xfrm>
        </p:spPr>
        <p:txBody>
          <a:bodyPr/>
          <a:lstStyle/>
          <a:p>
            <a:pPr marL="256032" indent="-256032">
              <a:buSzPct val="100000"/>
            </a:pPr>
            <a:r>
              <a:rPr lang="en-CA" altLang="en-US" sz="2600" dirty="0"/>
              <a:t>Any two particles in the object exert equal and opposite forces on each other.</a:t>
            </a:r>
            <a:endParaRPr lang="en-US" altLang="en-US" sz="2600" dirty="0"/>
          </a:p>
        </p:txBody>
      </p:sp>
      <p:pic>
        <p:nvPicPr>
          <p:cNvPr id="7" name="Picture 6" descr="A lever arm of length l extends from O on the object, with a common line of action for both forces extending through the free end of the lever, perpendicular to it. Particles 1 and 2 lie on the line of action, on either side of the lever. F sub 2 on 1 extends from particle 1 toward the lever. F sub 1 on 2 extends from particle 2 toward the lever. The action reaction force pair has torques that cancel. tau sub 1 on 2 = positive F l, and tau sub 2 on 1 = negative F l.&#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2567" y="2532214"/>
            <a:ext cx="4231286" cy="3804235"/>
          </a:xfrm>
          <a:prstGeom prst="rect">
            <a:avLst/>
          </a:prstGeom>
        </p:spPr>
      </p:pic>
    </p:spTree>
    <p:extLst>
      <p:ext uri="{BB962C8B-B14F-4D97-AF65-F5344CB8AC3E}">
        <p14:creationId xmlns:p14="http://schemas.microsoft.com/office/powerpoint/2010/main" val="13124466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0af921871f9bf7412238cee1f77703c1554632"/>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12668</TotalTime>
  <Words>1321</Words>
  <Application>Microsoft Office PowerPoint</Application>
  <PresentationFormat>On-screen Show (4:3)</PresentationFormat>
  <Paragraphs>95</Paragraphs>
  <Slides>30</Slides>
  <Notes>1</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39" baseType="lpstr">
      <vt:lpstr>Arial</vt:lpstr>
      <vt:lpstr>Calibri</vt:lpstr>
      <vt:lpstr>Calibri Light</vt:lpstr>
      <vt:lpstr>Times New Roman</vt:lpstr>
      <vt:lpstr>Verdana</vt:lpstr>
      <vt:lpstr>Wingdings</vt:lpstr>
      <vt:lpstr>508 Lecture</vt:lpstr>
      <vt:lpstr>Custom Design</vt:lpstr>
      <vt:lpstr>Equation</vt:lpstr>
      <vt:lpstr>University Physics with Modern Physics</vt:lpstr>
      <vt:lpstr>Learning Outcomes</vt:lpstr>
      <vt:lpstr>Introduction</vt:lpstr>
      <vt:lpstr>Loosen a Bolt</vt:lpstr>
      <vt:lpstr>Torque</vt:lpstr>
      <vt:lpstr>Three Ways to Calculate Torque</vt:lpstr>
      <vt:lpstr>Torque as a Vector</vt:lpstr>
      <vt:lpstr>Torque and Angular Acceleration for a Rigid Body</vt:lpstr>
      <vt:lpstr>Why Only External Torques Affect a Rigid Body's Rotation</vt:lpstr>
      <vt:lpstr>Problem-Solving Strategy for Rotational Dynamics (1 of 2)</vt:lpstr>
      <vt:lpstr>Problem-Solving Strategy for Rotational Dynamics (2 of 2)</vt:lpstr>
      <vt:lpstr>Rigid Body Rotation About a Moving Axis (1 of 2)</vt:lpstr>
      <vt:lpstr>Rigid Body Rotation About a Moving Axis (2 of 2)</vt:lpstr>
      <vt:lpstr>Rolling Without Slipping</vt:lpstr>
      <vt:lpstr>Combined Translation and Rotation</vt:lpstr>
      <vt:lpstr>Rolling with Slipping</vt:lpstr>
      <vt:lpstr>Combined Translation and Rotation: Dynamics</vt:lpstr>
      <vt:lpstr>Rolling Friction</vt:lpstr>
      <vt:lpstr>Work in Rotational Motion</vt:lpstr>
      <vt:lpstr>Work and Power in Rotational Motion</vt:lpstr>
      <vt:lpstr>Angular Momentum (1 of 3)</vt:lpstr>
      <vt:lpstr>Angular Momentum (2 of 3)</vt:lpstr>
      <vt:lpstr>Angular Momentum (3 of 3) </vt:lpstr>
      <vt:lpstr>Conservation of Angular Momentum (1 of 2)</vt:lpstr>
      <vt:lpstr>Conservation of Angular Momentum (2 of 2)</vt:lpstr>
      <vt:lpstr>Gyroscopes and Precession (1 of 3)</vt:lpstr>
      <vt:lpstr>Gyroscopes and Precession (2 of 3)</vt:lpstr>
      <vt:lpstr>Gyroscopes and Precession (3 of 3)</vt:lpstr>
      <vt:lpstr>A Rotating Flywheel (1 of 2)</vt:lpstr>
      <vt:lpstr>A Rotating Flywheel (2 of 2)</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Physics with Modern Physics, 14e</dc:title>
  <dc:subject>Science</dc:subject>
  <dc:creator>Young/Freedman</dc:creator>
  <cp:lastModifiedBy>Levy, Roland A.</cp:lastModifiedBy>
  <cp:revision>4788</cp:revision>
  <dcterms:created xsi:type="dcterms:W3CDTF">2014-07-14T20:04:21Z</dcterms:created>
  <dcterms:modified xsi:type="dcterms:W3CDTF">2020-08-23T17:06:32Z</dcterms:modified>
</cp:coreProperties>
</file>