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3" r:id="rId2"/>
  </p:sldMasterIdLst>
  <p:notesMasterIdLst>
    <p:notesMasterId r:id="rId34"/>
  </p:notesMasterIdLst>
  <p:handoutMasterIdLst>
    <p:handoutMasterId r:id="rId35"/>
  </p:handoutMasterIdLst>
  <p:sldIdLst>
    <p:sldId id="410" r:id="rId3"/>
    <p:sldId id="378" r:id="rId4"/>
    <p:sldId id="379" r:id="rId5"/>
    <p:sldId id="380" r:id="rId6"/>
    <p:sldId id="381" r:id="rId7"/>
    <p:sldId id="382" r:id="rId8"/>
    <p:sldId id="383" r:id="rId9"/>
    <p:sldId id="384" r:id="rId10"/>
    <p:sldId id="385" r:id="rId11"/>
    <p:sldId id="386" r:id="rId12"/>
    <p:sldId id="387" r:id="rId13"/>
    <p:sldId id="388" r:id="rId14"/>
    <p:sldId id="389" r:id="rId15"/>
    <p:sldId id="390" r:id="rId16"/>
    <p:sldId id="391" r:id="rId17"/>
    <p:sldId id="392" r:id="rId18"/>
    <p:sldId id="393" r:id="rId19"/>
    <p:sldId id="394" r:id="rId20"/>
    <p:sldId id="395" r:id="rId21"/>
    <p:sldId id="396" r:id="rId22"/>
    <p:sldId id="397" r:id="rId23"/>
    <p:sldId id="398" r:id="rId24"/>
    <p:sldId id="399" r:id="rId25"/>
    <p:sldId id="400" r:id="rId26"/>
    <p:sldId id="401" r:id="rId27"/>
    <p:sldId id="402" r:id="rId28"/>
    <p:sldId id="403" r:id="rId29"/>
    <p:sldId id="404" r:id="rId30"/>
    <p:sldId id="405" r:id="rId31"/>
    <p:sldId id="406" r:id="rId32"/>
    <p:sldId id="40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extLst>
      <p:ext uri="{19B8F6BF-5375-455C-9EA6-DF929625EA0E}">
        <p15:presenceInfo xmlns:p15="http://schemas.microsoft.com/office/powerpoint/2012/main" userId="S-1-5-21-617317731-1927854996-104450171-119495" providerId="AD"/>
      </p:ext>
    </p:extLst>
  </p:cmAuthor>
  <p:cmAuthor id="2" name="R, Nithiyanandhan" initials="RN" lastIdx="1" clrIdx="1">
    <p:extLst>
      <p:ext uri="{19B8F6BF-5375-455C-9EA6-DF929625EA0E}">
        <p15:presenceInfo xmlns:p15="http://schemas.microsoft.com/office/powerpoint/2012/main" userId="R, Nithiyanandh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99008C"/>
    <a:srgbClr val="001581"/>
    <a:srgbClr val="82007C"/>
    <a:srgbClr val="96008F"/>
    <a:srgbClr val="595375"/>
    <a:srgbClr val="6B638B"/>
    <a:srgbClr val="000000"/>
    <a:srgbClr val="FDB940"/>
    <a:srgbClr val="D4EA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29" autoAdjust="0"/>
    <p:restoredTop sz="93542" autoAdjust="0"/>
  </p:normalViewPr>
  <p:slideViewPr>
    <p:cSldViewPr>
      <p:cViewPr varScale="1">
        <p:scale>
          <a:sx n="82" d="100"/>
          <a:sy n="82" d="100"/>
        </p:scale>
        <p:origin x="1546" y="62"/>
      </p:cViewPr>
      <p:guideLst>
        <p:guide orient="horz" pos="2160"/>
        <p:guide pos="2880"/>
      </p:guideLst>
    </p:cSldViewPr>
  </p:slideViewPr>
  <p:outlineViewPr>
    <p:cViewPr>
      <p:scale>
        <a:sx n="33" d="100"/>
        <a:sy n="33" d="100"/>
      </p:scale>
      <p:origin x="0" y="-709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380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8/23/2020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8/23/2020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2759842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IN" sz="1200" b="0" i="0" u="none" strike="noStrike"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Copyright © 2020</a:t>
            </a:r>
            <a:r>
              <a:rPr lang="en-US" altLang="en-US" sz="120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Two Content_Tex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838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611391"/>
            <a:ext cx="8229600" cy="74141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Text Placeholder 4"/>
          <p:cNvSpPr>
            <a:spLocks noGrp="1"/>
          </p:cNvSpPr>
          <p:nvPr>
            <p:ph type="body" sz="quarter" idx="14"/>
          </p:nvPr>
        </p:nvSpPr>
        <p:spPr>
          <a:xfrm>
            <a:off x="457200" y="3810001"/>
            <a:ext cx="8229600" cy="76200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737267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11430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4"/>
          </p:nvPr>
        </p:nvSpPr>
        <p:spPr>
          <a:xfrm>
            <a:off x="457200" y="2819400"/>
            <a:ext cx="8229600" cy="15240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4495800"/>
            <a:ext cx="8229600" cy="16303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373014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and Two Tex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85799"/>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4"/>
          </p:nvPr>
        </p:nvSpPr>
        <p:spPr>
          <a:xfrm>
            <a:off x="457200" y="2638425"/>
            <a:ext cx="8229600" cy="703052"/>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705226"/>
            <a:ext cx="8229600" cy="703052"/>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Text Placeholder 4"/>
          <p:cNvSpPr>
            <a:spLocks noGrp="1"/>
          </p:cNvSpPr>
          <p:nvPr>
            <p:ph type="body" sz="quarter" idx="15"/>
          </p:nvPr>
        </p:nvSpPr>
        <p:spPr>
          <a:xfrm>
            <a:off x="457200" y="4648200"/>
            <a:ext cx="8229600" cy="762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603196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85799"/>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589868"/>
            <a:ext cx="8229600" cy="703052"/>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2819400"/>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5"/>
          </p:nvPr>
        </p:nvSpPr>
        <p:spPr>
          <a:xfrm>
            <a:off x="457200" y="4572000"/>
            <a:ext cx="8229600" cy="144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8864545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85799"/>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4"/>
          </p:nvPr>
        </p:nvSpPr>
        <p:spPr>
          <a:xfrm>
            <a:off x="457200" y="2819400"/>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589868"/>
            <a:ext cx="8229600" cy="703052"/>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5"/>
          </p:nvPr>
        </p:nvSpPr>
        <p:spPr>
          <a:xfrm>
            <a:off x="457200" y="4572000"/>
            <a:ext cx="8229600" cy="7362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 name="Content Placeholder 9"/>
          <p:cNvSpPr>
            <a:spLocks noGrp="1"/>
          </p:cNvSpPr>
          <p:nvPr>
            <p:ph sz="quarter" idx="16"/>
          </p:nvPr>
        </p:nvSpPr>
        <p:spPr>
          <a:xfrm>
            <a:off x="457200" y="5410200"/>
            <a:ext cx="8229600" cy="6858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66935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8/23/2020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0" name="TextBox 9"/>
          <p:cNvSpPr txBox="1"/>
          <p:nvPr userDrawn="1"/>
        </p:nvSpPr>
        <p:spPr>
          <a:xfrm>
            <a:off x="1600200" y="6429345"/>
            <a:ext cx="7162800" cy="276999"/>
          </a:xfrm>
          <a:prstGeom prst="rect">
            <a:avLst/>
          </a:prstGeom>
          <a:noFill/>
        </p:spPr>
        <p:txBody>
          <a:bodyPr wrap="square" rtlCol="0">
            <a:spAutoFit/>
          </a:bodyPr>
          <a:lstStyle/>
          <a:p>
            <a:pPr algn="r">
              <a:buClrTx/>
              <a:defRPr/>
            </a:pPr>
            <a:r>
              <a:rPr lang="en-IN" sz="1200" b="0" i="0" u="none" strike="noStrike"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Copyright © 2020</a:t>
            </a:r>
            <a:r>
              <a:rPr lang="en-US" altLang="en-US" sz="120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7111366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2A47A785-18BF-4013-A851-BFF89FE70027}" type="datetimeFigureOut">
              <a:rPr lang="en-IN" smtClean="0"/>
              <a:t>23-08-2020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1766947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2A47A785-18BF-4013-A851-BFF89FE70027}" type="datetimeFigureOut">
              <a:rPr lang="en-IN" smtClean="0"/>
              <a:t>23-08-2020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1365791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8/23/2020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9810628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47A785-18BF-4013-A851-BFF89FE70027}" type="datetimeFigureOut">
              <a:rPr lang="en-IN" smtClean="0"/>
              <a:t>23-08-2020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6831649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2A47A785-18BF-4013-A851-BFF89FE70027}" type="datetimeFigureOut">
              <a:rPr lang="en-IN" smtClean="0"/>
              <a:t>23-08-2020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10034582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2A47A785-18BF-4013-A851-BFF89FE70027}" type="datetimeFigureOut">
              <a:rPr lang="en-IN" smtClean="0"/>
              <a:t>23-08-2020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0797540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2A47A785-18BF-4013-A851-BFF89FE70027}" type="datetimeFigureOut">
              <a:rPr lang="en-IN" smtClean="0"/>
              <a:t>23-08-2020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0974891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47A785-18BF-4013-A851-BFF89FE70027}" type="datetimeFigureOut">
              <a:rPr lang="en-IN" smtClean="0"/>
              <a:t>23-08-2020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3607679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47A785-18BF-4013-A851-BFF89FE70027}" type="datetimeFigureOut">
              <a:rPr lang="en-IN" smtClean="0"/>
              <a:t>23-08-2020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3599385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47A785-18BF-4013-A851-BFF89FE70027}" type="datetimeFigureOut">
              <a:rPr lang="en-IN" smtClean="0"/>
              <a:t>23-08-2020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4991991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2A47A785-18BF-4013-A851-BFF89FE70027}" type="datetimeFigureOut">
              <a:rPr lang="en-IN" smtClean="0"/>
              <a:t>23-08-2020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14984993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2A47A785-18BF-4013-A851-BFF89FE70027}" type="datetimeFigureOut">
              <a:rPr lang="en-IN" smtClean="0"/>
              <a:t>23-08-2020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15678056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2A47A785-18BF-4013-A851-BFF89FE70027}" type="datetimeFigureOut">
              <a:rPr lang="en-IN" smtClean="0"/>
              <a:t>23-08-2020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536506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8/23/2020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45719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Content Placeholder 11"/>
          <p:cNvSpPr>
            <a:spLocks noGrp="1"/>
          </p:cNvSpPr>
          <p:nvPr>
            <p:ph sz="quarter" idx="13"/>
          </p:nvPr>
        </p:nvSpPr>
        <p:spPr>
          <a:xfrm>
            <a:off x="457200" y="2184389"/>
            <a:ext cx="8229600" cy="46567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8/23/2020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4" name="Content Placeholder 13"/>
          <p:cNvSpPr>
            <a:spLocks noGrp="1"/>
          </p:cNvSpPr>
          <p:nvPr>
            <p:ph sz="quarter" idx="14"/>
          </p:nvPr>
        </p:nvSpPr>
        <p:spPr>
          <a:xfrm>
            <a:off x="457200" y="2785532"/>
            <a:ext cx="8229600" cy="5421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6" name="Content Placeholder 15"/>
          <p:cNvSpPr>
            <a:spLocks noGrp="1"/>
          </p:cNvSpPr>
          <p:nvPr>
            <p:ph sz="quarter" idx="15"/>
          </p:nvPr>
        </p:nvSpPr>
        <p:spPr>
          <a:xfrm>
            <a:off x="457200" y="3513666"/>
            <a:ext cx="8229600" cy="4487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8" name="Content Placeholder 17"/>
          <p:cNvSpPr>
            <a:spLocks noGrp="1"/>
          </p:cNvSpPr>
          <p:nvPr>
            <p:ph sz="quarter" idx="16"/>
          </p:nvPr>
        </p:nvSpPr>
        <p:spPr>
          <a:xfrm>
            <a:off x="457200" y="4114797"/>
            <a:ext cx="8229600" cy="609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45719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Content Placeholder 11"/>
          <p:cNvSpPr>
            <a:spLocks noGrp="1"/>
          </p:cNvSpPr>
          <p:nvPr>
            <p:ph sz="quarter" idx="13"/>
          </p:nvPr>
        </p:nvSpPr>
        <p:spPr>
          <a:xfrm>
            <a:off x="457200" y="2184389"/>
            <a:ext cx="8229600" cy="46567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8/23/2020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4" name="Content Placeholder 13"/>
          <p:cNvSpPr>
            <a:spLocks noGrp="1"/>
          </p:cNvSpPr>
          <p:nvPr>
            <p:ph sz="quarter" idx="14"/>
          </p:nvPr>
        </p:nvSpPr>
        <p:spPr>
          <a:xfrm>
            <a:off x="457200" y="2785532"/>
            <a:ext cx="8229600" cy="5421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6" name="Content Placeholder 15"/>
          <p:cNvSpPr>
            <a:spLocks noGrp="1"/>
          </p:cNvSpPr>
          <p:nvPr>
            <p:ph sz="quarter" idx="15"/>
          </p:nvPr>
        </p:nvSpPr>
        <p:spPr>
          <a:xfrm>
            <a:off x="457200" y="3513666"/>
            <a:ext cx="8229600" cy="4487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8" name="Content Placeholder 17"/>
          <p:cNvSpPr>
            <a:spLocks noGrp="1"/>
          </p:cNvSpPr>
          <p:nvPr>
            <p:ph sz="quarter" idx="16"/>
          </p:nvPr>
        </p:nvSpPr>
        <p:spPr>
          <a:xfrm>
            <a:off x="457200" y="4114797"/>
            <a:ext cx="8229600" cy="609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1" name="Content Placeholder 17"/>
          <p:cNvSpPr>
            <a:spLocks noGrp="1"/>
          </p:cNvSpPr>
          <p:nvPr>
            <p:ph sz="quarter" idx="17"/>
          </p:nvPr>
        </p:nvSpPr>
        <p:spPr>
          <a:xfrm>
            <a:off x="487053" y="4898792"/>
            <a:ext cx="8229600" cy="609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430019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Learning Objectives_Tex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1905000"/>
          </a:xfrm>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Text Placeholder 4"/>
          <p:cNvSpPr>
            <a:spLocks noGrp="1"/>
          </p:cNvSpPr>
          <p:nvPr>
            <p:ph type="body" sz="quarter" idx="13"/>
          </p:nvPr>
        </p:nvSpPr>
        <p:spPr>
          <a:xfrm>
            <a:off x="457200" y="3810000"/>
            <a:ext cx="8229600" cy="1981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319000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8/23/2020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IN" sz="1200" b="0" i="0" u="none" strike="noStrike"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Copyright © 2020</a:t>
            </a:r>
            <a:r>
              <a:rPr lang="en-US" altLang="en-US" sz="120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203796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8/23/2020</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10" name="Picture 9" descr="Pearson Logo"/>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2" name="Text Placeholder 5"/>
          <p:cNvSpPr txBox="1">
            <a:spLocks/>
          </p:cNvSpPr>
          <p:nvPr userDrawn="1"/>
        </p:nvSpPr>
        <p:spPr>
          <a:xfrm>
            <a:off x="3761116" y="6480371"/>
            <a:ext cx="4994313" cy="368298"/>
          </a:xfrm>
          <a:prstGeom prst="rect">
            <a:avLst/>
          </a:prstGeom>
        </p:spPr>
        <p:txBody>
          <a:bodyPr lIns="90000" tIns="90000" rIns="90000" bIns="90000" anchor="ct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lgn="r">
              <a:buClrTx/>
              <a:buNone/>
              <a:defRPr/>
            </a:pPr>
            <a:r>
              <a:rPr lang="en-US" altLang="en-US" sz="1200" dirty="0" smtClean="0">
                <a:latin typeface="Verdana"/>
                <a:ea typeface="Verdana" panose="020B0604030504040204" pitchFamily="34" charset="0"/>
                <a:cs typeface="Verdana" panose="020B0604030504040204" pitchFamily="34" charset="0"/>
              </a:rPr>
              <a:t>Copyright © 2020 Pearson Education, Inc. All Rights Reserved</a:t>
            </a:r>
            <a:endParaRPr lang="en-US" altLang="en-US" sz="1200" dirty="0">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77" r:id="rId5"/>
    <p:sldLayoutId id="2147483659" r:id="rId6"/>
    <p:sldLayoutId id="2147483679" r:id="rId7"/>
    <p:sldLayoutId id="2147483658" r:id="rId8"/>
    <p:sldLayoutId id="2147483660" r:id="rId9"/>
    <p:sldLayoutId id="2147483678" r:id="rId10"/>
    <p:sldLayoutId id="2147483661" r:id="rId11"/>
    <p:sldLayoutId id="2147483680" r:id="rId12"/>
    <p:sldLayoutId id="2147483662" r:id="rId13"/>
    <p:sldLayoutId id="2147483676" r:id="rId14"/>
    <p:sldLayoutId id="2147483651" r:id="rId15"/>
    <p:sldLayoutId id="2147483654" r:id="rId16"/>
    <p:sldLayoutId id="2147483655" r:id="rId17"/>
  </p:sldLayoutIdLst>
  <p:txStyles>
    <p:titleStyle>
      <a:lvl1pPr algn="l" defTabSz="914400" rtl="0" eaLnBrk="1" latinLnBrk="0" hangingPunct="1">
        <a:lnSpc>
          <a:spcPct val="100000"/>
        </a:lnSpc>
        <a:spcBef>
          <a:spcPct val="0"/>
        </a:spcBef>
        <a:buNone/>
        <a:defRPr sz="34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47A785-18BF-4013-A851-BFF89FE70027}" type="datetimeFigureOut">
              <a:rPr lang="en-IN" smtClean="0"/>
              <a:t>23-08-2020</a:t>
            </a:fld>
            <a:endParaRPr lang="en-IN"/>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45F62-B843-4DDE-BA76-657E37F1C421}" type="slidenum">
              <a:rPr lang="en-IN" smtClean="0"/>
              <a:t>‹#›</a:t>
            </a:fld>
            <a:endParaRPr lang="en-IN"/>
          </a:p>
        </p:txBody>
      </p:sp>
    </p:spTree>
    <p:extLst>
      <p:ext uri="{BB962C8B-B14F-4D97-AF65-F5344CB8AC3E}">
        <p14:creationId xmlns:p14="http://schemas.microsoft.com/office/powerpoint/2010/main" val="338419598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9.xml"/><Relationship Id="rId1" Type="http://schemas.openxmlformats.org/officeDocument/2006/relationships/vmlDrawing" Target="../drawings/vmlDrawing3.vml"/><Relationship Id="rId5" Type="http://schemas.openxmlformats.org/officeDocument/2006/relationships/image" Target="../media/image20.jpg"/><Relationship Id="rId4" Type="http://schemas.openxmlformats.org/officeDocument/2006/relationships/image" Target="../media/image19.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0.xml"/><Relationship Id="rId1" Type="http://schemas.openxmlformats.org/officeDocument/2006/relationships/vmlDrawing" Target="../drawings/vmlDrawing4.vml"/><Relationship Id="rId6" Type="http://schemas.openxmlformats.org/officeDocument/2006/relationships/hyperlink" Target="https://mediaplayer.pearsoncmg.com/assets/_video.true/secs-yf-vts-ex13-6" TargetMode="External"/><Relationship Id="rId5" Type="http://schemas.openxmlformats.org/officeDocument/2006/relationships/image" Target="../media/image22.jpeg"/><Relationship Id="rId4" Type="http://schemas.openxmlformats.org/officeDocument/2006/relationships/image" Target="../media/image21.wmf"/></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mediaplayer.pearsoncmg.com/assets/_video.true/secs-yf-vts-ex13-7" TargetMode="External"/><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5.vml"/><Relationship Id="rId5" Type="http://schemas.openxmlformats.org/officeDocument/2006/relationships/hyperlink" Target="https://mediaplayer.pearsoncmg.com/assets/_video.true/secs-yf-vts-ex13-8" TargetMode="External"/><Relationship Id="rId4" Type="http://schemas.openxmlformats.org/officeDocument/2006/relationships/image" Target="../media/image27.wmf"/></Relationships>
</file>

<file path=ppt/slides/_rels/slide2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0.xml"/><Relationship Id="rId1" Type="http://schemas.openxmlformats.org/officeDocument/2006/relationships/vmlDrawing" Target="../drawings/vmlDrawing1.vml"/><Relationship Id="rId6" Type="http://schemas.openxmlformats.org/officeDocument/2006/relationships/hyperlink" Target="https://mediaplayer.pearsoncmg.com/assets/_video.true/secs-yf-vts-ex13-1" TargetMode="External"/><Relationship Id="rId5" Type="http://schemas.openxmlformats.org/officeDocument/2006/relationships/image" Target="../media/image5.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9.xml"/><Relationship Id="rId1" Type="http://schemas.openxmlformats.org/officeDocument/2006/relationships/vmlDrawing" Target="../drawings/vmlDrawing2.vml"/><Relationship Id="rId5" Type="http://schemas.openxmlformats.org/officeDocument/2006/relationships/image" Target="../media/image9.jpg"/><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8534400" cy="882466"/>
          </a:xfrm>
        </p:spPr>
        <p:txBody>
          <a:bodyPr anchor="b"/>
          <a:lstStyle/>
          <a:p>
            <a:r>
              <a:rPr lang="en-US" altLang="en-US" dirty="0"/>
              <a:t>University Physics with Modern Physics</a:t>
            </a:r>
            <a:endParaRPr lang="en-IN" dirty="0"/>
          </a:p>
        </p:txBody>
      </p:sp>
      <p:sp>
        <p:nvSpPr>
          <p:cNvPr id="3" name="Text Placeholder 2"/>
          <p:cNvSpPr>
            <a:spLocks noGrp="1"/>
          </p:cNvSpPr>
          <p:nvPr>
            <p:ph type="body" sz="quarter" idx="13"/>
          </p:nvPr>
        </p:nvSpPr>
        <p:spPr>
          <a:xfrm>
            <a:off x="457200" y="1174932"/>
            <a:ext cx="8229600" cy="349068"/>
          </a:xfrm>
        </p:spPr>
        <p:txBody>
          <a:bodyPr/>
          <a:lstStyle/>
          <a:p>
            <a:r>
              <a:rPr lang="en-US" altLang="en-US" sz="2400" dirty="0"/>
              <a:t>Fifteenth Edition</a:t>
            </a:r>
            <a:endParaRPr lang="en-IN" sz="2400" dirty="0"/>
          </a:p>
        </p:txBody>
      </p:sp>
      <p:sp>
        <p:nvSpPr>
          <p:cNvPr id="4" name="Text Placeholder 3"/>
          <p:cNvSpPr>
            <a:spLocks noGrp="1"/>
          </p:cNvSpPr>
          <p:nvPr>
            <p:ph type="body" sz="quarter" idx="14"/>
          </p:nvPr>
        </p:nvSpPr>
        <p:spPr>
          <a:xfrm>
            <a:off x="4800600" y="1600201"/>
            <a:ext cx="3657600" cy="1600199"/>
          </a:xfrm>
        </p:spPr>
        <p:txBody>
          <a:bodyPr/>
          <a:lstStyle/>
          <a:p>
            <a:pPr algn="ctr"/>
            <a:r>
              <a:rPr lang="en-IN" sz="4000" b="1" dirty="0">
                <a:latin typeface="+mj-lt"/>
              </a:rPr>
              <a:t>Chapter </a:t>
            </a:r>
            <a:r>
              <a:rPr lang="en-IN" sz="4000" b="1" dirty="0" smtClean="0">
                <a:latin typeface="+mj-lt"/>
              </a:rPr>
              <a:t>13</a:t>
            </a:r>
            <a:endParaRPr lang="en-IN" sz="4000" b="1" dirty="0">
              <a:latin typeface="+mj-lt"/>
            </a:endParaRPr>
          </a:p>
        </p:txBody>
      </p:sp>
      <p:sp>
        <p:nvSpPr>
          <p:cNvPr id="5" name="Text Placeholder 4"/>
          <p:cNvSpPr>
            <a:spLocks noGrp="1"/>
          </p:cNvSpPr>
          <p:nvPr>
            <p:ph type="body" sz="quarter" idx="15"/>
          </p:nvPr>
        </p:nvSpPr>
        <p:spPr>
          <a:xfrm>
            <a:off x="4724400" y="3322637"/>
            <a:ext cx="3943350" cy="2392363"/>
          </a:xfrm>
        </p:spPr>
        <p:txBody>
          <a:bodyPr/>
          <a:lstStyle/>
          <a:p>
            <a:pPr algn="ctr"/>
            <a:r>
              <a:rPr lang="en-US" sz="3600" dirty="0"/>
              <a:t>Gravitation</a:t>
            </a:r>
          </a:p>
        </p:txBody>
      </p:sp>
      <p:pic>
        <p:nvPicPr>
          <p:cNvPr id="9" name="Picture 8" descr="Front Cover: University Physics with Modern Physics Fifteenth Edition by Young and Freedma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877" y="1669290"/>
            <a:ext cx="3785796" cy="4575204"/>
          </a:xfrm>
          <a:prstGeom prst="rect">
            <a:avLst/>
          </a:prstGeom>
          <a:ln w="9525">
            <a:solidFill>
              <a:schemeClr val="tx1"/>
            </a:solidFill>
          </a:ln>
        </p:spPr>
      </p:pic>
      <p:sp>
        <p:nvSpPr>
          <p:cNvPr id="12" name="Text Placeholder 5"/>
          <p:cNvSpPr>
            <a:spLocks noGrp="1"/>
          </p:cNvSpPr>
          <p:nvPr>
            <p:ph type="body" idx="13"/>
          </p:nvPr>
        </p:nvSpPr>
        <p:spPr>
          <a:xfrm>
            <a:off x="3761116" y="6480371"/>
            <a:ext cx="4994313" cy="368298"/>
          </a:xfrm>
        </p:spPr>
        <p:txBody>
          <a:bodyPr lIns="90000" tIns="90000" rIns="90000" bIns="90000" anchor="ctr"/>
          <a:lstStyle/>
          <a:p>
            <a:pPr algn="r">
              <a:buClrTx/>
              <a:buSzTx/>
              <a:defRPr/>
            </a:pPr>
            <a:r>
              <a:rPr lang="en-US" altLang="en-US" sz="1200" dirty="0">
                <a:solidFill>
                  <a:schemeClr val="tx1"/>
                </a:solidFill>
                <a:latin typeface="Verdana"/>
                <a:ea typeface="Verdana" panose="020B0604030504040204" pitchFamily="34" charset="0"/>
                <a:cs typeface="Verdana" panose="020B0604030504040204" pitchFamily="34" charset="0"/>
              </a:rPr>
              <a:t>Copyright © </a:t>
            </a:r>
            <a:r>
              <a:rPr lang="en-US" altLang="en-US" sz="1200" dirty="0" smtClean="0">
                <a:solidFill>
                  <a:schemeClr val="tx1"/>
                </a:solidFill>
                <a:latin typeface="Verdana"/>
                <a:ea typeface="Verdana" panose="020B0604030504040204" pitchFamily="34" charset="0"/>
                <a:cs typeface="Verdana" panose="020B0604030504040204" pitchFamily="34" charset="0"/>
              </a:rPr>
              <a:t>2020 </a:t>
            </a:r>
            <a:r>
              <a:rPr lang="en-US" altLang="en-US" sz="1200" dirty="0">
                <a:solidFill>
                  <a:schemeClr val="tx1"/>
                </a:solidFill>
                <a:latin typeface="Verdana"/>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466255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Weight Decreases with Altitude</a:t>
            </a:r>
            <a:endParaRPr lang="en-US" sz="3600" dirty="0"/>
          </a:p>
        </p:txBody>
      </p:sp>
      <p:pic>
        <p:nvPicPr>
          <p:cNvPr id="4" name="Picture 3" descr="A graph plots w in Newtons versus the astronaut's distance r from the center of the earth, and versus the astronaut's distance r minus upper R sub E from the surface of the earth. All distances are in millions of meters, and the earth's radius upper R sub e = 6.37 times 10 to the sixth meters. Relative to the astronaut's distance from the surface, the plot falls with decreasing steepness away from r minus upper R sub E = 0 through (5, 200) and (10, 100) toward w = 0. All values estim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549" y="1655983"/>
            <a:ext cx="7074355" cy="4647277"/>
          </a:xfrm>
          <a:prstGeom prst="rect">
            <a:avLst/>
          </a:prstGeom>
        </p:spPr>
      </p:pic>
    </p:spTree>
    <p:extLst>
      <p:ext uri="{BB962C8B-B14F-4D97-AF65-F5344CB8AC3E}">
        <p14:creationId xmlns:p14="http://schemas.microsoft.com/office/powerpoint/2010/main" val="2111686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Interior of the Earth</a:t>
            </a:r>
            <a:endParaRPr lang="en-US" sz="3600" dirty="0"/>
          </a:p>
        </p:txBody>
      </p:sp>
      <p:sp>
        <p:nvSpPr>
          <p:cNvPr id="3" name="Content Placeholder 2"/>
          <p:cNvSpPr>
            <a:spLocks noGrp="1"/>
          </p:cNvSpPr>
          <p:nvPr>
            <p:ph idx="1"/>
          </p:nvPr>
        </p:nvSpPr>
        <p:spPr>
          <a:xfrm>
            <a:off x="457200" y="1600201"/>
            <a:ext cx="5334000" cy="3048000"/>
          </a:xfrm>
        </p:spPr>
        <p:txBody>
          <a:bodyPr/>
          <a:lstStyle/>
          <a:p>
            <a:pPr marL="256032" indent="-256032">
              <a:buSzPct val="100000"/>
            </a:pPr>
            <a:r>
              <a:rPr lang="en-US" altLang="en-US" sz="2600" dirty="0"/>
              <a:t>The earth is approximately spherically symmetric, but it is </a:t>
            </a:r>
            <a:r>
              <a:rPr lang="en-US" altLang="en-US" sz="2600" b="1" dirty="0"/>
              <a:t>not</a:t>
            </a:r>
            <a:r>
              <a:rPr lang="en-US" altLang="en-US" sz="2600" dirty="0"/>
              <a:t> uniform throughout its volume.</a:t>
            </a:r>
          </a:p>
          <a:p>
            <a:pPr marL="256032" indent="-256032">
              <a:buSzPct val="100000"/>
            </a:pPr>
            <a:r>
              <a:rPr lang="en-US" altLang="en-US" sz="2600" dirty="0"/>
              <a:t>The density </a:t>
            </a:r>
            <a:r>
              <a:rPr lang="el-GR" altLang="en-US" sz="2600" i="1" dirty="0"/>
              <a:t>ρ</a:t>
            </a:r>
            <a:r>
              <a:rPr lang="en-CA" altLang="en-US" sz="2600" dirty="0"/>
              <a:t> decreases with increasing distance </a:t>
            </a:r>
            <a:r>
              <a:rPr lang="en-CA" altLang="en-US" sz="2600" i="1" dirty="0"/>
              <a:t>r</a:t>
            </a:r>
            <a:r>
              <a:rPr lang="en-CA" altLang="en-US" sz="2600" dirty="0"/>
              <a:t> from the center.</a:t>
            </a:r>
            <a:endParaRPr lang="en-US" altLang="en-US" sz="2600" dirty="0"/>
          </a:p>
        </p:txBody>
      </p:sp>
      <p:pic>
        <p:nvPicPr>
          <p:cNvPr id="4" name="Picture 3" descr="A graph plots rho in thousands of kilograms per cubic meter versus distance r from the center of the earth in millions of meters. The plane is divided into the following horizontal intervals for different layers of the earth from interior to exterior: solid inner core, 0 to 1.2; molten outer core, 1.2 to 3.6; mostly solid mantle 3.6 to upper R sub E = 6.4. The plot is a rough step graph. for the solid core, it falls from (0, 13.5) to (1.2, 13). For the outer core, it falls from (1.2, 12) to (3.6, 10.5), and for the mantle, it falls from (3.6, 5.5) to (6.4, 3). All values estim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1600201"/>
            <a:ext cx="2535887" cy="4538810"/>
          </a:xfrm>
          <a:prstGeom prst="rect">
            <a:avLst/>
          </a:prstGeom>
        </p:spPr>
      </p:pic>
    </p:spTree>
    <p:extLst>
      <p:ext uri="{BB962C8B-B14F-4D97-AF65-F5344CB8AC3E}">
        <p14:creationId xmlns:p14="http://schemas.microsoft.com/office/powerpoint/2010/main" val="1540689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Gravitational Potential Energy </a:t>
            </a:r>
            <a:r>
              <a:rPr lang="en-US" altLang="en-US" sz="2000" b="0" dirty="0"/>
              <a:t>(1 of 2)</a:t>
            </a:r>
            <a:endParaRPr lang="en-US" sz="2000" b="0" dirty="0"/>
          </a:p>
        </p:txBody>
      </p:sp>
      <p:sp>
        <p:nvSpPr>
          <p:cNvPr id="3" name="Content Placeholder 2"/>
          <p:cNvSpPr>
            <a:spLocks noGrp="1"/>
          </p:cNvSpPr>
          <p:nvPr>
            <p:ph idx="1"/>
          </p:nvPr>
        </p:nvSpPr>
        <p:spPr>
          <a:xfrm>
            <a:off x="457200" y="1600200"/>
            <a:ext cx="4114800" cy="4343400"/>
          </a:xfrm>
        </p:spPr>
        <p:txBody>
          <a:bodyPr/>
          <a:lstStyle/>
          <a:p>
            <a:pPr marL="256032" indent="-256032">
              <a:buSzPct val="100000"/>
            </a:pPr>
            <a:r>
              <a:rPr lang="en-CA" altLang="en-US" sz="2400" dirty="0"/>
              <a:t>The change in gravitational potential energy is defined as −1 times the work done by the gravitational force as the object moves from </a:t>
            </a:r>
            <a:r>
              <a:rPr lang="en-CA" altLang="en-US" sz="2400" i="1" dirty="0"/>
              <a:t>r</a:t>
            </a:r>
            <a:r>
              <a:rPr lang="en-CA" altLang="en-US" sz="2400" baseline="-25000" dirty="0"/>
              <a:t>1</a:t>
            </a:r>
            <a:r>
              <a:rPr lang="en-CA" altLang="en-US" sz="2400" dirty="0"/>
              <a:t> to </a:t>
            </a:r>
            <a:r>
              <a:rPr lang="en-CA" altLang="en-US" sz="2400" i="1" dirty="0"/>
              <a:t>r</a:t>
            </a:r>
            <a:r>
              <a:rPr lang="en-CA" altLang="en-US" sz="2400" baseline="-25000" dirty="0"/>
              <a:t>2</a:t>
            </a:r>
            <a:r>
              <a:rPr lang="en-CA" altLang="en-US" sz="2400" dirty="0"/>
              <a:t>.</a:t>
            </a:r>
            <a:endParaRPr lang="el-GR" altLang="en-US" sz="2400" dirty="0"/>
          </a:p>
        </p:txBody>
      </p:sp>
      <p:pic>
        <p:nvPicPr>
          <p:cNvPr id="4" name="Picture 3" descr="The particle of mass m could potential travel through a curved or straight path, when acted on by F sub g, from r sub 1 to r sub 2. The gravitational force is conservative. The work done by F sub g does not depend on the path taken from r sub 1 to r sub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1676400"/>
            <a:ext cx="3985892" cy="3674218"/>
          </a:xfrm>
          <a:prstGeom prst="rect">
            <a:avLst/>
          </a:prstGeom>
        </p:spPr>
      </p:pic>
    </p:spTree>
    <p:extLst>
      <p:ext uri="{BB962C8B-B14F-4D97-AF65-F5344CB8AC3E}">
        <p14:creationId xmlns:p14="http://schemas.microsoft.com/office/powerpoint/2010/main" val="2686359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Gravitational Potential Energy </a:t>
            </a:r>
            <a:r>
              <a:rPr lang="en-US" altLang="en-US" sz="2000" b="0" dirty="0"/>
              <a:t>(2 of 2)</a:t>
            </a:r>
            <a:endParaRPr lang="en-US" sz="2000" b="0" dirty="0"/>
          </a:p>
        </p:txBody>
      </p:sp>
      <p:sp>
        <p:nvSpPr>
          <p:cNvPr id="4" name="Content Placeholder 3"/>
          <p:cNvSpPr>
            <a:spLocks noGrp="1"/>
          </p:cNvSpPr>
          <p:nvPr>
            <p:ph idx="1"/>
          </p:nvPr>
        </p:nvSpPr>
        <p:spPr>
          <a:xfrm>
            <a:off x="457200" y="1600201"/>
            <a:ext cx="8229600" cy="914399"/>
          </a:xfrm>
        </p:spPr>
        <p:txBody>
          <a:bodyPr/>
          <a:lstStyle/>
          <a:p>
            <a:r>
              <a:rPr lang="en-CA" altLang="en-US" sz="2600" dirty="0"/>
              <a:t>We define the gravitational potential energy </a:t>
            </a:r>
            <a:r>
              <a:rPr lang="en-CA" altLang="en-US" sz="2600" i="1" dirty="0"/>
              <a:t>U</a:t>
            </a:r>
            <a:r>
              <a:rPr lang="en-CA" altLang="en-US" sz="2600" dirty="0"/>
              <a:t> so that </a:t>
            </a:r>
            <a:r>
              <a:rPr lang="en-CA" altLang="en-US" sz="2600" i="1" dirty="0" err="1"/>
              <a:t>W</a:t>
            </a:r>
            <a:r>
              <a:rPr lang="en-CA" altLang="en-US" sz="2600" baseline="-25000" dirty="0" err="1"/>
              <a:t>grav</a:t>
            </a:r>
            <a:r>
              <a:rPr lang="en-CA" altLang="en-US" sz="2600" dirty="0"/>
              <a:t> = </a:t>
            </a:r>
            <a:r>
              <a:rPr lang="en-CA" altLang="en-US" sz="2600" i="1" dirty="0"/>
              <a:t>U</a:t>
            </a:r>
            <a:r>
              <a:rPr lang="en-CA" altLang="en-US" sz="2600" baseline="-25000" dirty="0"/>
              <a:t>1</a:t>
            </a:r>
            <a:r>
              <a:rPr lang="en-CA" altLang="en-US" sz="2600" dirty="0"/>
              <a:t> − </a:t>
            </a:r>
            <a:r>
              <a:rPr lang="en-CA" altLang="en-US" sz="2600" i="1" dirty="0"/>
              <a:t>U</a:t>
            </a:r>
            <a:r>
              <a:rPr lang="en-CA" altLang="en-US" sz="2600" baseline="-25000" dirty="0"/>
              <a:t>2</a:t>
            </a:r>
            <a:r>
              <a:rPr lang="en-CA" altLang="en-US" sz="2600" dirty="0"/>
              <a:t>:</a:t>
            </a:r>
          </a:p>
        </p:txBody>
      </p:sp>
      <p:pic>
        <p:nvPicPr>
          <p:cNvPr id="3" name="Picture 2" descr="The gravitational potential energy, generally given as U, = negative start fraction the gravitational constant, g, times the mass of the earth, m sub e, times the mass of the object, m, over the distance of the object from the earth’s center, r, end fraction."/>
          <p:cNvPicPr>
            <a:picLocks noChangeAspect="1"/>
          </p:cNvPicPr>
          <p:nvPr/>
        </p:nvPicPr>
        <p:blipFill>
          <a:blip r:embed="rId2"/>
          <a:stretch>
            <a:fillRect/>
          </a:stretch>
        </p:blipFill>
        <p:spPr>
          <a:xfrm>
            <a:off x="883887" y="2681494"/>
            <a:ext cx="7376226" cy="1389725"/>
          </a:xfrm>
          <a:prstGeom prst="rect">
            <a:avLst/>
          </a:prstGeom>
        </p:spPr>
      </p:pic>
      <p:sp>
        <p:nvSpPr>
          <p:cNvPr id="5" name="Content Placeholder 4"/>
          <p:cNvSpPr>
            <a:spLocks noGrp="1"/>
          </p:cNvSpPr>
          <p:nvPr>
            <p:ph idx="13"/>
          </p:nvPr>
        </p:nvSpPr>
        <p:spPr>
          <a:xfrm>
            <a:off x="457200" y="4285133"/>
            <a:ext cx="8229600" cy="1658467"/>
          </a:xfrm>
        </p:spPr>
        <p:txBody>
          <a:bodyPr/>
          <a:lstStyle/>
          <a:p>
            <a:r>
              <a:rPr lang="en-CA" altLang="en-US" sz="2600" dirty="0"/>
              <a:t>If the earth’s gravitational force on an object is the only force that does work, then the total mechanical energy of the system of the earth and object is constant, or </a:t>
            </a:r>
            <a:r>
              <a:rPr lang="en-CA" altLang="en-US" sz="2600" b="1" dirty="0"/>
              <a:t>conserved</a:t>
            </a:r>
            <a:r>
              <a:rPr lang="en-CA" altLang="en-US" sz="2600" dirty="0"/>
              <a:t>.</a:t>
            </a:r>
            <a:endParaRPr lang="el-GR" altLang="en-US" sz="2600" dirty="0"/>
          </a:p>
        </p:txBody>
      </p:sp>
    </p:spTree>
    <p:extLst>
      <p:ext uri="{BB962C8B-B14F-4D97-AF65-F5344CB8AC3E}">
        <p14:creationId xmlns:p14="http://schemas.microsoft.com/office/powerpoint/2010/main" val="566441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Gravitational Potential Energy Depends on Distance</a:t>
            </a:r>
            <a:endParaRPr lang="en-US" sz="3600" dirty="0"/>
          </a:p>
        </p:txBody>
      </p:sp>
      <p:sp>
        <p:nvSpPr>
          <p:cNvPr id="5" name="Content Placeholder 4"/>
          <p:cNvSpPr>
            <a:spLocks noGrp="1"/>
          </p:cNvSpPr>
          <p:nvPr>
            <p:ph idx="1"/>
          </p:nvPr>
        </p:nvSpPr>
        <p:spPr>
          <a:xfrm>
            <a:off x="457200" y="1600201"/>
            <a:ext cx="4724400" cy="2895600"/>
          </a:xfrm>
        </p:spPr>
        <p:txBody>
          <a:bodyPr/>
          <a:lstStyle/>
          <a:p>
            <a:pPr marL="256032" indent="-256032">
              <a:buSzPct val="100000"/>
            </a:pPr>
            <a:r>
              <a:rPr lang="en-US" altLang="en-US" sz="2600" dirty="0"/>
              <a:t>The gravitational potential energy of the earth–astronaut system </a:t>
            </a:r>
            <a:r>
              <a:rPr lang="en-US" altLang="en-US" sz="2600" b="1" dirty="0"/>
              <a:t>increases</a:t>
            </a:r>
            <a:r>
              <a:rPr lang="en-US" altLang="en-US" sz="2600" dirty="0"/>
              <a:t> (becomes less negative) as the astronaut moves away from the earth.</a:t>
            </a:r>
            <a:endParaRPr lang="el-GR" altLang="en-US" sz="2600" dirty="0"/>
          </a:p>
        </p:txBody>
      </p:sp>
      <p:pic>
        <p:nvPicPr>
          <p:cNvPr id="6" name="Picture 5" descr="The graph plots U versus r for an astronaut of mass m at distance r from the center of the earth. The plot is concave downward as it rises from (upper R sub E, negative upper G m sub E m over upper R sub E) toward the r-axis. U is always negative, but it becomes less negative with increasing radial distance 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1600201"/>
            <a:ext cx="3393447" cy="3972816"/>
          </a:xfrm>
          <a:prstGeom prst="rect">
            <a:avLst/>
          </a:prstGeom>
        </p:spPr>
      </p:pic>
    </p:spTree>
    <p:extLst>
      <p:ext uri="{BB962C8B-B14F-4D97-AF65-F5344CB8AC3E}">
        <p14:creationId xmlns:p14="http://schemas.microsoft.com/office/powerpoint/2010/main" val="1326183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The Motion of Satellites</a:t>
            </a:r>
            <a:endParaRPr lang="en-US" sz="3600" dirty="0"/>
          </a:p>
        </p:txBody>
      </p:sp>
      <p:sp>
        <p:nvSpPr>
          <p:cNvPr id="3" name="Content Placeholder 2"/>
          <p:cNvSpPr>
            <a:spLocks noGrp="1"/>
          </p:cNvSpPr>
          <p:nvPr>
            <p:ph idx="1"/>
          </p:nvPr>
        </p:nvSpPr>
        <p:spPr>
          <a:xfrm>
            <a:off x="457200" y="1600201"/>
            <a:ext cx="3810000" cy="4495800"/>
          </a:xfrm>
        </p:spPr>
        <p:txBody>
          <a:bodyPr/>
          <a:lstStyle/>
          <a:p>
            <a:pPr marL="256032" indent="-256032">
              <a:buSzPct val="100000"/>
            </a:pPr>
            <a:r>
              <a:rPr lang="en-US" altLang="en-US" sz="2400" dirty="0"/>
              <a:t>The trajectory of a projectile fired from a great height (ignoring air resistance) depends on its initial speed. </a:t>
            </a:r>
          </a:p>
        </p:txBody>
      </p:sp>
      <p:pic>
        <p:nvPicPr>
          <p:cNvPr id="6" name="Picture 5" descr="Point Ay appears at the top of a tower rising vertically from the top of the earth, and B is to the right of Ay. A projectile is fired from Ay toward B with increasing initial velocities for attempts 1 to 7. Trajectories 1 to 7 are vertical ellipses of increasing size and decreasing eccentricity, with all ellipses passing through topmost point A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6775" y="1600201"/>
            <a:ext cx="4168453" cy="2800775"/>
          </a:xfrm>
          <a:prstGeom prst="rect">
            <a:avLst/>
          </a:prstGeom>
        </p:spPr>
      </p:pic>
    </p:spTree>
    <p:extLst>
      <p:ext uri="{BB962C8B-B14F-4D97-AF65-F5344CB8AC3E}">
        <p14:creationId xmlns:p14="http://schemas.microsoft.com/office/powerpoint/2010/main" val="1194791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Circular Satellite Orbits </a:t>
            </a:r>
            <a:r>
              <a:rPr lang="en-US" altLang="en-US" sz="2000" b="0" dirty="0"/>
              <a:t>(1 of 3)</a:t>
            </a:r>
            <a:endParaRPr lang="en-US" sz="2000" b="0" dirty="0"/>
          </a:p>
        </p:txBody>
      </p:sp>
      <p:sp>
        <p:nvSpPr>
          <p:cNvPr id="3" name="Content Placeholder 2"/>
          <p:cNvSpPr>
            <a:spLocks noGrp="1"/>
          </p:cNvSpPr>
          <p:nvPr>
            <p:ph idx="1"/>
          </p:nvPr>
        </p:nvSpPr>
        <p:spPr>
          <a:xfrm>
            <a:off x="457200" y="1600200"/>
            <a:ext cx="4635089" cy="457201"/>
          </a:xfrm>
        </p:spPr>
        <p:txBody>
          <a:bodyPr/>
          <a:lstStyle/>
          <a:p>
            <a:pPr marL="256032" indent="-256032">
              <a:buSzPct val="100000"/>
            </a:pPr>
            <a:r>
              <a:rPr lang="en-CA" altLang="en-US" sz="2600" dirty="0"/>
              <a:t>With a mass of approximately</a:t>
            </a:r>
            <a:endParaRPr lang="en-US" altLang="en-US" sz="2600" dirty="0"/>
          </a:p>
        </p:txBody>
      </p:sp>
      <p:graphicFrame>
        <p:nvGraphicFramePr>
          <p:cNvPr id="5" name="Object 4" descr="4.5 times 10 to the fifth kilograms"/>
          <p:cNvGraphicFramePr>
            <a:graphicFrameLocks noChangeAspect="1"/>
          </p:cNvGraphicFramePr>
          <p:nvPr>
            <p:extLst>
              <p:ext uri="{D42A27DB-BD31-4B8C-83A1-F6EECF244321}">
                <p14:modId xmlns:p14="http://schemas.microsoft.com/office/powerpoint/2010/main" val="516445288"/>
              </p:ext>
            </p:extLst>
          </p:nvPr>
        </p:nvGraphicFramePr>
        <p:xfrm>
          <a:off x="5149439" y="1567754"/>
          <a:ext cx="1769535" cy="490025"/>
        </p:xfrm>
        <a:graphic>
          <a:graphicData uri="http://schemas.openxmlformats.org/presentationml/2006/ole">
            <mc:AlternateContent xmlns:mc="http://schemas.openxmlformats.org/markup-compatibility/2006">
              <mc:Choice xmlns:v="urn:schemas-microsoft-com:vml" Requires="v">
                <p:oleObj spid="_x0000_s15438" name="Equation" r:id="rId3" imgW="825480" imgH="228600" progId="Equation.DSMT4">
                  <p:embed/>
                </p:oleObj>
              </mc:Choice>
              <mc:Fallback>
                <p:oleObj name="Equation" r:id="rId3" imgW="825480" imgH="228600" progId="Equation.DSMT4">
                  <p:embed/>
                  <p:pic>
                    <p:nvPicPr>
                      <p:cNvPr id="0" name=""/>
                      <p:cNvPicPr/>
                      <p:nvPr/>
                    </p:nvPicPr>
                    <p:blipFill>
                      <a:blip r:embed="rId4"/>
                      <a:stretch>
                        <a:fillRect/>
                      </a:stretch>
                    </p:blipFill>
                    <p:spPr>
                      <a:xfrm>
                        <a:off x="5149439" y="1567754"/>
                        <a:ext cx="1769535" cy="490025"/>
                      </a:xfrm>
                      <a:prstGeom prst="rect">
                        <a:avLst/>
                      </a:prstGeom>
                    </p:spPr>
                  </p:pic>
                </p:oleObj>
              </mc:Fallback>
            </mc:AlternateContent>
          </a:graphicData>
        </a:graphic>
      </p:graphicFrame>
      <p:sp>
        <p:nvSpPr>
          <p:cNvPr id="6" name="Content Placeholder 5"/>
          <p:cNvSpPr>
            <a:spLocks noGrp="1"/>
          </p:cNvSpPr>
          <p:nvPr>
            <p:ph idx="13"/>
          </p:nvPr>
        </p:nvSpPr>
        <p:spPr>
          <a:xfrm>
            <a:off x="457200" y="2085976"/>
            <a:ext cx="8229600" cy="762000"/>
          </a:xfrm>
        </p:spPr>
        <p:txBody>
          <a:bodyPr/>
          <a:lstStyle/>
          <a:p>
            <a:pPr marL="255600" indent="-255600">
              <a:buNone/>
            </a:pPr>
            <a:r>
              <a:rPr lang="en-CA" altLang="en-US" sz="2600" dirty="0"/>
              <a:t>   and a width of over 108 m, the International Space Station is the largest satellite ever placed in orbit.</a:t>
            </a:r>
            <a:endParaRPr lang="en-US" altLang="en-US" sz="2600" dirty="0"/>
          </a:p>
        </p:txBody>
      </p:sp>
      <p:pic>
        <p:nvPicPr>
          <p:cNvPr id="4" name="Picture 3" descr="A satellit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7400" y="3048000"/>
            <a:ext cx="4693359" cy="3142826"/>
          </a:xfrm>
          <a:prstGeom prst="rect">
            <a:avLst/>
          </a:prstGeom>
        </p:spPr>
      </p:pic>
    </p:spTree>
    <p:extLst>
      <p:ext uri="{BB962C8B-B14F-4D97-AF65-F5344CB8AC3E}">
        <p14:creationId xmlns:p14="http://schemas.microsoft.com/office/powerpoint/2010/main" val="618990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Circular Satellite Orbits </a:t>
            </a:r>
            <a:r>
              <a:rPr lang="en-US" altLang="en-US" sz="2000" b="0" dirty="0"/>
              <a:t>(2 of 3)</a:t>
            </a:r>
            <a:endParaRPr lang="en-US" sz="2000" b="0" dirty="0"/>
          </a:p>
        </p:txBody>
      </p:sp>
      <p:sp>
        <p:nvSpPr>
          <p:cNvPr id="4" name="Content Placeholder 3"/>
          <p:cNvSpPr>
            <a:spLocks noGrp="1"/>
          </p:cNvSpPr>
          <p:nvPr>
            <p:ph idx="1"/>
          </p:nvPr>
        </p:nvSpPr>
        <p:spPr>
          <a:xfrm>
            <a:off x="457200" y="1600200"/>
            <a:ext cx="4341442" cy="1523999"/>
          </a:xfrm>
        </p:spPr>
        <p:txBody>
          <a:bodyPr/>
          <a:lstStyle/>
          <a:p>
            <a:r>
              <a:rPr lang="en-US" altLang="en-US" sz="2400" dirty="0"/>
              <a:t>For a circular orbit, the speed of a satellite is just right to keep its distance from the center of the earth constant. </a:t>
            </a:r>
          </a:p>
          <a:p>
            <a:r>
              <a:rPr lang="en-CA" altLang="en-US" sz="2400" dirty="0"/>
              <a:t>The force</a:t>
            </a:r>
            <a:endParaRPr lang="en-US" altLang="en-US" sz="2400" dirty="0"/>
          </a:p>
        </p:txBody>
      </p:sp>
      <p:graphicFrame>
        <p:nvGraphicFramePr>
          <p:cNvPr id="10" name="Object 9" descr="vector F sub g"/>
          <p:cNvGraphicFramePr>
            <a:graphicFrameLocks noChangeAspect="1"/>
          </p:cNvGraphicFramePr>
          <p:nvPr>
            <p:extLst>
              <p:ext uri="{D42A27DB-BD31-4B8C-83A1-F6EECF244321}">
                <p14:modId xmlns:p14="http://schemas.microsoft.com/office/powerpoint/2010/main" val="3663042056"/>
              </p:ext>
            </p:extLst>
          </p:nvPr>
        </p:nvGraphicFramePr>
        <p:xfrm>
          <a:off x="2085394" y="3240916"/>
          <a:ext cx="333971" cy="467565"/>
        </p:xfrm>
        <a:graphic>
          <a:graphicData uri="http://schemas.openxmlformats.org/presentationml/2006/ole">
            <mc:AlternateContent xmlns:mc="http://schemas.openxmlformats.org/markup-compatibility/2006">
              <mc:Choice xmlns:v="urn:schemas-microsoft-com:vml" Requires="v">
                <p:oleObj spid="_x0000_s11404" name="Equation" r:id="rId3" imgW="190440" imgH="266400" progId="Equation.DSMT4">
                  <p:embed/>
                </p:oleObj>
              </mc:Choice>
              <mc:Fallback>
                <p:oleObj name="Equation" r:id="rId3" imgW="190440" imgH="266400" progId="Equation.DSMT4">
                  <p:embed/>
                  <p:pic>
                    <p:nvPicPr>
                      <p:cNvPr id="0" name=""/>
                      <p:cNvPicPr/>
                      <p:nvPr/>
                    </p:nvPicPr>
                    <p:blipFill>
                      <a:blip r:embed="rId4"/>
                      <a:stretch>
                        <a:fillRect/>
                      </a:stretch>
                    </p:blipFill>
                    <p:spPr>
                      <a:xfrm>
                        <a:off x="2085394" y="3240916"/>
                        <a:ext cx="333971" cy="467565"/>
                      </a:xfrm>
                      <a:prstGeom prst="rect">
                        <a:avLst/>
                      </a:prstGeom>
                    </p:spPr>
                  </p:pic>
                </p:oleObj>
              </mc:Fallback>
            </mc:AlternateContent>
          </a:graphicData>
        </a:graphic>
      </p:graphicFrame>
      <p:sp>
        <p:nvSpPr>
          <p:cNvPr id="8" name="Content Placeholder 7"/>
          <p:cNvSpPr>
            <a:spLocks noGrp="1"/>
          </p:cNvSpPr>
          <p:nvPr>
            <p:ph idx="13"/>
          </p:nvPr>
        </p:nvSpPr>
        <p:spPr>
          <a:xfrm>
            <a:off x="552450" y="3230515"/>
            <a:ext cx="3581400" cy="2341609"/>
          </a:xfrm>
        </p:spPr>
        <p:txBody>
          <a:bodyPr/>
          <a:lstStyle/>
          <a:p>
            <a:pPr>
              <a:buNone/>
            </a:pPr>
            <a:r>
              <a:rPr lang="en-CA" altLang="en-US" sz="2400" dirty="0"/>
              <a:t>                       due to the earth’s gravitational attraction provides the centripetal acceleration that keeps a satellite in orbit.</a:t>
            </a:r>
            <a:endParaRPr lang="en-US" altLang="en-US" sz="2400" dirty="0"/>
          </a:p>
        </p:txBody>
      </p:sp>
      <p:pic>
        <p:nvPicPr>
          <p:cNvPr id="11" name="Picture 10" descr="The satellite is in a circular orbit. Its acceleration ay is always perpendicular to its velocity v, which is tangent to the trajectory. So its speed v is constan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6692" y="1600200"/>
            <a:ext cx="3410108" cy="4281895"/>
          </a:xfrm>
          <a:prstGeom prst="rect">
            <a:avLst/>
          </a:prstGeom>
        </p:spPr>
      </p:pic>
      <p:sp>
        <p:nvSpPr>
          <p:cNvPr id="5" name="Text Placeholder 4"/>
          <p:cNvSpPr>
            <a:spLocks noGrp="1"/>
          </p:cNvSpPr>
          <p:nvPr>
            <p:ph type="body" sz="quarter" idx="14"/>
          </p:nvPr>
        </p:nvSpPr>
        <p:spPr>
          <a:xfrm>
            <a:off x="457200" y="5962650"/>
            <a:ext cx="5257800" cy="381000"/>
          </a:xfrm>
        </p:spPr>
        <p:txBody>
          <a:bodyPr/>
          <a:lstStyle/>
          <a:p>
            <a:r>
              <a:rPr lang="en-US" sz="2400" dirty="0">
                <a:hlinkClick r:id="rId6" tooltip="https://mediaplayer.pearsoncmg.com/assets/_video.true/secs-yf-vts-ex13-6"/>
              </a:rPr>
              <a:t>Video Tutor Solution: Example </a:t>
            </a:r>
            <a:r>
              <a:rPr lang="en-US" sz="2400" dirty="0" smtClean="0">
                <a:hlinkClick r:id="rId6" tooltip="https://mediaplayer.pearsoncmg.com/assets/_video.true/secs-yf-vts-ex13-6"/>
              </a:rPr>
              <a:t>13.6</a:t>
            </a:r>
            <a:endParaRPr lang="en-US" sz="2400" dirty="0"/>
          </a:p>
        </p:txBody>
      </p:sp>
    </p:spTree>
    <p:extLst>
      <p:ext uri="{BB962C8B-B14F-4D97-AF65-F5344CB8AC3E}">
        <p14:creationId xmlns:p14="http://schemas.microsoft.com/office/powerpoint/2010/main" val="961786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Circular Satellite Orbits </a:t>
            </a:r>
            <a:r>
              <a:rPr lang="en-US" altLang="en-US" sz="2000" b="0" dirty="0"/>
              <a:t>(3 of 3)</a:t>
            </a:r>
            <a:endParaRPr lang="en-US" sz="2000" b="0" dirty="0"/>
          </a:p>
        </p:txBody>
      </p:sp>
      <p:sp>
        <p:nvSpPr>
          <p:cNvPr id="5" name="Content Placeholder 4"/>
          <p:cNvSpPr>
            <a:spLocks noGrp="1"/>
          </p:cNvSpPr>
          <p:nvPr>
            <p:ph idx="1"/>
          </p:nvPr>
        </p:nvSpPr>
        <p:spPr>
          <a:xfrm>
            <a:off x="457200" y="1600201"/>
            <a:ext cx="8229600" cy="1676399"/>
          </a:xfrm>
        </p:spPr>
        <p:txBody>
          <a:bodyPr/>
          <a:lstStyle/>
          <a:p>
            <a:pPr marL="256032" indent="-256032">
              <a:buSzPct val="100000"/>
            </a:pPr>
            <a:r>
              <a:rPr lang="en-US" altLang="en-US" sz="2400" dirty="0"/>
              <a:t>A satellite is constantly falling </a:t>
            </a:r>
            <a:r>
              <a:rPr lang="en-US" altLang="en-US" sz="2400" b="1" dirty="0"/>
              <a:t>around </a:t>
            </a:r>
            <a:r>
              <a:rPr lang="en-US" altLang="en-US" sz="2400" dirty="0"/>
              <a:t>the earth. </a:t>
            </a:r>
          </a:p>
          <a:p>
            <a:pPr marL="256032" indent="-256032">
              <a:buSzPct val="100000"/>
            </a:pPr>
            <a:r>
              <a:rPr lang="en-US" altLang="en-US" sz="2400" dirty="0"/>
              <a:t>Astronauts inside the satellite in orbit are in a state of </a:t>
            </a:r>
            <a:r>
              <a:rPr lang="en-US" altLang="en-US" sz="2400" b="1" dirty="0"/>
              <a:t>apparent weightlessness </a:t>
            </a:r>
            <a:r>
              <a:rPr lang="en-US" altLang="en-US" sz="2400" dirty="0"/>
              <a:t>because they are falling with the satellite.</a:t>
            </a:r>
          </a:p>
        </p:txBody>
      </p:sp>
      <p:pic>
        <p:nvPicPr>
          <p:cNvPr id="3" name="Picture 2" descr="Seven astronauts are shown in a circle, and some of them are upside down due to a lack of gravitational force."/>
          <p:cNvPicPr>
            <a:picLocks noChangeAspect="1"/>
          </p:cNvPicPr>
          <p:nvPr/>
        </p:nvPicPr>
        <p:blipFill>
          <a:blip r:embed="rId2"/>
          <a:stretch>
            <a:fillRect/>
          </a:stretch>
        </p:blipFill>
        <p:spPr>
          <a:xfrm>
            <a:off x="2628901" y="3356603"/>
            <a:ext cx="3886198" cy="2980109"/>
          </a:xfrm>
          <a:prstGeom prst="rect">
            <a:avLst/>
          </a:prstGeom>
        </p:spPr>
      </p:pic>
    </p:spTree>
    <p:extLst>
      <p:ext uri="{BB962C8B-B14F-4D97-AF65-F5344CB8AC3E}">
        <p14:creationId xmlns:p14="http://schemas.microsoft.com/office/powerpoint/2010/main" val="2154391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Kepler's First Law</a:t>
            </a:r>
            <a:endParaRPr lang="en-US" sz="3600" dirty="0"/>
          </a:p>
        </p:txBody>
      </p:sp>
      <p:sp>
        <p:nvSpPr>
          <p:cNvPr id="3" name="Content Placeholder 2"/>
          <p:cNvSpPr>
            <a:spLocks noGrp="1"/>
          </p:cNvSpPr>
          <p:nvPr>
            <p:ph idx="1"/>
          </p:nvPr>
        </p:nvSpPr>
        <p:spPr>
          <a:xfrm>
            <a:off x="457200" y="1600201"/>
            <a:ext cx="3657600" cy="1676400"/>
          </a:xfrm>
        </p:spPr>
        <p:txBody>
          <a:bodyPr/>
          <a:lstStyle/>
          <a:p>
            <a:pPr marL="256032" indent="-256032">
              <a:buSzPct val="100000"/>
            </a:pPr>
            <a:r>
              <a:rPr lang="en-US" altLang="en-US" sz="2600" dirty="0"/>
              <a:t>Each planet moves in an elliptical orbit with the sun at one focus of the ellipse.</a:t>
            </a:r>
          </a:p>
        </p:txBody>
      </p:sp>
      <p:pic>
        <p:nvPicPr>
          <p:cNvPr id="4" name="Picture 3" descr="A planet P follows a horizontal elliptical orbit centered on origin O of the x y plane. The ellipse has a major axis of length 2 ay, with foci S and S prime each at distance e ay from O. The sun is at S, and the vertex of the ellipse closest to S is the perihelion. There is nothing at S prime, and the vertex of the ellipse closest to S prime is the aphel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6792" y="1676400"/>
            <a:ext cx="4200008" cy="4212814"/>
          </a:xfrm>
          <a:prstGeom prst="rect">
            <a:avLst/>
          </a:prstGeom>
        </p:spPr>
      </p:pic>
    </p:spTree>
    <p:extLst>
      <p:ext uri="{BB962C8B-B14F-4D97-AF65-F5344CB8AC3E}">
        <p14:creationId xmlns:p14="http://schemas.microsoft.com/office/powerpoint/2010/main" val="2096012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ltLang="en-US" sz="3600" dirty="0"/>
              <a:t>Learning Outcomes</a:t>
            </a:r>
            <a:endParaRPr lang="en-US" sz="3600" dirty="0"/>
          </a:p>
        </p:txBody>
      </p:sp>
      <p:sp>
        <p:nvSpPr>
          <p:cNvPr id="11" name="Content Placeholder 10"/>
          <p:cNvSpPr>
            <a:spLocks noGrp="1"/>
          </p:cNvSpPr>
          <p:nvPr>
            <p:ph idx="1"/>
          </p:nvPr>
        </p:nvSpPr>
        <p:spPr>
          <a:xfrm>
            <a:off x="457200" y="1600200"/>
            <a:ext cx="8229600" cy="4724400"/>
          </a:xfrm>
        </p:spPr>
        <p:txBody>
          <a:bodyPr/>
          <a:lstStyle/>
          <a:p>
            <a:pPr marL="0" indent="0">
              <a:buNone/>
            </a:pPr>
            <a:r>
              <a:rPr lang="en-US" altLang="en-US" sz="2400" b="1" dirty="0"/>
              <a:t>In this chapter, you’ll learn…</a:t>
            </a:r>
          </a:p>
          <a:p>
            <a:pPr marL="256032" indent="-256032">
              <a:buSzPct val="100000"/>
            </a:pPr>
            <a:r>
              <a:rPr lang="en-CA" altLang="en-US" sz="2200" dirty="0"/>
              <a:t>how to calculate the gravitational forces that any two objects exert on each other.</a:t>
            </a:r>
          </a:p>
          <a:p>
            <a:pPr marL="256032" indent="-256032">
              <a:buSzPct val="100000"/>
            </a:pPr>
            <a:r>
              <a:rPr lang="en-CA" altLang="en-US" sz="2200" dirty="0"/>
              <a:t>how to relate the weight of an object to the general expression for gravitational force.</a:t>
            </a:r>
          </a:p>
          <a:p>
            <a:pPr marL="256032" indent="-256032">
              <a:buSzPct val="100000"/>
            </a:pPr>
            <a:r>
              <a:rPr lang="en-CA" altLang="en-US" sz="2200" dirty="0"/>
              <a:t>how to calculate the speed, orbital period, and mechanical energy of a satellite in a circular orbit.</a:t>
            </a:r>
          </a:p>
          <a:p>
            <a:pPr marL="256032" indent="-256032">
              <a:buSzPct val="100000"/>
            </a:pPr>
            <a:r>
              <a:rPr lang="en-CA" altLang="en-US" sz="2200" dirty="0"/>
              <a:t>how to apply and interpret Kepler’s three laws that describe the motion of planets.</a:t>
            </a:r>
          </a:p>
          <a:p>
            <a:pPr marL="256032" indent="-256032">
              <a:buSzPct val="100000"/>
            </a:pPr>
            <a:r>
              <a:rPr lang="en-CA" altLang="en-US" sz="2200" dirty="0"/>
              <a:t>what black holes are, how to calculate their properties, and how astronomers discover them</a:t>
            </a:r>
            <a:r>
              <a:rPr lang="en-CA" altLang="en-US" sz="2400" dirty="0"/>
              <a:t>.</a:t>
            </a:r>
          </a:p>
        </p:txBody>
      </p:sp>
    </p:spTree>
    <p:extLst>
      <p:ext uri="{BB962C8B-B14F-4D97-AF65-F5344CB8AC3E}">
        <p14:creationId xmlns:p14="http://schemas.microsoft.com/office/powerpoint/2010/main" val="1753008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Kepler's Second Law </a:t>
            </a:r>
            <a:r>
              <a:rPr lang="en-US" altLang="en-US" sz="2000" b="0" dirty="0"/>
              <a:t>(1 of 2)</a:t>
            </a:r>
            <a:endParaRPr lang="en-US" sz="2000" b="0" dirty="0"/>
          </a:p>
        </p:txBody>
      </p:sp>
      <p:sp>
        <p:nvSpPr>
          <p:cNvPr id="3" name="Content Placeholder 2"/>
          <p:cNvSpPr>
            <a:spLocks noGrp="1"/>
          </p:cNvSpPr>
          <p:nvPr>
            <p:ph idx="1"/>
          </p:nvPr>
        </p:nvSpPr>
        <p:spPr>
          <a:xfrm>
            <a:off x="457200" y="1600201"/>
            <a:ext cx="8382000" cy="838199"/>
          </a:xfrm>
        </p:spPr>
        <p:txBody>
          <a:bodyPr/>
          <a:lstStyle/>
          <a:p>
            <a:pPr marL="256032" indent="-256032">
              <a:buSzPct val="100000"/>
            </a:pPr>
            <a:r>
              <a:rPr lang="en-US" altLang="en-US" sz="2600" dirty="0"/>
              <a:t>A line from the sun to a given planet sweeps out equal areas in equal times.</a:t>
            </a:r>
          </a:p>
        </p:txBody>
      </p:sp>
      <p:pic>
        <p:nvPicPr>
          <p:cNvPr id="7" name="Picture 6" descr="As the planet P moves along its elliptical orbit with the sun S at one focus. The area Ay swept by line segment S P over a given time interval is the same, regardless of the distance from S to 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9766" y="2616006"/>
            <a:ext cx="4164467" cy="2887023"/>
          </a:xfrm>
          <a:prstGeom prst="rect">
            <a:avLst/>
          </a:prstGeom>
        </p:spPr>
      </p:pic>
      <p:sp>
        <p:nvSpPr>
          <p:cNvPr id="5" name="Text Placeholder 4"/>
          <p:cNvSpPr>
            <a:spLocks noGrp="1"/>
          </p:cNvSpPr>
          <p:nvPr>
            <p:ph type="body" sz="quarter" idx="13"/>
          </p:nvPr>
        </p:nvSpPr>
        <p:spPr>
          <a:xfrm>
            <a:off x="457200" y="5781675"/>
            <a:ext cx="8229600" cy="457200"/>
          </a:xfrm>
        </p:spPr>
        <p:txBody>
          <a:bodyPr/>
          <a:lstStyle/>
          <a:p>
            <a:r>
              <a:rPr lang="en-US" sz="2600" dirty="0">
                <a:hlinkClick r:id="rId3" tooltip="https://mediaplayer.pearsoncmg.com/assets/_video.true/secs-yf-vts-ex13-7"/>
              </a:rPr>
              <a:t>Video Tutor Solution: Example </a:t>
            </a:r>
            <a:r>
              <a:rPr lang="en-US" sz="2600" dirty="0" smtClean="0">
                <a:hlinkClick r:id="rId3" tooltip="https://mediaplayer.pearsoncmg.com/assets/_video.true/secs-yf-vts-ex13-7"/>
              </a:rPr>
              <a:t>13.7</a:t>
            </a:r>
            <a:endParaRPr lang="en-US" sz="2600" dirty="0"/>
          </a:p>
        </p:txBody>
      </p:sp>
    </p:spTree>
    <p:extLst>
      <p:ext uri="{BB962C8B-B14F-4D97-AF65-F5344CB8AC3E}">
        <p14:creationId xmlns:p14="http://schemas.microsoft.com/office/powerpoint/2010/main" val="1054204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Kepler's Second Law </a:t>
            </a:r>
            <a:r>
              <a:rPr lang="en-US" altLang="en-US" sz="2000" b="0" dirty="0"/>
              <a:t>(2 of 2)</a:t>
            </a:r>
            <a:endParaRPr lang="en-US" sz="2000" b="0" dirty="0"/>
          </a:p>
        </p:txBody>
      </p:sp>
      <p:sp>
        <p:nvSpPr>
          <p:cNvPr id="3" name="Content Placeholder 2"/>
          <p:cNvSpPr>
            <a:spLocks noGrp="1"/>
          </p:cNvSpPr>
          <p:nvPr>
            <p:ph idx="1"/>
          </p:nvPr>
        </p:nvSpPr>
        <p:spPr>
          <a:xfrm>
            <a:off x="457200" y="1600200"/>
            <a:ext cx="3657600" cy="3581399"/>
          </a:xfrm>
        </p:spPr>
        <p:txBody>
          <a:bodyPr/>
          <a:lstStyle/>
          <a:p>
            <a:pPr marL="256032" indent="-256032">
              <a:buSzPct val="100000"/>
            </a:pPr>
            <a:r>
              <a:rPr lang="en-CA" altLang="en-US" sz="2600" dirty="0"/>
              <a:t>Because the gravitational force that the sun exerts on a planet produces zero torque around the sun, the planet’s angular momentum around the sun remains constant.</a:t>
            </a:r>
            <a:endParaRPr lang="en-US" altLang="en-US" sz="2600" dirty="0"/>
          </a:p>
        </p:txBody>
      </p:sp>
      <p:pic>
        <p:nvPicPr>
          <p:cNvPr id="6" name="Picture 5" descr="The distance vector, r arrow, and force vector, f arrow, are shown for a planet orbiting the sun at two points. The gravitational force, F arrow, on planet has different magnitudes at different points, but it is always opposite of the vector r arrow from the sun to the planet. Hence F arrow produces zero torque around sun. Hence angular momentum L arrow of planet around sun is constant in both magnitude and direction."/>
          <p:cNvPicPr>
            <a:picLocks noChangeAspect="1"/>
          </p:cNvPicPr>
          <p:nvPr/>
        </p:nvPicPr>
        <p:blipFill>
          <a:blip r:embed="rId2"/>
          <a:stretch>
            <a:fillRect/>
          </a:stretch>
        </p:blipFill>
        <p:spPr>
          <a:xfrm>
            <a:off x="4593093" y="1599089"/>
            <a:ext cx="4303844" cy="4388405"/>
          </a:xfrm>
          <a:prstGeom prst="rect">
            <a:avLst/>
          </a:prstGeom>
        </p:spPr>
      </p:pic>
    </p:spTree>
    <p:extLst>
      <p:ext uri="{BB962C8B-B14F-4D97-AF65-F5344CB8AC3E}">
        <p14:creationId xmlns:p14="http://schemas.microsoft.com/office/powerpoint/2010/main" val="3156016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sz="3600" dirty="0"/>
              <a:t>Kepler's Third Law</a:t>
            </a:r>
            <a:endParaRPr lang="en-US" sz="3600" dirty="0"/>
          </a:p>
        </p:txBody>
      </p:sp>
      <p:sp>
        <p:nvSpPr>
          <p:cNvPr id="8" name="Content Placeholder 7"/>
          <p:cNvSpPr>
            <a:spLocks noGrp="1"/>
          </p:cNvSpPr>
          <p:nvPr>
            <p:ph idx="1"/>
          </p:nvPr>
        </p:nvSpPr>
        <p:spPr>
          <a:xfrm>
            <a:off x="457200" y="1600201"/>
            <a:ext cx="8229600" cy="838198"/>
          </a:xfrm>
        </p:spPr>
        <p:txBody>
          <a:bodyPr/>
          <a:lstStyle/>
          <a:p>
            <a:r>
              <a:rPr lang="en-US" altLang="en-US" sz="2400" dirty="0"/>
              <a:t>The periods of the planets are proportional to the three-halves powers of the major axis lengths of their orbits.</a:t>
            </a:r>
          </a:p>
        </p:txBody>
      </p:sp>
      <p:graphicFrame>
        <p:nvGraphicFramePr>
          <p:cNvPr id="12" name="Object 11" descr="T = 2 pi ay to the three-halves, over the square root of upper G m sub S."/>
          <p:cNvGraphicFramePr>
            <a:graphicFrameLocks noChangeAspect="1"/>
          </p:cNvGraphicFramePr>
          <p:nvPr>
            <p:extLst>
              <p:ext uri="{D42A27DB-BD31-4B8C-83A1-F6EECF244321}">
                <p14:modId xmlns:p14="http://schemas.microsoft.com/office/powerpoint/2010/main" val="2925041554"/>
              </p:ext>
            </p:extLst>
          </p:nvPr>
        </p:nvGraphicFramePr>
        <p:xfrm>
          <a:off x="1632165" y="2576672"/>
          <a:ext cx="1623227" cy="1028048"/>
        </p:xfrm>
        <a:graphic>
          <a:graphicData uri="http://schemas.openxmlformats.org/presentationml/2006/ole">
            <mc:AlternateContent xmlns:mc="http://schemas.openxmlformats.org/markup-compatibility/2006">
              <mc:Choice xmlns:v="urn:schemas-microsoft-com:vml" Requires="v">
                <p:oleObj spid="_x0000_s12421" name="Equation" r:id="rId3" imgW="761760" imgH="482400" progId="Equation.DSMT4">
                  <p:embed/>
                </p:oleObj>
              </mc:Choice>
              <mc:Fallback>
                <p:oleObj name="Equation" r:id="rId3" imgW="761760" imgH="482400" progId="Equation.DSMT4">
                  <p:embed/>
                  <p:pic>
                    <p:nvPicPr>
                      <p:cNvPr id="0" name=""/>
                      <p:cNvPicPr/>
                      <p:nvPr/>
                    </p:nvPicPr>
                    <p:blipFill>
                      <a:blip r:embed="rId4"/>
                      <a:stretch>
                        <a:fillRect/>
                      </a:stretch>
                    </p:blipFill>
                    <p:spPr>
                      <a:xfrm>
                        <a:off x="1632165" y="2576672"/>
                        <a:ext cx="1623227" cy="1028048"/>
                      </a:xfrm>
                      <a:prstGeom prst="rect">
                        <a:avLst/>
                      </a:prstGeom>
                    </p:spPr>
                  </p:pic>
                </p:oleObj>
              </mc:Fallback>
            </mc:AlternateContent>
          </a:graphicData>
        </a:graphic>
      </p:graphicFrame>
      <p:sp>
        <p:nvSpPr>
          <p:cNvPr id="10" name="Content Placeholder 9"/>
          <p:cNvSpPr>
            <a:spLocks noGrp="1"/>
          </p:cNvSpPr>
          <p:nvPr>
            <p:ph idx="14"/>
          </p:nvPr>
        </p:nvSpPr>
        <p:spPr>
          <a:xfrm>
            <a:off x="3733800" y="2867025"/>
            <a:ext cx="4343400" cy="409575"/>
          </a:xfrm>
        </p:spPr>
        <p:txBody>
          <a:bodyPr/>
          <a:lstStyle/>
          <a:p>
            <a:pPr marL="0" indent="0">
              <a:buNone/>
            </a:pPr>
            <a:r>
              <a:rPr lang="en-US" sz="2400" dirty="0"/>
              <a:t>(elliptical orbit around the sun)</a:t>
            </a:r>
          </a:p>
        </p:txBody>
      </p:sp>
      <p:sp>
        <p:nvSpPr>
          <p:cNvPr id="9" name="Content Placeholder 8"/>
          <p:cNvSpPr>
            <a:spLocks noGrp="1"/>
          </p:cNvSpPr>
          <p:nvPr>
            <p:ph idx="13"/>
          </p:nvPr>
        </p:nvSpPr>
        <p:spPr>
          <a:xfrm>
            <a:off x="457200" y="3705226"/>
            <a:ext cx="8382000" cy="1704974"/>
          </a:xfrm>
        </p:spPr>
        <p:txBody>
          <a:bodyPr/>
          <a:lstStyle/>
          <a:p>
            <a:r>
              <a:rPr lang="en-CA" altLang="en-US" sz="2400" dirty="0"/>
              <a:t>Note that the period does not depend on the eccentricity </a:t>
            </a:r>
            <a:r>
              <a:rPr lang="en-CA" altLang="en-US" sz="2400" i="1" dirty="0"/>
              <a:t>e</a:t>
            </a:r>
            <a:r>
              <a:rPr lang="en-CA" altLang="en-US" sz="2400" dirty="0" smtClean="0"/>
              <a:t>.</a:t>
            </a:r>
            <a:endParaRPr lang="en-CA" altLang="en-US" sz="2400" dirty="0"/>
          </a:p>
          <a:p>
            <a:r>
              <a:rPr lang="en-CA" altLang="en-US" sz="2400" dirty="0"/>
              <a:t>An asteroid in an elongated elliptical orbit with semi-major axis </a:t>
            </a:r>
            <a:r>
              <a:rPr lang="en-CA" altLang="en-US" sz="2400" i="1" dirty="0"/>
              <a:t>a</a:t>
            </a:r>
            <a:r>
              <a:rPr lang="en-CA" altLang="en-US" sz="2400" dirty="0"/>
              <a:t> will have the same orbital period as a planet in a circular orbit of radius </a:t>
            </a:r>
            <a:r>
              <a:rPr lang="en-CA" altLang="en-US" sz="2400" i="1" dirty="0"/>
              <a:t>a</a:t>
            </a:r>
            <a:r>
              <a:rPr lang="en-CA" altLang="en-US" sz="2400" dirty="0"/>
              <a:t>.</a:t>
            </a:r>
            <a:endParaRPr lang="en-US" altLang="en-US" sz="2400" dirty="0"/>
          </a:p>
        </p:txBody>
      </p:sp>
      <p:sp>
        <p:nvSpPr>
          <p:cNvPr id="2" name="Text Placeholder 1"/>
          <p:cNvSpPr>
            <a:spLocks noGrp="1"/>
          </p:cNvSpPr>
          <p:nvPr>
            <p:ph type="body" sz="quarter" idx="15"/>
          </p:nvPr>
        </p:nvSpPr>
        <p:spPr>
          <a:xfrm>
            <a:off x="457200" y="5675105"/>
            <a:ext cx="8229600" cy="420895"/>
          </a:xfrm>
        </p:spPr>
        <p:txBody>
          <a:bodyPr/>
          <a:lstStyle/>
          <a:p>
            <a:r>
              <a:rPr lang="en-US" sz="2400" dirty="0">
                <a:hlinkClick r:id="rId5" tooltip="https://mediaplayer.pearsoncmg.com/assets/_video.true/secs-yf-vts-ex13-8"/>
              </a:rPr>
              <a:t>Video Tutor Solution: Example </a:t>
            </a:r>
            <a:r>
              <a:rPr lang="en-US" sz="2400" dirty="0" smtClean="0">
                <a:hlinkClick r:id="rId5" tooltip="https://mediaplayer.pearsoncmg.com/assets/_video.true/secs-yf-vts-ex13-8"/>
              </a:rPr>
              <a:t>13.8</a:t>
            </a:r>
            <a:endParaRPr lang="en-US" sz="2400" dirty="0"/>
          </a:p>
        </p:txBody>
      </p:sp>
    </p:spTree>
    <p:extLst>
      <p:ext uri="{BB962C8B-B14F-4D97-AF65-F5344CB8AC3E}">
        <p14:creationId xmlns:p14="http://schemas.microsoft.com/office/powerpoint/2010/main" val="3769337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sz="3600" dirty="0"/>
              <a:t>Comet Halley</a:t>
            </a:r>
            <a:endParaRPr lang="en-US" sz="3600" dirty="0"/>
          </a:p>
        </p:txBody>
      </p:sp>
      <p:sp>
        <p:nvSpPr>
          <p:cNvPr id="7" name="Content Placeholder 6"/>
          <p:cNvSpPr>
            <a:spLocks noGrp="1"/>
          </p:cNvSpPr>
          <p:nvPr>
            <p:ph idx="1"/>
          </p:nvPr>
        </p:nvSpPr>
        <p:spPr>
          <a:xfrm>
            <a:off x="457200" y="1600201"/>
            <a:ext cx="8229600" cy="2362199"/>
          </a:xfrm>
        </p:spPr>
        <p:txBody>
          <a:bodyPr/>
          <a:lstStyle/>
          <a:p>
            <a:pPr marL="256032" indent="-256032">
              <a:buSzPct val="100000"/>
            </a:pPr>
            <a:r>
              <a:rPr lang="en-CA" altLang="en-US" sz="2200" dirty="0"/>
              <a:t>At the heart of Comet Halley is an icy object, called the </a:t>
            </a:r>
            <a:r>
              <a:rPr lang="en-CA" altLang="en-US" sz="2200" b="1" dirty="0"/>
              <a:t>nucleus</a:t>
            </a:r>
            <a:r>
              <a:rPr lang="en-CA" altLang="en-US" sz="2200" dirty="0"/>
              <a:t>, that is about 10 km across. </a:t>
            </a:r>
          </a:p>
          <a:p>
            <a:pPr marL="256032" indent="-256032">
              <a:buSzPct val="100000"/>
            </a:pPr>
            <a:r>
              <a:rPr lang="en-CA" altLang="en-US" sz="2200" dirty="0"/>
              <a:t>When the comet’s orbit carries it close to the sun, the heat of sunlight causes the nucleus to partially evaporate. </a:t>
            </a:r>
          </a:p>
          <a:p>
            <a:pPr marL="256032" indent="-256032">
              <a:buSzPct val="100000"/>
            </a:pPr>
            <a:r>
              <a:rPr lang="en-CA" altLang="en-US" sz="2200" dirty="0"/>
              <a:t>The evaporated material forms the tail, which can be tens of millions of kilometers long.</a:t>
            </a:r>
            <a:endParaRPr lang="en-US" altLang="en-US" sz="2200" dirty="0"/>
          </a:p>
        </p:txBody>
      </p:sp>
      <p:pic>
        <p:nvPicPr>
          <p:cNvPr id="8" name="Picture 7" descr="Halley's comet follows a highly eccentric elliptical path with a perihelion between the sun and the earth orbit and an aphelion between the orbits of Neptune and Pluto."/>
          <p:cNvPicPr>
            <a:picLocks noChangeAspect="1"/>
          </p:cNvPicPr>
          <p:nvPr/>
        </p:nvPicPr>
        <p:blipFill rotWithShape="1">
          <a:blip r:embed="rId2">
            <a:extLst>
              <a:ext uri="{28A0092B-C50C-407E-A947-70E740481C1C}">
                <a14:useLocalDpi xmlns:a14="http://schemas.microsoft.com/office/drawing/2010/main" val="0"/>
              </a:ext>
            </a:extLst>
          </a:blip>
          <a:srcRect t="9682"/>
          <a:stretch/>
        </p:blipFill>
        <p:spPr>
          <a:xfrm>
            <a:off x="875445" y="4060801"/>
            <a:ext cx="7435218" cy="2337431"/>
          </a:xfrm>
          <a:prstGeom prst="rect">
            <a:avLst/>
          </a:prstGeom>
        </p:spPr>
      </p:pic>
    </p:spTree>
    <p:extLst>
      <p:ext uri="{BB962C8B-B14F-4D97-AF65-F5344CB8AC3E}">
        <p14:creationId xmlns:p14="http://schemas.microsoft.com/office/powerpoint/2010/main" val="11985826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Planetary Motions and the Center of Mass</a:t>
            </a:r>
            <a:endParaRPr lang="en-US" sz="3600" dirty="0"/>
          </a:p>
        </p:txBody>
      </p:sp>
      <p:sp>
        <p:nvSpPr>
          <p:cNvPr id="3" name="Content Placeholder 2"/>
          <p:cNvSpPr>
            <a:spLocks noGrp="1"/>
          </p:cNvSpPr>
          <p:nvPr>
            <p:ph idx="1"/>
          </p:nvPr>
        </p:nvSpPr>
        <p:spPr>
          <a:xfrm>
            <a:off x="457200" y="1600201"/>
            <a:ext cx="3810000" cy="3810000"/>
          </a:xfrm>
        </p:spPr>
        <p:txBody>
          <a:bodyPr/>
          <a:lstStyle/>
          <a:p>
            <a:pPr marL="256032" indent="-256032">
              <a:buSzPct val="100000"/>
            </a:pPr>
            <a:r>
              <a:rPr lang="en-CA" altLang="en-US" sz="2600" dirty="0"/>
              <a:t>We have assumed that as a planet or comet orbits the sun, the sun remains absolutely stationary.</a:t>
            </a:r>
          </a:p>
          <a:p>
            <a:pPr marL="256032" indent="-256032">
              <a:buSzPct val="100000"/>
            </a:pPr>
            <a:r>
              <a:rPr lang="en-CA" altLang="en-US" sz="2600" dirty="0"/>
              <a:t>In fact, </a:t>
            </a:r>
            <a:r>
              <a:rPr lang="en-CA" altLang="en-US" sz="2600" b="1" dirty="0"/>
              <a:t>both </a:t>
            </a:r>
            <a:r>
              <a:rPr lang="en-CA" altLang="en-US" sz="2600" dirty="0"/>
              <a:t>the sun and the planet orbit around their common center of mass.</a:t>
            </a:r>
            <a:endParaRPr lang="en-US" altLang="en-US" sz="2600" dirty="0"/>
          </a:p>
        </p:txBody>
      </p:sp>
      <p:pic>
        <p:nvPicPr>
          <p:cNvPr id="4" name="Picture 3" descr="A star and planet orbit the center of mass for the star planet system. The star is more massive than the planet. So it orbits closer to the center of mass. The planet and star are always on opposite sides of the center of mas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1600201"/>
            <a:ext cx="4106151" cy="4397664"/>
          </a:xfrm>
          <a:prstGeom prst="rect">
            <a:avLst/>
          </a:prstGeom>
        </p:spPr>
      </p:pic>
    </p:spTree>
    <p:extLst>
      <p:ext uri="{BB962C8B-B14F-4D97-AF65-F5344CB8AC3E}">
        <p14:creationId xmlns:p14="http://schemas.microsoft.com/office/powerpoint/2010/main" val="9717585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Spherical Mass Distributions</a:t>
            </a:r>
            <a:endParaRPr lang="en-US" sz="3600" dirty="0"/>
          </a:p>
        </p:txBody>
      </p:sp>
      <p:sp>
        <p:nvSpPr>
          <p:cNvPr id="3" name="Content Placeholder 2"/>
          <p:cNvSpPr>
            <a:spLocks noGrp="1"/>
          </p:cNvSpPr>
          <p:nvPr>
            <p:ph idx="1"/>
          </p:nvPr>
        </p:nvSpPr>
        <p:spPr>
          <a:xfrm>
            <a:off x="457200" y="1600200"/>
            <a:ext cx="4648200" cy="4618923"/>
          </a:xfrm>
        </p:spPr>
        <p:txBody>
          <a:bodyPr/>
          <a:lstStyle/>
          <a:p>
            <a:pPr marL="256032" indent="-256032">
              <a:buSzPct val="100000"/>
            </a:pPr>
            <a:r>
              <a:rPr lang="en-US" altLang="en-US" sz="2600" dirty="0"/>
              <a:t>Follow the proof that the gravitational interaction between two spherically symmetric mass distributions is the same as if each one were concentrated at its center. </a:t>
            </a:r>
          </a:p>
          <a:p>
            <a:pPr marL="256032" indent="-256032">
              <a:buSzPct val="100000"/>
            </a:pPr>
            <a:r>
              <a:rPr lang="en-US" altLang="en-US" sz="2600" dirty="0"/>
              <a:t>To begin, we consider the gravitational force on a point mass </a:t>
            </a:r>
            <a:r>
              <a:rPr lang="en-US" altLang="en-US" sz="2600" i="1" dirty="0"/>
              <a:t>m</a:t>
            </a:r>
            <a:r>
              <a:rPr lang="en-US" altLang="en-US" sz="2600" dirty="0"/>
              <a:t> outside a spherical shell.</a:t>
            </a:r>
          </a:p>
        </p:txBody>
      </p:sp>
      <p:pic>
        <p:nvPicPr>
          <p:cNvPr id="4" name="Picture 3" descr="A spherical body has radius upper R and mass upper M. A horizontal spherical segment is cut from the body above center O. Line segments of length upper R extend from O to the leftmost points on the top and bottom edges of the segment. The upper segment forms acute angle phi with the vertical, and the angle between line segments measures d phi. As a result, the lateral face of the segment has height R d phi. The top face of the spherical segment has radius upper R sine of phi. The lateral surface of the spherical segment has area d Ay = 2 pi sine of phi, times upper R d phi, and the segment has mass d upper M = upper M over Ay d Ay. A vertical line segment of length r rises from O to particle p of mass m above the surface of the sphere. The distance from p to the top edge of the spherical segment measures s. So, p is at the top vertex of a right triangle with a horizontal leg of length upper R sine of phi, and a hypotenuse of length s."/>
          <p:cNvPicPr>
            <a:picLocks noChangeAspect="1"/>
          </p:cNvPicPr>
          <p:nvPr/>
        </p:nvPicPr>
        <p:blipFill rotWithShape="1">
          <a:blip r:embed="rId2">
            <a:extLst>
              <a:ext uri="{28A0092B-C50C-407E-A947-70E740481C1C}">
                <a14:useLocalDpi xmlns:a14="http://schemas.microsoft.com/office/drawing/2010/main" val="0"/>
              </a:ext>
            </a:extLst>
          </a:blip>
          <a:srcRect t="5256"/>
          <a:stretch/>
        </p:blipFill>
        <p:spPr>
          <a:xfrm>
            <a:off x="5181600" y="1726807"/>
            <a:ext cx="3780663" cy="4492316"/>
          </a:xfrm>
          <a:prstGeom prst="rect">
            <a:avLst/>
          </a:prstGeom>
        </p:spPr>
      </p:pic>
    </p:spTree>
    <p:extLst>
      <p:ext uri="{BB962C8B-B14F-4D97-AF65-F5344CB8AC3E}">
        <p14:creationId xmlns:p14="http://schemas.microsoft.com/office/powerpoint/2010/main" val="22564694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A Point Mass Inside a Spherical Shell</a:t>
            </a:r>
            <a:endParaRPr lang="en-US" sz="3600" dirty="0"/>
          </a:p>
        </p:txBody>
      </p:sp>
      <p:sp>
        <p:nvSpPr>
          <p:cNvPr id="3" name="Content Placeholder 2"/>
          <p:cNvSpPr>
            <a:spLocks noGrp="1"/>
          </p:cNvSpPr>
          <p:nvPr>
            <p:ph idx="1"/>
          </p:nvPr>
        </p:nvSpPr>
        <p:spPr>
          <a:xfrm>
            <a:off x="457200" y="1600200"/>
            <a:ext cx="4267200" cy="4648199"/>
          </a:xfrm>
        </p:spPr>
        <p:txBody>
          <a:bodyPr/>
          <a:lstStyle/>
          <a:p>
            <a:pPr marL="256032" indent="-256032">
              <a:buSzPct val="100000"/>
            </a:pPr>
            <a:r>
              <a:rPr lang="en-US" altLang="en-US" sz="2600" dirty="0"/>
              <a:t>If a point mass is inside a spherically symmetric shell, the potential energy of the system is constant. </a:t>
            </a:r>
          </a:p>
          <a:p>
            <a:pPr marL="256032" indent="-256032">
              <a:buSzPct val="100000"/>
            </a:pPr>
            <a:r>
              <a:rPr lang="en-US" altLang="en-US" sz="2600" dirty="0"/>
              <a:t>This means that the shell exerts no force on a point mass inside of it.</a:t>
            </a:r>
          </a:p>
          <a:p>
            <a:pPr marL="256032" indent="-256032">
              <a:buSzPct val="100000"/>
            </a:pPr>
            <a:r>
              <a:rPr lang="en-CA" altLang="en-US" sz="2600" dirty="0"/>
              <a:t>Only the mass inside a sphere of radius </a:t>
            </a:r>
            <a:r>
              <a:rPr lang="en-CA" altLang="en-US" sz="2600" i="1" dirty="0"/>
              <a:t>r</a:t>
            </a:r>
            <a:r>
              <a:rPr lang="en-CA" altLang="en-US" sz="2600" dirty="0"/>
              <a:t> exerts a net gravitational force on it.</a:t>
            </a:r>
            <a:endParaRPr lang="en-US" altLang="en-US" sz="2600" dirty="0"/>
          </a:p>
        </p:txBody>
      </p:sp>
      <p:pic>
        <p:nvPicPr>
          <p:cNvPr id="4" name="Picture 3" descr="The earth of radius upper R sub E and mass m sub E is centered on O. A smaller spherical region of radius r is also centered on O, and a vertical shaft extends along the diameter of the earth through O. A person drops mass m into the shaft. At the edge of the smaller spherical region, the mass experiences F sub g toward the center of the earth."/>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1752600"/>
            <a:ext cx="4134802" cy="3275826"/>
          </a:xfrm>
          <a:prstGeom prst="rect">
            <a:avLst/>
          </a:prstGeom>
        </p:spPr>
      </p:pic>
    </p:spTree>
    <p:extLst>
      <p:ext uri="{BB962C8B-B14F-4D97-AF65-F5344CB8AC3E}">
        <p14:creationId xmlns:p14="http://schemas.microsoft.com/office/powerpoint/2010/main" val="21224613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Apparent Weight and the Earth's Rotation</a:t>
            </a:r>
            <a:endParaRPr lang="en-US" sz="3600" dirty="0"/>
          </a:p>
        </p:txBody>
      </p:sp>
      <p:pic>
        <p:nvPicPr>
          <p:cNvPr id="4" name="Picture 3" descr="At the north or south pole, a person's apparent weight is the same as his true weight. Away from the poles, a person's apparent weight is not equal to the true weight due to the earth's rotation, which exerts a force opposite the force of gravit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1146" y="1500195"/>
            <a:ext cx="5832320" cy="4785492"/>
          </a:xfrm>
          <a:prstGeom prst="rect">
            <a:avLst/>
          </a:prstGeom>
        </p:spPr>
      </p:pic>
    </p:spTree>
    <p:extLst>
      <p:ext uri="{BB962C8B-B14F-4D97-AF65-F5344CB8AC3E}">
        <p14:creationId xmlns:p14="http://schemas.microsoft.com/office/powerpoint/2010/main" val="4469206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Variations of G with Latitude and Elevation</a:t>
            </a:r>
            <a:endParaRPr lang="en-US" sz="3600" dirty="0"/>
          </a:p>
        </p:txBody>
      </p:sp>
      <p:graphicFrame>
        <p:nvGraphicFramePr>
          <p:cNvPr id="4" name="Table 3" descr="A table. The columns have the following headings from left to right: station, north latitude in degrees, elevation in meters, g in meters per second squared. The row entries are as follows. Row 1: Canal Zone, 9, 0, 9.78243. Row 2: Jamaica, 18, 0, 9.78591. Row 3: Bermuda, 32, 0, 9.79806. Row 4: Denver Colorado, 40, 1638, 9.79609. Row 5: Pittsburgh Pennsylvania, 40.5, 235, 9.80118. Row 6: Cambridge Massachusetts, 42, 0, 9.80398. Row 7: Greenland, 70, 0, 9.82534."/>
          <p:cNvGraphicFramePr>
            <a:graphicFrameLocks noGrp="1"/>
          </p:cNvGraphicFramePr>
          <p:nvPr>
            <p:extLst>
              <p:ext uri="{D42A27DB-BD31-4B8C-83A1-F6EECF244321}">
                <p14:modId xmlns:p14="http://schemas.microsoft.com/office/powerpoint/2010/main" val="2971618359"/>
              </p:ext>
            </p:extLst>
          </p:nvPr>
        </p:nvGraphicFramePr>
        <p:xfrm>
          <a:off x="762000" y="1524000"/>
          <a:ext cx="7696200" cy="4834890"/>
        </p:xfrm>
        <a:graphic>
          <a:graphicData uri="http://schemas.openxmlformats.org/drawingml/2006/table">
            <a:tbl>
              <a:tblPr firstRow="1" bandRow="1">
                <a:tableStyleId>{3B4B98B0-60AC-42C2-AFA5-B58CD77FA1E5}</a:tableStyleId>
              </a:tblPr>
              <a:tblGrid>
                <a:gridCol w="2057400">
                  <a:extLst>
                    <a:ext uri="{9D8B030D-6E8A-4147-A177-3AD203B41FA5}">
                      <a16:colId xmlns:a16="http://schemas.microsoft.com/office/drawing/2014/main" val="20000"/>
                    </a:ext>
                  </a:extLst>
                </a:gridCol>
                <a:gridCol w="179070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590550">
                <a:tc>
                  <a:txBody>
                    <a:bodyPr/>
                    <a:lstStyle/>
                    <a:p>
                      <a:endParaRPr lang="en-US" sz="2000" b="1" i="0" u="none" strike="noStrike" kern="1200" baseline="0" dirty="0">
                        <a:solidFill>
                          <a:schemeClr val="tx1"/>
                        </a:solidFill>
                        <a:latin typeface="+mn-lt"/>
                        <a:ea typeface="+mn-ea"/>
                        <a:cs typeface="+mn-cs"/>
                      </a:endParaRPr>
                    </a:p>
                    <a:p>
                      <a:r>
                        <a:rPr lang="en-US" sz="2000" b="1" i="0" u="none" strike="noStrike" kern="1200" baseline="0" dirty="0">
                          <a:solidFill>
                            <a:schemeClr val="tx1"/>
                          </a:solidFill>
                          <a:latin typeface="+mn-lt"/>
                          <a:ea typeface="+mn-ea"/>
                          <a:cs typeface="+mn-cs"/>
                        </a:rPr>
                        <a:t>Station</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i="0" u="none" strike="noStrike" kern="1200" baseline="0" dirty="0">
                          <a:solidFill>
                            <a:schemeClr val="tx1"/>
                          </a:solidFill>
                          <a:latin typeface="+mn-lt"/>
                          <a:ea typeface="+mn-ea"/>
                          <a:cs typeface="+mn-cs"/>
                        </a:rPr>
                        <a:t>North</a:t>
                      </a:r>
                    </a:p>
                    <a:p>
                      <a:pPr algn="ctr"/>
                      <a:r>
                        <a:rPr lang="en-US" sz="2000" b="1" i="0" u="none" strike="noStrike" kern="1200" baseline="0" dirty="0">
                          <a:solidFill>
                            <a:schemeClr val="tx1"/>
                          </a:solidFill>
                          <a:latin typeface="+mn-lt"/>
                          <a:ea typeface="+mn-ea"/>
                          <a:cs typeface="+mn-cs"/>
                        </a:rPr>
                        <a:t>Latitude</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i="0" u="none" strike="noStrike" kern="1200" baseline="0" dirty="0">
                          <a:solidFill>
                            <a:schemeClr val="tx1"/>
                          </a:solidFill>
                          <a:latin typeface="+mn-lt"/>
                          <a:ea typeface="+mn-ea"/>
                          <a:cs typeface="+mn-cs"/>
                        </a:rPr>
                        <a:t>Elevation</a:t>
                      </a:r>
                    </a:p>
                    <a:p>
                      <a:pPr algn="ctr"/>
                      <a:r>
                        <a:rPr lang="en-US" sz="2000" b="1" i="0" u="none" strike="noStrike" kern="1200" baseline="0" dirty="0">
                          <a:solidFill>
                            <a:schemeClr val="tx1"/>
                          </a:solidFill>
                          <a:latin typeface="+mn-lt"/>
                          <a:ea typeface="+mn-ea"/>
                          <a:cs typeface="+mn-cs"/>
                        </a:rPr>
                        <a:t>(m)</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b="1" i="1" u="none" strike="noStrike" kern="1200" baseline="0" dirty="0">
                        <a:solidFill>
                          <a:schemeClr val="tx1"/>
                        </a:solidFill>
                        <a:latin typeface="+mn-lt"/>
                        <a:ea typeface="+mn-ea"/>
                        <a:cs typeface="+mn-cs"/>
                      </a:endParaRPr>
                    </a:p>
                    <a:p>
                      <a:pPr algn="ctr"/>
                      <a:r>
                        <a:rPr lang="en-US" sz="2000" b="1" i="1" u="none" strike="noStrike" kern="1200" baseline="0" dirty="0">
                          <a:solidFill>
                            <a:schemeClr val="tx1"/>
                          </a:solidFill>
                          <a:latin typeface="+mn-lt"/>
                          <a:ea typeface="+mn-ea"/>
                          <a:cs typeface="+mn-cs"/>
                        </a:rPr>
                        <a:t>g </a:t>
                      </a:r>
                      <a:r>
                        <a:rPr lang="en-US" sz="2000" b="1" i="0" u="none" strike="noStrike" kern="1200" baseline="0" dirty="0">
                          <a:solidFill>
                            <a:schemeClr val="tx1"/>
                          </a:solidFill>
                          <a:latin typeface="+mn-lt"/>
                          <a:ea typeface="+mn-ea"/>
                          <a:cs typeface="+mn-cs"/>
                        </a:rPr>
                        <a:t>(m/s</a:t>
                      </a:r>
                      <a:r>
                        <a:rPr lang="en-US" sz="2000" b="1" i="0" u="none" strike="noStrike" kern="1200" baseline="30000" dirty="0">
                          <a:solidFill>
                            <a:schemeClr val="tx1"/>
                          </a:solidFill>
                          <a:latin typeface="+mn-lt"/>
                          <a:ea typeface="+mn-ea"/>
                          <a:cs typeface="+mn-cs"/>
                        </a:rPr>
                        <a:t>2</a:t>
                      </a:r>
                      <a:r>
                        <a:rPr lang="en-US" sz="2000" b="1" i="0" u="none" strike="noStrike" kern="1200" baseline="0" dirty="0">
                          <a:solidFill>
                            <a:schemeClr val="tx1"/>
                          </a:solidFill>
                          <a:latin typeface="+mn-lt"/>
                          <a:ea typeface="+mn-ea"/>
                          <a:cs typeface="+mn-cs"/>
                        </a:rPr>
                        <a:t>)</a:t>
                      </a:r>
                      <a:endParaRPr lang="en-US" sz="2000"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90550">
                <a:tc>
                  <a:txBody>
                    <a:bodyPr/>
                    <a:lstStyle/>
                    <a:p>
                      <a:r>
                        <a:rPr lang="en-US" sz="2000" b="0" i="0" u="none" strike="noStrike" kern="1200" baseline="0" dirty="0">
                          <a:solidFill>
                            <a:schemeClr val="tx1"/>
                          </a:solidFill>
                          <a:latin typeface="+mn-lt"/>
                          <a:ea typeface="+mn-ea"/>
                          <a:cs typeface="+mn-cs"/>
                        </a:rPr>
                        <a:t>Canal Zone</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i="0" u="none" strike="noStrike" kern="1200" baseline="0" dirty="0">
                          <a:solidFill>
                            <a:schemeClr val="tx1"/>
                          </a:solidFill>
                          <a:latin typeface="+mn-lt"/>
                          <a:ea typeface="+mn-ea"/>
                          <a:cs typeface="+mn-cs"/>
                        </a:rPr>
                        <a:t>09°</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i="0" u="none" strike="noStrike" kern="1200" baseline="0" dirty="0">
                          <a:solidFill>
                            <a:schemeClr val="tx1"/>
                          </a:solidFill>
                          <a:latin typeface="+mn-lt"/>
                          <a:ea typeface="+mn-ea"/>
                          <a:cs typeface="+mn-cs"/>
                        </a:rPr>
                        <a:t>9.78243</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90550">
                <a:tc>
                  <a:txBody>
                    <a:bodyPr/>
                    <a:lstStyle/>
                    <a:p>
                      <a:r>
                        <a:rPr lang="en-US" sz="2000" b="0" i="0" u="none" strike="noStrike" kern="1200" baseline="0" dirty="0">
                          <a:solidFill>
                            <a:schemeClr val="tx1"/>
                          </a:solidFill>
                          <a:latin typeface="+mn-lt"/>
                          <a:ea typeface="+mn-ea"/>
                          <a:cs typeface="+mn-cs"/>
                        </a:rPr>
                        <a:t>Jamaica</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i="0" u="none" strike="noStrike" kern="1200" baseline="0" dirty="0">
                          <a:solidFill>
                            <a:schemeClr val="tx1"/>
                          </a:solidFill>
                          <a:latin typeface="+mn-lt"/>
                          <a:ea typeface="+mn-ea"/>
                          <a:cs typeface="+mn-cs"/>
                        </a:rPr>
                        <a:t>18°</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i="0" u="none" strike="noStrike" kern="1200" baseline="0" dirty="0">
                          <a:solidFill>
                            <a:schemeClr val="tx1"/>
                          </a:solidFill>
                          <a:latin typeface="+mn-lt"/>
                          <a:ea typeface="+mn-ea"/>
                          <a:cs typeface="+mn-cs"/>
                        </a:rPr>
                        <a:t>9.78591</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90550">
                <a:tc>
                  <a:txBody>
                    <a:bodyPr/>
                    <a:lstStyle/>
                    <a:p>
                      <a:r>
                        <a:rPr lang="en-US" sz="2000" b="0" i="0" u="none" strike="noStrike" kern="1200" baseline="0" dirty="0">
                          <a:solidFill>
                            <a:schemeClr val="tx1"/>
                          </a:solidFill>
                          <a:latin typeface="+mn-lt"/>
                          <a:ea typeface="+mn-ea"/>
                          <a:cs typeface="+mn-cs"/>
                        </a:rPr>
                        <a:t>Bermuda</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i="0" u="none" strike="noStrike" kern="1200" baseline="0" dirty="0">
                          <a:solidFill>
                            <a:schemeClr val="tx1"/>
                          </a:solidFill>
                          <a:latin typeface="+mn-lt"/>
                          <a:ea typeface="+mn-ea"/>
                          <a:cs typeface="+mn-cs"/>
                        </a:rPr>
                        <a:t>32°</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i="0" u="none" strike="noStrike" kern="1200" baseline="0" dirty="0">
                          <a:solidFill>
                            <a:schemeClr val="tx1"/>
                          </a:solidFill>
                          <a:latin typeface="+mn-lt"/>
                          <a:ea typeface="+mn-ea"/>
                          <a:cs typeface="+mn-cs"/>
                        </a:rPr>
                        <a:t>9.79806</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90550">
                <a:tc>
                  <a:txBody>
                    <a:bodyPr/>
                    <a:lstStyle/>
                    <a:p>
                      <a:r>
                        <a:rPr lang="en-US" sz="2000" b="0" i="0" u="none" strike="noStrike" kern="1200" baseline="0" dirty="0">
                          <a:solidFill>
                            <a:schemeClr val="tx1"/>
                          </a:solidFill>
                          <a:latin typeface="+mn-lt"/>
                          <a:ea typeface="+mn-ea"/>
                          <a:cs typeface="+mn-cs"/>
                        </a:rPr>
                        <a:t>Denver, CO</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i="0" u="none" strike="noStrike" kern="1200" baseline="0" dirty="0">
                          <a:solidFill>
                            <a:schemeClr val="tx1"/>
                          </a:solidFill>
                          <a:latin typeface="+mn-lt"/>
                          <a:ea typeface="+mn-ea"/>
                          <a:cs typeface="+mn-cs"/>
                        </a:rPr>
                        <a:t>40°</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1638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i="0" u="none" strike="noStrike" kern="1200" baseline="0" dirty="0">
                          <a:solidFill>
                            <a:schemeClr val="tx1"/>
                          </a:solidFill>
                          <a:latin typeface="+mn-lt"/>
                          <a:ea typeface="+mn-ea"/>
                          <a:cs typeface="+mn-cs"/>
                        </a:rPr>
                        <a:t>9.79609</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90550">
                <a:tc>
                  <a:txBody>
                    <a:bodyPr/>
                    <a:lstStyle/>
                    <a:p>
                      <a:r>
                        <a:rPr lang="en-US" sz="2000" b="0" i="0" u="none" strike="noStrike" kern="1200" baseline="0" dirty="0">
                          <a:solidFill>
                            <a:schemeClr val="tx1"/>
                          </a:solidFill>
                          <a:latin typeface="+mn-lt"/>
                          <a:ea typeface="+mn-ea"/>
                          <a:cs typeface="+mn-cs"/>
                        </a:rPr>
                        <a:t>Pittsburgh, PA</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i="0" u="none" strike="noStrike" kern="1200" baseline="0" dirty="0">
                          <a:solidFill>
                            <a:schemeClr val="tx1"/>
                          </a:solidFill>
                          <a:latin typeface="+mn-lt"/>
                          <a:ea typeface="+mn-ea"/>
                          <a:cs typeface="+mn-cs"/>
                        </a:rPr>
                        <a:t>40.5°</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t>235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i="0" u="none" strike="noStrike" kern="1200" baseline="0" dirty="0">
                          <a:solidFill>
                            <a:schemeClr val="tx1"/>
                          </a:solidFill>
                          <a:latin typeface="+mn-lt"/>
                          <a:ea typeface="+mn-ea"/>
                          <a:cs typeface="+mn-cs"/>
                        </a:rPr>
                        <a:t>9.80118</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590550">
                <a:tc>
                  <a:txBody>
                    <a:bodyPr/>
                    <a:lstStyle/>
                    <a:p>
                      <a:r>
                        <a:rPr lang="en-US" sz="2000" b="0" i="0" u="none" strike="noStrike" kern="1200" baseline="0" dirty="0">
                          <a:solidFill>
                            <a:schemeClr val="tx1"/>
                          </a:solidFill>
                          <a:latin typeface="+mn-lt"/>
                          <a:ea typeface="+mn-ea"/>
                          <a:cs typeface="+mn-cs"/>
                        </a:rPr>
                        <a:t>Cambridge, MA</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i="0" u="none" strike="noStrike" kern="1200" baseline="0" dirty="0">
                          <a:solidFill>
                            <a:schemeClr val="tx1"/>
                          </a:solidFill>
                          <a:latin typeface="+mn-lt"/>
                          <a:ea typeface="+mn-ea"/>
                          <a:cs typeface="+mn-cs"/>
                        </a:rPr>
                        <a:t>42°</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i="0" u="none" strike="noStrike" kern="1200" baseline="0" dirty="0">
                          <a:solidFill>
                            <a:schemeClr val="tx1"/>
                          </a:solidFill>
                          <a:latin typeface="+mn-lt"/>
                          <a:ea typeface="+mn-ea"/>
                          <a:cs typeface="+mn-cs"/>
                        </a:rPr>
                        <a:t>9.80398</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590550">
                <a:tc>
                  <a:txBody>
                    <a:bodyPr/>
                    <a:lstStyle/>
                    <a:p>
                      <a:r>
                        <a:rPr lang="en-US" sz="2000" b="0" i="0" u="none" strike="noStrike" kern="1200" baseline="0" dirty="0">
                          <a:solidFill>
                            <a:schemeClr val="tx1"/>
                          </a:solidFill>
                          <a:latin typeface="+mn-lt"/>
                          <a:ea typeface="+mn-ea"/>
                          <a:cs typeface="+mn-cs"/>
                        </a:rPr>
                        <a:t>Greenland</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i="0" u="none" strike="noStrike" kern="1200" baseline="0" dirty="0">
                          <a:solidFill>
                            <a:schemeClr val="tx1"/>
                          </a:solidFill>
                          <a:latin typeface="+mn-lt"/>
                          <a:ea typeface="+mn-ea"/>
                          <a:cs typeface="+mn-cs"/>
                        </a:rPr>
                        <a:t>70°</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i="0" u="none" strike="noStrike" kern="1200" baseline="0" dirty="0">
                          <a:solidFill>
                            <a:schemeClr val="tx1"/>
                          </a:solidFill>
                          <a:latin typeface="+mn-lt"/>
                          <a:ea typeface="+mn-ea"/>
                          <a:cs typeface="+mn-cs"/>
                        </a:rPr>
                        <a:t>9.82534</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0916644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Black Holes </a:t>
            </a:r>
            <a:r>
              <a:rPr lang="en-US" altLang="en-US" sz="2000" b="0" dirty="0"/>
              <a:t>(1 of 2)</a:t>
            </a:r>
            <a:endParaRPr lang="en-US" sz="2000" b="0" dirty="0"/>
          </a:p>
        </p:txBody>
      </p:sp>
      <p:sp>
        <p:nvSpPr>
          <p:cNvPr id="4" name="Content Placeholder 3"/>
          <p:cNvSpPr>
            <a:spLocks noGrp="1"/>
          </p:cNvSpPr>
          <p:nvPr>
            <p:ph idx="1"/>
          </p:nvPr>
        </p:nvSpPr>
        <p:spPr>
          <a:xfrm>
            <a:off x="457200" y="1600201"/>
            <a:ext cx="8458200" cy="1447800"/>
          </a:xfrm>
        </p:spPr>
        <p:txBody>
          <a:bodyPr/>
          <a:lstStyle/>
          <a:p>
            <a:r>
              <a:rPr lang="en-US" altLang="en-US" sz="2600" dirty="0"/>
              <a:t>If a spherical nonrotating object has radius less than the </a:t>
            </a:r>
            <a:r>
              <a:rPr lang="en-US" altLang="en-US" sz="2600" b="1" dirty="0"/>
              <a:t>Schwarzschild</a:t>
            </a:r>
            <a:r>
              <a:rPr lang="en-US" altLang="en-US" sz="2600" dirty="0"/>
              <a:t> </a:t>
            </a:r>
            <a:r>
              <a:rPr lang="en-US" altLang="en-US" sz="2600" b="1" dirty="0"/>
              <a:t>radius</a:t>
            </a:r>
            <a:r>
              <a:rPr lang="en-US" altLang="en-US" sz="2600" dirty="0"/>
              <a:t>, nothing can escape from it. </a:t>
            </a:r>
          </a:p>
          <a:p>
            <a:r>
              <a:rPr lang="en-US" altLang="en-US" sz="2600" dirty="0"/>
              <a:t>Such an object is a </a:t>
            </a:r>
            <a:r>
              <a:rPr lang="en-US" altLang="en-US" sz="2600" b="1" dirty="0"/>
              <a:t>black</a:t>
            </a:r>
            <a:r>
              <a:rPr lang="en-US" altLang="en-US" sz="2600" dirty="0"/>
              <a:t> </a:t>
            </a:r>
            <a:r>
              <a:rPr lang="en-US" altLang="en-US" sz="2600" b="1" dirty="0"/>
              <a:t>hole</a:t>
            </a:r>
            <a:r>
              <a:rPr lang="en-US" altLang="en-US" sz="2600" dirty="0"/>
              <a:t>.</a:t>
            </a:r>
          </a:p>
        </p:txBody>
      </p:sp>
      <p:pic>
        <p:nvPicPr>
          <p:cNvPr id="6" name="Picture 5" descr="The Schwarzschild radius of a black hole upper R sub s = 2 times the product of the gravitational constant upper G and the mass of the back hole upper M, divided by the speed of light in a vacuum c, squared."/>
          <p:cNvPicPr>
            <a:picLocks noChangeAspect="1"/>
          </p:cNvPicPr>
          <p:nvPr/>
        </p:nvPicPr>
        <p:blipFill rotWithShape="1">
          <a:blip r:embed="rId2">
            <a:extLst>
              <a:ext uri="{28A0092B-C50C-407E-A947-70E740481C1C}">
                <a14:useLocalDpi xmlns:a14="http://schemas.microsoft.com/office/drawing/2010/main" val="0"/>
              </a:ext>
            </a:extLst>
          </a:blip>
          <a:srcRect l="1904" r="10473" b="12501"/>
          <a:stretch/>
        </p:blipFill>
        <p:spPr>
          <a:xfrm>
            <a:off x="636581" y="3101057"/>
            <a:ext cx="7870838" cy="1210897"/>
          </a:xfrm>
          <a:prstGeom prst="rect">
            <a:avLst/>
          </a:prstGeom>
        </p:spPr>
      </p:pic>
      <p:sp>
        <p:nvSpPr>
          <p:cNvPr id="5" name="Content Placeholder 4"/>
          <p:cNvSpPr>
            <a:spLocks noGrp="1"/>
          </p:cNvSpPr>
          <p:nvPr>
            <p:ph idx="13"/>
          </p:nvPr>
        </p:nvSpPr>
        <p:spPr>
          <a:xfrm>
            <a:off x="457200" y="4485936"/>
            <a:ext cx="8229600" cy="1838664"/>
          </a:xfrm>
        </p:spPr>
        <p:txBody>
          <a:bodyPr/>
          <a:lstStyle/>
          <a:p>
            <a:r>
              <a:rPr lang="en-CA" altLang="en-US" sz="2600" dirty="0"/>
              <a:t>The surface of the sphere with radius </a:t>
            </a:r>
            <a:r>
              <a:rPr lang="en-CA" altLang="en-US" sz="2600" i="1" dirty="0"/>
              <a:t>R</a:t>
            </a:r>
            <a:r>
              <a:rPr lang="en-CA" altLang="en-US" sz="2600" i="1" baseline="-25000" dirty="0"/>
              <a:t>S</a:t>
            </a:r>
            <a:r>
              <a:rPr lang="en-CA" altLang="en-US" sz="2600" dirty="0"/>
              <a:t> surrounding a black hole is called the </a:t>
            </a:r>
            <a:r>
              <a:rPr lang="en-CA" altLang="en-US" sz="2600" b="1" dirty="0"/>
              <a:t>event</a:t>
            </a:r>
            <a:r>
              <a:rPr lang="en-CA" altLang="en-US" sz="2600" dirty="0"/>
              <a:t> </a:t>
            </a:r>
            <a:r>
              <a:rPr lang="en-CA" altLang="en-US" sz="2600" b="1" dirty="0"/>
              <a:t>horizon</a:t>
            </a:r>
            <a:r>
              <a:rPr lang="en-CA" altLang="en-US" sz="2600" dirty="0"/>
              <a:t>.</a:t>
            </a:r>
          </a:p>
          <a:p>
            <a:r>
              <a:rPr lang="en-CA" altLang="en-US" sz="2600" dirty="0"/>
              <a:t>Since light can’t escape from within that sphere, we can’t see events occurring inside.</a:t>
            </a:r>
            <a:endParaRPr lang="en-US" altLang="en-US" sz="2600" dirty="0"/>
          </a:p>
        </p:txBody>
      </p:sp>
    </p:spTree>
    <p:extLst>
      <p:ext uri="{BB962C8B-B14F-4D97-AF65-F5344CB8AC3E}">
        <p14:creationId xmlns:p14="http://schemas.microsoft.com/office/powerpoint/2010/main" val="1971974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Introduction</a:t>
            </a:r>
            <a:endParaRPr lang="en-US" sz="3600" dirty="0"/>
          </a:p>
        </p:txBody>
      </p:sp>
      <p:sp>
        <p:nvSpPr>
          <p:cNvPr id="3" name="Content Placeholder 2"/>
          <p:cNvSpPr>
            <a:spLocks noGrp="1"/>
          </p:cNvSpPr>
          <p:nvPr>
            <p:ph idx="1"/>
          </p:nvPr>
        </p:nvSpPr>
        <p:spPr>
          <a:xfrm>
            <a:off x="457200" y="1600200"/>
            <a:ext cx="3962400" cy="4724400"/>
          </a:xfrm>
        </p:spPr>
        <p:txBody>
          <a:bodyPr/>
          <a:lstStyle/>
          <a:p>
            <a:pPr marL="256032" indent="-256032">
              <a:buSzPct val="100000"/>
            </a:pPr>
            <a:r>
              <a:rPr lang="en-US" altLang="en-US" sz="2400" dirty="0"/>
              <a:t>What can we say about the motion of the particles that make up Saturn’s rings?</a:t>
            </a:r>
          </a:p>
          <a:p>
            <a:pPr marL="256032" indent="-256032">
              <a:buSzPct val="100000"/>
            </a:pPr>
            <a:r>
              <a:rPr lang="en-US" altLang="en-US" sz="2400" dirty="0"/>
              <a:t>Why doesn’t the moon fall to earth, or the earth into the sun?</a:t>
            </a:r>
          </a:p>
          <a:p>
            <a:pPr marL="256032" indent="-256032">
              <a:buSzPct val="100000"/>
            </a:pPr>
            <a:r>
              <a:rPr lang="en-US" altLang="en-US" sz="2400" dirty="0"/>
              <a:t>By studying gravitation and celestial mechanics, we will be able to answer these and other questions.</a:t>
            </a:r>
          </a:p>
        </p:txBody>
      </p:sp>
      <p:pic>
        <p:nvPicPr>
          <p:cNvPr id="4" name="Picture 3" descr="Saturn is surrounded by ring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1676400"/>
            <a:ext cx="4109887" cy="2348088"/>
          </a:xfrm>
          <a:prstGeom prst="rect">
            <a:avLst/>
          </a:prstGeom>
        </p:spPr>
      </p:pic>
    </p:spTree>
    <p:extLst>
      <p:ext uri="{BB962C8B-B14F-4D97-AF65-F5344CB8AC3E}">
        <p14:creationId xmlns:p14="http://schemas.microsoft.com/office/powerpoint/2010/main" val="2160429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sz="3600" dirty="0"/>
              <a:t>Black Holes </a:t>
            </a:r>
            <a:r>
              <a:rPr lang="en-US" altLang="en-US" sz="2000" b="0" dirty="0"/>
              <a:t>(2 of 2)</a:t>
            </a:r>
            <a:endParaRPr lang="en-US" sz="2000" b="0" dirty="0"/>
          </a:p>
        </p:txBody>
      </p:sp>
      <p:pic>
        <p:nvPicPr>
          <p:cNvPr id="2" name="Picture 1" descr="Panel a shows an object with a radius greater than the Schwarzschild radius. Gravity red shifts light that is escaping from an object, causing light waves to have increased wavelengths. Panel b shows an object with a radius equal to the Schwarzschild radius. No light can escape from this object."/>
          <p:cNvPicPr>
            <a:picLocks noChangeAspect="1"/>
          </p:cNvPicPr>
          <p:nvPr/>
        </p:nvPicPr>
        <p:blipFill>
          <a:blip r:embed="rId2"/>
          <a:stretch>
            <a:fillRect/>
          </a:stretch>
        </p:blipFill>
        <p:spPr>
          <a:xfrm>
            <a:off x="845876" y="1572945"/>
            <a:ext cx="7338785" cy="4719539"/>
          </a:xfrm>
          <a:prstGeom prst="rect">
            <a:avLst/>
          </a:prstGeom>
        </p:spPr>
      </p:pic>
    </p:spTree>
    <p:extLst>
      <p:ext uri="{BB962C8B-B14F-4D97-AF65-F5344CB8AC3E}">
        <p14:creationId xmlns:p14="http://schemas.microsoft.com/office/powerpoint/2010/main" val="14844811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Detecting Black Holes</a:t>
            </a:r>
            <a:endParaRPr lang="en-US" sz="3600" dirty="0"/>
          </a:p>
        </p:txBody>
      </p:sp>
      <p:sp>
        <p:nvSpPr>
          <p:cNvPr id="3" name="Content Placeholder 2"/>
          <p:cNvSpPr>
            <a:spLocks noGrp="1"/>
          </p:cNvSpPr>
          <p:nvPr>
            <p:ph idx="1"/>
          </p:nvPr>
        </p:nvSpPr>
        <p:spPr>
          <a:xfrm>
            <a:off x="457200" y="1600201"/>
            <a:ext cx="8229600" cy="685799"/>
          </a:xfrm>
        </p:spPr>
        <p:txBody>
          <a:bodyPr/>
          <a:lstStyle/>
          <a:p>
            <a:pPr marL="256032" indent="-256032">
              <a:buSzPct val="100000"/>
            </a:pPr>
            <a:r>
              <a:rPr lang="en-US" altLang="en-US" sz="2000" dirty="0"/>
              <a:t>We can detect black holes by looking for x rays emitted from their </a:t>
            </a:r>
            <a:r>
              <a:rPr lang="en-US" altLang="en-US" sz="2000" b="1" dirty="0"/>
              <a:t>accretion disks</a:t>
            </a:r>
            <a:r>
              <a:rPr lang="en-US" altLang="en-US" sz="2000" dirty="0"/>
              <a:t>.</a:t>
            </a:r>
          </a:p>
        </p:txBody>
      </p:sp>
      <p:pic>
        <p:nvPicPr>
          <p:cNvPr id="6" name="Picture 5" descr="1. Matter is pulled from the ordinary start to form an accretion disk around the black hole. 2. The gas in the accretion disk is compressed and heated to high temperatures, becoming an intense source of x rays. 3. Gas in the accretion disk that does not fall into the black hole is ejected in two fast-moving jets."/>
          <p:cNvPicPr>
            <a:picLocks noChangeAspect="1"/>
          </p:cNvPicPr>
          <p:nvPr/>
        </p:nvPicPr>
        <p:blipFill>
          <a:blip r:embed="rId2"/>
          <a:stretch>
            <a:fillRect/>
          </a:stretch>
        </p:blipFill>
        <p:spPr>
          <a:xfrm>
            <a:off x="3174165" y="2375467"/>
            <a:ext cx="2795671" cy="4009990"/>
          </a:xfrm>
          <a:prstGeom prst="rect">
            <a:avLst/>
          </a:prstGeom>
        </p:spPr>
      </p:pic>
    </p:spTree>
    <p:extLst>
      <p:ext uri="{BB962C8B-B14F-4D97-AF65-F5344CB8AC3E}">
        <p14:creationId xmlns:p14="http://schemas.microsoft.com/office/powerpoint/2010/main" val="1056518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Newton's Law of Gravitation </a:t>
            </a:r>
            <a:r>
              <a:rPr lang="en-US" altLang="en-US" sz="2000" b="0" dirty="0"/>
              <a:t>(1 of 2)</a:t>
            </a:r>
            <a:endParaRPr lang="en-US" sz="2000" b="0" dirty="0"/>
          </a:p>
        </p:txBody>
      </p:sp>
      <p:pic>
        <p:nvPicPr>
          <p:cNvPr id="3" name="Picture 2" descr="Two particles are shown. One particle has a mass, m sub 1, while the other particle has a mass, m sub 2. The distance between the two particles is labeled r. Two arrows are drawn. One is labeled F sub lower g left parenthesis 2 on 1 right parenthesis arrow and originates at m sub 1 and points toward m sub 2. The other arrow is labeled F sub lower g left parenthesis 1 on 2 right parenthesis arrow and originates at m sub 2 and points toward m sub 1. Even if the particles have very different masses, the gravitational forces they exert on each other are equal in magnitude: F sub lower g left parenthesis 1 on 2 right parenthesis arrow = F sub lower g left parenthesis 2 on 1 right parenthesis arrow."/>
          <p:cNvPicPr>
            <a:picLocks noChangeAspect="1"/>
          </p:cNvPicPr>
          <p:nvPr/>
        </p:nvPicPr>
        <p:blipFill>
          <a:blip r:embed="rId2"/>
          <a:stretch>
            <a:fillRect/>
          </a:stretch>
        </p:blipFill>
        <p:spPr>
          <a:xfrm>
            <a:off x="1524973" y="1593991"/>
            <a:ext cx="6094052" cy="4682327"/>
          </a:xfrm>
          <a:prstGeom prst="rect">
            <a:avLst/>
          </a:prstGeom>
        </p:spPr>
      </p:pic>
    </p:spTree>
    <p:extLst>
      <p:ext uri="{BB962C8B-B14F-4D97-AF65-F5344CB8AC3E}">
        <p14:creationId xmlns:p14="http://schemas.microsoft.com/office/powerpoint/2010/main" val="26451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z="3600" dirty="0"/>
              <a:t>Newton's Law of Gravitation </a:t>
            </a:r>
            <a:r>
              <a:rPr lang="en-US" altLang="en-US" sz="2000" b="0" dirty="0"/>
              <a:t>(2 of 2)</a:t>
            </a:r>
            <a:endParaRPr lang="en-US" sz="2000" b="0" dirty="0"/>
          </a:p>
        </p:txBody>
      </p:sp>
      <p:sp>
        <p:nvSpPr>
          <p:cNvPr id="5" name="Content Placeholder 4"/>
          <p:cNvSpPr>
            <a:spLocks noGrp="1"/>
          </p:cNvSpPr>
          <p:nvPr>
            <p:ph idx="1"/>
          </p:nvPr>
        </p:nvSpPr>
        <p:spPr>
          <a:xfrm>
            <a:off x="457200" y="1600201"/>
            <a:ext cx="8305800" cy="1498124"/>
          </a:xfrm>
        </p:spPr>
        <p:txBody>
          <a:bodyPr/>
          <a:lstStyle/>
          <a:p>
            <a:r>
              <a:rPr lang="en-US" altLang="en-US" sz="2400" b="1" dirty="0"/>
              <a:t>Law of gravitation</a:t>
            </a:r>
            <a:r>
              <a:rPr lang="en-US" altLang="en-US" sz="2400" dirty="0"/>
              <a:t>: Every particle of matter attracts every other particle with a force that is directly proportional to the product of their masses and inversely proportional to the square of the distance between them:</a:t>
            </a:r>
          </a:p>
        </p:txBody>
      </p:sp>
      <p:pic>
        <p:nvPicPr>
          <p:cNvPr id="7" name="Picture 6" descr="Newton's law of gravitation. The magnitude of the attractive gravitational force between any two particles is the product of the gravitational constant, which is the same for any two particles, and the masses of the particles, divided by the square of the distance between the particles. In other words, F sub g = upper G m sub 1 m sub 2, over r squared."/>
          <p:cNvPicPr>
            <a:picLocks noChangeAspect="1"/>
          </p:cNvPicPr>
          <p:nvPr/>
        </p:nvPicPr>
        <p:blipFill rotWithShape="1">
          <a:blip r:embed="rId3">
            <a:extLst>
              <a:ext uri="{28A0092B-C50C-407E-A947-70E740481C1C}">
                <a14:useLocalDpi xmlns:a14="http://schemas.microsoft.com/office/drawing/2010/main" val="0"/>
              </a:ext>
            </a:extLst>
          </a:blip>
          <a:srcRect r="11244" b="15690"/>
          <a:stretch/>
        </p:blipFill>
        <p:spPr>
          <a:xfrm>
            <a:off x="625164" y="3182505"/>
            <a:ext cx="7893672" cy="1288917"/>
          </a:xfrm>
          <a:prstGeom prst="rect">
            <a:avLst/>
          </a:prstGeom>
        </p:spPr>
      </p:pic>
      <p:sp>
        <p:nvSpPr>
          <p:cNvPr id="6" name="Content Placeholder 5"/>
          <p:cNvSpPr>
            <a:spLocks noGrp="1"/>
          </p:cNvSpPr>
          <p:nvPr>
            <p:ph idx="13"/>
          </p:nvPr>
        </p:nvSpPr>
        <p:spPr>
          <a:xfrm>
            <a:off x="457200" y="4555602"/>
            <a:ext cx="8229600" cy="741410"/>
          </a:xfrm>
        </p:spPr>
        <p:txBody>
          <a:bodyPr/>
          <a:lstStyle/>
          <a:p>
            <a:r>
              <a:rPr lang="en-CA" altLang="en-US" sz="2400" dirty="0"/>
              <a:t>The gravitational constant </a:t>
            </a:r>
            <a:r>
              <a:rPr lang="en-CA" altLang="en-US" sz="2400" i="1" dirty="0"/>
              <a:t>G</a:t>
            </a:r>
            <a:r>
              <a:rPr lang="en-CA" altLang="en-US" sz="2400" dirty="0"/>
              <a:t> is a fundamental physical constant that has the same value for any two particles.</a:t>
            </a:r>
          </a:p>
          <a:p>
            <a:r>
              <a:rPr lang="pt-BR" altLang="en-US" sz="2400" i="1" dirty="0"/>
              <a:t> </a:t>
            </a:r>
            <a:endParaRPr lang="en-US" altLang="en-US" sz="2400" dirty="0"/>
          </a:p>
        </p:txBody>
      </p:sp>
      <p:graphicFrame>
        <p:nvGraphicFramePr>
          <p:cNvPr id="2" name="Object 1" descr="upper G = 6.67 times 10 to the negative eleventh Newton meters squared over kilograms squared."/>
          <p:cNvGraphicFramePr>
            <a:graphicFrameLocks noChangeAspect="1"/>
          </p:cNvGraphicFramePr>
          <p:nvPr>
            <p:extLst>
              <p:ext uri="{D42A27DB-BD31-4B8C-83A1-F6EECF244321}">
                <p14:modId xmlns:p14="http://schemas.microsoft.com/office/powerpoint/2010/main" val="3596321887"/>
              </p:ext>
            </p:extLst>
          </p:nvPr>
        </p:nvGraphicFramePr>
        <p:xfrm>
          <a:off x="682098" y="5469106"/>
          <a:ext cx="3037342" cy="404979"/>
        </p:xfrm>
        <a:graphic>
          <a:graphicData uri="http://schemas.openxmlformats.org/presentationml/2006/ole">
            <mc:AlternateContent xmlns:mc="http://schemas.openxmlformats.org/markup-compatibility/2006">
              <mc:Choice xmlns:v="urn:schemas-microsoft-com:vml" Requires="v">
                <p:oleObj spid="_x0000_s13390" name="Equation" r:id="rId4" imgW="1714320" imgH="228600" progId="Equation.DSMT4">
                  <p:embed/>
                </p:oleObj>
              </mc:Choice>
              <mc:Fallback>
                <p:oleObj name="Equation" r:id="rId4" imgW="1714320" imgH="228600" progId="Equation.DSMT4">
                  <p:embed/>
                  <p:pic>
                    <p:nvPicPr>
                      <p:cNvPr id="0" name=""/>
                      <p:cNvPicPr/>
                      <p:nvPr/>
                    </p:nvPicPr>
                    <p:blipFill>
                      <a:blip r:embed="rId5"/>
                      <a:stretch>
                        <a:fillRect/>
                      </a:stretch>
                    </p:blipFill>
                    <p:spPr>
                      <a:xfrm>
                        <a:off x="682098" y="5469106"/>
                        <a:ext cx="3037342" cy="404979"/>
                      </a:xfrm>
                      <a:prstGeom prst="rect">
                        <a:avLst/>
                      </a:prstGeom>
                    </p:spPr>
                  </p:pic>
                </p:oleObj>
              </mc:Fallback>
            </mc:AlternateContent>
          </a:graphicData>
        </a:graphic>
      </p:graphicFrame>
      <p:sp>
        <p:nvSpPr>
          <p:cNvPr id="3" name="Text Placeholder 2"/>
          <p:cNvSpPr>
            <a:spLocks noGrp="1"/>
          </p:cNvSpPr>
          <p:nvPr>
            <p:ph type="body" sz="quarter" idx="14"/>
          </p:nvPr>
        </p:nvSpPr>
        <p:spPr>
          <a:xfrm>
            <a:off x="457200" y="5922890"/>
            <a:ext cx="8229600" cy="401710"/>
          </a:xfrm>
        </p:spPr>
        <p:txBody>
          <a:bodyPr/>
          <a:lstStyle/>
          <a:p>
            <a:r>
              <a:rPr lang="en-US" sz="2400" dirty="0">
                <a:hlinkClick r:id="rId6" tooltip="https://mediaplayer.pearsoncmg.com/assets/_video.true/secs-yf-vts-ex13-1"/>
              </a:rPr>
              <a:t>Video Tutor Solution: Example </a:t>
            </a:r>
            <a:r>
              <a:rPr lang="en-US" sz="2400" dirty="0" smtClean="0">
                <a:hlinkClick r:id="rId6" tooltip="https://mediaplayer.pearsoncmg.com/assets/_video.true/secs-yf-vts-ex13-1"/>
              </a:rPr>
              <a:t>13.1</a:t>
            </a:r>
            <a:endParaRPr lang="en-US" sz="2400" dirty="0"/>
          </a:p>
        </p:txBody>
      </p:sp>
    </p:spTree>
    <p:extLst>
      <p:ext uri="{BB962C8B-B14F-4D97-AF65-F5344CB8AC3E}">
        <p14:creationId xmlns:p14="http://schemas.microsoft.com/office/powerpoint/2010/main" val="60595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Gravitation and Spherically </a:t>
            </a:r>
            <a:r>
              <a:rPr lang="en-US" altLang="en-US" sz="3600"/>
              <a:t>Symmetric Objects</a:t>
            </a:r>
            <a:endParaRPr lang="en-US" sz="3600" dirty="0"/>
          </a:p>
        </p:txBody>
      </p:sp>
      <p:sp>
        <p:nvSpPr>
          <p:cNvPr id="5" name="Content Placeholder 4"/>
          <p:cNvSpPr>
            <a:spLocks noGrp="1"/>
          </p:cNvSpPr>
          <p:nvPr>
            <p:ph idx="1"/>
          </p:nvPr>
        </p:nvSpPr>
        <p:spPr>
          <a:xfrm>
            <a:off x="457200" y="1600200"/>
            <a:ext cx="4876800" cy="4724400"/>
          </a:xfrm>
        </p:spPr>
        <p:txBody>
          <a:bodyPr/>
          <a:lstStyle/>
          <a:p>
            <a:pPr marL="256032" indent="-256032">
              <a:buSzPct val="100000"/>
            </a:pPr>
            <a:r>
              <a:rPr lang="en-CA" altLang="en-US" sz="2200" dirty="0"/>
              <a:t>The gravitational effect </a:t>
            </a:r>
            <a:r>
              <a:rPr lang="en-CA" altLang="en-US" sz="2200" b="1" dirty="0"/>
              <a:t>outside</a:t>
            </a:r>
            <a:r>
              <a:rPr lang="en-CA" altLang="en-US" sz="2200" dirty="0"/>
              <a:t> any spherically symmetric mass distribution is the same as though all of the mass were concentrated at its center.</a:t>
            </a:r>
          </a:p>
          <a:p>
            <a:pPr marL="256032" indent="-256032">
              <a:buSzPct val="100000"/>
            </a:pPr>
            <a:r>
              <a:rPr lang="en-CA" altLang="en-US" sz="2200" dirty="0"/>
              <a:t>The force </a:t>
            </a:r>
            <a:r>
              <a:rPr lang="en-CA" altLang="en-US" sz="2200" i="1" dirty="0"/>
              <a:t>F</a:t>
            </a:r>
            <a:r>
              <a:rPr lang="en-CA" altLang="en-US" sz="2200" baseline="-25000" dirty="0"/>
              <a:t>g</a:t>
            </a:r>
            <a:r>
              <a:rPr lang="en-CA" altLang="en-US" sz="2200" dirty="0"/>
              <a:t> attracting </a:t>
            </a:r>
            <a:r>
              <a:rPr lang="en-CA" altLang="en-US" sz="2200" i="1" dirty="0"/>
              <a:t>m</a:t>
            </a:r>
            <a:r>
              <a:rPr lang="en-CA" altLang="en-US" sz="2200" baseline="-25000" dirty="0"/>
              <a:t>1</a:t>
            </a:r>
            <a:r>
              <a:rPr lang="en-CA" altLang="en-US" sz="2200" dirty="0"/>
              <a:t> and </a:t>
            </a:r>
            <a:r>
              <a:rPr lang="en-CA" altLang="en-US" sz="2200" i="1" dirty="0"/>
              <a:t>m</a:t>
            </a:r>
            <a:r>
              <a:rPr lang="en-CA" altLang="en-US" sz="2200" baseline="-25000" dirty="0"/>
              <a:t>2</a:t>
            </a:r>
            <a:r>
              <a:rPr lang="en-CA" altLang="en-US" sz="2200" dirty="0"/>
              <a:t> on the left is equal to the force </a:t>
            </a:r>
            <a:r>
              <a:rPr lang="en-CA" altLang="en-US" sz="2200" i="1" dirty="0"/>
              <a:t>F</a:t>
            </a:r>
            <a:r>
              <a:rPr lang="en-CA" altLang="en-US" sz="2200" baseline="-25000" dirty="0"/>
              <a:t>g</a:t>
            </a:r>
            <a:r>
              <a:rPr lang="en-CA" altLang="en-US" sz="2200" dirty="0"/>
              <a:t> attracting the two point particles </a:t>
            </a:r>
            <a:r>
              <a:rPr lang="en-CA" altLang="en-US" sz="2200" i="1" dirty="0"/>
              <a:t>m</a:t>
            </a:r>
            <a:r>
              <a:rPr lang="en-CA" altLang="en-US" sz="2200" baseline="-25000" dirty="0"/>
              <a:t>1</a:t>
            </a:r>
            <a:r>
              <a:rPr lang="en-CA" altLang="en-US" sz="2200" dirty="0"/>
              <a:t> and </a:t>
            </a:r>
            <a:r>
              <a:rPr lang="en-CA" altLang="en-US" sz="2200" i="1" dirty="0"/>
              <a:t>m</a:t>
            </a:r>
            <a:r>
              <a:rPr lang="en-CA" altLang="en-US" sz="2200" baseline="-25000" dirty="0"/>
              <a:t>2</a:t>
            </a:r>
            <a:r>
              <a:rPr lang="en-CA" altLang="en-US" sz="2200" dirty="0"/>
              <a:t> on the right, which have the same masses and whose centers are separated by the same distance.</a:t>
            </a:r>
            <a:endParaRPr lang="en-US" altLang="en-US" sz="2200" dirty="0"/>
          </a:p>
        </p:txBody>
      </p:sp>
      <p:pic>
        <p:nvPicPr>
          <p:cNvPr id="6" name="Picture 5" descr="Mass m sub 1 of radius upper R sub 1 and mass m sub 2 of radius upper R sub 2 are separated by distance r on center, with each mass exerting force F sub g on the other. The masses can be represented by points."/>
          <p:cNvPicPr>
            <a:picLocks noChangeAspect="1"/>
          </p:cNvPicPr>
          <p:nvPr/>
        </p:nvPicPr>
        <p:blipFill rotWithShape="1">
          <a:blip r:embed="rId2">
            <a:extLst>
              <a:ext uri="{28A0092B-C50C-407E-A947-70E740481C1C}">
                <a14:useLocalDpi xmlns:a14="http://schemas.microsoft.com/office/drawing/2010/main" val="0"/>
              </a:ext>
            </a:extLst>
          </a:blip>
          <a:srcRect t="19798" r="16012"/>
          <a:stretch/>
        </p:blipFill>
        <p:spPr>
          <a:xfrm>
            <a:off x="5511941" y="1600200"/>
            <a:ext cx="3517759" cy="4767855"/>
          </a:xfrm>
          <a:prstGeom prst="rect">
            <a:avLst/>
          </a:prstGeom>
        </p:spPr>
      </p:pic>
    </p:spTree>
    <p:extLst>
      <p:ext uri="{BB962C8B-B14F-4D97-AF65-F5344CB8AC3E}">
        <p14:creationId xmlns:p14="http://schemas.microsoft.com/office/powerpoint/2010/main" val="3084448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Gravitational Attraction</a:t>
            </a:r>
            <a:endParaRPr lang="en-US" sz="3600" dirty="0"/>
          </a:p>
        </p:txBody>
      </p:sp>
      <p:sp>
        <p:nvSpPr>
          <p:cNvPr id="3" name="Content Placeholder 2"/>
          <p:cNvSpPr>
            <a:spLocks noGrp="1"/>
          </p:cNvSpPr>
          <p:nvPr>
            <p:ph idx="1"/>
          </p:nvPr>
        </p:nvSpPr>
        <p:spPr>
          <a:xfrm>
            <a:off x="457200" y="1600201"/>
            <a:ext cx="4724400" cy="1232458"/>
          </a:xfrm>
        </p:spPr>
        <p:txBody>
          <a:bodyPr/>
          <a:lstStyle/>
          <a:p>
            <a:pPr marL="256032" indent="-256032">
              <a:buSzPct val="100000"/>
            </a:pPr>
            <a:r>
              <a:rPr lang="en-CA" altLang="en-US" sz="2600" dirty="0"/>
              <a:t>Our solar system is part of a spiral galaxy like this one, which contains roughly</a:t>
            </a:r>
            <a:endParaRPr lang="en-US" altLang="en-US" sz="2600" dirty="0"/>
          </a:p>
        </p:txBody>
      </p:sp>
      <p:graphicFrame>
        <p:nvGraphicFramePr>
          <p:cNvPr id="6" name="Object 5" descr="10 to the eleventh"/>
          <p:cNvGraphicFramePr>
            <a:graphicFrameLocks noChangeAspect="1"/>
          </p:cNvGraphicFramePr>
          <p:nvPr>
            <p:extLst>
              <p:ext uri="{D42A27DB-BD31-4B8C-83A1-F6EECF244321}">
                <p14:modId xmlns:p14="http://schemas.microsoft.com/office/powerpoint/2010/main" val="3903896313"/>
              </p:ext>
            </p:extLst>
          </p:nvPr>
        </p:nvGraphicFramePr>
        <p:xfrm>
          <a:off x="4088166" y="2397080"/>
          <a:ext cx="626142" cy="435578"/>
        </p:xfrm>
        <a:graphic>
          <a:graphicData uri="http://schemas.openxmlformats.org/presentationml/2006/ole">
            <mc:AlternateContent xmlns:mc="http://schemas.openxmlformats.org/markup-compatibility/2006">
              <mc:Choice xmlns:v="urn:schemas-microsoft-com:vml" Requires="v">
                <p:oleObj spid="_x0000_s14414" name="Equation" r:id="rId3" imgW="291960" imgH="203040" progId="Equation.DSMT4">
                  <p:embed/>
                </p:oleObj>
              </mc:Choice>
              <mc:Fallback>
                <p:oleObj name="Equation" r:id="rId3" imgW="291960" imgH="203040" progId="Equation.DSMT4">
                  <p:embed/>
                  <p:pic>
                    <p:nvPicPr>
                      <p:cNvPr id="0" name=""/>
                      <p:cNvPicPr/>
                      <p:nvPr/>
                    </p:nvPicPr>
                    <p:blipFill>
                      <a:blip r:embed="rId4"/>
                      <a:stretch>
                        <a:fillRect/>
                      </a:stretch>
                    </p:blipFill>
                    <p:spPr>
                      <a:xfrm>
                        <a:off x="4088166" y="2397080"/>
                        <a:ext cx="626142" cy="435578"/>
                      </a:xfrm>
                      <a:prstGeom prst="rect">
                        <a:avLst/>
                      </a:prstGeom>
                    </p:spPr>
                  </p:pic>
                </p:oleObj>
              </mc:Fallback>
            </mc:AlternateContent>
          </a:graphicData>
        </a:graphic>
      </p:graphicFrame>
      <p:sp>
        <p:nvSpPr>
          <p:cNvPr id="5" name="Content Placeholder 4"/>
          <p:cNvSpPr>
            <a:spLocks noGrp="1"/>
          </p:cNvSpPr>
          <p:nvPr>
            <p:ph idx="13"/>
          </p:nvPr>
        </p:nvSpPr>
        <p:spPr>
          <a:xfrm>
            <a:off x="457200" y="2817812"/>
            <a:ext cx="4800600" cy="2773363"/>
          </a:xfrm>
        </p:spPr>
        <p:txBody>
          <a:bodyPr/>
          <a:lstStyle/>
          <a:p>
            <a:pPr marL="255600" indent="-255600">
              <a:buSzPct val="100000"/>
              <a:buNone/>
            </a:pPr>
            <a:r>
              <a:rPr lang="en-CA" altLang="en-US" sz="2600" dirty="0"/>
              <a:t>   stars as well as gas, dust, and other matter. </a:t>
            </a:r>
          </a:p>
          <a:p>
            <a:pPr>
              <a:buSzPct val="100000"/>
            </a:pPr>
            <a:r>
              <a:rPr lang="en-CA" altLang="en-US" sz="2600" dirty="0"/>
              <a:t>The entire assemblage is held together by the mutual gravitational attraction of all the matter in the galaxy.</a:t>
            </a:r>
            <a:endParaRPr lang="en-US" altLang="en-US" sz="2600" dirty="0"/>
          </a:p>
        </p:txBody>
      </p:sp>
      <p:pic>
        <p:nvPicPr>
          <p:cNvPr id="4" name="Picture 3" descr="A spiral galaxy."/>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9231" y="1600201"/>
            <a:ext cx="3617160" cy="3622626"/>
          </a:xfrm>
          <a:prstGeom prst="rect">
            <a:avLst/>
          </a:prstGeom>
        </p:spPr>
      </p:pic>
    </p:spTree>
    <p:extLst>
      <p:ext uri="{BB962C8B-B14F-4D97-AF65-F5344CB8AC3E}">
        <p14:creationId xmlns:p14="http://schemas.microsoft.com/office/powerpoint/2010/main" val="2538277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z="3600" dirty="0"/>
              <a:t>Weight</a:t>
            </a:r>
            <a:endParaRPr lang="en-US" sz="3600" dirty="0"/>
          </a:p>
        </p:txBody>
      </p:sp>
      <p:sp>
        <p:nvSpPr>
          <p:cNvPr id="5" name="Content Placeholder 4"/>
          <p:cNvSpPr>
            <a:spLocks noGrp="1"/>
          </p:cNvSpPr>
          <p:nvPr>
            <p:ph idx="1"/>
          </p:nvPr>
        </p:nvSpPr>
        <p:spPr>
          <a:xfrm>
            <a:off x="457200" y="1600200"/>
            <a:ext cx="8229600" cy="1797421"/>
          </a:xfrm>
        </p:spPr>
        <p:txBody>
          <a:bodyPr/>
          <a:lstStyle/>
          <a:p>
            <a:r>
              <a:rPr lang="en-US" altLang="en-US" sz="2600" dirty="0"/>
              <a:t>The </a:t>
            </a:r>
            <a:r>
              <a:rPr lang="en-US" altLang="en-US" sz="2600" b="1" dirty="0"/>
              <a:t>weight</a:t>
            </a:r>
            <a:r>
              <a:rPr lang="en-US" altLang="en-US" sz="2600" dirty="0"/>
              <a:t> of an object is the total gravitational force exerted on it by all other objects in the universe.</a:t>
            </a:r>
          </a:p>
          <a:p>
            <a:r>
              <a:rPr lang="en-US" altLang="en-US" sz="2600" dirty="0"/>
              <a:t>At the surface of the earth, we can neglect all other gravitational forces, so an object’s weight is:</a:t>
            </a:r>
          </a:p>
        </p:txBody>
      </p:sp>
      <p:pic>
        <p:nvPicPr>
          <p:cNvPr id="2" name="Picture 1" descr="The weight of an object at the Earth’s surface, represented as w, is equal to the gravitational force the Earth exerts on an object, F sub lower g, which = start fraction the gravitational constant, upper G times the mass of the Earth, m sub E, times the mass of the object, m, over the radius to the earth, R sub E, squared end fraction."/>
          <p:cNvPicPr>
            <a:picLocks noChangeAspect="1"/>
          </p:cNvPicPr>
          <p:nvPr/>
        </p:nvPicPr>
        <p:blipFill>
          <a:blip r:embed="rId2"/>
          <a:stretch>
            <a:fillRect/>
          </a:stretch>
        </p:blipFill>
        <p:spPr>
          <a:xfrm>
            <a:off x="1401574" y="3433761"/>
            <a:ext cx="6340853" cy="1410481"/>
          </a:xfrm>
          <a:prstGeom prst="rect">
            <a:avLst/>
          </a:prstGeom>
        </p:spPr>
      </p:pic>
      <p:sp>
        <p:nvSpPr>
          <p:cNvPr id="6" name="Content Placeholder 5"/>
          <p:cNvSpPr>
            <a:spLocks noGrp="1"/>
          </p:cNvSpPr>
          <p:nvPr>
            <p:ph idx="13"/>
          </p:nvPr>
        </p:nvSpPr>
        <p:spPr>
          <a:xfrm>
            <a:off x="457200" y="4880384"/>
            <a:ext cx="8382000" cy="437915"/>
          </a:xfrm>
        </p:spPr>
        <p:txBody>
          <a:bodyPr/>
          <a:lstStyle/>
          <a:p>
            <a:r>
              <a:rPr lang="en-US" altLang="en-US" sz="2600" dirty="0"/>
              <a:t>The acceleration due to gravity at the earth’s surface is:</a:t>
            </a:r>
          </a:p>
        </p:txBody>
      </p:sp>
      <p:pic>
        <p:nvPicPr>
          <p:cNvPr id="8" name="Picture 7" descr="Acceleration due to gravity at the earth's surface g = the gravitational constant upper G times the mass of the earth m sub E, divided by the radius of the earth upper R sub E squared."/>
          <p:cNvPicPr>
            <a:picLocks noChangeAspect="1"/>
          </p:cNvPicPr>
          <p:nvPr/>
        </p:nvPicPr>
        <p:blipFill rotWithShape="1">
          <a:blip r:embed="rId3">
            <a:extLst>
              <a:ext uri="{28A0092B-C50C-407E-A947-70E740481C1C}">
                <a14:useLocalDpi xmlns:a14="http://schemas.microsoft.com/office/drawing/2010/main" val="0"/>
              </a:ext>
            </a:extLst>
          </a:blip>
          <a:srcRect r="23039" b="16898"/>
          <a:stretch/>
        </p:blipFill>
        <p:spPr>
          <a:xfrm>
            <a:off x="1348026" y="5378114"/>
            <a:ext cx="6447949" cy="988249"/>
          </a:xfrm>
          <a:prstGeom prst="rect">
            <a:avLst/>
          </a:prstGeom>
        </p:spPr>
      </p:pic>
    </p:spTree>
    <p:extLst>
      <p:ext uri="{BB962C8B-B14F-4D97-AF65-F5344CB8AC3E}">
        <p14:creationId xmlns:p14="http://schemas.microsoft.com/office/powerpoint/2010/main" val="3639771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sz="3600" dirty="0"/>
              <a:t>Walking and Running on the Moon</a:t>
            </a:r>
            <a:endParaRPr lang="en-US" sz="3600" dirty="0"/>
          </a:p>
        </p:txBody>
      </p:sp>
      <p:sp>
        <p:nvSpPr>
          <p:cNvPr id="6" name="Content Placeholder 5"/>
          <p:cNvSpPr>
            <a:spLocks noGrp="1"/>
          </p:cNvSpPr>
          <p:nvPr>
            <p:ph idx="1"/>
          </p:nvPr>
        </p:nvSpPr>
        <p:spPr>
          <a:xfrm>
            <a:off x="457200" y="1600200"/>
            <a:ext cx="4800600" cy="4724400"/>
          </a:xfrm>
        </p:spPr>
        <p:txBody>
          <a:bodyPr/>
          <a:lstStyle/>
          <a:p>
            <a:pPr marL="255600" indent="-256032">
              <a:buSzPct val="100000"/>
            </a:pPr>
            <a:r>
              <a:rPr lang="en-CA" altLang="en-US" sz="2200" dirty="0"/>
              <a:t>You automatically transition from a walk to a run when the vertical force the ground exerts on you exceeds your weight. </a:t>
            </a:r>
          </a:p>
          <a:p>
            <a:pPr marL="255600" indent="-256032">
              <a:buSzPct val="100000"/>
            </a:pPr>
            <a:r>
              <a:rPr lang="en-CA" altLang="en-US" sz="2200" dirty="0"/>
              <a:t>This transition from walking to running happens at much lower speeds on the moon, where objects weigh only 17% as much as on earth. </a:t>
            </a:r>
          </a:p>
          <a:p>
            <a:pPr marL="256032" indent="-256032">
              <a:buSzPct val="100000"/>
            </a:pPr>
            <a:r>
              <a:rPr lang="en-CA" altLang="en-US" sz="2200" dirty="0"/>
              <a:t>Hence, the Apollo astronauts found themselves running even when moving relatively slowly during their moon “walks.”</a:t>
            </a:r>
            <a:endParaRPr lang="en-US" altLang="en-US" sz="2200" dirty="0"/>
          </a:p>
        </p:txBody>
      </p:sp>
      <p:pic>
        <p:nvPicPr>
          <p:cNvPr id="7" name="Picture 6" descr="An astronaut walks on the moo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1676400"/>
            <a:ext cx="3595260" cy="3599257"/>
          </a:xfrm>
          <a:prstGeom prst="rect">
            <a:avLst/>
          </a:prstGeom>
        </p:spPr>
      </p:pic>
    </p:spTree>
    <p:extLst>
      <p:ext uri="{BB962C8B-B14F-4D97-AF65-F5344CB8AC3E}">
        <p14:creationId xmlns:p14="http://schemas.microsoft.com/office/powerpoint/2010/main" val="1691225967"/>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12717</TotalTime>
  <Words>1347</Words>
  <Application>Microsoft Office PowerPoint</Application>
  <PresentationFormat>On-screen Show (4:3)</PresentationFormat>
  <Paragraphs>135</Paragraphs>
  <Slides>31</Slides>
  <Notes>1</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31</vt:i4>
      </vt:variant>
    </vt:vector>
  </HeadingPairs>
  <TitlesOfParts>
    <vt:vector size="40" baseType="lpstr">
      <vt:lpstr>Arial</vt:lpstr>
      <vt:lpstr>Calibri</vt:lpstr>
      <vt:lpstr>Calibri Light</vt:lpstr>
      <vt:lpstr>Times New Roman</vt:lpstr>
      <vt:lpstr>Verdana</vt:lpstr>
      <vt:lpstr>Wingdings</vt:lpstr>
      <vt:lpstr>508 Lecture</vt:lpstr>
      <vt:lpstr>Custom Design</vt:lpstr>
      <vt:lpstr>Equation</vt:lpstr>
      <vt:lpstr>University Physics with Modern Physics</vt:lpstr>
      <vt:lpstr>Learning Outcomes</vt:lpstr>
      <vt:lpstr>Introduction</vt:lpstr>
      <vt:lpstr>Newton's Law of Gravitation (1 of 2)</vt:lpstr>
      <vt:lpstr>Newton's Law of Gravitation (2 of 2)</vt:lpstr>
      <vt:lpstr>Gravitation and Spherically Symmetric Objects</vt:lpstr>
      <vt:lpstr>Gravitational Attraction</vt:lpstr>
      <vt:lpstr>Weight</vt:lpstr>
      <vt:lpstr>Walking and Running on the Moon</vt:lpstr>
      <vt:lpstr>Weight Decreases with Altitude</vt:lpstr>
      <vt:lpstr>Interior of the Earth</vt:lpstr>
      <vt:lpstr>Gravitational Potential Energy (1 of 2)</vt:lpstr>
      <vt:lpstr>Gravitational Potential Energy (2 of 2)</vt:lpstr>
      <vt:lpstr>Gravitational Potential Energy Depends on Distance</vt:lpstr>
      <vt:lpstr>The Motion of Satellites</vt:lpstr>
      <vt:lpstr>Circular Satellite Orbits (1 of 3)</vt:lpstr>
      <vt:lpstr>Circular Satellite Orbits (2 of 3)</vt:lpstr>
      <vt:lpstr>Circular Satellite Orbits (3 of 3)</vt:lpstr>
      <vt:lpstr>Kepler's First Law</vt:lpstr>
      <vt:lpstr>Kepler's Second Law (1 of 2)</vt:lpstr>
      <vt:lpstr>Kepler's Second Law (2 of 2)</vt:lpstr>
      <vt:lpstr>Kepler's Third Law</vt:lpstr>
      <vt:lpstr>Comet Halley</vt:lpstr>
      <vt:lpstr>Planetary Motions and the Center of Mass</vt:lpstr>
      <vt:lpstr>Spherical Mass Distributions</vt:lpstr>
      <vt:lpstr>A Point Mass Inside a Spherical Shell</vt:lpstr>
      <vt:lpstr>Apparent Weight and the Earth's Rotation</vt:lpstr>
      <vt:lpstr>Variations of G with Latitude and Elevation</vt:lpstr>
      <vt:lpstr>Black Holes (1 of 2)</vt:lpstr>
      <vt:lpstr>Black Holes (2 of 2)</vt:lpstr>
      <vt:lpstr>Detecting Black Holes</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Physics with Modern Physics, 15e</dc:title>
  <dc:subject>Science</dc:subject>
  <dc:creator>Young/Freedman</dc:creator>
  <cp:keywords>University Physics with Modern Physics</cp:keywords>
  <cp:lastModifiedBy>Levy, Roland A.</cp:lastModifiedBy>
  <cp:revision>4796</cp:revision>
  <dcterms:created xsi:type="dcterms:W3CDTF">2014-07-14T20:04:21Z</dcterms:created>
  <dcterms:modified xsi:type="dcterms:W3CDTF">2020-08-23T17:13:22Z</dcterms:modified>
</cp:coreProperties>
</file>