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3"/>
  </p:notesMasterIdLst>
  <p:handoutMasterIdLst>
    <p:handoutMasterId r:id="rId34"/>
  </p:handoutMasterIdLst>
  <p:sldIdLst>
    <p:sldId id="409"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 id="3" name="ChellapandiMurugan, MeenakshiSundaram" initials="CM" lastIdx="2" clrIdx="2">
    <p:extLst>
      <p:ext uri="{19B8F6BF-5375-455C-9EA6-DF929625EA0E}">
        <p15:presenceInfo xmlns:p15="http://schemas.microsoft.com/office/powerpoint/2012/main" userId="ChellapandiMurugan, MeenakshiSundaram" providerId="None"/>
      </p:ext>
    </p:extLst>
  </p:cmAuthor>
  <p:cmAuthor id="4" name="Ramkumar P" initials="RP" lastIdx="1" clrIdx="3">
    <p:extLst>
      <p:ext uri="{19B8F6BF-5375-455C-9EA6-DF929625EA0E}">
        <p15:presenceInfo xmlns:p15="http://schemas.microsoft.com/office/powerpoint/2012/main" userId="S-1-5-21-2752970185-40930380-1894245210-1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3" autoAdjust="0"/>
    <p:restoredTop sz="78023" autoAdjust="0"/>
  </p:normalViewPr>
  <p:slideViewPr>
    <p:cSldViewPr>
      <p:cViewPr varScale="1">
        <p:scale>
          <a:sx n="68" d="100"/>
          <a:sy n="68" d="100"/>
        </p:scale>
        <p:origin x="1483" y="67"/>
      </p:cViewPr>
      <p:guideLst>
        <p:guide orient="horz" pos="2160"/>
        <p:guide pos="432"/>
      </p:guideLst>
    </p:cSldViewPr>
  </p:slideViewPr>
  <p:outlineViewPr>
    <p:cViewPr>
      <p:scale>
        <a:sx n="33" d="100"/>
        <a:sy n="33" d="100"/>
      </p:scale>
      <p:origin x="0" y="-24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5-09T00:34:36.165" idx="1">
    <p:pos x="5456" y="87"/>
    <p:text>Slide 4: Slide title is higher than the previous/following slides, even though there is room at the bottom of the slide.</p:text>
    <p:extLst>
      <p:ext uri="{C676402C-5697-4E1C-873F-D02D1690AC5C}">
        <p15:threadingInfo xmlns:p15="http://schemas.microsoft.com/office/powerpoint/2012/main" timeZoneBias="-33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9863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pPr/>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pPr/>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Text Placeholder 4"/>
          <p:cNvSpPr>
            <a:spLocks noGrp="1"/>
          </p:cNvSpPr>
          <p:nvPr>
            <p:ph type="body" sz="quarter" idx="14"/>
          </p:nvPr>
        </p:nvSpPr>
        <p:spPr>
          <a:xfrm>
            <a:off x="457200" y="3962400"/>
            <a:ext cx="8229600" cy="1905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9767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5"/>
          <p:cNvSpPr txBox="1">
            <a:spLocks/>
          </p:cNvSpPr>
          <p:nvPr userDrawn="1"/>
        </p:nvSpPr>
        <p:spPr>
          <a:xfrm>
            <a:off x="3761116" y="6480371"/>
            <a:ext cx="4994313" cy="368298"/>
          </a:xfrm>
          <a:prstGeom prst="rect">
            <a:avLst/>
          </a:prstGeom>
        </p:spPr>
        <p:txBody>
          <a:bodyPr lIns="90000" tIns="90000" rIns="90000" bIns="90000" anchor="ct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smtClean="0">
                <a:latin typeface="Verdana"/>
                <a:ea typeface="Verdana" panose="020B0604030504040204" pitchFamily="34" charset="0"/>
                <a:cs typeface="Verdana" panose="020B0604030504040204" pitchFamily="34" charset="0"/>
              </a:rPr>
              <a:t>Copyright © 2020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pPr/>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pPr/>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hyperlink" Target="https://mediaplayer.pearsoncmg.com/assets/_video.true/secs-yf-vts-ex2-2" TargetMode="External"/><Relationship Id="rId5" Type="http://schemas.openxmlformats.org/officeDocument/2006/relationships/image" Target="../media/image19.png"/><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1.jpe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hyperlink" Target="https://mediaplayer.pearsoncmg.com/assets/_video.true/secs-yf-vts-ex2-6"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hyperlink" Target="https://mediaplayer.pearsoncmg.com/assets/_video.true/secs-yf-vts-ex2-7"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2.jpe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2</a:t>
            </a: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Motion Along a Straight Line</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1116" y="6480371"/>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43483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Finding Velocity on an </a:t>
            </a:r>
            <a:r>
              <a:rPr lang="en-US" altLang="en-US" sz="3600" i="1" dirty="0"/>
              <a:t>X</a:t>
            </a:r>
            <a:r>
              <a:rPr lang="en-US" altLang="en-US" sz="3600" dirty="0"/>
              <a:t>-</a:t>
            </a:r>
            <a:r>
              <a:rPr lang="en-US" altLang="en-US" sz="3600" i="1" dirty="0"/>
              <a:t>T</a:t>
            </a:r>
            <a:r>
              <a:rPr lang="en-US" altLang="en-US" sz="3600" dirty="0"/>
              <a:t> Graph </a:t>
            </a:r>
            <a:r>
              <a:rPr lang="en-US" altLang="en-US" sz="2000" b="0" dirty="0"/>
              <a:t>(2 of 3)</a:t>
            </a:r>
            <a:endParaRPr lang="en-US" sz="2000" b="0" dirty="0"/>
          </a:p>
        </p:txBody>
      </p:sp>
      <p:pic>
        <p:nvPicPr>
          <p:cNvPr id="2" name="Picture 1" descr="The graph of x in meters versus t in seconds from slide 9, with delta t decreased. As the average x velocity v sub a v x is calculated over shorter and shorter time intervals, its value v sub a v x = delta x over delta t approaches the instantaneous x velocity. For example, when delta t = 1 second, delta x = 55 meters, and v sub a v x = 55 meters per second."/>
          <p:cNvPicPr>
            <a:picLocks noChangeAspect="1"/>
          </p:cNvPicPr>
          <p:nvPr/>
        </p:nvPicPr>
        <p:blipFill>
          <a:blip r:embed="rId2"/>
          <a:stretch>
            <a:fillRect/>
          </a:stretch>
        </p:blipFill>
        <p:spPr>
          <a:xfrm>
            <a:off x="1945829" y="1565454"/>
            <a:ext cx="5252341" cy="4727750"/>
          </a:xfrm>
          <a:prstGeom prst="rect">
            <a:avLst/>
          </a:prstGeom>
        </p:spPr>
      </p:pic>
    </p:spTree>
    <p:extLst>
      <p:ext uri="{BB962C8B-B14F-4D97-AF65-F5344CB8AC3E}">
        <p14:creationId xmlns:p14="http://schemas.microsoft.com/office/powerpoint/2010/main" val="77699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Finding Velocity on an </a:t>
            </a:r>
            <a:r>
              <a:rPr lang="en-US" altLang="en-US" sz="3600" i="1" dirty="0"/>
              <a:t>X</a:t>
            </a:r>
            <a:r>
              <a:rPr lang="en-US" altLang="en-US" sz="3600" dirty="0"/>
              <a:t>-</a:t>
            </a:r>
            <a:r>
              <a:rPr lang="en-US" altLang="en-US" sz="3600" i="1" dirty="0"/>
              <a:t>T</a:t>
            </a:r>
            <a:r>
              <a:rPr lang="en-US" altLang="en-US" sz="3600" dirty="0"/>
              <a:t> Graph </a:t>
            </a:r>
            <a:r>
              <a:rPr lang="en-US" altLang="en-US" sz="2000" b="0" dirty="0"/>
              <a:t>(3 of 3)</a:t>
            </a:r>
            <a:endParaRPr lang="en-US" sz="2000" b="0" dirty="0"/>
          </a:p>
        </p:txBody>
      </p:sp>
      <p:pic>
        <p:nvPicPr>
          <p:cNvPr id="2" name="Picture 1" descr="The graph of x in meters versus t in seconds from slide 9, with delta t decreased. The instantaneous x velocity v sub x at any given point equals the slope of the tangent to the x t curve at that point. At point p sub 1, the slope of the tangent = the instantaneous x velocity. So, v sub x = 160 meters over 4 seconds = 40 meters per second."/>
          <p:cNvPicPr>
            <a:picLocks noChangeAspect="1"/>
          </p:cNvPicPr>
          <p:nvPr/>
        </p:nvPicPr>
        <p:blipFill>
          <a:blip r:embed="rId2"/>
          <a:stretch>
            <a:fillRect/>
          </a:stretch>
        </p:blipFill>
        <p:spPr>
          <a:xfrm>
            <a:off x="2089702" y="1589265"/>
            <a:ext cx="4964596" cy="4731880"/>
          </a:xfrm>
          <a:prstGeom prst="rect">
            <a:avLst/>
          </a:prstGeom>
        </p:spPr>
      </p:pic>
    </p:spTree>
    <p:extLst>
      <p:ext uri="{BB962C8B-B14F-4D97-AF65-F5344CB8AC3E}">
        <p14:creationId xmlns:p14="http://schemas.microsoft.com/office/powerpoint/2010/main" val="164885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i="1" dirty="0"/>
              <a:t>X</a:t>
            </a:r>
            <a:r>
              <a:rPr lang="en-US" altLang="en-US" sz="3600" dirty="0"/>
              <a:t>-</a:t>
            </a:r>
            <a:r>
              <a:rPr lang="en-US" altLang="en-US" sz="3600" i="1" dirty="0"/>
              <a:t>T</a:t>
            </a:r>
            <a:r>
              <a:rPr lang="en-US" altLang="en-US" sz="3600" dirty="0"/>
              <a:t> Graphs</a:t>
            </a:r>
            <a:endParaRPr lang="en-US" sz="3600" dirty="0"/>
          </a:p>
        </p:txBody>
      </p:sp>
      <p:pic>
        <p:nvPicPr>
          <p:cNvPr id="5" name="Picture 4" descr="The x t graph rises through Ay on the negative x-axis and B on the positive t-axis to a maximum at C, before falling through D and E toward the t-axis. At Ay and B, the slopes of the tangents are positive. So, v sub x is greater than 0. At C, the slope of the tangent is 0. So, v sub x = 0. At D and E, the slope of the tangent is negative. So, v sub x is less than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84" y="1590139"/>
            <a:ext cx="6097632" cy="4547504"/>
          </a:xfrm>
          <a:prstGeom prst="rect">
            <a:avLst/>
          </a:prstGeom>
        </p:spPr>
      </p:pic>
    </p:spTree>
    <p:extLst>
      <p:ext uri="{BB962C8B-B14F-4D97-AF65-F5344CB8AC3E}">
        <p14:creationId xmlns:p14="http://schemas.microsoft.com/office/powerpoint/2010/main" val="2995408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Motion Diagrams </a:t>
            </a:r>
            <a:r>
              <a:rPr lang="en-US" altLang="en-US" sz="2000" b="0" dirty="0"/>
              <a:t>(1 of 3)</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Here is a </a:t>
            </a:r>
            <a:r>
              <a:rPr lang="en-US" altLang="en-US" sz="2600" b="1" dirty="0"/>
              <a:t>motion diagram </a:t>
            </a:r>
            <a:r>
              <a:rPr lang="en-US" altLang="en-US" sz="2600" dirty="0"/>
              <a:t>of the particle in the previous </a:t>
            </a:r>
            <a:r>
              <a:rPr lang="en-US" altLang="en-US" sz="2600" i="1" dirty="0"/>
              <a:t>x</a:t>
            </a:r>
            <a:r>
              <a:rPr lang="en-US" altLang="en-US" sz="2600" dirty="0"/>
              <a:t>-</a:t>
            </a:r>
            <a:r>
              <a:rPr lang="en-US" altLang="en-US" sz="2600" i="1" dirty="0"/>
              <a:t>t</a:t>
            </a:r>
            <a:r>
              <a:rPr lang="en-US" altLang="en-US" sz="2600" dirty="0"/>
              <a:t> graph.</a:t>
            </a:r>
          </a:p>
        </p:txBody>
      </p:sp>
      <p:pic>
        <p:nvPicPr>
          <p:cNvPr id="4" name="Picture 3" descr="The motion of the particle can be modeled on a number line representing the x direction. At time t sub Ay, the particle is at x less than 0, moving in the positive x direction at velocity v. From time t sub Ay to t sub B, the particle speeds up, and the vector v increases in magnitude. From t sub B to t sub C, the particle slows down, then halts momentarily at t sub C, where the vector disappears. From t sub C to t sub D,, the particle speeds up in the negative x direction, as represented by vector v extending leftward. From t sub D to t sub E, the particle slows down in the negative x direction, and the vector decreases in magnitude."/>
          <p:cNvPicPr>
            <a:picLocks noChangeAspect="1"/>
          </p:cNvPicPr>
          <p:nvPr/>
        </p:nvPicPr>
        <p:blipFill rotWithShape="1">
          <a:blip r:embed="rId2">
            <a:extLst>
              <a:ext uri="{28A0092B-C50C-407E-A947-70E740481C1C}">
                <a14:useLocalDpi xmlns:a14="http://schemas.microsoft.com/office/drawing/2010/main" val="0"/>
              </a:ext>
            </a:extLst>
          </a:blip>
          <a:srcRect l="15228" t="5823" b="20550"/>
          <a:stretch/>
        </p:blipFill>
        <p:spPr>
          <a:xfrm>
            <a:off x="839686" y="2589450"/>
            <a:ext cx="7464629" cy="3532902"/>
          </a:xfrm>
          <a:prstGeom prst="rect">
            <a:avLst/>
          </a:prstGeom>
        </p:spPr>
      </p:pic>
    </p:spTree>
    <p:extLst>
      <p:ext uri="{BB962C8B-B14F-4D97-AF65-F5344CB8AC3E}">
        <p14:creationId xmlns:p14="http://schemas.microsoft.com/office/powerpoint/2010/main" val="339233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Average Acceleration</a:t>
            </a:r>
            <a:endParaRPr lang="en-US" sz="3600" dirty="0"/>
          </a:p>
        </p:txBody>
      </p:sp>
      <p:sp>
        <p:nvSpPr>
          <p:cNvPr id="3" name="Content Placeholder 2"/>
          <p:cNvSpPr>
            <a:spLocks noGrp="1"/>
          </p:cNvSpPr>
          <p:nvPr>
            <p:ph idx="1"/>
          </p:nvPr>
        </p:nvSpPr>
        <p:spPr>
          <a:xfrm>
            <a:off x="457200" y="1600201"/>
            <a:ext cx="8229600" cy="1676400"/>
          </a:xfrm>
        </p:spPr>
        <p:txBody>
          <a:bodyPr/>
          <a:lstStyle/>
          <a:p>
            <a:pPr marL="256032" indent="-256032">
              <a:buSzPct val="100000"/>
            </a:pPr>
            <a:r>
              <a:rPr lang="en-US" altLang="en-US" sz="2600" dirty="0"/>
              <a:t>Acceleration describes the rate of change of velocity with time.</a:t>
            </a:r>
          </a:p>
          <a:p>
            <a:pPr marL="256032" indent="-256032">
              <a:buSzPct val="100000"/>
            </a:pPr>
            <a:r>
              <a:rPr lang="en-US" altLang="en-US" sz="2600" dirty="0"/>
              <a:t>The </a:t>
            </a:r>
            <a:r>
              <a:rPr lang="en-US" altLang="en-US" sz="2600" b="1" dirty="0"/>
              <a:t>average</a:t>
            </a:r>
            <a:r>
              <a:rPr lang="en-US" altLang="en-US" sz="2600" dirty="0"/>
              <a:t> </a:t>
            </a:r>
            <a:r>
              <a:rPr lang="en-US" altLang="en-US" sz="2600" i="1" dirty="0"/>
              <a:t>x</a:t>
            </a:r>
            <a:r>
              <a:rPr lang="en-US" altLang="en-US" sz="2600" dirty="0"/>
              <a:t>-acceleration is</a:t>
            </a:r>
            <a:endParaRPr lang="en-US" altLang="en-US" sz="2600" dirty="0">
              <a:sym typeface="Symbol" panose="05050102010706020507" pitchFamily="18" charset="2"/>
            </a:endParaRPr>
          </a:p>
        </p:txBody>
      </p:sp>
      <p:graphicFrame>
        <p:nvGraphicFramePr>
          <p:cNvPr id="5" name="Object 4" descr="ay sub ay v x = delta v sub x over delta t"/>
          <p:cNvGraphicFramePr>
            <a:graphicFrameLocks noChangeAspect="1"/>
          </p:cNvGraphicFramePr>
          <p:nvPr>
            <p:extLst>
              <p:ext uri="{D42A27DB-BD31-4B8C-83A1-F6EECF244321}">
                <p14:modId xmlns:p14="http://schemas.microsoft.com/office/powerpoint/2010/main" val="785643678"/>
              </p:ext>
            </p:extLst>
          </p:nvPr>
        </p:nvGraphicFramePr>
        <p:xfrm>
          <a:off x="5126038" y="2393950"/>
          <a:ext cx="1631950" cy="803275"/>
        </p:xfrm>
        <a:graphic>
          <a:graphicData uri="http://schemas.openxmlformats.org/presentationml/2006/ole">
            <mc:AlternateContent xmlns:mc="http://schemas.openxmlformats.org/markup-compatibility/2006">
              <mc:Choice xmlns:v="urn:schemas-microsoft-com:vml" Requires="v">
                <p:oleObj spid="_x0000_s14493" name="Equation" r:id="rId3" imgW="825480" imgH="406080" progId="">
                  <p:embed/>
                </p:oleObj>
              </mc:Choice>
              <mc:Fallback>
                <p:oleObj name="Equation" r:id="rId3" imgW="825480" imgH="406080" progId="">
                  <p:embed/>
                  <p:pic>
                    <p:nvPicPr>
                      <p:cNvPr id="0" name="Picture 93" descr="ay sub ay v x = delta v sub x over delta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038" y="2393950"/>
                        <a:ext cx="1631950"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The average x acceleration of a particle in straight line motion during the time interval from t sub 1 to t sub 2 is ay sub a v x. ay sub a v x = delta v sub x over delta t, where delta v sub x is the change in the x component of the particle's velocity, and delta t is the time interval. delta v sub x over delta t = v sub 2 x minus v sub 1 x, over t sub 2 minus t sub 1. In other words, delta v sub x over delta t = the final x velocity minus the initial x velocity, over the final time minus the initial time."/>
          <p:cNvPicPr>
            <a:picLocks noChangeAspect="1"/>
          </p:cNvPicPr>
          <p:nvPr/>
        </p:nvPicPr>
        <p:blipFill>
          <a:blip r:embed="rId5"/>
          <a:stretch>
            <a:fillRect/>
          </a:stretch>
        </p:blipFill>
        <p:spPr>
          <a:xfrm>
            <a:off x="685800" y="3385739"/>
            <a:ext cx="7818622" cy="1673766"/>
          </a:xfrm>
          <a:prstGeom prst="rect">
            <a:avLst/>
          </a:prstGeom>
        </p:spPr>
      </p:pic>
      <p:sp>
        <p:nvSpPr>
          <p:cNvPr id="4" name="Content Placeholder 3"/>
          <p:cNvSpPr>
            <a:spLocks noGrp="1"/>
          </p:cNvSpPr>
          <p:nvPr>
            <p:ph type="body" sz="quarter" idx="14"/>
          </p:nvPr>
        </p:nvSpPr>
        <p:spPr>
          <a:xfrm>
            <a:off x="457200" y="5410200"/>
            <a:ext cx="8229600" cy="457200"/>
          </a:xfrm>
        </p:spPr>
        <p:txBody>
          <a:bodyPr/>
          <a:lstStyle/>
          <a:p>
            <a:pPr>
              <a:defRPr/>
            </a:pPr>
            <a:r>
              <a:rPr lang="en-US" sz="2600" dirty="0">
                <a:hlinkClick r:id="rId6" tooltip="https://mediaplayer.pearsoncmg.com/assets/_video.true/secs-yf-vts-ex2-2"/>
              </a:rPr>
              <a:t>Video Tutor Solution: Example 2.2</a:t>
            </a:r>
            <a:endParaRPr lang="en-US" sz="2600" dirty="0"/>
          </a:p>
        </p:txBody>
      </p:sp>
    </p:spTree>
    <p:extLst>
      <p:ext uri="{BB962C8B-B14F-4D97-AF65-F5344CB8AC3E}">
        <p14:creationId xmlns:p14="http://schemas.microsoft.com/office/powerpoint/2010/main" val="2113684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Instantaneous Acceleration</a:t>
            </a:r>
            <a:endParaRPr lang="en-US" sz="3600" dirty="0"/>
          </a:p>
        </p:txBody>
      </p:sp>
      <p:sp>
        <p:nvSpPr>
          <p:cNvPr id="3" name="Content Placeholder 2"/>
          <p:cNvSpPr>
            <a:spLocks noGrp="1"/>
          </p:cNvSpPr>
          <p:nvPr>
            <p:ph idx="1"/>
          </p:nvPr>
        </p:nvSpPr>
        <p:spPr>
          <a:xfrm>
            <a:off x="457200" y="1600201"/>
            <a:ext cx="5486400" cy="533400"/>
          </a:xfrm>
        </p:spPr>
        <p:txBody>
          <a:bodyPr/>
          <a:lstStyle/>
          <a:p>
            <a:pPr marL="256032" indent="-256032">
              <a:buSzPct val="100000"/>
            </a:pPr>
            <a:r>
              <a:rPr lang="en-US" altLang="en-US" sz="2600" dirty="0">
                <a:sym typeface="Symbol" panose="05050102010706020507" pitchFamily="18" charset="2"/>
              </a:rPr>
              <a:t>The </a:t>
            </a:r>
            <a:r>
              <a:rPr lang="en-US" altLang="en-US" sz="2600" b="1" dirty="0">
                <a:sym typeface="Symbol" panose="05050102010706020507" pitchFamily="18" charset="2"/>
              </a:rPr>
              <a:t>instantaneous</a:t>
            </a:r>
            <a:r>
              <a:rPr lang="en-US" altLang="en-US" sz="2600" dirty="0">
                <a:sym typeface="Symbol" panose="05050102010706020507" pitchFamily="18" charset="2"/>
              </a:rPr>
              <a:t> acceleration is</a:t>
            </a:r>
          </a:p>
        </p:txBody>
      </p:sp>
      <p:graphicFrame>
        <p:nvGraphicFramePr>
          <p:cNvPr id="7" name="Object 6" descr="ay sub x = d v sub x d t"/>
          <p:cNvGraphicFramePr>
            <a:graphicFrameLocks noChangeAspect="1"/>
          </p:cNvGraphicFramePr>
          <p:nvPr>
            <p:extLst>
              <p:ext uri="{D42A27DB-BD31-4B8C-83A1-F6EECF244321}">
                <p14:modId xmlns:p14="http://schemas.microsoft.com/office/powerpoint/2010/main" val="1886041634"/>
              </p:ext>
            </p:extLst>
          </p:nvPr>
        </p:nvGraphicFramePr>
        <p:xfrm>
          <a:off x="5849294" y="1373007"/>
          <a:ext cx="1492250" cy="900112"/>
        </p:xfrm>
        <a:graphic>
          <a:graphicData uri="http://schemas.openxmlformats.org/presentationml/2006/ole">
            <mc:AlternateContent xmlns:mc="http://schemas.openxmlformats.org/markup-compatibility/2006">
              <mc:Choice xmlns:v="urn:schemas-microsoft-com:vml" Requires="v">
                <p:oleObj spid="_x0000_s15514" name="Equation" r:id="rId3" imgW="672840" imgH="406080" progId="">
                  <p:embed/>
                </p:oleObj>
              </mc:Choice>
              <mc:Fallback>
                <p:oleObj name="Equation" r:id="rId3" imgW="672840" imgH="406080" progId="">
                  <p:embed/>
                  <p:pic>
                    <p:nvPicPr>
                      <p:cNvPr id="0" name="Picture 92" descr="ay sub x = d v sub x d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294" y="1373007"/>
                        <a:ext cx="14922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The instantaneous x acceleration of a particle in straight line motion is ay sub x. ay sub x equals the limit of the particle's average x acceleration as the time interval approaches 0, and it equals the instantaneous rate of change of the particle's x velocity. In other words, ay sub x = the limit as delta x approaches 0 of delta v sub x over delta t = d v sub x d 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768" y="2410989"/>
            <a:ext cx="7918465" cy="1429291"/>
          </a:xfrm>
          <a:prstGeom prst="rect">
            <a:avLst/>
          </a:prstGeom>
        </p:spPr>
      </p:pic>
    </p:spTree>
    <p:extLst>
      <p:ext uri="{BB962C8B-B14F-4D97-AF65-F5344CB8AC3E}">
        <p14:creationId xmlns:p14="http://schemas.microsoft.com/office/powerpoint/2010/main" val="2061490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Rules for the Sign of </a:t>
            </a:r>
            <a:r>
              <a:rPr lang="en-US" altLang="en-US" sz="3600" i="1" dirty="0"/>
              <a:t>X</a:t>
            </a:r>
            <a:r>
              <a:rPr lang="en-US" altLang="en-US" sz="3600" dirty="0"/>
              <a:t>-Acceleration</a:t>
            </a:r>
            <a:endParaRPr lang="en-US" sz="3600" dirty="0"/>
          </a:p>
        </p:txBody>
      </p:sp>
      <p:graphicFrame>
        <p:nvGraphicFramePr>
          <p:cNvPr id="4" name="Table 3" descr="A table provides rules for the sign of x acceleration. If x velocity is positive and increasing, the particle is moving in the positive x direction and speeding up. If the x velocity is positive and decreasing, the particle is moving in the positive x direction and slowing down. If the x velocity is negative and increasing, the particle is moving in the negative x direction and slowing down. If the x velocity is negative and decreasing, the particle is moving in the negative x direction and speeding up."/>
          <p:cNvGraphicFramePr>
            <a:graphicFrameLocks noGrp="1"/>
          </p:cNvGraphicFramePr>
          <p:nvPr>
            <p:extLst>
              <p:ext uri="{D42A27DB-BD31-4B8C-83A1-F6EECF244321}">
                <p14:modId xmlns:p14="http://schemas.microsoft.com/office/powerpoint/2010/main" val="624786297"/>
              </p:ext>
            </p:extLst>
          </p:nvPr>
        </p:nvGraphicFramePr>
        <p:xfrm>
          <a:off x="895812" y="1784196"/>
          <a:ext cx="7086600" cy="426720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619508">
                <a:tc>
                  <a:txBody>
                    <a:bodyPr/>
                    <a:lstStyle/>
                    <a:p>
                      <a:r>
                        <a:rPr lang="en-US" sz="2000" b="1" i="0" u="none" strike="noStrike" kern="1200" baseline="0" dirty="0">
                          <a:solidFill>
                            <a:schemeClr val="tx1"/>
                          </a:solidFill>
                          <a:latin typeface="+mn-lt"/>
                          <a:ea typeface="+mn-ea"/>
                          <a:cs typeface="+mn-cs"/>
                        </a:rPr>
                        <a:t>If </a:t>
                      </a:r>
                      <a:r>
                        <a:rPr lang="en-US" sz="2000" b="1" i="1" u="none" strike="noStrike" kern="1200" baseline="0" dirty="0">
                          <a:solidFill>
                            <a:schemeClr val="tx1"/>
                          </a:solidFill>
                          <a:latin typeface="+mn-lt"/>
                          <a:ea typeface="+mn-ea"/>
                          <a:cs typeface="+mn-cs"/>
                        </a:rPr>
                        <a:t>x</a:t>
                      </a:r>
                      <a:r>
                        <a:rPr lang="en-US" sz="2000" b="1" i="0" u="none" strike="noStrike" kern="1200" baseline="0" dirty="0">
                          <a:solidFill>
                            <a:schemeClr val="tx1"/>
                          </a:solidFill>
                          <a:latin typeface="+mn-lt"/>
                          <a:ea typeface="+mn-ea"/>
                          <a:cs typeface="+mn-cs"/>
                        </a:rPr>
                        <a:t>-velocity 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0" u="none" strike="noStrike" kern="1200" baseline="0" dirty="0">
                          <a:solidFill>
                            <a:schemeClr val="tx1"/>
                          </a:solidFill>
                          <a:latin typeface="+mn-lt"/>
                          <a:ea typeface="+mn-ea"/>
                          <a:cs typeface="+mn-cs"/>
                        </a:rPr>
                        <a:t>. . . </a:t>
                      </a:r>
                      <a:r>
                        <a:rPr lang="en-US" sz="2000" b="1" i="1" u="none" strike="noStrike" kern="1200" baseline="0" dirty="0">
                          <a:solidFill>
                            <a:schemeClr val="tx1"/>
                          </a:solidFill>
                          <a:latin typeface="+mn-lt"/>
                          <a:ea typeface="+mn-ea"/>
                          <a:cs typeface="+mn-cs"/>
                        </a:rPr>
                        <a:t>x</a:t>
                      </a:r>
                      <a:r>
                        <a:rPr lang="en-US" sz="2000" b="1" i="0" u="none" strike="noStrike" kern="1200" baseline="0" dirty="0">
                          <a:solidFill>
                            <a:schemeClr val="tx1"/>
                          </a:solidFill>
                          <a:latin typeface="+mn-lt"/>
                          <a:ea typeface="+mn-ea"/>
                          <a:cs typeface="+mn-cs"/>
                        </a:rPr>
                        <a:t>-acceleration 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11923">
                <a:tc>
                  <a:txBody>
                    <a:bodyPr/>
                    <a:lstStyle/>
                    <a:p>
                      <a:r>
                        <a:rPr lang="en-US" sz="2000" b="0" i="0" u="none" strike="noStrike" kern="1200" baseline="0" dirty="0">
                          <a:solidFill>
                            <a:schemeClr val="tx1"/>
                          </a:solidFill>
                          <a:latin typeface="+mn-lt"/>
                          <a:ea typeface="+mn-ea"/>
                          <a:cs typeface="+mn-cs"/>
                        </a:rPr>
                        <a:t>Positive and increasing</a:t>
                      </a:r>
                    </a:p>
                    <a:p>
                      <a:r>
                        <a:rPr lang="en-US" sz="2000" b="0" i="0" u="none" strike="noStrike" kern="1200" baseline="0" dirty="0">
                          <a:solidFill>
                            <a:schemeClr val="tx1"/>
                          </a:solidFill>
                          <a:latin typeface="+mn-lt"/>
                          <a:ea typeface="+mn-ea"/>
                          <a:cs typeface="+mn-cs"/>
                        </a:rPr>
                        <a:t>(getting more positive)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Positive: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 and speeding up</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11923">
                <a:tc>
                  <a:txBody>
                    <a:bodyPr/>
                    <a:lstStyle/>
                    <a:p>
                      <a:r>
                        <a:rPr lang="en-US" sz="2000" b="0" i="0" u="none" strike="noStrike" kern="1200" baseline="0" dirty="0">
                          <a:solidFill>
                            <a:schemeClr val="tx1"/>
                          </a:solidFill>
                          <a:latin typeface="+mn-lt"/>
                          <a:ea typeface="+mn-ea"/>
                          <a:cs typeface="+mn-cs"/>
                        </a:rPr>
                        <a:t>Positive and decreasing</a:t>
                      </a:r>
                    </a:p>
                    <a:p>
                      <a:r>
                        <a:rPr lang="en-US" sz="2000" b="0" i="0" u="none" strike="noStrike" kern="1200" baseline="0" dirty="0">
                          <a:solidFill>
                            <a:schemeClr val="tx1"/>
                          </a:solidFill>
                          <a:latin typeface="+mn-lt"/>
                          <a:ea typeface="+mn-ea"/>
                          <a:cs typeface="+mn-cs"/>
                        </a:rPr>
                        <a:t>(getting less positive)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a:solidFill>
                            <a:schemeClr val="tx1"/>
                          </a:solidFill>
                          <a:latin typeface="+mn-lt"/>
                          <a:ea typeface="+mn-ea"/>
                          <a:cs typeface="+mn-cs"/>
                        </a:rPr>
                        <a:t>Negative: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 and slowing down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1923">
                <a:tc>
                  <a:txBody>
                    <a:bodyPr/>
                    <a:lstStyle/>
                    <a:p>
                      <a:r>
                        <a:rPr lang="en-US" sz="2000" b="0" i="0" u="none" strike="noStrike" kern="1200" baseline="0" dirty="0">
                          <a:solidFill>
                            <a:schemeClr val="tx1"/>
                          </a:solidFill>
                          <a:latin typeface="+mn-lt"/>
                          <a:ea typeface="+mn-ea"/>
                          <a:cs typeface="+mn-cs"/>
                        </a:rPr>
                        <a:t>Negative and increasing</a:t>
                      </a:r>
                    </a:p>
                    <a:p>
                      <a:r>
                        <a:rPr lang="en-US" sz="2000" b="0" i="0" u="none" strike="noStrike" kern="1200" baseline="0" dirty="0">
                          <a:solidFill>
                            <a:schemeClr val="tx1"/>
                          </a:solidFill>
                          <a:latin typeface="+mn-lt"/>
                          <a:ea typeface="+mn-ea"/>
                          <a:cs typeface="+mn-cs"/>
                        </a:rPr>
                        <a:t>(getting less negative)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Positive: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 and slowing down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11923">
                <a:tc>
                  <a:txBody>
                    <a:bodyPr/>
                    <a:lstStyle/>
                    <a:p>
                      <a:r>
                        <a:rPr lang="en-US" sz="2000" b="0" i="0" u="none" strike="noStrike" kern="1200" baseline="0" dirty="0">
                          <a:solidFill>
                            <a:schemeClr val="tx1"/>
                          </a:solidFill>
                          <a:latin typeface="+mn-lt"/>
                          <a:ea typeface="+mn-ea"/>
                          <a:cs typeface="+mn-cs"/>
                        </a:rPr>
                        <a:t>Negative and decreasing</a:t>
                      </a:r>
                    </a:p>
                    <a:p>
                      <a:r>
                        <a:rPr lang="en-US" sz="2000" b="0" i="0" u="none" strike="noStrike" kern="1200" baseline="0" dirty="0">
                          <a:solidFill>
                            <a:schemeClr val="tx1"/>
                          </a:solidFill>
                          <a:latin typeface="+mn-lt"/>
                          <a:ea typeface="+mn-ea"/>
                          <a:cs typeface="+mn-cs"/>
                        </a:rPr>
                        <a:t>(getting more negative)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a:solidFill>
                            <a:schemeClr val="tx1"/>
                          </a:solidFill>
                          <a:latin typeface="+mn-lt"/>
                          <a:ea typeface="+mn-ea"/>
                          <a:cs typeface="+mn-cs"/>
                        </a:rPr>
                        <a:t>Negative: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 and speeding up</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663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Finding Acceleration on a </a:t>
            </a:r>
            <a:r>
              <a:rPr lang="en-US" altLang="en-US" sz="3600" i="1" dirty="0"/>
              <a:t>V</a:t>
            </a:r>
            <a:r>
              <a:rPr lang="en-US" altLang="en-US" sz="3600" i="1" baseline="-25000" dirty="0"/>
              <a:t>x</a:t>
            </a:r>
            <a:r>
              <a:rPr lang="en-US" altLang="en-US" sz="3600" dirty="0"/>
              <a:t>-</a:t>
            </a:r>
            <a:r>
              <a:rPr lang="en-US" altLang="en-US" sz="3600" i="1" dirty="0"/>
              <a:t>T</a:t>
            </a:r>
            <a:r>
              <a:rPr lang="en-US" altLang="en-US" sz="3600" dirty="0"/>
              <a:t> Graph</a:t>
            </a:r>
            <a:endParaRPr lang="en-US" sz="3600" dirty="0"/>
          </a:p>
        </p:txBody>
      </p:sp>
      <p:pic>
        <p:nvPicPr>
          <p:cNvPr id="3" name="Picture 2" descr="A curve rises through p sub 1 at (t sub 1, v sub 1 x) and p sub 2 at (t sub 2, v sub 2 x). Two lines and the following information are given:&#10;• P sub 1 to p sub 2 has a rise of, delta v sub x = v sub 2 x minus v sub 1 x. It has a run of, delta t = t sub 2 minus t sub 1. &#10;• One line rises from p sub 1 to p sub 2 with a slope that equals the average x-acceleration. &#10;• For a displacement along the x-axis, an object's average x-acceleration equals the slope of a line connecting the corresponding points on a graph of x-velocity (v sub x) versus time (t). &#10;• A tangent line rises through p sub 1. &#10;• The slope of the tangent to the curve at a given point is equal to the instantaneous x-acceleration at that point."/>
          <p:cNvPicPr>
            <a:picLocks noChangeAspect="1"/>
          </p:cNvPicPr>
          <p:nvPr/>
        </p:nvPicPr>
        <p:blipFill>
          <a:blip r:embed="rId2"/>
          <a:stretch>
            <a:fillRect/>
          </a:stretch>
        </p:blipFill>
        <p:spPr>
          <a:xfrm>
            <a:off x="656612" y="1821013"/>
            <a:ext cx="7830777" cy="4035046"/>
          </a:xfrm>
          <a:prstGeom prst="rect">
            <a:avLst/>
          </a:prstGeom>
        </p:spPr>
      </p:pic>
    </p:spTree>
    <p:extLst>
      <p:ext uri="{BB962C8B-B14F-4D97-AF65-F5344CB8AC3E}">
        <p14:creationId xmlns:p14="http://schemas.microsoft.com/office/powerpoint/2010/main" val="317500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a:t>
            </a:r>
            <a:r>
              <a:rPr lang="en-US" altLang="en-US" sz="3600" i="1" dirty="0"/>
              <a:t>V</a:t>
            </a:r>
            <a:r>
              <a:rPr lang="en-US" altLang="en-US" sz="3600" i="1" baseline="-25000" dirty="0"/>
              <a:t>x</a:t>
            </a:r>
            <a:r>
              <a:rPr lang="en-US" altLang="en-US" sz="3600" dirty="0"/>
              <a:t>-</a:t>
            </a:r>
            <a:r>
              <a:rPr lang="en-US" altLang="en-US" sz="3600" i="1" dirty="0"/>
              <a:t>T</a:t>
            </a:r>
            <a:r>
              <a:rPr lang="en-US" altLang="en-US" sz="3600" dirty="0"/>
              <a:t> Graph </a:t>
            </a:r>
            <a:r>
              <a:rPr lang="en-US" altLang="en-US" sz="2000" b="0" dirty="0"/>
              <a:t>(1 of 2)</a:t>
            </a:r>
            <a:endParaRPr lang="en-US" sz="2000" b="0" dirty="0"/>
          </a:p>
        </p:txBody>
      </p:sp>
      <p:pic>
        <p:nvPicPr>
          <p:cNvPr id="8" name="Picture 7" descr="The graph of v sub x versus t is a downward-opening curve rising through Ay and B to C, before falling through D and E. At Ay and B, the slope of the tangent to the graph is positive. So, ay sub x is greater than 0. At C, the slope is 0. So, ay sub x = 0. At D and E, the slope is negative. So, ay sub x is less than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260" y="1699576"/>
            <a:ext cx="5323480" cy="4462450"/>
          </a:xfrm>
          <a:prstGeom prst="rect">
            <a:avLst/>
          </a:prstGeom>
        </p:spPr>
      </p:pic>
    </p:spTree>
    <p:extLst>
      <p:ext uri="{BB962C8B-B14F-4D97-AF65-F5344CB8AC3E}">
        <p14:creationId xmlns:p14="http://schemas.microsoft.com/office/powerpoint/2010/main" val="415647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Motion Diagrams </a:t>
            </a:r>
            <a:r>
              <a:rPr lang="en-US" altLang="en-US" sz="2000" b="0" dirty="0"/>
              <a:t>(2 of 3)</a:t>
            </a:r>
            <a:endParaRPr lang="en-US" sz="2000" b="0" dirty="0"/>
          </a:p>
        </p:txBody>
      </p:sp>
      <p:sp>
        <p:nvSpPr>
          <p:cNvPr id="3" name="Content Placeholder 2"/>
          <p:cNvSpPr>
            <a:spLocks noGrp="1"/>
          </p:cNvSpPr>
          <p:nvPr>
            <p:ph idx="1"/>
          </p:nvPr>
        </p:nvSpPr>
        <p:spPr>
          <a:xfrm>
            <a:off x="457200" y="1600201"/>
            <a:ext cx="8229600" cy="838199"/>
          </a:xfrm>
        </p:spPr>
        <p:txBody>
          <a:bodyPr/>
          <a:lstStyle/>
          <a:p>
            <a:pPr marL="256032" indent="-256032">
              <a:buSzPct val="100000"/>
            </a:pPr>
            <a:r>
              <a:rPr lang="en-US" altLang="en-US" sz="2600" dirty="0"/>
              <a:t>Here is the motion diagram for the particle in the previous </a:t>
            </a:r>
            <a:r>
              <a:rPr lang="en-US" altLang="en-US" sz="2600" i="1" dirty="0"/>
              <a:t>v</a:t>
            </a:r>
            <a:r>
              <a:rPr lang="en-US" altLang="en-US" sz="2600" i="1" baseline="-25000" dirty="0"/>
              <a:t>x</a:t>
            </a:r>
            <a:r>
              <a:rPr lang="en-US" altLang="en-US" sz="2600" dirty="0"/>
              <a:t>-</a:t>
            </a:r>
            <a:r>
              <a:rPr lang="en-US" altLang="en-US" sz="2600" i="1" dirty="0"/>
              <a:t>t</a:t>
            </a:r>
            <a:r>
              <a:rPr lang="en-US" altLang="en-US" sz="2600" dirty="0"/>
              <a:t> graph.</a:t>
            </a:r>
            <a:endParaRPr lang="en-US" sz="2600" dirty="0"/>
          </a:p>
        </p:txBody>
      </p:sp>
      <p:pic>
        <p:nvPicPr>
          <p:cNvPr id="4" name="Picture 3" descr="Figure B diagrams particle motion. An x-axis is given for each point with velocity and acceleration vectors. &#10;• For point A, the particle is moving in the negative x-direction because v sub x is less than 0, and it is slowing down. The v sub x vector points left, and vector a points right. &#10;• For B, the particle is instantaneously at rest and about to move in the positive x-direction. V = 0, and vector a points right. &#10;• For C, the particle is moving in the positive x-direction, and its speed is instantaneously not changing. Vector V points right, and a = 0. &#10;• For D, the particle is instantaneously at right and about to move in the negative x-direction. Vector a points left, and v = 0. &#10;• For E, the particle is moving in the negative x-direction, and it is speeding up, so v sub x and a sub x have the same sign. Each vector points left with the same magnitu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47" y="2550818"/>
            <a:ext cx="7568854" cy="3719456"/>
          </a:xfrm>
          <a:prstGeom prst="rect">
            <a:avLst/>
          </a:prstGeom>
        </p:spPr>
      </p:pic>
    </p:spTree>
    <p:extLst>
      <p:ext uri="{BB962C8B-B14F-4D97-AF65-F5344CB8AC3E}">
        <p14:creationId xmlns:p14="http://schemas.microsoft.com/office/powerpoint/2010/main" val="265861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400" b="1" dirty="0"/>
              <a:t>In this chapter, you’ll learn…</a:t>
            </a:r>
          </a:p>
          <a:p>
            <a:pPr marL="256032" indent="-256032">
              <a:buSzPct val="100000"/>
            </a:pPr>
            <a:r>
              <a:rPr lang="en-CA" altLang="en-US" sz="2200" dirty="0"/>
              <a:t>how the ideas of displacement and average velocity help us describe straight-line motion.</a:t>
            </a:r>
          </a:p>
          <a:p>
            <a:pPr marL="256032" indent="-256032">
              <a:buSzPct val="100000"/>
            </a:pPr>
            <a:r>
              <a:rPr lang="en-CA" altLang="en-US" sz="2200" dirty="0"/>
              <a:t>the meaning of instantaneous velocity; the difference between velocity and speed.</a:t>
            </a:r>
          </a:p>
          <a:p>
            <a:pPr marL="256032" indent="-256032">
              <a:buSzPct val="100000"/>
            </a:pPr>
            <a:r>
              <a:rPr lang="en-CA" altLang="en-US" sz="2200" dirty="0"/>
              <a:t>how to use average acceleration and instantaneous acceleration to describe changes in velocity.</a:t>
            </a:r>
          </a:p>
          <a:p>
            <a:pPr marL="256032" indent="-256032">
              <a:buSzPct val="100000"/>
            </a:pPr>
            <a:r>
              <a:rPr lang="en-CA" altLang="en-US" sz="2200" dirty="0"/>
              <a:t>how to solve problems in which an object is falling freely under the influence of gravity alone.</a:t>
            </a:r>
          </a:p>
          <a:p>
            <a:pPr marL="256032" indent="-256032">
              <a:buSzPct val="100000"/>
            </a:pPr>
            <a:r>
              <a:rPr lang="en-CA" altLang="en-US" sz="2200" dirty="0"/>
              <a:t>how to analyze straight-line motion when the acceleration is not constant.</a:t>
            </a:r>
            <a:endParaRPr lang="en-US" altLang="en-US" sz="2200" dirty="0"/>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a:t>
            </a:r>
            <a:r>
              <a:rPr lang="en-US" altLang="en-US" sz="3600" i="1" dirty="0"/>
              <a:t>V</a:t>
            </a:r>
            <a:r>
              <a:rPr lang="en-US" altLang="en-US" sz="3600" i="1" baseline="-25000" dirty="0"/>
              <a:t>x</a:t>
            </a:r>
            <a:r>
              <a:rPr lang="en-US" altLang="en-US" sz="3600" dirty="0"/>
              <a:t>-</a:t>
            </a:r>
            <a:r>
              <a:rPr lang="en-US" altLang="en-US" sz="3600" i="1" dirty="0"/>
              <a:t>T</a:t>
            </a:r>
            <a:r>
              <a:rPr lang="en-US" altLang="en-US" sz="3600" dirty="0"/>
              <a:t> Graph </a:t>
            </a:r>
            <a:r>
              <a:rPr lang="en-US" altLang="en-US" sz="2000" b="0" dirty="0"/>
              <a:t>(2 of 2)</a:t>
            </a:r>
            <a:endParaRPr lang="en-US" sz="2000" b="0" dirty="0"/>
          </a:p>
        </p:txBody>
      </p:sp>
      <p:pic>
        <p:nvPicPr>
          <p:cNvPr id="3" name="Picture 2" descr="The x t graph rises with increasing steepness through Ay to B, before rising with decreasing steepness to C. The graph then falls with increasing steepness to D, before falling with decreasing steepness through E toward the t-axis. When the slope of the tangent is positive v sub x is greater than 0, and when the slope is negative, v sub x is less than 0. When the curvature is upward, the ay sub x is greater than 0. When the curvature is 0, ay sub x = 0, and when the curvature is downward, ay sub x is less than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795" y="1600200"/>
            <a:ext cx="5108410" cy="4716210"/>
          </a:xfrm>
          <a:prstGeom prst="rect">
            <a:avLst/>
          </a:prstGeom>
        </p:spPr>
      </p:pic>
    </p:spTree>
    <p:extLst>
      <p:ext uri="{BB962C8B-B14F-4D97-AF65-F5344CB8AC3E}">
        <p14:creationId xmlns:p14="http://schemas.microsoft.com/office/powerpoint/2010/main" val="17443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Motion Diagrams </a:t>
            </a:r>
            <a:r>
              <a:rPr lang="en-US" altLang="en-US" sz="2000" b="0" dirty="0"/>
              <a:t>(3 of 3)</a:t>
            </a:r>
            <a:endParaRPr lang="en-US" sz="2000" b="0" dirty="0"/>
          </a:p>
        </p:txBody>
      </p:sp>
      <p:sp>
        <p:nvSpPr>
          <p:cNvPr id="3" name="Content Placeholder 2"/>
          <p:cNvSpPr>
            <a:spLocks noGrp="1"/>
          </p:cNvSpPr>
          <p:nvPr>
            <p:ph idx="1"/>
          </p:nvPr>
        </p:nvSpPr>
        <p:spPr>
          <a:xfrm>
            <a:off x="457200" y="1600201"/>
            <a:ext cx="8229600" cy="838199"/>
          </a:xfrm>
        </p:spPr>
        <p:txBody>
          <a:bodyPr/>
          <a:lstStyle/>
          <a:p>
            <a:pPr marL="256032" indent="-256032">
              <a:buSzPct val="100000"/>
            </a:pPr>
            <a:r>
              <a:rPr lang="en-US" altLang="en-US" sz="2600" dirty="0"/>
              <a:t>Here is the motion diagram for the particle in the previous </a:t>
            </a:r>
            <a:r>
              <a:rPr lang="en-US" altLang="en-US" sz="2600" i="1" dirty="0"/>
              <a:t>v</a:t>
            </a:r>
            <a:r>
              <a:rPr lang="en-US" altLang="en-US" sz="2600" i="1" baseline="-25000" dirty="0"/>
              <a:t>x</a:t>
            </a:r>
            <a:r>
              <a:rPr lang="en-US" altLang="en-US" sz="2600" dirty="0"/>
              <a:t>-</a:t>
            </a:r>
            <a:r>
              <a:rPr lang="en-US" altLang="en-US" sz="2600" i="1" dirty="0"/>
              <a:t>t</a:t>
            </a:r>
            <a:r>
              <a:rPr lang="en-US" altLang="en-US" sz="2600" dirty="0"/>
              <a:t> graph.</a:t>
            </a:r>
            <a:endParaRPr lang="en-US" sz="2600" dirty="0"/>
          </a:p>
        </p:txBody>
      </p:sp>
      <p:pic>
        <p:nvPicPr>
          <p:cNvPr id="5" name="Picture 4" descr="A motion diagram. At t sub Ay, the particle is at x less than 0, moving in the positive x direction, with v sub x greater than 0, and speeding up, because v sub x and ay sub x have the same sign. At t sub B, the particle is at x = 0, moving in the positive x direction, with v sub x greater than 0. The speed is instantaneously not changing, because ay sub x = 0. At t sub C, the particle is at x greater than 0, instantaneously at rest, with v sub x = 0, and about to move in the negative x direction, because ay sub x is less than 0. At t sub D, the particle is at x greater than 0, moving in the negative x direction, with v sub x less than 0. The speed is instantaneously not changing, because ay sub x = 0. At t sub E, the particle is at x greater than 0, moving in the negative x direction, with v sub x less than 0, and slowing down, because v sub x and ay sub x have opposite sig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40" y="2496846"/>
            <a:ext cx="7273520" cy="3804609"/>
          </a:xfrm>
          <a:prstGeom prst="rect">
            <a:avLst/>
          </a:prstGeom>
        </p:spPr>
      </p:pic>
    </p:spTree>
    <p:extLst>
      <p:ext uri="{BB962C8B-B14F-4D97-AF65-F5344CB8AC3E}">
        <p14:creationId xmlns:p14="http://schemas.microsoft.com/office/powerpoint/2010/main" val="392493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t>Motion with Constant Acceleration </a:t>
            </a:r>
            <a:r>
              <a:rPr lang="en-US" altLang="en-US" sz="2000" b="0" dirty="0"/>
              <a:t>(1 of 2)</a:t>
            </a:r>
            <a:endParaRPr lang="en-US" sz="2000" b="0" dirty="0"/>
          </a:p>
        </p:txBody>
      </p:sp>
      <p:pic>
        <p:nvPicPr>
          <p:cNvPr id="4" name="Picture 3" descr="A motion diagram. If a particle moves in a straight line with constant x acceleration ay sub x, the x velocity changes by equal amounts in equal time intervals. However, the position changes by different amounts in equal time intervals because the velocity is chang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447800"/>
            <a:ext cx="3900207" cy="4889572"/>
          </a:xfrm>
          <a:prstGeom prst="rect">
            <a:avLst/>
          </a:prstGeom>
        </p:spPr>
      </p:pic>
    </p:spTree>
    <p:extLst>
      <p:ext uri="{BB962C8B-B14F-4D97-AF65-F5344CB8AC3E}">
        <p14:creationId xmlns:p14="http://schemas.microsoft.com/office/powerpoint/2010/main" val="13132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t>Motion with Constant Acceleration </a:t>
            </a:r>
            <a:r>
              <a:rPr lang="en-US" altLang="en-US" sz="2000" b="0" dirty="0"/>
              <a:t>(2 of 2)</a:t>
            </a:r>
            <a:endParaRPr lang="en-US" sz="2000" b="0" dirty="0"/>
          </a:p>
        </p:txBody>
      </p:sp>
      <p:pic>
        <p:nvPicPr>
          <p:cNvPr id="3" name="Picture 2" descr="The graph of ay sub x versus t is horizontal at ay sub x, representing a constant x acceleration. The area under the ay sub x t graph = v sub x minus v sub 0 x, which equals the change in x velocity from time 0 to time t."/>
          <p:cNvPicPr>
            <a:picLocks noChangeAspect="1"/>
          </p:cNvPicPr>
          <p:nvPr/>
        </p:nvPicPr>
        <p:blipFill>
          <a:blip r:embed="rId2"/>
          <a:stretch>
            <a:fillRect/>
          </a:stretch>
        </p:blipFill>
        <p:spPr>
          <a:xfrm>
            <a:off x="1526203" y="1702594"/>
            <a:ext cx="6091592" cy="4332704"/>
          </a:xfrm>
          <a:prstGeom prst="rect">
            <a:avLst/>
          </a:prstGeom>
        </p:spPr>
      </p:pic>
    </p:spTree>
    <p:extLst>
      <p:ext uri="{BB962C8B-B14F-4D97-AF65-F5344CB8AC3E}">
        <p14:creationId xmlns:p14="http://schemas.microsoft.com/office/powerpoint/2010/main" val="170074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Position-Time Graph </a:t>
            </a:r>
            <a:r>
              <a:rPr lang="en-US" altLang="en-US" sz="2000" b="0" dirty="0"/>
              <a:t>(2 of 2)</a:t>
            </a:r>
            <a:endParaRPr lang="en-US" sz="2000" b="0" dirty="0"/>
          </a:p>
        </p:txBody>
      </p:sp>
      <p:pic>
        <p:nvPicPr>
          <p:cNvPr id="5" name="Picture 4" descr="The figures are as follows:&#10;• Figure A is of a race car moving in the x-direction with constant acceleration. The car begins at x naught with v naught x, and goes vertically up to (0, x) with v sub x = v naught x plus a sub x times t. &#10;• Figure B is an x t graph with a curve that rises through (0, x naught) and (t, x). The curve has a constant x-acceleration; it is a parabola. &#10;• The slope of the tangent at x naught = v naught x, and the slope of the tangent at (x, y) is v sub x. &#10;For both figures, during the time interval t, the x-velocity changes by, v sub x minus v naught sub x = a sub x times t."/>
          <p:cNvPicPr>
            <a:picLocks noChangeAspect="1"/>
          </p:cNvPicPr>
          <p:nvPr/>
        </p:nvPicPr>
        <p:blipFill>
          <a:blip r:embed="rId2"/>
          <a:stretch>
            <a:fillRect/>
          </a:stretch>
        </p:blipFill>
        <p:spPr>
          <a:xfrm>
            <a:off x="470499" y="1745232"/>
            <a:ext cx="8203002" cy="4194013"/>
          </a:xfrm>
          <a:prstGeom prst="rect">
            <a:avLst/>
          </a:prstGeom>
        </p:spPr>
      </p:pic>
    </p:spTree>
    <p:extLst>
      <p:ext uri="{BB962C8B-B14F-4D97-AF65-F5344CB8AC3E}">
        <p14:creationId xmlns:p14="http://schemas.microsoft.com/office/powerpoint/2010/main" val="1181666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Equations of Motion with Constant Acceleration</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The four equations below apply to any straight-line motion with constant acceleration </a:t>
            </a:r>
            <a:r>
              <a:rPr lang="en-US" altLang="en-US" sz="2600" i="1" dirty="0"/>
              <a:t>a</a:t>
            </a:r>
            <a:r>
              <a:rPr lang="en-US" altLang="en-US" sz="2600" i="1" baseline="-25000" dirty="0"/>
              <a:t>x</a:t>
            </a:r>
            <a:r>
              <a:rPr lang="en-US" altLang="en-US" sz="2600" dirty="0"/>
              <a:t>.</a:t>
            </a:r>
          </a:p>
        </p:txBody>
      </p:sp>
      <p:pic>
        <p:nvPicPr>
          <p:cNvPr id="5" name="Picture 4" descr="A table provides the included quantities for four equations. Equation (2.8), v sub x = v sub 0 x = ay sub x t. Included quantities, t, v sub x, ay sub x. Equation (2.12), x = x sub 0 + v sub 0 x t + one-half ay sub x t squared. Included quantities, t, x, ay sub x. Equation (2.13), v sub x squared = v sub 0 x squared + 2 ay sub x, times, x minus x sub 0. Included quantities, x, v sub x, ay sub x. Equation (2.14), x minus x sub 0 = one-half times, v sub 0 x + v sub x, times t. Included quantities, t, x, v sub x."/>
          <p:cNvPicPr>
            <a:picLocks noChangeAspect="1"/>
          </p:cNvPicPr>
          <p:nvPr/>
        </p:nvPicPr>
        <p:blipFill rotWithShape="1">
          <a:blip r:embed="rId2">
            <a:extLst>
              <a:ext uri="{28A0092B-C50C-407E-A947-70E740481C1C}">
                <a14:useLocalDpi xmlns:a14="http://schemas.microsoft.com/office/drawing/2010/main" val="0"/>
              </a:ext>
            </a:extLst>
          </a:blip>
          <a:srcRect t="23229"/>
          <a:stretch/>
        </p:blipFill>
        <p:spPr>
          <a:xfrm>
            <a:off x="1087166" y="2667000"/>
            <a:ext cx="6969668" cy="3466236"/>
          </a:xfrm>
          <a:prstGeom prst="rect">
            <a:avLst/>
          </a:prstGeom>
        </p:spPr>
      </p:pic>
    </p:spTree>
    <p:extLst>
      <p:ext uri="{BB962C8B-B14F-4D97-AF65-F5344CB8AC3E}">
        <p14:creationId xmlns:p14="http://schemas.microsoft.com/office/powerpoint/2010/main" val="426761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Freely </a:t>
            </a:r>
            <a:r>
              <a:rPr lang="en-US" altLang="en-US" sz="3600"/>
              <a:t>Falling Objects</a:t>
            </a:r>
            <a:endParaRPr lang="en-US" sz="3600" dirty="0"/>
          </a:p>
        </p:txBody>
      </p:sp>
      <p:sp>
        <p:nvSpPr>
          <p:cNvPr id="3" name="Content Placeholder 2"/>
          <p:cNvSpPr>
            <a:spLocks noGrp="1"/>
          </p:cNvSpPr>
          <p:nvPr>
            <p:ph idx="1"/>
          </p:nvPr>
        </p:nvSpPr>
        <p:spPr>
          <a:xfrm>
            <a:off x="457200" y="1600200"/>
            <a:ext cx="4191000" cy="4525963"/>
          </a:xfrm>
        </p:spPr>
        <p:txBody>
          <a:bodyPr/>
          <a:lstStyle/>
          <a:p>
            <a:pPr marL="256032" indent="-256032">
              <a:buSzPct val="100000"/>
            </a:pPr>
            <a:r>
              <a:rPr lang="en-US" altLang="en-US" sz="2600" b="1" dirty="0"/>
              <a:t>Free</a:t>
            </a:r>
            <a:r>
              <a:rPr lang="en-US" altLang="en-US" sz="2600" dirty="0"/>
              <a:t> </a:t>
            </a:r>
            <a:r>
              <a:rPr lang="en-US" altLang="en-US" sz="2600" b="1" dirty="0"/>
              <a:t>fall</a:t>
            </a:r>
            <a:r>
              <a:rPr lang="en-US" altLang="en-US" sz="2600" dirty="0"/>
              <a:t> is the motion of an object under the influence of only gravity.</a:t>
            </a:r>
          </a:p>
          <a:p>
            <a:pPr marL="256032" indent="-256032">
              <a:buSzPct val="100000"/>
            </a:pPr>
            <a:r>
              <a:rPr lang="en-US" altLang="en-US" sz="2600" dirty="0"/>
              <a:t>In the figure, a strobe light flashes with equal time intervals between flashes. </a:t>
            </a:r>
          </a:p>
          <a:p>
            <a:pPr marL="256032" indent="-256032">
              <a:buSzPct val="100000"/>
            </a:pPr>
            <a:r>
              <a:rPr lang="en-US" altLang="en-US" sz="2600" dirty="0"/>
              <a:t>The velocity change is the same in each time interval, so the acceleration is constant.</a:t>
            </a:r>
          </a:p>
        </p:txBody>
      </p:sp>
      <p:pic>
        <p:nvPicPr>
          <p:cNvPr id="6" name="Picture 5" descr="The ball is released and falls freely along the vertical. The motion goes vertically down. The images of the ball are record at equal time intervals, and the space between the balls increases as it falls:&#10;• The average velocity in each time interval is proportional to the distance between images. &#10;• This distance continuously increases, so the ball's velocity is continuously changing; the ball is accelerating downward."/>
          <p:cNvPicPr>
            <a:picLocks noChangeAspect="1"/>
          </p:cNvPicPr>
          <p:nvPr/>
        </p:nvPicPr>
        <p:blipFill>
          <a:blip r:embed="rId2"/>
          <a:stretch>
            <a:fillRect/>
          </a:stretch>
        </p:blipFill>
        <p:spPr>
          <a:xfrm>
            <a:off x="5365755" y="1434485"/>
            <a:ext cx="2846461" cy="4955185"/>
          </a:xfrm>
          <a:prstGeom prst="rect">
            <a:avLst/>
          </a:prstGeom>
        </p:spPr>
      </p:pic>
    </p:spTree>
    <p:extLst>
      <p:ext uri="{BB962C8B-B14F-4D97-AF65-F5344CB8AC3E}">
        <p14:creationId xmlns:p14="http://schemas.microsoft.com/office/powerpoint/2010/main" val="309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 Freely Falling Coin</a:t>
            </a:r>
            <a:endParaRPr lang="en-US" sz="3600" dirty="0"/>
          </a:p>
        </p:txBody>
      </p:sp>
      <p:sp>
        <p:nvSpPr>
          <p:cNvPr id="3" name="Content Placeholder 2"/>
          <p:cNvSpPr>
            <a:spLocks noGrp="1"/>
          </p:cNvSpPr>
          <p:nvPr>
            <p:ph idx="1"/>
          </p:nvPr>
        </p:nvSpPr>
        <p:spPr>
          <a:xfrm>
            <a:off x="457200" y="1600200"/>
            <a:ext cx="8229600" cy="786801"/>
          </a:xfrm>
        </p:spPr>
        <p:txBody>
          <a:bodyPr/>
          <a:lstStyle/>
          <a:p>
            <a:pPr marL="256032" indent="-256032">
              <a:buSzPct val="100000"/>
            </a:pPr>
            <a:r>
              <a:rPr lang="en-US" altLang="en-US" sz="2400" dirty="0"/>
              <a:t>If there is no air resistance, the downward acceleration of any freely falling object is</a:t>
            </a:r>
          </a:p>
        </p:txBody>
      </p:sp>
      <p:graphicFrame>
        <p:nvGraphicFramePr>
          <p:cNvPr id="5" name="Object 4" descr="g = 9.8 meters per second squared = 32 feet per second squared"/>
          <p:cNvGraphicFramePr>
            <a:graphicFrameLocks noChangeAspect="1"/>
          </p:cNvGraphicFramePr>
          <p:nvPr>
            <p:extLst>
              <p:ext uri="{D42A27DB-BD31-4B8C-83A1-F6EECF244321}">
                <p14:modId xmlns:p14="http://schemas.microsoft.com/office/powerpoint/2010/main" val="2315893747"/>
              </p:ext>
            </p:extLst>
          </p:nvPr>
        </p:nvGraphicFramePr>
        <p:xfrm>
          <a:off x="4184531" y="1963355"/>
          <a:ext cx="2871366" cy="423646"/>
        </p:xfrm>
        <a:graphic>
          <a:graphicData uri="http://schemas.openxmlformats.org/presentationml/2006/ole">
            <mc:AlternateContent xmlns:mc="http://schemas.openxmlformats.org/markup-compatibility/2006">
              <mc:Choice xmlns:v="urn:schemas-microsoft-com:vml" Requires="v">
                <p:oleObj spid="_x0000_s16519" name="Equation" r:id="rId3" imgW="1549080" imgH="228600" progId="">
                  <p:embed/>
                </p:oleObj>
              </mc:Choice>
              <mc:Fallback>
                <p:oleObj name="Equation" r:id="rId3" imgW="1549080" imgH="228600" progId="">
                  <p:embed/>
                  <p:pic>
                    <p:nvPicPr>
                      <p:cNvPr id="0" name="Picture 73" descr="g = 9.8 meters per second squared = 32 feet per second squ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531" y="1963355"/>
                        <a:ext cx="2871366" cy="423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descr="The coin begins at v naught = 0 on a positive y-axis. This point is also, t naught = 0 and y naught = 0. The following information is given:&#10;• At t sub 1 = 1.0 seconds, y sub 1 is unknown, and v sub 1 y is unknown. &#10;• From t sub 1 to t sub 2, a sub y = negative g = negative 9.8 meters per second. &#10;• At t sub 2 = 2.0 seconds, y sub 2 is unknown, and v sub 2 y is unknown. &#10;• At t sub 3 = 3.0 seconds, y sub 3 is unknown, and v sub 3 y is unknown."/>
          <p:cNvPicPr>
            <a:picLocks noChangeAspect="1"/>
          </p:cNvPicPr>
          <p:nvPr/>
        </p:nvPicPr>
        <p:blipFill>
          <a:blip r:embed="rId5"/>
          <a:stretch>
            <a:fillRect/>
          </a:stretch>
        </p:blipFill>
        <p:spPr>
          <a:xfrm>
            <a:off x="2727250" y="2431980"/>
            <a:ext cx="3689498" cy="3495031"/>
          </a:xfrm>
          <a:prstGeom prst="rect">
            <a:avLst/>
          </a:prstGeom>
        </p:spPr>
      </p:pic>
      <p:sp>
        <p:nvSpPr>
          <p:cNvPr id="10" name="Text Placeholder 9"/>
          <p:cNvSpPr>
            <a:spLocks noGrp="1"/>
          </p:cNvSpPr>
          <p:nvPr>
            <p:ph type="body" sz="quarter" idx="14"/>
          </p:nvPr>
        </p:nvSpPr>
        <p:spPr>
          <a:xfrm>
            <a:off x="457200" y="5952222"/>
            <a:ext cx="8229600" cy="381000"/>
          </a:xfrm>
        </p:spPr>
        <p:txBody>
          <a:bodyPr/>
          <a:lstStyle/>
          <a:p>
            <a:pPr>
              <a:defRPr/>
            </a:pPr>
            <a:r>
              <a:rPr lang="en-US" sz="2400" dirty="0">
                <a:hlinkClick r:id="rId6" tooltip="https://mediaplayer.pearsoncmg.com/assets/_video.true/secs-yf-vts-ex2-6"/>
              </a:rPr>
              <a:t>Video Tutor Solution: Example 2.6</a:t>
            </a:r>
            <a:endParaRPr lang="en-US" sz="2400" dirty="0"/>
          </a:p>
        </p:txBody>
      </p:sp>
    </p:spTree>
    <p:extLst>
      <p:ext uri="{BB962C8B-B14F-4D97-AF65-F5344CB8AC3E}">
        <p14:creationId xmlns:p14="http://schemas.microsoft.com/office/powerpoint/2010/main" val="3705193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Up-And-Down Motion in Free Fall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762000"/>
          </a:xfrm>
        </p:spPr>
        <p:txBody>
          <a:bodyPr/>
          <a:lstStyle/>
          <a:p>
            <a:pPr marL="256032" indent="-256032">
              <a:buSzPct val="100000"/>
            </a:pPr>
            <a:r>
              <a:rPr lang="en-CA" altLang="en-US" sz="2400" dirty="0"/>
              <a:t>Position as a function of time for a ball thrown upward with an initial speed of 15.0 m/s.</a:t>
            </a:r>
            <a:endParaRPr lang="en-US" altLang="en-US" sz="2400" dirty="0"/>
          </a:p>
        </p:txBody>
      </p:sp>
      <p:pic>
        <p:nvPicPr>
          <p:cNvPr id="4" name="Picture 3" descr="A graph plots y in meters versus t in seconds. The plot is a downward-opening curve that rises from (0, 0) to (1.53, 12), before falling through (3.1, 0). Before t= 1.53 seconds, the ball moves upward. After t = 1.53 seconds, the ball moves downward. All values estimated."/>
          <p:cNvPicPr>
            <a:picLocks noChangeAspect="1"/>
          </p:cNvPicPr>
          <p:nvPr/>
        </p:nvPicPr>
        <p:blipFill rotWithShape="1">
          <a:blip r:embed="rId2" cstate="print">
            <a:extLst>
              <a:ext uri="{28A0092B-C50C-407E-A947-70E740481C1C}">
                <a14:useLocalDpi xmlns:a14="http://schemas.microsoft.com/office/drawing/2010/main" val="0"/>
              </a:ext>
            </a:extLst>
          </a:blip>
          <a:srcRect t="19223"/>
          <a:stretch/>
        </p:blipFill>
        <p:spPr>
          <a:xfrm>
            <a:off x="3033497" y="2426782"/>
            <a:ext cx="2967428" cy="3457943"/>
          </a:xfrm>
          <a:prstGeom prst="rect">
            <a:avLst/>
          </a:prstGeom>
        </p:spPr>
      </p:pic>
      <p:sp>
        <p:nvSpPr>
          <p:cNvPr id="5" name="Text Placeholder 4"/>
          <p:cNvSpPr>
            <a:spLocks noGrp="1"/>
          </p:cNvSpPr>
          <p:nvPr>
            <p:ph type="body" sz="quarter" idx="14"/>
          </p:nvPr>
        </p:nvSpPr>
        <p:spPr>
          <a:xfrm>
            <a:off x="457200" y="5952226"/>
            <a:ext cx="8229600" cy="372374"/>
          </a:xfrm>
        </p:spPr>
        <p:txBody>
          <a:bodyPr/>
          <a:lstStyle/>
          <a:p>
            <a:pPr>
              <a:defRPr/>
            </a:pPr>
            <a:r>
              <a:rPr lang="en-US" sz="2400" dirty="0">
                <a:hlinkClick r:id="rId3" tooltip="https://mediaplayer.pearsoncmg.com/assets/_video.true/secs-yf-vts-ex2-7"/>
              </a:rPr>
              <a:t>Video Tutor Solution: Example </a:t>
            </a:r>
            <a:r>
              <a:rPr lang="en-US" sz="2400" dirty="0" smtClean="0">
                <a:hlinkClick r:id="rId3" tooltip="https://mediaplayer.pearsoncmg.com/assets/_video.true/secs-yf-vts-ex2-7"/>
              </a:rPr>
              <a:t>2.7</a:t>
            </a:r>
            <a:endParaRPr lang="en-US" sz="2400" dirty="0"/>
          </a:p>
        </p:txBody>
      </p:sp>
    </p:spTree>
    <p:extLst>
      <p:ext uri="{BB962C8B-B14F-4D97-AF65-F5344CB8AC3E}">
        <p14:creationId xmlns:p14="http://schemas.microsoft.com/office/powerpoint/2010/main" val="4089753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Up-And-Down Motion in Free Fall </a:t>
            </a:r>
            <a:r>
              <a:rPr lang="en-US" altLang="en-US" sz="2000" b="0" dirty="0"/>
              <a:t>(2 of 2)</a:t>
            </a:r>
            <a:endParaRPr lang="en-US" sz="2000" b="0" dirty="0"/>
          </a:p>
        </p:txBody>
      </p:sp>
      <p:sp>
        <p:nvSpPr>
          <p:cNvPr id="3" name="Content Placeholder 2"/>
          <p:cNvSpPr>
            <a:spLocks noGrp="1"/>
          </p:cNvSpPr>
          <p:nvPr>
            <p:ph idx="1"/>
          </p:nvPr>
        </p:nvSpPr>
        <p:spPr>
          <a:xfrm>
            <a:off x="457200" y="1600200"/>
            <a:ext cx="3810000" cy="4525963"/>
          </a:xfrm>
        </p:spPr>
        <p:txBody>
          <a:bodyPr/>
          <a:lstStyle/>
          <a:p>
            <a:pPr marL="256032" indent="-256032">
              <a:buSzPct val="100000"/>
            </a:pPr>
            <a:r>
              <a:rPr lang="en-CA" altLang="en-US" sz="2600" dirty="0"/>
              <a:t>Velocity as a function of time for a ball thrown upward with an initial speed of 15.0 m/s.</a:t>
            </a:r>
          </a:p>
          <a:p>
            <a:pPr marL="256032" indent="-256032">
              <a:buSzPct val="100000"/>
            </a:pPr>
            <a:r>
              <a:rPr lang="en-US" altLang="en-US" sz="2600" dirty="0"/>
              <a:t>The vertical velocity, but </a:t>
            </a:r>
            <a:r>
              <a:rPr lang="en-US" altLang="en-US" sz="2600" b="1" dirty="0"/>
              <a:t>not the acceleration</a:t>
            </a:r>
            <a:r>
              <a:rPr lang="en-US" altLang="en-US" sz="2600" dirty="0"/>
              <a:t>, is zero at the highest point.</a:t>
            </a:r>
          </a:p>
        </p:txBody>
      </p:sp>
      <p:pic>
        <p:nvPicPr>
          <p:cNvPr id="4" name="Picture 3" descr="A graph plots v sub y in meters per second versus t in seconds. The plot falls diagonally from (0, 15) through (1.53, 0). Before t = 1.53 seconds, the y velocity is positive. After t = 1.53 seconds, the y velocity is negative. All values estimated."/>
          <p:cNvPicPr>
            <a:picLocks noChangeAspect="1"/>
          </p:cNvPicPr>
          <p:nvPr/>
        </p:nvPicPr>
        <p:blipFill rotWithShape="1">
          <a:blip r:embed="rId2">
            <a:extLst>
              <a:ext uri="{28A0092B-C50C-407E-A947-70E740481C1C}">
                <a14:useLocalDpi xmlns:a14="http://schemas.microsoft.com/office/drawing/2010/main" val="0"/>
              </a:ext>
            </a:extLst>
          </a:blip>
          <a:srcRect t="20408"/>
          <a:stretch/>
        </p:blipFill>
        <p:spPr>
          <a:xfrm>
            <a:off x="4603337" y="1676400"/>
            <a:ext cx="4111378" cy="4638408"/>
          </a:xfrm>
          <a:prstGeom prst="rect">
            <a:avLst/>
          </a:prstGeom>
        </p:spPr>
      </p:pic>
    </p:spTree>
    <p:extLst>
      <p:ext uri="{BB962C8B-B14F-4D97-AF65-F5344CB8AC3E}">
        <p14:creationId xmlns:p14="http://schemas.microsoft.com/office/powerpoint/2010/main" val="214068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1"/>
            <a:ext cx="8229600" cy="2057399"/>
          </a:xfrm>
        </p:spPr>
        <p:txBody>
          <a:bodyPr/>
          <a:lstStyle/>
          <a:p>
            <a:pPr marL="256032" indent="-256032">
              <a:buSzPct val="100000"/>
            </a:pPr>
            <a:r>
              <a:rPr lang="en-US" altLang="en-US" sz="2200" b="1" dirty="0"/>
              <a:t>Kinematics</a:t>
            </a:r>
            <a:r>
              <a:rPr lang="en-US" altLang="en-US" sz="2200" dirty="0"/>
              <a:t> is the study of motion.</a:t>
            </a:r>
          </a:p>
          <a:p>
            <a:pPr marL="256032" indent="-256032">
              <a:buSzPct val="100000"/>
            </a:pPr>
            <a:r>
              <a:rPr lang="en-US" altLang="en-US" sz="2200" b="1" dirty="0"/>
              <a:t>Velocity</a:t>
            </a:r>
            <a:r>
              <a:rPr lang="en-US" altLang="en-US" sz="2200" dirty="0"/>
              <a:t> and </a:t>
            </a:r>
            <a:r>
              <a:rPr lang="en-US" altLang="en-US" sz="2200" b="1" dirty="0"/>
              <a:t>acceleration</a:t>
            </a:r>
            <a:r>
              <a:rPr lang="en-US" altLang="en-US" sz="2200" dirty="0"/>
              <a:t> are important physical quantities.</a:t>
            </a:r>
          </a:p>
          <a:p>
            <a:pPr marL="256032" indent="-256032">
              <a:buSzPct val="100000"/>
            </a:pPr>
            <a:r>
              <a:rPr lang="en-CA" altLang="en-US" sz="2200" dirty="0"/>
              <a:t>A typical runner gains speed gradually during the course of a sprinting foot race and then slows down after crossing the finish line.</a:t>
            </a:r>
            <a:endParaRPr lang="en-US" altLang="en-US" sz="2200" dirty="0"/>
          </a:p>
        </p:txBody>
      </p:sp>
      <p:pic>
        <p:nvPicPr>
          <p:cNvPr id="4" name="Picture 3" descr="A runner sprints toward the finish line of a tra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556" y="3695273"/>
            <a:ext cx="4808889" cy="2740586"/>
          </a:xfrm>
          <a:prstGeom prst="rect">
            <a:avLst/>
          </a:prstGeom>
        </p:spPr>
      </p:pic>
    </p:spTree>
    <p:extLst>
      <p:ext uri="{BB962C8B-B14F-4D97-AF65-F5344CB8AC3E}">
        <p14:creationId xmlns:p14="http://schemas.microsoft.com/office/powerpoint/2010/main" val="68397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Velocity and Position by Integration</a:t>
            </a:r>
            <a:endParaRPr lang="en-US" sz="3600" dirty="0"/>
          </a:p>
        </p:txBody>
      </p:sp>
      <p:sp>
        <p:nvSpPr>
          <p:cNvPr id="3" name="Content Placeholder 2"/>
          <p:cNvSpPr>
            <a:spLocks noGrp="1"/>
          </p:cNvSpPr>
          <p:nvPr>
            <p:ph idx="1"/>
          </p:nvPr>
        </p:nvSpPr>
        <p:spPr>
          <a:xfrm>
            <a:off x="457200" y="1600201"/>
            <a:ext cx="8229600" cy="914399"/>
          </a:xfrm>
        </p:spPr>
        <p:txBody>
          <a:bodyPr/>
          <a:lstStyle/>
          <a:p>
            <a:pPr marL="256032" indent="-256032">
              <a:buSzPct val="100000"/>
            </a:pPr>
            <a:r>
              <a:rPr lang="en-US" altLang="en-US" sz="2200" dirty="0"/>
              <a:t>The acceleration of a car is not always constant</a:t>
            </a:r>
            <a:r>
              <a:rPr lang="en-US" altLang="en-US" sz="2200" dirty="0" smtClean="0"/>
              <a:t>.</a:t>
            </a:r>
            <a:endParaRPr lang="en-US" altLang="en-US" sz="2200" dirty="0"/>
          </a:p>
          <a:p>
            <a:pPr marL="256032" indent="-256032">
              <a:buSzPct val="100000"/>
            </a:pPr>
            <a:r>
              <a:rPr lang="en-US" altLang="en-US" sz="2200" dirty="0"/>
              <a:t>The motion may be integrated over many small time intervals to</a:t>
            </a:r>
          </a:p>
        </p:txBody>
      </p:sp>
      <p:graphicFrame>
        <p:nvGraphicFramePr>
          <p:cNvPr id="8" name="Object 7" descr="v sub x = v sub 0 x + the integral from 0 to t of ay sub x d t and x = x sub 0 + the integral from 0 to t of v sub x d t"/>
          <p:cNvGraphicFramePr>
            <a:graphicFrameLocks noChangeAspect="1"/>
          </p:cNvGraphicFramePr>
          <p:nvPr>
            <p:extLst>
              <p:ext uri="{D42A27DB-BD31-4B8C-83A1-F6EECF244321}">
                <p14:modId xmlns:p14="http://schemas.microsoft.com/office/powerpoint/2010/main" val="2321759427"/>
              </p:ext>
            </p:extLst>
          </p:nvPr>
        </p:nvGraphicFramePr>
        <p:xfrm>
          <a:off x="706906" y="2414588"/>
          <a:ext cx="4586287" cy="825500"/>
        </p:xfrm>
        <a:graphic>
          <a:graphicData uri="http://schemas.openxmlformats.org/presentationml/2006/ole">
            <mc:AlternateContent xmlns:mc="http://schemas.openxmlformats.org/markup-compatibility/2006">
              <mc:Choice xmlns:v="urn:schemas-microsoft-com:vml" Requires="v">
                <p:oleObj spid="_x0000_s17540" name="Equation" r:id="rId3" imgW="2679480" imgH="482400" progId="">
                  <p:embed/>
                </p:oleObj>
              </mc:Choice>
              <mc:Fallback>
                <p:oleObj name="Equation" r:id="rId3" imgW="2679480" imgH="482400" progId="">
                  <p:embed/>
                  <p:pic>
                    <p:nvPicPr>
                      <p:cNvPr id="0" name="Picture 70" descr="v sub x = v sub 0 x + the integral from 0 to t of ay sub x d t and x = x sub 0 + the integral from 0 to t of v sub x d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06" y="2414588"/>
                        <a:ext cx="4586287"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The ay sub x t graph is a rising concave upward curve. On the interval from t sub 1 to t sub 2, adjacent vertical strips of width delta t rise from the t-axis, so that the midpoint of each rectangle's top side is on the curve. The area of one strip equals delta v sub x, which is the change in the x velocity during time interval delta t. The total area under the ay sub x t graph from t sub 1 to t sub 2 is the net change in the x velocity from t sub 1 to t sub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795" y="3089911"/>
            <a:ext cx="3297868" cy="3272132"/>
          </a:xfrm>
          <a:prstGeom prst="rect">
            <a:avLst/>
          </a:prstGeom>
        </p:spPr>
      </p:pic>
      <p:pic>
        <p:nvPicPr>
          <p:cNvPr id="6" name="Picture 5" descr="People drive down a road in a convertible."/>
          <p:cNvPicPr>
            <a:picLocks noChangeAspect="1"/>
          </p:cNvPicPr>
          <p:nvPr/>
        </p:nvPicPr>
        <p:blipFill>
          <a:blip r:embed="rId6"/>
          <a:stretch>
            <a:fillRect/>
          </a:stretch>
        </p:blipFill>
        <p:spPr>
          <a:xfrm>
            <a:off x="624566" y="3345186"/>
            <a:ext cx="4340778" cy="2910814"/>
          </a:xfrm>
          <a:prstGeom prst="rect">
            <a:avLst/>
          </a:prstGeom>
        </p:spPr>
      </p:pic>
    </p:spTree>
    <p:extLst>
      <p:ext uri="{BB962C8B-B14F-4D97-AF65-F5344CB8AC3E}">
        <p14:creationId xmlns:p14="http://schemas.microsoft.com/office/powerpoint/2010/main" val="99034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77" y="138330"/>
            <a:ext cx="8229600" cy="1097280"/>
          </a:xfrm>
        </p:spPr>
        <p:txBody>
          <a:bodyPr/>
          <a:lstStyle/>
          <a:p>
            <a:r>
              <a:rPr lang="en-US" altLang="en-US" sz="3600" dirty="0"/>
              <a:t>Displacement, Time, and Average Velocity</a:t>
            </a:r>
            <a:endParaRPr lang="en-US" sz="3600" dirty="0"/>
          </a:p>
        </p:txBody>
      </p:sp>
      <p:sp>
        <p:nvSpPr>
          <p:cNvPr id="4" name="Content Placeholder 3"/>
          <p:cNvSpPr>
            <a:spLocks noGrp="1"/>
          </p:cNvSpPr>
          <p:nvPr>
            <p:ph idx="1"/>
          </p:nvPr>
        </p:nvSpPr>
        <p:spPr>
          <a:xfrm>
            <a:off x="457200" y="1600201"/>
            <a:ext cx="8229600" cy="1066800"/>
          </a:xfrm>
        </p:spPr>
        <p:txBody>
          <a:bodyPr/>
          <a:lstStyle/>
          <a:p>
            <a:r>
              <a:rPr lang="en-US" altLang="en-US" sz="2600" dirty="0"/>
              <a:t>A particle moving along the </a:t>
            </a:r>
            <a:r>
              <a:rPr lang="en-US" altLang="en-US" sz="2600" i="1" dirty="0"/>
              <a:t>x</a:t>
            </a:r>
            <a:r>
              <a:rPr lang="en-US" altLang="en-US" sz="2600" dirty="0"/>
              <a:t>-axis has a coordinate </a:t>
            </a:r>
            <a:r>
              <a:rPr lang="en-US" altLang="en-US" sz="2600" i="1" dirty="0"/>
              <a:t>x</a:t>
            </a:r>
            <a:r>
              <a:rPr lang="en-US" altLang="en-US" sz="2600" dirty="0"/>
              <a:t>.</a:t>
            </a:r>
          </a:p>
          <a:p>
            <a:r>
              <a:rPr lang="en-US" altLang="en-US" sz="2600" dirty="0"/>
              <a:t>The change in the particle’s coordinate is</a:t>
            </a:r>
          </a:p>
        </p:txBody>
      </p:sp>
      <p:graphicFrame>
        <p:nvGraphicFramePr>
          <p:cNvPr id="9" name="Object 8" descr="delta x = x sub 2 minus x sub 1"/>
          <p:cNvGraphicFramePr>
            <a:graphicFrameLocks noChangeAspect="1"/>
          </p:cNvGraphicFramePr>
          <p:nvPr>
            <p:extLst>
              <p:ext uri="{D42A27DB-BD31-4B8C-83A1-F6EECF244321}">
                <p14:modId xmlns:p14="http://schemas.microsoft.com/office/powerpoint/2010/main" val="3304163408"/>
              </p:ext>
            </p:extLst>
          </p:nvPr>
        </p:nvGraphicFramePr>
        <p:xfrm>
          <a:off x="6783570" y="2159727"/>
          <a:ext cx="1665419" cy="454206"/>
        </p:xfrm>
        <a:graphic>
          <a:graphicData uri="http://schemas.openxmlformats.org/presentationml/2006/ole">
            <mc:AlternateContent xmlns:mc="http://schemas.openxmlformats.org/markup-compatibility/2006">
              <mc:Choice xmlns:v="urn:schemas-microsoft-com:vml" Requires="v">
                <p:oleObj spid="_x0000_s11612" name="Equation" r:id="rId3" imgW="838080" imgH="228600" progId="">
                  <p:embed/>
                </p:oleObj>
              </mc:Choice>
              <mc:Fallback>
                <p:oleObj name="Equation" r:id="rId3" imgW="838080" imgH="228600" progId="">
                  <p:embed/>
                  <p:pic>
                    <p:nvPicPr>
                      <p:cNvPr id="0" name="Picture 224" descr="delta x = x sub 2 minus x sub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570" y="2159727"/>
                        <a:ext cx="1665419" cy="454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2743201"/>
            <a:ext cx="6172200" cy="457199"/>
          </a:xfrm>
        </p:spPr>
        <p:txBody>
          <a:bodyPr/>
          <a:lstStyle/>
          <a:p>
            <a:r>
              <a:rPr lang="en-US" altLang="en-US" sz="2600" dirty="0"/>
              <a:t>The average </a:t>
            </a:r>
            <a:r>
              <a:rPr lang="en-US" altLang="en-US" sz="2600" i="1" dirty="0"/>
              <a:t>x</a:t>
            </a:r>
            <a:r>
              <a:rPr lang="en-US" altLang="en-US" sz="2600" dirty="0"/>
              <a:t>-velocity of the particle is</a:t>
            </a:r>
          </a:p>
        </p:txBody>
      </p:sp>
      <p:graphicFrame>
        <p:nvGraphicFramePr>
          <p:cNvPr id="10" name="Object 9" descr="v sub ay v x = delta x over delta t"/>
          <p:cNvGraphicFramePr>
            <a:graphicFrameLocks noChangeAspect="1"/>
          </p:cNvGraphicFramePr>
          <p:nvPr>
            <p:extLst>
              <p:ext uri="{D42A27DB-BD31-4B8C-83A1-F6EECF244321}">
                <p14:modId xmlns:p14="http://schemas.microsoft.com/office/powerpoint/2010/main" val="4077888304"/>
              </p:ext>
            </p:extLst>
          </p:nvPr>
        </p:nvGraphicFramePr>
        <p:xfrm>
          <a:off x="6471824" y="2585739"/>
          <a:ext cx="1409700" cy="766763"/>
        </p:xfrm>
        <a:graphic>
          <a:graphicData uri="http://schemas.openxmlformats.org/presentationml/2006/ole">
            <mc:AlternateContent xmlns:mc="http://schemas.openxmlformats.org/markup-compatibility/2006">
              <mc:Choice xmlns:v="urn:schemas-microsoft-com:vml" Requires="v">
                <p:oleObj spid="_x0000_s11613" name="Equation" r:id="rId5" imgW="723600" imgH="393480" progId="">
                  <p:embed/>
                </p:oleObj>
              </mc:Choice>
              <mc:Fallback>
                <p:oleObj name="Equation" r:id="rId5" imgW="723600" imgH="393480" progId="">
                  <p:embed/>
                  <p:pic>
                    <p:nvPicPr>
                      <p:cNvPr id="0" name="Picture 225" descr="v sub ay v x = delta x over delta 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824" y="2585739"/>
                        <a:ext cx="1409700"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Picture 2" descr="v sub a v x is the average x velocity of a particle in straight line motion during the time interval from t sub 1 to t sub 2. v sub a v x = delta x over delta t, where delta x is the x component of the particle's displacement, and delta t is the time interval. delta x over delta t = x sub 2 minus x sub 1, over t sub 2 minus t sub 1, where x sub 2 minus x sub 1 is the final x coordinate minus the initial x coordinate, and t sub 2 minus t sub 1 is the final time minus the initial time."/>
          <p:cNvPicPr>
            <a:picLocks noChangeAspect="1"/>
          </p:cNvPicPr>
          <p:nvPr/>
        </p:nvPicPr>
        <p:blipFill>
          <a:blip r:embed="rId7"/>
          <a:stretch>
            <a:fillRect/>
          </a:stretch>
        </p:blipFill>
        <p:spPr>
          <a:xfrm>
            <a:off x="483224" y="3580232"/>
            <a:ext cx="8177553" cy="1895608"/>
          </a:xfrm>
          <a:prstGeom prst="rect">
            <a:avLst/>
          </a:prstGeom>
        </p:spPr>
      </p:pic>
    </p:spTree>
    <p:extLst>
      <p:ext uri="{BB962C8B-B14F-4D97-AF65-F5344CB8AC3E}">
        <p14:creationId xmlns:p14="http://schemas.microsoft.com/office/powerpoint/2010/main" val="313587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Rules for the Sign of X-Velocity</a:t>
            </a:r>
            <a:endParaRPr lang="en-US" sz="3600" dirty="0"/>
          </a:p>
        </p:txBody>
      </p:sp>
      <p:graphicFrame>
        <p:nvGraphicFramePr>
          <p:cNvPr id="6" name="Table 5" descr="A table provides rules for the sign of the x velocity. If the x coordinate is positive and increasing, or getting more positive, the x velocity is positive, so that the particle is moving in the positive x direction. If the x coordinate is positive and decreasing, the x velocity is negative, meaning the particle is moving in the negative x direction. If the x coordinate is negative and increasing, or getting less negative, then the x velocity is positive, meaning the particle is moving in the positive x direction. If the x coordinate is negative and decreasing, then the x velocity is negative, meaning the particle is moving in the negative x direction."/>
          <p:cNvGraphicFramePr>
            <a:graphicFrameLocks noGrp="1"/>
          </p:cNvGraphicFramePr>
          <p:nvPr>
            <p:extLst>
              <p:ext uri="{D42A27DB-BD31-4B8C-83A1-F6EECF244321}">
                <p14:modId xmlns:p14="http://schemas.microsoft.com/office/powerpoint/2010/main" val="2647971410"/>
              </p:ext>
            </p:extLst>
          </p:nvPr>
        </p:nvGraphicFramePr>
        <p:xfrm>
          <a:off x="762000" y="1849245"/>
          <a:ext cx="7620000" cy="3804795"/>
        </p:xfrm>
        <a:graphic>
          <a:graphicData uri="http://schemas.openxmlformats.org/drawingml/2006/table">
            <a:tbl>
              <a:tblPr firstRow="1" bandRow="1">
                <a:tableStyleId>{3B4B98B0-60AC-42C2-AFA5-B58CD77FA1E5}</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512955">
                <a:tc>
                  <a:txBody>
                    <a:bodyPr/>
                    <a:lstStyle/>
                    <a:p>
                      <a:r>
                        <a:rPr lang="en-US" sz="2000" b="1" i="0" u="none" strike="noStrike" kern="1200" baseline="0" dirty="0">
                          <a:solidFill>
                            <a:schemeClr val="tx1"/>
                          </a:solidFill>
                          <a:latin typeface="+mn-lt"/>
                          <a:ea typeface="+mn-ea"/>
                          <a:cs typeface="+mn-cs"/>
                        </a:rPr>
                        <a:t>If </a:t>
                      </a:r>
                      <a:r>
                        <a:rPr lang="en-US" sz="2000" b="1" i="1" u="none" strike="noStrike" kern="1200" baseline="0" dirty="0">
                          <a:solidFill>
                            <a:schemeClr val="tx1"/>
                          </a:solidFill>
                          <a:latin typeface="+mn-lt"/>
                          <a:ea typeface="+mn-ea"/>
                          <a:cs typeface="+mn-cs"/>
                        </a:rPr>
                        <a:t>x</a:t>
                      </a:r>
                      <a:r>
                        <a:rPr lang="en-US" sz="2000" b="1" i="0" u="none" strike="noStrike" kern="1200" baseline="0" dirty="0">
                          <a:solidFill>
                            <a:schemeClr val="tx1"/>
                          </a:solidFill>
                          <a:latin typeface="+mn-lt"/>
                          <a:ea typeface="+mn-ea"/>
                          <a:cs typeface="+mn-cs"/>
                        </a:rPr>
                        <a:t>-coordinate 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i="0" u="none" strike="noStrike" kern="1200" baseline="0" dirty="0">
                          <a:solidFill>
                            <a:schemeClr val="tx1"/>
                          </a:solidFill>
                          <a:latin typeface="+mn-lt"/>
                          <a:ea typeface="+mn-ea"/>
                          <a:cs typeface="+mn-cs"/>
                        </a:rPr>
                        <a:t>. . . </a:t>
                      </a:r>
                      <a:r>
                        <a:rPr lang="en-US" sz="2000" b="1" i="1" u="none" strike="noStrike" kern="1200" baseline="0" dirty="0">
                          <a:solidFill>
                            <a:schemeClr val="tx1"/>
                          </a:solidFill>
                          <a:latin typeface="+mn-lt"/>
                          <a:ea typeface="+mn-ea"/>
                          <a:cs typeface="+mn-cs"/>
                        </a:rPr>
                        <a:t>x</a:t>
                      </a:r>
                      <a:r>
                        <a:rPr lang="en-US" sz="2000" b="1" i="0" u="none" strike="noStrike" kern="1200" baseline="0" dirty="0">
                          <a:solidFill>
                            <a:schemeClr val="tx1"/>
                          </a:solidFill>
                          <a:latin typeface="+mn-lt"/>
                          <a:ea typeface="+mn-ea"/>
                          <a:cs typeface="+mn-cs"/>
                        </a:rPr>
                        <a:t>-velocity 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2960">
                <a:tc>
                  <a:txBody>
                    <a:bodyPr/>
                    <a:lstStyle/>
                    <a:p>
                      <a:r>
                        <a:rPr lang="en-US" sz="2000" b="0" i="0" u="none" strike="noStrike" kern="1200" baseline="0" dirty="0">
                          <a:solidFill>
                            <a:schemeClr val="tx1"/>
                          </a:solidFill>
                          <a:latin typeface="+mn-lt"/>
                          <a:ea typeface="+mn-ea"/>
                          <a:cs typeface="+mn-cs"/>
                        </a:rPr>
                        <a:t>Positive and increasing (getting more positive)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Positive: Particle is moving in +</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22960">
                <a:tc>
                  <a:txBody>
                    <a:bodyPr/>
                    <a:lstStyle/>
                    <a:p>
                      <a:r>
                        <a:rPr lang="en-US" sz="2000" b="0" i="0" u="none" strike="noStrike" kern="1200" baseline="0" dirty="0">
                          <a:solidFill>
                            <a:schemeClr val="tx1"/>
                          </a:solidFill>
                          <a:latin typeface="+mn-lt"/>
                          <a:ea typeface="+mn-ea"/>
                          <a:cs typeface="+mn-cs"/>
                        </a:rPr>
                        <a:t>Positive and decreasing (getting less positive)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a:solidFill>
                            <a:schemeClr val="tx1"/>
                          </a:solidFill>
                          <a:latin typeface="+mn-lt"/>
                          <a:ea typeface="+mn-ea"/>
                          <a:cs typeface="+mn-cs"/>
                        </a:rPr>
                        <a:t>Negative: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2960">
                <a:tc>
                  <a:txBody>
                    <a:bodyPr/>
                    <a:lstStyle/>
                    <a:p>
                      <a:r>
                        <a:rPr lang="en-US" sz="2000" b="0" i="0" u="none" strike="noStrike" kern="1200" baseline="0" dirty="0">
                          <a:solidFill>
                            <a:schemeClr val="tx1"/>
                          </a:solidFill>
                          <a:latin typeface="+mn-lt"/>
                          <a:ea typeface="+mn-ea"/>
                          <a:cs typeface="+mn-cs"/>
                        </a:rPr>
                        <a:t>Negative and increasing (getting less negative)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tx1"/>
                          </a:solidFill>
                          <a:latin typeface="+mn-lt"/>
                          <a:ea typeface="+mn-ea"/>
                          <a:cs typeface="+mn-cs"/>
                        </a:rPr>
                        <a:t>Positive: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2960">
                <a:tc>
                  <a:txBody>
                    <a:bodyPr/>
                    <a:lstStyle/>
                    <a:p>
                      <a:r>
                        <a:rPr lang="en-US" sz="2000" b="0" i="0" u="none" strike="noStrike" kern="1200" baseline="0" dirty="0">
                          <a:solidFill>
                            <a:schemeClr val="tx1"/>
                          </a:solidFill>
                          <a:latin typeface="+mn-lt"/>
                          <a:ea typeface="+mn-ea"/>
                          <a:cs typeface="+mn-cs"/>
                        </a:rPr>
                        <a:t>Negative and decreasing (getting more negative)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0" i="0" u="none" strike="noStrike" kern="1200" baseline="0" dirty="0">
                          <a:solidFill>
                            <a:schemeClr val="tx1"/>
                          </a:solidFill>
                          <a:latin typeface="+mn-lt"/>
                          <a:ea typeface="+mn-ea"/>
                          <a:cs typeface="+mn-cs"/>
                        </a:rPr>
                        <a:t>Negative: Particle is moving in</a:t>
                      </a:r>
                    </a:p>
                    <a:p>
                      <a:r>
                        <a:rPr lang="en-US" sz="2000" b="0" i="0" u="none" strike="noStrike" kern="1200" baseline="0" dirty="0">
                          <a:solidFill>
                            <a:schemeClr val="tx1"/>
                          </a:solidFill>
                          <a:latin typeface="+mn-lt"/>
                          <a:ea typeface="+mn-ea"/>
                          <a:cs typeface="+mn-cs"/>
                        </a:rPr>
                        <a:t>−</a:t>
                      </a:r>
                      <a:r>
                        <a:rPr lang="en-US" sz="2000" b="0" i="1" u="none" strike="noStrike" kern="1200" baseline="0" dirty="0">
                          <a:solidFill>
                            <a:schemeClr val="tx1"/>
                          </a:solidFill>
                          <a:latin typeface="+mn-lt"/>
                          <a:ea typeface="+mn-ea"/>
                          <a:cs typeface="+mn-cs"/>
                        </a:rPr>
                        <a:t>x</a:t>
                      </a:r>
                      <a:r>
                        <a:rPr lang="en-US" sz="2000" b="0" i="0" u="none" strike="noStrike" kern="1200" baseline="0" dirty="0">
                          <a:solidFill>
                            <a:schemeClr val="tx1"/>
                          </a:solidFill>
                          <a:latin typeface="+mn-lt"/>
                          <a:ea typeface="+mn-ea"/>
                          <a:cs typeface="+mn-cs"/>
                        </a:rPr>
                        <a:t>-direction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9532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Average Velocity</a:t>
            </a:r>
            <a:endParaRPr lang="en-US" sz="3600" dirty="0"/>
          </a:p>
        </p:txBody>
      </p:sp>
      <p:sp>
        <p:nvSpPr>
          <p:cNvPr id="3" name="Content Placeholder 2"/>
          <p:cNvSpPr>
            <a:spLocks noGrp="1"/>
          </p:cNvSpPr>
          <p:nvPr>
            <p:ph idx="1"/>
          </p:nvPr>
        </p:nvSpPr>
        <p:spPr>
          <a:xfrm>
            <a:off x="457200" y="1600200"/>
            <a:ext cx="7924800" cy="1280535"/>
          </a:xfrm>
        </p:spPr>
        <p:txBody>
          <a:bodyPr/>
          <a:lstStyle/>
          <a:p>
            <a:r>
              <a:rPr lang="en-CA" altLang="en-US" sz="2400" dirty="0"/>
              <a:t>The winner of a 50-m swimming race is the swimmer whose average velocity has the greatest magnitude.</a:t>
            </a:r>
          </a:p>
          <a:p>
            <a:r>
              <a:rPr lang="en-CA" altLang="en-US" sz="2400" dirty="0"/>
              <a:t>That is, the swimmer who traverses a displacement</a:t>
            </a:r>
            <a:endParaRPr lang="en-US" altLang="en-US" sz="2400" dirty="0"/>
          </a:p>
        </p:txBody>
      </p:sp>
      <p:graphicFrame>
        <p:nvGraphicFramePr>
          <p:cNvPr id="5" name="Object 4" descr="Delta x"/>
          <p:cNvGraphicFramePr>
            <a:graphicFrameLocks noChangeAspect="1"/>
          </p:cNvGraphicFramePr>
          <p:nvPr>
            <p:extLst>
              <p:ext uri="{D42A27DB-BD31-4B8C-83A1-F6EECF244321}">
                <p14:modId xmlns:p14="http://schemas.microsoft.com/office/powerpoint/2010/main" val="1803737483"/>
              </p:ext>
            </p:extLst>
          </p:nvPr>
        </p:nvGraphicFramePr>
        <p:xfrm>
          <a:off x="7669483" y="2515931"/>
          <a:ext cx="509669" cy="368095"/>
        </p:xfrm>
        <a:graphic>
          <a:graphicData uri="http://schemas.openxmlformats.org/presentationml/2006/ole">
            <mc:AlternateContent xmlns:mc="http://schemas.openxmlformats.org/markup-compatibility/2006">
              <mc:Choice xmlns:v="urn:schemas-microsoft-com:vml" Requires="v">
                <p:oleObj spid="_x0000_s12626" name="Equation" r:id="rId3" imgW="228600" imgH="164880" progId="">
                  <p:embed/>
                </p:oleObj>
              </mc:Choice>
              <mc:Fallback>
                <p:oleObj name="Equation" r:id="rId3" imgW="228600" imgH="164880" progId="">
                  <p:embed/>
                  <p:pic>
                    <p:nvPicPr>
                      <p:cNvPr id="0" name="Picture 214" descr="Delta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483" y="2515931"/>
                        <a:ext cx="509669" cy="368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2880735"/>
            <a:ext cx="5105481" cy="381000"/>
          </a:xfrm>
        </p:spPr>
        <p:txBody>
          <a:bodyPr/>
          <a:lstStyle/>
          <a:p>
            <a:pPr indent="0">
              <a:buNone/>
            </a:pPr>
            <a:r>
              <a:rPr lang="en-CA" altLang="en-US" sz="2400" dirty="0" smtClean="0"/>
              <a:t>of </a:t>
            </a:r>
            <a:r>
              <a:rPr lang="en-CA" altLang="en-US" sz="2400" dirty="0"/>
              <a:t>50 m in the shortest elapsed time</a:t>
            </a:r>
            <a:endParaRPr lang="en-US" sz="2400" dirty="0"/>
          </a:p>
        </p:txBody>
      </p:sp>
      <p:graphicFrame>
        <p:nvGraphicFramePr>
          <p:cNvPr id="6" name="Object 5" descr="Delta t"/>
          <p:cNvGraphicFramePr>
            <a:graphicFrameLocks noChangeAspect="1"/>
          </p:cNvGraphicFramePr>
          <p:nvPr>
            <p:extLst>
              <p:ext uri="{D42A27DB-BD31-4B8C-83A1-F6EECF244321}">
                <p14:modId xmlns:p14="http://schemas.microsoft.com/office/powerpoint/2010/main" val="2971487470"/>
              </p:ext>
            </p:extLst>
          </p:nvPr>
        </p:nvGraphicFramePr>
        <p:xfrm>
          <a:off x="5562681" y="2899208"/>
          <a:ext cx="463550" cy="361950"/>
        </p:xfrm>
        <a:graphic>
          <a:graphicData uri="http://schemas.openxmlformats.org/presentationml/2006/ole">
            <mc:AlternateContent xmlns:mc="http://schemas.openxmlformats.org/markup-compatibility/2006">
              <mc:Choice xmlns:v="urn:schemas-microsoft-com:vml" Requires="v">
                <p:oleObj spid="_x0000_s12627" name="Equation" r:id="rId5" imgW="228600" imgH="177480" progId="">
                  <p:embed/>
                </p:oleObj>
              </mc:Choice>
              <mc:Fallback>
                <p:oleObj name="Equation" r:id="rId5" imgW="228600" imgH="177480" progId="">
                  <p:embed/>
                  <p:pic>
                    <p:nvPicPr>
                      <p:cNvPr id="0" name="Picture 215" descr="Delta 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81" y="2899208"/>
                        <a:ext cx="4635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Swimmers race side by side in the lanes of a swimming pool."/>
          <p:cNvPicPr>
            <a:picLocks noChangeAspect="1"/>
          </p:cNvPicPr>
          <p:nvPr/>
        </p:nvPicPr>
        <p:blipFill>
          <a:blip r:embed="rId7"/>
          <a:stretch>
            <a:fillRect/>
          </a:stretch>
        </p:blipFill>
        <p:spPr>
          <a:xfrm>
            <a:off x="2501197" y="3340436"/>
            <a:ext cx="4141606" cy="3058341"/>
          </a:xfrm>
          <a:prstGeom prst="rect">
            <a:avLst/>
          </a:prstGeom>
        </p:spPr>
      </p:pic>
    </p:spTree>
    <p:extLst>
      <p:ext uri="{BB962C8B-B14F-4D97-AF65-F5344CB8AC3E}">
        <p14:creationId xmlns:p14="http://schemas.microsoft.com/office/powerpoint/2010/main" val="68450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A Position-Time Graph </a:t>
            </a:r>
            <a:r>
              <a:rPr lang="en-US" altLang="en-US" sz="2000" b="0" dirty="0"/>
              <a:t>(1 of 2)</a:t>
            </a:r>
            <a:endParaRPr lang="en-US" sz="2000" b="0" dirty="0"/>
          </a:p>
        </p:txBody>
      </p:sp>
      <p:pic>
        <p:nvPicPr>
          <p:cNvPr id="2" name="Picture 1" descr="The following information is given: &#10;• The dragster track is parallel to the vertical axis, with p sub 2 at x sub 2, and p sub 1 at x sub 1. An arrow points from top to bottom on the track. &#10;• A curve rises from the origin and through p sub 1 and p sub 2.&#10;• A line segment connects these points; its slope is the average x-velocity. For a displacement along the x-axis, an object's average x-velocity v sub average value of x equals the slope of a line connecting the corresponding points on a graph of position x versus time t. &#10;• The vertical distance between p sub 1 and p sub 2 is, delta x = x sub 2 minus x sub 1. The horizontal distance is, delta t = t sub 2 minus t sub 1. Slope = rise over run = delta x over delta t."/>
          <p:cNvPicPr>
            <a:picLocks noChangeAspect="1"/>
          </p:cNvPicPr>
          <p:nvPr/>
        </p:nvPicPr>
        <p:blipFill>
          <a:blip r:embed="rId2"/>
          <a:stretch>
            <a:fillRect/>
          </a:stretch>
        </p:blipFill>
        <p:spPr>
          <a:xfrm>
            <a:off x="591087" y="1795034"/>
            <a:ext cx="7961826" cy="4078804"/>
          </a:xfrm>
          <a:prstGeom prst="rect">
            <a:avLst/>
          </a:prstGeom>
        </p:spPr>
      </p:pic>
    </p:spTree>
    <p:extLst>
      <p:ext uri="{BB962C8B-B14F-4D97-AF65-F5344CB8AC3E}">
        <p14:creationId xmlns:p14="http://schemas.microsoft.com/office/powerpoint/2010/main" val="80586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Instantaneous Velocity</a:t>
            </a:r>
            <a:endParaRPr lang="en-US" sz="3600" dirty="0"/>
          </a:p>
        </p:txBody>
      </p:sp>
      <p:sp>
        <p:nvSpPr>
          <p:cNvPr id="4" name="Content Placeholder 3"/>
          <p:cNvSpPr>
            <a:spLocks noGrp="1"/>
          </p:cNvSpPr>
          <p:nvPr>
            <p:ph idx="1"/>
          </p:nvPr>
        </p:nvSpPr>
        <p:spPr>
          <a:xfrm>
            <a:off x="457200" y="1600201"/>
            <a:ext cx="8229600" cy="1295400"/>
          </a:xfrm>
        </p:spPr>
        <p:txBody>
          <a:bodyPr/>
          <a:lstStyle/>
          <a:p>
            <a:r>
              <a:rPr lang="en-US" altLang="en-US" sz="2600" dirty="0"/>
              <a:t>The </a:t>
            </a:r>
            <a:r>
              <a:rPr lang="en-US" altLang="en-US" sz="2600" b="1" dirty="0"/>
              <a:t>instantaneous</a:t>
            </a:r>
            <a:r>
              <a:rPr lang="en-US" altLang="en-US" sz="2600" dirty="0"/>
              <a:t> </a:t>
            </a:r>
            <a:r>
              <a:rPr lang="en-US" altLang="en-US" sz="2600" b="1" dirty="0"/>
              <a:t>velocity</a:t>
            </a:r>
            <a:r>
              <a:rPr lang="en-US" altLang="en-US" sz="2600" dirty="0"/>
              <a:t> is the velocity at a specific instant of time or specific point along the path and is given by</a:t>
            </a:r>
          </a:p>
        </p:txBody>
      </p:sp>
      <p:graphicFrame>
        <p:nvGraphicFramePr>
          <p:cNvPr id="6" name="Object 5" descr="v sub x = d x over d t"/>
          <p:cNvGraphicFramePr>
            <a:graphicFrameLocks noChangeAspect="1"/>
          </p:cNvGraphicFramePr>
          <p:nvPr>
            <p:extLst>
              <p:ext uri="{D42A27DB-BD31-4B8C-83A1-F6EECF244321}">
                <p14:modId xmlns:p14="http://schemas.microsoft.com/office/powerpoint/2010/main" val="3224512688"/>
              </p:ext>
            </p:extLst>
          </p:nvPr>
        </p:nvGraphicFramePr>
        <p:xfrm>
          <a:off x="2895600" y="2782667"/>
          <a:ext cx="1215159" cy="800966"/>
        </p:xfrm>
        <a:graphic>
          <a:graphicData uri="http://schemas.openxmlformats.org/presentationml/2006/ole">
            <mc:AlternateContent xmlns:mc="http://schemas.openxmlformats.org/markup-compatibility/2006">
              <mc:Choice xmlns:v="urn:schemas-microsoft-com:vml" Requires="v">
                <p:oleObj spid="_x0000_s13480" name="Equation" r:id="rId3" imgW="596880" imgH="393480" progId="">
                  <p:embed/>
                </p:oleObj>
              </mc:Choice>
              <mc:Fallback>
                <p:oleObj name="Equation" r:id="rId3" imgW="596880" imgH="393480" progId="">
                  <p:embed/>
                  <p:pic>
                    <p:nvPicPr>
                      <p:cNvPr id="0" name="Picture 105" descr="v sub x = d x over d 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782667"/>
                        <a:ext cx="1215159" cy="800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3733800"/>
            <a:ext cx="8229600" cy="838200"/>
          </a:xfrm>
        </p:spPr>
        <p:txBody>
          <a:bodyPr/>
          <a:lstStyle/>
          <a:p>
            <a:r>
              <a:rPr lang="en-US" altLang="en-US" sz="2600" dirty="0"/>
              <a:t>The average speed is </a:t>
            </a:r>
            <a:r>
              <a:rPr lang="en-US" altLang="en-US" sz="2600" b="1" dirty="0"/>
              <a:t>not</a:t>
            </a:r>
            <a:r>
              <a:rPr lang="en-US" altLang="en-US" sz="2600" dirty="0"/>
              <a:t> the magnitude of the average velocity!</a:t>
            </a:r>
          </a:p>
        </p:txBody>
      </p:sp>
      <p:pic>
        <p:nvPicPr>
          <p:cNvPr id="8" name="Picture 7" descr="The instantaneous x velocity of a particle in straight line motion is v sub x. v sub x equals the limit of the particle's average x velocity as the time interval approaches 0, and it equals the instantaneous rate of change of the particle's x coordinate. In other words, v sub x = limit as delta t approaches 0 of delta x over delta t = d x over d 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675786"/>
            <a:ext cx="7982179" cy="1578081"/>
          </a:xfrm>
          <a:prstGeom prst="rect">
            <a:avLst/>
          </a:prstGeom>
        </p:spPr>
      </p:pic>
    </p:spTree>
    <p:extLst>
      <p:ext uri="{BB962C8B-B14F-4D97-AF65-F5344CB8AC3E}">
        <p14:creationId xmlns:p14="http://schemas.microsoft.com/office/powerpoint/2010/main" val="183802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Finding Velocity on an </a:t>
            </a:r>
            <a:r>
              <a:rPr lang="en-US" altLang="en-US" sz="3600" i="1" dirty="0"/>
              <a:t>X</a:t>
            </a:r>
            <a:r>
              <a:rPr lang="en-US" altLang="en-US" sz="3600" dirty="0"/>
              <a:t>-</a:t>
            </a:r>
            <a:r>
              <a:rPr lang="en-US" altLang="en-US" sz="3600" i="1" dirty="0"/>
              <a:t>T</a:t>
            </a:r>
            <a:r>
              <a:rPr lang="en-US" altLang="en-US" sz="3600" dirty="0"/>
              <a:t> Graph </a:t>
            </a:r>
            <a:r>
              <a:rPr lang="en-US" altLang="en-US" sz="2000" b="0" dirty="0"/>
              <a:t>(1 of 3)</a:t>
            </a:r>
            <a:endParaRPr lang="en-US" sz="2000" b="0" dirty="0"/>
          </a:p>
        </p:txBody>
      </p:sp>
      <p:pic>
        <p:nvPicPr>
          <p:cNvPr id="3" name="Picture 2" descr="The graph of x in meters versus t in seconds is a concave upward curve rising through p sub 1 (1, 25) and p sub 2 (3, 175), where delta t = 2 seconds, delta x = 150 meters, and v sub a v x = 75 meters per second. "/>
          <p:cNvPicPr>
            <a:picLocks noChangeAspect="1"/>
          </p:cNvPicPr>
          <p:nvPr/>
        </p:nvPicPr>
        <p:blipFill>
          <a:blip r:embed="rId2"/>
          <a:stretch>
            <a:fillRect/>
          </a:stretch>
        </p:blipFill>
        <p:spPr>
          <a:xfrm>
            <a:off x="1905000" y="1554353"/>
            <a:ext cx="5295354" cy="4680941"/>
          </a:xfrm>
          <a:prstGeom prst="rect">
            <a:avLst/>
          </a:prstGeom>
        </p:spPr>
      </p:pic>
    </p:spTree>
    <p:extLst>
      <p:ext uri="{BB962C8B-B14F-4D97-AF65-F5344CB8AC3E}">
        <p14:creationId xmlns:p14="http://schemas.microsoft.com/office/powerpoint/2010/main" val="4238409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13060</TotalTime>
  <Words>809</Words>
  <Application>Microsoft Office PowerPoint</Application>
  <PresentationFormat>On-screen Show (4:3)</PresentationFormat>
  <Paragraphs>102</Paragraphs>
  <Slides>30</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Displacement, Time, and Average Velocity</vt:lpstr>
      <vt:lpstr>Rules for the Sign of X-Velocity</vt:lpstr>
      <vt:lpstr>Average Velocity</vt:lpstr>
      <vt:lpstr>A Position-Time Graph (1 of 2)</vt:lpstr>
      <vt:lpstr>Instantaneous Velocity</vt:lpstr>
      <vt:lpstr>Finding Velocity on an X-T Graph (1 of 3)</vt:lpstr>
      <vt:lpstr>Finding Velocity on an X-T Graph (2 of 3)</vt:lpstr>
      <vt:lpstr>Finding Velocity on an X-T Graph (3 of 3)</vt:lpstr>
      <vt:lpstr>X-T Graphs</vt:lpstr>
      <vt:lpstr>Motion Diagrams (1 of 3)</vt:lpstr>
      <vt:lpstr>Average Acceleration</vt:lpstr>
      <vt:lpstr>Instantaneous Acceleration</vt:lpstr>
      <vt:lpstr>Rules for the Sign of X-Acceleration</vt:lpstr>
      <vt:lpstr>Finding Acceleration on a Vx-T Graph</vt:lpstr>
      <vt:lpstr>A Vx-T Graph (1 of 2)</vt:lpstr>
      <vt:lpstr>Motion Diagrams (2 of 3)</vt:lpstr>
      <vt:lpstr>A Vx-T Graph (2 of 2)</vt:lpstr>
      <vt:lpstr>Motion Diagrams (3 of 3)</vt:lpstr>
      <vt:lpstr>Motion with Constant Acceleration (1 of 2)</vt:lpstr>
      <vt:lpstr>Motion with Constant Acceleration (2 of 2)</vt:lpstr>
      <vt:lpstr>A Position-Time Graph (2 of 2)</vt:lpstr>
      <vt:lpstr>The Equations of Motion with Constant Acceleration</vt:lpstr>
      <vt:lpstr>Freely Falling Objects</vt:lpstr>
      <vt:lpstr>A Freely Falling Coin</vt:lpstr>
      <vt:lpstr>Up-And-Down Motion in Free Fall (1 of 2)</vt:lpstr>
      <vt:lpstr>Up-And-Down Motion in Free Fall (2 of 2)</vt:lpstr>
      <vt:lpstr>Velocity and Position by Integration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15e</dc:title>
  <dc:subject>Science</dc:subject>
  <dc:creator>Young/Freedman</dc:creator>
  <cp:keywords>University Physics with Modern Physics</cp:keywords>
  <cp:lastModifiedBy>Levy, Roland A.</cp:lastModifiedBy>
  <cp:revision>4811</cp:revision>
  <dcterms:created xsi:type="dcterms:W3CDTF">2014-07-14T20:04:21Z</dcterms:created>
  <dcterms:modified xsi:type="dcterms:W3CDTF">2020-08-23T16:48:12Z</dcterms:modified>
</cp:coreProperties>
</file>