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9"/>
  </p:notesMasterIdLst>
  <p:handoutMasterIdLst>
    <p:handoutMasterId r:id="rId40"/>
  </p:handoutMasterIdLst>
  <p:sldIdLst>
    <p:sldId id="415"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6" autoAdjust="0"/>
    <p:restoredTop sz="96351" autoAdjust="0"/>
  </p:normalViewPr>
  <p:slideViewPr>
    <p:cSldViewPr>
      <p:cViewPr varScale="1">
        <p:scale>
          <a:sx n="83" d="100"/>
          <a:sy n="83" d="100"/>
        </p:scale>
        <p:origin x="1224" y="82"/>
      </p:cViewPr>
      <p:guideLst>
        <p:guide orient="horz" pos="4080"/>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2113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Content, Li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19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95600"/>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4114800"/>
            <a:ext cx="8229600" cy="1295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81597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hyperlink" Target="https://mediaplayer.pearsoncmg.com/assets/_video.true/secs-vtd02_highroad" TargetMode="External"/><Relationship Id="rId5" Type="http://schemas.openxmlformats.org/officeDocument/2006/relationships/image" Target="../media/image24.png"/><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player.pearsoncmg.com/assets/_video.true/secs-vtd07_howitzerincline" TargetMode="External"/><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4.bin"/><Relationship Id="rId10" Type="http://schemas.openxmlformats.org/officeDocument/2006/relationships/image" Target="../media/image37.png"/><Relationship Id="rId4" Type="http://schemas.openxmlformats.org/officeDocument/2006/relationships/image" Target="../media/image33.wmf"/><Relationship Id="rId9"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40.jpe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7.bin"/><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44.jpeg"/><Relationship Id="rId4" Type="http://schemas.openxmlformats.org/officeDocument/2006/relationships/image" Target="../media/image43.wmf"/></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9.xml"/><Relationship Id="rId5" Type="http://schemas.openxmlformats.org/officeDocument/2006/relationships/hyperlink" Target="https://mediaplayer.pearsoncmg.com/assets/_video.true/secs-yf-vts-ex3-15" TargetMode="Externa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hyperlink" Target="https://mediaplayer.pearsoncmg.com/assets/_video.true/secs-yf-vts-ex3-1" TargetMode="External"/><Relationship Id="rId5" Type="http://schemas.openxmlformats.org/officeDocument/2006/relationships/image" Target="../media/image9.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3</a:t>
            </a:r>
            <a:endParaRPr lang="en-IN" sz="4000" b="1" dirty="0">
              <a:latin typeface="+mj-lt"/>
            </a:endParaRP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Motion in Two or Three Dimensions</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81756"/>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422627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Average Acceleration </a:t>
            </a:r>
            <a:r>
              <a:rPr lang="en-US" sz="2000" b="0" dirty="0"/>
              <a:t>(1 of 2)</a:t>
            </a:r>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CA" sz="2600" dirty="0"/>
              <a:t>The change in velocity between two points is determined by vector subtraction.</a:t>
            </a:r>
          </a:p>
        </p:txBody>
      </p:sp>
      <p:pic>
        <p:nvPicPr>
          <p:cNvPr id="7" name="Picture 6" descr="To find the car's average acceleration between P sub 1 and P sub 2, we first find the change in velocity delta vector v by subtracting vector v sub 1 from vector v sub 2. In other words, if vectors v sub 1 and v sub 2 extend from the same point, vector delta vector v extends from the head of vector v  sub 1 to the head of vector v sub 2."/>
          <p:cNvPicPr>
            <a:picLocks noChangeAspect="1"/>
          </p:cNvPicPr>
          <p:nvPr/>
        </p:nvPicPr>
        <p:blipFill rotWithShape="1">
          <a:blip r:embed="rId2" cstate="email">
            <a:extLst>
              <a:ext uri="{28A0092B-C50C-407E-A947-70E740481C1C}">
                <a14:useLocalDpi xmlns:a14="http://schemas.microsoft.com/office/drawing/2010/main" val="0"/>
              </a:ext>
            </a:extLst>
          </a:blip>
          <a:srcRect t="11373"/>
          <a:stretch/>
        </p:blipFill>
        <p:spPr>
          <a:xfrm>
            <a:off x="2392822" y="2608964"/>
            <a:ext cx="4176442" cy="3671332"/>
          </a:xfrm>
          <a:prstGeom prst="rect">
            <a:avLst/>
          </a:prstGeom>
        </p:spPr>
      </p:pic>
    </p:spTree>
    <p:extLst>
      <p:ext uri="{BB962C8B-B14F-4D97-AF65-F5344CB8AC3E}">
        <p14:creationId xmlns:p14="http://schemas.microsoft.com/office/powerpoint/2010/main" val="32488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Average Acceleration </a:t>
            </a:r>
            <a:r>
              <a:rPr lang="en-US" sz="2000" b="0" dirty="0"/>
              <a:t>(2 of 2)</a:t>
            </a:r>
          </a:p>
        </p:txBody>
      </p:sp>
      <p:pic>
        <p:nvPicPr>
          <p:cNvPr id="4" name="Picture 3" descr="As the particle moves along a curved path, the average acceleration has the same direction as the change in velocity delta vector v. So, vector ay sub ay v = delta vector v over delta t."/>
          <p:cNvPicPr>
            <a:picLocks noChangeAspect="1"/>
          </p:cNvPicPr>
          <p:nvPr/>
        </p:nvPicPr>
        <p:blipFill rotWithShape="1">
          <a:blip r:embed="rId2" cstate="email">
            <a:extLst>
              <a:ext uri="{28A0092B-C50C-407E-A947-70E740481C1C}">
                <a14:useLocalDpi xmlns:a14="http://schemas.microsoft.com/office/drawing/2010/main" val="0"/>
              </a:ext>
            </a:extLst>
          </a:blip>
          <a:srcRect t="12027"/>
          <a:stretch/>
        </p:blipFill>
        <p:spPr>
          <a:xfrm>
            <a:off x="1524000" y="1600200"/>
            <a:ext cx="5699966" cy="4488769"/>
          </a:xfrm>
          <a:prstGeom prst="rect">
            <a:avLst/>
          </a:prstGeom>
        </p:spPr>
      </p:pic>
    </p:spTree>
    <p:extLst>
      <p:ext uri="{BB962C8B-B14F-4D97-AF65-F5344CB8AC3E}">
        <p14:creationId xmlns:p14="http://schemas.microsoft.com/office/powerpoint/2010/main" val="331659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Instantaneous Acceleration </a:t>
            </a:r>
            <a:r>
              <a:rPr lang="en-US" sz="2000" b="0" dirty="0"/>
              <a:t>(1 of 2)</a:t>
            </a:r>
          </a:p>
        </p:txBody>
      </p:sp>
      <p:sp>
        <p:nvSpPr>
          <p:cNvPr id="3" name="Content Placeholder 2"/>
          <p:cNvSpPr>
            <a:spLocks noGrp="1"/>
          </p:cNvSpPr>
          <p:nvPr>
            <p:ph idx="1"/>
          </p:nvPr>
        </p:nvSpPr>
        <p:spPr>
          <a:xfrm>
            <a:off x="457200" y="1600200"/>
            <a:ext cx="4495800" cy="4267199"/>
          </a:xfrm>
        </p:spPr>
        <p:txBody>
          <a:bodyPr/>
          <a:lstStyle/>
          <a:p>
            <a:pPr marL="256032" indent="-256032">
              <a:buSzPct val="100000"/>
            </a:pPr>
            <a:r>
              <a:rPr lang="en-CA" sz="2400" dirty="0"/>
              <a:t>The velocity vector is always tangent to the particle’s path, but the instantaneous acceleration vector does </a:t>
            </a:r>
            <a:r>
              <a:rPr lang="en-CA" sz="2400" b="1" dirty="0"/>
              <a:t>not</a:t>
            </a:r>
            <a:r>
              <a:rPr lang="en-CA" sz="2400" dirty="0"/>
              <a:t> have to be tangent to the path.</a:t>
            </a:r>
          </a:p>
          <a:p>
            <a:pPr marL="256032" indent="-256032">
              <a:buSzPct val="100000"/>
            </a:pPr>
            <a:r>
              <a:rPr lang="en-CA" sz="2400" dirty="0"/>
              <a:t>If the path is curved, the acceleration points toward the concave side of the path.</a:t>
            </a:r>
            <a:endParaRPr lang="en-US" sz="2400" dirty="0"/>
          </a:p>
        </p:txBody>
      </p:sp>
      <p:pic>
        <p:nvPicPr>
          <p:cNvPr id="4" name="Picture 3" descr="To find the instantaneous acceleration vector ay at P sub 1 for the particle travelling along the curved path, we take the limit of vector ay sub ay v as P sub 2 approaches P sub 1. This means that delta vector v and delta t approach 0. So, vector ay = the limit, as delta t approaches 0, of delta vector v over delta t, and acceleration points to the concave side of the path."/>
          <p:cNvPicPr>
            <a:picLocks noChangeAspect="1"/>
          </p:cNvPicPr>
          <p:nvPr/>
        </p:nvPicPr>
        <p:blipFill rotWithShape="1">
          <a:blip r:embed="rId2" cstate="email">
            <a:extLst>
              <a:ext uri="{28A0092B-C50C-407E-A947-70E740481C1C}">
                <a14:useLocalDpi xmlns:a14="http://schemas.microsoft.com/office/drawing/2010/main" val="0"/>
              </a:ext>
            </a:extLst>
          </a:blip>
          <a:srcRect t="7493"/>
          <a:stretch/>
        </p:blipFill>
        <p:spPr>
          <a:xfrm>
            <a:off x="5257800" y="1600200"/>
            <a:ext cx="3587350" cy="4098675"/>
          </a:xfrm>
          <a:prstGeom prst="rect">
            <a:avLst/>
          </a:prstGeom>
        </p:spPr>
      </p:pic>
    </p:spTree>
    <p:extLst>
      <p:ext uri="{BB962C8B-B14F-4D97-AF65-F5344CB8AC3E}">
        <p14:creationId xmlns:p14="http://schemas.microsoft.com/office/powerpoint/2010/main" val="102362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Instantaneous Acceleration </a:t>
            </a:r>
            <a:r>
              <a:rPr lang="en-US" sz="2000" b="0" dirty="0"/>
              <a:t>(2 of 2)</a:t>
            </a:r>
          </a:p>
        </p:txBody>
      </p:sp>
      <p:pic>
        <p:nvPicPr>
          <p:cNvPr id="4" name="Picture 3" descr="The acceleration is only tangent to the trajectory if the trajectory is a straight line."/>
          <p:cNvPicPr>
            <a:picLocks noChangeAspect="1"/>
          </p:cNvPicPr>
          <p:nvPr/>
        </p:nvPicPr>
        <p:blipFill rotWithShape="1">
          <a:blip r:embed="rId2" cstate="email">
            <a:extLst>
              <a:ext uri="{28A0092B-C50C-407E-A947-70E740481C1C}">
                <a14:useLocalDpi xmlns:a14="http://schemas.microsoft.com/office/drawing/2010/main" val="0"/>
              </a:ext>
            </a:extLst>
          </a:blip>
          <a:srcRect t="15947"/>
          <a:stretch/>
        </p:blipFill>
        <p:spPr>
          <a:xfrm>
            <a:off x="1668480" y="2231132"/>
            <a:ext cx="5591880" cy="3236472"/>
          </a:xfrm>
          <a:prstGeom prst="rect">
            <a:avLst/>
          </a:prstGeom>
        </p:spPr>
      </p:pic>
    </p:spTree>
    <p:extLst>
      <p:ext uri="{BB962C8B-B14F-4D97-AF65-F5344CB8AC3E}">
        <p14:creationId xmlns:p14="http://schemas.microsoft.com/office/powerpoint/2010/main" val="30908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Components of Acceleration</a:t>
            </a:r>
          </a:p>
        </p:txBody>
      </p:sp>
      <p:pic>
        <p:nvPicPr>
          <p:cNvPr id="4" name="Picture 3" descr="Each component of a particle's instantaneous acceleration vector equals the instantaneous rate of change of its corresponding velocity component. So, ay sub x = d v sub x d t, ay sub y = d v sub y d t, and ay sub z = d v sub z d t."/>
          <p:cNvPicPr>
            <a:picLocks noChangeAspect="1"/>
          </p:cNvPicPr>
          <p:nvPr/>
        </p:nvPicPr>
        <p:blipFill rotWithShape="1">
          <a:blip r:embed="rId2" cstate="email">
            <a:extLst>
              <a:ext uri="{28A0092B-C50C-407E-A947-70E740481C1C}">
                <a14:useLocalDpi xmlns:a14="http://schemas.microsoft.com/office/drawing/2010/main" val="0"/>
              </a:ext>
            </a:extLst>
          </a:blip>
          <a:srcRect r="8716" b="14340"/>
          <a:stretch/>
        </p:blipFill>
        <p:spPr>
          <a:xfrm>
            <a:off x="671156" y="1737064"/>
            <a:ext cx="7801688" cy="1383784"/>
          </a:xfrm>
          <a:prstGeom prst="rect">
            <a:avLst/>
          </a:prstGeom>
        </p:spPr>
      </p:pic>
      <p:sp>
        <p:nvSpPr>
          <p:cNvPr id="3" name="Content Placeholder 2"/>
          <p:cNvSpPr>
            <a:spLocks noGrp="1"/>
          </p:cNvSpPr>
          <p:nvPr>
            <p:ph idx="1"/>
          </p:nvPr>
        </p:nvSpPr>
        <p:spPr>
          <a:xfrm>
            <a:off x="457200" y="3385978"/>
            <a:ext cx="4267200" cy="1676400"/>
          </a:xfrm>
        </p:spPr>
        <p:txBody>
          <a:bodyPr/>
          <a:lstStyle/>
          <a:p>
            <a:pPr marL="256032" indent="-256032">
              <a:buSzPct val="100000"/>
            </a:pPr>
            <a:r>
              <a:rPr lang="en-CA" sz="2600" dirty="0"/>
              <a:t>Shooting an arrow is an example of an acceleration vector that has both </a:t>
            </a:r>
            <a:r>
              <a:rPr lang="en-CA" sz="2600" i="1" dirty="0"/>
              <a:t>x</a:t>
            </a:r>
            <a:r>
              <a:rPr lang="en-CA" sz="2600" dirty="0"/>
              <a:t>- and </a:t>
            </a:r>
            <a:r>
              <a:rPr lang="en-CA" sz="2600" i="1" dirty="0"/>
              <a:t>y</a:t>
            </a:r>
            <a:r>
              <a:rPr lang="en-CA" sz="2600" dirty="0"/>
              <a:t>-components.</a:t>
            </a:r>
          </a:p>
        </p:txBody>
      </p:sp>
      <p:pic>
        <p:nvPicPr>
          <p:cNvPr id="8" name="Picture 7" descr="An arrow is shot into the air. It has vector a along its path with horizontal vector a sub x, and vertical vector a sub y."/>
          <p:cNvPicPr>
            <a:picLocks noChangeAspect="1"/>
          </p:cNvPicPr>
          <p:nvPr/>
        </p:nvPicPr>
        <p:blipFill>
          <a:blip r:embed="rId3"/>
          <a:stretch>
            <a:fillRect/>
          </a:stretch>
        </p:blipFill>
        <p:spPr>
          <a:xfrm>
            <a:off x="5681660" y="3548663"/>
            <a:ext cx="2699915" cy="2799067"/>
          </a:xfrm>
          <a:prstGeom prst="rect">
            <a:avLst/>
          </a:prstGeom>
        </p:spPr>
      </p:pic>
    </p:spTree>
    <p:extLst>
      <p:ext uri="{BB962C8B-B14F-4D97-AF65-F5344CB8AC3E}">
        <p14:creationId xmlns:p14="http://schemas.microsoft.com/office/powerpoint/2010/main" val="190940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Parallel and Perpendicular Components of Acceleration </a:t>
            </a:r>
            <a:r>
              <a:rPr lang="en-US" sz="2000" b="0" dirty="0"/>
              <a:t>(1 of 3)</a:t>
            </a:r>
          </a:p>
        </p:txBody>
      </p:sp>
      <p:sp>
        <p:nvSpPr>
          <p:cNvPr id="3" name="Content Placeholder 2"/>
          <p:cNvSpPr>
            <a:spLocks noGrp="1"/>
          </p:cNvSpPr>
          <p:nvPr>
            <p:ph idx="1"/>
          </p:nvPr>
        </p:nvSpPr>
        <p:spPr>
          <a:xfrm>
            <a:off x="457200" y="1600200"/>
            <a:ext cx="8229600" cy="1295399"/>
          </a:xfrm>
        </p:spPr>
        <p:txBody>
          <a:bodyPr/>
          <a:lstStyle/>
          <a:p>
            <a:pPr marL="256032" indent="-256032">
              <a:buSzPct val="100000"/>
            </a:pPr>
            <a:r>
              <a:rPr lang="en-CA" sz="2600" dirty="0"/>
              <a:t>Velocity and acceleration vectors for a particle moving through a point </a:t>
            </a:r>
            <a:r>
              <a:rPr lang="en-CA" sz="2600" i="1" dirty="0"/>
              <a:t>P</a:t>
            </a:r>
            <a:r>
              <a:rPr lang="en-CA" sz="2600" dirty="0"/>
              <a:t> on a curved path with </a:t>
            </a:r>
            <a:r>
              <a:rPr lang="en-CA" sz="2600" b="1" dirty="0"/>
              <a:t>constant speed</a:t>
            </a:r>
            <a:endParaRPr lang="en-US" sz="2600" b="1" dirty="0"/>
          </a:p>
        </p:txBody>
      </p:sp>
      <p:pic>
        <p:nvPicPr>
          <p:cNvPr id="4" name="Picture 3" descr="When a particle moves along a curve path at constant speed, the acceleration at P is represented by vector ay, which is normal to the curve at P."/>
          <p:cNvPicPr>
            <a:picLocks noChangeAspect="1"/>
          </p:cNvPicPr>
          <p:nvPr/>
        </p:nvPicPr>
        <p:blipFill rotWithShape="1">
          <a:blip r:embed="rId2" cstate="email">
            <a:extLst>
              <a:ext uri="{28A0092B-C50C-407E-A947-70E740481C1C}">
                <a14:useLocalDpi xmlns:a14="http://schemas.microsoft.com/office/drawing/2010/main" val="0"/>
              </a:ext>
            </a:extLst>
          </a:blip>
          <a:srcRect t="21004" r="18372"/>
          <a:stretch/>
        </p:blipFill>
        <p:spPr>
          <a:xfrm>
            <a:off x="2656371" y="2971800"/>
            <a:ext cx="3831259" cy="3340870"/>
          </a:xfrm>
          <a:prstGeom prst="rect">
            <a:avLst/>
          </a:prstGeom>
        </p:spPr>
      </p:pic>
    </p:spTree>
    <p:extLst>
      <p:ext uri="{BB962C8B-B14F-4D97-AF65-F5344CB8AC3E}">
        <p14:creationId xmlns:p14="http://schemas.microsoft.com/office/powerpoint/2010/main" val="18038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Parallel and Perpendicular Components of Acceleration </a:t>
            </a:r>
            <a:r>
              <a:rPr lang="en-US" sz="2000" b="0" dirty="0"/>
              <a:t>(2 of 3)</a:t>
            </a:r>
          </a:p>
        </p:txBody>
      </p:sp>
      <p:sp>
        <p:nvSpPr>
          <p:cNvPr id="3" name="Content Placeholder 2"/>
          <p:cNvSpPr>
            <a:spLocks noGrp="1"/>
          </p:cNvSpPr>
          <p:nvPr>
            <p:ph idx="1"/>
          </p:nvPr>
        </p:nvSpPr>
        <p:spPr>
          <a:xfrm>
            <a:off x="457200" y="1600200"/>
            <a:ext cx="8382000" cy="1219199"/>
          </a:xfrm>
        </p:spPr>
        <p:txBody>
          <a:bodyPr/>
          <a:lstStyle/>
          <a:p>
            <a:pPr marL="256032" indent="-256032">
              <a:buSzPct val="100000"/>
            </a:pPr>
            <a:r>
              <a:rPr lang="en-CA" sz="2600" dirty="0"/>
              <a:t>Velocity and acceleration vectors for a particle moving through a point </a:t>
            </a:r>
            <a:r>
              <a:rPr lang="en-CA" sz="2600" i="1" dirty="0"/>
              <a:t>P</a:t>
            </a:r>
            <a:r>
              <a:rPr lang="en-CA" sz="2600" dirty="0"/>
              <a:t> on a curved path with </a:t>
            </a:r>
            <a:r>
              <a:rPr lang="en-CA" sz="2600" b="1" dirty="0"/>
              <a:t>increasing speed</a:t>
            </a:r>
            <a:endParaRPr lang="en-US" sz="2600" b="1" dirty="0"/>
          </a:p>
        </p:txBody>
      </p:sp>
      <p:pic>
        <p:nvPicPr>
          <p:cNvPr id="5" name="Picture 4" descr="When a particle moves along a curved path at increasing speed, vector ay points ahead of the normal at P in the direction of travel."/>
          <p:cNvPicPr>
            <a:picLocks noChangeAspect="1"/>
          </p:cNvPicPr>
          <p:nvPr/>
        </p:nvPicPr>
        <p:blipFill rotWithShape="1">
          <a:blip r:embed="rId2" cstate="email">
            <a:extLst>
              <a:ext uri="{28A0092B-C50C-407E-A947-70E740481C1C}">
                <a14:useLocalDpi xmlns:a14="http://schemas.microsoft.com/office/drawing/2010/main" val="0"/>
              </a:ext>
            </a:extLst>
          </a:blip>
          <a:srcRect t="19517" r="10756"/>
          <a:stretch/>
        </p:blipFill>
        <p:spPr>
          <a:xfrm>
            <a:off x="2348352" y="2882372"/>
            <a:ext cx="4447297" cy="3442228"/>
          </a:xfrm>
          <a:prstGeom prst="rect">
            <a:avLst/>
          </a:prstGeom>
        </p:spPr>
      </p:pic>
    </p:spTree>
    <p:extLst>
      <p:ext uri="{BB962C8B-B14F-4D97-AF65-F5344CB8AC3E}">
        <p14:creationId xmlns:p14="http://schemas.microsoft.com/office/powerpoint/2010/main" val="121495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Parallel and Perpendicular Components of Acceleration </a:t>
            </a:r>
            <a:r>
              <a:rPr lang="en-US" sz="2000" b="0" dirty="0"/>
              <a:t>(3 of 3)</a:t>
            </a:r>
          </a:p>
        </p:txBody>
      </p:sp>
      <p:sp>
        <p:nvSpPr>
          <p:cNvPr id="3" name="Content Placeholder 2"/>
          <p:cNvSpPr>
            <a:spLocks noGrp="1"/>
          </p:cNvSpPr>
          <p:nvPr>
            <p:ph idx="1"/>
          </p:nvPr>
        </p:nvSpPr>
        <p:spPr>
          <a:xfrm>
            <a:off x="457200" y="1600200"/>
            <a:ext cx="8229600" cy="1295731"/>
          </a:xfrm>
        </p:spPr>
        <p:txBody>
          <a:bodyPr/>
          <a:lstStyle/>
          <a:p>
            <a:pPr marL="256032" indent="-256032">
              <a:buSzPct val="100000"/>
            </a:pPr>
            <a:r>
              <a:rPr lang="en-CA" sz="2600" dirty="0"/>
              <a:t>Velocity and acceleration vectors for a particle moving through a point </a:t>
            </a:r>
            <a:r>
              <a:rPr lang="en-CA" sz="2600" i="1" dirty="0"/>
              <a:t>P</a:t>
            </a:r>
            <a:r>
              <a:rPr lang="en-CA" sz="2600" dirty="0"/>
              <a:t> on a curved path with </a:t>
            </a:r>
            <a:r>
              <a:rPr lang="en-CA" sz="2600" b="1" dirty="0"/>
              <a:t>decreasing speed</a:t>
            </a:r>
            <a:endParaRPr lang="en-US" sz="2600" b="1" dirty="0"/>
          </a:p>
        </p:txBody>
      </p:sp>
      <p:pic>
        <p:nvPicPr>
          <p:cNvPr id="6" name="Picture 5" descr="When a particle moves along a curved path at decreasing speed, vector ay points behind the normal at P away from the direction of travel."/>
          <p:cNvPicPr>
            <a:picLocks noChangeAspect="1"/>
          </p:cNvPicPr>
          <p:nvPr/>
        </p:nvPicPr>
        <p:blipFill rotWithShape="1">
          <a:blip r:embed="rId2" cstate="email">
            <a:extLst>
              <a:ext uri="{28A0092B-C50C-407E-A947-70E740481C1C}">
                <a14:useLocalDpi xmlns:a14="http://schemas.microsoft.com/office/drawing/2010/main" val="0"/>
              </a:ext>
            </a:extLst>
          </a:blip>
          <a:srcRect t="22492" r="13332"/>
          <a:stretch/>
        </p:blipFill>
        <p:spPr>
          <a:xfrm>
            <a:off x="2236190" y="2943386"/>
            <a:ext cx="4671621" cy="3381214"/>
          </a:xfrm>
          <a:prstGeom prst="rect">
            <a:avLst/>
          </a:prstGeom>
        </p:spPr>
      </p:pic>
    </p:spTree>
    <p:extLst>
      <p:ext uri="{BB962C8B-B14F-4D97-AF65-F5344CB8AC3E}">
        <p14:creationId xmlns:p14="http://schemas.microsoft.com/office/powerpoint/2010/main" val="402250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Projectile Motion </a:t>
            </a:r>
            <a:r>
              <a:rPr lang="en-US" sz="2000" b="0" dirty="0"/>
              <a:t>(1 of 3)</a:t>
            </a:r>
          </a:p>
        </p:txBody>
      </p:sp>
      <p:sp>
        <p:nvSpPr>
          <p:cNvPr id="3" name="Content Placeholder 2"/>
          <p:cNvSpPr>
            <a:spLocks noGrp="1"/>
          </p:cNvSpPr>
          <p:nvPr>
            <p:ph idx="1"/>
          </p:nvPr>
        </p:nvSpPr>
        <p:spPr>
          <a:xfrm>
            <a:off x="457200" y="1600201"/>
            <a:ext cx="8229600" cy="2057399"/>
          </a:xfrm>
        </p:spPr>
        <p:txBody>
          <a:bodyPr/>
          <a:lstStyle/>
          <a:p>
            <a:pPr marL="256032" indent="-256032">
              <a:buSzPct val="100000"/>
            </a:pPr>
            <a:r>
              <a:rPr lang="en-US" sz="2400" dirty="0"/>
              <a:t>A </a:t>
            </a:r>
            <a:r>
              <a:rPr lang="en-US" sz="2400" b="1" dirty="0"/>
              <a:t>projectile</a:t>
            </a:r>
            <a:r>
              <a:rPr lang="en-US" sz="2400" dirty="0"/>
              <a:t> is any object given an initial velocity that then follows a path determined by the effects of gravity and air resistance.</a:t>
            </a:r>
          </a:p>
          <a:p>
            <a:pPr marL="256032" indent="-256032">
              <a:buSzPct val="100000"/>
            </a:pPr>
            <a:r>
              <a:rPr lang="en-US" sz="2400" dirty="0"/>
              <a:t>Begin by neglecting resistance and the curvature and rotation of the earth.</a:t>
            </a:r>
          </a:p>
        </p:txBody>
      </p:sp>
      <p:pic>
        <p:nvPicPr>
          <p:cNvPr id="4" name="Picture 3" descr="A projectile moves in a vertical plane that contains the initial velocity vector v sub 0. Its trajectory depends only on vector v sub 0 and the downward acceleration due to gravity, creating a downward-opening parabolic path."/>
          <p:cNvPicPr>
            <a:picLocks noChangeAspect="1"/>
          </p:cNvPicPr>
          <p:nvPr/>
        </p:nvPicPr>
        <p:blipFill rotWithShape="1">
          <a:blip r:embed="rId2" cstate="email">
            <a:extLst>
              <a:ext uri="{28A0092B-C50C-407E-A947-70E740481C1C}">
                <a14:useLocalDpi xmlns:a14="http://schemas.microsoft.com/office/drawing/2010/main" val="0"/>
              </a:ext>
            </a:extLst>
          </a:blip>
          <a:srcRect t="1480"/>
          <a:stretch/>
        </p:blipFill>
        <p:spPr>
          <a:xfrm>
            <a:off x="4230991" y="3733800"/>
            <a:ext cx="3777334" cy="2609485"/>
          </a:xfrm>
          <a:prstGeom prst="rect">
            <a:avLst/>
          </a:prstGeom>
        </p:spPr>
      </p:pic>
    </p:spTree>
    <p:extLst>
      <p:ext uri="{BB962C8B-B14F-4D97-AF65-F5344CB8AC3E}">
        <p14:creationId xmlns:p14="http://schemas.microsoft.com/office/powerpoint/2010/main" val="383001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a:t>
            </a:r>
            <a:r>
              <a:rPr lang="en-US" sz="3600" i="1" dirty="0"/>
              <a:t>X</a:t>
            </a:r>
            <a:r>
              <a:rPr lang="en-US" sz="3600" dirty="0"/>
              <a:t>- and </a:t>
            </a:r>
            <a:r>
              <a:rPr lang="en-US" sz="3600" i="1" dirty="0"/>
              <a:t>Y</a:t>
            </a:r>
            <a:r>
              <a:rPr lang="en-US" sz="3600" dirty="0"/>
              <a:t>-Motion Are Separable</a:t>
            </a:r>
          </a:p>
        </p:txBody>
      </p:sp>
      <p:sp>
        <p:nvSpPr>
          <p:cNvPr id="3" name="Content Placeholder 2"/>
          <p:cNvSpPr>
            <a:spLocks noGrp="1"/>
          </p:cNvSpPr>
          <p:nvPr>
            <p:ph idx="1"/>
          </p:nvPr>
        </p:nvSpPr>
        <p:spPr>
          <a:xfrm>
            <a:off x="457200" y="1600200"/>
            <a:ext cx="5105400" cy="3115986"/>
          </a:xfrm>
        </p:spPr>
        <p:txBody>
          <a:bodyPr/>
          <a:lstStyle/>
          <a:p>
            <a:pPr marL="256032" indent="-256032">
              <a:buSzPct val="100000"/>
            </a:pPr>
            <a:r>
              <a:rPr lang="en-US" sz="2200" dirty="0"/>
              <a:t>The red ball is dropped at the same time that the yellow ball is fired horizontally.  </a:t>
            </a:r>
          </a:p>
          <a:p>
            <a:pPr marL="256032" indent="-256032">
              <a:buSzPct val="100000"/>
            </a:pPr>
            <a:r>
              <a:rPr lang="en-US" sz="2200" dirty="0"/>
              <a:t>The strobe marks equal time intervals.</a:t>
            </a:r>
          </a:p>
          <a:p>
            <a:pPr marL="256032" indent="-256032">
              <a:buSzPct val="100000"/>
            </a:pPr>
            <a:r>
              <a:rPr lang="en-US" sz="2200" dirty="0"/>
              <a:t>We can analyze projectile motion as horizontal motion with constant velocity and vertical motion with constant acceleration:</a:t>
            </a:r>
          </a:p>
        </p:txBody>
      </p:sp>
      <p:graphicFrame>
        <p:nvGraphicFramePr>
          <p:cNvPr id="6" name="Object 5" descr="ay sub x = 0 and ay sub y = negative g"/>
          <p:cNvGraphicFramePr>
            <a:graphicFrameLocks noChangeAspect="1"/>
          </p:cNvGraphicFramePr>
          <p:nvPr>
            <p:extLst>
              <p:ext uri="{D42A27DB-BD31-4B8C-83A1-F6EECF244321}">
                <p14:modId xmlns:p14="http://schemas.microsoft.com/office/powerpoint/2010/main" val="1605246615"/>
              </p:ext>
            </p:extLst>
          </p:nvPr>
        </p:nvGraphicFramePr>
        <p:xfrm>
          <a:off x="1424825" y="4862324"/>
          <a:ext cx="2448432" cy="451648"/>
        </p:xfrm>
        <a:graphic>
          <a:graphicData uri="http://schemas.openxmlformats.org/presentationml/2006/ole">
            <mc:AlternateContent xmlns:mc="http://schemas.openxmlformats.org/markup-compatibility/2006">
              <mc:Choice xmlns:v="urn:schemas-microsoft-com:vml" Requires="v">
                <p:oleObj spid="_x0000_s11410" name="Equation" r:id="rId3" imgW="1307880" imgH="241200" progId="Equation.DSMT4">
                  <p:embed/>
                </p:oleObj>
              </mc:Choice>
              <mc:Fallback>
                <p:oleObj name="Equation" r:id="rId3" imgW="1307880" imgH="241200" progId="Equation.DSMT4">
                  <p:embed/>
                  <p:pic>
                    <p:nvPicPr>
                      <p:cNvPr id="0" name=""/>
                      <p:cNvPicPr/>
                      <p:nvPr/>
                    </p:nvPicPr>
                    <p:blipFill>
                      <a:blip r:embed="rId4"/>
                      <a:stretch>
                        <a:fillRect/>
                      </a:stretch>
                    </p:blipFill>
                    <p:spPr>
                      <a:xfrm>
                        <a:off x="1424825" y="4862324"/>
                        <a:ext cx="2448432" cy="451648"/>
                      </a:xfrm>
                      <a:prstGeom prst="rect">
                        <a:avLst/>
                      </a:prstGeom>
                    </p:spPr>
                  </p:pic>
                </p:oleObj>
              </mc:Fallback>
            </mc:AlternateContent>
          </a:graphicData>
        </a:graphic>
      </p:graphicFrame>
      <p:pic>
        <p:nvPicPr>
          <p:cNvPr id="5" name="Picture 4" descr="A red ball falls vertically while a yellow ball is first pushed horizontally. The yellow ball falls in an arc, but its position at any given time on the y-axis equals the position of the red ball at the same time.&#10;• The positions of the balls are recorded at equal time intervals. Each increases how far it falls at each subsequent moment. &#10;• At any time the two balls have different x-coordinates and x-velocities, but the same y-coordinate, y-velocity, and y-acceleration. &#10;• The horizontal motion of the yellow ball has no effect on its vertical motion."/>
          <p:cNvPicPr>
            <a:picLocks noChangeAspect="1"/>
          </p:cNvPicPr>
          <p:nvPr/>
        </p:nvPicPr>
        <p:blipFill>
          <a:blip r:embed="rId5"/>
          <a:stretch>
            <a:fillRect/>
          </a:stretch>
        </p:blipFill>
        <p:spPr>
          <a:xfrm>
            <a:off x="6096000" y="1600200"/>
            <a:ext cx="2768254" cy="4674490"/>
          </a:xfrm>
          <a:prstGeom prst="rect">
            <a:avLst/>
          </a:prstGeom>
        </p:spPr>
      </p:pic>
      <p:sp>
        <p:nvSpPr>
          <p:cNvPr id="12" name="Text Placeholder 11"/>
          <p:cNvSpPr>
            <a:spLocks noGrp="1"/>
          </p:cNvSpPr>
          <p:nvPr>
            <p:ph type="body" sz="quarter" idx="14"/>
          </p:nvPr>
        </p:nvSpPr>
        <p:spPr>
          <a:xfrm>
            <a:off x="457200" y="5460110"/>
            <a:ext cx="4495800" cy="788290"/>
          </a:xfrm>
        </p:spPr>
        <p:txBody>
          <a:bodyPr/>
          <a:lstStyle/>
          <a:p>
            <a:r>
              <a:rPr lang="en-US" sz="2200" dirty="0">
                <a:hlinkClick r:id="rId6" tooltip="https://mediaplayer.pearsoncmg.com/assets/_video.true/secs-vtd02_highroad"/>
              </a:rPr>
              <a:t>Video Tutor Demonstration: Dropped and Thrown Balls</a:t>
            </a:r>
            <a:endParaRPr lang="en-IN" sz="2200" dirty="0"/>
          </a:p>
        </p:txBody>
      </p:sp>
    </p:spTree>
    <p:extLst>
      <p:ext uri="{BB962C8B-B14F-4D97-AF65-F5344CB8AC3E}">
        <p14:creationId xmlns:p14="http://schemas.microsoft.com/office/powerpoint/2010/main" val="413976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153400" cy="4724400"/>
          </a:xfrm>
        </p:spPr>
        <p:txBody>
          <a:bodyPr/>
          <a:lstStyle/>
          <a:p>
            <a:pPr marL="0" indent="0">
              <a:buNone/>
            </a:pPr>
            <a:r>
              <a:rPr lang="en-US" altLang="en-US" sz="2400" b="1" dirty="0"/>
              <a:t>In this chapter, you’ll learn…</a:t>
            </a:r>
          </a:p>
          <a:p>
            <a:pPr marL="256032" indent="-256032">
              <a:buSzPct val="100000"/>
            </a:pPr>
            <a:r>
              <a:rPr lang="en-CA" sz="2000" dirty="0"/>
              <a:t>how to use vectors to represent the position and velocity of a particle in two or three dimensions.</a:t>
            </a:r>
          </a:p>
          <a:p>
            <a:pPr marL="256032" indent="-256032">
              <a:buSzPct val="100000"/>
            </a:pPr>
            <a:r>
              <a:rPr lang="en-CA" sz="2000" dirty="0"/>
              <a:t>how to find the vector acceleration of a particle, and how to interpret the components of acceleration parallel to and perpendicular to a particle’s path.</a:t>
            </a:r>
          </a:p>
          <a:p>
            <a:pPr marL="256032" indent="-256032">
              <a:buSzPct val="100000"/>
            </a:pPr>
            <a:r>
              <a:rPr lang="en-CA" sz="2000" dirty="0"/>
              <a:t>how to solve problems that involve the curved path followed by a projectile.</a:t>
            </a:r>
          </a:p>
          <a:p>
            <a:pPr marL="256032" indent="-256032">
              <a:buSzPct val="100000"/>
            </a:pPr>
            <a:r>
              <a:rPr lang="en-CA" sz="2000" dirty="0"/>
              <a:t>how to analyze motion in a circular path, with either constant speed or varying speed.</a:t>
            </a:r>
          </a:p>
          <a:p>
            <a:pPr marL="256032" indent="-256032">
              <a:buSzPct val="100000"/>
            </a:pPr>
            <a:r>
              <a:rPr lang="en-CA" sz="2000" dirty="0"/>
              <a:t>how to relate the velocities of a moving object as seen from two different frames of reference.</a:t>
            </a:r>
            <a:endParaRPr lang="en-US" sz="2000" dirty="0"/>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Projectile Motion </a:t>
            </a:r>
            <a:r>
              <a:rPr lang="en-US" sz="2000" b="0" dirty="0"/>
              <a:t>(2 of 3)</a:t>
            </a:r>
          </a:p>
        </p:txBody>
      </p:sp>
      <p:sp>
        <p:nvSpPr>
          <p:cNvPr id="3" name="Content Placeholder 2"/>
          <p:cNvSpPr>
            <a:spLocks noGrp="1"/>
          </p:cNvSpPr>
          <p:nvPr>
            <p:ph idx="1"/>
          </p:nvPr>
        </p:nvSpPr>
        <p:spPr/>
        <p:txBody>
          <a:bodyPr/>
          <a:lstStyle/>
          <a:p>
            <a:pPr marL="256032" indent="-256032">
              <a:buSzPct val="100000"/>
            </a:pPr>
            <a:r>
              <a:rPr lang="en-CA" sz="2400" dirty="0"/>
              <a:t>If air resistance is negligible, the trajectory of a projectile is a combination of horizontal motion with constant velocity and vertical motion with constant acceleration.</a:t>
            </a:r>
            <a:endParaRPr lang="en-US" sz="2400" dirty="0"/>
          </a:p>
        </p:txBody>
      </p:sp>
      <p:pic>
        <p:nvPicPr>
          <p:cNvPr id="5" name="Picture 4" descr="The trajectory rises from the origin to a peak, then falls smoothly. &#10;• Tangent vectors v are given at 4 points. Each has a horizontal component and a vertical component, except at the peak. &#10;• The angle between the horizontal components and the tangent is positive as the path rises, but negative when it falls. &#10;• At the top of the trajectory, the projectile has zero vertical velocity (v sub y = 0), but its vertical acceleration is still negative g. &#10;• Vertically, the projectile is in constant-acceleration motion in response to earth's gravitational pull. Thus its vertical velocity changes by equal amounts during equal time intervals. &#10;• Horizontally, the projectile is in constant-velocity motion: Its horizontal acceleration is zero, so it moves equal x-distances in equal time intervals. "/>
          <p:cNvPicPr>
            <a:picLocks noChangeAspect="1"/>
          </p:cNvPicPr>
          <p:nvPr/>
        </p:nvPicPr>
        <p:blipFill>
          <a:blip r:embed="rId2"/>
          <a:stretch>
            <a:fillRect/>
          </a:stretch>
        </p:blipFill>
        <p:spPr>
          <a:xfrm>
            <a:off x="1271152" y="2891701"/>
            <a:ext cx="6684887" cy="2545917"/>
          </a:xfrm>
          <a:prstGeom prst="rect">
            <a:avLst/>
          </a:prstGeom>
        </p:spPr>
      </p:pic>
      <p:sp>
        <p:nvSpPr>
          <p:cNvPr id="8" name="Text Placeholder 7"/>
          <p:cNvSpPr>
            <a:spLocks noGrp="1"/>
          </p:cNvSpPr>
          <p:nvPr>
            <p:ph type="body" sz="quarter" idx="14"/>
          </p:nvPr>
        </p:nvSpPr>
        <p:spPr>
          <a:xfrm>
            <a:off x="457200" y="5562600"/>
            <a:ext cx="8382000" cy="762000"/>
          </a:xfrm>
        </p:spPr>
        <p:txBody>
          <a:bodyPr/>
          <a:lstStyle/>
          <a:p>
            <a:r>
              <a:rPr lang="en-US" sz="2400" dirty="0">
                <a:hlinkClick r:id="rId3" tooltip="https://mediaplayer.pearsoncmg.com/assets/_video.true/secs-vtd07_howitzerincline"/>
              </a:rPr>
              <a:t>Video Tutor Demonstration: Ball Fired Upward from Moving </a:t>
            </a:r>
            <a:r>
              <a:rPr lang="en-US" sz="2400" dirty="0" smtClean="0">
                <a:hlinkClick r:id="rId3" tooltip="https://mediaplayer.pearsoncmg.com/assets/_video.true/secs-vtd07_howitzerincline"/>
              </a:rPr>
              <a:t>Cart</a:t>
            </a:r>
            <a:endParaRPr lang="en-US" sz="2400" dirty="0"/>
          </a:p>
        </p:txBody>
      </p:sp>
    </p:spTree>
    <p:extLst>
      <p:ext uri="{BB962C8B-B14F-4D97-AF65-F5344CB8AC3E}">
        <p14:creationId xmlns:p14="http://schemas.microsoft.com/office/powerpoint/2010/main" val="143837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Projectile Motion – Initial Velocity</a:t>
            </a:r>
          </a:p>
        </p:txBody>
      </p:sp>
      <p:sp>
        <p:nvSpPr>
          <p:cNvPr id="3" name="Content Placeholder 2"/>
          <p:cNvSpPr>
            <a:spLocks noGrp="1"/>
          </p:cNvSpPr>
          <p:nvPr>
            <p:ph idx="1"/>
          </p:nvPr>
        </p:nvSpPr>
        <p:spPr>
          <a:xfrm>
            <a:off x="457200" y="1600201"/>
            <a:ext cx="3962400" cy="2895600"/>
          </a:xfrm>
        </p:spPr>
        <p:txBody>
          <a:bodyPr/>
          <a:lstStyle/>
          <a:p>
            <a:pPr marL="256032" indent="-256032">
              <a:buSzPct val="100000"/>
            </a:pPr>
            <a:r>
              <a:rPr lang="en-CA" sz="2600" dirty="0"/>
              <a:t>The initial velocity components of a projectile (such as a kicked soccer ball) are related to the initial speed and initial angle.</a:t>
            </a:r>
            <a:endParaRPr lang="en-US" altLang="en-US" sz="2600" dirty="0"/>
          </a:p>
        </p:txBody>
      </p:sp>
      <p:pic>
        <p:nvPicPr>
          <p:cNvPr id="4" name="Picture 3" descr="When a ball is kicked with initial velocity v sub 0 and angle  alpha sub 0, the ball has velocity components v sub 0 x = v sub 0 cosine of alpha sub 0 and v sub 0 y = v sub 0 sine of alpha sub 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6132" y="1600201"/>
            <a:ext cx="3830668" cy="4253614"/>
          </a:xfrm>
          <a:prstGeom prst="rect">
            <a:avLst/>
          </a:prstGeom>
        </p:spPr>
      </p:pic>
    </p:spTree>
    <p:extLst>
      <p:ext uri="{BB962C8B-B14F-4D97-AF65-F5344CB8AC3E}">
        <p14:creationId xmlns:p14="http://schemas.microsoft.com/office/powerpoint/2010/main" val="349128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Equations for Projectile Motion</a:t>
            </a:r>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US" sz="2600" dirty="0"/>
              <a:t>If we set </a:t>
            </a:r>
            <a:r>
              <a:rPr lang="en-US" sz="2600" i="1" dirty="0"/>
              <a:t>x</a:t>
            </a:r>
            <a:r>
              <a:rPr lang="en-US" sz="2600" baseline="-25000" dirty="0"/>
              <a:t>0</a:t>
            </a:r>
            <a:r>
              <a:rPr lang="en-US" sz="2600" dirty="0"/>
              <a:t> = </a:t>
            </a:r>
            <a:r>
              <a:rPr lang="en-US" sz="2600" i="1" dirty="0"/>
              <a:t>y</a:t>
            </a:r>
            <a:r>
              <a:rPr lang="en-US" sz="2600" baseline="-25000" dirty="0"/>
              <a:t>0</a:t>
            </a:r>
            <a:r>
              <a:rPr lang="en-US" sz="2600" dirty="0"/>
              <a:t> = 0, the equations describing projectile motion are shown below:</a:t>
            </a:r>
          </a:p>
        </p:txBody>
      </p:sp>
      <p:pic>
        <p:nvPicPr>
          <p:cNvPr id="4" name="Picture 3" descr="Two equations represent the coordinates at time t for a projectile, where the positive y direction is upward and x = y = 0 at time t. x = v sub 0 cosine of alpha sub 0, times t, and y = v sub 0 sine of alpha sub 0, times t, minus one-half g t squared. On the other hand, the velocity components at time t of a projectile are as follows. v sub x = v sub 0 cosine of alpha sub 0, and v sub y = v sub 0 sine of alpha sub 0 minus g t. Note that g is greater than 0."/>
          <p:cNvPicPr>
            <a:picLocks noChangeAspect="1"/>
          </p:cNvPicPr>
          <p:nvPr/>
        </p:nvPicPr>
        <p:blipFill rotWithShape="1">
          <a:blip r:embed="rId2" cstate="email">
            <a:extLst>
              <a:ext uri="{28A0092B-C50C-407E-A947-70E740481C1C}">
                <a14:useLocalDpi xmlns:a14="http://schemas.microsoft.com/office/drawing/2010/main" val="0"/>
              </a:ext>
            </a:extLst>
          </a:blip>
          <a:srcRect l="3660" r="16298" b="4498"/>
          <a:stretch/>
        </p:blipFill>
        <p:spPr>
          <a:xfrm>
            <a:off x="1290014" y="2585515"/>
            <a:ext cx="6573836" cy="3630923"/>
          </a:xfrm>
          <a:prstGeom prst="rect">
            <a:avLst/>
          </a:prstGeom>
        </p:spPr>
      </p:pic>
    </p:spTree>
    <p:extLst>
      <p:ext uri="{BB962C8B-B14F-4D97-AF65-F5344CB8AC3E}">
        <p14:creationId xmlns:p14="http://schemas.microsoft.com/office/powerpoint/2010/main" val="282846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Parabolic Trajectories of a Bouncing Ball</a:t>
            </a:r>
          </a:p>
        </p:txBody>
      </p:sp>
      <p:pic>
        <p:nvPicPr>
          <p:cNvPr id="4" name="Picture 3" descr="When a ball is dropped diagonally, it bounces through a series of arced paths of decreasing height, because the ball loses energy with each bounc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5948" y="1861968"/>
            <a:ext cx="4772105" cy="4338931"/>
          </a:xfrm>
          <a:prstGeom prst="rect">
            <a:avLst/>
          </a:prstGeom>
        </p:spPr>
      </p:pic>
    </p:spTree>
    <p:extLst>
      <p:ext uri="{BB962C8B-B14F-4D97-AF65-F5344CB8AC3E}">
        <p14:creationId xmlns:p14="http://schemas.microsoft.com/office/powerpoint/2010/main" val="322476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Effects of Air Resistance</a:t>
            </a:r>
          </a:p>
        </p:txBody>
      </p:sp>
      <p:sp>
        <p:nvSpPr>
          <p:cNvPr id="3" name="Content Placeholder 2"/>
          <p:cNvSpPr>
            <a:spLocks noGrp="1"/>
          </p:cNvSpPr>
          <p:nvPr>
            <p:ph idx="1"/>
          </p:nvPr>
        </p:nvSpPr>
        <p:spPr>
          <a:xfrm>
            <a:off x="457200" y="1600200"/>
            <a:ext cx="4648200" cy="4648199"/>
          </a:xfrm>
        </p:spPr>
        <p:txBody>
          <a:bodyPr/>
          <a:lstStyle/>
          <a:p>
            <a:pPr marL="256032" indent="-256032">
              <a:buSzPct val="100000"/>
            </a:pPr>
            <a:r>
              <a:rPr lang="en-US" sz="2600" dirty="0"/>
              <a:t>Calculations become more complicated.</a:t>
            </a:r>
          </a:p>
          <a:p>
            <a:pPr marL="256032" indent="-256032">
              <a:buSzPct val="100000"/>
            </a:pPr>
            <a:r>
              <a:rPr lang="en-US" sz="2600" dirty="0"/>
              <a:t>Acceleration is not constant.</a:t>
            </a:r>
          </a:p>
          <a:p>
            <a:pPr marL="256032" indent="-256032">
              <a:buSzPct val="100000"/>
            </a:pPr>
            <a:r>
              <a:rPr lang="en-US" sz="2600" dirty="0"/>
              <a:t>Effects can be very large.</a:t>
            </a:r>
          </a:p>
          <a:p>
            <a:pPr marL="256032" indent="-256032">
              <a:buSzPct val="100000"/>
            </a:pPr>
            <a:r>
              <a:rPr lang="en-US" sz="2600" dirty="0"/>
              <a:t>Maximum height and range decrease.</a:t>
            </a:r>
          </a:p>
          <a:p>
            <a:pPr marL="256032" indent="-256032">
              <a:buSzPct val="100000"/>
            </a:pPr>
            <a:r>
              <a:rPr lang="en-US" sz="2600" dirty="0"/>
              <a:t>Trajectory is no longer a parabola.</a:t>
            </a:r>
          </a:p>
        </p:txBody>
      </p:sp>
      <p:pic>
        <p:nvPicPr>
          <p:cNvPr id="4" name="Picture 3" descr="A graph plots the paths of two baseballs on the x y plane, with distances in meters. The baseball initially leaves the origin with v sub 0 = 50 meters per second, and alpha sub 0 = 53.1 degrees. The base ball follows a parabolic path. With air resistance, the path peaks at (70, 50) and falls through (125, 0). Without air resistance, the path peaks at (125, 75) and falls through (240, 0). All values estimate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63208" y="1793949"/>
            <a:ext cx="3815600" cy="2729247"/>
          </a:xfrm>
          <a:prstGeom prst="rect">
            <a:avLst/>
          </a:prstGeom>
        </p:spPr>
      </p:pic>
    </p:spTree>
    <p:extLst>
      <p:ext uri="{BB962C8B-B14F-4D97-AF65-F5344CB8AC3E}">
        <p14:creationId xmlns:p14="http://schemas.microsoft.com/office/powerpoint/2010/main" val="3193322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Motion in a Circle </a:t>
            </a:r>
            <a:r>
              <a:rPr lang="en-US" sz="2000" b="0" dirty="0"/>
              <a:t>(1 of 3)</a:t>
            </a:r>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CA" sz="2600" b="1" dirty="0"/>
              <a:t>Uniform</a:t>
            </a:r>
            <a:r>
              <a:rPr lang="en-CA" sz="2600" dirty="0"/>
              <a:t> </a:t>
            </a:r>
            <a:r>
              <a:rPr lang="en-CA" sz="2600" b="1" dirty="0"/>
              <a:t>circular</a:t>
            </a:r>
            <a:r>
              <a:rPr lang="en-CA" sz="2600" dirty="0"/>
              <a:t> </a:t>
            </a:r>
            <a:r>
              <a:rPr lang="en-CA" sz="2600" b="1" dirty="0"/>
              <a:t>motion</a:t>
            </a:r>
            <a:r>
              <a:rPr lang="en-CA" sz="2600" dirty="0"/>
              <a:t> is constant speed along a circular path.</a:t>
            </a:r>
            <a:endParaRPr lang="en-US" sz="2600" dirty="0"/>
          </a:p>
        </p:txBody>
      </p:sp>
      <p:pic>
        <p:nvPicPr>
          <p:cNvPr id="4" name="Picture 3" descr="When a car travels at uniform speed along a circular path, acceleration is exactly perpendicular to velocity, with no parallel component."/>
          <p:cNvPicPr>
            <a:picLocks noChangeAspect="1"/>
          </p:cNvPicPr>
          <p:nvPr/>
        </p:nvPicPr>
        <p:blipFill rotWithShape="1">
          <a:blip r:embed="rId2" cstate="email">
            <a:extLst>
              <a:ext uri="{28A0092B-C50C-407E-A947-70E740481C1C}">
                <a14:useLocalDpi xmlns:a14="http://schemas.microsoft.com/office/drawing/2010/main" val="0"/>
              </a:ext>
            </a:extLst>
          </a:blip>
          <a:srcRect t="20616"/>
          <a:stretch/>
        </p:blipFill>
        <p:spPr>
          <a:xfrm>
            <a:off x="1984801" y="2667000"/>
            <a:ext cx="5174398" cy="3487374"/>
          </a:xfrm>
          <a:prstGeom prst="rect">
            <a:avLst/>
          </a:prstGeom>
        </p:spPr>
      </p:pic>
    </p:spTree>
    <p:extLst>
      <p:ext uri="{BB962C8B-B14F-4D97-AF65-F5344CB8AC3E}">
        <p14:creationId xmlns:p14="http://schemas.microsoft.com/office/powerpoint/2010/main" val="68742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Motion in a Circle </a:t>
            </a:r>
            <a:r>
              <a:rPr lang="en-US" sz="2000" b="0" dirty="0"/>
              <a:t>(2 of 3)</a:t>
            </a:r>
          </a:p>
        </p:txBody>
      </p:sp>
      <p:sp>
        <p:nvSpPr>
          <p:cNvPr id="3" name="Content Placeholder 2"/>
          <p:cNvSpPr>
            <a:spLocks noGrp="1"/>
          </p:cNvSpPr>
          <p:nvPr>
            <p:ph idx="1"/>
          </p:nvPr>
        </p:nvSpPr>
        <p:spPr>
          <a:xfrm>
            <a:off x="457200" y="1600201"/>
            <a:ext cx="8229600" cy="457199"/>
          </a:xfrm>
        </p:spPr>
        <p:txBody>
          <a:bodyPr/>
          <a:lstStyle/>
          <a:p>
            <a:pPr marL="256032" indent="-256032">
              <a:buSzPct val="100000"/>
            </a:pPr>
            <a:r>
              <a:rPr lang="en-CA" sz="2600" dirty="0"/>
              <a:t>Car speeding up along a circular path</a:t>
            </a:r>
            <a:endParaRPr lang="en-US" sz="2600" dirty="0"/>
          </a:p>
        </p:txBody>
      </p:sp>
      <p:pic>
        <p:nvPicPr>
          <p:cNvPr id="5" name="Picture 4" descr="When a car speeds up along a circular path, the component of acceleration parallel to velocity changes the car's speed, and the component of acceleration perpendicular to velocity changes the car's direction."/>
          <p:cNvPicPr>
            <a:picLocks noChangeAspect="1"/>
          </p:cNvPicPr>
          <p:nvPr/>
        </p:nvPicPr>
        <p:blipFill rotWithShape="1">
          <a:blip r:embed="rId2" cstate="email">
            <a:extLst>
              <a:ext uri="{28A0092B-C50C-407E-A947-70E740481C1C}">
                <a14:useLocalDpi xmlns:a14="http://schemas.microsoft.com/office/drawing/2010/main" val="0"/>
              </a:ext>
            </a:extLst>
          </a:blip>
          <a:srcRect t="9578"/>
          <a:stretch/>
        </p:blipFill>
        <p:spPr>
          <a:xfrm>
            <a:off x="1960214" y="2313537"/>
            <a:ext cx="5223573" cy="3898191"/>
          </a:xfrm>
          <a:prstGeom prst="rect">
            <a:avLst/>
          </a:prstGeom>
        </p:spPr>
      </p:pic>
    </p:spTree>
    <p:extLst>
      <p:ext uri="{BB962C8B-B14F-4D97-AF65-F5344CB8AC3E}">
        <p14:creationId xmlns:p14="http://schemas.microsoft.com/office/powerpoint/2010/main" val="279301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Motion in a Circle </a:t>
            </a:r>
            <a:r>
              <a:rPr lang="en-US" sz="2000" b="0" dirty="0"/>
              <a:t>(3 of 3)</a:t>
            </a:r>
          </a:p>
        </p:txBody>
      </p:sp>
      <p:sp>
        <p:nvSpPr>
          <p:cNvPr id="3" name="Content Placeholder 2"/>
          <p:cNvSpPr>
            <a:spLocks noGrp="1"/>
          </p:cNvSpPr>
          <p:nvPr>
            <p:ph idx="1"/>
          </p:nvPr>
        </p:nvSpPr>
        <p:spPr>
          <a:xfrm>
            <a:off x="457200" y="1600201"/>
            <a:ext cx="8229600" cy="457199"/>
          </a:xfrm>
        </p:spPr>
        <p:txBody>
          <a:bodyPr/>
          <a:lstStyle/>
          <a:p>
            <a:pPr marL="256032" indent="-256032">
              <a:buSzPct val="100000"/>
            </a:pPr>
            <a:r>
              <a:rPr lang="en-CA" sz="2600" dirty="0"/>
              <a:t>Car slowing down along a circular path</a:t>
            </a:r>
            <a:endParaRPr lang="en-US" sz="2600" dirty="0"/>
          </a:p>
        </p:txBody>
      </p:sp>
      <p:pic>
        <p:nvPicPr>
          <p:cNvPr id="6" name="Picture 5" descr="When the car slows down along a circular path, the component of acceleration perpendicular to velocity changes the car's direction, and the component of acceleration parallel to velocity changes the car's speed."/>
          <p:cNvPicPr>
            <a:picLocks noChangeAspect="1"/>
          </p:cNvPicPr>
          <p:nvPr/>
        </p:nvPicPr>
        <p:blipFill rotWithShape="1">
          <a:blip r:embed="rId2" cstate="email">
            <a:extLst>
              <a:ext uri="{28A0092B-C50C-407E-A947-70E740481C1C}">
                <a14:useLocalDpi xmlns:a14="http://schemas.microsoft.com/office/drawing/2010/main" val="0"/>
              </a:ext>
            </a:extLst>
          </a:blip>
          <a:srcRect t="11481"/>
          <a:stretch/>
        </p:blipFill>
        <p:spPr>
          <a:xfrm>
            <a:off x="2042174" y="2473546"/>
            <a:ext cx="5059653" cy="3559766"/>
          </a:xfrm>
          <a:prstGeom prst="rect">
            <a:avLst/>
          </a:prstGeom>
        </p:spPr>
      </p:pic>
    </p:spTree>
    <p:extLst>
      <p:ext uri="{BB962C8B-B14F-4D97-AF65-F5344CB8AC3E}">
        <p14:creationId xmlns:p14="http://schemas.microsoft.com/office/powerpoint/2010/main" val="1522907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Acceleration for Uniform Circular Motion </a:t>
            </a:r>
            <a:r>
              <a:rPr lang="en-US" sz="2000" b="0" dirty="0"/>
              <a:t>(1 of 2)</a:t>
            </a:r>
          </a:p>
        </p:txBody>
      </p:sp>
      <p:graphicFrame>
        <p:nvGraphicFramePr>
          <p:cNvPr id="7" name="Object 6" descr="The magnitude of delta vector v, over v sub 1 = delta s over R, or the magnitude of delta vector v = v sub 1 over R, times delta s."/>
          <p:cNvGraphicFramePr>
            <a:graphicFrameLocks noChangeAspect="1"/>
          </p:cNvGraphicFramePr>
          <p:nvPr>
            <p:extLst>
              <p:ext uri="{D42A27DB-BD31-4B8C-83A1-F6EECF244321}">
                <p14:modId xmlns:p14="http://schemas.microsoft.com/office/powerpoint/2010/main" val="541204693"/>
              </p:ext>
            </p:extLst>
          </p:nvPr>
        </p:nvGraphicFramePr>
        <p:xfrm>
          <a:off x="1134130" y="1687551"/>
          <a:ext cx="3304198" cy="879531"/>
        </p:xfrm>
        <a:graphic>
          <a:graphicData uri="http://schemas.openxmlformats.org/presentationml/2006/ole">
            <mc:AlternateContent xmlns:mc="http://schemas.openxmlformats.org/markup-compatibility/2006">
              <mc:Choice xmlns:v="urn:schemas-microsoft-com:vml" Requires="v">
                <p:oleObj spid="_x0000_s13701" name="Equation" r:id="rId3" imgW="1765080" imgH="469800" progId="Equation.DSMT4">
                  <p:embed/>
                </p:oleObj>
              </mc:Choice>
              <mc:Fallback>
                <p:oleObj name="Equation" r:id="rId3" imgW="1765080" imgH="469800" progId="Equation.DSMT4">
                  <p:embed/>
                  <p:pic>
                    <p:nvPicPr>
                      <p:cNvPr id="0" name=""/>
                      <p:cNvPicPr/>
                      <p:nvPr/>
                    </p:nvPicPr>
                    <p:blipFill>
                      <a:blip r:embed="rId4"/>
                      <a:stretch>
                        <a:fillRect/>
                      </a:stretch>
                    </p:blipFill>
                    <p:spPr>
                      <a:xfrm>
                        <a:off x="1134130" y="1687551"/>
                        <a:ext cx="3304198" cy="879531"/>
                      </a:xfrm>
                      <a:prstGeom prst="rect">
                        <a:avLst/>
                      </a:prstGeom>
                    </p:spPr>
                  </p:pic>
                </p:oleObj>
              </mc:Fallback>
            </mc:AlternateContent>
          </a:graphicData>
        </a:graphic>
      </p:graphicFrame>
      <p:graphicFrame>
        <p:nvGraphicFramePr>
          <p:cNvPr id="9" name="Object 8" descr="ay sub ay v = the magnitude of delta vector v, over delta t = v sub 1 over R, times delta s over delta t"/>
          <p:cNvGraphicFramePr>
            <a:graphicFrameLocks noChangeAspect="1"/>
          </p:cNvGraphicFramePr>
          <p:nvPr>
            <p:extLst>
              <p:ext uri="{D42A27DB-BD31-4B8C-83A1-F6EECF244321}">
                <p14:modId xmlns:p14="http://schemas.microsoft.com/office/powerpoint/2010/main" val="46906092"/>
              </p:ext>
            </p:extLst>
          </p:nvPr>
        </p:nvGraphicFramePr>
        <p:xfrm>
          <a:off x="1598613" y="2735263"/>
          <a:ext cx="2373312" cy="849312"/>
        </p:xfrm>
        <a:graphic>
          <a:graphicData uri="http://schemas.openxmlformats.org/presentationml/2006/ole">
            <mc:AlternateContent xmlns:mc="http://schemas.openxmlformats.org/markup-compatibility/2006">
              <mc:Choice xmlns:v="urn:schemas-microsoft-com:vml" Requires="v">
                <p:oleObj spid="_x0000_s13702" name="Equation" r:id="rId5" imgW="1206360" imgH="431640" progId="Equation.DSMT4">
                  <p:embed/>
                </p:oleObj>
              </mc:Choice>
              <mc:Fallback>
                <p:oleObj name="Equation" r:id="rId5" imgW="1206360" imgH="431640" progId="Equation.DSMT4">
                  <p:embed/>
                  <p:pic>
                    <p:nvPicPr>
                      <p:cNvPr id="0" name=""/>
                      <p:cNvPicPr/>
                      <p:nvPr/>
                    </p:nvPicPr>
                    <p:blipFill>
                      <a:blip r:embed="rId6"/>
                      <a:stretch>
                        <a:fillRect/>
                      </a:stretch>
                    </p:blipFill>
                    <p:spPr>
                      <a:xfrm>
                        <a:off x="1598613" y="2735263"/>
                        <a:ext cx="2373312" cy="849312"/>
                      </a:xfrm>
                      <a:prstGeom prst="rect">
                        <a:avLst/>
                      </a:prstGeom>
                    </p:spPr>
                  </p:pic>
                </p:oleObj>
              </mc:Fallback>
            </mc:AlternateContent>
          </a:graphicData>
        </a:graphic>
      </p:graphicFrame>
      <p:graphicFrame>
        <p:nvGraphicFramePr>
          <p:cNvPr id="12" name="Object 11" descr="ay = the limit as delta t approaches 0 of v sub 1 over R, times delta s over delta t = v sub 1 over R, times the limit as delta t approaches 0 of delta s over delta t"/>
          <p:cNvGraphicFramePr>
            <a:graphicFrameLocks noChangeAspect="1"/>
          </p:cNvGraphicFramePr>
          <p:nvPr>
            <p:extLst>
              <p:ext uri="{D42A27DB-BD31-4B8C-83A1-F6EECF244321}">
                <p14:modId xmlns:p14="http://schemas.microsoft.com/office/powerpoint/2010/main" val="1495491121"/>
              </p:ext>
            </p:extLst>
          </p:nvPr>
        </p:nvGraphicFramePr>
        <p:xfrm>
          <a:off x="1195194" y="3880110"/>
          <a:ext cx="3225112" cy="775967"/>
        </p:xfrm>
        <a:graphic>
          <a:graphicData uri="http://schemas.openxmlformats.org/presentationml/2006/ole">
            <mc:AlternateContent xmlns:mc="http://schemas.openxmlformats.org/markup-compatibility/2006">
              <mc:Choice xmlns:v="urn:schemas-microsoft-com:vml" Requires="v">
                <p:oleObj spid="_x0000_s13703" name="Equation" r:id="rId7" imgW="1688760" imgH="406080" progId="Equation.DSMT4">
                  <p:embed/>
                </p:oleObj>
              </mc:Choice>
              <mc:Fallback>
                <p:oleObj name="Equation" r:id="rId7" imgW="1688760" imgH="406080" progId="Equation.DSMT4">
                  <p:embed/>
                  <p:pic>
                    <p:nvPicPr>
                      <p:cNvPr id="0" name=""/>
                      <p:cNvPicPr/>
                      <p:nvPr/>
                    </p:nvPicPr>
                    <p:blipFill>
                      <a:blip r:embed="rId8"/>
                      <a:stretch>
                        <a:fillRect/>
                      </a:stretch>
                    </p:blipFill>
                    <p:spPr>
                      <a:xfrm>
                        <a:off x="1195194" y="3880110"/>
                        <a:ext cx="3225112" cy="775967"/>
                      </a:xfrm>
                      <a:prstGeom prst="rect">
                        <a:avLst/>
                      </a:prstGeom>
                    </p:spPr>
                  </p:pic>
                </p:oleObj>
              </mc:Fallback>
            </mc:AlternateContent>
          </a:graphicData>
        </a:graphic>
      </p:graphicFrame>
      <p:pic>
        <p:nvPicPr>
          <p:cNvPr id="4" name="Picture 3" descr="The magnitude of acceleration of an object in uniform circular motion is ay rad, which equals the speed of the object, v, squared, over the radius of the object's circular path, R."/>
          <p:cNvPicPr>
            <a:picLocks noChangeAspect="1"/>
          </p:cNvPicPr>
          <p:nvPr/>
        </p:nvPicPr>
        <p:blipFill rotWithShape="1">
          <a:blip r:embed="rId9" cstate="email">
            <a:extLst>
              <a:ext uri="{28A0092B-C50C-407E-A947-70E740481C1C}">
                <a14:useLocalDpi xmlns:a14="http://schemas.microsoft.com/office/drawing/2010/main" val="0"/>
              </a:ext>
            </a:extLst>
          </a:blip>
          <a:srcRect l="8716" r="24724" b="15595"/>
          <a:stretch/>
        </p:blipFill>
        <p:spPr>
          <a:xfrm>
            <a:off x="631882" y="5161547"/>
            <a:ext cx="4682034" cy="872381"/>
          </a:xfrm>
          <a:prstGeom prst="rect">
            <a:avLst/>
          </a:prstGeom>
        </p:spPr>
      </p:pic>
      <p:pic>
        <p:nvPicPr>
          <p:cNvPr id="3" name="Picture 2" descr="• Figure A. The particle path travels through Point P sub 1 and P sub 2 with vectors v sub 1 and v sub 2. The particle moves a distance of delta s at constant speed along the path and between the points. From the origin are segments of length R that go to the points with angle delta phi.&#10;• Figure B. The corresponding change in velocity delta vector v. The average acceleration is in the same direction as delta vector v. Vectors v sub 1 and v sub 2 are tail to tail at angle delta phi. Delta vector v goes from v sub 1 to v sub 2. This triangle is similar to the triangle from the origin in figure A."/>
          <p:cNvPicPr>
            <a:picLocks noChangeAspect="1"/>
          </p:cNvPicPr>
          <p:nvPr/>
        </p:nvPicPr>
        <p:blipFill rotWithShape="1">
          <a:blip r:embed="rId10"/>
          <a:srcRect b="36481"/>
          <a:stretch/>
        </p:blipFill>
        <p:spPr>
          <a:xfrm>
            <a:off x="5590710" y="1594866"/>
            <a:ext cx="3270335" cy="4776795"/>
          </a:xfrm>
          <a:prstGeom prst="rect">
            <a:avLst/>
          </a:prstGeom>
        </p:spPr>
      </p:pic>
    </p:spTree>
    <p:extLst>
      <p:ext uri="{BB962C8B-B14F-4D97-AF65-F5344CB8AC3E}">
        <p14:creationId xmlns:p14="http://schemas.microsoft.com/office/powerpoint/2010/main" val="401182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Acceleration for Uniform Circular Motion </a:t>
            </a:r>
            <a:r>
              <a:rPr lang="en-US" sz="2000" b="0" dirty="0"/>
              <a:t>(2 of 2)</a:t>
            </a:r>
          </a:p>
        </p:txBody>
      </p:sp>
      <p:sp>
        <p:nvSpPr>
          <p:cNvPr id="3" name="Content Placeholder 2"/>
          <p:cNvSpPr>
            <a:spLocks noGrp="1"/>
          </p:cNvSpPr>
          <p:nvPr>
            <p:ph idx="1"/>
          </p:nvPr>
        </p:nvSpPr>
        <p:spPr>
          <a:xfrm>
            <a:off x="457200" y="1600200"/>
            <a:ext cx="8229600" cy="1791780"/>
          </a:xfrm>
        </p:spPr>
        <p:txBody>
          <a:bodyPr/>
          <a:lstStyle/>
          <a:p>
            <a:pPr marL="256032" indent="-256032">
              <a:buSzPct val="100000"/>
            </a:pPr>
            <a:r>
              <a:rPr lang="en-US" sz="2600" dirty="0"/>
              <a:t>For uniform circular motion, the instantaneous acceleration always points toward the center of the circle and is called the </a:t>
            </a:r>
            <a:r>
              <a:rPr lang="en-US" sz="2600" b="1" dirty="0"/>
              <a:t>centripetal</a:t>
            </a:r>
            <a:r>
              <a:rPr lang="en-US" sz="2600" dirty="0"/>
              <a:t> </a:t>
            </a:r>
            <a:r>
              <a:rPr lang="en-US" sz="2600" b="1" dirty="0"/>
              <a:t>acceleration</a:t>
            </a:r>
            <a:r>
              <a:rPr lang="en-US" sz="2600" dirty="0"/>
              <a:t>.</a:t>
            </a:r>
          </a:p>
          <a:p>
            <a:pPr marL="256032" indent="-256032">
              <a:buSzPct val="100000"/>
            </a:pPr>
            <a:r>
              <a:rPr lang="en-US" sz="2600" dirty="0"/>
              <a:t>The magnitude of the acceleration is</a:t>
            </a:r>
          </a:p>
        </p:txBody>
      </p:sp>
      <p:graphicFrame>
        <p:nvGraphicFramePr>
          <p:cNvPr id="6" name="Object 5" descr="ay rad = v squared over R"/>
          <p:cNvGraphicFramePr>
            <a:graphicFrameLocks noChangeAspect="1"/>
          </p:cNvGraphicFramePr>
          <p:nvPr>
            <p:extLst>
              <p:ext uri="{D42A27DB-BD31-4B8C-83A1-F6EECF244321}">
                <p14:modId xmlns:p14="http://schemas.microsoft.com/office/powerpoint/2010/main" val="867771081"/>
              </p:ext>
            </p:extLst>
          </p:nvPr>
        </p:nvGraphicFramePr>
        <p:xfrm>
          <a:off x="6078908" y="2772528"/>
          <a:ext cx="1229591" cy="796636"/>
        </p:xfrm>
        <a:graphic>
          <a:graphicData uri="http://schemas.openxmlformats.org/presentationml/2006/ole">
            <mc:AlternateContent xmlns:mc="http://schemas.openxmlformats.org/markup-compatibility/2006">
              <mc:Choice xmlns:v="urn:schemas-microsoft-com:vml" Requires="v">
                <p:oleObj spid="_x0000_s12550" name="Equation" r:id="rId3" imgW="647640" imgH="419040" progId="Equation.DSMT4">
                  <p:embed/>
                </p:oleObj>
              </mc:Choice>
              <mc:Fallback>
                <p:oleObj name="Equation" r:id="rId3" imgW="647640" imgH="419040" progId="Equation.DSMT4">
                  <p:embed/>
                  <p:pic>
                    <p:nvPicPr>
                      <p:cNvPr id="0" name=""/>
                      <p:cNvPicPr/>
                      <p:nvPr/>
                    </p:nvPicPr>
                    <p:blipFill>
                      <a:blip r:embed="rId4"/>
                      <a:stretch>
                        <a:fillRect/>
                      </a:stretch>
                    </p:blipFill>
                    <p:spPr>
                      <a:xfrm>
                        <a:off x="6078908" y="2772528"/>
                        <a:ext cx="1229591" cy="796636"/>
                      </a:xfrm>
                      <a:prstGeom prst="rect">
                        <a:avLst/>
                      </a:prstGeom>
                    </p:spPr>
                  </p:pic>
                </p:oleObj>
              </mc:Fallback>
            </mc:AlternateContent>
          </a:graphicData>
        </a:graphic>
      </p:graphicFrame>
      <p:sp>
        <p:nvSpPr>
          <p:cNvPr id="4" name="Content Placeholder 3"/>
          <p:cNvSpPr>
            <a:spLocks noGrp="1"/>
          </p:cNvSpPr>
          <p:nvPr>
            <p:ph idx="13"/>
          </p:nvPr>
        </p:nvSpPr>
        <p:spPr>
          <a:xfrm>
            <a:off x="457200" y="3657600"/>
            <a:ext cx="7315200" cy="381000"/>
          </a:xfrm>
        </p:spPr>
        <p:txBody>
          <a:bodyPr/>
          <a:lstStyle/>
          <a:p>
            <a:r>
              <a:rPr lang="en-US" sz="2600" dirty="0"/>
              <a:t>The </a:t>
            </a:r>
            <a:r>
              <a:rPr lang="en-US" sz="2600" b="1" dirty="0"/>
              <a:t>period T</a:t>
            </a:r>
            <a:r>
              <a:rPr lang="en-US" sz="2600" dirty="0"/>
              <a:t> is the time for one revolution, and </a:t>
            </a:r>
          </a:p>
        </p:txBody>
      </p:sp>
      <p:graphicFrame>
        <p:nvGraphicFramePr>
          <p:cNvPr id="7" name="Object 6" descr="ay rad = 4 pi squared R over T squared"/>
          <p:cNvGraphicFramePr>
            <a:graphicFrameLocks noChangeAspect="1"/>
          </p:cNvGraphicFramePr>
          <p:nvPr>
            <p:extLst>
              <p:ext uri="{D42A27DB-BD31-4B8C-83A1-F6EECF244321}">
                <p14:modId xmlns:p14="http://schemas.microsoft.com/office/powerpoint/2010/main" val="1625114919"/>
              </p:ext>
            </p:extLst>
          </p:nvPr>
        </p:nvGraphicFramePr>
        <p:xfrm>
          <a:off x="713726" y="4062813"/>
          <a:ext cx="1631950" cy="792163"/>
        </p:xfrm>
        <a:graphic>
          <a:graphicData uri="http://schemas.openxmlformats.org/presentationml/2006/ole">
            <mc:AlternateContent xmlns:mc="http://schemas.openxmlformats.org/markup-compatibility/2006">
              <mc:Choice xmlns:v="urn:schemas-microsoft-com:vml" Requires="v">
                <p:oleObj spid="_x0000_s12551" name="Equation" r:id="rId5" imgW="863280" imgH="419040" progId="Equation.DSMT4">
                  <p:embed/>
                </p:oleObj>
              </mc:Choice>
              <mc:Fallback>
                <p:oleObj name="Equation" r:id="rId5" imgW="863280" imgH="419040" progId="Equation.DSMT4">
                  <p:embed/>
                  <p:pic>
                    <p:nvPicPr>
                      <p:cNvPr id="0" name=""/>
                      <p:cNvPicPr/>
                      <p:nvPr/>
                    </p:nvPicPr>
                    <p:blipFill>
                      <a:blip r:embed="rId6"/>
                      <a:stretch>
                        <a:fillRect/>
                      </a:stretch>
                    </p:blipFill>
                    <p:spPr>
                      <a:xfrm>
                        <a:off x="713726" y="4062813"/>
                        <a:ext cx="1631950" cy="792163"/>
                      </a:xfrm>
                      <a:prstGeom prst="rect">
                        <a:avLst/>
                      </a:prstGeom>
                    </p:spPr>
                  </p:pic>
                </p:oleObj>
              </mc:Fallback>
            </mc:AlternateContent>
          </a:graphicData>
        </a:graphic>
      </p:graphicFrame>
      <p:pic>
        <p:nvPicPr>
          <p:cNvPr id="5" name="Picture 4" descr="The instantaneous acceleration in uniform circular motion always points toward the center of the circle. So, ay rad extends from P along radius R toward O."/>
          <p:cNvPicPr>
            <a:picLocks noChangeAspect="1"/>
          </p:cNvPicPr>
          <p:nvPr/>
        </p:nvPicPr>
        <p:blipFill rotWithShape="1">
          <a:blip r:embed="rId7" cstate="email">
            <a:extLst>
              <a:ext uri="{28A0092B-C50C-407E-A947-70E740481C1C}">
                <a14:useLocalDpi xmlns:a14="http://schemas.microsoft.com/office/drawing/2010/main" val="0"/>
              </a:ext>
            </a:extLst>
          </a:blip>
          <a:srcRect t="13747"/>
          <a:stretch/>
        </p:blipFill>
        <p:spPr>
          <a:xfrm>
            <a:off x="4038600" y="4191000"/>
            <a:ext cx="2955476" cy="2089577"/>
          </a:xfrm>
          <a:prstGeom prst="rect">
            <a:avLst/>
          </a:prstGeom>
        </p:spPr>
      </p:pic>
    </p:spTree>
    <p:extLst>
      <p:ext uri="{BB962C8B-B14F-4D97-AF65-F5344CB8AC3E}">
        <p14:creationId xmlns:p14="http://schemas.microsoft.com/office/powerpoint/2010/main" val="246459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Introduction</a:t>
            </a:r>
          </a:p>
        </p:txBody>
      </p:sp>
      <p:sp>
        <p:nvSpPr>
          <p:cNvPr id="3" name="Content Placeholder 2"/>
          <p:cNvSpPr>
            <a:spLocks noGrp="1"/>
          </p:cNvSpPr>
          <p:nvPr>
            <p:ph idx="1"/>
          </p:nvPr>
        </p:nvSpPr>
        <p:spPr>
          <a:xfrm>
            <a:off x="457200" y="1600200"/>
            <a:ext cx="4267200" cy="4648199"/>
          </a:xfrm>
        </p:spPr>
        <p:txBody>
          <a:bodyPr/>
          <a:lstStyle/>
          <a:p>
            <a:pPr marL="256032" indent="-256032">
              <a:buSzPct val="100000"/>
            </a:pPr>
            <a:r>
              <a:rPr lang="en-US" sz="2200" dirty="0"/>
              <a:t>What determines where a batted baseball lands?</a:t>
            </a:r>
          </a:p>
          <a:p>
            <a:pPr marL="256032" indent="-256032">
              <a:buSzPct val="100000"/>
            </a:pPr>
            <a:r>
              <a:rPr lang="en-CA" sz="2200" dirty="0"/>
              <a:t>How do you describe the motion of a roller coaster car along a curved track or the flight of a circling hawk? </a:t>
            </a:r>
          </a:p>
          <a:p>
            <a:pPr marL="256032" indent="-256032">
              <a:buSzPct val="100000"/>
            </a:pPr>
            <a:r>
              <a:rPr lang="en-CA" sz="2200" dirty="0"/>
              <a:t>Which hits the ground first, a baseball that you simply drop or one that you throw horizontally?</a:t>
            </a:r>
          </a:p>
          <a:p>
            <a:pPr marL="256032" indent="-256032">
              <a:buSzPct val="100000"/>
            </a:pPr>
            <a:r>
              <a:rPr lang="en-US" altLang="en-US" sz="2200" dirty="0"/>
              <a:t>We need to extend our description of motion to two and three dimensions.</a:t>
            </a:r>
            <a:endParaRPr lang="en-CA" sz="2200" dirty="0"/>
          </a:p>
        </p:txBody>
      </p:sp>
      <p:pic>
        <p:nvPicPr>
          <p:cNvPr id="4" name="Picture 3" descr="A roller coaster travels along a spiral track."/>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7800" y="1600200"/>
            <a:ext cx="3634075" cy="2569752"/>
          </a:xfrm>
          <a:prstGeom prst="rect">
            <a:avLst/>
          </a:prstGeom>
        </p:spPr>
      </p:pic>
    </p:spTree>
    <p:extLst>
      <p:ext uri="{BB962C8B-B14F-4D97-AF65-F5344CB8AC3E}">
        <p14:creationId xmlns:p14="http://schemas.microsoft.com/office/powerpoint/2010/main" val="570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Uniform Circular Motion</a:t>
            </a:r>
          </a:p>
        </p:txBody>
      </p:sp>
      <p:pic>
        <p:nvPicPr>
          <p:cNvPr id="6" name="Picture 5" descr="In uniform circular motion, acceleration has constant magnitude but varying direction. Velocity and acceleration are always perpendicular to one another."/>
          <p:cNvPicPr>
            <a:picLocks noChangeAspect="1"/>
          </p:cNvPicPr>
          <p:nvPr/>
        </p:nvPicPr>
        <p:blipFill rotWithShape="1">
          <a:blip r:embed="rId2" cstate="email">
            <a:extLst>
              <a:ext uri="{28A0092B-C50C-407E-A947-70E740481C1C}">
                <a14:useLocalDpi xmlns:a14="http://schemas.microsoft.com/office/drawing/2010/main" val="0"/>
              </a:ext>
            </a:extLst>
          </a:blip>
          <a:srcRect t="8776"/>
          <a:stretch/>
        </p:blipFill>
        <p:spPr>
          <a:xfrm>
            <a:off x="1467829" y="1810827"/>
            <a:ext cx="6208342" cy="4354301"/>
          </a:xfrm>
          <a:prstGeom prst="rect">
            <a:avLst/>
          </a:prstGeom>
        </p:spPr>
      </p:pic>
    </p:spTree>
    <p:extLst>
      <p:ext uri="{BB962C8B-B14F-4D97-AF65-F5344CB8AC3E}">
        <p14:creationId xmlns:p14="http://schemas.microsoft.com/office/powerpoint/2010/main" val="330629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Projectile Motion </a:t>
            </a:r>
            <a:r>
              <a:rPr lang="en-US" sz="2000" b="0" dirty="0"/>
              <a:t>(3 of 3)</a:t>
            </a:r>
          </a:p>
        </p:txBody>
      </p:sp>
      <p:pic>
        <p:nvPicPr>
          <p:cNvPr id="4" name="Picture 3" descr="In projectile motion, the direction of the velocity changes as the tangent to the path, and acceleration is constant in magnitude and direction. Velocity and acceleration are perpendicular only at the peak of  the trajectory."/>
          <p:cNvPicPr>
            <a:picLocks noChangeAspect="1"/>
          </p:cNvPicPr>
          <p:nvPr/>
        </p:nvPicPr>
        <p:blipFill rotWithShape="1">
          <a:blip r:embed="rId2" cstate="email">
            <a:extLst>
              <a:ext uri="{28A0092B-C50C-407E-A947-70E740481C1C}">
                <a14:useLocalDpi xmlns:a14="http://schemas.microsoft.com/office/drawing/2010/main" val="0"/>
              </a:ext>
            </a:extLst>
          </a:blip>
          <a:srcRect t="9376"/>
          <a:stretch/>
        </p:blipFill>
        <p:spPr>
          <a:xfrm>
            <a:off x="1470018" y="1740944"/>
            <a:ext cx="6203964" cy="4346078"/>
          </a:xfrm>
          <a:prstGeom prst="rect">
            <a:avLst/>
          </a:prstGeom>
        </p:spPr>
      </p:pic>
    </p:spTree>
    <p:extLst>
      <p:ext uri="{BB962C8B-B14F-4D97-AF65-F5344CB8AC3E}">
        <p14:creationId xmlns:p14="http://schemas.microsoft.com/office/powerpoint/2010/main" val="300654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Nonuniform Circular Motion</a:t>
            </a:r>
          </a:p>
        </p:txBody>
      </p:sp>
      <p:sp>
        <p:nvSpPr>
          <p:cNvPr id="3" name="Content Placeholder 2"/>
          <p:cNvSpPr>
            <a:spLocks noGrp="1"/>
          </p:cNvSpPr>
          <p:nvPr>
            <p:ph idx="1"/>
          </p:nvPr>
        </p:nvSpPr>
        <p:spPr>
          <a:xfrm>
            <a:off x="457200" y="1600200"/>
            <a:ext cx="8229600" cy="1275673"/>
          </a:xfrm>
        </p:spPr>
        <p:txBody>
          <a:bodyPr/>
          <a:lstStyle/>
          <a:p>
            <a:pPr marL="256032" indent="-256032">
              <a:buSzPct val="100000"/>
            </a:pPr>
            <a:r>
              <a:rPr lang="en-US" sz="2400" dirty="0"/>
              <a:t>If the speed varies, the motion is </a:t>
            </a:r>
            <a:r>
              <a:rPr lang="en-US" sz="2400" b="1" dirty="0"/>
              <a:t>nonuniform circular motion</a:t>
            </a:r>
            <a:r>
              <a:rPr lang="en-US" sz="2400" dirty="0"/>
              <a:t>.</a:t>
            </a:r>
          </a:p>
          <a:p>
            <a:pPr marL="256032" indent="-256032">
              <a:buSzPct val="100000"/>
            </a:pPr>
            <a:r>
              <a:rPr lang="en-US" sz="2400" dirty="0"/>
              <a:t>The radial acceleration component is still</a:t>
            </a:r>
          </a:p>
        </p:txBody>
      </p:sp>
      <p:graphicFrame>
        <p:nvGraphicFramePr>
          <p:cNvPr id="5" name="Object 4" descr="ay rad = v squared over R"/>
          <p:cNvGraphicFramePr>
            <a:graphicFrameLocks noChangeAspect="1"/>
          </p:cNvGraphicFramePr>
          <p:nvPr>
            <p:extLst>
              <p:ext uri="{D42A27DB-BD31-4B8C-83A1-F6EECF244321}">
                <p14:modId xmlns:p14="http://schemas.microsoft.com/office/powerpoint/2010/main" val="736839987"/>
              </p:ext>
            </p:extLst>
          </p:nvPr>
        </p:nvGraphicFramePr>
        <p:xfrm>
          <a:off x="6278727" y="2473244"/>
          <a:ext cx="1583120" cy="469986"/>
        </p:xfrm>
        <a:graphic>
          <a:graphicData uri="http://schemas.openxmlformats.org/presentationml/2006/ole">
            <mc:AlternateContent xmlns:mc="http://schemas.openxmlformats.org/markup-compatibility/2006">
              <mc:Choice xmlns:v="urn:schemas-microsoft-com:vml" Requires="v">
                <p:oleObj spid="_x0000_s14464" name="Equation" r:id="rId3" imgW="812520" imgH="241200" progId="Equation.DSMT4">
                  <p:embed/>
                </p:oleObj>
              </mc:Choice>
              <mc:Fallback>
                <p:oleObj name="Equation" r:id="rId3" imgW="812520" imgH="241200" progId="Equation.DSMT4">
                  <p:embed/>
                  <p:pic>
                    <p:nvPicPr>
                      <p:cNvPr id="0" name=""/>
                      <p:cNvPicPr/>
                      <p:nvPr/>
                    </p:nvPicPr>
                    <p:blipFill>
                      <a:blip r:embed="rId4"/>
                      <a:stretch>
                        <a:fillRect/>
                      </a:stretch>
                    </p:blipFill>
                    <p:spPr>
                      <a:xfrm>
                        <a:off x="6278727" y="2473244"/>
                        <a:ext cx="1583120" cy="469986"/>
                      </a:xfrm>
                      <a:prstGeom prst="rect">
                        <a:avLst/>
                      </a:prstGeom>
                    </p:spPr>
                  </p:pic>
                </p:oleObj>
              </mc:Fallback>
            </mc:AlternateContent>
          </a:graphicData>
        </a:graphic>
      </p:graphicFrame>
      <p:sp>
        <p:nvSpPr>
          <p:cNvPr id="4" name="Content Placeholder 3"/>
          <p:cNvSpPr>
            <a:spLocks noGrp="1"/>
          </p:cNvSpPr>
          <p:nvPr>
            <p:ph idx="13"/>
          </p:nvPr>
        </p:nvSpPr>
        <p:spPr>
          <a:xfrm>
            <a:off x="704631" y="2875873"/>
            <a:ext cx="8229600" cy="781727"/>
          </a:xfrm>
        </p:spPr>
        <p:txBody>
          <a:bodyPr/>
          <a:lstStyle/>
          <a:p>
            <a:pPr marL="0">
              <a:buNone/>
            </a:pPr>
            <a:r>
              <a:rPr lang="en-US" sz="2400" dirty="0"/>
              <a:t>but there is also a tangential acceleration component </a:t>
            </a:r>
            <a:r>
              <a:rPr lang="en-US" sz="2400" i="1" dirty="0"/>
              <a:t>a</a:t>
            </a:r>
            <a:r>
              <a:rPr lang="en-US" sz="2400" baseline="-25000" dirty="0"/>
              <a:t>tan</a:t>
            </a:r>
            <a:r>
              <a:rPr lang="en-US" sz="2400" dirty="0"/>
              <a:t> that is </a:t>
            </a:r>
            <a:r>
              <a:rPr lang="en-US" sz="2400" b="1" dirty="0"/>
              <a:t>parallel</a:t>
            </a:r>
            <a:r>
              <a:rPr lang="en-US" sz="2400" dirty="0"/>
              <a:t> to the instantaneous velocity.</a:t>
            </a:r>
          </a:p>
        </p:txBody>
      </p:sp>
      <p:pic>
        <p:nvPicPr>
          <p:cNvPr id="7" name="Picture 6" descr="During nonuniform circular motion in the vertical plane, the speed is slowest at the topmost point, with ay rad at a minimum and ay tan = 0. At the bottommost point of the path, the speed is fastest, with ay rad at a maximum and ay tan = 0. From the bottommost point to the topmost point, ay tan is opposite to v. So, the particle is slowing down. From the topmost point to the bottommost point, ay tan is in the same direction as v. So, the particle is speeding up. In all cases, the magnitude of vector ay = ay ra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810000"/>
            <a:ext cx="2705442" cy="2554682"/>
          </a:xfrm>
          <a:prstGeom prst="rect">
            <a:avLst/>
          </a:prstGeom>
        </p:spPr>
      </p:pic>
    </p:spTree>
    <p:extLst>
      <p:ext uri="{BB962C8B-B14F-4D97-AF65-F5344CB8AC3E}">
        <p14:creationId xmlns:p14="http://schemas.microsoft.com/office/powerpoint/2010/main" val="991209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Relative Velocity</a:t>
            </a:r>
          </a:p>
        </p:txBody>
      </p:sp>
      <p:sp>
        <p:nvSpPr>
          <p:cNvPr id="5" name="Content Placeholder 4"/>
          <p:cNvSpPr>
            <a:spLocks noGrp="1"/>
          </p:cNvSpPr>
          <p:nvPr>
            <p:ph idx="1"/>
          </p:nvPr>
        </p:nvSpPr>
        <p:spPr>
          <a:xfrm>
            <a:off x="465268" y="1600200"/>
            <a:ext cx="4259132" cy="4495799"/>
          </a:xfrm>
        </p:spPr>
        <p:txBody>
          <a:bodyPr/>
          <a:lstStyle/>
          <a:p>
            <a:pPr marL="256032" indent="-256032">
              <a:buSzPct val="100000"/>
            </a:pPr>
            <a:r>
              <a:rPr lang="en-US" altLang="en-US" sz="2400" dirty="0"/>
              <a:t>The velocity of a moving object seen by a particular observer is called the velocity </a:t>
            </a:r>
            <a:r>
              <a:rPr lang="en-US" altLang="en-US" sz="2400" b="1" dirty="0"/>
              <a:t>relative</a:t>
            </a:r>
            <a:r>
              <a:rPr lang="en-US" altLang="en-US" sz="2400" dirty="0"/>
              <a:t> to that observer, or simply the </a:t>
            </a:r>
            <a:r>
              <a:rPr lang="en-US" altLang="en-US" sz="2400" b="1" dirty="0"/>
              <a:t>relative</a:t>
            </a:r>
            <a:r>
              <a:rPr lang="en-US" altLang="en-US" sz="2400" dirty="0"/>
              <a:t> </a:t>
            </a:r>
            <a:r>
              <a:rPr lang="en-US" altLang="en-US" sz="2400" b="1" dirty="0"/>
              <a:t>velocity</a:t>
            </a:r>
            <a:r>
              <a:rPr lang="en-US" altLang="en-US" sz="2400" dirty="0"/>
              <a:t>.  </a:t>
            </a:r>
          </a:p>
          <a:p>
            <a:pPr marL="256032" indent="-256032">
              <a:buSzPct val="100000"/>
            </a:pPr>
            <a:r>
              <a:rPr lang="en-US" altLang="en-US" sz="2400" dirty="0"/>
              <a:t>A </a:t>
            </a:r>
            <a:r>
              <a:rPr lang="en-US" altLang="en-US" sz="2400" b="1" dirty="0"/>
              <a:t>frame</a:t>
            </a:r>
            <a:r>
              <a:rPr lang="en-US" altLang="en-US" sz="2400" dirty="0"/>
              <a:t> </a:t>
            </a:r>
            <a:r>
              <a:rPr lang="en-US" altLang="en-US" sz="2400" b="1" dirty="0"/>
              <a:t>of</a:t>
            </a:r>
            <a:r>
              <a:rPr lang="en-US" altLang="en-US" sz="2400" dirty="0"/>
              <a:t> </a:t>
            </a:r>
            <a:r>
              <a:rPr lang="en-US" altLang="en-US" sz="2400" b="1" dirty="0"/>
              <a:t>reference</a:t>
            </a:r>
            <a:r>
              <a:rPr lang="en-US" altLang="en-US" sz="2400" dirty="0"/>
              <a:t> is a coordinate system plus a time scale.</a:t>
            </a:r>
          </a:p>
          <a:p>
            <a:pPr marL="256032" indent="-256032">
              <a:buSzPct val="100000"/>
            </a:pPr>
            <a:r>
              <a:rPr lang="en-CA" sz="2400" dirty="0"/>
              <a:t>In many situations relative velocity is extremely important.</a:t>
            </a:r>
          </a:p>
        </p:txBody>
      </p:sp>
      <p:pic>
        <p:nvPicPr>
          <p:cNvPr id="3" name="Picture 2" descr=" Decorative"/>
          <p:cNvPicPr>
            <a:picLocks noChangeAspect="1"/>
          </p:cNvPicPr>
          <p:nvPr/>
        </p:nvPicPr>
        <p:blipFill>
          <a:blip r:embed="rId2"/>
          <a:stretch>
            <a:fillRect/>
          </a:stretch>
        </p:blipFill>
        <p:spPr>
          <a:xfrm>
            <a:off x="5171348" y="1719951"/>
            <a:ext cx="3797590" cy="2726511"/>
          </a:xfrm>
          <a:prstGeom prst="rect">
            <a:avLst/>
          </a:prstGeom>
        </p:spPr>
      </p:pic>
    </p:spTree>
    <p:extLst>
      <p:ext uri="{BB962C8B-B14F-4D97-AF65-F5344CB8AC3E}">
        <p14:creationId xmlns:p14="http://schemas.microsoft.com/office/powerpoint/2010/main" val="626162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Relative Velocity in One Dimension</a:t>
            </a:r>
          </a:p>
        </p:txBody>
      </p:sp>
      <p:sp>
        <p:nvSpPr>
          <p:cNvPr id="3" name="Content Placeholder 2"/>
          <p:cNvSpPr>
            <a:spLocks noGrp="1"/>
          </p:cNvSpPr>
          <p:nvPr>
            <p:ph idx="1"/>
          </p:nvPr>
        </p:nvSpPr>
        <p:spPr>
          <a:xfrm>
            <a:off x="457200" y="1600201"/>
            <a:ext cx="8229600" cy="2171094"/>
          </a:xfrm>
        </p:spPr>
        <p:txBody>
          <a:bodyPr/>
          <a:lstStyle/>
          <a:p>
            <a:pPr marL="256032" indent="-256032">
              <a:buSzPct val="100000"/>
            </a:pPr>
            <a:r>
              <a:rPr lang="en-US" sz="2400" dirty="0"/>
              <a:t>If point </a:t>
            </a:r>
            <a:r>
              <a:rPr lang="en-US" sz="2400" i="1" dirty="0"/>
              <a:t>P</a:t>
            </a:r>
            <a:r>
              <a:rPr lang="en-US" sz="2400" dirty="0"/>
              <a:t> is moving relative to reference frame </a:t>
            </a:r>
            <a:r>
              <a:rPr lang="en-US" sz="2400" i="1" dirty="0"/>
              <a:t>A</a:t>
            </a:r>
            <a:r>
              <a:rPr lang="en-US" sz="2400" dirty="0"/>
              <a:t>, we denote the velocity of </a:t>
            </a:r>
            <a:r>
              <a:rPr lang="en-US" sz="2400" i="1" dirty="0"/>
              <a:t>P</a:t>
            </a:r>
            <a:r>
              <a:rPr lang="en-US" sz="2400" dirty="0"/>
              <a:t> relative to frame </a:t>
            </a:r>
            <a:r>
              <a:rPr lang="en-US" sz="2400" i="1" dirty="0"/>
              <a:t>A</a:t>
            </a:r>
            <a:r>
              <a:rPr lang="en-US" sz="2400" dirty="0"/>
              <a:t> as </a:t>
            </a:r>
            <a:r>
              <a:rPr lang="en-US" sz="2400" i="1" dirty="0"/>
              <a:t>v</a:t>
            </a:r>
            <a:r>
              <a:rPr lang="en-US" sz="2400" i="1" baseline="-25000" dirty="0"/>
              <a:t>P</a:t>
            </a:r>
            <a:r>
              <a:rPr lang="en-US" sz="2400" baseline="-25000" dirty="0"/>
              <a:t>/</a:t>
            </a:r>
            <a:r>
              <a:rPr lang="en-US" sz="2400" i="1" baseline="-25000" dirty="0"/>
              <a:t>A</a:t>
            </a:r>
            <a:r>
              <a:rPr lang="en-US" sz="2400" dirty="0"/>
              <a:t>.  </a:t>
            </a:r>
          </a:p>
          <a:p>
            <a:pPr marL="256032" indent="-256032">
              <a:buSzPct val="100000"/>
            </a:pPr>
            <a:r>
              <a:rPr lang="en-US" sz="2400" dirty="0"/>
              <a:t>If </a:t>
            </a:r>
            <a:r>
              <a:rPr lang="en-US" sz="2400" i="1" dirty="0"/>
              <a:t>P</a:t>
            </a:r>
            <a:r>
              <a:rPr lang="en-US" sz="2400" dirty="0"/>
              <a:t> is moving relative to frame </a:t>
            </a:r>
            <a:r>
              <a:rPr lang="en-US" sz="2400" i="1" dirty="0"/>
              <a:t>B</a:t>
            </a:r>
            <a:r>
              <a:rPr lang="en-US" sz="2400" dirty="0"/>
              <a:t> and frame </a:t>
            </a:r>
            <a:r>
              <a:rPr lang="en-US" sz="2400" i="1" dirty="0"/>
              <a:t>B</a:t>
            </a:r>
            <a:r>
              <a:rPr lang="en-US" sz="2400" dirty="0"/>
              <a:t> is moving relative to frame </a:t>
            </a:r>
            <a:r>
              <a:rPr lang="en-US" sz="2400" i="1" dirty="0"/>
              <a:t>A</a:t>
            </a:r>
            <a:r>
              <a:rPr lang="en-US" sz="2400" dirty="0"/>
              <a:t>, then the </a:t>
            </a:r>
            <a:r>
              <a:rPr lang="en-US" sz="2400" i="1" dirty="0"/>
              <a:t>x</a:t>
            </a:r>
            <a:r>
              <a:rPr lang="en-US" sz="2400" dirty="0"/>
              <a:t>-velocity of </a:t>
            </a:r>
            <a:r>
              <a:rPr lang="en-US" sz="2400" i="1" dirty="0"/>
              <a:t>P</a:t>
            </a:r>
            <a:r>
              <a:rPr lang="en-US" sz="2400" dirty="0"/>
              <a:t> relative to frame </a:t>
            </a:r>
            <a:r>
              <a:rPr lang="en-US" sz="2400" i="1" dirty="0"/>
              <a:t>A</a:t>
            </a:r>
            <a:r>
              <a:rPr lang="en-US" sz="2400" dirty="0"/>
              <a:t> is</a:t>
            </a:r>
          </a:p>
        </p:txBody>
      </p:sp>
      <p:graphicFrame>
        <p:nvGraphicFramePr>
          <p:cNvPr id="4" name="Object 3" descr="v sub P over Ay x = v sub P over B x + v sub B over Ay x"/>
          <p:cNvGraphicFramePr>
            <a:graphicFrameLocks noChangeAspect="1"/>
          </p:cNvGraphicFramePr>
          <p:nvPr>
            <p:extLst>
              <p:ext uri="{D42A27DB-BD31-4B8C-83A1-F6EECF244321}">
                <p14:modId xmlns:p14="http://schemas.microsoft.com/office/powerpoint/2010/main" val="3475219938"/>
              </p:ext>
            </p:extLst>
          </p:nvPr>
        </p:nvGraphicFramePr>
        <p:xfrm>
          <a:off x="2088977" y="3239426"/>
          <a:ext cx="3019342" cy="445477"/>
        </p:xfrm>
        <a:graphic>
          <a:graphicData uri="http://schemas.openxmlformats.org/presentationml/2006/ole">
            <mc:AlternateContent xmlns:mc="http://schemas.openxmlformats.org/markup-compatibility/2006">
              <mc:Choice xmlns:v="urn:schemas-microsoft-com:vml" Requires="v">
                <p:oleObj spid="_x0000_s16447" name="Equation" r:id="rId3" imgW="1549080" imgH="228600" progId="Equation.DSMT4">
                  <p:embed/>
                </p:oleObj>
              </mc:Choice>
              <mc:Fallback>
                <p:oleObj name="Equation" r:id="rId3" imgW="1549080" imgH="228600" progId="Equation.DSMT4">
                  <p:embed/>
                  <p:pic>
                    <p:nvPicPr>
                      <p:cNvPr id="0" name=""/>
                      <p:cNvPicPr/>
                      <p:nvPr/>
                    </p:nvPicPr>
                    <p:blipFill>
                      <a:blip r:embed="rId4"/>
                      <a:stretch>
                        <a:fillRect/>
                      </a:stretch>
                    </p:blipFill>
                    <p:spPr>
                      <a:xfrm>
                        <a:off x="2088977" y="3239426"/>
                        <a:ext cx="3019342" cy="445477"/>
                      </a:xfrm>
                      <a:prstGeom prst="rect">
                        <a:avLst/>
                      </a:prstGeom>
                    </p:spPr>
                  </p:pic>
                </p:oleObj>
              </mc:Fallback>
            </mc:AlternateContent>
          </a:graphicData>
        </a:graphic>
      </p:graphicFrame>
      <p:pic>
        <p:nvPicPr>
          <p:cNvPr id="5" name="Picture 4" descr="In figure A, the cyclist is point A, the train is B, and the passenger in the train is P."/>
          <p:cNvPicPr>
            <a:picLocks noChangeAspect="1"/>
          </p:cNvPicPr>
          <p:nvPr/>
        </p:nvPicPr>
        <p:blipFill>
          <a:blip r:embed="rId5"/>
          <a:stretch>
            <a:fillRect/>
          </a:stretch>
        </p:blipFill>
        <p:spPr>
          <a:xfrm>
            <a:off x="762000" y="3892995"/>
            <a:ext cx="2951227" cy="2456412"/>
          </a:xfrm>
          <a:prstGeom prst="rect">
            <a:avLst/>
          </a:prstGeom>
        </p:spPr>
      </p:pic>
      <p:pic>
        <p:nvPicPr>
          <p:cNvPr id="8" name="Picture 7" descr="The graph is plotted two coordinate planes. The x sub Ay y sub Ay plane is for the cyclist's frame. The x sub B y sub  B plane is for the train's frame, and O sub B is distance x sub B over Ay right of O sub Ay. The velocity of the train relative to the cyclist is v sub B over Ay in the positive x direction. The passenger is distance x sub P over Ay right of O sub Ay and distance x sub P over B right of O sub B."/>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5974" y="3764582"/>
            <a:ext cx="3947549" cy="2620684"/>
          </a:xfrm>
          <a:prstGeom prst="rect">
            <a:avLst/>
          </a:prstGeom>
        </p:spPr>
      </p:pic>
    </p:spTree>
    <p:extLst>
      <p:ext uri="{BB962C8B-B14F-4D97-AF65-F5344CB8AC3E}">
        <p14:creationId xmlns:p14="http://schemas.microsoft.com/office/powerpoint/2010/main" val="288224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Relative Velocity in Two or Three Dimensions </a:t>
            </a:r>
            <a:r>
              <a:rPr lang="en-US" sz="2000" b="0" dirty="0"/>
              <a:t>(1 of 2)</a:t>
            </a:r>
          </a:p>
        </p:txBody>
      </p:sp>
      <p:sp>
        <p:nvSpPr>
          <p:cNvPr id="3" name="Content Placeholder 2"/>
          <p:cNvSpPr>
            <a:spLocks noGrp="1"/>
          </p:cNvSpPr>
          <p:nvPr>
            <p:ph idx="1"/>
          </p:nvPr>
        </p:nvSpPr>
        <p:spPr>
          <a:xfrm>
            <a:off x="457200" y="1600201"/>
            <a:ext cx="8382000" cy="838200"/>
          </a:xfrm>
        </p:spPr>
        <p:txBody>
          <a:bodyPr/>
          <a:lstStyle/>
          <a:p>
            <a:pPr marL="256032" indent="-256032">
              <a:buSzPct val="100000"/>
            </a:pPr>
            <a:r>
              <a:rPr lang="en-US" sz="2600" dirty="0"/>
              <a:t>We extend relative velocity to two or three dimensions by using vector addition to combine velocities.</a:t>
            </a:r>
          </a:p>
        </p:txBody>
      </p:sp>
      <p:pic>
        <p:nvPicPr>
          <p:cNvPr id="6" name="Picture 5" descr="In figure A, the cyclist is stationary. The train moves perpendicular to him at 3.0 meters per second. The passenger in the train moves perpendicular to the train and away from the cyclist at 1.0 meters per second."/>
          <p:cNvPicPr>
            <a:picLocks noChangeAspect="1"/>
          </p:cNvPicPr>
          <p:nvPr/>
        </p:nvPicPr>
        <p:blipFill>
          <a:blip r:embed="rId2"/>
          <a:stretch>
            <a:fillRect/>
          </a:stretch>
        </p:blipFill>
        <p:spPr>
          <a:xfrm>
            <a:off x="1958984" y="2609695"/>
            <a:ext cx="4975216" cy="3638705"/>
          </a:xfrm>
          <a:prstGeom prst="rect">
            <a:avLst/>
          </a:prstGeom>
        </p:spPr>
      </p:pic>
    </p:spTree>
    <p:extLst>
      <p:ext uri="{BB962C8B-B14F-4D97-AF65-F5344CB8AC3E}">
        <p14:creationId xmlns:p14="http://schemas.microsoft.com/office/powerpoint/2010/main" val="84016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Relative Velocity in Two or Three Dimensions </a:t>
            </a:r>
            <a:r>
              <a:rPr lang="en-US" sz="2000" b="0" dirty="0"/>
              <a:t>(2 of 2)</a:t>
            </a:r>
          </a:p>
        </p:txBody>
      </p:sp>
      <p:pic>
        <p:nvPicPr>
          <p:cNvPr id="11" name="Picture 10" descr="In figure A, the cyclist is stationary. The train moves perpendicular to him at 3.0 meters per second. The passenger in the train moves perpendicular to the train and away from the cyclist at 1.0 meters per second."/>
          <p:cNvPicPr>
            <a:picLocks noChangeAspect="1"/>
          </p:cNvPicPr>
          <p:nvPr/>
        </p:nvPicPr>
        <p:blipFill>
          <a:blip r:embed="rId2"/>
          <a:stretch>
            <a:fillRect/>
          </a:stretch>
        </p:blipFill>
        <p:spPr>
          <a:xfrm>
            <a:off x="762000" y="1600200"/>
            <a:ext cx="3408784" cy="2493072"/>
          </a:xfrm>
          <a:prstGeom prst="rect">
            <a:avLst/>
          </a:prstGeom>
        </p:spPr>
      </p:pic>
      <p:pic>
        <p:nvPicPr>
          <p:cNvPr id="4" name="Picture 3" descr="A corresponding graph shows the xy z spaces for the frames of the cyclist and train. The velocity of the train relative to the cyclist is v sub B over Ay. In the cyclist's frame, the position of O sub B is represented by position vector r sub B over Ay. In both frames, P is represented by vectors r sub P over Ay and r sub P over B."/>
          <p:cNvPicPr>
            <a:picLocks noChangeAspect="1"/>
          </p:cNvPicPr>
          <p:nvPr/>
        </p:nvPicPr>
        <p:blipFill rotWithShape="1">
          <a:blip r:embed="rId3" cstate="email">
            <a:extLst>
              <a:ext uri="{28A0092B-C50C-407E-A947-70E740481C1C}">
                <a14:useLocalDpi xmlns:a14="http://schemas.microsoft.com/office/drawing/2010/main" val="0"/>
              </a:ext>
            </a:extLst>
          </a:blip>
          <a:srcRect l="53623" t="3611" b="48869"/>
          <a:stretch/>
        </p:blipFill>
        <p:spPr>
          <a:xfrm>
            <a:off x="4876800" y="1524000"/>
            <a:ext cx="3730074" cy="2846080"/>
          </a:xfrm>
          <a:prstGeom prst="rect">
            <a:avLst/>
          </a:prstGeom>
        </p:spPr>
      </p:pic>
      <p:pic>
        <p:nvPicPr>
          <p:cNvPr id="5" name="Picture 4" descr="The equation for relative velocity in space is as follows: vector v sub P over Ay = vector v sub P over B + vector v sub B over Ay, where v sub P over Ay is the velocity of P relative to Ay, v sub P over B is the velocity of P relative to B, and v sub B over Ay is the velocity of B relative to Ay."/>
          <p:cNvPicPr>
            <a:picLocks noChangeAspect="1"/>
          </p:cNvPicPr>
          <p:nvPr/>
        </p:nvPicPr>
        <p:blipFill rotWithShape="1">
          <a:blip r:embed="rId4" cstate="email">
            <a:extLst>
              <a:ext uri="{28A0092B-C50C-407E-A947-70E740481C1C}">
                <a14:useLocalDpi xmlns:a14="http://schemas.microsoft.com/office/drawing/2010/main" val="0"/>
              </a:ext>
            </a:extLst>
          </a:blip>
          <a:srcRect r="19116" b="17424"/>
          <a:stretch/>
        </p:blipFill>
        <p:spPr>
          <a:xfrm>
            <a:off x="762000" y="4428687"/>
            <a:ext cx="7485537" cy="1210113"/>
          </a:xfrm>
          <a:prstGeom prst="rect">
            <a:avLst/>
          </a:prstGeom>
        </p:spPr>
      </p:pic>
      <p:sp>
        <p:nvSpPr>
          <p:cNvPr id="12" name="Text Placeholder 11"/>
          <p:cNvSpPr>
            <a:spLocks noGrp="1"/>
          </p:cNvSpPr>
          <p:nvPr>
            <p:ph type="body" sz="quarter" idx="14"/>
          </p:nvPr>
        </p:nvSpPr>
        <p:spPr>
          <a:xfrm>
            <a:off x="457200" y="5867400"/>
            <a:ext cx="4419600" cy="381000"/>
          </a:xfrm>
        </p:spPr>
        <p:txBody>
          <a:bodyPr/>
          <a:lstStyle/>
          <a:p>
            <a:r>
              <a:rPr lang="en-US" sz="1800" dirty="0">
                <a:hlinkClick r:id="rId5" tooltip="https://mediaplayer.pearsoncmg.com/assets/_video.true/secs-yf-vts-ex3-15"/>
              </a:rPr>
              <a:t>Video Tutor Solution: Example </a:t>
            </a:r>
            <a:r>
              <a:rPr lang="en-US" sz="1800" dirty="0" smtClean="0">
                <a:hlinkClick r:id="rId5" tooltip="https://mediaplayer.pearsoncmg.com/assets/_video.true/secs-yf-vts-ex3-15"/>
              </a:rPr>
              <a:t>3.15</a:t>
            </a:r>
            <a:endParaRPr lang="en-US" sz="1800" dirty="0"/>
          </a:p>
        </p:txBody>
      </p:sp>
    </p:spTree>
    <p:extLst>
      <p:ext uri="{BB962C8B-B14F-4D97-AF65-F5344CB8AC3E}">
        <p14:creationId xmlns:p14="http://schemas.microsoft.com/office/powerpoint/2010/main" val="286339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Position Vector</a:t>
            </a:r>
          </a:p>
        </p:txBody>
      </p:sp>
      <p:sp>
        <p:nvSpPr>
          <p:cNvPr id="3" name="Content Placeholder 2"/>
          <p:cNvSpPr>
            <a:spLocks noGrp="1"/>
          </p:cNvSpPr>
          <p:nvPr>
            <p:ph idx="1"/>
          </p:nvPr>
        </p:nvSpPr>
        <p:spPr>
          <a:xfrm>
            <a:off x="457200" y="1600201"/>
            <a:ext cx="4038600" cy="1371600"/>
          </a:xfrm>
        </p:spPr>
        <p:txBody>
          <a:bodyPr/>
          <a:lstStyle/>
          <a:p>
            <a:pPr marL="256032" indent="-256032">
              <a:buSzPct val="100000"/>
            </a:pPr>
            <a:r>
              <a:rPr lang="en-US" sz="2600" dirty="0"/>
              <a:t>The position vector from the origin to point </a:t>
            </a:r>
            <a:r>
              <a:rPr lang="en-US" sz="2600" i="1" dirty="0"/>
              <a:t>P</a:t>
            </a:r>
            <a:r>
              <a:rPr lang="en-US" sz="2600" dirty="0"/>
              <a:t> has components </a:t>
            </a:r>
            <a:r>
              <a:rPr lang="en-US" sz="2600" i="1" dirty="0"/>
              <a:t>x</a:t>
            </a:r>
            <a:r>
              <a:rPr lang="en-US" sz="2600" dirty="0"/>
              <a:t>, </a:t>
            </a:r>
            <a:r>
              <a:rPr lang="en-US" sz="2600" i="1" dirty="0"/>
              <a:t>y</a:t>
            </a:r>
            <a:r>
              <a:rPr lang="en-US" sz="2600" dirty="0"/>
              <a:t>, and </a:t>
            </a:r>
            <a:r>
              <a:rPr lang="en-US" sz="2600" i="1" dirty="0"/>
              <a:t>z</a:t>
            </a:r>
            <a:r>
              <a:rPr lang="en-US" sz="2600" dirty="0"/>
              <a:t>.</a:t>
            </a:r>
          </a:p>
        </p:txBody>
      </p:sp>
      <p:pic>
        <p:nvPicPr>
          <p:cNvPr id="4" name="Picture 3" descr="In the x y z space, the position of particle P at a given time has coordinates x, y, and z. The position vector of point P has components x, y, and z. In other words, vector r = x i-hat + y j-hat + z k-ha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82336" y="1625126"/>
            <a:ext cx="3915146" cy="4572540"/>
          </a:xfrm>
          <a:prstGeom prst="rect">
            <a:avLst/>
          </a:prstGeom>
        </p:spPr>
      </p:pic>
    </p:spTree>
    <p:extLst>
      <p:ext uri="{BB962C8B-B14F-4D97-AF65-F5344CB8AC3E}">
        <p14:creationId xmlns:p14="http://schemas.microsoft.com/office/powerpoint/2010/main" val="240936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Velocity</a:t>
            </a:r>
          </a:p>
        </p:txBody>
      </p:sp>
      <p:sp>
        <p:nvSpPr>
          <p:cNvPr id="4" name="Content Placeholder 3"/>
          <p:cNvSpPr>
            <a:spLocks noGrp="1"/>
          </p:cNvSpPr>
          <p:nvPr>
            <p:ph idx="1"/>
          </p:nvPr>
        </p:nvSpPr>
        <p:spPr>
          <a:xfrm>
            <a:off x="457200" y="1600201"/>
            <a:ext cx="8229600" cy="838199"/>
          </a:xfrm>
        </p:spPr>
        <p:txBody>
          <a:bodyPr/>
          <a:lstStyle/>
          <a:p>
            <a:r>
              <a:rPr lang="en-CA" sz="2600" dirty="0"/>
              <a:t>We define the </a:t>
            </a:r>
            <a:r>
              <a:rPr lang="en-CA" sz="2600" b="1" dirty="0"/>
              <a:t>average</a:t>
            </a:r>
            <a:r>
              <a:rPr lang="en-CA" sz="2600" dirty="0"/>
              <a:t> </a:t>
            </a:r>
            <a:r>
              <a:rPr lang="en-CA" sz="2600" b="1" dirty="0"/>
              <a:t>velocity</a:t>
            </a:r>
            <a:r>
              <a:rPr lang="en-CA" sz="2600" dirty="0"/>
              <a:t> as the displacement divided by the time interval</a:t>
            </a:r>
            <a:r>
              <a:rPr lang="en-US" sz="2600" dirty="0"/>
              <a:t>:</a:t>
            </a:r>
          </a:p>
        </p:txBody>
      </p:sp>
      <p:pic>
        <p:nvPicPr>
          <p:cNvPr id="6" name="Picture 5" descr="The average velocity vector of a particle during the time interval from t sub 1 to t sub 2 is vector v sub a v. v sub ay v equals the change in the particle's position vector, delta r, over the time interval, delta t. This equals the final position minus the initial position, over the final time minus the initial time, expressed as vector r sub 2 minus vector r sub 1, divided by, t sub 2 minus t sub 1."/>
          <p:cNvPicPr>
            <a:picLocks noChangeAspect="1"/>
          </p:cNvPicPr>
          <p:nvPr/>
        </p:nvPicPr>
        <p:blipFill rotWithShape="1">
          <a:blip r:embed="rId2" cstate="email">
            <a:extLst>
              <a:ext uri="{28A0092B-C50C-407E-A947-70E740481C1C}">
                <a14:useLocalDpi xmlns:a14="http://schemas.microsoft.com/office/drawing/2010/main" val="0"/>
              </a:ext>
            </a:extLst>
          </a:blip>
          <a:srcRect r="16512" b="9918"/>
          <a:stretch/>
        </p:blipFill>
        <p:spPr>
          <a:xfrm>
            <a:off x="1223489" y="2451306"/>
            <a:ext cx="6589440" cy="1597432"/>
          </a:xfrm>
          <a:prstGeom prst="rect">
            <a:avLst/>
          </a:prstGeom>
        </p:spPr>
      </p:pic>
      <p:sp>
        <p:nvSpPr>
          <p:cNvPr id="5" name="Content Placeholder 4"/>
          <p:cNvSpPr>
            <a:spLocks noGrp="1"/>
          </p:cNvSpPr>
          <p:nvPr>
            <p:ph idx="13"/>
          </p:nvPr>
        </p:nvSpPr>
        <p:spPr>
          <a:xfrm>
            <a:off x="457200" y="4104931"/>
            <a:ext cx="8229600" cy="771869"/>
          </a:xfrm>
        </p:spPr>
        <p:txBody>
          <a:bodyPr/>
          <a:lstStyle/>
          <a:p>
            <a:r>
              <a:rPr lang="en-CA" sz="2600" b="1" dirty="0"/>
              <a:t>Instantaneous</a:t>
            </a:r>
            <a:r>
              <a:rPr lang="en-CA" sz="2600" dirty="0"/>
              <a:t> </a:t>
            </a:r>
            <a:r>
              <a:rPr lang="en-CA" sz="2600" b="1" dirty="0"/>
              <a:t>velocity</a:t>
            </a:r>
            <a:r>
              <a:rPr lang="en-CA" sz="2600" dirty="0"/>
              <a:t> (a.k.a. “velocity”) is the instantaneous rate of change of position with time</a:t>
            </a:r>
            <a:r>
              <a:rPr lang="en-US" sz="2600" dirty="0"/>
              <a:t>:</a:t>
            </a:r>
          </a:p>
        </p:txBody>
      </p:sp>
      <p:pic>
        <p:nvPicPr>
          <p:cNvPr id="7" name="Picture 6" descr="The instantaneous velocity vector of a particle is vector v, which equals the limit of its average velocity vector as the time interval approaches zero. The limit then equals the instantaneous rate of change of its position vector. In other words, vector v = delta vector r over delta t = d vector r d t."/>
          <p:cNvPicPr>
            <a:picLocks noChangeAspect="1"/>
          </p:cNvPicPr>
          <p:nvPr/>
        </p:nvPicPr>
        <p:blipFill rotWithShape="1">
          <a:blip r:embed="rId3" cstate="email">
            <a:extLst>
              <a:ext uri="{28A0092B-C50C-407E-A947-70E740481C1C}">
                <a14:useLocalDpi xmlns:a14="http://schemas.microsoft.com/office/drawing/2010/main" val="0"/>
              </a:ext>
            </a:extLst>
          </a:blip>
          <a:srcRect r="9396" b="11563"/>
          <a:stretch/>
        </p:blipFill>
        <p:spPr>
          <a:xfrm>
            <a:off x="996475" y="4988730"/>
            <a:ext cx="7151050" cy="1349204"/>
          </a:xfrm>
          <a:prstGeom prst="rect">
            <a:avLst/>
          </a:prstGeom>
        </p:spPr>
      </p:pic>
    </p:spTree>
    <p:extLst>
      <p:ext uri="{BB962C8B-B14F-4D97-AF65-F5344CB8AC3E}">
        <p14:creationId xmlns:p14="http://schemas.microsoft.com/office/powerpoint/2010/main" val="236615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Average Velocity</a:t>
            </a:r>
          </a:p>
        </p:txBody>
      </p:sp>
      <p:sp>
        <p:nvSpPr>
          <p:cNvPr id="6" name="Content Placeholder 5"/>
          <p:cNvSpPr>
            <a:spLocks noGrp="1"/>
          </p:cNvSpPr>
          <p:nvPr>
            <p:ph idx="1"/>
          </p:nvPr>
        </p:nvSpPr>
        <p:spPr>
          <a:xfrm>
            <a:off x="457200" y="1600201"/>
            <a:ext cx="8229600" cy="1142999"/>
          </a:xfrm>
        </p:spPr>
        <p:txBody>
          <a:bodyPr/>
          <a:lstStyle/>
          <a:p>
            <a:pPr marL="256032" indent="-256032">
              <a:buSzPct val="100000"/>
            </a:pPr>
            <a:r>
              <a:rPr lang="en-US" sz="2400" dirty="0"/>
              <a:t>The </a:t>
            </a:r>
            <a:r>
              <a:rPr lang="en-US" sz="2400" b="1" dirty="0"/>
              <a:t>average</a:t>
            </a:r>
            <a:r>
              <a:rPr lang="en-US" sz="2400" dirty="0"/>
              <a:t> </a:t>
            </a:r>
            <a:r>
              <a:rPr lang="en-US" sz="2400" b="1" dirty="0"/>
              <a:t>velocity</a:t>
            </a:r>
            <a:r>
              <a:rPr lang="en-US" sz="2400" dirty="0"/>
              <a:t> between two points is the displacement divided by the time interval between the two points, and it has the same direction as the displacement.</a:t>
            </a:r>
          </a:p>
        </p:txBody>
      </p:sp>
      <p:pic>
        <p:nvPicPr>
          <p:cNvPr id="7" name="Picture 6" descr="At t sub 1, the particle is at position P sub 1 in the x y z space, as represented by position vector r sub 1. At t sub 2, the particle is at P sub 2, represented by vector r sub 2. The vector representing delta vector r extends from P sub 1 to P sub 2, and it is parallel to vector v sub ay v = delta vector r over delta t, which extends from the approximate midpoint of the path from P sub 1 to P sub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58885" y="2878971"/>
            <a:ext cx="4426231" cy="3469694"/>
          </a:xfrm>
          <a:prstGeom prst="rect">
            <a:avLst/>
          </a:prstGeom>
        </p:spPr>
      </p:pic>
    </p:spTree>
    <p:extLst>
      <p:ext uri="{BB962C8B-B14F-4D97-AF65-F5344CB8AC3E}">
        <p14:creationId xmlns:p14="http://schemas.microsoft.com/office/powerpoint/2010/main" val="185977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Instantaneous Velocity</a:t>
            </a:r>
          </a:p>
        </p:txBody>
      </p:sp>
      <p:sp>
        <p:nvSpPr>
          <p:cNvPr id="3" name="Content Placeholder 2"/>
          <p:cNvSpPr>
            <a:spLocks noGrp="1"/>
          </p:cNvSpPr>
          <p:nvPr>
            <p:ph idx="1"/>
          </p:nvPr>
        </p:nvSpPr>
        <p:spPr>
          <a:xfrm>
            <a:off x="457200" y="1600201"/>
            <a:ext cx="8382000" cy="1444902"/>
          </a:xfrm>
        </p:spPr>
        <p:txBody>
          <a:bodyPr/>
          <a:lstStyle/>
          <a:p>
            <a:pPr marL="256032" indent="-256032">
              <a:buSzPct val="100000"/>
            </a:pPr>
            <a:r>
              <a:rPr lang="en-US" sz="2600" dirty="0"/>
              <a:t>The </a:t>
            </a:r>
            <a:r>
              <a:rPr lang="en-US" sz="2600" b="1" dirty="0"/>
              <a:t>instantaneous</a:t>
            </a:r>
            <a:r>
              <a:rPr lang="en-US" sz="2600" dirty="0"/>
              <a:t> </a:t>
            </a:r>
            <a:r>
              <a:rPr lang="en-US" sz="2600" b="1" dirty="0"/>
              <a:t>velocity</a:t>
            </a:r>
            <a:r>
              <a:rPr lang="en-US" sz="2600" dirty="0"/>
              <a:t> is the instantaneous rate of change of position vector with respect to time.</a:t>
            </a:r>
          </a:p>
          <a:p>
            <a:pPr marL="256032" indent="-256032">
              <a:buSzPct val="100000"/>
            </a:pPr>
            <a:r>
              <a:rPr lang="en-US" sz="2600" dirty="0"/>
              <a:t>The components of the instantaneous velocity are</a:t>
            </a:r>
          </a:p>
        </p:txBody>
      </p:sp>
      <p:graphicFrame>
        <p:nvGraphicFramePr>
          <p:cNvPr id="5" name="Object 4" descr="v sub x = d x d t, v sub y = d y d t, v sub z = d z d t"/>
          <p:cNvGraphicFramePr>
            <a:graphicFrameLocks noChangeAspect="1"/>
          </p:cNvGraphicFramePr>
          <p:nvPr>
            <p:extLst>
              <p:ext uri="{D42A27DB-BD31-4B8C-83A1-F6EECF244321}">
                <p14:modId xmlns:p14="http://schemas.microsoft.com/office/powerpoint/2010/main" val="4101254841"/>
              </p:ext>
            </p:extLst>
          </p:nvPr>
        </p:nvGraphicFramePr>
        <p:xfrm>
          <a:off x="679891" y="3124200"/>
          <a:ext cx="3779802" cy="697465"/>
        </p:xfrm>
        <a:graphic>
          <a:graphicData uri="http://schemas.openxmlformats.org/presentationml/2006/ole">
            <mc:AlternateContent xmlns:mc="http://schemas.openxmlformats.org/markup-compatibility/2006">
              <mc:Choice xmlns:v="urn:schemas-microsoft-com:vml" Requires="v">
                <p:oleObj spid="_x0000_s15423" name="Equation" r:id="rId3" imgW="2133360" imgH="393480" progId="Equation.DSMT4">
                  <p:embed/>
                </p:oleObj>
              </mc:Choice>
              <mc:Fallback>
                <p:oleObj name="Equation" r:id="rId3" imgW="2133360" imgH="393480" progId="Equation.DSMT4">
                  <p:embed/>
                  <p:pic>
                    <p:nvPicPr>
                      <p:cNvPr id="0" name=""/>
                      <p:cNvPicPr/>
                      <p:nvPr/>
                    </p:nvPicPr>
                    <p:blipFill>
                      <a:blip r:embed="rId4"/>
                      <a:stretch>
                        <a:fillRect/>
                      </a:stretch>
                    </p:blipFill>
                    <p:spPr>
                      <a:xfrm>
                        <a:off x="679891" y="3124200"/>
                        <a:ext cx="3779802" cy="697465"/>
                      </a:xfrm>
                      <a:prstGeom prst="rect">
                        <a:avLst/>
                      </a:prstGeom>
                    </p:spPr>
                  </p:pic>
                </p:oleObj>
              </mc:Fallback>
            </mc:AlternateContent>
          </a:graphicData>
        </a:graphic>
      </p:graphicFrame>
      <p:sp>
        <p:nvSpPr>
          <p:cNvPr id="6" name="Content Placeholder 5"/>
          <p:cNvSpPr>
            <a:spLocks noGrp="1"/>
          </p:cNvSpPr>
          <p:nvPr>
            <p:ph idx="13"/>
          </p:nvPr>
        </p:nvSpPr>
        <p:spPr>
          <a:xfrm>
            <a:off x="457200" y="3886200"/>
            <a:ext cx="4724400" cy="1219200"/>
          </a:xfrm>
        </p:spPr>
        <p:txBody>
          <a:bodyPr/>
          <a:lstStyle/>
          <a:p>
            <a:r>
              <a:rPr lang="en-US" sz="2600" dirty="0"/>
              <a:t>The instantaneous velocity of a particle is always tangent to its path.</a:t>
            </a:r>
          </a:p>
        </p:txBody>
      </p:sp>
      <p:pic>
        <p:nvPicPr>
          <p:cNvPr id="4" name="Picture 3" descr="In the x y plane, the instantaneous velocity vector v is always tangent to the path, with components v sub x and v sub y. Vector v forms angle alpha with v sub x."/>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1600" y="3276600"/>
            <a:ext cx="3359466" cy="2982042"/>
          </a:xfrm>
          <a:prstGeom prst="rect">
            <a:avLst/>
          </a:prstGeom>
        </p:spPr>
      </p:pic>
      <p:sp>
        <p:nvSpPr>
          <p:cNvPr id="8" name="Text Placeholder 7"/>
          <p:cNvSpPr>
            <a:spLocks noGrp="1"/>
          </p:cNvSpPr>
          <p:nvPr>
            <p:ph type="body" sz="quarter" idx="14"/>
          </p:nvPr>
        </p:nvSpPr>
        <p:spPr>
          <a:xfrm>
            <a:off x="457200" y="5410200"/>
            <a:ext cx="4002493" cy="848442"/>
          </a:xfrm>
        </p:spPr>
        <p:txBody>
          <a:bodyPr/>
          <a:lstStyle/>
          <a:p>
            <a:r>
              <a:rPr lang="en-US" sz="2600" dirty="0">
                <a:hlinkClick r:id="rId6" tooltip="https://mediaplayer.pearsoncmg.com/assets/_video.true/secs-yf-vts-ex3-1"/>
              </a:rPr>
              <a:t>Video Tutor Solution: Example </a:t>
            </a:r>
            <a:r>
              <a:rPr lang="en-US" sz="2600" dirty="0" smtClean="0">
                <a:hlinkClick r:id="rId6" tooltip="https://mediaplayer.pearsoncmg.com/assets/_video.true/secs-yf-vts-ex3-1"/>
              </a:rPr>
              <a:t>3.1</a:t>
            </a:r>
            <a:endParaRPr lang="en-US" sz="2600" dirty="0"/>
          </a:p>
        </p:txBody>
      </p:sp>
    </p:spTree>
    <p:extLst>
      <p:ext uri="{BB962C8B-B14F-4D97-AF65-F5344CB8AC3E}">
        <p14:creationId xmlns:p14="http://schemas.microsoft.com/office/powerpoint/2010/main" val="162478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Acceleration </a:t>
            </a:r>
            <a:r>
              <a:rPr lang="en-US" sz="2000" b="0" dirty="0"/>
              <a:t>(1 of 2)</a:t>
            </a:r>
          </a:p>
        </p:txBody>
      </p:sp>
      <p:sp>
        <p:nvSpPr>
          <p:cNvPr id="3" name="Content Placeholder 2"/>
          <p:cNvSpPr>
            <a:spLocks noGrp="1"/>
          </p:cNvSpPr>
          <p:nvPr>
            <p:ph idx="1"/>
          </p:nvPr>
        </p:nvSpPr>
        <p:spPr>
          <a:xfrm>
            <a:off x="457200" y="1600201"/>
            <a:ext cx="8229600" cy="381000"/>
          </a:xfrm>
        </p:spPr>
        <p:txBody>
          <a:bodyPr/>
          <a:lstStyle/>
          <a:p>
            <a:pPr marL="256032" indent="-256032">
              <a:buSzPct val="100000"/>
            </a:pPr>
            <a:r>
              <a:rPr lang="en-CA" sz="2600" dirty="0"/>
              <a:t>Acceleration describes how the velocity changes.</a:t>
            </a:r>
          </a:p>
        </p:txBody>
      </p:sp>
      <p:pic>
        <p:nvPicPr>
          <p:cNvPr id="4" name="Picture 3" descr="The car accelerates by slowing while rounding a curve. Its instantaneous velocity changes in both magnitude and direction."/>
          <p:cNvPicPr>
            <a:picLocks noChangeAspect="1"/>
          </p:cNvPicPr>
          <p:nvPr/>
        </p:nvPicPr>
        <p:blipFill rotWithShape="1">
          <a:blip r:embed="rId2" cstate="email">
            <a:extLst>
              <a:ext uri="{28A0092B-C50C-407E-A947-70E740481C1C}">
                <a14:useLocalDpi xmlns:a14="http://schemas.microsoft.com/office/drawing/2010/main" val="0"/>
              </a:ext>
            </a:extLst>
          </a:blip>
          <a:srcRect t="13016"/>
          <a:stretch/>
        </p:blipFill>
        <p:spPr>
          <a:xfrm>
            <a:off x="1524885" y="2339613"/>
            <a:ext cx="5922102" cy="3773779"/>
          </a:xfrm>
          <a:prstGeom prst="rect">
            <a:avLst/>
          </a:prstGeom>
        </p:spPr>
      </p:pic>
    </p:spTree>
    <p:extLst>
      <p:ext uri="{BB962C8B-B14F-4D97-AF65-F5344CB8AC3E}">
        <p14:creationId xmlns:p14="http://schemas.microsoft.com/office/powerpoint/2010/main" val="227574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Acceleration </a:t>
            </a:r>
            <a:r>
              <a:rPr lang="en-US" sz="2000" b="0" dirty="0"/>
              <a:t>(2 of 2)</a:t>
            </a:r>
          </a:p>
        </p:txBody>
      </p:sp>
      <p:sp>
        <p:nvSpPr>
          <p:cNvPr id="5" name="Content Placeholder 4"/>
          <p:cNvSpPr>
            <a:spLocks noGrp="1"/>
          </p:cNvSpPr>
          <p:nvPr>
            <p:ph idx="1"/>
          </p:nvPr>
        </p:nvSpPr>
        <p:spPr>
          <a:xfrm>
            <a:off x="457200" y="1600201"/>
            <a:ext cx="8229600" cy="802340"/>
          </a:xfrm>
        </p:spPr>
        <p:txBody>
          <a:bodyPr/>
          <a:lstStyle/>
          <a:p>
            <a:r>
              <a:rPr lang="en-CA" sz="2600" dirty="0"/>
              <a:t>We define the </a:t>
            </a:r>
            <a:r>
              <a:rPr lang="en-CA" sz="2600" b="1" dirty="0"/>
              <a:t>average</a:t>
            </a:r>
            <a:r>
              <a:rPr lang="en-CA" sz="2600" dirty="0"/>
              <a:t> </a:t>
            </a:r>
            <a:r>
              <a:rPr lang="en-CA" sz="2600" b="1" dirty="0"/>
              <a:t>acceleration</a:t>
            </a:r>
            <a:r>
              <a:rPr lang="en-CA" sz="2600" dirty="0"/>
              <a:t> as the change in velocity divided by the time interval</a:t>
            </a:r>
            <a:r>
              <a:rPr lang="en-US" sz="2600" dirty="0"/>
              <a:t>:</a:t>
            </a:r>
          </a:p>
        </p:txBody>
      </p:sp>
      <p:pic>
        <p:nvPicPr>
          <p:cNvPr id="7" name="Picture 6" descr="The average acceleration vector of a particle during the time interval from t sub 1 to t sub 2 is vector ay sub a v, which equals the change in the particle's velocity, delta vector v, over the time interval delta t. This equals the final velocity minus the initial velocity, over the final time minus the initial time, or vector v sub 2 minus vector v sub 1, divided by, t sub 2 minus t sub 1."/>
          <p:cNvPicPr>
            <a:picLocks noChangeAspect="1"/>
          </p:cNvPicPr>
          <p:nvPr/>
        </p:nvPicPr>
        <p:blipFill rotWithShape="1">
          <a:blip r:embed="rId2" cstate="email">
            <a:extLst>
              <a:ext uri="{28A0092B-C50C-407E-A947-70E740481C1C}">
                <a14:useLocalDpi xmlns:a14="http://schemas.microsoft.com/office/drawing/2010/main" val="0"/>
              </a:ext>
            </a:extLst>
          </a:blip>
          <a:srcRect r="14613" b="12500"/>
          <a:stretch/>
        </p:blipFill>
        <p:spPr>
          <a:xfrm>
            <a:off x="1327822" y="2468689"/>
            <a:ext cx="6412157" cy="1476328"/>
          </a:xfrm>
          <a:prstGeom prst="rect">
            <a:avLst/>
          </a:prstGeom>
        </p:spPr>
      </p:pic>
      <p:sp>
        <p:nvSpPr>
          <p:cNvPr id="6" name="Content Placeholder 5"/>
          <p:cNvSpPr>
            <a:spLocks noGrp="1"/>
          </p:cNvSpPr>
          <p:nvPr>
            <p:ph idx="13"/>
          </p:nvPr>
        </p:nvSpPr>
        <p:spPr>
          <a:xfrm>
            <a:off x="457200" y="4031423"/>
            <a:ext cx="8229600" cy="815789"/>
          </a:xfrm>
        </p:spPr>
        <p:txBody>
          <a:bodyPr/>
          <a:lstStyle/>
          <a:p>
            <a:pPr marL="256032" lvl="1" indent="-256032">
              <a:spcBef>
                <a:spcPts val="1500"/>
              </a:spcBef>
              <a:buFont typeface="Arial" panose="020B0604020202020204" pitchFamily="34" charset="0"/>
              <a:buChar char="•"/>
            </a:pPr>
            <a:r>
              <a:rPr lang="en-CA" sz="2600" b="1" dirty="0"/>
              <a:t>Instantaneous acceleration </a:t>
            </a:r>
            <a:r>
              <a:rPr lang="en-CA" sz="2600" dirty="0"/>
              <a:t>(a.k.a. “acceleration”) is the instantaneous rate of change of velocity with time</a:t>
            </a:r>
            <a:r>
              <a:rPr lang="en-US" sz="2600" dirty="0"/>
              <a:t>:</a:t>
            </a:r>
            <a:endParaRPr lang="en-US" dirty="0"/>
          </a:p>
        </p:txBody>
      </p:sp>
      <p:pic>
        <p:nvPicPr>
          <p:cNvPr id="8" name="Picture 7" descr="The instantaneous acceleration vector of a particle ay equals the limit of its average acceleration vector as the time interval approaches zero, which in turn equals the instantaneous rate of change of its velocity vector. In other words, vector ay = the limit as delta t approaches 0 of delta vector v over delta t, which equals d vector v d t."/>
          <p:cNvPicPr>
            <a:picLocks noChangeAspect="1"/>
          </p:cNvPicPr>
          <p:nvPr/>
        </p:nvPicPr>
        <p:blipFill rotWithShape="1">
          <a:blip r:embed="rId3" cstate="email">
            <a:extLst>
              <a:ext uri="{28A0092B-C50C-407E-A947-70E740481C1C}">
                <a14:useLocalDpi xmlns:a14="http://schemas.microsoft.com/office/drawing/2010/main" val="0"/>
              </a:ext>
            </a:extLst>
          </a:blip>
          <a:srcRect r="7122" b="10079"/>
          <a:stretch/>
        </p:blipFill>
        <p:spPr>
          <a:xfrm>
            <a:off x="940658" y="4903441"/>
            <a:ext cx="7477845" cy="1492364"/>
          </a:xfrm>
          <a:prstGeom prst="rect">
            <a:avLst/>
          </a:prstGeom>
        </p:spPr>
      </p:pic>
    </p:spTree>
    <p:extLst>
      <p:ext uri="{BB962C8B-B14F-4D97-AF65-F5344CB8AC3E}">
        <p14:creationId xmlns:p14="http://schemas.microsoft.com/office/powerpoint/2010/main" val="261071765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13016</TotalTime>
  <Words>1125</Words>
  <Application>Microsoft Office PowerPoint</Application>
  <PresentationFormat>On-screen Show (4:3)</PresentationFormat>
  <Paragraphs>100</Paragraphs>
  <Slides>36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Position Vector</vt:lpstr>
      <vt:lpstr>Velocity</vt:lpstr>
      <vt:lpstr>Average Velocity</vt:lpstr>
      <vt:lpstr>Instantaneous Velocity</vt:lpstr>
      <vt:lpstr>Acceleration (1 of 2)</vt:lpstr>
      <vt:lpstr>Acceleration (2 of 2)</vt:lpstr>
      <vt:lpstr>Average Acceleration (1 of 2)</vt:lpstr>
      <vt:lpstr>Average Acceleration (2 of 2)</vt:lpstr>
      <vt:lpstr>Instantaneous Acceleration (1 of 2)</vt:lpstr>
      <vt:lpstr>Instantaneous Acceleration (2 of 2)</vt:lpstr>
      <vt:lpstr>Components of Acceleration</vt:lpstr>
      <vt:lpstr>Parallel and Perpendicular Components of Acceleration (1 of 3)</vt:lpstr>
      <vt:lpstr>Parallel and Perpendicular Components of Acceleration (2 of 3)</vt:lpstr>
      <vt:lpstr>Parallel and Perpendicular Components of Acceleration (3 of 3)</vt:lpstr>
      <vt:lpstr>Projectile Motion (1 of 3)</vt:lpstr>
      <vt:lpstr>The X- and Y-Motion Are Separable</vt:lpstr>
      <vt:lpstr>Projectile Motion (2 of 3)</vt:lpstr>
      <vt:lpstr>Projectile Motion – Initial Velocity</vt:lpstr>
      <vt:lpstr>The Equations for Projectile Motion</vt:lpstr>
      <vt:lpstr>Parabolic Trajectories of a Bouncing Ball</vt:lpstr>
      <vt:lpstr>The Effects of Air Resistance</vt:lpstr>
      <vt:lpstr>Motion in a Circle (1 of 3)</vt:lpstr>
      <vt:lpstr>Motion in a Circle (2 of 3)</vt:lpstr>
      <vt:lpstr>Motion in a Circle (3 of 3)</vt:lpstr>
      <vt:lpstr>Acceleration for Uniform Circular Motion (1 of 2)</vt:lpstr>
      <vt:lpstr>Acceleration for Uniform Circular Motion (2 of 2)</vt:lpstr>
      <vt:lpstr>Uniform Circular Motion</vt:lpstr>
      <vt:lpstr>Projectile Motion (3 of 3)</vt:lpstr>
      <vt:lpstr>Nonuniform Circular Motion</vt:lpstr>
      <vt:lpstr>Relative Velocity</vt:lpstr>
      <vt:lpstr>Relative Velocity in One Dimension</vt:lpstr>
      <vt:lpstr>Relative Velocity in Two or Three Dimensions (1 of 2)</vt:lpstr>
      <vt:lpstr>Relative Velocity in Two or Three Dimensions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4809</cp:revision>
  <dcterms:created xsi:type="dcterms:W3CDTF">2014-07-14T20:04:21Z</dcterms:created>
  <dcterms:modified xsi:type="dcterms:W3CDTF">2020-08-23T16:50:28Z</dcterms:modified>
</cp:coreProperties>
</file>