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5"/>
  </p:notesMasterIdLst>
  <p:handoutMasterIdLst>
    <p:handoutMasterId r:id="rId36"/>
  </p:handoutMasterIdLst>
  <p:sldIdLst>
    <p:sldId id="411"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 id="3" name="Praveena, Subramanian" initials="PS" lastIdx="1" clrIdx="2">
    <p:extLst>
      <p:ext uri="{19B8F6BF-5375-455C-9EA6-DF929625EA0E}">
        <p15:presenceInfo xmlns:p15="http://schemas.microsoft.com/office/powerpoint/2012/main" userId="Praveena, Subraman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41" autoAdjust="0"/>
    <p:restoredTop sz="93264" autoAdjust="0"/>
  </p:normalViewPr>
  <p:slideViewPr>
    <p:cSldViewPr>
      <p:cViewPr varScale="1">
        <p:scale>
          <a:sx n="82" d="100"/>
          <a:sy n="82" d="100"/>
        </p:scale>
        <p:origin x="1325" y="58"/>
      </p:cViewPr>
      <p:guideLst>
        <p:guide orient="horz" pos="1008"/>
        <p:guide pos="288"/>
      </p:guideLst>
    </p:cSldViewPr>
  </p:slideViewPr>
  <p:outlineViewPr>
    <p:cViewPr>
      <p:scale>
        <a:sx n="33" d="100"/>
        <a:sy n="33" d="100"/>
      </p:scale>
      <p:origin x="0" y="-69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5-13T12:44:19.801" idx="1">
    <p:pos x="5582" y="1294"/>
    <p:text>Alt text is missing</p:text>
    <p:extLst>
      <p:ext uri="{C676402C-5697-4E1C-873F-D02D1690AC5C}">
        <p15:threadingInfo xmlns:p15="http://schemas.microsoft.com/office/powerpoint/2012/main" timeZoneBias="-33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76730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Two Link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19400"/>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3886200"/>
            <a:ext cx="8229600" cy="1270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200747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58" r:id="rId7"/>
    <p:sldLayoutId id="2147483660" r:id="rId8"/>
    <p:sldLayoutId id="2147483678" r:id="rId9"/>
    <p:sldLayoutId id="2147483661" r:id="rId10"/>
    <p:sldLayoutId id="2147483662" r:id="rId11"/>
    <p:sldLayoutId id="2147483676" r:id="rId12"/>
    <p:sldLayoutId id="2147483651" r:id="rId13"/>
    <p:sldLayoutId id="2147483654" r:id="rId14"/>
    <p:sldLayoutId id="2147483655" r:id="rId15"/>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mediaplayer.pearsoncmg.com/assets/_video.true/secs-yf-vts-ex8-3"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mediaplayer.pearsoncmg.com/assets/_video.true/secs-vtd17_happy_sad_demo_h264"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4.bin"/><Relationship Id="rId4" Type="http://schemas.openxmlformats.org/officeDocument/2006/relationships/image" Target="../media/image26.wmf"/><Relationship Id="rId9" Type="http://schemas.openxmlformats.org/officeDocument/2006/relationships/hyperlink" Target="https://mediaplayer.pearsoncmg.com/assets/_video.true/secs-yf-vts-ex8-1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mediaplayer.pearsoncmg.com/assets/_video.true/secs-vtd16_waterrocket"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7.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mediaplayer.pearsoncmg.com/assets/_video.true/secs-yf-vts-ex8-2"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8</a:t>
            </a:r>
            <a:endParaRPr lang="en-IN" sz="4000" b="1" dirty="0">
              <a:latin typeface="+mj-lt"/>
            </a:endParaRPr>
          </a:p>
        </p:txBody>
      </p:sp>
      <p:sp>
        <p:nvSpPr>
          <p:cNvPr id="5" name="Text Placeholder 4"/>
          <p:cNvSpPr>
            <a:spLocks noGrp="1"/>
          </p:cNvSpPr>
          <p:nvPr>
            <p:ph type="body" sz="quarter" idx="15"/>
          </p:nvPr>
        </p:nvSpPr>
        <p:spPr>
          <a:xfrm>
            <a:off x="4724400" y="3322637"/>
            <a:ext cx="4114800" cy="2392363"/>
          </a:xfrm>
        </p:spPr>
        <p:txBody>
          <a:bodyPr/>
          <a:lstStyle/>
          <a:p>
            <a:pPr algn="ctr"/>
            <a:r>
              <a:rPr lang="en-US" sz="3600" dirty="0"/>
              <a:t>Momentum, Impulse, and Collisions</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5600" y="6381596"/>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329666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Compare Momentum and Kinetic Energy</a:t>
            </a:r>
            <a:endParaRPr lang="en-US" sz="3600" dirty="0"/>
          </a:p>
        </p:txBody>
      </p:sp>
      <p:sp>
        <p:nvSpPr>
          <p:cNvPr id="3" name="Content Placeholder 2"/>
          <p:cNvSpPr>
            <a:spLocks noGrp="1"/>
          </p:cNvSpPr>
          <p:nvPr>
            <p:ph idx="1"/>
          </p:nvPr>
        </p:nvSpPr>
        <p:spPr>
          <a:xfrm>
            <a:off x="457200" y="1600200"/>
            <a:ext cx="4648200" cy="4743509"/>
          </a:xfrm>
        </p:spPr>
        <p:txBody>
          <a:bodyPr/>
          <a:lstStyle/>
          <a:p>
            <a:pPr marL="256032" indent="-256032">
              <a:buSzPct val="100000"/>
            </a:pPr>
            <a:r>
              <a:rPr lang="en-CA" altLang="en-US" sz="2600" dirty="0"/>
              <a:t>The kinetic energy of a pitched baseball is equal to the work the pitcher does on it (force multiplied by the distance the ball moves during the throw). </a:t>
            </a:r>
          </a:p>
          <a:p>
            <a:pPr marL="255600" lvl="1" indent="-256032">
              <a:spcBef>
                <a:spcPts val="1500"/>
              </a:spcBef>
              <a:buFont typeface="Arial" panose="020B0604020202020204" pitchFamily="34" charset="0"/>
              <a:buChar char="•"/>
            </a:pPr>
            <a:r>
              <a:rPr lang="en-CA" altLang="en-US" sz="2600" dirty="0"/>
              <a:t>The momentum of the ball is equal to the impulse the pitcher imparts to it (force multiplied by the time it took to bring the ball up to speed).</a:t>
            </a:r>
            <a:endParaRPr lang="en-US" altLang="en-US" sz="2600" dirty="0"/>
          </a:p>
        </p:txBody>
      </p:sp>
      <p:pic>
        <p:nvPicPr>
          <p:cNvPr id="6" name="Picture 5" descr="The net external force, sigma vector F points to the right from the baseball in the pitcher’s pulled back hand. The displacement vector s in time delta t is a longer vector parallel to and below the net external force vector. Kinetic energy gained by the ball = sigma vector F times vector s. Momentum gained by the ball = sigma vector F delta t."/>
          <p:cNvPicPr>
            <a:picLocks noChangeAspect="1"/>
          </p:cNvPicPr>
          <p:nvPr/>
        </p:nvPicPr>
        <p:blipFill>
          <a:blip r:embed="rId2"/>
          <a:stretch>
            <a:fillRect/>
          </a:stretch>
        </p:blipFill>
        <p:spPr>
          <a:xfrm>
            <a:off x="5562600" y="1776302"/>
            <a:ext cx="3342438" cy="3345660"/>
          </a:xfrm>
          <a:prstGeom prst="rect">
            <a:avLst/>
          </a:prstGeom>
        </p:spPr>
      </p:pic>
    </p:spTree>
    <p:extLst>
      <p:ext uri="{BB962C8B-B14F-4D97-AF65-F5344CB8AC3E}">
        <p14:creationId xmlns:p14="http://schemas.microsoft.com/office/powerpoint/2010/main" val="1311368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An Isolated System</a:t>
            </a:r>
            <a:endParaRPr lang="en-US" sz="3600" dirty="0"/>
          </a:p>
        </p:txBody>
      </p:sp>
      <p:sp>
        <p:nvSpPr>
          <p:cNvPr id="3" name="Content Placeholder 2"/>
          <p:cNvSpPr>
            <a:spLocks noGrp="1"/>
          </p:cNvSpPr>
          <p:nvPr>
            <p:ph idx="1"/>
          </p:nvPr>
        </p:nvSpPr>
        <p:spPr>
          <a:xfrm>
            <a:off x="457200" y="1600201"/>
            <a:ext cx="4038600" cy="3581400"/>
          </a:xfrm>
        </p:spPr>
        <p:txBody>
          <a:bodyPr/>
          <a:lstStyle/>
          <a:p>
            <a:pPr marL="256032" indent="-256032">
              <a:buSzPct val="100000"/>
            </a:pPr>
            <a:r>
              <a:rPr lang="en-CA" altLang="en-US" sz="2600" dirty="0"/>
              <a:t>Two astronauts push each other as they float freely in the zero-gravity environment of space.</a:t>
            </a:r>
          </a:p>
          <a:p>
            <a:pPr marL="256032" indent="-256032">
              <a:buSzPct val="100000"/>
            </a:pPr>
            <a:r>
              <a:rPr lang="en-CA" altLang="en-US" sz="2600" dirty="0"/>
              <a:t>There are </a:t>
            </a:r>
            <a:r>
              <a:rPr lang="en-CA" altLang="en-US" sz="2600" b="1" dirty="0"/>
              <a:t>no</a:t>
            </a:r>
            <a:r>
              <a:rPr lang="en-CA" altLang="en-US" sz="2600" dirty="0"/>
              <a:t> external forces; when this is the case, we have an </a:t>
            </a:r>
            <a:r>
              <a:rPr lang="en-CA" altLang="en-US" sz="2600" b="1" dirty="0"/>
              <a:t>isolated</a:t>
            </a:r>
            <a:r>
              <a:rPr lang="en-CA" altLang="en-US" sz="2600" dirty="0"/>
              <a:t> </a:t>
            </a:r>
            <a:r>
              <a:rPr lang="en-CA" altLang="en-US" sz="2600" b="1" dirty="0"/>
              <a:t>system</a:t>
            </a:r>
            <a:r>
              <a:rPr lang="en-CA" altLang="en-US" sz="2600" dirty="0"/>
              <a:t>.</a:t>
            </a:r>
            <a:endParaRPr lang="en-US" altLang="en-US" sz="2600" dirty="0"/>
          </a:p>
        </p:txBody>
      </p:sp>
      <p:pic>
        <p:nvPicPr>
          <p:cNvPr id="4" name="Picture 3" descr="Astronauts Ay and B touch fingertips,  while floating in space. No external forces act on the two astronauts. So the total momentum of the two-astronaut system is conserved. Forces F sub B on Ay and F sub Ay on B are equal and opposite, forming an action reaction pai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600201"/>
            <a:ext cx="4203243" cy="4667322"/>
          </a:xfrm>
          <a:prstGeom prst="rect">
            <a:avLst/>
          </a:prstGeom>
        </p:spPr>
      </p:pic>
    </p:spTree>
    <p:extLst>
      <p:ext uri="{BB962C8B-B14F-4D97-AF65-F5344CB8AC3E}">
        <p14:creationId xmlns:p14="http://schemas.microsoft.com/office/powerpoint/2010/main" val="4171419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Conservation of Momentum</a:t>
            </a:r>
            <a:endParaRPr lang="en-US" sz="3600" dirty="0"/>
          </a:p>
        </p:txBody>
      </p:sp>
      <p:sp>
        <p:nvSpPr>
          <p:cNvPr id="3" name="Content Placeholder 2"/>
          <p:cNvSpPr>
            <a:spLocks noGrp="1"/>
          </p:cNvSpPr>
          <p:nvPr>
            <p:ph idx="1"/>
          </p:nvPr>
        </p:nvSpPr>
        <p:spPr>
          <a:xfrm>
            <a:off x="457200" y="1600200"/>
            <a:ext cx="5334000" cy="4724400"/>
          </a:xfrm>
        </p:spPr>
        <p:txBody>
          <a:bodyPr/>
          <a:lstStyle/>
          <a:p>
            <a:pPr marL="256032" indent="-256032">
              <a:buSzPct val="100000"/>
            </a:pPr>
            <a:r>
              <a:rPr lang="en-US" altLang="en-US" sz="2600" dirty="0"/>
              <a:t>External forces (the normal force and gravity) act on the skaters shown, but their vector sum is zero.</a:t>
            </a:r>
          </a:p>
          <a:p>
            <a:pPr marL="256032" indent="-256032">
              <a:buSzPct val="100000"/>
            </a:pPr>
            <a:r>
              <a:rPr lang="en-US" altLang="en-US" sz="2600" dirty="0"/>
              <a:t>Therefore the total momentum of the skaters is conserved.</a:t>
            </a:r>
          </a:p>
          <a:p>
            <a:pPr marL="256032" indent="-256032">
              <a:buSzPct val="100000"/>
            </a:pPr>
            <a:r>
              <a:rPr lang="en-US" altLang="en-US" sz="2600" b="1" dirty="0"/>
              <a:t>Conservation</a:t>
            </a:r>
            <a:r>
              <a:rPr lang="en-US" altLang="en-US" sz="2600" dirty="0"/>
              <a:t> </a:t>
            </a:r>
            <a:r>
              <a:rPr lang="en-US" altLang="en-US" sz="2600" b="1" dirty="0"/>
              <a:t>of</a:t>
            </a:r>
            <a:r>
              <a:rPr lang="en-US" altLang="en-US" sz="2600" dirty="0"/>
              <a:t> </a:t>
            </a:r>
            <a:r>
              <a:rPr lang="en-US" altLang="en-US" sz="2600" b="1" dirty="0"/>
              <a:t>momentum</a:t>
            </a:r>
            <a:r>
              <a:rPr lang="en-US" altLang="en-US" sz="2600" dirty="0"/>
              <a:t>: If the vector sum of the external forces on a system is zero, the total momentum of the system is constant.</a:t>
            </a:r>
          </a:p>
        </p:txBody>
      </p:sp>
      <p:pic>
        <p:nvPicPr>
          <p:cNvPr id="4" name="Picture 3" descr="Two figure skaters Ay and B touch fingertips. The forces the skaters exert on each other, F sub Ay on B and F sub B on Ay, form an action reaction pair. Although the normal and gravitational forces are external, their vector sum is zero. So, the total momentum is conserved.&#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830" y="1558027"/>
            <a:ext cx="3073770" cy="4808746"/>
          </a:xfrm>
          <a:prstGeom prst="rect">
            <a:avLst/>
          </a:prstGeom>
        </p:spPr>
      </p:pic>
    </p:spTree>
    <p:extLst>
      <p:ext uri="{BB962C8B-B14F-4D97-AF65-F5344CB8AC3E}">
        <p14:creationId xmlns:p14="http://schemas.microsoft.com/office/powerpoint/2010/main" val="1810964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Remember that Momentum Is a Vector!</a:t>
            </a:r>
            <a:endParaRPr lang="en-US" sz="3600" dirty="0"/>
          </a:p>
        </p:txBody>
      </p:sp>
      <p:sp>
        <p:nvSpPr>
          <p:cNvPr id="3" name="Content Placeholder 2"/>
          <p:cNvSpPr>
            <a:spLocks noGrp="1"/>
          </p:cNvSpPr>
          <p:nvPr>
            <p:ph idx="1"/>
          </p:nvPr>
        </p:nvSpPr>
        <p:spPr>
          <a:xfrm>
            <a:off x="457200" y="1600200"/>
            <a:ext cx="4591019" cy="3047999"/>
          </a:xfrm>
        </p:spPr>
        <p:txBody>
          <a:bodyPr/>
          <a:lstStyle/>
          <a:p>
            <a:pPr marL="256032" indent="-256032">
              <a:buSzPct val="100000"/>
            </a:pPr>
            <a:r>
              <a:rPr lang="en-US" altLang="en-US" sz="2600" dirty="0"/>
              <a:t>When applying conservation of momentum, remember that momentum is a vector quantity!</a:t>
            </a:r>
          </a:p>
          <a:p>
            <a:pPr marL="256032" indent="-256032">
              <a:buSzPct val="100000"/>
            </a:pPr>
            <a:r>
              <a:rPr lang="en-US" altLang="en-US" sz="2600" dirty="0"/>
              <a:t>Use vector addition to add momenta, as shown at the right.</a:t>
            </a:r>
          </a:p>
        </p:txBody>
      </p:sp>
      <p:sp>
        <p:nvSpPr>
          <p:cNvPr id="7" name="Text Placeholder 6"/>
          <p:cNvSpPr>
            <a:spLocks noGrp="1"/>
          </p:cNvSpPr>
          <p:nvPr>
            <p:ph type="body" sz="quarter" idx="14"/>
          </p:nvPr>
        </p:nvSpPr>
        <p:spPr>
          <a:xfrm>
            <a:off x="457200" y="4953000"/>
            <a:ext cx="4114800" cy="914400"/>
          </a:xfrm>
        </p:spPr>
        <p:txBody>
          <a:bodyPr/>
          <a:lstStyle/>
          <a:p>
            <a:r>
              <a:rPr lang="en-US" sz="2600" dirty="0">
                <a:hlinkClick r:id="rId2" tooltip="https://mediaplayer.pearsoncmg.com/assets/_video.true/secs-yf-vts-ex8-3"/>
              </a:rPr>
              <a:t>Video Tutor Solution: Example </a:t>
            </a:r>
            <a:r>
              <a:rPr lang="en-US" sz="2600" dirty="0" smtClean="0">
                <a:hlinkClick r:id="rId2" tooltip="https://mediaplayer.pearsoncmg.com/assets/_video.true/secs-yf-vts-ex8-3"/>
              </a:rPr>
              <a:t>8.3</a:t>
            </a:r>
            <a:endParaRPr lang="en-US" sz="2600" dirty="0"/>
          </a:p>
        </p:txBody>
      </p:sp>
      <p:pic>
        <p:nvPicPr>
          <p:cNvPr id="4" name="Picture 3" descr="A system of two particles Ay and B have momenta in different directions, with p sub Ay = 18 kilogram meters per second, and p sub B = 24 kilogram meters per second. You cannot find the magnitude of the total momentum by adding the magnitudes of the individual momenta. In other words, upper P does not equal p sub Ay + p sub B. Instead upper P is the vector sum of p sub Ay and p sub B, with upper P at angle theta from p sub B. So upper P = the magnitude of p sub Ay + p sub B = 30 kilogram meters per second at theta = 37 degree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884" y="1636573"/>
            <a:ext cx="3549251" cy="4774537"/>
          </a:xfrm>
          <a:prstGeom prst="rect">
            <a:avLst/>
          </a:prstGeom>
        </p:spPr>
      </p:pic>
    </p:spTree>
    <p:extLst>
      <p:ext uri="{BB962C8B-B14F-4D97-AF65-F5344CB8AC3E}">
        <p14:creationId xmlns:p14="http://schemas.microsoft.com/office/powerpoint/2010/main" val="2509764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Elastic Collisions: Before</a:t>
            </a:r>
            <a:endParaRPr lang="en-US" sz="3600" dirty="0"/>
          </a:p>
        </p:txBody>
      </p:sp>
      <p:sp>
        <p:nvSpPr>
          <p:cNvPr id="3" name="Content Placeholder 2"/>
          <p:cNvSpPr>
            <a:spLocks noGrp="1"/>
          </p:cNvSpPr>
          <p:nvPr>
            <p:ph idx="1"/>
          </p:nvPr>
        </p:nvSpPr>
        <p:spPr>
          <a:xfrm>
            <a:off x="457200" y="1600201"/>
            <a:ext cx="8229600" cy="914400"/>
          </a:xfrm>
        </p:spPr>
        <p:txBody>
          <a:bodyPr/>
          <a:lstStyle/>
          <a:p>
            <a:pPr marL="256032" indent="-256032">
              <a:buSzPct val="100000"/>
            </a:pPr>
            <a:r>
              <a:rPr lang="en-US" altLang="en-US" sz="2600" dirty="0"/>
              <a:t>In an </a:t>
            </a:r>
            <a:r>
              <a:rPr lang="en-US" altLang="en-US" sz="2600" b="1" dirty="0"/>
              <a:t>elastic collision</a:t>
            </a:r>
            <a:r>
              <a:rPr lang="en-US" altLang="en-US" sz="2600" dirty="0"/>
              <a:t>, the total kinetic energy of the system is the same after the collision as before.</a:t>
            </a:r>
          </a:p>
        </p:txBody>
      </p:sp>
      <p:pic>
        <p:nvPicPr>
          <p:cNvPr id="4" name="Picture 3" descr="Gliders Ay and B move toward one another at v sub Ay 1 and v sub B 1, respectively. A spring is mounted on the leading end of each glider.&#10;"/>
          <p:cNvPicPr>
            <a:picLocks noChangeAspect="1"/>
          </p:cNvPicPr>
          <p:nvPr/>
        </p:nvPicPr>
        <p:blipFill rotWithShape="1">
          <a:blip r:embed="rId2">
            <a:extLst>
              <a:ext uri="{28A0092B-C50C-407E-A947-70E740481C1C}">
                <a14:useLocalDpi xmlns:a14="http://schemas.microsoft.com/office/drawing/2010/main" val="0"/>
              </a:ext>
            </a:extLst>
          </a:blip>
          <a:srcRect t="14115"/>
          <a:stretch/>
        </p:blipFill>
        <p:spPr>
          <a:xfrm>
            <a:off x="2081696" y="2802150"/>
            <a:ext cx="4980607" cy="2254777"/>
          </a:xfrm>
          <a:prstGeom prst="rect">
            <a:avLst/>
          </a:prstGeom>
        </p:spPr>
      </p:pic>
    </p:spTree>
    <p:extLst>
      <p:ext uri="{BB962C8B-B14F-4D97-AF65-F5344CB8AC3E}">
        <p14:creationId xmlns:p14="http://schemas.microsoft.com/office/powerpoint/2010/main" val="520325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Elastic Collisions: During</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In an </a:t>
            </a:r>
            <a:r>
              <a:rPr lang="en-US" altLang="en-US" sz="2600" b="1" dirty="0"/>
              <a:t>elastic collision</a:t>
            </a:r>
            <a:r>
              <a:rPr lang="en-US" altLang="en-US" sz="2600" dirty="0"/>
              <a:t>, the total kinetic energy of the system is the same after the collision as before.</a:t>
            </a:r>
          </a:p>
        </p:txBody>
      </p:sp>
      <p:pic>
        <p:nvPicPr>
          <p:cNvPr id="4" name="Picture 3" descr="Gliders Ay and B move toward one another at v sub Ay 1 and v sub B 1, respectively. A spring is mounted on the leading end of each glider. As the springs compress against each other, the kinetic energy is stored as potential energy in the springs.&#10;"/>
          <p:cNvPicPr>
            <a:picLocks noChangeAspect="1"/>
          </p:cNvPicPr>
          <p:nvPr/>
        </p:nvPicPr>
        <p:blipFill rotWithShape="1">
          <a:blip r:embed="rId2">
            <a:extLst>
              <a:ext uri="{28A0092B-C50C-407E-A947-70E740481C1C}">
                <a14:useLocalDpi xmlns:a14="http://schemas.microsoft.com/office/drawing/2010/main" val="0"/>
              </a:ext>
            </a:extLst>
          </a:blip>
          <a:srcRect t="14286"/>
          <a:stretch/>
        </p:blipFill>
        <p:spPr>
          <a:xfrm>
            <a:off x="1981200" y="2895600"/>
            <a:ext cx="4974326" cy="2261058"/>
          </a:xfrm>
          <a:prstGeom prst="rect">
            <a:avLst/>
          </a:prstGeom>
        </p:spPr>
      </p:pic>
    </p:spTree>
    <p:extLst>
      <p:ext uri="{BB962C8B-B14F-4D97-AF65-F5344CB8AC3E}">
        <p14:creationId xmlns:p14="http://schemas.microsoft.com/office/powerpoint/2010/main" val="268930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Elastic Collisions: After</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In an </a:t>
            </a:r>
            <a:r>
              <a:rPr lang="en-US" altLang="en-US" sz="2600" b="1" dirty="0"/>
              <a:t>elastic collision</a:t>
            </a:r>
            <a:r>
              <a:rPr lang="en-US" altLang="en-US" sz="2600" dirty="0"/>
              <a:t>, the total kinetic energy of the system is the same after the collision as before.</a:t>
            </a:r>
          </a:p>
        </p:txBody>
      </p:sp>
      <p:pic>
        <p:nvPicPr>
          <p:cNvPr id="4" name="Picture 3" descr="The springs on gliders Ay and B relax, forcing them to move away from each other at v sub Ay 2 and v sub B 2,respectively. The system of the two gliders has the same kinetic energy after the collision as before it.&#10;"/>
          <p:cNvPicPr>
            <a:picLocks noChangeAspect="1"/>
          </p:cNvPicPr>
          <p:nvPr/>
        </p:nvPicPr>
        <p:blipFill rotWithShape="1">
          <a:blip r:embed="rId2">
            <a:extLst>
              <a:ext uri="{28A0092B-C50C-407E-A947-70E740481C1C}">
                <a14:useLocalDpi xmlns:a14="http://schemas.microsoft.com/office/drawing/2010/main" val="0"/>
              </a:ext>
            </a:extLst>
          </a:blip>
          <a:srcRect t="14081"/>
          <a:stretch/>
        </p:blipFill>
        <p:spPr>
          <a:xfrm>
            <a:off x="2052119" y="2849089"/>
            <a:ext cx="5254922" cy="2601360"/>
          </a:xfrm>
          <a:prstGeom prst="rect">
            <a:avLst/>
          </a:prstGeom>
        </p:spPr>
      </p:pic>
    </p:spTree>
    <p:extLst>
      <p:ext uri="{BB962C8B-B14F-4D97-AF65-F5344CB8AC3E}">
        <p14:creationId xmlns:p14="http://schemas.microsoft.com/office/powerpoint/2010/main" val="902107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Completely Inelastic Collisions: Before</a:t>
            </a:r>
            <a:endParaRPr lang="en-US" sz="3600" dirty="0"/>
          </a:p>
        </p:txBody>
      </p:sp>
      <p:sp>
        <p:nvSpPr>
          <p:cNvPr id="3" name="Content Placeholder 2"/>
          <p:cNvSpPr>
            <a:spLocks noGrp="1"/>
          </p:cNvSpPr>
          <p:nvPr>
            <p:ph idx="1"/>
          </p:nvPr>
        </p:nvSpPr>
        <p:spPr>
          <a:xfrm>
            <a:off x="457200" y="1600201"/>
            <a:ext cx="8229600" cy="914400"/>
          </a:xfrm>
        </p:spPr>
        <p:txBody>
          <a:bodyPr/>
          <a:lstStyle/>
          <a:p>
            <a:pPr marL="256032" indent="-256032">
              <a:buSzPct val="100000"/>
            </a:pPr>
            <a:r>
              <a:rPr lang="en-US" altLang="en-US" sz="2600" dirty="0"/>
              <a:t>In an </a:t>
            </a:r>
            <a:r>
              <a:rPr lang="en-US" altLang="en-US" sz="2600" b="1" dirty="0"/>
              <a:t>inelastic collision</a:t>
            </a:r>
            <a:r>
              <a:rPr lang="en-US" altLang="en-US" sz="2600" dirty="0"/>
              <a:t>, the total kinetic energy after the collision is less than before the collision.</a:t>
            </a:r>
            <a:endParaRPr lang="en-US" sz="2600" dirty="0"/>
          </a:p>
        </p:txBody>
      </p:sp>
      <p:pic>
        <p:nvPicPr>
          <p:cNvPr id="4" name="Picture 3" descr="Gliders Ay and B move toward each other at v sub Ay 1 and v sub B 1, with Velcro on their leading ends.&#10;"/>
          <p:cNvPicPr>
            <a:picLocks noChangeAspect="1"/>
          </p:cNvPicPr>
          <p:nvPr/>
        </p:nvPicPr>
        <p:blipFill rotWithShape="1">
          <a:blip r:embed="rId2">
            <a:extLst>
              <a:ext uri="{28A0092B-C50C-407E-A947-70E740481C1C}">
                <a14:useLocalDpi xmlns:a14="http://schemas.microsoft.com/office/drawing/2010/main" val="0"/>
              </a:ext>
            </a:extLst>
          </a:blip>
          <a:srcRect t="12527"/>
          <a:stretch/>
        </p:blipFill>
        <p:spPr>
          <a:xfrm>
            <a:off x="1676400" y="2667000"/>
            <a:ext cx="5036756" cy="2591329"/>
          </a:xfrm>
          <a:prstGeom prst="rect">
            <a:avLst/>
          </a:prstGeom>
        </p:spPr>
      </p:pic>
    </p:spTree>
    <p:extLst>
      <p:ext uri="{BB962C8B-B14F-4D97-AF65-F5344CB8AC3E}">
        <p14:creationId xmlns:p14="http://schemas.microsoft.com/office/powerpoint/2010/main" val="4109043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Completely Inelastic Collisions: During</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In an </a:t>
            </a:r>
            <a:r>
              <a:rPr lang="en-US" altLang="en-US" sz="2600" b="1" dirty="0"/>
              <a:t>inelastic collision</a:t>
            </a:r>
            <a:r>
              <a:rPr lang="en-US" altLang="en-US" sz="2600" dirty="0"/>
              <a:t>, the total kinetic energy after the collision is less than before the collision.</a:t>
            </a:r>
            <a:endParaRPr lang="en-US" sz="2600" dirty="0"/>
          </a:p>
        </p:txBody>
      </p:sp>
      <p:pic>
        <p:nvPicPr>
          <p:cNvPr id="4" name="Picture 3" descr="Gliders Ay and B move toward each other at v sub Ay 1 and v sub B 1, with Velcro on their leading ends. When they make contact, the gliders stick together.&#10;"/>
          <p:cNvPicPr>
            <a:picLocks noChangeAspect="1"/>
          </p:cNvPicPr>
          <p:nvPr/>
        </p:nvPicPr>
        <p:blipFill rotWithShape="1">
          <a:blip r:embed="rId2">
            <a:extLst>
              <a:ext uri="{28A0092B-C50C-407E-A947-70E740481C1C}">
                <a14:useLocalDpi xmlns:a14="http://schemas.microsoft.com/office/drawing/2010/main" val="0"/>
              </a:ext>
            </a:extLst>
          </a:blip>
          <a:srcRect t="24619"/>
          <a:stretch/>
        </p:blipFill>
        <p:spPr>
          <a:xfrm>
            <a:off x="2057400" y="2971800"/>
            <a:ext cx="4828032" cy="1810512"/>
          </a:xfrm>
          <a:prstGeom prst="rect">
            <a:avLst/>
          </a:prstGeom>
        </p:spPr>
      </p:pic>
    </p:spTree>
    <p:extLst>
      <p:ext uri="{BB962C8B-B14F-4D97-AF65-F5344CB8AC3E}">
        <p14:creationId xmlns:p14="http://schemas.microsoft.com/office/powerpoint/2010/main" val="3245224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Completely Inelastic Collisions: After</a:t>
            </a:r>
            <a:endParaRPr lang="en-US" sz="3600" dirty="0"/>
          </a:p>
        </p:txBody>
      </p:sp>
      <p:sp>
        <p:nvSpPr>
          <p:cNvPr id="3" name="Content Placeholder 2"/>
          <p:cNvSpPr>
            <a:spLocks noGrp="1"/>
          </p:cNvSpPr>
          <p:nvPr>
            <p:ph idx="1"/>
          </p:nvPr>
        </p:nvSpPr>
        <p:spPr>
          <a:xfrm>
            <a:off x="457200" y="1600201"/>
            <a:ext cx="8229600" cy="914400"/>
          </a:xfrm>
        </p:spPr>
        <p:txBody>
          <a:bodyPr/>
          <a:lstStyle/>
          <a:p>
            <a:pPr marL="256032" indent="-256032">
              <a:buSzPct val="100000"/>
            </a:pPr>
            <a:r>
              <a:rPr lang="en-US" altLang="en-US" sz="2600" dirty="0"/>
              <a:t>In an </a:t>
            </a:r>
            <a:r>
              <a:rPr lang="en-US" altLang="en-US" sz="2600" b="1" dirty="0"/>
              <a:t>inelastic collision</a:t>
            </a:r>
            <a:r>
              <a:rPr lang="en-US" altLang="en-US" sz="2600" dirty="0"/>
              <a:t>, the total kinetic energy after the collision is less than before the collision.</a:t>
            </a:r>
          </a:p>
        </p:txBody>
      </p:sp>
      <p:pic>
        <p:nvPicPr>
          <p:cNvPr id="4" name="Picture 3" descr="After sticking together, gliders Ay and B move at v sub 2 in the direction of v sub Ay 1. The system of two gliders has less kinetic energy after the collision than before it.&#10;"/>
          <p:cNvPicPr>
            <a:picLocks noChangeAspect="1"/>
          </p:cNvPicPr>
          <p:nvPr/>
        </p:nvPicPr>
        <p:blipFill rotWithShape="1">
          <a:blip r:embed="rId2">
            <a:extLst>
              <a:ext uri="{28A0092B-C50C-407E-A947-70E740481C1C}">
                <a14:useLocalDpi xmlns:a14="http://schemas.microsoft.com/office/drawing/2010/main" val="0"/>
              </a:ext>
            </a:extLst>
          </a:blip>
          <a:srcRect t="17411"/>
          <a:stretch/>
        </p:blipFill>
        <p:spPr>
          <a:xfrm>
            <a:off x="1764792" y="2743200"/>
            <a:ext cx="5614416" cy="2703576"/>
          </a:xfrm>
          <a:prstGeom prst="rect">
            <a:avLst/>
          </a:prstGeom>
        </p:spPr>
      </p:pic>
    </p:spTree>
    <p:extLst>
      <p:ext uri="{BB962C8B-B14F-4D97-AF65-F5344CB8AC3E}">
        <p14:creationId xmlns:p14="http://schemas.microsoft.com/office/powerpoint/2010/main" val="25813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229600" cy="4724400"/>
          </a:xfrm>
        </p:spPr>
        <p:txBody>
          <a:bodyPr/>
          <a:lstStyle/>
          <a:p>
            <a:pPr marL="0" indent="0">
              <a:buNone/>
            </a:pPr>
            <a:r>
              <a:rPr lang="en-US" altLang="en-US" sz="2600" b="1" dirty="0"/>
              <a:t>In this chapter, you’ll learn…</a:t>
            </a:r>
          </a:p>
          <a:p>
            <a:pPr marL="256032" indent="-256032">
              <a:buSzPct val="100000"/>
            </a:pPr>
            <a:r>
              <a:rPr lang="en-CA" altLang="en-US" sz="2400" dirty="0"/>
              <a:t>the momentum of a particle, and how the net force acting on a particle causes its momentum to change.</a:t>
            </a:r>
          </a:p>
          <a:p>
            <a:pPr marL="256032" indent="-256032">
              <a:buSzPct val="100000"/>
            </a:pPr>
            <a:r>
              <a:rPr lang="en-CA" altLang="en-US" sz="2400" dirty="0"/>
              <a:t>the circumstances under which the total momentum of a system of particles is constant (conserved).</a:t>
            </a:r>
          </a:p>
          <a:p>
            <a:pPr marL="256032" indent="-256032">
              <a:buSzPct val="100000"/>
            </a:pPr>
            <a:r>
              <a:rPr lang="en-CA" altLang="en-US" sz="2400" b="1" dirty="0"/>
              <a:t>elastic</a:t>
            </a:r>
            <a:r>
              <a:rPr lang="en-CA" altLang="en-US" sz="2400" dirty="0"/>
              <a:t>, </a:t>
            </a:r>
            <a:r>
              <a:rPr lang="en-CA" altLang="en-US" sz="2400" b="1" dirty="0"/>
              <a:t>inelastic</a:t>
            </a:r>
            <a:r>
              <a:rPr lang="en-CA" altLang="en-US" sz="2400" dirty="0"/>
              <a:t>, and </a:t>
            </a:r>
            <a:r>
              <a:rPr lang="en-CA" altLang="en-US" sz="2400" b="1" dirty="0"/>
              <a:t>completely inelastic </a:t>
            </a:r>
            <a:r>
              <a:rPr lang="en-CA" altLang="en-US" sz="2400" dirty="0"/>
              <a:t>collisions.</a:t>
            </a:r>
          </a:p>
          <a:p>
            <a:pPr marL="256032" indent="-256032">
              <a:buSzPct val="100000"/>
            </a:pPr>
            <a:r>
              <a:rPr lang="en-CA" altLang="en-US" sz="2400" dirty="0"/>
              <a:t>what’s meant by the center of mass of a system, and what determines how the center of mass moves.</a:t>
            </a:r>
          </a:p>
          <a:p>
            <a:pPr marL="256032" indent="-256032">
              <a:buSzPct val="100000"/>
            </a:pPr>
            <a:r>
              <a:rPr lang="en-CA" altLang="en-US" sz="2400" dirty="0"/>
              <a:t>how to analyze situations such as rocket propulsion in which the mass of an object changes as it moves.</a:t>
            </a:r>
          </a:p>
        </p:txBody>
      </p:sp>
    </p:spTree>
    <p:extLst>
      <p:ext uri="{BB962C8B-B14F-4D97-AF65-F5344CB8AC3E}">
        <p14:creationId xmlns:p14="http://schemas.microsoft.com/office/powerpoint/2010/main" val="1753008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Collisions</a:t>
            </a:r>
            <a:endParaRPr lang="en-US" sz="3600" dirty="0"/>
          </a:p>
        </p:txBody>
      </p:sp>
      <p:sp>
        <p:nvSpPr>
          <p:cNvPr id="3" name="Content Placeholder 2"/>
          <p:cNvSpPr>
            <a:spLocks noGrp="1"/>
          </p:cNvSpPr>
          <p:nvPr>
            <p:ph idx="1"/>
          </p:nvPr>
        </p:nvSpPr>
        <p:spPr>
          <a:xfrm>
            <a:off x="457200" y="1600201"/>
            <a:ext cx="8229600" cy="3962400"/>
          </a:xfrm>
        </p:spPr>
        <p:txBody>
          <a:bodyPr/>
          <a:lstStyle/>
          <a:p>
            <a:pPr marL="256032" indent="-256032">
              <a:buSzPct val="100000"/>
            </a:pPr>
            <a:r>
              <a:rPr lang="en-US" altLang="en-US" sz="2600" dirty="0"/>
              <a:t>In an </a:t>
            </a:r>
            <a:r>
              <a:rPr lang="en-US" altLang="en-US" sz="2600" b="1" dirty="0"/>
              <a:t>inelastic collision</a:t>
            </a:r>
            <a:r>
              <a:rPr lang="en-US" altLang="en-US" sz="2600" dirty="0"/>
              <a:t>, the total kinetic energy after the collision is less than before the collision.</a:t>
            </a:r>
          </a:p>
          <a:p>
            <a:pPr marL="256032" indent="-256032">
              <a:buSzPct val="100000"/>
            </a:pPr>
            <a:r>
              <a:rPr lang="en-US" altLang="en-US" sz="2600" dirty="0"/>
              <a:t>A collision in which the objects stick together is called a </a:t>
            </a:r>
            <a:r>
              <a:rPr lang="en-US" altLang="en-US" sz="2600" b="1" dirty="0"/>
              <a:t>completely</a:t>
            </a:r>
            <a:r>
              <a:rPr lang="en-US" altLang="en-US" sz="2600" dirty="0"/>
              <a:t> </a:t>
            </a:r>
            <a:r>
              <a:rPr lang="en-US" altLang="en-US" sz="2600" b="1" dirty="0"/>
              <a:t>inelastic</a:t>
            </a:r>
            <a:r>
              <a:rPr lang="en-US" altLang="en-US" sz="2600" dirty="0"/>
              <a:t> </a:t>
            </a:r>
            <a:r>
              <a:rPr lang="en-US" altLang="en-US" sz="2600" b="1" dirty="0"/>
              <a:t>collision</a:t>
            </a:r>
            <a:r>
              <a:rPr lang="en-US" altLang="en-US" sz="2600" dirty="0"/>
              <a:t>.</a:t>
            </a:r>
          </a:p>
          <a:p>
            <a:pPr marL="256032" indent="-256032">
              <a:buSzPct val="100000"/>
            </a:pPr>
            <a:r>
              <a:rPr lang="en-US" altLang="en-US" sz="2600" dirty="0"/>
              <a:t>In </a:t>
            </a:r>
            <a:r>
              <a:rPr lang="en-US" altLang="en-US" sz="2600" b="1" dirty="0"/>
              <a:t>any </a:t>
            </a:r>
            <a:r>
              <a:rPr lang="en-US" altLang="en-US" sz="2600" dirty="0"/>
              <a:t>collision in which the external forces can be neglected, the total momentum is conserved.</a:t>
            </a:r>
          </a:p>
          <a:p>
            <a:pPr marL="256032" indent="-256032">
              <a:buSzPct val="100000"/>
            </a:pPr>
            <a:r>
              <a:rPr lang="en-CA" altLang="en-US" sz="2600" dirty="0"/>
              <a:t>In elastic collisions </a:t>
            </a:r>
            <a:r>
              <a:rPr lang="en-CA" altLang="en-US" sz="2600" b="1" dirty="0"/>
              <a:t>only</a:t>
            </a:r>
            <a:r>
              <a:rPr lang="en-CA" altLang="en-US" sz="2600" dirty="0"/>
              <a:t>, the total kinetic energy before equals the total kinetic energy after.</a:t>
            </a:r>
            <a:endParaRPr lang="en-US" sz="2600" dirty="0"/>
          </a:p>
        </p:txBody>
      </p:sp>
    </p:spTree>
    <p:extLst>
      <p:ext uri="{BB962C8B-B14F-4D97-AF65-F5344CB8AC3E}">
        <p14:creationId xmlns:p14="http://schemas.microsoft.com/office/powerpoint/2010/main" val="942913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Inelastic Collision Example</a:t>
            </a:r>
            <a:endParaRPr lang="en-US" sz="3600" dirty="0"/>
          </a:p>
        </p:txBody>
      </p:sp>
      <p:sp>
        <p:nvSpPr>
          <p:cNvPr id="3" name="Content Placeholder 2"/>
          <p:cNvSpPr>
            <a:spLocks noGrp="1"/>
          </p:cNvSpPr>
          <p:nvPr>
            <p:ph idx="1"/>
          </p:nvPr>
        </p:nvSpPr>
        <p:spPr>
          <a:xfrm>
            <a:off x="457200" y="1600201"/>
            <a:ext cx="4267200" cy="4419600"/>
          </a:xfrm>
        </p:spPr>
        <p:txBody>
          <a:bodyPr/>
          <a:lstStyle/>
          <a:p>
            <a:pPr marL="256032" indent="-256032">
              <a:buSzPct val="100000"/>
            </a:pPr>
            <a:r>
              <a:rPr lang="en-CA" altLang="en-US" sz="2600" dirty="0"/>
              <a:t>Cars are designed so that collisions are inelastic—the structure of the car absorbs as much of the energy of the collision as possible.</a:t>
            </a:r>
          </a:p>
          <a:p>
            <a:pPr marL="255600" indent="-256032">
              <a:buSzPct val="100000"/>
            </a:pPr>
            <a:r>
              <a:rPr lang="en-CA" altLang="en-US" sz="2600" dirty="0"/>
              <a:t>This absorbed energy cannot be recovered, since it goes into a permanent deformation of the car.</a:t>
            </a:r>
            <a:endParaRPr lang="en-US" altLang="en-US" sz="2600" dirty="0"/>
          </a:p>
        </p:txBody>
      </p:sp>
      <p:pic>
        <p:nvPicPr>
          <p:cNvPr id="4" name="Picture 3" descr="Two men inspect the crumpled front end of an automobil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76400"/>
            <a:ext cx="3752656" cy="2993787"/>
          </a:xfrm>
          <a:prstGeom prst="rect">
            <a:avLst/>
          </a:prstGeom>
        </p:spPr>
      </p:pic>
    </p:spTree>
    <p:extLst>
      <p:ext uri="{BB962C8B-B14F-4D97-AF65-F5344CB8AC3E}">
        <p14:creationId xmlns:p14="http://schemas.microsoft.com/office/powerpoint/2010/main" val="1657540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Elastic Collision Example</a:t>
            </a:r>
            <a:endParaRPr lang="en-US" sz="3600" dirty="0"/>
          </a:p>
        </p:txBody>
      </p:sp>
      <p:sp>
        <p:nvSpPr>
          <p:cNvPr id="3" name="Content Placeholder 2"/>
          <p:cNvSpPr>
            <a:spLocks noGrp="1"/>
          </p:cNvSpPr>
          <p:nvPr>
            <p:ph idx="1"/>
          </p:nvPr>
        </p:nvSpPr>
        <p:spPr>
          <a:xfrm>
            <a:off x="457200" y="1600200"/>
            <a:ext cx="4876800" cy="3810000"/>
          </a:xfrm>
        </p:spPr>
        <p:txBody>
          <a:bodyPr/>
          <a:lstStyle/>
          <a:p>
            <a:pPr marL="256032" indent="-256032">
              <a:buSzPct val="100000"/>
            </a:pPr>
            <a:r>
              <a:rPr lang="en-CA" altLang="en-US" sz="2600" dirty="0"/>
              <a:t>Billiard balls deform very little when they collide, and they quickly spring back from any deformation they do undergo.</a:t>
            </a:r>
          </a:p>
          <a:p>
            <a:pPr marL="255600" indent="-256032">
              <a:buSzPct val="100000"/>
            </a:pPr>
            <a:r>
              <a:rPr lang="en-CA" altLang="en-US" sz="2600" dirty="0"/>
              <a:t>Hence the force of interaction between the balls is almost perfectly conservative, and the collision is almost perfectly elastic.</a:t>
            </a:r>
          </a:p>
        </p:txBody>
      </p:sp>
      <p:sp>
        <p:nvSpPr>
          <p:cNvPr id="8" name="Text Placeholder 7"/>
          <p:cNvSpPr>
            <a:spLocks noGrp="1"/>
          </p:cNvSpPr>
          <p:nvPr>
            <p:ph type="body" sz="quarter" idx="14"/>
          </p:nvPr>
        </p:nvSpPr>
        <p:spPr>
          <a:xfrm>
            <a:off x="457200" y="5664200"/>
            <a:ext cx="8229600" cy="508000"/>
          </a:xfrm>
        </p:spPr>
        <p:txBody>
          <a:bodyPr/>
          <a:lstStyle/>
          <a:p>
            <a:r>
              <a:rPr lang="en-US" sz="2600" dirty="0">
                <a:hlinkClick r:id="rId2" tooltip="https://mediaplayer.pearsoncmg.com/assets/_video.true/secs-vtd17_happy_sad_demo_h264"/>
              </a:rPr>
              <a:t>Video Tutor Demonstration: Happy/Sad </a:t>
            </a:r>
            <a:r>
              <a:rPr lang="en-US" sz="2600" dirty="0" smtClean="0">
                <a:hlinkClick r:id="rId2" tooltip="https://mediaplayer.pearsoncmg.com/assets/_video.true/secs-vtd17_happy_sad_demo_h264"/>
              </a:rPr>
              <a:t>Pendulums</a:t>
            </a:r>
            <a:endParaRPr lang="en-US" sz="2600" dirty="0"/>
          </a:p>
        </p:txBody>
      </p:sp>
      <p:pic>
        <p:nvPicPr>
          <p:cNvPr id="4" name="Picture 3" descr="The cue ball collides with the other pool balls, sending them off in many different directions.&#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752600"/>
            <a:ext cx="3298332" cy="3301994"/>
          </a:xfrm>
          <a:prstGeom prst="rect">
            <a:avLst/>
          </a:prstGeom>
        </p:spPr>
      </p:pic>
    </p:spTree>
    <p:extLst>
      <p:ext uri="{BB962C8B-B14F-4D97-AF65-F5344CB8AC3E}">
        <p14:creationId xmlns:p14="http://schemas.microsoft.com/office/powerpoint/2010/main" val="3649947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altLang="en-US" sz="3600" dirty="0"/>
              <a:t>Elastic Collisions in One Dimension </a:t>
            </a:r>
            <a:r>
              <a:rPr lang="en-US" altLang="en-US" sz="2000" b="0" dirty="0"/>
              <a:t>(1 of 4)</a:t>
            </a:r>
            <a:endParaRPr lang="en-US" sz="2000" b="0" dirty="0"/>
          </a:p>
        </p:txBody>
      </p:sp>
      <p:sp>
        <p:nvSpPr>
          <p:cNvPr id="3" name="Content Placeholder 2"/>
          <p:cNvSpPr>
            <a:spLocks noGrp="1"/>
          </p:cNvSpPr>
          <p:nvPr>
            <p:ph idx="1"/>
          </p:nvPr>
        </p:nvSpPr>
        <p:spPr>
          <a:xfrm>
            <a:off x="457200" y="1600201"/>
            <a:ext cx="8610600" cy="2436089"/>
          </a:xfrm>
        </p:spPr>
        <p:txBody>
          <a:bodyPr/>
          <a:lstStyle/>
          <a:p>
            <a:pPr marL="256032" indent="-256032">
              <a:buSzPct val="100000"/>
            </a:pPr>
            <a:r>
              <a:rPr lang="en-CA" altLang="en-US" sz="2200" dirty="0"/>
              <a:t>Let’s look at a one-dimensional elastic collision between two objects </a:t>
            </a:r>
            <a:r>
              <a:rPr lang="en-CA" altLang="en-US" sz="2200" i="1" dirty="0"/>
              <a:t>A</a:t>
            </a:r>
            <a:r>
              <a:rPr lang="en-CA" altLang="en-US" sz="2200" dirty="0"/>
              <a:t> and </a:t>
            </a:r>
            <a:r>
              <a:rPr lang="en-CA" altLang="en-US" sz="2200" i="1" dirty="0"/>
              <a:t>B</a:t>
            </a:r>
            <a:r>
              <a:rPr lang="en-CA" altLang="en-US" sz="2200" dirty="0"/>
              <a:t>, in which all the velocities lie along the same line. </a:t>
            </a:r>
          </a:p>
          <a:p>
            <a:pPr marL="256032" indent="-256032">
              <a:buSzPct val="100000"/>
            </a:pPr>
            <a:r>
              <a:rPr lang="en-CA" altLang="en-US" sz="2200" dirty="0"/>
              <a:t>We will concentrate on the particular case in which object </a:t>
            </a:r>
            <a:r>
              <a:rPr lang="en-CA" altLang="en-US" sz="2200" i="1" dirty="0"/>
              <a:t>B</a:t>
            </a:r>
            <a:r>
              <a:rPr lang="en-CA" altLang="en-US" sz="2200" dirty="0"/>
              <a:t> is at rest before the collision.</a:t>
            </a:r>
          </a:p>
          <a:p>
            <a:pPr marL="256032" indent="-256032">
              <a:buSzPct val="100000"/>
            </a:pPr>
            <a:r>
              <a:rPr lang="en-CA" altLang="en-US" sz="2200" dirty="0"/>
              <a:t>Conservation of kinetic energy and momentum give the result for the final velocities of </a:t>
            </a:r>
            <a:r>
              <a:rPr lang="en-CA" altLang="en-US" sz="2200" i="1" dirty="0"/>
              <a:t>A</a:t>
            </a:r>
            <a:r>
              <a:rPr lang="en-CA" altLang="en-US" sz="2200" dirty="0"/>
              <a:t> and </a:t>
            </a:r>
            <a:r>
              <a:rPr lang="en-CA" altLang="en-US" sz="2200" i="1" dirty="0"/>
              <a:t>B</a:t>
            </a:r>
            <a:r>
              <a:rPr lang="en-CA" altLang="en-US" sz="2200" dirty="0"/>
              <a:t>:</a:t>
            </a:r>
            <a:endParaRPr lang="en-US" altLang="en-US" sz="2200" dirty="0"/>
          </a:p>
        </p:txBody>
      </p:sp>
      <p:graphicFrame>
        <p:nvGraphicFramePr>
          <p:cNvPr id="7" name="Object 6" descr="m sub B, times, v sub Ay 1 x + v sub Ay 2 x = m sub Ay, times, v sub Ay 1 x minus v sub Ay 2 x. v sub Ay 2 x = m sub Ay minus m sub B, over, m sub Ay + m sub B, times v sub Ay 1 x.&#10;"/>
          <p:cNvGraphicFramePr>
            <a:graphicFrameLocks noChangeAspect="1"/>
          </p:cNvGraphicFramePr>
          <p:nvPr>
            <p:extLst>
              <p:ext uri="{D42A27DB-BD31-4B8C-83A1-F6EECF244321}">
                <p14:modId xmlns:p14="http://schemas.microsoft.com/office/powerpoint/2010/main" val="828513738"/>
              </p:ext>
            </p:extLst>
          </p:nvPr>
        </p:nvGraphicFramePr>
        <p:xfrm>
          <a:off x="2641717" y="4044830"/>
          <a:ext cx="3860567" cy="411186"/>
        </p:xfrm>
        <a:graphic>
          <a:graphicData uri="http://schemas.openxmlformats.org/presentationml/2006/ole">
            <mc:AlternateContent xmlns:mc="http://schemas.openxmlformats.org/markup-compatibility/2006">
              <mc:Choice xmlns:v="urn:schemas-microsoft-com:vml" Requires="v">
                <p:oleObj spid="_x0000_s13636" name="Equation" r:id="rId3" imgW="2145960" imgH="228600" progId="Equation.DSMT4">
                  <p:embed/>
                </p:oleObj>
              </mc:Choice>
              <mc:Fallback>
                <p:oleObj name="Equation" r:id="rId3" imgW="2145960" imgH="228600" progId="Equation.DSMT4">
                  <p:embed/>
                  <p:pic>
                    <p:nvPicPr>
                      <p:cNvPr id="0" name=""/>
                      <p:cNvPicPr/>
                      <p:nvPr/>
                    </p:nvPicPr>
                    <p:blipFill>
                      <a:blip r:embed="rId4"/>
                      <a:stretch>
                        <a:fillRect/>
                      </a:stretch>
                    </p:blipFill>
                    <p:spPr>
                      <a:xfrm>
                        <a:off x="2641717" y="4044830"/>
                        <a:ext cx="3860567" cy="411186"/>
                      </a:xfrm>
                      <a:prstGeom prst="rect">
                        <a:avLst/>
                      </a:prstGeom>
                    </p:spPr>
                  </p:pic>
                </p:oleObj>
              </mc:Fallback>
            </mc:AlternateContent>
          </a:graphicData>
        </a:graphic>
      </p:graphicFrame>
      <p:graphicFrame>
        <p:nvGraphicFramePr>
          <p:cNvPr id="8" name="Object 7" descr="m sub B, times, v sub Ay 1 x + v sub Ay 2 x = m sub Ay, times, v sub Ay 1 x minus v sub Ay 2 x. v sub Ay 2 x = m sub Ay minus m sub B, over, m sub Ay + m sub B, times v sub Ay 1 x.&#10;&#10;"/>
          <p:cNvGraphicFramePr>
            <a:graphicFrameLocks noChangeAspect="1"/>
          </p:cNvGraphicFramePr>
          <p:nvPr>
            <p:extLst>
              <p:ext uri="{D42A27DB-BD31-4B8C-83A1-F6EECF244321}">
                <p14:modId xmlns:p14="http://schemas.microsoft.com/office/powerpoint/2010/main" val="1275428068"/>
              </p:ext>
            </p:extLst>
          </p:nvPr>
        </p:nvGraphicFramePr>
        <p:xfrm>
          <a:off x="3934325" y="4467254"/>
          <a:ext cx="2329599" cy="814227"/>
        </p:xfrm>
        <a:graphic>
          <a:graphicData uri="http://schemas.openxmlformats.org/presentationml/2006/ole">
            <mc:AlternateContent xmlns:mc="http://schemas.openxmlformats.org/markup-compatibility/2006">
              <mc:Choice xmlns:v="urn:schemas-microsoft-com:vml" Requires="v">
                <p:oleObj spid="_x0000_s13637" name="Equation" r:id="rId5" imgW="1307880" imgH="457200" progId="Equation.DSMT4">
                  <p:embed/>
                </p:oleObj>
              </mc:Choice>
              <mc:Fallback>
                <p:oleObj name="Equation" r:id="rId5" imgW="1307880" imgH="457200" progId="Equation.DSMT4">
                  <p:embed/>
                  <p:pic>
                    <p:nvPicPr>
                      <p:cNvPr id="0" name=""/>
                      <p:cNvPicPr/>
                      <p:nvPr/>
                    </p:nvPicPr>
                    <p:blipFill>
                      <a:blip r:embed="rId6"/>
                      <a:stretch>
                        <a:fillRect/>
                      </a:stretch>
                    </p:blipFill>
                    <p:spPr>
                      <a:xfrm>
                        <a:off x="3934325" y="4467254"/>
                        <a:ext cx="2329599" cy="814227"/>
                      </a:xfrm>
                      <a:prstGeom prst="rect">
                        <a:avLst/>
                      </a:prstGeom>
                    </p:spPr>
                  </p:pic>
                </p:oleObj>
              </mc:Fallback>
            </mc:AlternateContent>
          </a:graphicData>
        </a:graphic>
      </p:graphicFrame>
      <p:graphicFrame>
        <p:nvGraphicFramePr>
          <p:cNvPr id="10" name="Object 9" descr="v sub B 2 x = 2 m sub Ay over, m sub Ay + m sub B, times v sub Ay 1 x&#10;"/>
          <p:cNvGraphicFramePr>
            <a:graphicFrameLocks noChangeAspect="1"/>
          </p:cNvGraphicFramePr>
          <p:nvPr>
            <p:extLst>
              <p:ext uri="{D42A27DB-BD31-4B8C-83A1-F6EECF244321}">
                <p14:modId xmlns:p14="http://schemas.microsoft.com/office/powerpoint/2010/main" val="1756267707"/>
              </p:ext>
            </p:extLst>
          </p:nvPr>
        </p:nvGraphicFramePr>
        <p:xfrm>
          <a:off x="4001330" y="5292022"/>
          <a:ext cx="2027057" cy="695556"/>
        </p:xfrm>
        <a:graphic>
          <a:graphicData uri="http://schemas.openxmlformats.org/presentationml/2006/ole">
            <mc:AlternateContent xmlns:mc="http://schemas.openxmlformats.org/markup-compatibility/2006">
              <mc:Choice xmlns:v="urn:schemas-microsoft-com:vml" Requires="v">
                <p:oleObj spid="_x0000_s13638" name="Equation" r:id="rId7" imgW="1295280" imgH="444240" progId="Equation.DSMT4">
                  <p:embed/>
                </p:oleObj>
              </mc:Choice>
              <mc:Fallback>
                <p:oleObj name="Equation" r:id="rId7" imgW="1295280" imgH="444240" progId="Equation.DSMT4">
                  <p:embed/>
                  <p:pic>
                    <p:nvPicPr>
                      <p:cNvPr id="0" name=""/>
                      <p:cNvPicPr/>
                      <p:nvPr/>
                    </p:nvPicPr>
                    <p:blipFill>
                      <a:blip r:embed="rId8"/>
                      <a:stretch>
                        <a:fillRect/>
                      </a:stretch>
                    </p:blipFill>
                    <p:spPr>
                      <a:xfrm>
                        <a:off x="4001330" y="5292022"/>
                        <a:ext cx="2027057" cy="695556"/>
                      </a:xfrm>
                      <a:prstGeom prst="rect">
                        <a:avLst/>
                      </a:prstGeom>
                    </p:spPr>
                  </p:pic>
                </p:oleObj>
              </mc:Fallback>
            </mc:AlternateContent>
          </a:graphicData>
        </a:graphic>
      </p:graphicFrame>
      <p:sp>
        <p:nvSpPr>
          <p:cNvPr id="5" name="Text Placeholder 4"/>
          <p:cNvSpPr>
            <a:spLocks noGrp="1"/>
          </p:cNvSpPr>
          <p:nvPr>
            <p:ph type="body" sz="quarter" idx="14"/>
          </p:nvPr>
        </p:nvSpPr>
        <p:spPr>
          <a:xfrm>
            <a:off x="457200" y="6045200"/>
            <a:ext cx="5105400" cy="364836"/>
          </a:xfrm>
        </p:spPr>
        <p:txBody>
          <a:bodyPr/>
          <a:lstStyle/>
          <a:p>
            <a:r>
              <a:rPr lang="en-US" sz="2200" dirty="0">
                <a:hlinkClick r:id="rId9" tooltip="https://mediaplayer.pearsoncmg.com/assets/_video.true/secs-yf-vts-ex8-11"/>
              </a:rPr>
              <a:t>Video Tutor Solution: Example </a:t>
            </a:r>
            <a:r>
              <a:rPr lang="en-US" sz="2200" dirty="0" smtClean="0">
                <a:hlinkClick r:id="rId9" tooltip="https://mediaplayer.pearsoncmg.com/assets/_video.true/secs-yf-vts-ex8-11"/>
              </a:rPr>
              <a:t>8.11</a:t>
            </a:r>
            <a:endParaRPr lang="en-US" sz="2200" dirty="0">
              <a:hlinkClick r:id="rId9" tooltip="https://mediaplayer.pearsoncmg.com/assets/_video.true/secs-yf-vts-ex8-11"/>
            </a:endParaRPr>
          </a:p>
        </p:txBody>
      </p:sp>
    </p:spTree>
    <p:extLst>
      <p:ext uri="{BB962C8B-B14F-4D97-AF65-F5344CB8AC3E}">
        <p14:creationId xmlns:p14="http://schemas.microsoft.com/office/powerpoint/2010/main" val="3252678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altLang="en-US" sz="3600" dirty="0"/>
              <a:t>Elastic Collisions in One Dimension </a:t>
            </a:r>
            <a:r>
              <a:rPr lang="en-US" altLang="en-US" sz="2000" b="0" dirty="0"/>
              <a:t>(2 of 4)</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When </a:t>
            </a:r>
            <a:r>
              <a:rPr lang="en-US" altLang="en-US" sz="2600" i="1" dirty="0"/>
              <a:t>B</a:t>
            </a:r>
            <a:r>
              <a:rPr lang="en-US" altLang="en-US" sz="2600" dirty="0"/>
              <a:t> is much more massive than </a:t>
            </a:r>
            <a:r>
              <a:rPr lang="en-US" altLang="en-US" sz="2600" i="1" dirty="0"/>
              <a:t>A</a:t>
            </a:r>
            <a:r>
              <a:rPr lang="en-US" altLang="en-US" sz="2600" dirty="0"/>
              <a:t>, then </a:t>
            </a:r>
            <a:r>
              <a:rPr lang="en-US" altLang="en-US" sz="2600" i="1" dirty="0"/>
              <a:t>A</a:t>
            </a:r>
            <a:r>
              <a:rPr lang="en-US" altLang="en-US" sz="2600" dirty="0"/>
              <a:t> reverses its velocity direction, and </a:t>
            </a:r>
            <a:r>
              <a:rPr lang="en-US" altLang="en-US" sz="2600" i="1" dirty="0"/>
              <a:t>B</a:t>
            </a:r>
            <a:r>
              <a:rPr lang="en-US" altLang="en-US" sz="2600" dirty="0"/>
              <a:t> hardly moves.</a:t>
            </a:r>
          </a:p>
        </p:txBody>
      </p:sp>
      <p:pic>
        <p:nvPicPr>
          <p:cNvPr id="4" name="Picture 3" descr="Object Ay collides with a much more massive object B, which is initially at rest. Before the collision, object Ay moves in the positive x direction toward object B at b sub Ay 1 x. After the collision, object Ay moves in the negative x direction at v sub Ay 2 x approximately equal to negative v sub Ay 1 x, and object B moves in the positive x direction at v sub B 2 x.&#10;"/>
          <p:cNvPicPr>
            <a:picLocks noChangeAspect="1"/>
          </p:cNvPicPr>
          <p:nvPr/>
        </p:nvPicPr>
        <p:blipFill rotWithShape="1">
          <a:blip r:embed="rId2">
            <a:extLst>
              <a:ext uri="{28A0092B-C50C-407E-A947-70E740481C1C}">
                <a14:useLocalDpi xmlns:a14="http://schemas.microsoft.com/office/drawing/2010/main" val="0"/>
              </a:ext>
            </a:extLst>
          </a:blip>
          <a:srcRect t="17406"/>
          <a:stretch/>
        </p:blipFill>
        <p:spPr>
          <a:xfrm>
            <a:off x="1972861" y="2725950"/>
            <a:ext cx="5198277" cy="3326374"/>
          </a:xfrm>
          <a:prstGeom prst="rect">
            <a:avLst/>
          </a:prstGeom>
        </p:spPr>
      </p:pic>
    </p:spTree>
    <p:extLst>
      <p:ext uri="{BB962C8B-B14F-4D97-AF65-F5344CB8AC3E}">
        <p14:creationId xmlns:p14="http://schemas.microsoft.com/office/powerpoint/2010/main" val="2405126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altLang="en-US" sz="3600" dirty="0"/>
              <a:t>Elastic Collisions in One Dimension </a:t>
            </a:r>
            <a:r>
              <a:rPr lang="en-US" altLang="en-US" sz="2000" b="0" dirty="0"/>
              <a:t>(3 of 4)</a:t>
            </a:r>
            <a:endParaRPr lang="en-US" sz="2000" b="0" dirty="0"/>
          </a:p>
        </p:txBody>
      </p:sp>
      <p:sp>
        <p:nvSpPr>
          <p:cNvPr id="3" name="Content Placeholder 2"/>
          <p:cNvSpPr>
            <a:spLocks noGrp="1"/>
          </p:cNvSpPr>
          <p:nvPr>
            <p:ph idx="1"/>
          </p:nvPr>
        </p:nvSpPr>
        <p:spPr>
          <a:xfrm>
            <a:off x="457200" y="1600201"/>
            <a:ext cx="8229600" cy="1219200"/>
          </a:xfrm>
        </p:spPr>
        <p:txBody>
          <a:bodyPr/>
          <a:lstStyle/>
          <a:p>
            <a:pPr marL="256032" indent="-256032">
              <a:buSzPct val="100000"/>
            </a:pPr>
            <a:r>
              <a:rPr lang="en-US" altLang="en-US" sz="2600" dirty="0"/>
              <a:t>When </a:t>
            </a:r>
            <a:r>
              <a:rPr lang="en-US" altLang="en-US" sz="2600" i="1" dirty="0"/>
              <a:t>B</a:t>
            </a:r>
            <a:r>
              <a:rPr lang="en-US" altLang="en-US" sz="2600" dirty="0"/>
              <a:t> is much less massive than </a:t>
            </a:r>
            <a:r>
              <a:rPr lang="en-US" altLang="en-US" sz="2600" i="1" dirty="0"/>
              <a:t>A</a:t>
            </a:r>
            <a:r>
              <a:rPr lang="en-US" altLang="en-US" sz="2600" dirty="0"/>
              <a:t>, then </a:t>
            </a:r>
            <a:r>
              <a:rPr lang="en-US" altLang="en-US" sz="2600" i="1" dirty="0"/>
              <a:t>A</a:t>
            </a:r>
            <a:r>
              <a:rPr lang="en-US" altLang="en-US" sz="2600" dirty="0"/>
              <a:t> slows a little bit, while </a:t>
            </a:r>
            <a:r>
              <a:rPr lang="en-US" altLang="en-US" sz="2600" i="1" dirty="0"/>
              <a:t>B</a:t>
            </a:r>
            <a:r>
              <a:rPr lang="en-US" altLang="en-US" sz="2600" dirty="0"/>
              <a:t> picks up a velocity of about twice the original velocity of </a:t>
            </a:r>
            <a:r>
              <a:rPr lang="en-US" altLang="en-US" sz="2600" i="1" dirty="0"/>
              <a:t>A</a:t>
            </a:r>
            <a:r>
              <a:rPr lang="en-US" altLang="en-US" sz="2600" dirty="0"/>
              <a:t>.</a:t>
            </a:r>
          </a:p>
        </p:txBody>
      </p:sp>
      <p:pic>
        <p:nvPicPr>
          <p:cNvPr id="4" name="Picture 3" descr="Object Ay collides with a much less massive object B, which is initially at rest. Before the collision, object Ay moves at v sub Ay 1 x in the positive x direction. After the collision, object Ay moves at v sub Ay 2 x in the positive x direction, and object B moves at V sub B 2 x in the positive x direction.&#10;"/>
          <p:cNvPicPr>
            <a:picLocks noChangeAspect="1"/>
          </p:cNvPicPr>
          <p:nvPr/>
        </p:nvPicPr>
        <p:blipFill rotWithShape="1">
          <a:blip r:embed="rId2">
            <a:extLst>
              <a:ext uri="{28A0092B-C50C-407E-A947-70E740481C1C}">
                <a14:useLocalDpi xmlns:a14="http://schemas.microsoft.com/office/drawing/2010/main" val="0"/>
              </a:ext>
            </a:extLst>
          </a:blip>
          <a:srcRect t="17990"/>
          <a:stretch/>
        </p:blipFill>
        <p:spPr>
          <a:xfrm>
            <a:off x="2031796" y="2968664"/>
            <a:ext cx="5080409" cy="3296862"/>
          </a:xfrm>
          <a:prstGeom prst="rect">
            <a:avLst/>
          </a:prstGeom>
        </p:spPr>
      </p:pic>
    </p:spTree>
    <p:extLst>
      <p:ext uri="{BB962C8B-B14F-4D97-AF65-F5344CB8AC3E}">
        <p14:creationId xmlns:p14="http://schemas.microsoft.com/office/powerpoint/2010/main" val="266017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20000" cy="1097280"/>
          </a:xfrm>
        </p:spPr>
        <p:txBody>
          <a:bodyPr/>
          <a:lstStyle/>
          <a:p>
            <a:r>
              <a:rPr lang="en-US" altLang="en-US" sz="3600" dirty="0"/>
              <a:t>Elastic Collisions in One Dimension </a:t>
            </a:r>
            <a:r>
              <a:rPr lang="en-US" altLang="en-US" sz="2000" b="0" dirty="0"/>
              <a:t>(4 of 4)</a:t>
            </a:r>
            <a:endParaRPr lang="en-US" sz="2000" b="0" dirty="0"/>
          </a:p>
        </p:txBody>
      </p:sp>
      <p:sp>
        <p:nvSpPr>
          <p:cNvPr id="3" name="Content Placeholder 2"/>
          <p:cNvSpPr>
            <a:spLocks noGrp="1"/>
          </p:cNvSpPr>
          <p:nvPr>
            <p:ph idx="1"/>
          </p:nvPr>
        </p:nvSpPr>
        <p:spPr>
          <a:xfrm>
            <a:off x="457200" y="1600201"/>
            <a:ext cx="8534400" cy="914399"/>
          </a:xfrm>
        </p:spPr>
        <p:txBody>
          <a:bodyPr/>
          <a:lstStyle/>
          <a:p>
            <a:pPr marL="256032" indent="-256032">
              <a:buSzPct val="100000"/>
            </a:pPr>
            <a:r>
              <a:rPr lang="en-US" altLang="en-US" sz="2600" dirty="0"/>
              <a:t>When </a:t>
            </a:r>
            <a:r>
              <a:rPr lang="en-US" altLang="en-US" sz="2600" i="1" dirty="0"/>
              <a:t>A</a:t>
            </a:r>
            <a:r>
              <a:rPr lang="en-US" altLang="en-US" sz="2600" dirty="0"/>
              <a:t> and </a:t>
            </a:r>
            <a:r>
              <a:rPr lang="en-US" altLang="en-US" sz="2600" i="1" dirty="0"/>
              <a:t>B</a:t>
            </a:r>
            <a:r>
              <a:rPr lang="en-US" altLang="en-US" sz="2600" dirty="0"/>
              <a:t> have similar masses, then </a:t>
            </a:r>
            <a:r>
              <a:rPr lang="en-US" altLang="en-US" sz="2600" i="1" dirty="0"/>
              <a:t>A</a:t>
            </a:r>
            <a:r>
              <a:rPr lang="en-US" altLang="en-US" sz="2600" dirty="0"/>
              <a:t> stops after the collision and </a:t>
            </a:r>
            <a:r>
              <a:rPr lang="en-US" altLang="en-US" sz="2600" i="1" dirty="0"/>
              <a:t>B</a:t>
            </a:r>
            <a:r>
              <a:rPr lang="en-US" altLang="en-US" sz="2600" dirty="0"/>
              <a:t> moves with the original speed of </a:t>
            </a:r>
            <a:r>
              <a:rPr lang="en-US" altLang="en-US" sz="2600" i="1" dirty="0"/>
              <a:t>A</a:t>
            </a:r>
            <a:r>
              <a:rPr lang="en-US" altLang="en-US" sz="2600" dirty="0"/>
              <a:t>.</a:t>
            </a:r>
          </a:p>
        </p:txBody>
      </p:sp>
      <p:pic>
        <p:nvPicPr>
          <p:cNvPr id="4" name="Picture 3" descr="When a moving object ay has a 1 D elastic collision with an equal mass motionless object B, all of ay's momentum and kinetic energy are transferred to B. For example, a pool ball Ay moves at v sub Ay 1 x to pool ball B with v sub B 1 x = 0. After they collide, v sub A 2 x = 0, and v sub B 2 x = v sub Ay 1 x.&#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165" y="2743200"/>
            <a:ext cx="4853425" cy="3457637"/>
          </a:xfrm>
          <a:prstGeom prst="rect">
            <a:avLst/>
          </a:prstGeom>
        </p:spPr>
      </p:pic>
    </p:spTree>
    <p:extLst>
      <p:ext uri="{BB962C8B-B14F-4D97-AF65-F5344CB8AC3E}">
        <p14:creationId xmlns:p14="http://schemas.microsoft.com/office/powerpoint/2010/main" val="1810917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Center of Mass</a:t>
            </a:r>
            <a:endParaRPr lang="en-US" sz="3600" dirty="0"/>
          </a:p>
        </p:txBody>
      </p:sp>
      <p:sp>
        <p:nvSpPr>
          <p:cNvPr id="3" name="Content Placeholder 2"/>
          <p:cNvSpPr>
            <a:spLocks noGrp="1"/>
          </p:cNvSpPr>
          <p:nvPr>
            <p:ph idx="1"/>
          </p:nvPr>
        </p:nvSpPr>
        <p:spPr>
          <a:xfrm>
            <a:off x="457200" y="1600201"/>
            <a:ext cx="8229600" cy="3200400"/>
          </a:xfrm>
        </p:spPr>
        <p:txBody>
          <a:bodyPr/>
          <a:lstStyle/>
          <a:p>
            <a:pPr marL="256032" indent="-256032">
              <a:buSzPct val="100000"/>
            </a:pPr>
            <a:r>
              <a:rPr lang="en-CA" altLang="en-US" sz="2600" dirty="0"/>
              <a:t>We can restate the principle of conservation of momentum in a useful way by using the concept of center of mass.</a:t>
            </a:r>
          </a:p>
          <a:p>
            <a:pPr marL="256032" indent="-256032">
              <a:buSzPct val="100000"/>
            </a:pPr>
            <a:r>
              <a:rPr lang="en-CA" altLang="en-US" sz="2600" dirty="0"/>
              <a:t>Suppose we have several particles with masses </a:t>
            </a:r>
            <a:r>
              <a:rPr lang="en-CA" altLang="en-US" sz="2600" i="1" dirty="0"/>
              <a:t>m</a:t>
            </a:r>
            <a:r>
              <a:rPr lang="en-CA" altLang="en-US" sz="2600" baseline="-25000" dirty="0"/>
              <a:t>1</a:t>
            </a:r>
            <a:r>
              <a:rPr lang="en-CA" altLang="en-US" sz="2600" dirty="0"/>
              <a:t>, </a:t>
            </a:r>
            <a:r>
              <a:rPr lang="en-CA" altLang="en-US" sz="2600" i="1" dirty="0"/>
              <a:t>m</a:t>
            </a:r>
            <a:r>
              <a:rPr lang="en-CA" altLang="en-US" sz="2600" baseline="-25000" dirty="0"/>
              <a:t>2</a:t>
            </a:r>
            <a:r>
              <a:rPr lang="en-CA" altLang="en-US" sz="2600" dirty="0"/>
              <a:t>, and so on. </a:t>
            </a:r>
          </a:p>
          <a:p>
            <a:pPr marL="256032" indent="-256032">
              <a:buSzPct val="100000"/>
            </a:pPr>
            <a:r>
              <a:rPr lang="en-CA" altLang="en-US" sz="2600" dirty="0"/>
              <a:t>We define the center of mass of the system as the point at the position given by:</a:t>
            </a:r>
            <a:endParaRPr lang="en-US" altLang="en-US" sz="2600" dirty="0"/>
          </a:p>
        </p:txBody>
      </p:sp>
      <p:pic>
        <p:nvPicPr>
          <p:cNvPr id="4" name="Picture 3" descr="The position vector of the center of mass of a system of particles is the sum of the position vectors of individual particles, divided by the sum of the masses of the individual particles. In other words, vector r sub c m = the sum of m sub i r sub i from i upward, divided by the sum of m sub i from i upward.&#10;"/>
          <p:cNvPicPr>
            <a:picLocks noChangeAspect="1"/>
          </p:cNvPicPr>
          <p:nvPr/>
        </p:nvPicPr>
        <p:blipFill rotWithShape="1">
          <a:blip r:embed="rId2">
            <a:extLst>
              <a:ext uri="{28A0092B-C50C-407E-A947-70E740481C1C}">
                <a14:useLocalDpi xmlns:a14="http://schemas.microsoft.com/office/drawing/2010/main" val="0"/>
              </a:ext>
            </a:extLst>
          </a:blip>
          <a:srcRect r="17011" b="13217"/>
          <a:stretch/>
        </p:blipFill>
        <p:spPr>
          <a:xfrm>
            <a:off x="1231180" y="4872370"/>
            <a:ext cx="6681641" cy="1460213"/>
          </a:xfrm>
          <a:prstGeom prst="rect">
            <a:avLst/>
          </a:prstGeom>
        </p:spPr>
      </p:pic>
    </p:spTree>
    <p:extLst>
      <p:ext uri="{BB962C8B-B14F-4D97-AF65-F5344CB8AC3E}">
        <p14:creationId xmlns:p14="http://schemas.microsoft.com/office/powerpoint/2010/main" val="1334472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Center of Mass of Symmetrical Objects </a:t>
            </a:r>
            <a:r>
              <a:rPr lang="en-US" altLang="en-US" sz="2000" b="0" dirty="0"/>
              <a:t>(1 of 2)</a:t>
            </a:r>
            <a:endParaRPr lang="en-US" sz="2000" b="0" dirty="0"/>
          </a:p>
        </p:txBody>
      </p:sp>
      <p:pic>
        <p:nvPicPr>
          <p:cNvPr id="4" name="Picture 3" descr="If a homogenous object such as a cube, sphere, or cylinder has a geometric center, that is where the center of mass is located.&#10;"/>
          <p:cNvPicPr>
            <a:picLocks noChangeAspect="1"/>
          </p:cNvPicPr>
          <p:nvPr/>
        </p:nvPicPr>
        <p:blipFill rotWithShape="1">
          <a:blip r:embed="rId2">
            <a:extLst>
              <a:ext uri="{28A0092B-C50C-407E-A947-70E740481C1C}">
                <a14:useLocalDpi xmlns:a14="http://schemas.microsoft.com/office/drawing/2010/main" val="0"/>
              </a:ext>
            </a:extLst>
          </a:blip>
          <a:srcRect b="57102"/>
          <a:stretch/>
        </p:blipFill>
        <p:spPr>
          <a:xfrm>
            <a:off x="1258368" y="2028888"/>
            <a:ext cx="6584230" cy="3789931"/>
          </a:xfrm>
          <a:prstGeom prst="rect">
            <a:avLst/>
          </a:prstGeom>
        </p:spPr>
      </p:pic>
    </p:spTree>
    <p:extLst>
      <p:ext uri="{BB962C8B-B14F-4D97-AF65-F5344CB8AC3E}">
        <p14:creationId xmlns:p14="http://schemas.microsoft.com/office/powerpoint/2010/main" val="1801476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Center of Mass of Symmetrical Objects </a:t>
            </a:r>
            <a:r>
              <a:rPr lang="en-US" altLang="en-US" sz="2000" b="0" dirty="0"/>
              <a:t>(2 of 2)</a:t>
            </a:r>
            <a:endParaRPr lang="en-US" sz="2000" b="0" dirty="0"/>
          </a:p>
        </p:txBody>
      </p:sp>
      <p:pic>
        <p:nvPicPr>
          <p:cNvPr id="4" name="Picture 3" descr="If an object such as a disk or donut has an axis of symmetry, the center of mass lies along it. As in the case of the donut, the center of mass may not be within the object.&#10;"/>
          <p:cNvPicPr>
            <a:picLocks noChangeAspect="1"/>
          </p:cNvPicPr>
          <p:nvPr/>
        </p:nvPicPr>
        <p:blipFill rotWithShape="1">
          <a:blip r:embed="rId2">
            <a:extLst>
              <a:ext uri="{28A0092B-C50C-407E-A947-70E740481C1C}">
                <a14:useLocalDpi xmlns:a14="http://schemas.microsoft.com/office/drawing/2010/main" val="0"/>
              </a:ext>
            </a:extLst>
          </a:blip>
          <a:srcRect t="48816"/>
          <a:stretch/>
        </p:blipFill>
        <p:spPr>
          <a:xfrm>
            <a:off x="1679340" y="1861907"/>
            <a:ext cx="5785318" cy="3973293"/>
          </a:xfrm>
          <a:prstGeom prst="rect">
            <a:avLst/>
          </a:prstGeom>
        </p:spPr>
      </p:pic>
    </p:spTree>
    <p:extLst>
      <p:ext uri="{BB962C8B-B14F-4D97-AF65-F5344CB8AC3E}">
        <p14:creationId xmlns:p14="http://schemas.microsoft.com/office/powerpoint/2010/main" val="108053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a:xfrm>
            <a:off x="457200" y="1600201"/>
            <a:ext cx="8458200" cy="1981200"/>
          </a:xfrm>
        </p:spPr>
        <p:txBody>
          <a:bodyPr/>
          <a:lstStyle/>
          <a:p>
            <a:pPr marL="256032" indent="-256032">
              <a:buSzPct val="100000"/>
            </a:pPr>
            <a:r>
              <a:rPr lang="en-US" altLang="en-US" sz="2200" dirty="0"/>
              <a:t>In many situations, such as hailstones shattering a roof, we cannot use Newton’s second law to solve problems because we know very little about the complicated forces involved.</a:t>
            </a:r>
          </a:p>
          <a:p>
            <a:pPr marL="256032" indent="-256032">
              <a:buSzPct val="100000"/>
            </a:pPr>
            <a:r>
              <a:rPr lang="en-US" altLang="en-US" sz="2200" dirty="0"/>
              <a:t>In this chapter, we shall introduce </a:t>
            </a:r>
            <a:r>
              <a:rPr lang="en-US" altLang="en-US" sz="2200" b="1" dirty="0"/>
              <a:t>momentum </a:t>
            </a:r>
            <a:r>
              <a:rPr lang="en-US" altLang="en-US" sz="2200" dirty="0"/>
              <a:t>and </a:t>
            </a:r>
            <a:r>
              <a:rPr lang="en-US" altLang="en-US" sz="2200" b="1" dirty="0"/>
              <a:t>impulse</a:t>
            </a:r>
            <a:r>
              <a:rPr lang="en-US" altLang="en-US" sz="2200" dirty="0"/>
              <a:t>, and the </a:t>
            </a:r>
            <a:r>
              <a:rPr lang="en-US" altLang="en-US" sz="2200" b="1" dirty="0"/>
              <a:t>conservation of momentum</a:t>
            </a:r>
            <a:r>
              <a:rPr lang="en-US" altLang="en-US" sz="2200" dirty="0"/>
              <a:t>, to solve such problems.</a:t>
            </a:r>
          </a:p>
        </p:txBody>
      </p:sp>
      <p:pic>
        <p:nvPicPr>
          <p:cNvPr id="6" name="Picture 5" descr="A roof with broken tiles covered in hail."/>
          <p:cNvPicPr>
            <a:picLocks noChangeAspect="1"/>
          </p:cNvPicPr>
          <p:nvPr/>
        </p:nvPicPr>
        <p:blipFill>
          <a:blip r:embed="rId2"/>
          <a:stretch>
            <a:fillRect/>
          </a:stretch>
        </p:blipFill>
        <p:spPr>
          <a:xfrm>
            <a:off x="1991134" y="3719553"/>
            <a:ext cx="4781739" cy="2494335"/>
          </a:xfrm>
          <a:prstGeom prst="rect">
            <a:avLst/>
          </a:prstGeom>
        </p:spPr>
      </p:pic>
    </p:spTree>
    <p:extLst>
      <p:ext uri="{BB962C8B-B14F-4D97-AF65-F5344CB8AC3E}">
        <p14:creationId xmlns:p14="http://schemas.microsoft.com/office/powerpoint/2010/main" val="2346713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Motion of the Center of Mass</a:t>
            </a:r>
            <a:endParaRPr lang="en-US" sz="3600" dirty="0"/>
          </a:p>
        </p:txBody>
      </p:sp>
      <p:sp>
        <p:nvSpPr>
          <p:cNvPr id="3" name="Content Placeholder 2"/>
          <p:cNvSpPr>
            <a:spLocks noGrp="1"/>
          </p:cNvSpPr>
          <p:nvPr>
            <p:ph idx="1"/>
          </p:nvPr>
        </p:nvSpPr>
        <p:spPr>
          <a:xfrm>
            <a:off x="457200" y="1600201"/>
            <a:ext cx="5257800" cy="2971799"/>
          </a:xfrm>
        </p:spPr>
        <p:txBody>
          <a:bodyPr/>
          <a:lstStyle/>
          <a:p>
            <a:pPr marL="256032" indent="-256032">
              <a:buSzPct val="100000"/>
            </a:pPr>
            <a:r>
              <a:rPr lang="en-US" altLang="en-US" sz="2600" dirty="0"/>
              <a:t>The total momentum of a system is equal to the total mass times the velocity of the center of mass.</a:t>
            </a:r>
          </a:p>
          <a:p>
            <a:pPr marL="256032" indent="-256032">
              <a:buSzPct val="100000"/>
            </a:pPr>
            <a:r>
              <a:rPr lang="en-US" altLang="en-US" sz="2600" dirty="0"/>
              <a:t>The center of mass of the wrench at the right moves as though all the mass were concentrated there.</a:t>
            </a:r>
            <a:endParaRPr lang="en-US" sz="2600" dirty="0"/>
          </a:p>
        </p:txBody>
      </p:sp>
      <p:pic>
        <p:nvPicPr>
          <p:cNvPr id="4" name="Picture 3" descr="The center of mass of a wrench is closer to the head. So, the wrench rotates in the vertical plane as it falls. However, the center of mass is displaced vertically with a downward velocity.&#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315" y="1752600"/>
            <a:ext cx="2386485" cy="3525813"/>
          </a:xfrm>
          <a:prstGeom prst="rect">
            <a:avLst/>
          </a:prstGeom>
        </p:spPr>
      </p:pic>
      <p:pic>
        <p:nvPicPr>
          <p:cNvPr id="7" name="Picture 6" descr="The total mass of a system of particles M times the velocity of the center of mass v sub c m = the sum of the products of the momenta and velocities for individual particles, meaning that M v sub c m = the total momentum of the system, upper P.&#10;"/>
          <p:cNvPicPr>
            <a:picLocks noChangeAspect="1"/>
          </p:cNvPicPr>
          <p:nvPr/>
        </p:nvPicPr>
        <p:blipFill rotWithShape="1">
          <a:blip r:embed="rId3">
            <a:extLst>
              <a:ext uri="{28A0092B-C50C-407E-A947-70E740481C1C}">
                <a14:useLocalDpi xmlns:a14="http://schemas.microsoft.com/office/drawing/2010/main" val="0"/>
              </a:ext>
            </a:extLst>
          </a:blip>
          <a:srcRect r="23253" b="13235"/>
          <a:stretch/>
        </p:blipFill>
        <p:spPr>
          <a:xfrm>
            <a:off x="705932" y="4829909"/>
            <a:ext cx="5322411" cy="1167370"/>
          </a:xfrm>
          <a:prstGeom prst="rect">
            <a:avLst/>
          </a:prstGeom>
        </p:spPr>
      </p:pic>
    </p:spTree>
    <p:extLst>
      <p:ext uri="{BB962C8B-B14F-4D97-AF65-F5344CB8AC3E}">
        <p14:creationId xmlns:p14="http://schemas.microsoft.com/office/powerpoint/2010/main" val="1401977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External Forces and Center-Of-Mass Motion</a:t>
            </a:r>
            <a:endParaRPr lang="en-US" sz="3600" dirty="0"/>
          </a:p>
        </p:txBody>
      </p:sp>
      <p:sp>
        <p:nvSpPr>
          <p:cNvPr id="3" name="Content Placeholder 2"/>
          <p:cNvSpPr>
            <a:spLocks noGrp="1"/>
          </p:cNvSpPr>
          <p:nvPr>
            <p:ph idx="1"/>
          </p:nvPr>
        </p:nvSpPr>
        <p:spPr>
          <a:xfrm>
            <a:off x="457200" y="1600201"/>
            <a:ext cx="8001000" cy="1872672"/>
          </a:xfrm>
        </p:spPr>
        <p:txBody>
          <a:bodyPr/>
          <a:lstStyle/>
          <a:p>
            <a:pPr marL="256032" indent="-256032">
              <a:buSzPct val="100000"/>
            </a:pPr>
            <a:r>
              <a:rPr lang="en-CA" altLang="en-US" sz="2400" dirty="0"/>
              <a:t>When an object or a collection of particles is acted on by external forces, the center of mass moves as though all the mass were concentrated at that point and it were acted on by a net force equal to the sum of the external forces on the system.</a:t>
            </a:r>
            <a:endParaRPr lang="en-US" altLang="en-US" sz="2400" dirty="0"/>
          </a:p>
        </p:txBody>
      </p:sp>
      <p:pic>
        <p:nvPicPr>
          <p:cNvPr id="4" name="Picture 3" descr="A shell initial travels along a single parabolic path before exploding in mid air. After the shell explodes, the two fragments follow individual trajectories, but the center of mass, or c m, continues to follow the shell's original trajectory.&#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817" y="3599872"/>
            <a:ext cx="6692365" cy="2668355"/>
          </a:xfrm>
          <a:prstGeom prst="rect">
            <a:avLst/>
          </a:prstGeom>
        </p:spPr>
      </p:pic>
    </p:spTree>
    <p:extLst>
      <p:ext uri="{BB962C8B-B14F-4D97-AF65-F5344CB8AC3E}">
        <p14:creationId xmlns:p14="http://schemas.microsoft.com/office/powerpoint/2010/main" val="2263246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Rocket Propulsion</a:t>
            </a:r>
            <a:endParaRPr lang="en-US" sz="3600" dirty="0"/>
          </a:p>
        </p:txBody>
      </p:sp>
      <p:sp>
        <p:nvSpPr>
          <p:cNvPr id="3" name="Content Placeholder 2"/>
          <p:cNvSpPr>
            <a:spLocks noGrp="1"/>
          </p:cNvSpPr>
          <p:nvPr>
            <p:ph idx="1"/>
          </p:nvPr>
        </p:nvSpPr>
        <p:spPr>
          <a:xfrm>
            <a:off x="457200" y="1600200"/>
            <a:ext cx="5638800" cy="3047999"/>
          </a:xfrm>
        </p:spPr>
        <p:txBody>
          <a:bodyPr/>
          <a:lstStyle/>
          <a:p>
            <a:pPr marL="256032" indent="-256032">
              <a:buSzPct val="100000"/>
            </a:pPr>
            <a:r>
              <a:rPr lang="en-US" altLang="en-US" sz="2600" dirty="0"/>
              <a:t>As a rocket burns fuel, its mass decreases.</a:t>
            </a:r>
          </a:p>
          <a:p>
            <a:pPr marL="256032" indent="-256032">
              <a:buSzPct val="100000"/>
            </a:pPr>
            <a:r>
              <a:rPr lang="en-CA" altLang="en-US" sz="2600" dirty="0"/>
              <a:t>To provide enough thrust to lift its payload into space, this </a:t>
            </a:r>
            <a:r>
              <a:rPr lang="en-CA" altLang="en-US" sz="2600" b="1" dirty="0"/>
              <a:t>Atlas V</a:t>
            </a:r>
            <a:r>
              <a:rPr lang="en-CA" altLang="en-US" sz="2600" dirty="0"/>
              <a:t> launch vehicle ejects more than 1000 kg of burned fuel per second at speeds of nearly 4000 m/s.</a:t>
            </a:r>
            <a:endParaRPr lang="en-US" altLang="en-US" sz="2600" dirty="0"/>
          </a:p>
        </p:txBody>
      </p:sp>
      <p:sp>
        <p:nvSpPr>
          <p:cNvPr id="8" name="Text Placeholder 7"/>
          <p:cNvSpPr>
            <a:spLocks noGrp="1"/>
          </p:cNvSpPr>
          <p:nvPr>
            <p:ph type="body" sz="quarter" idx="14"/>
          </p:nvPr>
        </p:nvSpPr>
        <p:spPr>
          <a:xfrm>
            <a:off x="457200" y="4902200"/>
            <a:ext cx="5562600" cy="965200"/>
          </a:xfrm>
        </p:spPr>
        <p:txBody>
          <a:bodyPr/>
          <a:lstStyle/>
          <a:p>
            <a:r>
              <a:rPr lang="en-US" sz="2600" dirty="0">
                <a:hlinkClick r:id="rId2" tooltip="https://mediaplayer.pearsoncmg.com/assets/_video.true/secs-vtd16_waterrocket"/>
              </a:rPr>
              <a:t>Video Tutor Demonstration: Water </a:t>
            </a:r>
            <a:r>
              <a:rPr lang="en-US" sz="2600" dirty="0" smtClean="0">
                <a:hlinkClick r:id="rId2" tooltip="https://mediaplayer.pearsoncmg.com/assets/_video.true/secs-vtd16_waterrocket"/>
              </a:rPr>
              <a:t>Rocket</a:t>
            </a:r>
            <a:endParaRPr lang="en-US" sz="2600" dirty="0"/>
          </a:p>
        </p:txBody>
      </p:sp>
      <p:pic>
        <p:nvPicPr>
          <p:cNvPr id="4" name="Picture 3" descr="A rocket takes off.&#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00201"/>
            <a:ext cx="2421974" cy="4738647"/>
          </a:xfrm>
          <a:prstGeom prst="rect">
            <a:avLst/>
          </a:prstGeom>
        </p:spPr>
      </p:pic>
    </p:spTree>
    <p:extLst>
      <p:ext uri="{BB962C8B-B14F-4D97-AF65-F5344CB8AC3E}">
        <p14:creationId xmlns:p14="http://schemas.microsoft.com/office/powerpoint/2010/main" val="3505284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Momentum and Newton's Second Law</a:t>
            </a:r>
            <a:endParaRPr lang="en-US" sz="3600" dirty="0"/>
          </a:p>
        </p:txBody>
      </p:sp>
      <p:sp>
        <p:nvSpPr>
          <p:cNvPr id="5" name="Content Placeholder 4"/>
          <p:cNvSpPr>
            <a:spLocks noGrp="1"/>
          </p:cNvSpPr>
          <p:nvPr>
            <p:ph idx="1"/>
          </p:nvPr>
        </p:nvSpPr>
        <p:spPr>
          <a:xfrm>
            <a:off x="457200" y="1600200"/>
            <a:ext cx="3657600" cy="1571680"/>
          </a:xfrm>
        </p:spPr>
        <p:txBody>
          <a:bodyPr/>
          <a:lstStyle/>
          <a:p>
            <a:r>
              <a:rPr lang="en-US" altLang="en-US" sz="2600" dirty="0"/>
              <a:t>The </a:t>
            </a:r>
            <a:r>
              <a:rPr lang="en-US" altLang="en-US" sz="2600" b="1" dirty="0"/>
              <a:t>momentum</a:t>
            </a:r>
            <a:r>
              <a:rPr lang="en-US" altLang="en-US" sz="2600" dirty="0"/>
              <a:t> of a particle is the product of its mass and its velocity:</a:t>
            </a:r>
          </a:p>
        </p:txBody>
      </p:sp>
      <p:graphicFrame>
        <p:nvGraphicFramePr>
          <p:cNvPr id="8" name="Object 7" descr="Vector p = m times vector v&#10;"/>
          <p:cNvGraphicFramePr>
            <a:graphicFrameLocks noChangeAspect="1"/>
          </p:cNvGraphicFramePr>
          <p:nvPr>
            <p:extLst>
              <p:ext uri="{D42A27DB-BD31-4B8C-83A1-F6EECF244321}">
                <p14:modId xmlns:p14="http://schemas.microsoft.com/office/powerpoint/2010/main" val="628881587"/>
              </p:ext>
            </p:extLst>
          </p:nvPr>
        </p:nvGraphicFramePr>
        <p:xfrm>
          <a:off x="1628483" y="3290031"/>
          <a:ext cx="1218223" cy="493091"/>
        </p:xfrm>
        <a:graphic>
          <a:graphicData uri="http://schemas.openxmlformats.org/presentationml/2006/ole">
            <mc:AlternateContent xmlns:mc="http://schemas.openxmlformats.org/markup-compatibility/2006">
              <mc:Choice xmlns:v="urn:schemas-microsoft-com:vml" Requires="v">
                <p:oleObj spid="_x0000_s11409" name="Equation" r:id="rId3" imgW="533160" imgH="215640" progId="Equation.DSMT4">
                  <p:embed/>
                </p:oleObj>
              </mc:Choice>
              <mc:Fallback>
                <p:oleObj name="Equation" r:id="rId3" imgW="533160" imgH="215640" progId="Equation.DSMT4">
                  <p:embed/>
                  <p:pic>
                    <p:nvPicPr>
                      <p:cNvPr id="0" name=""/>
                      <p:cNvPicPr/>
                      <p:nvPr/>
                    </p:nvPicPr>
                    <p:blipFill>
                      <a:blip r:embed="rId4"/>
                      <a:stretch>
                        <a:fillRect/>
                      </a:stretch>
                    </p:blipFill>
                    <p:spPr>
                      <a:xfrm>
                        <a:off x="1628483" y="3290031"/>
                        <a:ext cx="1218223" cy="493091"/>
                      </a:xfrm>
                      <a:prstGeom prst="rect">
                        <a:avLst/>
                      </a:prstGeom>
                    </p:spPr>
                  </p:pic>
                </p:oleObj>
              </mc:Fallback>
            </mc:AlternateContent>
          </a:graphicData>
        </a:graphic>
      </p:graphicFrame>
      <p:pic>
        <p:nvPicPr>
          <p:cNvPr id="9" name="Picture 8" descr="Momentum vector p is a vector quantity. A particle's momentum has the same direction as its velocity vector v.&#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650" y="1641430"/>
            <a:ext cx="3712116" cy="3446964"/>
          </a:xfrm>
          <a:prstGeom prst="rect">
            <a:avLst/>
          </a:prstGeom>
        </p:spPr>
      </p:pic>
      <p:sp>
        <p:nvSpPr>
          <p:cNvPr id="6" name="Content Placeholder 5"/>
          <p:cNvSpPr>
            <a:spLocks noGrp="1"/>
          </p:cNvSpPr>
          <p:nvPr>
            <p:ph idx="13"/>
          </p:nvPr>
        </p:nvSpPr>
        <p:spPr>
          <a:xfrm>
            <a:off x="457200" y="3962401"/>
            <a:ext cx="4191000" cy="1143000"/>
          </a:xfrm>
        </p:spPr>
        <p:txBody>
          <a:bodyPr/>
          <a:lstStyle/>
          <a:p>
            <a:r>
              <a:rPr lang="en-US" altLang="en-US" sz="2600" dirty="0"/>
              <a:t>Newton’s second law can be written in terms of momentum:</a:t>
            </a:r>
          </a:p>
        </p:txBody>
      </p:sp>
      <p:pic>
        <p:nvPicPr>
          <p:cNvPr id="3" name="Picture 2" descr="The annotations are as follows. Newton’s second law in terms of momentum: The net external force acting on a particle, sigma vector F, equals the rate of change of the particle’s momentum, d vector p over d t."/>
          <p:cNvPicPr>
            <a:picLocks noChangeAspect="1"/>
          </p:cNvPicPr>
          <p:nvPr/>
        </p:nvPicPr>
        <p:blipFill>
          <a:blip r:embed="rId6"/>
          <a:stretch>
            <a:fillRect/>
          </a:stretch>
        </p:blipFill>
        <p:spPr>
          <a:xfrm>
            <a:off x="876995" y="5295069"/>
            <a:ext cx="7121795" cy="1014904"/>
          </a:xfrm>
          <a:prstGeom prst="rect">
            <a:avLst/>
          </a:prstGeom>
        </p:spPr>
      </p:pic>
    </p:spTree>
    <p:extLst>
      <p:ext uri="{BB962C8B-B14F-4D97-AF65-F5344CB8AC3E}">
        <p14:creationId xmlns:p14="http://schemas.microsoft.com/office/powerpoint/2010/main" val="29326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Impulse </a:t>
            </a:r>
            <a:r>
              <a:rPr lang="en-US" altLang="en-US" sz="2000" b="0" dirty="0"/>
              <a:t>(1 of 3)</a:t>
            </a:r>
            <a:endParaRPr lang="en-US" sz="2000" b="0" dirty="0"/>
          </a:p>
        </p:txBody>
      </p:sp>
      <p:sp>
        <p:nvSpPr>
          <p:cNvPr id="7" name="Content Placeholder 6"/>
          <p:cNvSpPr>
            <a:spLocks noGrp="1"/>
          </p:cNvSpPr>
          <p:nvPr>
            <p:ph idx="1"/>
          </p:nvPr>
        </p:nvSpPr>
        <p:spPr>
          <a:xfrm>
            <a:off x="457200" y="1600201"/>
            <a:ext cx="8382000" cy="838199"/>
          </a:xfrm>
        </p:spPr>
        <p:txBody>
          <a:bodyPr/>
          <a:lstStyle/>
          <a:p>
            <a:r>
              <a:rPr lang="en-US" altLang="en-US" sz="2600" dirty="0"/>
              <a:t>The </a:t>
            </a:r>
            <a:r>
              <a:rPr lang="en-US" altLang="en-US" sz="2600" b="1" dirty="0"/>
              <a:t>impulse</a:t>
            </a:r>
            <a:r>
              <a:rPr lang="en-US" altLang="en-US" sz="2600" dirty="0"/>
              <a:t> of a force is the product of the force and the time interval during which it acts:</a:t>
            </a:r>
          </a:p>
        </p:txBody>
      </p:sp>
      <p:pic>
        <p:nvPicPr>
          <p:cNvPr id="2" name="Picture 1" descr="The annotations are as follows. Vector J is the impulse of a constant net external force. Vector F is the constant net external force. Left parenthesis t sub 2 minus t sub 1 right parenthesis and delta t are the time interval over which net external force acts."/>
          <p:cNvPicPr>
            <a:picLocks noChangeAspect="1"/>
          </p:cNvPicPr>
          <p:nvPr/>
        </p:nvPicPr>
        <p:blipFill>
          <a:blip r:embed="rId3"/>
          <a:stretch>
            <a:fillRect/>
          </a:stretch>
        </p:blipFill>
        <p:spPr>
          <a:xfrm>
            <a:off x="839969" y="2559869"/>
            <a:ext cx="7554854" cy="1019220"/>
          </a:xfrm>
          <a:prstGeom prst="rect">
            <a:avLst/>
          </a:prstGeom>
        </p:spPr>
      </p:pic>
      <p:sp>
        <p:nvSpPr>
          <p:cNvPr id="9" name="Content Placeholder 8"/>
          <p:cNvSpPr>
            <a:spLocks noGrp="1"/>
          </p:cNvSpPr>
          <p:nvPr>
            <p:ph idx="14"/>
          </p:nvPr>
        </p:nvSpPr>
        <p:spPr>
          <a:xfrm>
            <a:off x="457200" y="3733803"/>
            <a:ext cx="2400895" cy="453503"/>
          </a:xfrm>
        </p:spPr>
        <p:txBody>
          <a:bodyPr/>
          <a:lstStyle/>
          <a:p>
            <a:r>
              <a:rPr lang="en-US" altLang="en-US" sz="2600" dirty="0"/>
              <a:t>On a graph of</a:t>
            </a:r>
            <a:endParaRPr lang="en-US" altLang="en-US" sz="2600" dirty="0">
              <a:sym typeface="Symbol" pitchFamily="84" charset="2"/>
            </a:endParaRPr>
          </a:p>
        </p:txBody>
      </p:sp>
      <p:graphicFrame>
        <p:nvGraphicFramePr>
          <p:cNvPr id="12" name="Object 11" descr="the sum of F sub x"/>
          <p:cNvGraphicFramePr>
            <a:graphicFrameLocks noChangeAspect="1"/>
          </p:cNvGraphicFramePr>
          <p:nvPr>
            <p:extLst>
              <p:ext uri="{D42A27DB-BD31-4B8C-83A1-F6EECF244321}">
                <p14:modId xmlns:p14="http://schemas.microsoft.com/office/powerpoint/2010/main" val="1575440302"/>
              </p:ext>
            </p:extLst>
          </p:nvPr>
        </p:nvGraphicFramePr>
        <p:xfrm>
          <a:off x="2858095" y="3746458"/>
          <a:ext cx="587796" cy="440848"/>
        </p:xfrm>
        <a:graphic>
          <a:graphicData uri="http://schemas.openxmlformats.org/presentationml/2006/ole">
            <mc:AlternateContent xmlns:mc="http://schemas.openxmlformats.org/markup-compatibility/2006">
              <mc:Choice xmlns:v="urn:schemas-microsoft-com:vml" Requires="v">
                <p:oleObj spid="_x0000_s12430" name="Equation" r:id="rId4" imgW="304560" imgH="228600" progId="Equation.DSMT4">
                  <p:embed/>
                </p:oleObj>
              </mc:Choice>
              <mc:Fallback>
                <p:oleObj name="Equation" r:id="rId4" imgW="304560" imgH="228600" progId="Equation.DSMT4">
                  <p:embed/>
                  <p:pic>
                    <p:nvPicPr>
                      <p:cNvPr id="0" name=""/>
                      <p:cNvPicPr/>
                      <p:nvPr/>
                    </p:nvPicPr>
                    <p:blipFill>
                      <a:blip r:embed="rId5"/>
                      <a:stretch>
                        <a:fillRect/>
                      </a:stretch>
                    </p:blipFill>
                    <p:spPr>
                      <a:xfrm>
                        <a:off x="2858095" y="3746458"/>
                        <a:ext cx="587796" cy="440848"/>
                      </a:xfrm>
                      <a:prstGeom prst="rect">
                        <a:avLst/>
                      </a:prstGeom>
                    </p:spPr>
                  </p:pic>
                </p:oleObj>
              </mc:Fallback>
            </mc:AlternateContent>
          </a:graphicData>
        </a:graphic>
      </p:graphicFrame>
      <p:sp>
        <p:nvSpPr>
          <p:cNvPr id="8" name="Content Placeholder 7"/>
          <p:cNvSpPr>
            <a:spLocks noGrp="1"/>
          </p:cNvSpPr>
          <p:nvPr>
            <p:ph idx="13"/>
          </p:nvPr>
        </p:nvSpPr>
        <p:spPr>
          <a:xfrm>
            <a:off x="446442" y="3733800"/>
            <a:ext cx="8229600" cy="868363"/>
          </a:xfrm>
        </p:spPr>
        <p:txBody>
          <a:bodyPr/>
          <a:lstStyle/>
          <a:p>
            <a:pPr>
              <a:buNone/>
            </a:pPr>
            <a:r>
              <a:rPr lang="en-US" altLang="en-US" sz="2600" dirty="0">
                <a:sym typeface="Symbol" pitchFamily="84" charset="2"/>
              </a:rPr>
              <a:t>                                 versus time, the impulse is equal to the area under the curve:</a:t>
            </a:r>
          </a:p>
        </p:txBody>
      </p:sp>
      <p:pic>
        <p:nvPicPr>
          <p:cNvPr id="3" name="Picture 2" descr="The annotations are as follows. Vector J is the impulse of a general net external force, either constant or varying. T sub 1 is the lower limit = initial time. T sub 2 is the upper limit = final time. T is the time integral of net external force."/>
          <p:cNvPicPr>
            <a:picLocks noChangeAspect="1"/>
          </p:cNvPicPr>
          <p:nvPr/>
        </p:nvPicPr>
        <p:blipFill>
          <a:blip r:embed="rId6"/>
          <a:stretch>
            <a:fillRect/>
          </a:stretch>
        </p:blipFill>
        <p:spPr>
          <a:xfrm>
            <a:off x="1387308" y="4848007"/>
            <a:ext cx="6711488" cy="1324193"/>
          </a:xfrm>
          <a:prstGeom prst="rect">
            <a:avLst/>
          </a:prstGeom>
        </p:spPr>
      </p:pic>
    </p:spTree>
    <p:extLst>
      <p:ext uri="{BB962C8B-B14F-4D97-AF65-F5344CB8AC3E}">
        <p14:creationId xmlns:p14="http://schemas.microsoft.com/office/powerpoint/2010/main" val="2123814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Impulse </a:t>
            </a:r>
            <a:r>
              <a:rPr lang="en-US" altLang="en-US" sz="2000" b="0" dirty="0"/>
              <a:t>(2 of 3)</a:t>
            </a:r>
            <a:endParaRPr lang="en-US" sz="2000" b="0" dirty="0"/>
          </a:p>
        </p:txBody>
      </p:sp>
      <p:pic>
        <p:nvPicPr>
          <p:cNvPr id="2" name="Picture 1" descr="Graph a is as follows. The area under the curve of net external force versus time equals the impulse of the net external force. Left parenthesis F sub a v right parenthesis sub x is a point on the vertical axis. T sub 1 and t sub 2 are two points on the horizontal axis. The space between these two points is t sub 2 minus t sub 1. The graph contains a tall narrow curve and a wide rectangular area that rises up to point left parenthesis F sub a v right parenthesis sub x. Both areas extend out to t sub 1 and t sub 2 along the horizontal axis. The tall narrow curve is Area = J sub x = the integral of sigma F sub x, d t, from t sub 1 to t sub 2. We can also calculate the impulse by replacing the varying net external force with an average net external force, where the area of the rectangular area is Area = J sub x = left parenthesis F sub a v right parenthesis squared times left parenthesis t sub 2 minus t sub 1 right parenthesis. "/>
          <p:cNvPicPr>
            <a:picLocks noChangeAspect="1"/>
          </p:cNvPicPr>
          <p:nvPr/>
        </p:nvPicPr>
        <p:blipFill>
          <a:blip r:embed="rId2"/>
          <a:stretch>
            <a:fillRect/>
          </a:stretch>
        </p:blipFill>
        <p:spPr>
          <a:xfrm>
            <a:off x="2545723" y="1693173"/>
            <a:ext cx="4302304" cy="4678460"/>
          </a:xfrm>
          <a:prstGeom prst="rect">
            <a:avLst/>
          </a:prstGeom>
        </p:spPr>
      </p:pic>
    </p:spTree>
    <p:extLst>
      <p:ext uri="{BB962C8B-B14F-4D97-AF65-F5344CB8AC3E}">
        <p14:creationId xmlns:p14="http://schemas.microsoft.com/office/powerpoint/2010/main" val="2988425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Impulse </a:t>
            </a:r>
            <a:r>
              <a:rPr lang="en-US" altLang="en-US" sz="2000" b="0" dirty="0"/>
              <a:t>(3 of 3)</a:t>
            </a:r>
            <a:endParaRPr lang="en-US" sz="2000" b="0" dirty="0"/>
          </a:p>
        </p:txBody>
      </p:sp>
      <p:pic>
        <p:nvPicPr>
          <p:cNvPr id="4" name="Picture 3" descr="Two graphs of the sum of F sub x versus t. Each graph is a bell curve. The plot for a large force over a short time is taller and narrower than the plot for the smaller force over a longer time. But the area under each curve is the same. So both forces deliver the same impulse.&#10;"/>
          <p:cNvPicPr>
            <a:picLocks noChangeAspect="1"/>
          </p:cNvPicPr>
          <p:nvPr/>
        </p:nvPicPr>
        <p:blipFill rotWithShape="1">
          <a:blip r:embed="rId2">
            <a:extLst>
              <a:ext uri="{28A0092B-C50C-407E-A947-70E740481C1C}">
                <a14:useLocalDpi xmlns:a14="http://schemas.microsoft.com/office/drawing/2010/main" val="0"/>
              </a:ext>
            </a:extLst>
          </a:blip>
          <a:srcRect t="8990"/>
          <a:stretch/>
        </p:blipFill>
        <p:spPr>
          <a:xfrm>
            <a:off x="1695629" y="1727452"/>
            <a:ext cx="5752743" cy="4487658"/>
          </a:xfrm>
          <a:prstGeom prst="rect">
            <a:avLst/>
          </a:prstGeom>
        </p:spPr>
      </p:pic>
    </p:spTree>
    <p:extLst>
      <p:ext uri="{BB962C8B-B14F-4D97-AF65-F5344CB8AC3E}">
        <p14:creationId xmlns:p14="http://schemas.microsoft.com/office/powerpoint/2010/main" val="247758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Impulse and Momentum </a:t>
            </a:r>
            <a:r>
              <a:rPr lang="en-US" altLang="en-US" sz="2000" b="0" dirty="0"/>
              <a:t>(1 of 2)</a:t>
            </a:r>
            <a:endParaRPr lang="en-US" sz="2000" b="0" dirty="0"/>
          </a:p>
        </p:txBody>
      </p:sp>
      <p:sp>
        <p:nvSpPr>
          <p:cNvPr id="3" name="Content Placeholder 2"/>
          <p:cNvSpPr>
            <a:spLocks noGrp="1"/>
          </p:cNvSpPr>
          <p:nvPr>
            <p:ph idx="1"/>
          </p:nvPr>
        </p:nvSpPr>
        <p:spPr>
          <a:xfrm>
            <a:off x="457200" y="1600200"/>
            <a:ext cx="8229600" cy="1676399"/>
          </a:xfrm>
        </p:spPr>
        <p:txBody>
          <a:bodyPr/>
          <a:lstStyle/>
          <a:p>
            <a:pPr marL="256032" indent="-256032">
              <a:buSzPct val="100000"/>
            </a:pPr>
            <a:r>
              <a:rPr lang="en-US" altLang="en-US" sz="2600" b="1" dirty="0"/>
              <a:t>Impulse–momentum</a:t>
            </a:r>
            <a:r>
              <a:rPr lang="en-US" altLang="en-US" sz="2600" dirty="0"/>
              <a:t> </a:t>
            </a:r>
            <a:r>
              <a:rPr lang="en-US" altLang="en-US" sz="2600" b="1" dirty="0"/>
              <a:t>theorem</a:t>
            </a:r>
            <a:r>
              <a:rPr lang="en-US" altLang="en-US" sz="2600" dirty="0"/>
              <a:t>: The change in momentum of a particle during a time interval is equal to the impulse of the net force acting on the particle during that interval:</a:t>
            </a:r>
            <a:endParaRPr lang="en-US" sz="2600" dirty="0"/>
          </a:p>
        </p:txBody>
      </p:sp>
      <p:pic>
        <p:nvPicPr>
          <p:cNvPr id="6" name="Picture 5" descr="The annotations are as follows. Impulse-momentum theorem: The impulse of the net external force on a particle during a time interval equals the change in momentum of that particle during that interval. Vector J is the impulse of net external force over a time interval. Vector p sub 2 is the momentum. Vector p sub 1 is the initial momentum. Delta vector p is the change in momentum."/>
          <p:cNvPicPr>
            <a:picLocks noChangeAspect="1"/>
          </p:cNvPicPr>
          <p:nvPr/>
        </p:nvPicPr>
        <p:blipFill>
          <a:blip r:embed="rId2"/>
          <a:stretch>
            <a:fillRect/>
          </a:stretch>
        </p:blipFill>
        <p:spPr>
          <a:xfrm>
            <a:off x="706166" y="3498516"/>
            <a:ext cx="8061717" cy="1718627"/>
          </a:xfrm>
          <a:prstGeom prst="rect">
            <a:avLst/>
          </a:prstGeom>
        </p:spPr>
      </p:pic>
      <p:sp>
        <p:nvSpPr>
          <p:cNvPr id="9" name="Text Placeholder 8"/>
          <p:cNvSpPr>
            <a:spLocks noGrp="1"/>
          </p:cNvSpPr>
          <p:nvPr>
            <p:ph type="body" sz="quarter" idx="14"/>
          </p:nvPr>
        </p:nvSpPr>
        <p:spPr>
          <a:xfrm>
            <a:off x="457200" y="5588000"/>
            <a:ext cx="6172200" cy="508000"/>
          </a:xfrm>
        </p:spPr>
        <p:txBody>
          <a:bodyPr/>
          <a:lstStyle/>
          <a:p>
            <a:r>
              <a:rPr lang="en-US" sz="2600" dirty="0">
                <a:hlinkClick r:id="rId3" tooltip="https://mediaplayer.pearsoncmg.com/assets/_video.true/secs-yf-vts-ex8-2"/>
              </a:rPr>
              <a:t>Video Tutor Solution: Example </a:t>
            </a:r>
            <a:r>
              <a:rPr lang="en-US" sz="2600" dirty="0" smtClean="0">
                <a:hlinkClick r:id="rId3" tooltip="https://mediaplayer.pearsoncmg.com/assets/_video.true/secs-yf-vts-ex8-2"/>
              </a:rPr>
              <a:t>8.2</a:t>
            </a:r>
            <a:endParaRPr lang="en-US" sz="2600" dirty="0"/>
          </a:p>
        </p:txBody>
      </p:sp>
    </p:spTree>
    <p:extLst>
      <p:ext uri="{BB962C8B-B14F-4D97-AF65-F5344CB8AC3E}">
        <p14:creationId xmlns:p14="http://schemas.microsoft.com/office/powerpoint/2010/main" val="3079115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Impulse and Momentum </a:t>
            </a:r>
            <a:r>
              <a:rPr lang="en-US" altLang="en-US" sz="2000" b="0" dirty="0"/>
              <a:t>(2 of 2)</a:t>
            </a:r>
            <a:endParaRPr lang="en-US" sz="2000" b="0" dirty="0"/>
          </a:p>
        </p:txBody>
      </p:sp>
      <p:sp>
        <p:nvSpPr>
          <p:cNvPr id="3" name="Content Placeholder 2"/>
          <p:cNvSpPr>
            <a:spLocks noGrp="1"/>
          </p:cNvSpPr>
          <p:nvPr>
            <p:ph idx="1"/>
          </p:nvPr>
        </p:nvSpPr>
        <p:spPr>
          <a:xfrm>
            <a:off x="457200" y="1600200"/>
            <a:ext cx="5029200" cy="4724400"/>
          </a:xfrm>
        </p:spPr>
        <p:txBody>
          <a:bodyPr/>
          <a:lstStyle/>
          <a:p>
            <a:pPr marL="256032" indent="-256032">
              <a:buSzPct val="100000"/>
            </a:pPr>
            <a:r>
              <a:rPr lang="en-CA" altLang="en-US" sz="2200" dirty="0"/>
              <a:t>When you land after jumping upward, your momentum changes from a downward value to zero. </a:t>
            </a:r>
          </a:p>
          <a:p>
            <a:pPr marL="256032" indent="-256032">
              <a:buSzPct val="100000"/>
            </a:pPr>
            <a:r>
              <a:rPr lang="en-CA" altLang="en-US" sz="2200" dirty="0"/>
              <a:t>It’s best to land with your knees bent so that your legs can flex.</a:t>
            </a:r>
          </a:p>
          <a:p>
            <a:pPr marL="256032" indent="-256032">
              <a:buSzPct val="100000"/>
            </a:pPr>
            <a:r>
              <a:rPr lang="en-CA" altLang="en-US" sz="2200" dirty="0"/>
              <a:t>You then take a relatively long time to stop, and the force that the ground exerts on your legs is small. </a:t>
            </a:r>
          </a:p>
          <a:p>
            <a:pPr marL="256032" indent="-256032">
              <a:buSzPct val="100000"/>
            </a:pPr>
            <a:r>
              <a:rPr lang="en-CA" altLang="en-US" sz="2200" dirty="0"/>
              <a:t>If you land with your legs extended, you stop in a short time, the force on your legs is larger, and the possibility of injury is greater.</a:t>
            </a:r>
            <a:endParaRPr lang="en-US" altLang="en-US" sz="2200" dirty="0"/>
          </a:p>
        </p:txBody>
      </p:sp>
      <p:pic>
        <p:nvPicPr>
          <p:cNvPr id="6" name="Picture 5"/>
          <p:cNvPicPr>
            <a:picLocks noChangeAspect="1"/>
          </p:cNvPicPr>
          <p:nvPr/>
        </p:nvPicPr>
        <p:blipFill>
          <a:blip r:embed="rId2"/>
          <a:stretch>
            <a:fillRect/>
          </a:stretch>
        </p:blipFill>
        <p:spPr>
          <a:xfrm>
            <a:off x="5638800" y="2054909"/>
            <a:ext cx="3223044" cy="2382251"/>
          </a:xfrm>
          <a:prstGeom prst="rect">
            <a:avLst/>
          </a:prstGeom>
        </p:spPr>
      </p:pic>
    </p:spTree>
    <p:extLst>
      <p:ext uri="{BB962C8B-B14F-4D97-AF65-F5344CB8AC3E}">
        <p14:creationId xmlns:p14="http://schemas.microsoft.com/office/powerpoint/2010/main" val="9472633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074601c4b8c44d6a8fcab29670b93fa9628b3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12867</TotalTime>
  <Words>1340</Words>
  <Application>Microsoft Office PowerPoint</Application>
  <PresentationFormat>On-screen Show (4:3)</PresentationFormat>
  <Paragraphs>97</Paragraphs>
  <Slides>32</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Calibri Light</vt:lpstr>
      <vt:lpstr>Symbol</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Momentum and Newton's Second Law</vt:lpstr>
      <vt:lpstr>Impulse (1 of 3)</vt:lpstr>
      <vt:lpstr>Impulse (2 of 3)</vt:lpstr>
      <vt:lpstr>Impulse (3 of 3)</vt:lpstr>
      <vt:lpstr>Impulse and Momentum (1 of 2)</vt:lpstr>
      <vt:lpstr>Impulse and Momentum (2 of 2)</vt:lpstr>
      <vt:lpstr>Compare Momentum and Kinetic Energy</vt:lpstr>
      <vt:lpstr>An Isolated System</vt:lpstr>
      <vt:lpstr>Conservation of Momentum</vt:lpstr>
      <vt:lpstr>Remember that Momentum Is a Vector!</vt:lpstr>
      <vt:lpstr>Elastic Collisions: Before</vt:lpstr>
      <vt:lpstr>Elastic Collisions: During</vt:lpstr>
      <vt:lpstr>Elastic Collisions: After</vt:lpstr>
      <vt:lpstr>Completely Inelastic Collisions: Before</vt:lpstr>
      <vt:lpstr>Completely Inelastic Collisions: During</vt:lpstr>
      <vt:lpstr>Completely Inelastic Collisions: After</vt:lpstr>
      <vt:lpstr>Collisions</vt:lpstr>
      <vt:lpstr>Inelastic Collision Example</vt:lpstr>
      <vt:lpstr>Elastic Collision Example</vt:lpstr>
      <vt:lpstr>Elastic Collisions in One Dimension (1 of 4)</vt:lpstr>
      <vt:lpstr>Elastic Collisions in One Dimension (2 of 4)</vt:lpstr>
      <vt:lpstr>Elastic Collisions in One Dimension (3 of 4)</vt:lpstr>
      <vt:lpstr>Elastic Collisions in One Dimension (4 of 4)</vt:lpstr>
      <vt:lpstr>Center of Mass</vt:lpstr>
      <vt:lpstr>Center of Mass of Symmetrical Objects (1 of 2)</vt:lpstr>
      <vt:lpstr>Center of Mass of Symmetrical Objects (2 of 2)</vt:lpstr>
      <vt:lpstr>Motion of the Center of Mass</vt:lpstr>
      <vt:lpstr>External Forces and Center-Of-Mass Motion</vt:lpstr>
      <vt:lpstr>Rocket Propulsion</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14e</dc:title>
  <dc:subject>Science</dc:subject>
  <dc:creator>Young/Freedman</dc:creator>
  <cp:lastModifiedBy>Levy, Roland A.</cp:lastModifiedBy>
  <cp:revision>4785</cp:revision>
  <dcterms:created xsi:type="dcterms:W3CDTF">2014-07-14T20:04:21Z</dcterms:created>
  <dcterms:modified xsi:type="dcterms:W3CDTF">2020-08-23T17:00:58Z</dcterms:modified>
</cp:coreProperties>
</file>