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26" r:id="rId2"/>
    <p:sldId id="652" r:id="rId3"/>
    <p:sldId id="655" r:id="rId4"/>
    <p:sldId id="514" r:id="rId5"/>
    <p:sldId id="659" r:id="rId6"/>
    <p:sldId id="663" r:id="rId7"/>
    <p:sldId id="660" r:id="rId8"/>
    <p:sldId id="661" r:id="rId9"/>
    <p:sldId id="662" r:id="rId10"/>
    <p:sldId id="656" r:id="rId11"/>
    <p:sldId id="658" r:id="rId12"/>
    <p:sldId id="65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39FF"/>
    <a:srgbClr val="FF776C"/>
    <a:srgbClr val="FF3E3B"/>
    <a:srgbClr val="7BFF75"/>
    <a:srgbClr val="FFEB18"/>
    <a:srgbClr val="CCFFCC"/>
    <a:srgbClr val="8FD1BD"/>
    <a:srgbClr val="61D6FF"/>
    <a:srgbClr val="FFFFFF"/>
    <a:srgbClr val="F4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 autoAdjust="0"/>
    <p:restoredTop sz="81176" autoAdjust="0"/>
  </p:normalViewPr>
  <p:slideViewPr>
    <p:cSldViewPr snapToGrid="0">
      <p:cViewPr varScale="1">
        <p:scale>
          <a:sx n="45" d="100"/>
          <a:sy n="45" d="100"/>
        </p:scale>
        <p:origin x="12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2D449-88AA-4844-8B45-DA193F1FF28B}" type="datetimeFigureOut">
              <a:rPr lang="en-US" altLang="en-US"/>
              <a:pPr/>
              <a:t>6/20/2016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1DFF2-80E6-42C9-9791-4815B6D39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3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081B7E3-A925-4940-A240-775D142EC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2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38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</a:t>
            </a:r>
            <a:r>
              <a:rPr lang="en-US" smtClean="0"/>
              <a:t>sorts </a:t>
            </a:r>
            <a:r>
              <a:rPr lang="en-US" smtClean="0"/>
              <a:t>of </a:t>
            </a:r>
            <a:r>
              <a:rPr lang="en-US" dirty="0" smtClean="0"/>
              <a:t>interesting</a:t>
            </a:r>
            <a:r>
              <a:rPr lang="en-US" baseline="0" dirty="0" smtClean="0"/>
              <a:t> research issues and opportunities…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52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I’d like to work with people in various fields to try engaging their students to deepen</a:t>
            </a:r>
            <a:r>
              <a:rPr lang="en-US" baseline="0" dirty="0" smtClean="0"/>
              <a:t> learning with </a:t>
            </a:r>
            <a:r>
              <a:rPr lang="en-US" dirty="0" smtClean="0"/>
              <a:t>PL</a:t>
            </a:r>
            <a:r>
              <a:rPr lang="en-US" baseline="0" dirty="0" smtClean="0"/>
              <a:t> in their courses, and also looking for research collaboration on some of these very interesting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71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we</a:t>
            </a:r>
            <a:r>
              <a:rPr lang="en-US" baseline="0" dirty="0" smtClean="0"/>
              <a:t> mean by engaging student in the entire problem lifecycle…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5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addition, students can</a:t>
            </a:r>
            <a:r>
              <a:rPr lang="en-US" baseline="0" dirty="0" smtClean="0"/>
              <a:t> read everything their peers write…</a:t>
            </a:r>
          </a:p>
          <a:p>
            <a:r>
              <a:rPr lang="en-US" dirty="0" smtClean="0"/>
              <a:t>Motivation:</a:t>
            </a:r>
            <a:r>
              <a:rPr lang="en-US" baseline="0" dirty="0" smtClean="0"/>
              <a:t> For students to learn more deeply by engaging and taking ownership in all the types of learning afforded by the entire problem lifecycle.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37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64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r>
              <a:rPr lang="en-US" baseline="0" dirty="0" smtClean="0"/>
              <a:t> courses with assignments, quizzes and exams;  Conducted student surveys…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6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51DBF-56F0-4177-88EE-1EDEF67970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</a:rPr>
              <a:t>Survey results from prior</a:t>
            </a:r>
            <a:r>
              <a:rPr lang="en-US" altLang="en-US" baseline="0" dirty="0" smtClean="0">
                <a:latin typeface="Times New Roman" pitchFamily="18" charset="0"/>
              </a:rPr>
              <a:t> set of courses before we developed a prototype support system…   (Similar results with the support system.)</a:t>
            </a:r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3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482C1-F09B-443B-9372-C02ADBD8C40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67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DABC-EEAE-4FBD-9FD7-CA3C7911D09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1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sorts of interesting</a:t>
            </a:r>
            <a:r>
              <a:rPr lang="en-US" baseline="0" dirty="0" smtClean="0"/>
              <a:t> research issues and opportunities…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75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0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663575"/>
            <a:ext cx="1987550" cy="515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63575"/>
            <a:ext cx="5810250" cy="515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663575"/>
            <a:ext cx="7950200" cy="515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4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35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70815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04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94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217" y="24024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08150"/>
            <a:ext cx="8413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" y="6494463"/>
            <a:ext cx="2460625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latin typeface="Arial" pitchFamily="34" charset="0"/>
              </a:defRPr>
            </a:lvl1pPr>
          </a:lstStyle>
          <a:p>
            <a:r>
              <a:rPr lang="en-US" altLang="en-US" dirty="0"/>
              <a:t>Bieber et al., NJIT ©</a:t>
            </a:r>
            <a:r>
              <a:rPr lang="en-US" altLang="en-US" dirty="0" smtClean="0"/>
              <a:t>2016 </a:t>
            </a:r>
            <a:r>
              <a:rPr lang="en-US" altLang="en-US" dirty="0"/>
              <a:t>– Slide </a:t>
            </a:r>
            <a:fld id="{C12CD3FF-1B7B-4DE0-8E33-A69E7FC52904}" type="slidenum">
              <a:rPr lang="en-US" altLang="en-US"/>
              <a:pPr/>
              <a:t>‹#›</a:t>
            </a:fld>
            <a:endParaRPr lang="en-US" altLang="en-US" dirty="0"/>
          </a:p>
          <a:p>
            <a:endParaRPr lang="en-US" altLang="en-US" dirty="0"/>
          </a:p>
        </p:txBody>
      </p:sp>
      <p:pic>
        <p:nvPicPr>
          <p:cNvPr id="2" name="Picture 2" descr="NJIT_rgb_tagline_long_transparent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59525"/>
            <a:ext cx="17303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New IS Logo (with swoosh) transparent background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3025"/>
            <a:ext cx="809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jit.edu/~bieb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ieber@njit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eb.njit.edu/~bieber/pubs.html#p" TargetMode="External"/><Relationship Id="rId4" Type="http://schemas.openxmlformats.org/officeDocument/2006/relationships/hyperlink" Target="http://web.njit.edu/~bie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23784"/>
            <a:ext cx="8686800" cy="146633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4800" b="1" dirty="0" smtClean="0"/>
              <a:t>Participatory Learning</a:t>
            </a:r>
            <a:br>
              <a:rPr lang="en-US" sz="48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4000" b="1" dirty="0" smtClean="0"/>
              <a:t>Deeper Learning by Putting Students in Charge of the Problem Lifecycle</a:t>
            </a:r>
            <a:endParaRPr lang="en-US" sz="4000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49613"/>
            <a:ext cx="9144000" cy="160178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 smtClean="0"/>
              <a:t>Michael Bieber</a:t>
            </a:r>
          </a:p>
          <a:p>
            <a:r>
              <a:rPr lang="en-US" altLang="en-US" sz="2000" dirty="0" smtClean="0"/>
              <a:t>Information Systems Department</a:t>
            </a:r>
          </a:p>
          <a:p>
            <a:r>
              <a:rPr lang="en-US" altLang="en-US" sz="2000" dirty="0" smtClean="0"/>
              <a:t>College of Computing Sciences</a:t>
            </a:r>
          </a:p>
          <a:p>
            <a:r>
              <a:rPr lang="en-US" altLang="en-US" sz="2000" dirty="0" smtClean="0"/>
              <a:t>New Jersey Institute of Technology</a:t>
            </a:r>
          </a:p>
          <a:p>
            <a:r>
              <a:rPr lang="en-US" altLang="en-US" sz="2000" dirty="0" err="1" smtClean="0">
                <a:hlinkClick r:id="rId3"/>
              </a:rPr>
              <a:t>web.njit.edu</a:t>
            </a:r>
            <a:r>
              <a:rPr lang="en-US" altLang="en-US" sz="2000" dirty="0" smtClean="0">
                <a:hlinkClick r:id="rId3"/>
              </a:rPr>
              <a:t>/~</a:t>
            </a:r>
            <a:r>
              <a:rPr lang="en-US" altLang="en-US" sz="2000" dirty="0" err="1" smtClean="0">
                <a:hlinkClick r:id="rId3"/>
              </a:rPr>
              <a:t>bieber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June 2016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87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5589848" y="676970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5589848" y="1395755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5600090" y="2083814"/>
            <a:ext cx="2663053" cy="664673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5600090" y="277187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5600090" y="344969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5600092" y="4127508"/>
            <a:ext cx="2663053" cy="664673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89848" y="4812961"/>
            <a:ext cx="2663052" cy="484651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8283629" y="696425"/>
            <a:ext cx="532610" cy="4547249"/>
          </a:xfrm>
          <a:prstGeom prst="rightBrace">
            <a:avLst>
              <a:gd name="adj1" fmla="val 8333"/>
              <a:gd name="adj2" fmla="val 49690"/>
            </a:avLst>
          </a:prstGeom>
          <a:noFill/>
          <a:ln w="47625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3113" y="2283866"/>
            <a:ext cx="430887" cy="1802514"/>
          </a:xfrm>
          <a:prstGeom prst="rect">
            <a:avLst/>
          </a:prstGeom>
          <a:noFill/>
          <a:ln w="25400">
            <a:noFill/>
          </a:ln>
        </p:spPr>
        <p:txBody>
          <a:bodyPr vert="vert" wrap="square" rtlCol="0" anchor="t" anchorCtr="0">
            <a:spAutoFit/>
          </a:bodyPr>
          <a:lstStyle/>
          <a:p>
            <a:pPr algn="ctr"/>
            <a:r>
              <a:rPr lang="en-US" sz="1600" dirty="0" smtClean="0">
                <a:solidFill>
                  <a:srgbClr val="2039FF"/>
                </a:solidFill>
                <a:latin typeface="Arial"/>
                <a:cs typeface="Arial"/>
              </a:rPr>
              <a:t>Read   Everything</a:t>
            </a:r>
            <a:endParaRPr lang="en-US" sz="16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666" y="0"/>
            <a:ext cx="39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28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26381"/>
            <a:ext cx="542333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Issues: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Which problem types?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Which subjects?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Level (K-12, UG, Grad, T&amp;D)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MOOCs?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flexible structure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.g., grading problem quality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few who don’t 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participate</a:t>
            </a:r>
          </a:p>
        </p:txBody>
      </p:sp>
    </p:spTree>
    <p:extLst>
      <p:ext uri="{BB962C8B-B14F-4D97-AF65-F5344CB8AC3E}">
        <p14:creationId xmlns:p14="http://schemas.microsoft.com/office/powerpoint/2010/main" val="36898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5589848" y="676970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5589848" y="1395755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5600090" y="2083814"/>
            <a:ext cx="2663053" cy="664673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5600090" y="277187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5600090" y="344969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5600092" y="4127508"/>
            <a:ext cx="2663053" cy="664673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89848" y="4812961"/>
            <a:ext cx="2663052" cy="484651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8283629" y="696425"/>
            <a:ext cx="532610" cy="4547249"/>
          </a:xfrm>
          <a:prstGeom prst="rightBrace">
            <a:avLst>
              <a:gd name="adj1" fmla="val 8333"/>
              <a:gd name="adj2" fmla="val 49690"/>
            </a:avLst>
          </a:prstGeom>
          <a:noFill/>
          <a:ln w="47625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3113" y="2283866"/>
            <a:ext cx="430887" cy="1802514"/>
          </a:xfrm>
          <a:prstGeom prst="rect">
            <a:avLst/>
          </a:prstGeom>
          <a:noFill/>
          <a:ln w="25400">
            <a:noFill/>
          </a:ln>
        </p:spPr>
        <p:txBody>
          <a:bodyPr vert="vert" wrap="square" rtlCol="0" anchor="t" anchorCtr="0">
            <a:spAutoFit/>
          </a:bodyPr>
          <a:lstStyle/>
          <a:p>
            <a:pPr algn="ctr"/>
            <a:r>
              <a:rPr lang="en-US" sz="1600" dirty="0" smtClean="0">
                <a:solidFill>
                  <a:srgbClr val="2039FF"/>
                </a:solidFill>
                <a:latin typeface="Arial"/>
                <a:cs typeface="Arial"/>
              </a:rPr>
              <a:t>Read   Everything</a:t>
            </a:r>
            <a:endParaRPr lang="en-US" sz="16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666" y="0"/>
            <a:ext cx="39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28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626381"/>
            <a:ext cx="618008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Issues: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Fostering good </a:t>
            </a: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arguments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Scaffolds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e.g., effective rubrics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Higher levels of learning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Learning interpersonal skills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Interest in “uninteresting subjects”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Motivating further education</a:t>
            </a:r>
          </a:p>
        </p:txBody>
      </p:sp>
    </p:spTree>
    <p:extLst>
      <p:ext uri="{BB962C8B-B14F-4D97-AF65-F5344CB8AC3E}">
        <p14:creationId xmlns:p14="http://schemas.microsoft.com/office/powerpoint/2010/main" val="17015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5589848" y="676970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5589848" y="1395755"/>
            <a:ext cx="2663053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5600090" y="2083814"/>
            <a:ext cx="2663053" cy="664673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5600090" y="277187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5600090" y="3449692"/>
            <a:ext cx="2663053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5600092" y="4127508"/>
            <a:ext cx="2663053" cy="664673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89848" y="4812961"/>
            <a:ext cx="2663052" cy="484651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8283629" y="696425"/>
            <a:ext cx="532610" cy="4547249"/>
          </a:xfrm>
          <a:prstGeom prst="rightBrace">
            <a:avLst>
              <a:gd name="adj1" fmla="val 8333"/>
              <a:gd name="adj2" fmla="val 49690"/>
            </a:avLst>
          </a:prstGeom>
          <a:noFill/>
          <a:ln w="47625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3113" y="2283866"/>
            <a:ext cx="430887" cy="1802514"/>
          </a:xfrm>
          <a:prstGeom prst="rect">
            <a:avLst/>
          </a:prstGeom>
          <a:noFill/>
          <a:ln w="25400">
            <a:noFill/>
          </a:ln>
        </p:spPr>
        <p:txBody>
          <a:bodyPr vert="vert" wrap="square" rtlCol="0" anchor="t" anchorCtr="0">
            <a:spAutoFit/>
          </a:bodyPr>
          <a:lstStyle/>
          <a:p>
            <a:pPr algn="ctr"/>
            <a:r>
              <a:rPr lang="en-US" sz="1600" dirty="0" smtClean="0">
                <a:solidFill>
                  <a:srgbClr val="2039FF"/>
                </a:solidFill>
                <a:latin typeface="Arial"/>
                <a:cs typeface="Arial"/>
              </a:rPr>
              <a:t>Read   Everything</a:t>
            </a:r>
            <a:endParaRPr lang="en-US" sz="16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666" y="0"/>
            <a:ext cx="39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28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1306063"/>
            <a:ext cx="55591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Invitation to Collaborate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bieber@njit.edu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web.njit.edu/~</a:t>
            </a:r>
            <a:r>
              <a:rPr lang="en-US" altLang="en-US" sz="2800" b="1" dirty="0" err="1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bieber</a:t>
            </a: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lnSpc>
                <a:spcPct val="150000"/>
              </a:lnSpc>
            </a:pP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For more on PL: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web.njit.edu/~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bieber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pubs.html#p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1172047" y="103443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1151562" y="1098750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1151562" y="2094056"/>
            <a:ext cx="3273203" cy="983984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1161804" y="3079120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1172047" y="4053943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1202775" y="5039008"/>
            <a:ext cx="3273203" cy="983984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92532" y="6021464"/>
            <a:ext cx="3273202" cy="717479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581" y="0"/>
            <a:ext cx="31854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</a:p>
          <a:p>
            <a:pPr algn="ctr"/>
            <a:r>
              <a:rPr lang="en-US" sz="4400" dirty="0" smtClean="0">
                <a:solidFill>
                  <a:srgbClr val="2039FF"/>
                </a:solidFill>
                <a:latin typeface="+mj-lt"/>
                <a:cs typeface="Arial"/>
              </a:rPr>
              <a:t>---</a:t>
            </a:r>
          </a:p>
          <a:p>
            <a:pPr algn="ctr"/>
            <a:r>
              <a:rPr lang="en-US" sz="4400" dirty="0" smtClean="0">
                <a:solidFill>
                  <a:srgbClr val="2039FF"/>
                </a:solidFill>
                <a:latin typeface="+mj-lt"/>
                <a:cs typeface="Arial"/>
              </a:rPr>
              <a:t>Problem Lifecycle</a:t>
            </a:r>
            <a:endParaRPr lang="en-US" sz="44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27729" y="1239228"/>
            <a:ext cx="2314807" cy="839807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Instructor (quality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control)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075280" y="5765995"/>
            <a:ext cx="2234105" cy="79500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Instructor (quality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control)</a:t>
            </a:r>
          </a:p>
        </p:txBody>
      </p:sp>
    </p:spTree>
    <p:extLst>
      <p:ext uri="{BB962C8B-B14F-4D97-AF65-F5344CB8AC3E}">
        <p14:creationId xmlns:p14="http://schemas.microsoft.com/office/powerpoint/2010/main" val="1043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1172047" y="103443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1151562" y="1098750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1151562" y="2094056"/>
            <a:ext cx="3273203" cy="983984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1161804" y="3079120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1172047" y="4053943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1202775" y="5039008"/>
            <a:ext cx="3273203" cy="983984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92532" y="6021464"/>
            <a:ext cx="3273202" cy="717479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581" y="0"/>
            <a:ext cx="3185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44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781747" y="4885219"/>
            <a:ext cx="1191818" cy="604253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Traditional Learning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43724" y="4496042"/>
            <a:ext cx="2428713" cy="387956"/>
          </a:xfrm>
          <a:prstGeom prst="rect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Problem-based Learning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44963" y="4894238"/>
            <a:ext cx="1229102" cy="605476"/>
          </a:xfrm>
          <a:prstGeom prst="rec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Peer Assessment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55205" y="5499713"/>
            <a:ext cx="1229101" cy="6042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039FF"/>
                </a:solidFill>
                <a:effectLst/>
                <a:latin typeface="Arial"/>
                <a:ea typeface="ＭＳ Ｐゴシック" charset="0"/>
                <a:cs typeface="Arial"/>
              </a:rPr>
              <a:t>Learning by Example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039FF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598888" y="133140"/>
            <a:ext cx="532610" cy="6605802"/>
          </a:xfrm>
          <a:prstGeom prst="rightBrace">
            <a:avLst>
              <a:gd name="adj1" fmla="val 8333"/>
              <a:gd name="adj2" fmla="val 49690"/>
            </a:avLst>
          </a:prstGeom>
          <a:noFill/>
          <a:ln w="63500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4649" y="3205606"/>
            <a:ext cx="2460079" cy="461665"/>
          </a:xfrm>
          <a:prstGeom prst="rect">
            <a:avLst/>
          </a:prstGeom>
          <a:noFill/>
          <a:ln w="25400">
            <a:solidFill>
              <a:srgbClr val="2039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039FF"/>
                </a:solidFill>
                <a:latin typeface="Arial"/>
                <a:cs typeface="Arial"/>
              </a:rPr>
              <a:t>Read Everything</a:t>
            </a:r>
            <a:endParaRPr lang="en-US" sz="24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93311" y="5488250"/>
            <a:ext cx="1179127" cy="615716"/>
          </a:xfrm>
          <a:prstGeom prst="rec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Self Assessment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7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447117" cy="4800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Deeper learning and interest in subjects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3200" dirty="0" smtClean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How?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Learn through active engagement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(involve </a:t>
            </a:r>
            <a:r>
              <a:rPr lang="en-US" altLang="en-US" sz="3200" dirty="0"/>
              <a:t>students as active </a:t>
            </a:r>
            <a:r>
              <a:rPr lang="en-US" altLang="en-US" sz="3200" dirty="0" smtClean="0"/>
              <a:t>participants)</a:t>
            </a:r>
          </a:p>
          <a:p>
            <a:pPr lvl="1">
              <a:lnSpc>
                <a:spcPct val="90000"/>
              </a:lnSpc>
            </a:pPr>
            <a:endParaRPr lang="en-US" altLang="en-US" sz="1050" dirty="0" smtClean="0"/>
          </a:p>
          <a:p>
            <a:pPr lvl="1">
              <a:lnSpc>
                <a:spcPct val="90000"/>
              </a:lnSpc>
            </a:pPr>
            <a:r>
              <a:rPr lang="en-US" altLang="en-US" sz="3200" dirty="0" smtClean="0"/>
              <a:t>Give students ownership of entire problem life cycle</a:t>
            </a:r>
          </a:p>
          <a:p>
            <a:pPr lvl="1">
              <a:lnSpc>
                <a:spcPct val="90000"/>
              </a:lnSpc>
            </a:pPr>
            <a:endParaRPr lang="en-US" altLang="en-US" sz="1050" dirty="0" smtClean="0"/>
          </a:p>
          <a:p>
            <a:pPr lvl="1">
              <a:lnSpc>
                <a:spcPct val="90000"/>
              </a:lnSpc>
            </a:pPr>
            <a:r>
              <a:rPr lang="en-US" altLang="en-US" sz="3200" dirty="0" smtClean="0"/>
              <a:t>Use online system to scaffold process </a:t>
            </a:r>
            <a:br>
              <a:rPr lang="en-US" altLang="en-US" sz="3200" dirty="0" smtClean="0"/>
            </a:br>
            <a:r>
              <a:rPr lang="en-US" altLang="en-US" sz="3200" dirty="0" smtClean="0"/>
              <a:t>(&amp; streamline management)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 relies on </a:t>
            </a:r>
            <a:r>
              <a:rPr lang="en-US" dirty="0"/>
              <a:t>active participation by students in every Problem Lifecycle stage for assignments, quizzes and other course activities.  </a:t>
            </a:r>
            <a:r>
              <a:rPr lang="en-US" dirty="0" smtClean="0"/>
              <a:t>(Instructors mentor and provide quality control.)</a:t>
            </a:r>
          </a:p>
          <a:p>
            <a:endParaRPr lang="en-US" sz="1000" dirty="0" smtClean="0"/>
          </a:p>
          <a:p>
            <a:r>
              <a:rPr lang="en-US" dirty="0" smtClean="0"/>
              <a:t>Researchers </a:t>
            </a:r>
            <a:r>
              <a:rPr lang="en-US" dirty="0"/>
              <a:t>have studied, and many instructors utilize individual </a:t>
            </a:r>
            <a:r>
              <a:rPr lang="en-US" dirty="0" smtClean="0"/>
              <a:t>PL </a:t>
            </a:r>
            <a:r>
              <a:rPr lang="en-US" dirty="0"/>
              <a:t>stages.  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PL </a:t>
            </a:r>
            <a:r>
              <a:rPr lang="en-US" i="1" dirty="0"/>
              <a:t>uniquely</a:t>
            </a:r>
            <a:r>
              <a:rPr lang="en-US" dirty="0"/>
              <a:t> combines these stages into a comprehensive framework for deeper learning.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92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16" y="240241"/>
            <a:ext cx="8468783" cy="1143000"/>
          </a:xfrm>
        </p:spPr>
        <p:txBody>
          <a:bodyPr/>
          <a:lstStyle/>
          <a:p>
            <a:r>
              <a:rPr lang="en-US" dirty="0" smtClean="0"/>
              <a:t>Fall 2014 – Spring 2016 </a:t>
            </a:r>
            <a:r>
              <a:rPr lang="en-US" sz="2800" dirty="0" smtClean="0"/>
              <a:t>w/prototype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75148"/>
            <a:ext cx="7772400" cy="5148694"/>
          </a:xfrm>
        </p:spPr>
        <p:txBody>
          <a:bodyPr/>
          <a:lstStyle/>
          <a:p>
            <a:r>
              <a:rPr lang="en-US" sz="2800" dirty="0"/>
              <a:t>Engineering Ethics</a:t>
            </a:r>
          </a:p>
          <a:p>
            <a:pPr lvl="1"/>
            <a:r>
              <a:rPr lang="en-US" sz="2400" i="1" dirty="0"/>
              <a:t>Essay questions about ethics scenarios</a:t>
            </a:r>
          </a:p>
          <a:p>
            <a:pPr lvl="1"/>
            <a:r>
              <a:rPr lang="en-US" sz="2400" i="1" dirty="0"/>
              <a:t>Quizzes (true/false, matching, short answer</a:t>
            </a:r>
            <a:r>
              <a:rPr lang="en-US" sz="2400" i="1" dirty="0" smtClean="0"/>
              <a:t>)</a:t>
            </a:r>
            <a:endParaRPr lang="en-US" sz="2400" i="1" dirty="0"/>
          </a:p>
          <a:p>
            <a:r>
              <a:rPr lang="en-US" sz="2800" dirty="0" smtClean="0"/>
              <a:t>Computer </a:t>
            </a:r>
            <a:r>
              <a:rPr lang="en-US" sz="2800" dirty="0"/>
              <a:t>Ethics</a:t>
            </a:r>
          </a:p>
          <a:p>
            <a:pPr lvl="1"/>
            <a:r>
              <a:rPr lang="en-US" sz="2400" i="1" dirty="0"/>
              <a:t>Essay questions about ethics </a:t>
            </a:r>
            <a:r>
              <a:rPr lang="en-US" sz="2400" i="1" dirty="0" smtClean="0"/>
              <a:t>scenarios</a:t>
            </a:r>
            <a:endParaRPr lang="en-US" sz="2400" i="1" dirty="0"/>
          </a:p>
          <a:p>
            <a:r>
              <a:rPr lang="en-US" sz="2800" dirty="0" smtClean="0"/>
              <a:t>PhD Seminar – Social Media</a:t>
            </a:r>
          </a:p>
          <a:p>
            <a:pPr marL="742950" lvl="2" indent="-342900"/>
            <a:r>
              <a:rPr lang="en-US" i="1" dirty="0"/>
              <a:t>Essay </a:t>
            </a:r>
            <a:r>
              <a:rPr lang="en-US" i="1" dirty="0" smtClean="0"/>
              <a:t>questions</a:t>
            </a:r>
            <a:endParaRPr lang="en-US" sz="2800" dirty="0" smtClean="0"/>
          </a:p>
          <a:p>
            <a:r>
              <a:rPr lang="en-US" sz="2800" dirty="0" smtClean="0"/>
              <a:t>Computer Science – MatLab </a:t>
            </a:r>
          </a:p>
          <a:p>
            <a:pPr lvl="1"/>
            <a:r>
              <a:rPr lang="en-US" sz="2400" i="1" dirty="0" smtClean="0"/>
              <a:t>MatLab homework assignments</a:t>
            </a:r>
          </a:p>
          <a:p>
            <a:r>
              <a:rPr lang="en-US" sz="2800" dirty="0" smtClean="0"/>
              <a:t>MIS – IT for Business</a:t>
            </a:r>
            <a:endParaRPr lang="en-US" sz="2800" dirty="0"/>
          </a:p>
          <a:p>
            <a:pPr lvl="1"/>
            <a:r>
              <a:rPr lang="en-US" sz="2400" i="1" dirty="0" smtClean="0"/>
              <a:t>Excel spreadsheet homework </a:t>
            </a:r>
            <a:r>
              <a:rPr lang="en-US" sz="2400" i="1" dirty="0"/>
              <a:t>assignments</a:t>
            </a:r>
          </a:p>
          <a:p>
            <a:r>
              <a:rPr lang="en-US" sz="2800" i="1" dirty="0" smtClean="0">
                <a:solidFill>
                  <a:srgbClr val="000090"/>
                </a:solidFill>
                <a:latin typeface="Arial"/>
                <a:cs typeface="Arial"/>
              </a:rPr>
              <a:t>Results from student surveys…</a:t>
            </a:r>
            <a:endParaRPr lang="en-US" sz="28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0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Perceived </a:t>
            </a:r>
            <a:r>
              <a:rPr lang="en-US" altLang="en-US" sz="3600" dirty="0" err="1" smtClean="0"/>
              <a:t>Enjoyability</a:t>
            </a:r>
            <a:endParaRPr lang="en-US" altLang="en-US" sz="3600" dirty="0"/>
          </a:p>
        </p:txBody>
      </p:sp>
      <p:graphicFrame>
        <p:nvGraphicFramePr>
          <p:cNvPr id="665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37541"/>
              </p:ext>
            </p:extLst>
          </p:nvPr>
        </p:nvGraphicFramePr>
        <p:xfrm>
          <a:off x="381000" y="1371600"/>
          <a:ext cx="8391525" cy="4026853"/>
        </p:xfrm>
        <a:graphic>
          <a:graphicData uri="http://schemas.openxmlformats.org/drawingml/2006/table">
            <a:tbl>
              <a:tblPr/>
              <a:tblGrid>
                <a:gridCol w="2095500"/>
                <a:gridCol w="952500"/>
                <a:gridCol w="820738"/>
                <a:gridCol w="804862"/>
                <a:gridCol w="806450"/>
                <a:gridCol w="806450"/>
                <a:gridCol w="833438"/>
                <a:gridCol w="693737"/>
                <a:gridCol w="577850"/>
              </a:tblGrid>
              <a:tr h="871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enjoyed the flexibility in organizing my resources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was motivated to do my best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23.5%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enjoyed the 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327025" y="5707063"/>
            <a:ext cx="6911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200"/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381000" y="55626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i="1">
                <a:solidFill>
                  <a:srgbClr val="0000FF"/>
                </a:solidFill>
                <a:latin typeface="Times" charset="0"/>
              </a:rPr>
              <a:t>SA - strongly agree</a:t>
            </a:r>
            <a:r>
              <a:rPr lang="en-US" altLang="en-US" sz="2000" i="1">
                <a:latin typeface="Times" charset="0"/>
              </a:rPr>
              <a:t> (5 points); </a:t>
            </a:r>
            <a:r>
              <a:rPr lang="en-US" altLang="en-US" sz="2000" i="1">
                <a:solidFill>
                  <a:srgbClr val="0000FF"/>
                </a:solidFill>
                <a:latin typeface="Times" charset="0"/>
              </a:rPr>
              <a:t>A - agree</a:t>
            </a:r>
            <a:r>
              <a:rPr lang="en-US" altLang="en-US" sz="2000" i="1">
                <a:latin typeface="Times" charset="0"/>
              </a:rPr>
              <a:t> (4); N - neutral (3); D - disagree (2); </a:t>
            </a:r>
            <a:br>
              <a:rPr lang="en-US" altLang="en-US" sz="2000" i="1">
                <a:latin typeface="Times" charset="0"/>
              </a:rPr>
            </a:br>
            <a:r>
              <a:rPr lang="en-US" altLang="en-US" sz="2000" i="1">
                <a:latin typeface="Times" charset="0"/>
              </a:rPr>
              <a:t>SD - strongly disagree (1); </a:t>
            </a:r>
            <a:r>
              <a:rPr lang="en-US" altLang="en-US" sz="2000" i="1">
                <a:solidFill>
                  <a:srgbClr val="FF0000"/>
                </a:solidFill>
                <a:latin typeface="Times" charset="0"/>
              </a:rPr>
              <a:t>the mean is out of 5 points</a:t>
            </a:r>
            <a:r>
              <a:rPr lang="en-US" altLang="en-US" sz="2000" i="1">
                <a:latin typeface="Times" charset="0"/>
              </a:rPr>
              <a:t>; S.D. - standard deviation</a:t>
            </a:r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5920946" y="904102"/>
            <a:ext cx="3199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 dirty="0" err="1">
                <a:latin typeface="Arial"/>
                <a:cs typeface="Arial"/>
              </a:rPr>
              <a:t>Cronbach’s</a:t>
            </a:r>
            <a:r>
              <a:rPr lang="en-US" altLang="en-US" sz="2000" i="1" dirty="0"/>
              <a:t> Alpha=0.68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4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Perceived Learning</a:t>
            </a:r>
          </a:p>
        </p:txBody>
      </p:sp>
      <p:graphicFrame>
        <p:nvGraphicFramePr>
          <p:cNvPr id="65676" name="Group 140"/>
          <p:cNvGraphicFramePr>
            <a:graphicFrameLocks noGrp="1"/>
          </p:cNvGraphicFramePr>
          <p:nvPr/>
        </p:nvGraphicFramePr>
        <p:xfrm>
          <a:off x="152400" y="1295400"/>
          <a:ext cx="8839200" cy="5189538"/>
        </p:xfrm>
        <a:graphic>
          <a:graphicData uri="http://schemas.openxmlformats.org/drawingml/2006/table">
            <a:tbl>
              <a:tblPr/>
              <a:tblGrid>
                <a:gridCol w="2868613"/>
                <a:gridCol w="852487"/>
                <a:gridCol w="854075"/>
                <a:gridCol w="774700"/>
                <a:gridCol w="852488"/>
                <a:gridCol w="698500"/>
                <a:gridCol w="795337"/>
                <a:gridCol w="600075"/>
                <a:gridCol w="542925"/>
              </a:tblGrid>
              <a:tr h="3524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making up questions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grading other students answers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reading other people’s answers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demonstrated what I learned in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50.2%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My ability to integrate facts and develop generalizations improved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21.8%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to value other points of 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51.9%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mastered the course materials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51" name="Text Box 115"/>
          <p:cNvSpPr txBox="1">
            <a:spLocks noChangeArrowheads="1"/>
          </p:cNvSpPr>
          <p:nvPr/>
        </p:nvSpPr>
        <p:spPr bwMode="auto">
          <a:xfrm>
            <a:off x="6122773" y="838200"/>
            <a:ext cx="2906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 err="1">
                <a:latin typeface="Arial"/>
                <a:cs typeface="Arial"/>
              </a:rPr>
              <a:t>Cronbach’s</a:t>
            </a:r>
            <a:r>
              <a:rPr lang="en-US" altLang="en-US" sz="2000" i="1" dirty="0">
                <a:latin typeface="Arial"/>
                <a:cs typeface="Arial"/>
              </a:rPr>
              <a:t> Alpha=0.88</a:t>
            </a:r>
          </a:p>
        </p:txBody>
      </p:sp>
    </p:spTree>
    <p:extLst>
      <p:ext uri="{BB962C8B-B14F-4D97-AF65-F5344CB8AC3E}">
        <p14:creationId xmlns:p14="http://schemas.microsoft.com/office/powerpoint/2010/main" val="37202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39114"/>
          </a:xfrm>
        </p:spPr>
        <p:txBody>
          <a:bodyPr/>
          <a:lstStyle/>
          <a:p>
            <a:r>
              <a:rPr lang="en-US" altLang="en-US" sz="3600" dirty="0"/>
              <a:t>Recommendation: Do Again!</a:t>
            </a:r>
          </a:p>
        </p:txBody>
      </p:sp>
      <p:graphicFrame>
        <p:nvGraphicFramePr>
          <p:cNvPr id="675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29931"/>
              </p:ext>
            </p:extLst>
          </p:nvPr>
        </p:nvGraphicFramePr>
        <p:xfrm>
          <a:off x="444843" y="2172730"/>
          <a:ext cx="8386763" cy="1981201"/>
        </p:xfrm>
        <a:graphic>
          <a:graphicData uri="http://schemas.openxmlformats.org/drawingml/2006/table">
            <a:tbl>
              <a:tblPr/>
              <a:tblGrid>
                <a:gridCol w="2095500"/>
                <a:gridCol w="812800"/>
                <a:gridCol w="812800"/>
                <a:gridCol w="774700"/>
                <a:gridCol w="685800"/>
                <a:gridCol w="690563"/>
                <a:gridCol w="868362"/>
                <a:gridCol w="823913"/>
                <a:gridCol w="822325"/>
              </a:tblGrid>
              <a:tr h="427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Would you recommend in the future that this process be used?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0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CC0099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</TotalTime>
  <Words>804</Words>
  <Application>Microsoft Office PowerPoint</Application>
  <PresentationFormat>On-screen Show (4:3)</PresentationFormat>
  <Paragraphs>320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SimSun</vt:lpstr>
      <vt:lpstr>Andale Mono</vt:lpstr>
      <vt:lpstr>Arial</vt:lpstr>
      <vt:lpstr>Times</vt:lpstr>
      <vt:lpstr>Times New Roman</vt:lpstr>
      <vt:lpstr>Default Design</vt:lpstr>
      <vt:lpstr>Participatory Learning  Deeper Learning by Putting Students in Charge of the Problem Lifecycle</vt:lpstr>
      <vt:lpstr>PowerPoint Presentation</vt:lpstr>
      <vt:lpstr>PowerPoint Presentation</vt:lpstr>
      <vt:lpstr>Motivation</vt:lpstr>
      <vt:lpstr>What is Unique?</vt:lpstr>
      <vt:lpstr>Fall 2014 – Spring 2016 w/prototype</vt:lpstr>
      <vt:lpstr>Perceived Enjoyability</vt:lpstr>
      <vt:lpstr>Perceived Learning</vt:lpstr>
      <vt:lpstr>Recommendation: Do Again!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Library Service Integration Senior Projects</dc:title>
  <dc:creator>Michael Bieber</dc:creator>
  <cp:lastModifiedBy>Bieber, Michael P.</cp:lastModifiedBy>
  <cp:revision>454</cp:revision>
  <cp:lastPrinted>2015-01-15T15:05:03Z</cp:lastPrinted>
  <dcterms:created xsi:type="dcterms:W3CDTF">2003-01-28T16:26:17Z</dcterms:created>
  <dcterms:modified xsi:type="dcterms:W3CDTF">2016-06-21T13:47:31Z</dcterms:modified>
</cp:coreProperties>
</file>