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45"/>
  </p:notesMasterIdLst>
  <p:handoutMasterIdLst>
    <p:handoutMasterId r:id="rId46"/>
  </p:handoutMasterIdLst>
  <p:sldIdLst>
    <p:sldId id="626" r:id="rId2"/>
    <p:sldId id="513" r:id="rId3"/>
    <p:sldId id="627" r:id="rId4"/>
    <p:sldId id="628" r:id="rId5"/>
    <p:sldId id="629" r:id="rId6"/>
    <p:sldId id="642" r:id="rId7"/>
    <p:sldId id="624" r:id="rId8"/>
    <p:sldId id="618" r:id="rId9"/>
    <p:sldId id="643" r:id="rId10"/>
    <p:sldId id="654" r:id="rId11"/>
    <p:sldId id="630" r:id="rId12"/>
    <p:sldId id="632" r:id="rId13"/>
    <p:sldId id="633" r:id="rId14"/>
    <p:sldId id="634" r:id="rId15"/>
    <p:sldId id="615" r:id="rId16"/>
    <p:sldId id="611" r:id="rId17"/>
    <p:sldId id="673" r:id="rId18"/>
    <p:sldId id="631" r:id="rId19"/>
    <p:sldId id="640" r:id="rId20"/>
    <p:sldId id="635" r:id="rId21"/>
    <p:sldId id="636" r:id="rId22"/>
    <p:sldId id="637" r:id="rId23"/>
    <p:sldId id="638" r:id="rId24"/>
    <p:sldId id="639" r:id="rId25"/>
    <p:sldId id="667" r:id="rId26"/>
    <p:sldId id="665" r:id="rId27"/>
    <p:sldId id="666" r:id="rId28"/>
    <p:sldId id="655" r:id="rId29"/>
    <p:sldId id="649" r:id="rId30"/>
    <p:sldId id="658" r:id="rId31"/>
    <p:sldId id="659" r:id="rId32"/>
    <p:sldId id="662" r:id="rId33"/>
    <p:sldId id="663" r:id="rId34"/>
    <p:sldId id="664" r:id="rId35"/>
    <p:sldId id="669" r:id="rId36"/>
    <p:sldId id="651" r:id="rId37"/>
    <p:sldId id="668" r:id="rId38"/>
    <p:sldId id="645" r:id="rId39"/>
    <p:sldId id="657" r:id="rId40"/>
    <p:sldId id="622" r:id="rId41"/>
    <p:sldId id="650" r:id="rId42"/>
    <p:sldId id="600" r:id="rId43"/>
    <p:sldId id="674" r:id="rId44"/>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Andale Mono" pitchFamily="1" charset="0"/>
        <a:ea typeface="MS PGothic" pitchFamily="34" charset="-128"/>
        <a:cs typeface="+mn-cs"/>
      </a:defRPr>
    </a:lvl1pPr>
    <a:lvl2pPr marL="457200" algn="l" rtl="0" eaLnBrk="0" fontAlgn="base" hangingPunct="0">
      <a:spcBef>
        <a:spcPct val="0"/>
      </a:spcBef>
      <a:spcAft>
        <a:spcPct val="0"/>
      </a:spcAft>
      <a:defRPr sz="3200" kern="1200">
        <a:solidFill>
          <a:schemeClr val="tx1"/>
        </a:solidFill>
        <a:latin typeface="Andale Mono" pitchFamily="1" charset="0"/>
        <a:ea typeface="MS PGothic" pitchFamily="34" charset="-128"/>
        <a:cs typeface="+mn-cs"/>
      </a:defRPr>
    </a:lvl2pPr>
    <a:lvl3pPr marL="914400" algn="l" rtl="0" eaLnBrk="0" fontAlgn="base" hangingPunct="0">
      <a:spcBef>
        <a:spcPct val="0"/>
      </a:spcBef>
      <a:spcAft>
        <a:spcPct val="0"/>
      </a:spcAft>
      <a:defRPr sz="3200" kern="1200">
        <a:solidFill>
          <a:schemeClr val="tx1"/>
        </a:solidFill>
        <a:latin typeface="Andale Mono" pitchFamily="1" charset="0"/>
        <a:ea typeface="MS PGothic" pitchFamily="34" charset="-128"/>
        <a:cs typeface="+mn-cs"/>
      </a:defRPr>
    </a:lvl3pPr>
    <a:lvl4pPr marL="1371600" algn="l" rtl="0" eaLnBrk="0" fontAlgn="base" hangingPunct="0">
      <a:spcBef>
        <a:spcPct val="0"/>
      </a:spcBef>
      <a:spcAft>
        <a:spcPct val="0"/>
      </a:spcAft>
      <a:defRPr sz="3200" kern="1200">
        <a:solidFill>
          <a:schemeClr val="tx1"/>
        </a:solidFill>
        <a:latin typeface="Andale Mono" pitchFamily="1" charset="0"/>
        <a:ea typeface="MS PGothic" pitchFamily="34" charset="-128"/>
        <a:cs typeface="+mn-cs"/>
      </a:defRPr>
    </a:lvl4pPr>
    <a:lvl5pPr marL="1828800" algn="l" rtl="0" eaLnBrk="0" fontAlgn="base" hangingPunct="0">
      <a:spcBef>
        <a:spcPct val="0"/>
      </a:spcBef>
      <a:spcAft>
        <a:spcPct val="0"/>
      </a:spcAft>
      <a:defRPr sz="3200" kern="1200">
        <a:solidFill>
          <a:schemeClr val="tx1"/>
        </a:solidFill>
        <a:latin typeface="Andale Mono" pitchFamily="1" charset="0"/>
        <a:ea typeface="MS PGothic" pitchFamily="34" charset="-128"/>
        <a:cs typeface="+mn-cs"/>
      </a:defRPr>
    </a:lvl5pPr>
    <a:lvl6pPr marL="2286000" algn="l" defTabSz="914400" rtl="0" eaLnBrk="1" latinLnBrk="0" hangingPunct="1">
      <a:defRPr sz="3200" kern="1200">
        <a:solidFill>
          <a:schemeClr val="tx1"/>
        </a:solidFill>
        <a:latin typeface="Andale Mono" pitchFamily="1" charset="0"/>
        <a:ea typeface="MS PGothic" pitchFamily="34" charset="-128"/>
        <a:cs typeface="+mn-cs"/>
      </a:defRPr>
    </a:lvl6pPr>
    <a:lvl7pPr marL="2743200" algn="l" defTabSz="914400" rtl="0" eaLnBrk="1" latinLnBrk="0" hangingPunct="1">
      <a:defRPr sz="3200" kern="1200">
        <a:solidFill>
          <a:schemeClr val="tx1"/>
        </a:solidFill>
        <a:latin typeface="Andale Mono" pitchFamily="1" charset="0"/>
        <a:ea typeface="MS PGothic" pitchFamily="34" charset="-128"/>
        <a:cs typeface="+mn-cs"/>
      </a:defRPr>
    </a:lvl7pPr>
    <a:lvl8pPr marL="3200400" algn="l" defTabSz="914400" rtl="0" eaLnBrk="1" latinLnBrk="0" hangingPunct="1">
      <a:defRPr sz="3200" kern="1200">
        <a:solidFill>
          <a:schemeClr val="tx1"/>
        </a:solidFill>
        <a:latin typeface="Andale Mono" pitchFamily="1" charset="0"/>
        <a:ea typeface="MS PGothic" pitchFamily="34" charset="-128"/>
        <a:cs typeface="+mn-cs"/>
      </a:defRPr>
    </a:lvl8pPr>
    <a:lvl9pPr marL="3657600" algn="l" defTabSz="914400" rtl="0" eaLnBrk="1" latinLnBrk="0" hangingPunct="1">
      <a:defRPr sz="3200" kern="1200">
        <a:solidFill>
          <a:schemeClr val="tx1"/>
        </a:solidFill>
        <a:latin typeface="Andale Mono" pitchFamily="1" charset="0"/>
        <a:ea typeface="MS PGothic"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EB18"/>
    <a:srgbClr val="D2D2F4"/>
    <a:srgbClr val="FFFFFF"/>
    <a:srgbClr val="7BFF75"/>
    <a:srgbClr val="61D6FF"/>
    <a:srgbClr val="FF6699"/>
    <a:srgbClr val="FFCC00"/>
    <a:srgbClr val="FF99CC"/>
    <a:srgbClr val="FF99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40" autoAdjust="0"/>
    <p:restoredTop sz="83395" autoAdjust="0"/>
  </p:normalViewPr>
  <p:slideViewPr>
    <p:cSldViewPr snapToGrid="0">
      <p:cViewPr varScale="1">
        <p:scale>
          <a:sx n="138" d="100"/>
          <a:sy n="138" d="100"/>
        </p:scale>
        <p:origin x="-112"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5" d="100"/>
        <a:sy n="55"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handoutMaster" Target="handoutMasters/handoutMaster1.xml"/><Relationship Id="rId47" Type="http://schemas.openxmlformats.org/officeDocument/2006/relationships/printerSettings" Target="printerSettings/printerSettings1.bin"/><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16F2D449-88AA-4844-8B45-DA193F1FF28B}" type="datetimeFigureOut">
              <a:rPr lang="en-US" altLang="en-US"/>
              <a:pPr/>
              <a:t>10/20/17</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7D1DFF2-80E6-42C9-9791-4815B6D39C41}" type="slidenum">
              <a:rPr lang="en-US" altLang="en-US"/>
              <a:pPr/>
              <a:t>‹#›</a:t>
            </a:fld>
            <a:endParaRPr lang="en-US" altLang="en-US"/>
          </a:p>
        </p:txBody>
      </p:sp>
    </p:spTree>
    <p:extLst>
      <p:ext uri="{BB962C8B-B14F-4D97-AF65-F5344CB8AC3E}">
        <p14:creationId xmlns:p14="http://schemas.microsoft.com/office/powerpoint/2010/main" val="40651314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ltLang="en-US"/>
          </a:p>
        </p:txBody>
      </p:sp>
      <p:sp>
        <p:nvSpPr>
          <p:cNvPr id="1126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ltLang="en-US"/>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lt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3081B7E3-A925-4940-A240-775D142EC196}" type="slidenum">
              <a:rPr lang="en-US" altLang="en-US"/>
              <a:pPr/>
              <a:t>‹#›</a:t>
            </a:fld>
            <a:endParaRPr lang="en-US" altLang="en-US"/>
          </a:p>
        </p:txBody>
      </p:sp>
    </p:spTree>
    <p:extLst>
      <p:ext uri="{BB962C8B-B14F-4D97-AF65-F5344CB8AC3E}">
        <p14:creationId xmlns:p14="http://schemas.microsoft.com/office/powerpoint/2010/main" val="32255297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1</a:t>
            </a:fld>
            <a:endParaRPr lang="en-US" altLang="en-US"/>
          </a:p>
        </p:txBody>
      </p:sp>
    </p:spTree>
    <p:extLst>
      <p:ext uri="{BB962C8B-B14F-4D97-AF65-F5344CB8AC3E}">
        <p14:creationId xmlns:p14="http://schemas.microsoft.com/office/powerpoint/2010/main" val="3212287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10</a:t>
            </a:fld>
            <a:endParaRPr lang="en-US" altLang="en-US"/>
          </a:p>
        </p:txBody>
      </p:sp>
    </p:spTree>
    <p:extLst>
      <p:ext uri="{BB962C8B-B14F-4D97-AF65-F5344CB8AC3E}">
        <p14:creationId xmlns:p14="http://schemas.microsoft.com/office/powerpoint/2010/main" val="3602929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11</a:t>
            </a:fld>
            <a:endParaRPr lang="en-US" altLang="en-US"/>
          </a:p>
        </p:txBody>
      </p:sp>
    </p:spTree>
    <p:extLst>
      <p:ext uri="{BB962C8B-B14F-4D97-AF65-F5344CB8AC3E}">
        <p14:creationId xmlns:p14="http://schemas.microsoft.com/office/powerpoint/2010/main" val="2864664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12</a:t>
            </a:fld>
            <a:endParaRPr lang="en-US" altLang="en-US"/>
          </a:p>
        </p:txBody>
      </p:sp>
    </p:spTree>
    <p:extLst>
      <p:ext uri="{BB962C8B-B14F-4D97-AF65-F5344CB8AC3E}">
        <p14:creationId xmlns:p14="http://schemas.microsoft.com/office/powerpoint/2010/main" val="26139527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a:t>
            </a:r>
            <a:r>
              <a:rPr lang="en-US" baseline="0" dirty="0" smtClean="0"/>
              <a:t> combines many types of learning, including problem-based learning, and… </a:t>
            </a:r>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15</a:t>
            </a:fld>
            <a:endParaRPr lang="en-US" altLang="en-US"/>
          </a:p>
        </p:txBody>
      </p:sp>
    </p:spTree>
    <p:extLst>
      <p:ext uri="{BB962C8B-B14F-4D97-AF65-F5344CB8AC3E}">
        <p14:creationId xmlns:p14="http://schemas.microsoft.com/office/powerpoint/2010/main" val="4028036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PL</a:t>
            </a:r>
            <a:r>
              <a:rPr lang="en-US" baseline="0" dirty="0" smtClean="0"/>
              <a:t> combines many types of learning, including problem-based learning, and peer-assessment and self-assessment </a:t>
            </a:r>
            <a:endParaRPr lang="en-US" dirty="0" smtClean="0"/>
          </a:p>
          <a:p>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16</a:t>
            </a:fld>
            <a:endParaRPr lang="en-US" altLang="en-US"/>
          </a:p>
        </p:txBody>
      </p:sp>
    </p:spTree>
    <p:extLst>
      <p:ext uri="{BB962C8B-B14F-4D97-AF65-F5344CB8AC3E}">
        <p14:creationId xmlns:p14="http://schemas.microsoft.com/office/powerpoint/2010/main" val="266774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17</a:t>
            </a:fld>
            <a:endParaRPr lang="en-US" altLang="en-US"/>
          </a:p>
        </p:txBody>
      </p:sp>
    </p:spTree>
    <p:extLst>
      <p:ext uri="{BB962C8B-B14F-4D97-AF65-F5344CB8AC3E}">
        <p14:creationId xmlns:p14="http://schemas.microsoft.com/office/powerpoint/2010/main" val="26677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20</a:t>
            </a:fld>
            <a:endParaRPr lang="en-US" altLang="en-US"/>
          </a:p>
        </p:txBody>
      </p:sp>
    </p:spTree>
    <p:extLst>
      <p:ext uri="{BB962C8B-B14F-4D97-AF65-F5344CB8AC3E}">
        <p14:creationId xmlns:p14="http://schemas.microsoft.com/office/powerpoint/2010/main" val="32926456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151DBF-56F0-4177-88EE-1EDEF679707B}" type="slidenum">
              <a:rPr lang="en-US" altLang="en-US"/>
              <a:pPr/>
              <a:t>21</a:t>
            </a:fld>
            <a:endParaRPr lang="en-US" alt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r>
              <a:rPr lang="en-US" altLang="en-US" dirty="0" smtClean="0">
                <a:latin typeface="Times New Roman" pitchFamily="18" charset="0"/>
              </a:rPr>
              <a:t>76.2% of students agreed or strongly agreed to</a:t>
            </a:r>
            <a:r>
              <a:rPr lang="en-US" altLang="en-US" baseline="0" dirty="0" smtClean="0">
                <a:latin typeface="Times New Roman" pitchFamily="18" charset="0"/>
              </a:rPr>
              <a:t> the survey question “I enjoyed the flexibility in organizing my resources”</a:t>
            </a:r>
          </a:p>
          <a:p>
            <a:r>
              <a:rPr lang="en-US" altLang="en-US" baseline="0" dirty="0" smtClean="0">
                <a:latin typeface="Times New Roman" pitchFamily="18" charset="0"/>
              </a:rPr>
              <a:t>1 = strongly agree, 5 = strongly disagree, so a mean closer to 1 is good</a:t>
            </a:r>
            <a:endParaRPr lang="en-US" altLang="en-US" dirty="0">
              <a:latin typeface="Times New Roman" pitchFamily="18" charset="0"/>
            </a:endParaRPr>
          </a:p>
        </p:txBody>
      </p:sp>
    </p:spTree>
    <p:extLst>
      <p:ext uri="{BB962C8B-B14F-4D97-AF65-F5344CB8AC3E}">
        <p14:creationId xmlns:p14="http://schemas.microsoft.com/office/powerpoint/2010/main" val="25008949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7482C1-F09B-443B-9372-C02ADBD8C402}" type="slidenum">
              <a:rPr lang="en-US" altLang="en-US"/>
              <a:pPr/>
              <a:t>22</a:t>
            </a:fld>
            <a:endParaRPr lang="en-US" alt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5192520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34DABC-EEAE-4FBD-9FD7-CA3C7911D094}" type="slidenum">
              <a:rPr lang="en-US" altLang="en-US"/>
              <a:pPr/>
              <a:t>23</a:t>
            </a:fld>
            <a:endParaRPr lang="en-US" alt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ltLang="en-US" dirty="0">
              <a:latin typeface="Times New Roman" pitchFamily="18" charset="0"/>
            </a:endParaRPr>
          </a:p>
        </p:txBody>
      </p:sp>
    </p:spTree>
    <p:extLst>
      <p:ext uri="{BB962C8B-B14F-4D97-AF65-F5344CB8AC3E}">
        <p14:creationId xmlns:p14="http://schemas.microsoft.com/office/powerpoint/2010/main" val="2718051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yourself:</a:t>
            </a:r>
            <a:r>
              <a:rPr lang="en-US" baseline="0" dirty="0" smtClean="0"/>
              <a:t>  </a:t>
            </a:r>
            <a:r>
              <a:rPr lang="en-US" dirty="0" smtClean="0"/>
              <a:t>How do assignments work now, and where</a:t>
            </a:r>
            <a:r>
              <a:rPr lang="en-US" baseline="0" dirty="0" smtClean="0"/>
              <a:t> do students learn in that process</a:t>
            </a:r>
            <a:r>
              <a:rPr lang="en-US" dirty="0" smtClean="0"/>
              <a:t>?</a:t>
            </a:r>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2</a:t>
            </a:fld>
            <a:endParaRPr lang="en-US" altLang="en-US"/>
          </a:p>
        </p:txBody>
      </p:sp>
    </p:spTree>
    <p:extLst>
      <p:ext uri="{BB962C8B-B14F-4D97-AF65-F5344CB8AC3E}">
        <p14:creationId xmlns:p14="http://schemas.microsoft.com/office/powerpoint/2010/main" val="20331813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presenting read 1, 2 and</a:t>
            </a:r>
            <a:r>
              <a:rPr lang="en-US" baseline="0" dirty="0" smtClean="0"/>
              <a:t> last part of 5</a:t>
            </a:r>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24</a:t>
            </a:fld>
            <a:endParaRPr lang="en-US" altLang="en-US"/>
          </a:p>
        </p:txBody>
      </p:sp>
    </p:spTree>
    <p:extLst>
      <p:ext uri="{BB962C8B-B14F-4D97-AF65-F5344CB8AC3E}">
        <p14:creationId xmlns:p14="http://schemas.microsoft.com/office/powerpoint/2010/main" val="24805965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When presenting read 3, 5</a:t>
            </a:r>
          </a:p>
          <a:p>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25</a:t>
            </a:fld>
            <a:endParaRPr lang="en-US" altLang="en-US"/>
          </a:p>
        </p:txBody>
      </p:sp>
    </p:spTree>
    <p:extLst>
      <p:ext uri="{BB962C8B-B14F-4D97-AF65-F5344CB8AC3E}">
        <p14:creationId xmlns:p14="http://schemas.microsoft.com/office/powerpoint/2010/main" val="3856637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26</a:t>
            </a:fld>
            <a:endParaRPr lang="en-US" altLang="en-US"/>
          </a:p>
        </p:txBody>
      </p:sp>
    </p:spTree>
    <p:extLst>
      <p:ext uri="{BB962C8B-B14F-4D97-AF65-F5344CB8AC3E}">
        <p14:creationId xmlns:p14="http://schemas.microsoft.com/office/powerpoint/2010/main" val="7120397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27</a:t>
            </a:fld>
            <a:endParaRPr lang="en-US" altLang="en-US"/>
          </a:p>
        </p:txBody>
      </p:sp>
    </p:spTree>
    <p:extLst>
      <p:ext uri="{BB962C8B-B14F-4D97-AF65-F5344CB8AC3E}">
        <p14:creationId xmlns:p14="http://schemas.microsoft.com/office/powerpoint/2010/main" val="12366097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28</a:t>
            </a:fld>
            <a:endParaRPr lang="en-US" altLang="en-US"/>
          </a:p>
        </p:txBody>
      </p:sp>
    </p:spTree>
    <p:extLst>
      <p:ext uri="{BB962C8B-B14F-4D97-AF65-F5344CB8AC3E}">
        <p14:creationId xmlns:p14="http://schemas.microsoft.com/office/powerpoint/2010/main" val="34688865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Prof. Hetherington has requested this for PHIL 334</a:t>
            </a:r>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31</a:t>
            </a:fld>
            <a:endParaRPr lang="en-US" altLang="en-US"/>
          </a:p>
        </p:txBody>
      </p:sp>
    </p:spTree>
    <p:extLst>
      <p:ext uri="{BB962C8B-B14F-4D97-AF65-F5344CB8AC3E}">
        <p14:creationId xmlns:p14="http://schemas.microsoft.com/office/powerpoint/2010/main" val="39836985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Prof. </a:t>
            </a:r>
            <a:r>
              <a:rPr lang="en-US" dirty="0" err="1" smtClean="0"/>
              <a:t>Lipuma</a:t>
            </a:r>
            <a:r>
              <a:rPr lang="en-US" baseline="0" dirty="0" smtClean="0"/>
              <a:t> has suggested this structure for ENG 340: Oral Presentations</a:t>
            </a:r>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33</a:t>
            </a:fld>
            <a:endParaRPr lang="en-US" altLang="en-US"/>
          </a:p>
        </p:txBody>
      </p:sp>
    </p:spTree>
    <p:extLst>
      <p:ext uri="{BB962C8B-B14F-4D97-AF65-F5344CB8AC3E}">
        <p14:creationId xmlns:p14="http://schemas.microsoft.com/office/powerpoint/2010/main" val="353999612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Just a reminder that students</a:t>
            </a:r>
            <a:r>
              <a:rPr lang="en-US" baseline="0" dirty="0" smtClean="0"/>
              <a:t> should be able to learn by viewing everything their peers have done.</a:t>
            </a:r>
            <a:endParaRPr lang="en-US" dirty="0" smtClean="0"/>
          </a:p>
          <a:p>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34</a:t>
            </a:fld>
            <a:endParaRPr lang="en-US" altLang="en-US"/>
          </a:p>
        </p:txBody>
      </p:sp>
    </p:spTree>
    <p:extLst>
      <p:ext uri="{BB962C8B-B14F-4D97-AF65-F5344CB8AC3E}">
        <p14:creationId xmlns:p14="http://schemas.microsoft.com/office/powerpoint/2010/main" val="8128141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35</a:t>
            </a:fld>
            <a:endParaRPr lang="en-US" altLang="en-US"/>
          </a:p>
        </p:txBody>
      </p:sp>
    </p:spTree>
    <p:extLst>
      <p:ext uri="{BB962C8B-B14F-4D97-AF65-F5344CB8AC3E}">
        <p14:creationId xmlns:p14="http://schemas.microsoft.com/office/powerpoint/2010/main" val="34688865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Exercise:  Pick a subject, activity </a:t>
            </a:r>
            <a:r>
              <a:rPr lang="en-US" dirty="0" err="1" smtClean="0"/>
              <a:t>typet</a:t>
            </a:r>
            <a:r>
              <a:rPr lang="en-US" dirty="0" smtClean="0"/>
              <a:t>.  How would you design PL for this</a:t>
            </a:r>
            <a:r>
              <a:rPr lang="en-US" baseline="0" dirty="0" smtClean="0"/>
              <a:t>?  What structure would you use?</a:t>
            </a:r>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36</a:t>
            </a:fld>
            <a:endParaRPr lang="en-US" altLang="en-US"/>
          </a:p>
        </p:txBody>
      </p:sp>
    </p:spTree>
    <p:extLst>
      <p:ext uri="{BB962C8B-B14F-4D97-AF65-F5344CB8AC3E}">
        <p14:creationId xmlns:p14="http://schemas.microsoft.com/office/powerpoint/2010/main" val="35547582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traditional </a:t>
            </a:r>
            <a:r>
              <a:rPr lang="en-US" baseline="0" dirty="0" smtClean="0"/>
              <a:t>problem lifecycle.</a:t>
            </a:r>
          </a:p>
          <a:p>
            <a:r>
              <a:rPr lang="en-US" baseline="0" dirty="0" smtClean="0"/>
              <a:t>Where do students learn in this process?</a:t>
            </a:r>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3</a:t>
            </a:fld>
            <a:endParaRPr lang="en-US" altLang="en-US"/>
          </a:p>
        </p:txBody>
      </p:sp>
    </p:spTree>
    <p:extLst>
      <p:ext uri="{BB962C8B-B14F-4D97-AF65-F5344CB8AC3E}">
        <p14:creationId xmlns:p14="http://schemas.microsoft.com/office/powerpoint/2010/main" val="9804346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Exercise:  Pick a level, subject, activity type, and environment.  How would you design PL for your</a:t>
            </a:r>
            <a:r>
              <a:rPr lang="en-US" baseline="0" dirty="0" smtClean="0"/>
              <a:t> selection?  What structure would you use?</a:t>
            </a:r>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37</a:t>
            </a:fld>
            <a:endParaRPr lang="en-US" altLang="en-US"/>
          </a:p>
        </p:txBody>
      </p:sp>
    </p:spTree>
    <p:extLst>
      <p:ext uri="{BB962C8B-B14F-4D97-AF65-F5344CB8AC3E}">
        <p14:creationId xmlns:p14="http://schemas.microsoft.com/office/powerpoint/2010/main" val="35547582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All sorts of interesting</a:t>
            </a:r>
            <a:r>
              <a:rPr lang="en-US" baseline="0" dirty="0" smtClean="0"/>
              <a:t> research issues and opportunities…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Exercise:  Pick an issue and discuss how could PL address that issue?</a:t>
            </a:r>
            <a:endParaRPr lang="en-US" dirty="0" smtClean="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38</a:t>
            </a:fld>
            <a:endParaRPr lang="en-US" altLang="en-US"/>
          </a:p>
        </p:txBody>
      </p:sp>
    </p:spTree>
    <p:extLst>
      <p:ext uri="{BB962C8B-B14F-4D97-AF65-F5344CB8AC3E}">
        <p14:creationId xmlns:p14="http://schemas.microsoft.com/office/powerpoint/2010/main" val="33073915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39</a:t>
            </a:fld>
            <a:endParaRPr lang="en-US" altLang="en-US"/>
          </a:p>
        </p:txBody>
      </p:sp>
    </p:spTree>
    <p:extLst>
      <p:ext uri="{BB962C8B-B14F-4D97-AF65-F5344CB8AC3E}">
        <p14:creationId xmlns:p14="http://schemas.microsoft.com/office/powerpoint/2010/main" val="5525834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40</a:t>
            </a:fld>
            <a:endParaRPr lang="en-US" altLang="en-US"/>
          </a:p>
        </p:txBody>
      </p:sp>
    </p:spTree>
    <p:extLst>
      <p:ext uri="{BB962C8B-B14F-4D97-AF65-F5344CB8AC3E}">
        <p14:creationId xmlns:p14="http://schemas.microsoft.com/office/powerpoint/2010/main" val="17921176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 like to work with people in various fields to try engaging their students to deepen</a:t>
            </a:r>
            <a:r>
              <a:rPr lang="en-US" baseline="0" dirty="0" smtClean="0"/>
              <a:t> learning with </a:t>
            </a:r>
            <a:r>
              <a:rPr lang="en-US" dirty="0" smtClean="0"/>
              <a:t>PL</a:t>
            </a:r>
            <a:r>
              <a:rPr lang="en-US" baseline="0" dirty="0" smtClean="0"/>
              <a:t> in their courses, and also looking for research collaboration on some of these very interesting issues.</a:t>
            </a:r>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41</a:t>
            </a:fld>
            <a:endParaRPr lang="en-US" altLang="en-US"/>
          </a:p>
        </p:txBody>
      </p:sp>
    </p:spTree>
    <p:extLst>
      <p:ext uri="{BB962C8B-B14F-4D97-AF65-F5344CB8AC3E}">
        <p14:creationId xmlns:p14="http://schemas.microsoft.com/office/powerpoint/2010/main" val="2636503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Participatory</a:t>
            </a:r>
            <a:r>
              <a:rPr lang="en-US" baseline="0" dirty="0" smtClean="0"/>
              <a:t> Learning, students do most stages.</a:t>
            </a: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This is what we</a:t>
            </a:r>
            <a:r>
              <a:rPr lang="en-US" baseline="0" dirty="0" smtClean="0"/>
              <a:t> mean by engaging students  in the entire problem lifecycle…</a:t>
            </a:r>
            <a:endParaRPr lang="en-US" dirty="0" smtClean="0"/>
          </a:p>
          <a:p>
            <a:endParaRPr lang="en-US" baseline="0" dirty="0" smtClean="0"/>
          </a:p>
          <a:p>
            <a:r>
              <a:rPr lang="en-US" baseline="0" dirty="0" smtClean="0"/>
              <a:t>Instructors provide quality control by vetting each problem (with revise and resubmit) and resolving any grading disputes.  They also may provide guidelines and rubrics for each stage</a:t>
            </a:r>
            <a:r>
              <a:rPr lang="en-US" baseline="0" dirty="0" smtClean="0"/>
              <a:t>.   Students can flag instructors to look at any particular task for mentoring.</a:t>
            </a:r>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4</a:t>
            </a:fld>
            <a:endParaRPr lang="en-US" altLang="en-US"/>
          </a:p>
        </p:txBody>
      </p:sp>
    </p:spTree>
    <p:extLst>
      <p:ext uri="{BB962C8B-B14F-4D97-AF65-F5344CB8AC3E}">
        <p14:creationId xmlns:p14="http://schemas.microsoft.com/office/powerpoint/2010/main" val="1464811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students can</a:t>
            </a:r>
            <a:r>
              <a:rPr lang="en-US" baseline="0" dirty="0" smtClean="0"/>
              <a:t> read everything their peers write…</a:t>
            </a:r>
          </a:p>
          <a:p>
            <a:r>
              <a:rPr lang="en-US" dirty="0" smtClean="0"/>
              <a:t>Motivation:</a:t>
            </a:r>
            <a:r>
              <a:rPr lang="en-US" baseline="0" dirty="0" smtClean="0"/>
              <a:t> For students to learn more deeply by engaging and taking ownership in all the types of learning afforded by the entire problem lifecycle.</a:t>
            </a:r>
          </a:p>
          <a:p>
            <a:endParaRPr lang="en-US" baseline="0" dirty="0" smtClean="0"/>
          </a:p>
          <a:p>
            <a:r>
              <a:rPr lang="en-US" baseline="0" dirty="0" smtClean="0"/>
              <a:t>We will use these colors pertaining to types of learning throughout the presentation.</a:t>
            </a:r>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5</a:t>
            </a:fld>
            <a:endParaRPr lang="en-US" altLang="en-US"/>
          </a:p>
        </p:txBody>
      </p:sp>
    </p:spTree>
    <p:extLst>
      <p:ext uri="{BB962C8B-B14F-4D97-AF65-F5344CB8AC3E}">
        <p14:creationId xmlns:p14="http://schemas.microsoft.com/office/powerpoint/2010/main" val="2201529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Demo the current prototype,</a:t>
            </a:r>
            <a:r>
              <a:rPr lang="en-US" baseline="0" dirty="0" smtClean="0"/>
              <a:t> sample problem threads and the automated allocation of students and instructors to lifecycle tasks for PHIL 334.   Experimental results for this course are in </a:t>
            </a:r>
            <a:r>
              <a:rPr lang="en-US" baseline="0" smtClean="0"/>
              <a:t>later slides.</a:t>
            </a:r>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6</a:t>
            </a:fld>
            <a:endParaRPr lang="en-US" altLang="en-US"/>
          </a:p>
        </p:txBody>
      </p:sp>
    </p:spTree>
    <p:extLst>
      <p:ext uri="{BB962C8B-B14F-4D97-AF65-F5344CB8AC3E}">
        <p14:creationId xmlns:p14="http://schemas.microsoft.com/office/powerpoint/2010/main" val="63470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7</a:t>
            </a:fld>
            <a:endParaRPr lang="en-US" altLang="en-US"/>
          </a:p>
        </p:txBody>
      </p:sp>
    </p:spTree>
    <p:extLst>
      <p:ext uri="{BB962C8B-B14F-4D97-AF65-F5344CB8AC3E}">
        <p14:creationId xmlns:p14="http://schemas.microsoft.com/office/powerpoint/2010/main" val="3893774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We have done surveys</a:t>
            </a:r>
            <a:r>
              <a:rPr lang="en-US" baseline="0" dirty="0" smtClean="0"/>
              <a:t> (presented in later slides) in many of these courses with similar positive results.</a:t>
            </a:r>
            <a:endParaRPr lang="en-US" dirty="0" smtClean="0"/>
          </a:p>
          <a:p>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8</a:t>
            </a:fld>
            <a:endParaRPr lang="en-US" altLang="en-US"/>
          </a:p>
        </p:txBody>
      </p:sp>
    </p:spTree>
    <p:extLst>
      <p:ext uri="{BB962C8B-B14F-4D97-AF65-F5344CB8AC3E}">
        <p14:creationId xmlns:p14="http://schemas.microsoft.com/office/powerpoint/2010/main" val="31613774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sneak preview of the last</a:t>
            </a:r>
            <a:r>
              <a:rPr lang="en-US" baseline="0" dirty="0" smtClean="0"/>
              <a:t> slide.  </a:t>
            </a:r>
            <a:r>
              <a:rPr lang="en-US" dirty="0" smtClean="0"/>
              <a:t>I’d like to work with people in various fields to try engaging their students to deepen</a:t>
            </a:r>
            <a:r>
              <a:rPr lang="en-US" baseline="0" dirty="0" smtClean="0"/>
              <a:t> learning with </a:t>
            </a:r>
            <a:r>
              <a:rPr lang="en-US" dirty="0" smtClean="0"/>
              <a:t>PL</a:t>
            </a:r>
            <a:r>
              <a:rPr lang="en-US" baseline="0" dirty="0" smtClean="0"/>
              <a:t> in their courses, and also looking for research collaboration on some of the very interesting issues arising with PL.</a:t>
            </a:r>
            <a:endParaRPr lang="en-US" dirty="0"/>
          </a:p>
        </p:txBody>
      </p:sp>
      <p:sp>
        <p:nvSpPr>
          <p:cNvPr id="4" name="Slide Number Placeholder 3"/>
          <p:cNvSpPr>
            <a:spLocks noGrp="1"/>
          </p:cNvSpPr>
          <p:nvPr>
            <p:ph type="sldNum" sz="quarter" idx="10"/>
          </p:nvPr>
        </p:nvSpPr>
        <p:spPr/>
        <p:txBody>
          <a:bodyPr/>
          <a:lstStyle/>
          <a:p>
            <a:fld id="{3081B7E3-A925-4940-A240-775D142EC196}" type="slidenum">
              <a:rPr lang="en-US" altLang="en-US" smtClean="0"/>
              <a:pPr/>
              <a:t>9</a:t>
            </a:fld>
            <a:endParaRPr lang="en-US" altLang="en-US"/>
          </a:p>
        </p:txBody>
      </p:sp>
    </p:spTree>
    <p:extLst>
      <p:ext uri="{BB962C8B-B14F-4D97-AF65-F5344CB8AC3E}">
        <p14:creationId xmlns:p14="http://schemas.microsoft.com/office/powerpoint/2010/main" val="2597904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Footer Placeholder 3"/>
          <p:cNvSpPr>
            <a:spLocks noGrp="1"/>
          </p:cNvSpPr>
          <p:nvPr>
            <p:ph type="ftr" sz="quarter" idx="10"/>
          </p:nvPr>
        </p:nvSpPr>
        <p:spPr>
          <a:extLst>
            <a:ext uri="{FAA26D3D-D897-4be2-8F04-BA451C77F1D7}">
              <ma14:placeholderFlag xmlns:ma14="http://schemas.microsoft.com/office/mac/drawingml/2011/main" val="1"/>
            </a:ext>
          </a:extLst>
        </p:spPr>
        <p:txBody>
          <a:bodyPr/>
          <a:lstStyle>
            <a:lvl1pPr>
              <a:defRPr/>
            </a:lvl1pPr>
          </a:lstStyle>
          <a:p>
            <a:r>
              <a:rPr lang="da-DK" altLang="en-US"/>
              <a:t>Bieber et al., NJIT ©2014 – Slide ‹#› </a:t>
            </a:r>
            <a:endParaRPr lang="en-US" altLang="en-US"/>
          </a:p>
        </p:txBody>
      </p:sp>
    </p:spTree>
    <p:extLst>
      <p:ext uri="{BB962C8B-B14F-4D97-AF65-F5344CB8AC3E}">
        <p14:creationId xmlns:p14="http://schemas.microsoft.com/office/powerpoint/2010/main" val="1141002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extLst>
            <a:ext uri="{FAA26D3D-D897-4be2-8F04-BA451C77F1D7}">
              <ma14:placeholderFlag xmlns:ma14="http://schemas.microsoft.com/office/mac/drawingml/2011/main" val="1"/>
            </a:ext>
          </a:extLst>
        </p:spPr>
        <p:txBody>
          <a:bodyPr/>
          <a:lstStyle>
            <a:lvl1pPr>
              <a:defRPr/>
            </a:lvl1pPr>
          </a:lstStyle>
          <a:p>
            <a:r>
              <a:rPr lang="da-DK" altLang="en-US"/>
              <a:t>Bieber et al., NJIT ©2014 – Slide ‹#› </a:t>
            </a:r>
            <a:endParaRPr lang="en-US" altLang="en-US"/>
          </a:p>
        </p:txBody>
      </p:sp>
    </p:spTree>
    <p:extLst>
      <p:ext uri="{BB962C8B-B14F-4D97-AF65-F5344CB8AC3E}">
        <p14:creationId xmlns:p14="http://schemas.microsoft.com/office/powerpoint/2010/main" val="16926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0650" y="663575"/>
            <a:ext cx="1987550" cy="5159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0" y="663575"/>
            <a:ext cx="5810250" cy="5159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extLst>
            <a:ext uri="{FAA26D3D-D897-4be2-8F04-BA451C77F1D7}">
              <ma14:placeholderFlag xmlns:ma14="http://schemas.microsoft.com/office/mac/drawingml/2011/main" val="1"/>
            </a:ext>
          </a:extLst>
        </p:spPr>
        <p:txBody>
          <a:bodyPr/>
          <a:lstStyle>
            <a:lvl1pPr>
              <a:defRPr/>
            </a:lvl1pPr>
          </a:lstStyle>
          <a:p>
            <a:r>
              <a:rPr lang="da-DK" altLang="en-US"/>
              <a:t>Bieber et al., NJIT ©2014 – Slide ‹#› </a:t>
            </a:r>
            <a:endParaRPr lang="en-US" altLang="en-US"/>
          </a:p>
        </p:txBody>
      </p:sp>
    </p:spTree>
    <p:extLst>
      <p:ext uri="{BB962C8B-B14F-4D97-AF65-F5344CB8AC3E}">
        <p14:creationId xmlns:p14="http://schemas.microsoft.com/office/powerpoint/2010/main" val="47183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508000" y="663575"/>
            <a:ext cx="7950200" cy="5159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Footer Placeholder 2"/>
          <p:cNvSpPr>
            <a:spLocks noGrp="1"/>
          </p:cNvSpPr>
          <p:nvPr>
            <p:ph type="ftr" sz="quarter" idx="10"/>
          </p:nvPr>
        </p:nvSpPr>
        <p:spPr>
          <a:xfrm>
            <a:off x="161925" y="6494463"/>
            <a:ext cx="2363788" cy="219075"/>
          </a:xfrm>
          <a:extLst>
            <a:ext uri="{FAA26D3D-D897-4be2-8F04-BA451C77F1D7}">
              <ma14:placeholderFlag xmlns:ma14="http://schemas.microsoft.com/office/mac/drawingml/2011/main" val="1"/>
            </a:ext>
          </a:extLst>
        </p:spPr>
        <p:txBody>
          <a:bodyPr/>
          <a:lstStyle>
            <a:lvl1pPr>
              <a:defRPr/>
            </a:lvl1pPr>
          </a:lstStyle>
          <a:p>
            <a:r>
              <a:rPr lang="da-DK" altLang="en-US"/>
              <a:t>Bieber et al., NJIT ©2014 – Slide ‹#› </a:t>
            </a:r>
            <a:endParaRPr lang="en-US" altLang="en-US"/>
          </a:p>
        </p:txBody>
      </p:sp>
    </p:spTree>
    <p:extLst>
      <p:ext uri="{BB962C8B-B14F-4D97-AF65-F5344CB8AC3E}">
        <p14:creationId xmlns:p14="http://schemas.microsoft.com/office/powerpoint/2010/main" val="1978941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63575"/>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08000" y="1708150"/>
            <a:ext cx="7772400" cy="4114800"/>
          </a:xfrm>
        </p:spPr>
        <p:txBody>
          <a:bodyPr/>
          <a:lstStyle/>
          <a:p>
            <a:pPr lvl="0"/>
            <a:endParaRPr lang="en-US" noProof="0" smtClean="0"/>
          </a:p>
        </p:txBody>
      </p:sp>
      <p:sp>
        <p:nvSpPr>
          <p:cNvPr id="4" name="Footer Placeholder 3"/>
          <p:cNvSpPr>
            <a:spLocks noGrp="1"/>
          </p:cNvSpPr>
          <p:nvPr>
            <p:ph type="ftr" sz="quarter" idx="10"/>
          </p:nvPr>
        </p:nvSpPr>
        <p:spPr>
          <a:xfrm>
            <a:off x="161925" y="6494463"/>
            <a:ext cx="2363788" cy="219075"/>
          </a:xfrm>
          <a:extLst>
            <a:ext uri="{FAA26D3D-D897-4be2-8F04-BA451C77F1D7}">
              <ma14:placeholderFlag xmlns:ma14="http://schemas.microsoft.com/office/mac/drawingml/2011/main" val="1"/>
            </a:ext>
          </a:extLst>
        </p:spPr>
        <p:txBody>
          <a:bodyPr/>
          <a:lstStyle>
            <a:lvl1pPr>
              <a:defRPr/>
            </a:lvl1pPr>
          </a:lstStyle>
          <a:p>
            <a:r>
              <a:rPr lang="da-DK" altLang="en-US"/>
              <a:t>Bieber et al., NJIT ©2014 – Slide ‹#› </a:t>
            </a:r>
            <a:endParaRPr lang="en-US" altLang="en-US"/>
          </a:p>
        </p:txBody>
      </p:sp>
    </p:spTree>
    <p:extLst>
      <p:ext uri="{BB962C8B-B14F-4D97-AF65-F5344CB8AC3E}">
        <p14:creationId xmlns:p14="http://schemas.microsoft.com/office/powerpoint/2010/main" val="2501563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extLst>
            <a:ext uri="{FAA26D3D-D897-4be2-8F04-BA451C77F1D7}">
              <ma14:placeholderFlag xmlns:ma14="http://schemas.microsoft.com/office/mac/drawingml/2011/main" val="1"/>
            </a:ext>
          </a:extLst>
        </p:spPr>
        <p:txBody>
          <a:bodyPr/>
          <a:lstStyle>
            <a:lvl1pPr>
              <a:defRPr/>
            </a:lvl1pPr>
          </a:lstStyle>
          <a:p>
            <a:r>
              <a:rPr lang="da-DK" altLang="en-US"/>
              <a:t>Bieber et al., NJIT ©2014 – Slide ‹#› </a:t>
            </a:r>
            <a:endParaRPr lang="en-US" altLang="en-US"/>
          </a:p>
        </p:txBody>
      </p:sp>
    </p:spTree>
    <p:extLst>
      <p:ext uri="{BB962C8B-B14F-4D97-AF65-F5344CB8AC3E}">
        <p14:creationId xmlns:p14="http://schemas.microsoft.com/office/powerpoint/2010/main" val="2269003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a:extLst>
            <a:ext uri="{FAA26D3D-D897-4be2-8F04-BA451C77F1D7}">
              <ma14:placeholderFlag xmlns:ma14="http://schemas.microsoft.com/office/mac/drawingml/2011/main" val="1"/>
            </a:ext>
          </a:extLst>
        </p:spPr>
        <p:txBody>
          <a:bodyPr/>
          <a:lstStyle>
            <a:lvl1pPr>
              <a:defRPr/>
            </a:lvl1pPr>
          </a:lstStyle>
          <a:p>
            <a:r>
              <a:rPr lang="da-DK" altLang="en-US"/>
              <a:t>Bieber et al., NJIT ©2014 – Slide ‹#› </a:t>
            </a:r>
            <a:endParaRPr lang="en-US" altLang="en-US"/>
          </a:p>
        </p:txBody>
      </p:sp>
    </p:spTree>
    <p:extLst>
      <p:ext uri="{BB962C8B-B14F-4D97-AF65-F5344CB8AC3E}">
        <p14:creationId xmlns:p14="http://schemas.microsoft.com/office/powerpoint/2010/main" val="2143467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17081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70400" y="17081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extLst>
            <a:ext uri="{FAA26D3D-D897-4be2-8F04-BA451C77F1D7}">
              <ma14:placeholderFlag xmlns:ma14="http://schemas.microsoft.com/office/mac/drawingml/2011/main" val="1"/>
            </a:ext>
          </a:extLst>
        </p:spPr>
        <p:txBody>
          <a:bodyPr/>
          <a:lstStyle>
            <a:lvl1pPr>
              <a:defRPr/>
            </a:lvl1pPr>
          </a:lstStyle>
          <a:p>
            <a:r>
              <a:rPr lang="da-DK" altLang="en-US"/>
              <a:t>Bieber et al., NJIT ©2014 – Slide ‹#› </a:t>
            </a:r>
            <a:endParaRPr lang="en-US" altLang="en-US"/>
          </a:p>
        </p:txBody>
      </p:sp>
    </p:spTree>
    <p:extLst>
      <p:ext uri="{BB962C8B-B14F-4D97-AF65-F5344CB8AC3E}">
        <p14:creationId xmlns:p14="http://schemas.microsoft.com/office/powerpoint/2010/main" val="2753617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extLst>
            <a:ext uri="{FAA26D3D-D897-4be2-8F04-BA451C77F1D7}">
              <ma14:placeholderFlag xmlns:ma14="http://schemas.microsoft.com/office/mac/drawingml/2011/main" val="1"/>
            </a:ext>
          </a:extLst>
        </p:spPr>
        <p:txBody>
          <a:bodyPr/>
          <a:lstStyle>
            <a:lvl1pPr>
              <a:defRPr/>
            </a:lvl1pPr>
          </a:lstStyle>
          <a:p>
            <a:r>
              <a:rPr lang="da-DK" altLang="en-US"/>
              <a:t>Bieber et al., NJIT ©2014 – Slide ‹#› </a:t>
            </a:r>
            <a:endParaRPr lang="en-US" altLang="en-US"/>
          </a:p>
        </p:txBody>
      </p:sp>
    </p:spTree>
    <p:extLst>
      <p:ext uri="{BB962C8B-B14F-4D97-AF65-F5344CB8AC3E}">
        <p14:creationId xmlns:p14="http://schemas.microsoft.com/office/powerpoint/2010/main" val="2248927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extLst>
            <a:ext uri="{FAA26D3D-D897-4be2-8F04-BA451C77F1D7}">
              <ma14:placeholderFlag xmlns:ma14="http://schemas.microsoft.com/office/mac/drawingml/2011/main" val="1"/>
            </a:ext>
          </a:extLst>
        </p:spPr>
        <p:txBody>
          <a:bodyPr/>
          <a:lstStyle>
            <a:lvl1pPr>
              <a:defRPr/>
            </a:lvl1pPr>
          </a:lstStyle>
          <a:p>
            <a:r>
              <a:rPr lang="da-DK" altLang="en-US"/>
              <a:t>Bieber et al., NJIT ©2014 – Slide ‹#› </a:t>
            </a:r>
            <a:endParaRPr lang="en-US" altLang="en-US"/>
          </a:p>
        </p:txBody>
      </p:sp>
    </p:spTree>
    <p:extLst>
      <p:ext uri="{BB962C8B-B14F-4D97-AF65-F5344CB8AC3E}">
        <p14:creationId xmlns:p14="http://schemas.microsoft.com/office/powerpoint/2010/main" val="412198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extLst>
            <a:ext uri="{FAA26D3D-D897-4be2-8F04-BA451C77F1D7}">
              <ma14:placeholderFlag xmlns:ma14="http://schemas.microsoft.com/office/mac/drawingml/2011/main" val="1"/>
            </a:ext>
          </a:extLst>
        </p:spPr>
        <p:txBody>
          <a:bodyPr/>
          <a:lstStyle>
            <a:lvl1pPr>
              <a:defRPr/>
            </a:lvl1pPr>
          </a:lstStyle>
          <a:p>
            <a:r>
              <a:rPr lang="da-DK" altLang="en-US"/>
              <a:t>Bieber et al., NJIT ©2014 – Slide ‹#› </a:t>
            </a:r>
            <a:endParaRPr lang="en-US" altLang="en-US"/>
          </a:p>
        </p:txBody>
      </p:sp>
    </p:spTree>
    <p:extLst>
      <p:ext uri="{BB962C8B-B14F-4D97-AF65-F5344CB8AC3E}">
        <p14:creationId xmlns:p14="http://schemas.microsoft.com/office/powerpoint/2010/main" val="3360716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extLst>
            <a:ext uri="{FAA26D3D-D897-4be2-8F04-BA451C77F1D7}">
              <ma14:placeholderFlag xmlns:ma14="http://schemas.microsoft.com/office/mac/drawingml/2011/main" val="1"/>
            </a:ext>
          </a:extLst>
        </p:spPr>
        <p:txBody>
          <a:bodyPr/>
          <a:lstStyle>
            <a:lvl1pPr>
              <a:defRPr/>
            </a:lvl1pPr>
          </a:lstStyle>
          <a:p>
            <a:r>
              <a:rPr lang="da-DK" altLang="en-US"/>
              <a:t>Bieber et al., NJIT ©2014 – Slide ‹#› </a:t>
            </a:r>
            <a:endParaRPr lang="en-US" altLang="en-US"/>
          </a:p>
        </p:txBody>
      </p:sp>
    </p:spTree>
    <p:extLst>
      <p:ext uri="{BB962C8B-B14F-4D97-AF65-F5344CB8AC3E}">
        <p14:creationId xmlns:p14="http://schemas.microsoft.com/office/powerpoint/2010/main" val="4247942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extLst>
            <a:ext uri="{FAA26D3D-D897-4be2-8F04-BA451C77F1D7}">
              <ma14:placeholderFlag xmlns:ma14="http://schemas.microsoft.com/office/mac/drawingml/2011/main" val="1"/>
            </a:ext>
          </a:extLst>
        </p:spPr>
        <p:txBody>
          <a:bodyPr/>
          <a:lstStyle>
            <a:lvl1pPr>
              <a:defRPr/>
            </a:lvl1pPr>
          </a:lstStyle>
          <a:p>
            <a:r>
              <a:rPr lang="da-DK" altLang="en-US"/>
              <a:t>Bieber et al., NJIT ©2014 – Slide ‹#› </a:t>
            </a:r>
            <a:endParaRPr lang="en-US" altLang="en-US"/>
          </a:p>
        </p:txBody>
      </p:sp>
    </p:spTree>
    <p:extLst>
      <p:ext uri="{BB962C8B-B14F-4D97-AF65-F5344CB8AC3E}">
        <p14:creationId xmlns:p14="http://schemas.microsoft.com/office/powerpoint/2010/main" val="303764256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png"/><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9900"/>
            </a:gs>
            <a:gs pos="0">
              <a:schemeClr val="accent1">
                <a:lumMod val="20000"/>
                <a:lumOff val="80000"/>
              </a:schemeClr>
            </a:gs>
            <a:gs pos="100000">
              <a:srgbClr val="FF6699"/>
            </a:gs>
            <a:gs pos="82000">
              <a:srgbClr val="FFCC00">
                <a:alpha val="0"/>
              </a:srgb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63575"/>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508000" y="17081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161925" y="6494463"/>
            <a:ext cx="2460625" cy="22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900" i="1">
                <a:latin typeface="Arial" pitchFamily="34" charset="0"/>
              </a:defRPr>
            </a:lvl1pPr>
          </a:lstStyle>
          <a:p>
            <a:r>
              <a:rPr lang="en-US" altLang="en-US"/>
              <a:t>Bieber et al., NJIT ©2014 – Slide </a:t>
            </a:r>
            <a:fld id="{C12CD3FF-1B7B-4DE0-8E33-A69E7FC52904}" type="slidenum">
              <a:rPr lang="en-US" altLang="en-US"/>
              <a:pPr/>
              <a:t>‹#›</a:t>
            </a:fld>
            <a:endParaRPr lang="en-US" altLang="en-US"/>
          </a:p>
          <a:p>
            <a:endParaRPr lang="en-US" altLang="en-US"/>
          </a:p>
        </p:txBody>
      </p:sp>
      <p:pic>
        <p:nvPicPr>
          <p:cNvPr id="2" name="Picture 2" descr="NJIT_rgb_tagline_long_transparent.gif"/>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331075" y="6359525"/>
            <a:ext cx="1730375"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3" descr="New IS Logo (with swoosh) transparent background.gif"/>
          <p:cNvPicPr>
            <a:picLocks noChangeAspect="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92075" y="73025"/>
            <a:ext cx="809625"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4"/>
          </p:nvPr>
        </p:nvSpPr>
        <p:spPr>
          <a:xfrm>
            <a:off x="3506788" y="6337300"/>
            <a:ext cx="24384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defRPr>
            </a:lvl1pPr>
          </a:lstStyle>
          <a:p>
            <a:r>
              <a:rPr lang="en-US" altLang="en-US"/>
              <a:t>Bieber et al., NJIT ©2014 – Slide </a:t>
            </a:r>
            <a:fld id="{9514E1ED-31C7-4280-B307-5905E4DD1AC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Lst>
  <p:hf hdr="0" ftr="0" dt="0"/>
  <p:txStyles>
    <p:titleStyle>
      <a:lvl1pPr algn="ctr" rtl="0" eaLnBrk="0" fontAlgn="base" hangingPunct="0">
        <a:spcBef>
          <a:spcPct val="0"/>
        </a:spcBef>
        <a:spcAft>
          <a:spcPct val="0"/>
        </a:spcAft>
        <a:defRPr sz="4400">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2"/>
          </a:solidFill>
          <a:latin typeface="Times New Roman" charset="0"/>
          <a:ea typeface="MS PGothic" pitchFamily="34" charset="-128"/>
          <a:cs typeface="ＭＳ Ｐゴシック" charset="0"/>
        </a:defRPr>
      </a:lvl2pPr>
      <a:lvl3pPr algn="ctr" rtl="0" eaLnBrk="0" fontAlgn="base" hangingPunct="0">
        <a:spcBef>
          <a:spcPct val="0"/>
        </a:spcBef>
        <a:spcAft>
          <a:spcPct val="0"/>
        </a:spcAft>
        <a:defRPr sz="4400">
          <a:solidFill>
            <a:schemeClr val="tx2"/>
          </a:solidFill>
          <a:latin typeface="Times New Roman" charset="0"/>
          <a:ea typeface="MS PGothic" pitchFamily="34" charset="-128"/>
          <a:cs typeface="ＭＳ Ｐゴシック" charset="0"/>
        </a:defRPr>
      </a:lvl3pPr>
      <a:lvl4pPr algn="ctr" rtl="0" eaLnBrk="0" fontAlgn="base" hangingPunct="0">
        <a:spcBef>
          <a:spcPct val="0"/>
        </a:spcBef>
        <a:spcAft>
          <a:spcPct val="0"/>
        </a:spcAft>
        <a:defRPr sz="4400">
          <a:solidFill>
            <a:schemeClr val="tx2"/>
          </a:solidFill>
          <a:latin typeface="Times New Roman" charset="0"/>
          <a:ea typeface="MS PGothic" pitchFamily="34" charset="-128"/>
          <a:cs typeface="ＭＳ Ｐゴシック" charset="0"/>
        </a:defRPr>
      </a:lvl4pPr>
      <a:lvl5pPr algn="ctr" rtl="0" eaLnBrk="0" fontAlgn="base" hangingPunct="0">
        <a:spcBef>
          <a:spcPct val="0"/>
        </a:spcBef>
        <a:spcAft>
          <a:spcPct val="0"/>
        </a:spcAft>
        <a:defRPr sz="4400">
          <a:solidFill>
            <a:schemeClr val="tx2"/>
          </a:solidFill>
          <a:latin typeface="Times New Roman" charset="0"/>
          <a:ea typeface="MS PGothic" pitchFamily="34" charset="-128"/>
          <a:cs typeface="ＭＳ Ｐゴシック" charset="0"/>
        </a:defRPr>
      </a:lvl5pPr>
      <a:lvl6pPr marL="457200" algn="ctr" rtl="0" eaLnBrk="0" fontAlgn="base" hangingPunct="0">
        <a:spcBef>
          <a:spcPct val="0"/>
        </a:spcBef>
        <a:spcAft>
          <a:spcPct val="0"/>
        </a:spcAft>
        <a:defRPr sz="44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44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44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44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eb.njit.edu/~bieber" TargetMode="External"/><Relationship Id="rId4" Type="http://schemas.openxmlformats.org/officeDocument/2006/relationships/hyperlink" Target="mailto:jeff@fdu.edu"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1.xml.rels><?xml version="1.0" encoding="UTF-8" standalone="yes"?>
<Relationships xmlns="http://schemas.openxmlformats.org/package/2006/relationships"><Relationship Id="rId3" Type="http://schemas.openxmlformats.org/officeDocument/2006/relationships/hyperlink" Target="mailto:bieber@njit.edu" TargetMode="External"/><Relationship Id="rId4" Type="http://schemas.openxmlformats.org/officeDocument/2006/relationships/hyperlink" Target="http://web.njit.edu/~bieber" TargetMode="External"/><Relationship Id="rId5" Type="http://schemas.openxmlformats.org/officeDocument/2006/relationships/hyperlink" Target="http://web.njit.edu/~bieber/pubs.html%23p" TargetMode="External"/><Relationship Id="rId1" Type="http://schemas.openxmlformats.org/officeDocument/2006/relationships/slideLayout" Target="../slideLayouts/slideLayout7.xml"/><Relationship Id="rId2" Type="http://schemas.openxmlformats.org/officeDocument/2006/relationships/notesSlide" Target="../notesSlides/notesSlide3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hyperlink" Target="http://web.njit.edu/~bieb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Rectangle 2"/>
          <p:cNvSpPr>
            <a:spLocks noGrp="1" noChangeArrowheads="1"/>
          </p:cNvSpPr>
          <p:nvPr>
            <p:ph type="ctrTitle"/>
          </p:nvPr>
        </p:nvSpPr>
        <p:spPr>
          <a:xfrm>
            <a:off x="0" y="823784"/>
            <a:ext cx="9144000" cy="1466335"/>
          </a:xfrm>
          <a:extLst>
            <a:ext uri="{FAA26D3D-D897-4be2-8F04-BA451C77F1D7}">
              <ma14:placeholderFlag xmlns:ma14="http://schemas.microsoft.com/office/mac/drawingml/2011/main" val="1"/>
            </a:ext>
          </a:extLst>
        </p:spPr>
        <p:txBody>
          <a:bodyPr/>
          <a:lstStyle/>
          <a:p>
            <a:r>
              <a:rPr lang="en-US" altLang="en-US" sz="3200" dirty="0"/>
              <a:t>Turning Homework &amp; Exams on their Head </a:t>
            </a:r>
            <a:br>
              <a:rPr lang="en-US" altLang="en-US" sz="3200" dirty="0"/>
            </a:br>
            <a:r>
              <a:rPr lang="en-US" altLang="en-US" sz="3200" dirty="0"/>
              <a:t>– </a:t>
            </a:r>
            <a:br>
              <a:rPr lang="en-US" altLang="en-US" sz="3200" dirty="0"/>
            </a:br>
            <a:r>
              <a:rPr lang="en-US" altLang="en-US" sz="3200" dirty="0"/>
              <a:t>Participatory Learning:  Deeper Learning by </a:t>
            </a:r>
            <a:r>
              <a:rPr lang="en-US" altLang="en-US" sz="3200" dirty="0" smtClean="0"/>
              <a:t/>
            </a:r>
            <a:br>
              <a:rPr lang="en-US" altLang="en-US" sz="3200" dirty="0" smtClean="0"/>
            </a:br>
            <a:r>
              <a:rPr lang="en-US" altLang="en-US" sz="3200" dirty="0" smtClean="0"/>
              <a:t>Engaging </a:t>
            </a:r>
            <a:r>
              <a:rPr lang="en-US" altLang="en-US" sz="3200" dirty="0"/>
              <a:t>Students in the Entire Problem Lifecycle</a:t>
            </a:r>
            <a:endParaRPr lang="en-US" sz="2400" dirty="0"/>
          </a:p>
        </p:txBody>
      </p:sp>
      <p:sp>
        <p:nvSpPr>
          <p:cNvPr id="348163" name="Rectangle 3"/>
          <p:cNvSpPr>
            <a:spLocks noGrp="1" noChangeArrowheads="1"/>
          </p:cNvSpPr>
          <p:nvPr>
            <p:ph type="subTitle" idx="1"/>
          </p:nvPr>
        </p:nvSpPr>
        <p:spPr>
          <a:xfrm>
            <a:off x="0" y="3249613"/>
            <a:ext cx="4947557" cy="2451276"/>
          </a:xfrm>
          <a:extLst>
            <a:ext uri="{FAA26D3D-D897-4be2-8F04-BA451C77F1D7}">
              <ma14:placeholderFlag xmlns:ma14="http://schemas.microsoft.com/office/mac/drawingml/2011/main" val="1"/>
            </a:ext>
          </a:extLst>
        </p:spPr>
        <p:txBody>
          <a:bodyPr/>
          <a:lstStyle/>
          <a:p>
            <a:r>
              <a:rPr lang="en-US" altLang="en-US" sz="2000" dirty="0" smtClean="0"/>
              <a:t>Michael Bieber, S. Roxanne Hiltz </a:t>
            </a:r>
            <a:br>
              <a:rPr lang="en-US" altLang="en-US" sz="2000" dirty="0" smtClean="0"/>
            </a:br>
            <a:r>
              <a:rPr lang="en-US" altLang="en-US" sz="2000" dirty="0" smtClean="0"/>
              <a:t>Erick Sanchez Suasnabar, Ye Xiong, Yu Xu</a:t>
            </a:r>
            <a:br>
              <a:rPr lang="en-US" altLang="en-US" sz="2000" dirty="0" smtClean="0"/>
            </a:br>
            <a:r>
              <a:rPr lang="en-US" altLang="en-US" sz="2000" dirty="0" err="1" smtClean="0"/>
              <a:t>Yuanqi</a:t>
            </a:r>
            <a:r>
              <a:rPr lang="en-US" altLang="en-US" sz="2000" dirty="0" smtClean="0"/>
              <a:t> Jiang, Jimmy Lu, Alan Romano, et al.</a:t>
            </a:r>
          </a:p>
          <a:p>
            <a:r>
              <a:rPr lang="en-US" altLang="en-US" sz="1800" dirty="0" smtClean="0"/>
              <a:t>Informatics Department</a:t>
            </a:r>
          </a:p>
          <a:p>
            <a:r>
              <a:rPr lang="en-US" altLang="en-US" sz="1800" dirty="0" smtClean="0"/>
              <a:t>College of Computing Sciences</a:t>
            </a:r>
          </a:p>
          <a:p>
            <a:r>
              <a:rPr lang="en-US" altLang="en-US" sz="1800" dirty="0" smtClean="0"/>
              <a:t>New Jersey Institute of Technology</a:t>
            </a:r>
          </a:p>
          <a:p>
            <a:r>
              <a:rPr lang="en-US" altLang="en-US" sz="1800" dirty="0" smtClean="0">
                <a:hlinkClick r:id="rId3"/>
              </a:rPr>
              <a:t>web.njit.edu/~</a:t>
            </a:r>
            <a:r>
              <a:rPr lang="en-US" altLang="en-US" sz="1800" dirty="0" err="1" smtClean="0">
                <a:hlinkClick r:id="rId3"/>
              </a:rPr>
              <a:t>bieber</a:t>
            </a:r>
            <a:endParaRPr lang="en-US" altLang="en-US" sz="1800" dirty="0" smtClean="0"/>
          </a:p>
        </p:txBody>
      </p:sp>
      <p:sp>
        <p:nvSpPr>
          <p:cNvPr id="4" name="Rectangle 3"/>
          <p:cNvSpPr txBox="1">
            <a:spLocks noChangeArrowheads="1"/>
          </p:cNvSpPr>
          <p:nvPr/>
        </p:nvSpPr>
        <p:spPr bwMode="auto">
          <a:xfrm>
            <a:off x="4947557" y="3249612"/>
            <a:ext cx="4196443" cy="2352499"/>
          </a:xfrm>
          <a:prstGeom prst="rect">
            <a:avLst/>
          </a:prstGeom>
          <a:noFill/>
          <a:ln>
            <a:noFill/>
          </a:ln>
          <a:effectLst/>
          <a:extLs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8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sz="2400">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20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20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2000">
                <a:solidFill>
                  <a:schemeClr val="tx1"/>
                </a:solidFill>
                <a:latin typeface="+mn-lt"/>
                <a:ea typeface="+mn-ea"/>
              </a:defRPr>
            </a:lvl6pPr>
            <a:lvl7pPr marL="2743200" indent="0" algn="ctr" rtl="0" eaLnBrk="0" fontAlgn="base" hangingPunct="0">
              <a:spcBef>
                <a:spcPct val="20000"/>
              </a:spcBef>
              <a:spcAft>
                <a:spcPct val="0"/>
              </a:spcAft>
              <a:buNone/>
              <a:defRPr sz="2000">
                <a:solidFill>
                  <a:schemeClr val="tx1"/>
                </a:solidFill>
                <a:latin typeface="+mn-lt"/>
                <a:ea typeface="+mn-ea"/>
              </a:defRPr>
            </a:lvl7pPr>
            <a:lvl8pPr marL="3200400" indent="0" algn="ctr" rtl="0" eaLnBrk="0" fontAlgn="base" hangingPunct="0">
              <a:spcBef>
                <a:spcPct val="20000"/>
              </a:spcBef>
              <a:spcAft>
                <a:spcPct val="0"/>
              </a:spcAft>
              <a:buNone/>
              <a:defRPr sz="2000">
                <a:solidFill>
                  <a:schemeClr val="tx1"/>
                </a:solidFill>
                <a:latin typeface="+mn-lt"/>
                <a:ea typeface="+mn-ea"/>
              </a:defRPr>
            </a:lvl8pPr>
            <a:lvl9pPr marL="3657600" indent="0" algn="ctr" rtl="0" eaLnBrk="0" fontAlgn="base" hangingPunct="0">
              <a:spcBef>
                <a:spcPct val="20000"/>
              </a:spcBef>
              <a:spcAft>
                <a:spcPct val="0"/>
              </a:spcAft>
              <a:buNone/>
              <a:defRPr sz="2000">
                <a:solidFill>
                  <a:schemeClr val="tx1"/>
                </a:solidFill>
                <a:latin typeface="+mn-lt"/>
                <a:ea typeface="+mn-ea"/>
              </a:defRPr>
            </a:lvl9pPr>
          </a:lstStyle>
          <a:p>
            <a:r>
              <a:rPr lang="en-US" altLang="en-US" sz="2000" kern="0" dirty="0" smtClean="0"/>
              <a:t>Jeffrey Hsu</a:t>
            </a:r>
          </a:p>
          <a:p>
            <a:r>
              <a:rPr lang="en-US" altLang="en-US" sz="1800" kern="0" dirty="0" smtClean="0"/>
              <a:t>IS &amp; Decision Sciences Dept.</a:t>
            </a:r>
          </a:p>
          <a:p>
            <a:r>
              <a:rPr lang="en-US" altLang="en-US" sz="1800" kern="0" dirty="0" smtClean="0"/>
              <a:t>Silberman </a:t>
            </a:r>
            <a:r>
              <a:rPr lang="en-US" altLang="en-US" sz="1800" kern="0" dirty="0"/>
              <a:t>College of </a:t>
            </a:r>
            <a:r>
              <a:rPr lang="en-US" altLang="en-US" sz="1800" kern="0" dirty="0" smtClean="0"/>
              <a:t>Business</a:t>
            </a:r>
          </a:p>
          <a:p>
            <a:r>
              <a:rPr lang="en-US" altLang="en-US" sz="1800" kern="0" dirty="0" smtClean="0"/>
              <a:t>Fairleigh Dickinson University</a:t>
            </a:r>
          </a:p>
          <a:p>
            <a:r>
              <a:rPr lang="en-US" altLang="en-US" sz="1800" kern="0" dirty="0" smtClean="0">
                <a:hlinkClick r:id="rId4"/>
              </a:rPr>
              <a:t>jeff@fdu.edu</a:t>
            </a:r>
            <a:endParaRPr lang="en-US" altLang="en-US" sz="1800" kern="0" dirty="0" smtClean="0"/>
          </a:p>
        </p:txBody>
      </p:sp>
      <p:sp>
        <p:nvSpPr>
          <p:cNvPr id="5" name="Rectangle 3"/>
          <p:cNvSpPr txBox="1">
            <a:spLocks noChangeArrowheads="1"/>
          </p:cNvSpPr>
          <p:nvPr/>
        </p:nvSpPr>
        <p:spPr bwMode="auto">
          <a:xfrm>
            <a:off x="0" y="5723689"/>
            <a:ext cx="9144000" cy="546099"/>
          </a:xfrm>
          <a:prstGeom prst="rect">
            <a:avLst/>
          </a:prstGeom>
          <a:noFill/>
          <a:ln>
            <a:noFill/>
          </a:ln>
          <a:effectLst/>
          <a:extLs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8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sz="2400">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20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20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2000">
                <a:solidFill>
                  <a:schemeClr val="tx1"/>
                </a:solidFill>
                <a:latin typeface="+mn-lt"/>
                <a:ea typeface="+mn-ea"/>
              </a:defRPr>
            </a:lvl6pPr>
            <a:lvl7pPr marL="2743200" indent="0" algn="ctr" rtl="0" eaLnBrk="0" fontAlgn="base" hangingPunct="0">
              <a:spcBef>
                <a:spcPct val="20000"/>
              </a:spcBef>
              <a:spcAft>
                <a:spcPct val="0"/>
              </a:spcAft>
              <a:buNone/>
              <a:defRPr sz="2000">
                <a:solidFill>
                  <a:schemeClr val="tx1"/>
                </a:solidFill>
                <a:latin typeface="+mn-lt"/>
                <a:ea typeface="+mn-ea"/>
              </a:defRPr>
            </a:lvl7pPr>
            <a:lvl8pPr marL="3200400" indent="0" algn="ctr" rtl="0" eaLnBrk="0" fontAlgn="base" hangingPunct="0">
              <a:spcBef>
                <a:spcPct val="20000"/>
              </a:spcBef>
              <a:spcAft>
                <a:spcPct val="0"/>
              </a:spcAft>
              <a:buNone/>
              <a:defRPr sz="2000">
                <a:solidFill>
                  <a:schemeClr val="tx1"/>
                </a:solidFill>
                <a:latin typeface="+mn-lt"/>
                <a:ea typeface="+mn-ea"/>
              </a:defRPr>
            </a:lvl8pPr>
            <a:lvl9pPr marL="3657600" indent="0" algn="ctr" rtl="0" eaLnBrk="0" fontAlgn="base" hangingPunct="0">
              <a:spcBef>
                <a:spcPct val="20000"/>
              </a:spcBef>
              <a:spcAft>
                <a:spcPct val="0"/>
              </a:spcAft>
              <a:buNone/>
              <a:defRPr sz="2000">
                <a:solidFill>
                  <a:schemeClr val="tx1"/>
                </a:solidFill>
                <a:latin typeface="+mn-lt"/>
                <a:ea typeface="+mn-ea"/>
              </a:defRPr>
            </a:lvl9pPr>
          </a:lstStyle>
          <a:p>
            <a:r>
              <a:rPr lang="en-US" altLang="en-US" sz="2400" kern="0" dirty="0" smtClean="0">
                <a:solidFill>
                  <a:schemeClr val="accent6"/>
                </a:solidFill>
              </a:rPr>
              <a:t>NJIT </a:t>
            </a:r>
            <a:r>
              <a:rPr lang="mr-IN" altLang="en-US" sz="2400" kern="0" dirty="0" smtClean="0">
                <a:solidFill>
                  <a:schemeClr val="accent6"/>
                </a:solidFill>
              </a:rPr>
              <a:t>–</a:t>
            </a:r>
            <a:r>
              <a:rPr lang="en-US" altLang="en-US" sz="2400" kern="0" dirty="0" smtClean="0">
                <a:solidFill>
                  <a:schemeClr val="accent6"/>
                </a:solidFill>
              </a:rPr>
              <a:t> Institute for Teaching Excellence – August 2017</a:t>
            </a:r>
          </a:p>
          <a:p>
            <a:endParaRPr lang="en-US" altLang="en-US" kern="0" dirty="0" smtClean="0"/>
          </a:p>
        </p:txBody>
      </p:sp>
    </p:spTree>
    <p:extLst>
      <p:ext uri="{BB962C8B-B14F-4D97-AF65-F5344CB8AC3E}">
        <p14:creationId xmlns:p14="http://schemas.microsoft.com/office/powerpoint/2010/main" val="53650053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a:xfrm>
            <a:off x="0" y="507022"/>
            <a:ext cx="9144000" cy="810998"/>
          </a:xfrm>
          <a:extLst>
            <a:ext uri="{FAA26D3D-D897-4be2-8F04-BA451C77F1D7}">
              <ma14:placeholderFlag xmlns:ma14="http://schemas.microsoft.com/office/mac/drawingml/2011/main" val="1"/>
            </a:ext>
          </a:extLst>
        </p:spPr>
        <p:txBody>
          <a:bodyPr/>
          <a:lstStyle/>
          <a:p>
            <a:pPr>
              <a:defRPr/>
            </a:pPr>
            <a:r>
              <a:rPr lang="en-US" sz="3600" dirty="0" smtClean="0">
                <a:solidFill>
                  <a:schemeClr val="tx2">
                    <a:lumMod val="60000"/>
                    <a:lumOff val="40000"/>
                  </a:schemeClr>
                </a:solidFill>
                <a:ea typeface="+mj-ea"/>
                <a:cs typeface="+mj-cs"/>
              </a:rPr>
              <a:t>A bit of theory…</a:t>
            </a:r>
          </a:p>
        </p:txBody>
      </p:sp>
      <p:sp>
        <p:nvSpPr>
          <p:cNvPr id="349187" name="Rectangle 3"/>
          <p:cNvSpPr>
            <a:spLocks noGrp="1" noChangeArrowheads="1"/>
          </p:cNvSpPr>
          <p:nvPr>
            <p:ph idx="1"/>
          </p:nvPr>
        </p:nvSpPr>
        <p:spPr>
          <a:xfrm>
            <a:off x="729063" y="1567473"/>
            <a:ext cx="8001686" cy="4114800"/>
          </a:xfrm>
          <a:extLst>
            <a:ext uri="{FAA26D3D-D897-4be2-8F04-BA451C77F1D7}">
              <ma14:placeholderFlag xmlns:ma14="http://schemas.microsoft.com/office/mac/drawingml/2011/main" val="1"/>
            </a:ext>
          </a:extLst>
        </p:spPr>
        <p:txBody>
          <a:bodyPr/>
          <a:lstStyle/>
          <a:p>
            <a:pPr>
              <a:lnSpc>
                <a:spcPct val="130000"/>
              </a:lnSpc>
            </a:pPr>
            <a:r>
              <a:rPr lang="en-US" altLang="en-US" sz="2800" dirty="0" smtClean="0">
                <a:solidFill>
                  <a:schemeClr val="tx2"/>
                </a:solidFill>
              </a:rPr>
              <a:t>About Participatory Learning (PL)</a:t>
            </a:r>
            <a:endParaRPr lang="en-US" altLang="en-US" sz="2800" i="1" dirty="0" smtClean="0">
              <a:solidFill>
                <a:schemeClr val="tx2"/>
              </a:solidFill>
            </a:endParaRPr>
          </a:p>
          <a:p>
            <a:pPr>
              <a:lnSpc>
                <a:spcPct val="130000"/>
              </a:lnSpc>
            </a:pPr>
            <a:r>
              <a:rPr lang="en-US" altLang="en-US" sz="2800" dirty="0">
                <a:solidFill>
                  <a:schemeClr val="tx2"/>
                </a:solidFill>
              </a:rPr>
              <a:t>Experience in classes </a:t>
            </a:r>
            <a:r>
              <a:rPr lang="en-US" altLang="en-US" sz="2800" dirty="0" smtClean="0">
                <a:solidFill>
                  <a:schemeClr val="tx2"/>
                </a:solidFill>
              </a:rPr>
              <a:t>2014-2017  </a:t>
            </a:r>
            <a:r>
              <a:rPr lang="en-US" altLang="en-US" sz="2400" dirty="0" smtClean="0">
                <a:solidFill>
                  <a:schemeClr val="tx2"/>
                </a:solidFill>
              </a:rPr>
              <a:t>&amp; </a:t>
            </a:r>
            <a:r>
              <a:rPr lang="en-US" altLang="en-US" sz="2800" dirty="0" smtClean="0">
                <a:solidFill>
                  <a:schemeClr val="tx2"/>
                </a:solidFill>
              </a:rPr>
              <a:t>demo</a:t>
            </a:r>
            <a:endParaRPr lang="en-US" altLang="en-US" sz="2800" dirty="0">
              <a:solidFill>
                <a:schemeClr val="tx2"/>
              </a:solidFill>
            </a:endParaRPr>
          </a:p>
          <a:p>
            <a:pPr>
              <a:lnSpc>
                <a:spcPct val="130000"/>
              </a:lnSpc>
            </a:pPr>
            <a:r>
              <a:rPr lang="en-US" altLang="en-US" sz="2800" dirty="0" smtClean="0">
                <a:solidFill>
                  <a:schemeClr val="tx2">
                    <a:lumMod val="60000"/>
                    <a:lumOff val="40000"/>
                  </a:schemeClr>
                </a:solidFill>
              </a:rPr>
              <a:t>Motivation &amp; Theoretical Background</a:t>
            </a:r>
          </a:p>
          <a:p>
            <a:pPr>
              <a:lnSpc>
                <a:spcPct val="130000"/>
              </a:lnSpc>
            </a:pPr>
            <a:r>
              <a:rPr lang="en-US" altLang="en-US" sz="2800" dirty="0" smtClean="0">
                <a:solidFill>
                  <a:schemeClr val="tx2">
                    <a:lumMod val="60000"/>
                    <a:lumOff val="40000"/>
                  </a:schemeClr>
                </a:solidFill>
              </a:rPr>
              <a:t>Experimental Results</a:t>
            </a:r>
          </a:p>
          <a:p>
            <a:pPr>
              <a:lnSpc>
                <a:spcPct val="130000"/>
              </a:lnSpc>
            </a:pPr>
            <a:r>
              <a:rPr lang="en-US" altLang="en-US" sz="2800" dirty="0" smtClean="0">
                <a:solidFill>
                  <a:schemeClr val="tx2"/>
                </a:solidFill>
              </a:rPr>
              <a:t>Possible Problem Structures</a:t>
            </a:r>
          </a:p>
          <a:p>
            <a:pPr>
              <a:lnSpc>
                <a:spcPct val="130000"/>
              </a:lnSpc>
            </a:pPr>
            <a:r>
              <a:rPr lang="en-US" altLang="en-US" sz="2800" dirty="0" smtClean="0">
                <a:solidFill>
                  <a:schemeClr val="tx2"/>
                </a:solidFill>
              </a:rPr>
              <a:t>Exercise: Applying PL</a:t>
            </a:r>
          </a:p>
          <a:p>
            <a:pPr>
              <a:lnSpc>
                <a:spcPct val="130000"/>
              </a:lnSpc>
            </a:pPr>
            <a:r>
              <a:rPr lang="en-US" altLang="en-US" sz="2800" dirty="0" smtClean="0">
                <a:solidFill>
                  <a:schemeClr val="tx2"/>
                </a:solidFill>
              </a:rPr>
              <a:t>Interesting Issues</a:t>
            </a:r>
          </a:p>
          <a:p>
            <a:pPr>
              <a:lnSpc>
                <a:spcPct val="130000"/>
              </a:lnSpc>
            </a:pPr>
            <a:r>
              <a:rPr lang="en-US" altLang="en-US" sz="2800" dirty="0">
                <a:solidFill>
                  <a:schemeClr val="tx2"/>
                </a:solidFill>
              </a:rPr>
              <a:t>Future Work &amp; Invitation </a:t>
            </a:r>
            <a:r>
              <a:rPr lang="en-US" altLang="en-US" sz="2800" dirty="0" smtClean="0">
                <a:solidFill>
                  <a:schemeClr val="tx2"/>
                </a:solidFill>
              </a:rPr>
              <a:t>to Collaborate</a:t>
            </a:r>
            <a:endParaRPr lang="en-US" altLang="en-US" sz="2800" dirty="0">
              <a:solidFill>
                <a:schemeClr val="tx2"/>
              </a:solidFill>
            </a:endParaRPr>
          </a:p>
        </p:txBody>
      </p:sp>
    </p:spTree>
    <p:extLst>
      <p:ext uri="{BB962C8B-B14F-4D97-AF65-F5344CB8AC3E}">
        <p14:creationId xmlns:p14="http://schemas.microsoft.com/office/powerpoint/2010/main" val="408060296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1" name="Rectangle 3"/>
          <p:cNvSpPr>
            <a:spLocks noGrp="1" noChangeArrowheads="1"/>
          </p:cNvSpPr>
          <p:nvPr>
            <p:ph idx="1"/>
          </p:nvPr>
        </p:nvSpPr>
        <p:spPr>
          <a:xfrm>
            <a:off x="518984" y="1600200"/>
            <a:ext cx="8447117" cy="4800600"/>
          </a:xfrm>
          <a:extLst>
            <a:ext uri="{FAA26D3D-D897-4be2-8F04-BA451C77F1D7}">
              <ma14:placeholderFlag xmlns:ma14="http://schemas.microsoft.com/office/mac/drawingml/2011/main" val="1"/>
            </a:ext>
          </a:extLst>
        </p:spPr>
        <p:txBody>
          <a:bodyPr/>
          <a:lstStyle/>
          <a:p>
            <a:pPr>
              <a:lnSpc>
                <a:spcPct val="90000"/>
              </a:lnSpc>
            </a:pPr>
            <a:r>
              <a:rPr lang="en-US" altLang="en-US" dirty="0" smtClean="0">
                <a:solidFill>
                  <a:schemeClr val="tx2"/>
                </a:solidFill>
              </a:rPr>
              <a:t>Deeper learning and interest in subjects</a:t>
            </a:r>
          </a:p>
          <a:p>
            <a:pPr marL="457200" lvl="1" indent="0">
              <a:lnSpc>
                <a:spcPct val="90000"/>
              </a:lnSpc>
              <a:buNone/>
            </a:pPr>
            <a:endParaRPr lang="en-US" altLang="en-US" dirty="0" smtClean="0">
              <a:solidFill>
                <a:schemeClr val="tx2"/>
              </a:solidFill>
            </a:endParaRPr>
          </a:p>
          <a:p>
            <a:pPr>
              <a:lnSpc>
                <a:spcPct val="90000"/>
              </a:lnSpc>
            </a:pPr>
            <a:r>
              <a:rPr lang="en-US" altLang="en-US" dirty="0" smtClean="0">
                <a:solidFill>
                  <a:schemeClr val="tx2"/>
                </a:solidFill>
              </a:rPr>
              <a:t>How?</a:t>
            </a:r>
          </a:p>
          <a:p>
            <a:pPr lvl="1">
              <a:lnSpc>
                <a:spcPct val="90000"/>
              </a:lnSpc>
            </a:pPr>
            <a:r>
              <a:rPr lang="en-US" altLang="en-US" dirty="0">
                <a:solidFill>
                  <a:schemeClr val="tx2"/>
                </a:solidFill>
              </a:rPr>
              <a:t>Learn through active </a:t>
            </a:r>
            <a:r>
              <a:rPr lang="en-US" altLang="en-US" dirty="0" smtClean="0">
                <a:solidFill>
                  <a:schemeClr val="tx2"/>
                </a:solidFill>
              </a:rPr>
              <a:t>engagement, </a:t>
            </a:r>
            <a:br>
              <a:rPr lang="en-US" altLang="en-US" dirty="0" smtClean="0">
                <a:solidFill>
                  <a:schemeClr val="tx2"/>
                </a:solidFill>
              </a:rPr>
            </a:br>
            <a:r>
              <a:rPr lang="en-US" altLang="en-US" dirty="0" smtClean="0">
                <a:solidFill>
                  <a:schemeClr val="tx2"/>
                </a:solidFill>
              </a:rPr>
              <a:t>involving students </a:t>
            </a:r>
            <a:r>
              <a:rPr lang="en-US" altLang="en-US" dirty="0">
                <a:solidFill>
                  <a:schemeClr val="tx2"/>
                </a:solidFill>
              </a:rPr>
              <a:t>as active </a:t>
            </a:r>
            <a:r>
              <a:rPr lang="en-US" altLang="en-US" dirty="0" smtClean="0">
                <a:solidFill>
                  <a:schemeClr val="tx2"/>
                </a:solidFill>
              </a:rPr>
              <a:t>participants</a:t>
            </a:r>
          </a:p>
          <a:p>
            <a:pPr lvl="1">
              <a:lnSpc>
                <a:spcPct val="90000"/>
              </a:lnSpc>
            </a:pPr>
            <a:endParaRPr lang="en-US" altLang="en-US" sz="1000" dirty="0" smtClean="0">
              <a:solidFill>
                <a:schemeClr val="tx2"/>
              </a:solidFill>
            </a:endParaRPr>
          </a:p>
          <a:p>
            <a:pPr lvl="1">
              <a:lnSpc>
                <a:spcPct val="90000"/>
              </a:lnSpc>
            </a:pPr>
            <a:r>
              <a:rPr lang="en-US" altLang="en-US" dirty="0" smtClean="0">
                <a:solidFill>
                  <a:schemeClr val="tx2"/>
                </a:solidFill>
              </a:rPr>
              <a:t>Give students ownership of entire problem life cycle</a:t>
            </a:r>
          </a:p>
          <a:p>
            <a:pPr lvl="1">
              <a:lnSpc>
                <a:spcPct val="90000"/>
              </a:lnSpc>
            </a:pPr>
            <a:endParaRPr lang="en-US" altLang="en-US" sz="1000" dirty="0" smtClean="0">
              <a:solidFill>
                <a:schemeClr val="tx2"/>
              </a:solidFill>
            </a:endParaRPr>
          </a:p>
          <a:p>
            <a:pPr lvl="1">
              <a:lnSpc>
                <a:spcPct val="90000"/>
              </a:lnSpc>
            </a:pPr>
            <a:r>
              <a:rPr lang="en-US" altLang="en-US" dirty="0" smtClean="0">
                <a:solidFill>
                  <a:schemeClr val="tx2"/>
                </a:solidFill>
              </a:rPr>
              <a:t>Use online system to scaffold the process </a:t>
            </a:r>
          </a:p>
          <a:p>
            <a:pPr lvl="2">
              <a:lnSpc>
                <a:spcPct val="90000"/>
              </a:lnSpc>
            </a:pPr>
            <a:r>
              <a:rPr lang="en-US" altLang="en-US" sz="2000" dirty="0" smtClean="0">
                <a:solidFill>
                  <a:schemeClr val="tx2"/>
                </a:solidFill>
              </a:rPr>
              <a:t>(and streamline it)</a:t>
            </a:r>
          </a:p>
        </p:txBody>
      </p:sp>
      <p:sp>
        <p:nvSpPr>
          <p:cNvPr id="2" name="Title 1"/>
          <p:cNvSpPr>
            <a:spLocks noGrp="1"/>
          </p:cNvSpPr>
          <p:nvPr>
            <p:ph type="title"/>
          </p:nvPr>
        </p:nvSpPr>
        <p:spPr>
          <a:xfrm>
            <a:off x="665703" y="181254"/>
            <a:ext cx="7772400" cy="1143000"/>
          </a:xfrm>
        </p:spPr>
        <p:txBody>
          <a:bodyPr/>
          <a:lstStyle/>
          <a:p>
            <a:r>
              <a:rPr lang="en-US" dirty="0" smtClean="0">
                <a:solidFill>
                  <a:srgbClr val="2039FF"/>
                </a:solidFill>
              </a:rPr>
              <a:t>Motivation</a:t>
            </a:r>
            <a:endParaRPr lang="en-US" dirty="0">
              <a:solidFill>
                <a:srgbClr val="2039FF"/>
              </a:solidFill>
            </a:endParaRPr>
          </a:p>
        </p:txBody>
      </p:sp>
    </p:spTree>
    <p:extLst>
      <p:ext uri="{BB962C8B-B14F-4D97-AF65-F5344CB8AC3E}">
        <p14:creationId xmlns:p14="http://schemas.microsoft.com/office/powerpoint/2010/main" val="1467619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a:xfrm>
            <a:off x="685799" y="452559"/>
            <a:ext cx="7772400" cy="753333"/>
          </a:xfrm>
          <a:extLst>
            <a:ext uri="{FAA26D3D-D897-4be2-8F04-BA451C77F1D7}">
              <ma14:placeholderFlag xmlns:ma14="http://schemas.microsoft.com/office/mac/drawingml/2011/main" val="1"/>
            </a:ext>
          </a:extLst>
        </p:spPr>
        <p:txBody>
          <a:bodyPr/>
          <a:lstStyle/>
          <a:p>
            <a:pPr>
              <a:defRPr/>
            </a:pPr>
            <a:r>
              <a:rPr lang="en-US" sz="3600" dirty="0">
                <a:solidFill>
                  <a:schemeClr val="tx2">
                    <a:lumMod val="60000"/>
                    <a:lumOff val="40000"/>
                  </a:schemeClr>
                </a:solidFill>
              </a:rPr>
              <a:t>Constructivist Learning Theory</a:t>
            </a:r>
            <a:r>
              <a:rPr lang="en-US" sz="3600" dirty="0"/>
              <a:t/>
            </a:r>
            <a:br>
              <a:rPr lang="en-US" sz="3600" dirty="0"/>
            </a:br>
            <a:r>
              <a:rPr lang="en-US" sz="1800" dirty="0">
                <a:solidFill>
                  <a:schemeClr val="accent6"/>
                </a:solidFill>
              </a:rPr>
              <a:t>(Piaget, 1928; Vygotsky, 1978</a:t>
            </a:r>
            <a:r>
              <a:rPr lang="en-US" sz="1800" dirty="0" smtClean="0">
                <a:solidFill>
                  <a:schemeClr val="accent6"/>
                </a:solidFill>
              </a:rPr>
              <a:t>)</a:t>
            </a:r>
            <a:endParaRPr lang="en-US" sz="3600" dirty="0" smtClean="0">
              <a:solidFill>
                <a:schemeClr val="accent6"/>
              </a:solidFill>
              <a:ea typeface="+mj-ea"/>
              <a:cs typeface="+mj-cs"/>
            </a:endParaRPr>
          </a:p>
        </p:txBody>
      </p:sp>
      <p:sp>
        <p:nvSpPr>
          <p:cNvPr id="350211" name="Rectangle 3"/>
          <p:cNvSpPr>
            <a:spLocks noGrp="1" noChangeArrowheads="1"/>
          </p:cNvSpPr>
          <p:nvPr>
            <p:ph idx="1"/>
          </p:nvPr>
        </p:nvSpPr>
        <p:spPr>
          <a:xfrm>
            <a:off x="444843" y="1750925"/>
            <a:ext cx="8254313" cy="4800600"/>
          </a:xfrm>
          <a:extLst>
            <a:ext uri="{FAA26D3D-D897-4be2-8F04-BA451C77F1D7}">
              <ma14:placeholderFlag xmlns:ma14="http://schemas.microsoft.com/office/mac/drawingml/2011/main" val="1"/>
            </a:ext>
          </a:extLst>
        </p:spPr>
        <p:txBody>
          <a:bodyPr/>
          <a:lstStyle/>
          <a:p>
            <a:r>
              <a:rPr lang="en-US" dirty="0" smtClean="0">
                <a:solidFill>
                  <a:schemeClr val="tx2"/>
                </a:solidFill>
              </a:rPr>
              <a:t>Learners </a:t>
            </a:r>
            <a:r>
              <a:rPr lang="en-US" dirty="0">
                <a:solidFill>
                  <a:schemeClr val="tx2"/>
                </a:solidFill>
              </a:rPr>
              <a:t>are active creators of their own </a:t>
            </a:r>
            <a:r>
              <a:rPr lang="en-US" dirty="0" smtClean="0">
                <a:solidFill>
                  <a:schemeClr val="tx2"/>
                </a:solidFill>
              </a:rPr>
              <a:t>knowledge,  learning  </a:t>
            </a:r>
            <a:r>
              <a:rPr lang="en-US" dirty="0">
                <a:solidFill>
                  <a:schemeClr val="tx2"/>
                </a:solidFill>
              </a:rPr>
              <a:t>by  constructing  their  </a:t>
            </a:r>
            <a:r>
              <a:rPr lang="en-US" dirty="0" smtClean="0">
                <a:solidFill>
                  <a:schemeClr val="tx2"/>
                </a:solidFill>
              </a:rPr>
              <a:t>own understanding  </a:t>
            </a:r>
            <a:r>
              <a:rPr lang="en-US" dirty="0">
                <a:solidFill>
                  <a:schemeClr val="tx2"/>
                </a:solidFill>
              </a:rPr>
              <a:t>and  knowledge </a:t>
            </a:r>
            <a:r>
              <a:rPr lang="en-US" dirty="0" smtClean="0">
                <a:solidFill>
                  <a:schemeClr val="tx2"/>
                </a:solidFill>
              </a:rPr>
              <a:t>of  </a:t>
            </a:r>
            <a:r>
              <a:rPr lang="en-US" dirty="0">
                <a:solidFill>
                  <a:schemeClr val="tx2"/>
                </a:solidFill>
              </a:rPr>
              <a:t>the  world </a:t>
            </a:r>
            <a:r>
              <a:rPr lang="en-US" dirty="0" smtClean="0">
                <a:solidFill>
                  <a:schemeClr val="tx2"/>
                </a:solidFill>
              </a:rPr>
              <a:t>through </a:t>
            </a:r>
            <a:r>
              <a:rPr lang="en-US" dirty="0">
                <a:solidFill>
                  <a:schemeClr val="tx2"/>
                </a:solidFill>
              </a:rPr>
              <a:t>experience and reflecting upon that </a:t>
            </a:r>
            <a:r>
              <a:rPr lang="en-US" dirty="0" smtClean="0">
                <a:solidFill>
                  <a:schemeClr val="tx2"/>
                </a:solidFill>
              </a:rPr>
              <a:t>experience </a:t>
            </a:r>
            <a:r>
              <a:rPr lang="en-US" sz="1800" dirty="0" smtClean="0">
                <a:solidFill>
                  <a:schemeClr val="tx2"/>
                </a:solidFill>
              </a:rPr>
              <a:t>(</a:t>
            </a:r>
            <a:r>
              <a:rPr lang="en-US" sz="1800" dirty="0" err="1" smtClean="0">
                <a:solidFill>
                  <a:schemeClr val="tx2"/>
                </a:solidFill>
              </a:rPr>
              <a:t>Harasim</a:t>
            </a:r>
            <a:r>
              <a:rPr lang="en-US" sz="1800" dirty="0">
                <a:solidFill>
                  <a:schemeClr val="tx2"/>
                </a:solidFill>
              </a:rPr>
              <a:t>, </a:t>
            </a:r>
            <a:r>
              <a:rPr lang="en-US" sz="1800" dirty="0" smtClean="0">
                <a:solidFill>
                  <a:schemeClr val="tx2"/>
                </a:solidFill>
              </a:rPr>
              <a:t>2012).</a:t>
            </a:r>
            <a:endParaRPr lang="en-US" sz="2000" dirty="0" smtClean="0">
              <a:solidFill>
                <a:schemeClr val="tx2"/>
              </a:solidFill>
            </a:endParaRPr>
          </a:p>
          <a:p>
            <a:endParaRPr lang="en-US" sz="2400" dirty="0" smtClean="0">
              <a:solidFill>
                <a:schemeClr val="tx2"/>
              </a:solidFill>
            </a:endParaRPr>
          </a:p>
          <a:p>
            <a:r>
              <a:rPr lang="en-US" dirty="0" smtClean="0">
                <a:solidFill>
                  <a:schemeClr val="tx2"/>
                </a:solidFill>
              </a:rPr>
              <a:t>Learners </a:t>
            </a:r>
            <a:r>
              <a:rPr lang="en-US" dirty="0">
                <a:solidFill>
                  <a:schemeClr val="tx2"/>
                </a:solidFill>
              </a:rPr>
              <a:t>are encouraged to share their experiences, perspectives and questions about each other’s understanding </a:t>
            </a:r>
            <a:r>
              <a:rPr lang="en-US" sz="1800" dirty="0">
                <a:solidFill>
                  <a:schemeClr val="tx2"/>
                </a:solidFill>
              </a:rPr>
              <a:t>(Tam, 2000).</a:t>
            </a:r>
            <a:endParaRPr lang="en-US" sz="2000" dirty="0">
              <a:solidFill>
                <a:schemeClr val="tx2"/>
              </a:solidFill>
            </a:endParaRPr>
          </a:p>
        </p:txBody>
      </p:sp>
    </p:spTree>
    <p:extLst>
      <p:ext uri="{BB962C8B-B14F-4D97-AF65-F5344CB8AC3E}">
        <p14:creationId xmlns:p14="http://schemas.microsoft.com/office/powerpoint/2010/main" val="1002470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1544"/>
            <a:ext cx="9144000" cy="1143000"/>
          </a:xfrm>
        </p:spPr>
        <p:txBody>
          <a:bodyPr/>
          <a:lstStyle/>
          <a:p>
            <a:r>
              <a:rPr lang="en-US" sz="4000" dirty="0" smtClean="0">
                <a:solidFill>
                  <a:schemeClr val="tx2">
                    <a:lumMod val="60000"/>
                    <a:lumOff val="40000"/>
                  </a:schemeClr>
                </a:solidFill>
              </a:rPr>
              <a:t>Active Engagement &amp; Deeper Learning</a:t>
            </a:r>
            <a:endParaRPr lang="en-US" sz="4000" dirty="0">
              <a:solidFill>
                <a:schemeClr val="tx2">
                  <a:lumMod val="60000"/>
                  <a:lumOff val="40000"/>
                </a:schemeClr>
              </a:solidFill>
            </a:endParaRPr>
          </a:p>
        </p:txBody>
      </p:sp>
      <p:sp>
        <p:nvSpPr>
          <p:cNvPr id="3" name="Content Placeholder 2"/>
          <p:cNvSpPr>
            <a:spLocks noGrp="1"/>
          </p:cNvSpPr>
          <p:nvPr>
            <p:ph idx="1"/>
          </p:nvPr>
        </p:nvSpPr>
        <p:spPr>
          <a:xfrm>
            <a:off x="508000" y="1708150"/>
            <a:ext cx="8636000" cy="4114800"/>
          </a:xfrm>
        </p:spPr>
        <p:txBody>
          <a:bodyPr/>
          <a:lstStyle/>
          <a:p>
            <a:r>
              <a:rPr lang="en-US" dirty="0" smtClean="0">
                <a:solidFill>
                  <a:schemeClr val="tx2"/>
                </a:solidFill>
              </a:rPr>
              <a:t>empowers students </a:t>
            </a:r>
            <a:r>
              <a:rPr lang="en-US" dirty="0">
                <a:solidFill>
                  <a:schemeClr val="tx2"/>
                </a:solidFill>
              </a:rPr>
              <a:t>to take ownership of their own </a:t>
            </a:r>
            <a:r>
              <a:rPr lang="en-US" dirty="0" smtClean="0">
                <a:solidFill>
                  <a:schemeClr val="tx2"/>
                </a:solidFill>
              </a:rPr>
              <a:t>learning</a:t>
            </a:r>
          </a:p>
          <a:p>
            <a:r>
              <a:rPr lang="en-US" dirty="0" smtClean="0">
                <a:solidFill>
                  <a:schemeClr val="tx2"/>
                </a:solidFill>
              </a:rPr>
              <a:t>increases </a:t>
            </a:r>
            <a:r>
              <a:rPr lang="en-US" dirty="0">
                <a:solidFill>
                  <a:schemeClr val="tx2"/>
                </a:solidFill>
              </a:rPr>
              <a:t>satisfaction and persistence in learning </a:t>
            </a:r>
            <a:r>
              <a:rPr lang="en-US" dirty="0" smtClean="0">
                <a:solidFill>
                  <a:schemeClr val="tx2"/>
                </a:solidFill>
              </a:rPr>
              <a:t/>
            </a:r>
            <a:br>
              <a:rPr lang="en-US" dirty="0" smtClean="0">
                <a:solidFill>
                  <a:schemeClr val="tx2"/>
                </a:solidFill>
              </a:rPr>
            </a:br>
            <a:r>
              <a:rPr lang="en-US" sz="1000" dirty="0" smtClean="0">
                <a:solidFill>
                  <a:schemeClr val="tx2"/>
                </a:solidFill>
              </a:rPr>
              <a:t/>
            </a:r>
            <a:br>
              <a:rPr lang="en-US" sz="1000" dirty="0" smtClean="0">
                <a:solidFill>
                  <a:schemeClr val="tx2"/>
                </a:solidFill>
              </a:rPr>
            </a:br>
            <a:r>
              <a:rPr lang="en-US" sz="1800" dirty="0" smtClean="0">
                <a:solidFill>
                  <a:srgbClr val="000090"/>
                </a:solidFill>
              </a:rPr>
              <a:t>(</a:t>
            </a:r>
            <a:r>
              <a:rPr lang="en-US" sz="1800" dirty="0" err="1">
                <a:solidFill>
                  <a:srgbClr val="000090"/>
                </a:solidFill>
              </a:rPr>
              <a:t>Goldin</a:t>
            </a:r>
            <a:r>
              <a:rPr lang="en-US" sz="1800" dirty="0">
                <a:solidFill>
                  <a:srgbClr val="000090"/>
                </a:solidFill>
              </a:rPr>
              <a:t> et al. 2011</a:t>
            </a:r>
            <a:r>
              <a:rPr lang="en-US" sz="1800" dirty="0" smtClean="0">
                <a:solidFill>
                  <a:srgbClr val="000090"/>
                </a:solidFill>
              </a:rPr>
              <a:t>, </a:t>
            </a:r>
            <a:r>
              <a:rPr lang="en-US" sz="1800" dirty="0" err="1" smtClean="0">
                <a:solidFill>
                  <a:srgbClr val="000090"/>
                </a:solidFill>
              </a:rPr>
              <a:t>J</a:t>
            </a:r>
            <a:r>
              <a:rPr lang="en-US" sz="1800" dirty="0" err="1" smtClean="0">
                <a:solidFill>
                  <a:schemeClr val="tx2"/>
                </a:solidFill>
              </a:rPr>
              <a:t>oo</a:t>
            </a:r>
            <a:r>
              <a:rPr lang="en-US" sz="1800" dirty="0" smtClean="0">
                <a:solidFill>
                  <a:schemeClr val="tx2"/>
                </a:solidFill>
              </a:rPr>
              <a:t> </a:t>
            </a:r>
            <a:r>
              <a:rPr lang="en-US" sz="1800" dirty="0" smtClean="0">
                <a:solidFill>
                  <a:schemeClr val="tx2"/>
                </a:solidFill>
              </a:rPr>
              <a:t>et al., </a:t>
            </a:r>
            <a:r>
              <a:rPr lang="en-US" sz="1800" dirty="0">
                <a:solidFill>
                  <a:schemeClr val="tx2"/>
                </a:solidFill>
              </a:rPr>
              <a:t>2011) </a:t>
            </a:r>
            <a:endParaRPr lang="en-US" dirty="0" smtClean="0">
              <a:solidFill>
                <a:schemeClr val="tx2"/>
              </a:solidFill>
            </a:endParaRPr>
          </a:p>
          <a:p>
            <a:r>
              <a:rPr lang="en-US" dirty="0" smtClean="0">
                <a:solidFill>
                  <a:schemeClr val="tx2"/>
                </a:solidFill>
              </a:rPr>
              <a:t>motivates </a:t>
            </a:r>
            <a:r>
              <a:rPr lang="en-US" dirty="0">
                <a:solidFill>
                  <a:schemeClr val="tx2"/>
                </a:solidFill>
              </a:rPr>
              <a:t>students </a:t>
            </a:r>
            <a:r>
              <a:rPr lang="en-US" dirty="0" smtClean="0">
                <a:solidFill>
                  <a:schemeClr val="tx2"/>
                </a:solidFill>
              </a:rPr>
              <a:t/>
            </a:r>
            <a:br>
              <a:rPr lang="en-US" dirty="0" smtClean="0">
                <a:solidFill>
                  <a:schemeClr val="tx2"/>
                </a:solidFill>
              </a:rPr>
            </a:br>
            <a:r>
              <a:rPr lang="en-US" sz="1000" dirty="0" smtClean="0">
                <a:solidFill>
                  <a:schemeClr val="tx2"/>
                </a:solidFill>
              </a:rPr>
              <a:t/>
            </a:r>
            <a:br>
              <a:rPr lang="en-US" sz="1000" dirty="0" smtClean="0">
                <a:solidFill>
                  <a:schemeClr val="tx2"/>
                </a:solidFill>
              </a:rPr>
            </a:br>
            <a:r>
              <a:rPr lang="en-US" sz="1800" dirty="0" smtClean="0">
                <a:solidFill>
                  <a:schemeClr val="tx2"/>
                </a:solidFill>
              </a:rPr>
              <a:t>(</a:t>
            </a:r>
            <a:r>
              <a:rPr lang="en-US" sz="1800" dirty="0">
                <a:solidFill>
                  <a:schemeClr val="tx2"/>
                </a:solidFill>
              </a:rPr>
              <a:t>Guthrie, 2004; </a:t>
            </a:r>
            <a:r>
              <a:rPr lang="en-US" sz="1800" dirty="0" err="1" smtClean="0">
                <a:solidFill>
                  <a:schemeClr val="tx2"/>
                </a:solidFill>
              </a:rPr>
              <a:t>Holocher-Ertl</a:t>
            </a:r>
            <a:r>
              <a:rPr lang="en-US" sz="1800" dirty="0" smtClean="0">
                <a:solidFill>
                  <a:schemeClr val="tx2"/>
                </a:solidFill>
              </a:rPr>
              <a:t> et al., 2013</a:t>
            </a:r>
            <a:r>
              <a:rPr lang="en-US" sz="1800" dirty="0">
                <a:solidFill>
                  <a:schemeClr val="tx2"/>
                </a:solidFill>
              </a:rPr>
              <a:t>; Jones, 2009; </a:t>
            </a:r>
            <a:r>
              <a:rPr lang="en-US" sz="1800" dirty="0" err="1">
                <a:solidFill>
                  <a:schemeClr val="tx2"/>
                </a:solidFill>
              </a:rPr>
              <a:t>Sircar</a:t>
            </a:r>
            <a:r>
              <a:rPr lang="en-US" sz="1800" dirty="0">
                <a:solidFill>
                  <a:schemeClr val="tx2"/>
                </a:solidFill>
              </a:rPr>
              <a:t> &amp; </a:t>
            </a:r>
            <a:r>
              <a:rPr lang="en-US" sz="1800" dirty="0" err="1">
                <a:solidFill>
                  <a:schemeClr val="tx2"/>
                </a:solidFill>
              </a:rPr>
              <a:t>Tandon</a:t>
            </a:r>
            <a:r>
              <a:rPr lang="en-US" sz="1800" dirty="0">
                <a:solidFill>
                  <a:schemeClr val="tx2"/>
                </a:solidFill>
              </a:rPr>
              <a:t>, 1999</a:t>
            </a:r>
            <a:r>
              <a:rPr lang="en-US" sz="1800" dirty="0" smtClean="0">
                <a:solidFill>
                  <a:schemeClr val="tx2"/>
                </a:solidFill>
              </a:rPr>
              <a:t>)</a:t>
            </a:r>
            <a:br>
              <a:rPr lang="en-US" sz="1800" dirty="0" smtClean="0">
                <a:solidFill>
                  <a:schemeClr val="tx2"/>
                </a:solidFill>
              </a:rPr>
            </a:br>
            <a:r>
              <a:rPr lang="en-US" sz="1000" dirty="0" smtClean="0">
                <a:solidFill>
                  <a:schemeClr val="tx2"/>
                </a:solidFill>
              </a:rPr>
              <a:t/>
            </a:r>
            <a:br>
              <a:rPr lang="en-US" sz="1000" dirty="0" smtClean="0">
                <a:solidFill>
                  <a:schemeClr val="tx2"/>
                </a:solidFill>
              </a:rPr>
            </a:br>
            <a:r>
              <a:rPr lang="en-US" dirty="0" smtClean="0">
                <a:solidFill>
                  <a:schemeClr val="tx2"/>
                </a:solidFill>
              </a:rPr>
              <a:t>to </a:t>
            </a:r>
            <a:r>
              <a:rPr lang="en-US" dirty="0">
                <a:solidFill>
                  <a:schemeClr val="tx2"/>
                </a:solidFill>
              </a:rPr>
              <a:t>achieve deeper or higher learning outcomes </a:t>
            </a:r>
            <a:r>
              <a:rPr lang="en-US" dirty="0" smtClean="0">
                <a:solidFill>
                  <a:schemeClr val="tx2"/>
                </a:solidFill>
              </a:rPr>
              <a:t/>
            </a:r>
            <a:br>
              <a:rPr lang="en-US" dirty="0" smtClean="0">
                <a:solidFill>
                  <a:schemeClr val="tx2"/>
                </a:solidFill>
              </a:rPr>
            </a:br>
            <a:r>
              <a:rPr lang="en-US" sz="1000" dirty="0" smtClean="0">
                <a:solidFill>
                  <a:schemeClr val="tx2"/>
                </a:solidFill>
              </a:rPr>
              <a:t/>
            </a:r>
            <a:br>
              <a:rPr lang="en-US" sz="1000" dirty="0" smtClean="0">
                <a:solidFill>
                  <a:schemeClr val="tx2"/>
                </a:solidFill>
              </a:rPr>
            </a:br>
            <a:r>
              <a:rPr lang="en-US" sz="1800" dirty="0" smtClean="0">
                <a:solidFill>
                  <a:schemeClr val="tx2"/>
                </a:solidFill>
              </a:rPr>
              <a:t>(Anderson et al., </a:t>
            </a:r>
            <a:r>
              <a:rPr lang="en-US" sz="1800" dirty="0">
                <a:solidFill>
                  <a:schemeClr val="tx2"/>
                </a:solidFill>
              </a:rPr>
              <a:t>2001; </a:t>
            </a:r>
            <a:r>
              <a:rPr lang="en-US" sz="1800" dirty="0" smtClean="0">
                <a:solidFill>
                  <a:schemeClr val="tx2"/>
                </a:solidFill>
              </a:rPr>
              <a:t>Bloom et al., </a:t>
            </a:r>
            <a:r>
              <a:rPr lang="en-US" sz="1800" dirty="0">
                <a:solidFill>
                  <a:schemeClr val="tx2"/>
                </a:solidFill>
              </a:rPr>
              <a:t>1956; Felder &amp; Brent, 2004</a:t>
            </a:r>
            <a:r>
              <a:rPr lang="en-US" sz="1800" dirty="0" smtClean="0">
                <a:solidFill>
                  <a:schemeClr val="tx2"/>
                </a:solidFill>
              </a:rPr>
              <a:t>)</a:t>
            </a:r>
            <a:endParaRPr lang="en-US" dirty="0">
              <a:solidFill>
                <a:schemeClr val="tx2"/>
              </a:solidFill>
            </a:endParaRPr>
          </a:p>
        </p:txBody>
      </p:sp>
    </p:spTree>
    <p:extLst>
      <p:ext uri="{BB962C8B-B14F-4D97-AF65-F5344CB8AC3E}">
        <p14:creationId xmlns:p14="http://schemas.microsoft.com/office/powerpoint/2010/main" val="4190004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1641"/>
            <a:ext cx="9144000" cy="1143000"/>
          </a:xfrm>
        </p:spPr>
        <p:txBody>
          <a:bodyPr/>
          <a:lstStyle/>
          <a:p>
            <a:r>
              <a:rPr lang="en-US" sz="4000" dirty="0" smtClean="0">
                <a:solidFill>
                  <a:schemeClr val="tx2">
                    <a:lumMod val="60000"/>
                    <a:lumOff val="40000"/>
                  </a:schemeClr>
                </a:solidFill>
              </a:rPr>
              <a:t>Active Engagement &amp; Deeper Learning</a:t>
            </a:r>
            <a:endParaRPr lang="en-US" sz="4000" dirty="0">
              <a:solidFill>
                <a:schemeClr val="tx2">
                  <a:lumMod val="60000"/>
                  <a:lumOff val="40000"/>
                </a:schemeClr>
              </a:solidFill>
            </a:endParaRPr>
          </a:p>
        </p:txBody>
      </p:sp>
      <p:sp>
        <p:nvSpPr>
          <p:cNvPr id="3" name="Content Placeholder 2"/>
          <p:cNvSpPr>
            <a:spLocks noGrp="1"/>
          </p:cNvSpPr>
          <p:nvPr>
            <p:ph idx="1"/>
          </p:nvPr>
        </p:nvSpPr>
        <p:spPr>
          <a:xfrm>
            <a:off x="508000" y="1708150"/>
            <a:ext cx="8636000" cy="4114800"/>
          </a:xfrm>
        </p:spPr>
        <p:txBody>
          <a:bodyPr/>
          <a:lstStyle/>
          <a:p>
            <a:r>
              <a:rPr lang="en-US" dirty="0" smtClean="0">
                <a:solidFill>
                  <a:schemeClr val="tx2"/>
                </a:solidFill>
              </a:rPr>
              <a:t>e.g</a:t>
            </a:r>
            <a:r>
              <a:rPr lang="en-US" dirty="0">
                <a:solidFill>
                  <a:schemeClr val="tx2"/>
                </a:solidFill>
              </a:rPr>
              <a:t>.</a:t>
            </a:r>
            <a:r>
              <a:rPr lang="en-US" dirty="0" smtClean="0">
                <a:solidFill>
                  <a:schemeClr val="tx2"/>
                </a:solidFill>
              </a:rPr>
              <a:t>, </a:t>
            </a:r>
            <a:r>
              <a:rPr lang="en-US" dirty="0">
                <a:solidFill>
                  <a:schemeClr val="tx2"/>
                </a:solidFill>
              </a:rPr>
              <a:t>when designing problems, </a:t>
            </a:r>
            <a:r>
              <a:rPr lang="en-US" dirty="0" smtClean="0">
                <a:solidFill>
                  <a:schemeClr val="tx2"/>
                </a:solidFill>
              </a:rPr>
              <a:t/>
            </a:r>
            <a:br>
              <a:rPr lang="en-US" dirty="0" smtClean="0">
                <a:solidFill>
                  <a:schemeClr val="tx2"/>
                </a:solidFill>
              </a:rPr>
            </a:br>
            <a:r>
              <a:rPr lang="en-US" dirty="0" smtClean="0">
                <a:solidFill>
                  <a:schemeClr val="tx2"/>
                </a:solidFill>
              </a:rPr>
              <a:t>students </a:t>
            </a:r>
            <a:r>
              <a:rPr lang="en-US" dirty="0">
                <a:solidFill>
                  <a:schemeClr val="tx2"/>
                </a:solidFill>
              </a:rPr>
              <a:t>must organize and synthesize their </a:t>
            </a:r>
            <a:r>
              <a:rPr lang="en-US" dirty="0" smtClean="0">
                <a:solidFill>
                  <a:schemeClr val="tx2"/>
                </a:solidFill>
              </a:rPr>
              <a:t>ideas, </a:t>
            </a:r>
            <a:r>
              <a:rPr lang="en-US" dirty="0">
                <a:solidFill>
                  <a:schemeClr val="tx2"/>
                </a:solidFill>
              </a:rPr>
              <a:t>and learn to recognize </a:t>
            </a:r>
            <a:r>
              <a:rPr lang="en-US" dirty="0" smtClean="0">
                <a:solidFill>
                  <a:schemeClr val="tx2"/>
                </a:solidFill>
              </a:rPr>
              <a:t>the </a:t>
            </a:r>
            <a:br>
              <a:rPr lang="en-US" dirty="0" smtClean="0">
                <a:solidFill>
                  <a:schemeClr val="tx2"/>
                </a:solidFill>
              </a:rPr>
            </a:br>
            <a:r>
              <a:rPr lang="en-US" dirty="0" smtClean="0">
                <a:solidFill>
                  <a:schemeClr val="tx2"/>
                </a:solidFill>
              </a:rPr>
              <a:t>domain’s </a:t>
            </a:r>
            <a:r>
              <a:rPr lang="en-US" dirty="0">
                <a:solidFill>
                  <a:schemeClr val="tx2"/>
                </a:solidFill>
              </a:rPr>
              <a:t>important concepts, </a:t>
            </a:r>
            <a:r>
              <a:rPr lang="en-US" dirty="0" smtClean="0">
                <a:solidFill>
                  <a:schemeClr val="tx2"/>
                </a:solidFill>
              </a:rPr>
              <a:t/>
            </a:r>
            <a:br>
              <a:rPr lang="en-US" dirty="0" smtClean="0">
                <a:solidFill>
                  <a:schemeClr val="tx2"/>
                </a:solidFill>
              </a:rPr>
            </a:br>
            <a:r>
              <a:rPr lang="en-US" dirty="0" smtClean="0">
                <a:solidFill>
                  <a:schemeClr val="tx2"/>
                </a:solidFill>
              </a:rPr>
              <a:t>resulting </a:t>
            </a:r>
            <a:r>
              <a:rPr lang="en-US" dirty="0">
                <a:solidFill>
                  <a:schemeClr val="tx2"/>
                </a:solidFill>
              </a:rPr>
              <a:t>in “deep” learning </a:t>
            </a:r>
            <a:r>
              <a:rPr lang="en-US" dirty="0" smtClean="0">
                <a:solidFill>
                  <a:schemeClr val="tx2"/>
                </a:solidFill>
              </a:rPr>
              <a:t/>
            </a:r>
            <a:br>
              <a:rPr lang="en-US" dirty="0" smtClean="0">
                <a:solidFill>
                  <a:schemeClr val="tx2"/>
                </a:solidFill>
              </a:rPr>
            </a:br>
            <a:r>
              <a:rPr lang="en-US" sz="1000" dirty="0" smtClean="0">
                <a:solidFill>
                  <a:schemeClr val="tx2"/>
                </a:solidFill>
              </a:rPr>
              <a:t/>
            </a:r>
            <a:br>
              <a:rPr lang="en-US" sz="1000" dirty="0" smtClean="0">
                <a:solidFill>
                  <a:schemeClr val="tx2"/>
                </a:solidFill>
              </a:rPr>
            </a:br>
            <a:r>
              <a:rPr lang="en-US" sz="1800" dirty="0" smtClean="0">
                <a:solidFill>
                  <a:schemeClr val="tx2"/>
                </a:solidFill>
              </a:rPr>
              <a:t>(Hargreaves, 1997; </a:t>
            </a:r>
            <a:r>
              <a:rPr lang="en-US" sz="1800" dirty="0" err="1" smtClean="0">
                <a:solidFill>
                  <a:schemeClr val="tx2"/>
                </a:solidFill>
              </a:rPr>
              <a:t>Entwistle</a:t>
            </a:r>
            <a:r>
              <a:rPr lang="en-US" sz="1800" dirty="0" smtClean="0">
                <a:solidFill>
                  <a:schemeClr val="tx2"/>
                </a:solidFill>
              </a:rPr>
              <a:t>, 2000; Keane et al., 2014)</a:t>
            </a:r>
            <a:endParaRPr lang="en-US" sz="1800" dirty="0">
              <a:solidFill>
                <a:schemeClr val="tx2"/>
              </a:solidFill>
            </a:endParaRPr>
          </a:p>
        </p:txBody>
      </p:sp>
    </p:spTree>
    <p:extLst>
      <p:ext uri="{BB962C8B-B14F-4D97-AF65-F5344CB8AC3E}">
        <p14:creationId xmlns:p14="http://schemas.microsoft.com/office/powerpoint/2010/main" val="3452733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a:xfrm>
            <a:off x="685800" y="472655"/>
            <a:ext cx="7772400" cy="753333"/>
          </a:xfrm>
          <a:extLst>
            <a:ext uri="{FAA26D3D-D897-4be2-8F04-BA451C77F1D7}">
              <ma14:placeholderFlag xmlns:ma14="http://schemas.microsoft.com/office/mac/drawingml/2011/main" val="1"/>
            </a:ext>
          </a:extLst>
        </p:spPr>
        <p:txBody>
          <a:bodyPr/>
          <a:lstStyle/>
          <a:p>
            <a:pPr>
              <a:defRPr/>
            </a:pPr>
            <a:r>
              <a:rPr lang="en-US" sz="4000" dirty="0">
                <a:solidFill>
                  <a:schemeClr val="tx2">
                    <a:lumMod val="60000"/>
                    <a:lumOff val="40000"/>
                  </a:schemeClr>
                </a:solidFill>
              </a:rPr>
              <a:t>Problem-Based</a:t>
            </a:r>
            <a:r>
              <a:rPr lang="en-US" sz="3600" dirty="0">
                <a:solidFill>
                  <a:schemeClr val="tx2">
                    <a:lumMod val="60000"/>
                    <a:lumOff val="40000"/>
                  </a:schemeClr>
                </a:solidFill>
              </a:rPr>
              <a:t> </a:t>
            </a:r>
            <a:r>
              <a:rPr lang="en-US" sz="4000" dirty="0">
                <a:solidFill>
                  <a:schemeClr val="tx2">
                    <a:lumMod val="60000"/>
                    <a:lumOff val="40000"/>
                  </a:schemeClr>
                </a:solidFill>
              </a:rPr>
              <a:t>Learning</a:t>
            </a:r>
            <a:endParaRPr lang="en-US" sz="4000" dirty="0" smtClean="0">
              <a:solidFill>
                <a:schemeClr val="tx2">
                  <a:lumMod val="60000"/>
                  <a:lumOff val="40000"/>
                </a:schemeClr>
              </a:solidFill>
              <a:ea typeface="+mj-ea"/>
              <a:cs typeface="+mj-cs"/>
            </a:endParaRPr>
          </a:p>
        </p:txBody>
      </p:sp>
      <p:sp>
        <p:nvSpPr>
          <p:cNvPr id="350211" name="Rectangle 3"/>
          <p:cNvSpPr>
            <a:spLocks noGrp="1" noChangeArrowheads="1"/>
          </p:cNvSpPr>
          <p:nvPr>
            <p:ph idx="1"/>
          </p:nvPr>
        </p:nvSpPr>
        <p:spPr>
          <a:xfrm>
            <a:off x="497274" y="1513355"/>
            <a:ext cx="8254313" cy="4800600"/>
          </a:xfrm>
          <a:extLst>
            <a:ext uri="{FAA26D3D-D897-4be2-8F04-BA451C77F1D7}">
              <ma14:placeholderFlag xmlns:ma14="http://schemas.microsoft.com/office/mac/drawingml/2011/main" val="1"/>
            </a:ext>
          </a:extLst>
        </p:spPr>
        <p:txBody>
          <a:bodyPr/>
          <a:lstStyle/>
          <a:p>
            <a:r>
              <a:rPr lang="en-US" sz="2800" dirty="0">
                <a:solidFill>
                  <a:schemeClr val="tx2"/>
                </a:solidFill>
              </a:rPr>
              <a:t>Driven by challenging, open-ended questions, collaborative learning, and constructivist pedagogies </a:t>
            </a:r>
            <a:r>
              <a:rPr lang="en-US" sz="2800" dirty="0" smtClean="0">
                <a:solidFill>
                  <a:schemeClr val="tx2"/>
                </a:solidFill>
              </a:rPr>
              <a:t/>
            </a:r>
            <a:br>
              <a:rPr lang="en-US" sz="2800" dirty="0" smtClean="0">
                <a:solidFill>
                  <a:schemeClr val="tx2"/>
                </a:solidFill>
              </a:rPr>
            </a:br>
            <a:r>
              <a:rPr lang="en-US" sz="1000" dirty="0" smtClean="0">
                <a:solidFill>
                  <a:schemeClr val="tx2"/>
                </a:solidFill>
              </a:rPr>
              <a:t/>
            </a:r>
            <a:br>
              <a:rPr lang="en-US" sz="1000" dirty="0" smtClean="0">
                <a:solidFill>
                  <a:schemeClr val="tx2"/>
                </a:solidFill>
              </a:rPr>
            </a:br>
            <a:r>
              <a:rPr lang="en-US" sz="1800" dirty="0" smtClean="0">
                <a:solidFill>
                  <a:schemeClr val="tx2"/>
                </a:solidFill>
              </a:rPr>
              <a:t>(</a:t>
            </a:r>
            <a:r>
              <a:rPr lang="en-US" sz="1800" dirty="0" err="1" smtClean="0">
                <a:solidFill>
                  <a:schemeClr val="tx2"/>
                </a:solidFill>
              </a:rPr>
              <a:t>Savery</a:t>
            </a:r>
            <a:r>
              <a:rPr lang="en-US" sz="1800" dirty="0" smtClean="0">
                <a:solidFill>
                  <a:schemeClr val="tx2"/>
                </a:solidFill>
              </a:rPr>
              <a:t> </a:t>
            </a:r>
            <a:r>
              <a:rPr lang="en-US" sz="1800" dirty="0">
                <a:solidFill>
                  <a:schemeClr val="tx2"/>
                </a:solidFill>
              </a:rPr>
              <a:t>&amp; Duffy, </a:t>
            </a:r>
            <a:r>
              <a:rPr lang="en-US" sz="1800" dirty="0" smtClean="0">
                <a:solidFill>
                  <a:schemeClr val="tx2"/>
                </a:solidFill>
              </a:rPr>
              <a:t>1995; Swan </a:t>
            </a:r>
            <a:r>
              <a:rPr lang="en-US" sz="1800" dirty="0">
                <a:solidFill>
                  <a:schemeClr val="tx2"/>
                </a:solidFill>
              </a:rPr>
              <a:t>et al., 2013</a:t>
            </a:r>
            <a:r>
              <a:rPr lang="en-US" sz="1800" dirty="0" smtClean="0">
                <a:solidFill>
                  <a:schemeClr val="tx2"/>
                </a:solidFill>
              </a:rPr>
              <a:t>).</a:t>
            </a:r>
          </a:p>
          <a:p>
            <a:endParaRPr lang="en-US" sz="1000" dirty="0" smtClean="0">
              <a:solidFill>
                <a:schemeClr val="tx2"/>
              </a:solidFill>
            </a:endParaRPr>
          </a:p>
          <a:p>
            <a:r>
              <a:rPr lang="en-US" sz="2800" dirty="0" smtClean="0">
                <a:solidFill>
                  <a:schemeClr val="tx2"/>
                </a:solidFill>
              </a:rPr>
              <a:t>An instructional method in </a:t>
            </a:r>
            <a:r>
              <a:rPr lang="en-US" sz="2800" dirty="0">
                <a:solidFill>
                  <a:schemeClr val="tx2"/>
                </a:solidFill>
              </a:rPr>
              <a:t>which </a:t>
            </a:r>
            <a:r>
              <a:rPr lang="en-US" sz="2800" dirty="0" smtClean="0">
                <a:solidFill>
                  <a:schemeClr val="tx2"/>
                </a:solidFill>
              </a:rPr>
              <a:t>students learn  through </a:t>
            </a:r>
            <a:r>
              <a:rPr lang="en-US" sz="2800" dirty="0">
                <a:solidFill>
                  <a:schemeClr val="tx2"/>
                </a:solidFill>
              </a:rPr>
              <a:t>facilitated </a:t>
            </a:r>
            <a:r>
              <a:rPr lang="en-US" sz="2800" dirty="0" smtClean="0">
                <a:solidFill>
                  <a:schemeClr val="tx2"/>
                </a:solidFill>
              </a:rPr>
              <a:t>problem solving </a:t>
            </a:r>
            <a:r>
              <a:rPr lang="en-US" sz="2800" dirty="0" smtClean="0">
                <a:solidFill>
                  <a:schemeClr val="tx2"/>
                </a:solidFill>
              </a:rPr>
              <a:t/>
            </a:r>
            <a:br>
              <a:rPr lang="en-US" sz="2800" dirty="0" smtClean="0">
                <a:solidFill>
                  <a:schemeClr val="tx2"/>
                </a:solidFill>
              </a:rPr>
            </a:br>
            <a:r>
              <a:rPr lang="en-US" sz="1800" dirty="0" smtClean="0">
                <a:solidFill>
                  <a:schemeClr val="tx2"/>
                </a:solidFill>
              </a:rPr>
              <a:t>(</a:t>
            </a:r>
            <a:r>
              <a:rPr lang="en-US" sz="1800" dirty="0" smtClean="0">
                <a:solidFill>
                  <a:srgbClr val="000090"/>
                </a:solidFill>
              </a:rPr>
              <a:t>Barrett et al., 2010; </a:t>
            </a:r>
            <a:r>
              <a:rPr lang="en-US" sz="1800" dirty="0" err="1" smtClean="0">
                <a:solidFill>
                  <a:schemeClr val="tx2"/>
                </a:solidFill>
              </a:rPr>
              <a:t>Hmelo</a:t>
            </a:r>
            <a:r>
              <a:rPr lang="en-US" sz="1800" dirty="0" smtClean="0">
                <a:solidFill>
                  <a:schemeClr val="tx2"/>
                </a:solidFill>
              </a:rPr>
              <a:t>-Silver</a:t>
            </a:r>
            <a:r>
              <a:rPr lang="en-US" sz="1800" dirty="0">
                <a:solidFill>
                  <a:schemeClr val="tx2"/>
                </a:solidFill>
              </a:rPr>
              <a:t>, 2004</a:t>
            </a:r>
            <a:r>
              <a:rPr lang="en-US" sz="1800" dirty="0" smtClean="0">
                <a:solidFill>
                  <a:schemeClr val="tx2"/>
                </a:solidFill>
              </a:rPr>
              <a:t>)</a:t>
            </a:r>
            <a:r>
              <a:rPr lang="en-US" sz="2800" dirty="0" smtClean="0">
                <a:solidFill>
                  <a:schemeClr val="tx2"/>
                </a:solidFill>
              </a:rPr>
              <a:t>.</a:t>
            </a:r>
          </a:p>
          <a:p>
            <a:endParaRPr lang="en-US" sz="1000" dirty="0">
              <a:solidFill>
                <a:schemeClr val="tx2"/>
              </a:solidFill>
            </a:endParaRPr>
          </a:p>
          <a:p>
            <a:r>
              <a:rPr lang="en-US" altLang="en-US" sz="2800" dirty="0" smtClean="0">
                <a:solidFill>
                  <a:schemeClr val="tx2"/>
                </a:solidFill>
              </a:rPr>
              <a:t>A </a:t>
            </a:r>
            <a:r>
              <a:rPr lang="en-US" altLang="en-US" sz="2800" dirty="0">
                <a:solidFill>
                  <a:schemeClr val="tx2"/>
                </a:solidFill>
              </a:rPr>
              <a:t>l</a:t>
            </a:r>
            <a:r>
              <a:rPr lang="en-US" altLang="en-US" sz="2800" dirty="0" smtClean="0">
                <a:solidFill>
                  <a:schemeClr val="tx2"/>
                </a:solidFill>
              </a:rPr>
              <a:t>earning </a:t>
            </a:r>
            <a:r>
              <a:rPr lang="en-US" altLang="en-US" sz="2800" dirty="0">
                <a:solidFill>
                  <a:schemeClr val="tx2"/>
                </a:solidFill>
              </a:rPr>
              <a:t>process </a:t>
            </a:r>
            <a:r>
              <a:rPr lang="en-US" altLang="en-US" sz="2800" dirty="0" smtClean="0">
                <a:solidFill>
                  <a:schemeClr val="tx2"/>
                </a:solidFill>
              </a:rPr>
              <a:t>enabling students </a:t>
            </a:r>
            <a:r>
              <a:rPr lang="en-US" altLang="en-US" sz="2800" dirty="0">
                <a:solidFill>
                  <a:schemeClr val="tx2"/>
                </a:solidFill>
              </a:rPr>
              <a:t>to generate new  knowledge  from  </a:t>
            </a:r>
            <a:r>
              <a:rPr lang="en-US" altLang="en-US" sz="2800" dirty="0" smtClean="0">
                <a:solidFill>
                  <a:schemeClr val="tx2"/>
                </a:solidFill>
              </a:rPr>
              <a:t>real-world problems  and  then  develop  </a:t>
            </a:r>
            <a:r>
              <a:rPr lang="en-US" altLang="en-US" sz="2800" dirty="0">
                <a:solidFill>
                  <a:schemeClr val="tx2"/>
                </a:solidFill>
              </a:rPr>
              <a:t>the  skills  of  analytical thinking  and  </a:t>
            </a:r>
            <a:r>
              <a:rPr lang="en-US" altLang="en-US" sz="2800" dirty="0" smtClean="0">
                <a:solidFill>
                  <a:schemeClr val="tx2"/>
                </a:solidFill>
              </a:rPr>
              <a:t>problem-solving  thinking </a:t>
            </a:r>
            <a:r>
              <a:rPr lang="en-US" sz="1800" dirty="0">
                <a:solidFill>
                  <a:schemeClr val="tx2"/>
                </a:solidFill>
              </a:rPr>
              <a:t>(</a:t>
            </a:r>
            <a:r>
              <a:rPr lang="en-US" sz="1800" dirty="0" err="1">
                <a:solidFill>
                  <a:schemeClr val="tx2"/>
                </a:solidFill>
              </a:rPr>
              <a:t>Phumeechanya</a:t>
            </a:r>
            <a:r>
              <a:rPr lang="en-US" sz="1800" dirty="0">
                <a:solidFill>
                  <a:schemeClr val="tx2"/>
                </a:solidFill>
              </a:rPr>
              <a:t> &amp; </a:t>
            </a:r>
            <a:r>
              <a:rPr lang="en-US" sz="1800" dirty="0" err="1">
                <a:solidFill>
                  <a:schemeClr val="tx2"/>
                </a:solidFill>
              </a:rPr>
              <a:t>Wannapiroon</a:t>
            </a:r>
            <a:r>
              <a:rPr lang="en-US" sz="1800" dirty="0">
                <a:solidFill>
                  <a:schemeClr val="tx2"/>
                </a:solidFill>
              </a:rPr>
              <a:t>, 2014</a:t>
            </a:r>
            <a:r>
              <a:rPr lang="en-US" sz="1800" dirty="0" smtClean="0">
                <a:solidFill>
                  <a:schemeClr val="tx2"/>
                </a:solidFill>
              </a:rPr>
              <a:t>).</a:t>
            </a:r>
            <a:endParaRPr lang="en-US" sz="1800" dirty="0">
              <a:solidFill>
                <a:schemeClr val="tx2"/>
              </a:solidFill>
            </a:endParaRPr>
          </a:p>
          <a:p>
            <a:endParaRPr lang="en-US" altLang="en-US" sz="2800" dirty="0"/>
          </a:p>
        </p:txBody>
      </p:sp>
    </p:spTree>
    <p:extLst>
      <p:ext uri="{BB962C8B-B14F-4D97-AF65-F5344CB8AC3E}">
        <p14:creationId xmlns:p14="http://schemas.microsoft.com/office/powerpoint/2010/main" val="1121276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a:xfrm>
            <a:off x="759940" y="522897"/>
            <a:ext cx="7772400" cy="753333"/>
          </a:xfrm>
          <a:extLst>
            <a:ext uri="{FAA26D3D-D897-4be2-8F04-BA451C77F1D7}">
              <ma14:placeholderFlag xmlns:ma14="http://schemas.microsoft.com/office/mac/drawingml/2011/main" val="1"/>
            </a:ext>
          </a:extLst>
        </p:spPr>
        <p:txBody>
          <a:bodyPr/>
          <a:lstStyle/>
          <a:p>
            <a:pPr>
              <a:defRPr/>
            </a:pPr>
            <a:r>
              <a:rPr lang="en-US" sz="3600" dirty="0">
                <a:solidFill>
                  <a:schemeClr val="tx2">
                    <a:lumMod val="60000"/>
                    <a:lumOff val="40000"/>
                  </a:schemeClr>
                </a:solidFill>
              </a:rPr>
              <a:t>Self and Peer Assessment</a:t>
            </a:r>
            <a:endParaRPr lang="en-US" sz="4000" dirty="0" smtClean="0">
              <a:solidFill>
                <a:schemeClr val="tx2">
                  <a:lumMod val="60000"/>
                  <a:lumOff val="40000"/>
                </a:schemeClr>
              </a:solidFill>
              <a:ea typeface="+mj-ea"/>
              <a:cs typeface="+mj-cs"/>
            </a:endParaRPr>
          </a:p>
        </p:txBody>
      </p:sp>
      <p:sp>
        <p:nvSpPr>
          <p:cNvPr id="350211" name="Rectangle 3"/>
          <p:cNvSpPr>
            <a:spLocks noGrp="1" noChangeArrowheads="1"/>
          </p:cNvSpPr>
          <p:nvPr>
            <p:ph idx="1"/>
          </p:nvPr>
        </p:nvSpPr>
        <p:spPr>
          <a:xfrm>
            <a:off x="518984" y="1600200"/>
            <a:ext cx="8254313" cy="4800600"/>
          </a:xfrm>
          <a:extLst>
            <a:ext uri="{FAA26D3D-D897-4be2-8F04-BA451C77F1D7}">
              <ma14:placeholderFlag xmlns:ma14="http://schemas.microsoft.com/office/mac/drawingml/2011/main" val="1"/>
            </a:ext>
          </a:extLst>
        </p:spPr>
        <p:txBody>
          <a:bodyPr/>
          <a:lstStyle/>
          <a:p>
            <a:r>
              <a:rPr lang="en-US" sz="2800" dirty="0" smtClean="0">
                <a:solidFill>
                  <a:schemeClr val="accent6"/>
                </a:solidFill>
              </a:rPr>
              <a:t>Assessment, teaching, and learning are inextricably linked. Assessment should be integral to education in that it services to guide the teaching and learning </a:t>
            </a:r>
            <a:r>
              <a:rPr lang="en-US" sz="2800" dirty="0" smtClean="0">
                <a:solidFill>
                  <a:schemeClr val="accent6"/>
                </a:solidFill>
              </a:rPr>
              <a:t>process </a:t>
            </a:r>
            <a:r>
              <a:rPr lang="en-US" sz="1800" dirty="0">
                <a:solidFill>
                  <a:schemeClr val="accent6"/>
                </a:solidFill>
              </a:rPr>
              <a:t>(Hargreaves, </a:t>
            </a:r>
            <a:r>
              <a:rPr lang="en-US" sz="1800" dirty="0" smtClean="0">
                <a:solidFill>
                  <a:schemeClr val="accent6"/>
                </a:solidFill>
              </a:rPr>
              <a:t>1997; Lu &amp; Law, 2012; Sadler &amp; Good, </a:t>
            </a:r>
            <a:r>
              <a:rPr lang="en-US" sz="1800" dirty="0">
                <a:solidFill>
                  <a:schemeClr val="accent6"/>
                </a:solidFill>
              </a:rPr>
              <a:t>2006</a:t>
            </a:r>
            <a:r>
              <a:rPr lang="en-US" sz="1800" dirty="0" smtClean="0">
                <a:solidFill>
                  <a:schemeClr val="accent6"/>
                </a:solidFill>
              </a:rPr>
              <a:t>)</a:t>
            </a:r>
            <a:r>
              <a:rPr lang="en-US" sz="2000" dirty="0" smtClean="0">
                <a:solidFill>
                  <a:schemeClr val="accent6"/>
                </a:solidFill>
              </a:rPr>
              <a:t>. </a:t>
            </a:r>
            <a:endParaRPr lang="en-US" sz="2000" dirty="0" smtClean="0">
              <a:solidFill>
                <a:schemeClr val="accent6"/>
              </a:solidFill>
            </a:endParaRPr>
          </a:p>
          <a:p>
            <a:endParaRPr lang="en-US" sz="2000" dirty="0" smtClean="0">
              <a:solidFill>
                <a:schemeClr val="accent6"/>
              </a:solidFill>
            </a:endParaRPr>
          </a:p>
          <a:p>
            <a:r>
              <a:rPr lang="en-US" sz="2800" dirty="0" smtClean="0">
                <a:solidFill>
                  <a:schemeClr val="accent6"/>
                </a:solidFill>
              </a:rPr>
              <a:t>An </a:t>
            </a:r>
            <a:r>
              <a:rPr lang="en-US" sz="2800" dirty="0">
                <a:solidFill>
                  <a:schemeClr val="accent6"/>
                </a:solidFill>
              </a:rPr>
              <a:t>effective approach to encourage deeper learning, such as creating new ideas, and critical judgment of students’ works </a:t>
            </a:r>
            <a:r>
              <a:rPr lang="en-US" sz="1800" dirty="0" smtClean="0">
                <a:solidFill>
                  <a:schemeClr val="accent6"/>
                </a:solidFill>
              </a:rPr>
              <a:t>(Bhalerao </a:t>
            </a:r>
            <a:r>
              <a:rPr lang="en-US" sz="1800" dirty="0">
                <a:solidFill>
                  <a:schemeClr val="accent6"/>
                </a:solidFill>
              </a:rPr>
              <a:t>&amp; Ward, 2001</a:t>
            </a:r>
            <a:r>
              <a:rPr lang="en-US" sz="1800" dirty="0" smtClean="0">
                <a:solidFill>
                  <a:schemeClr val="accent6"/>
                </a:solidFill>
              </a:rPr>
              <a:t>).</a:t>
            </a:r>
            <a:endParaRPr lang="en-US" sz="1800" dirty="0">
              <a:solidFill>
                <a:schemeClr val="accent6"/>
              </a:solidFill>
            </a:endParaRPr>
          </a:p>
        </p:txBody>
      </p:sp>
    </p:spTree>
    <p:extLst>
      <p:ext uri="{BB962C8B-B14F-4D97-AF65-F5344CB8AC3E}">
        <p14:creationId xmlns:p14="http://schemas.microsoft.com/office/powerpoint/2010/main" val="471978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a:xfrm>
            <a:off x="759940" y="522897"/>
            <a:ext cx="7772400" cy="753333"/>
          </a:xfrm>
          <a:extLst>
            <a:ext uri="{FAA26D3D-D897-4be2-8F04-BA451C77F1D7}">
              <ma14:placeholderFlag xmlns:ma14="http://schemas.microsoft.com/office/mac/drawingml/2011/main" val="1"/>
            </a:ext>
          </a:extLst>
        </p:spPr>
        <p:txBody>
          <a:bodyPr/>
          <a:lstStyle/>
          <a:p>
            <a:pPr>
              <a:defRPr/>
            </a:pPr>
            <a:r>
              <a:rPr lang="en-US" sz="3600" dirty="0" smtClean="0">
                <a:solidFill>
                  <a:schemeClr val="tx2">
                    <a:lumMod val="60000"/>
                    <a:lumOff val="40000"/>
                  </a:schemeClr>
                </a:solidFill>
              </a:rPr>
              <a:t>Anonymity</a:t>
            </a:r>
            <a:endParaRPr lang="en-US" sz="4000" dirty="0" smtClean="0">
              <a:solidFill>
                <a:schemeClr val="tx2">
                  <a:lumMod val="60000"/>
                  <a:lumOff val="40000"/>
                </a:schemeClr>
              </a:solidFill>
              <a:ea typeface="+mj-ea"/>
              <a:cs typeface="+mj-cs"/>
            </a:endParaRPr>
          </a:p>
        </p:txBody>
      </p:sp>
      <p:sp>
        <p:nvSpPr>
          <p:cNvPr id="350211" name="Rectangle 3"/>
          <p:cNvSpPr>
            <a:spLocks noGrp="1" noChangeArrowheads="1"/>
          </p:cNvSpPr>
          <p:nvPr>
            <p:ph idx="1"/>
          </p:nvPr>
        </p:nvSpPr>
        <p:spPr>
          <a:xfrm>
            <a:off x="518984" y="1600200"/>
            <a:ext cx="8254313" cy="4800600"/>
          </a:xfrm>
          <a:extLst>
            <a:ext uri="{FAA26D3D-D897-4be2-8F04-BA451C77F1D7}">
              <ma14:placeholderFlag xmlns:ma14="http://schemas.microsoft.com/office/mac/drawingml/2011/main" val="1"/>
            </a:ext>
          </a:extLst>
        </p:spPr>
        <p:txBody>
          <a:bodyPr/>
          <a:lstStyle/>
          <a:p>
            <a:r>
              <a:rPr lang="en-US" sz="2800" dirty="0">
                <a:solidFill>
                  <a:srgbClr val="000090"/>
                </a:solidFill>
              </a:rPr>
              <a:t>All stages are anonymous to minimize potential bias </a:t>
            </a:r>
            <a:r>
              <a:rPr lang="en-US" sz="1800" dirty="0" smtClean="0">
                <a:solidFill>
                  <a:srgbClr val="000090"/>
                </a:solidFill>
              </a:rPr>
              <a:t>(Lu </a:t>
            </a:r>
            <a:r>
              <a:rPr lang="en-US" sz="1800" dirty="0">
                <a:solidFill>
                  <a:srgbClr val="000090"/>
                </a:solidFill>
              </a:rPr>
              <a:t>&amp; </a:t>
            </a:r>
            <a:r>
              <a:rPr lang="en-US" sz="1800" dirty="0" err="1">
                <a:solidFill>
                  <a:srgbClr val="000090"/>
                </a:solidFill>
              </a:rPr>
              <a:t>Bol</a:t>
            </a:r>
            <a:r>
              <a:rPr lang="en-US" sz="1800" dirty="0">
                <a:solidFill>
                  <a:srgbClr val="000090"/>
                </a:solidFill>
              </a:rPr>
              <a:t>, 2007</a:t>
            </a:r>
            <a:r>
              <a:rPr lang="en-US" sz="1800" dirty="0" smtClean="0">
                <a:solidFill>
                  <a:srgbClr val="000090"/>
                </a:solidFill>
              </a:rPr>
              <a:t>)</a:t>
            </a:r>
            <a:r>
              <a:rPr lang="en-US" sz="2400" dirty="0" smtClean="0">
                <a:solidFill>
                  <a:srgbClr val="000090"/>
                </a:solidFill>
              </a:rPr>
              <a:t>.</a:t>
            </a:r>
          </a:p>
          <a:p>
            <a:r>
              <a:rPr lang="en-US" sz="2800" dirty="0" smtClean="0">
                <a:solidFill>
                  <a:srgbClr val="000090"/>
                </a:solidFill>
              </a:rPr>
              <a:t>Provides </a:t>
            </a:r>
            <a:r>
              <a:rPr lang="en-US" sz="2800" dirty="0">
                <a:solidFill>
                  <a:srgbClr val="000090"/>
                </a:solidFill>
              </a:rPr>
              <a:t>a more welcoming environment so students can constructively critique others</a:t>
            </a:r>
            <a:r>
              <a:rPr lang="en-US" sz="2400" dirty="0">
                <a:solidFill>
                  <a:srgbClr val="000090"/>
                </a:solidFill>
              </a:rPr>
              <a:t> </a:t>
            </a:r>
            <a:r>
              <a:rPr lang="en-US" sz="1800" dirty="0">
                <a:solidFill>
                  <a:srgbClr val="000090"/>
                </a:solidFill>
              </a:rPr>
              <a:t>(Yu &amp; Liu, </a:t>
            </a:r>
            <a:r>
              <a:rPr lang="en-US" sz="1800" dirty="0" smtClean="0">
                <a:solidFill>
                  <a:srgbClr val="000090"/>
                </a:solidFill>
              </a:rPr>
              <a:t>2009; Chen</a:t>
            </a:r>
            <a:r>
              <a:rPr lang="en-US" sz="1800" dirty="0">
                <a:solidFill>
                  <a:srgbClr val="000090"/>
                </a:solidFill>
              </a:rPr>
              <a:t>, 2010)</a:t>
            </a:r>
            <a:r>
              <a:rPr lang="en-US" sz="2400" dirty="0" smtClean="0">
                <a:solidFill>
                  <a:srgbClr val="000090"/>
                </a:solidFill>
              </a:rPr>
              <a:t>.</a:t>
            </a:r>
          </a:p>
          <a:p>
            <a:endParaRPr lang="en-US" sz="1800" dirty="0" smtClean="0">
              <a:solidFill>
                <a:srgbClr val="000090"/>
              </a:solidFill>
            </a:endParaRPr>
          </a:p>
        </p:txBody>
      </p:sp>
    </p:spTree>
    <p:extLst>
      <p:ext uri="{BB962C8B-B14F-4D97-AF65-F5344CB8AC3E}">
        <p14:creationId xmlns:p14="http://schemas.microsoft.com/office/powerpoint/2010/main" val="1430016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13" y="221447"/>
            <a:ext cx="7772400" cy="1143000"/>
          </a:xfrm>
        </p:spPr>
        <p:txBody>
          <a:bodyPr/>
          <a:lstStyle/>
          <a:p>
            <a:r>
              <a:rPr lang="en-US" dirty="0" smtClean="0">
                <a:solidFill>
                  <a:srgbClr val="2039FF"/>
                </a:solidFill>
              </a:rPr>
              <a:t>What is Unique about PL?</a:t>
            </a:r>
            <a:endParaRPr lang="en-US" dirty="0">
              <a:solidFill>
                <a:srgbClr val="2039FF"/>
              </a:solidFill>
            </a:endParaRPr>
          </a:p>
        </p:txBody>
      </p:sp>
      <p:sp>
        <p:nvSpPr>
          <p:cNvPr id="3" name="Content Placeholder 2"/>
          <p:cNvSpPr>
            <a:spLocks noGrp="1"/>
          </p:cNvSpPr>
          <p:nvPr>
            <p:ph idx="1"/>
          </p:nvPr>
        </p:nvSpPr>
        <p:spPr>
          <a:xfrm>
            <a:off x="508000" y="1708150"/>
            <a:ext cx="8636000" cy="4114800"/>
          </a:xfrm>
        </p:spPr>
        <p:txBody>
          <a:bodyPr/>
          <a:lstStyle/>
          <a:p>
            <a:r>
              <a:rPr lang="en-US" dirty="0" smtClean="0">
                <a:solidFill>
                  <a:schemeClr val="tx2"/>
                </a:solidFill>
              </a:rPr>
              <a:t>Relies on student’s active </a:t>
            </a:r>
            <a:r>
              <a:rPr lang="en-US" dirty="0">
                <a:solidFill>
                  <a:schemeClr val="tx2"/>
                </a:solidFill>
              </a:rPr>
              <a:t>participation </a:t>
            </a:r>
            <a:r>
              <a:rPr lang="en-US" dirty="0" smtClean="0">
                <a:solidFill>
                  <a:schemeClr val="tx2"/>
                </a:solidFill>
              </a:rPr>
              <a:t>in </a:t>
            </a:r>
            <a:r>
              <a:rPr lang="en-US" dirty="0">
                <a:solidFill>
                  <a:schemeClr val="tx2"/>
                </a:solidFill>
              </a:rPr>
              <a:t>every </a:t>
            </a:r>
            <a:r>
              <a:rPr lang="en-US" dirty="0" smtClean="0">
                <a:solidFill>
                  <a:schemeClr val="tx2"/>
                </a:solidFill>
              </a:rPr>
              <a:t>problem lifecycle </a:t>
            </a:r>
            <a:r>
              <a:rPr lang="en-US" dirty="0">
                <a:solidFill>
                  <a:schemeClr val="tx2"/>
                </a:solidFill>
              </a:rPr>
              <a:t>stage for </a:t>
            </a:r>
            <a:r>
              <a:rPr lang="en-US" dirty="0" smtClean="0">
                <a:solidFill>
                  <a:schemeClr val="tx2"/>
                </a:solidFill>
              </a:rPr>
              <a:t>course </a:t>
            </a:r>
            <a:r>
              <a:rPr lang="en-US" dirty="0">
                <a:solidFill>
                  <a:schemeClr val="tx2"/>
                </a:solidFill>
              </a:rPr>
              <a:t>activities.  </a:t>
            </a:r>
            <a:endParaRPr lang="en-US" dirty="0" smtClean="0">
              <a:solidFill>
                <a:schemeClr val="tx2"/>
              </a:solidFill>
            </a:endParaRPr>
          </a:p>
          <a:p>
            <a:pPr lvl="1"/>
            <a:r>
              <a:rPr lang="en-US" dirty="0" smtClean="0">
                <a:solidFill>
                  <a:schemeClr val="tx2"/>
                </a:solidFill>
              </a:rPr>
              <a:t>instructors scaffold, mentor &amp; provide quality control</a:t>
            </a:r>
          </a:p>
          <a:p>
            <a:endParaRPr lang="en-US" sz="1000" dirty="0" smtClean="0">
              <a:solidFill>
                <a:schemeClr val="tx2"/>
              </a:solidFill>
            </a:endParaRPr>
          </a:p>
          <a:p>
            <a:r>
              <a:rPr lang="en-US" dirty="0" smtClean="0">
                <a:solidFill>
                  <a:schemeClr val="tx2"/>
                </a:solidFill>
              </a:rPr>
              <a:t>Researchers </a:t>
            </a:r>
            <a:r>
              <a:rPr lang="en-US" dirty="0">
                <a:solidFill>
                  <a:schemeClr val="tx2"/>
                </a:solidFill>
              </a:rPr>
              <a:t>have studied, and many instructors utilize individual </a:t>
            </a:r>
            <a:r>
              <a:rPr lang="en-US" dirty="0" smtClean="0">
                <a:solidFill>
                  <a:schemeClr val="tx2"/>
                </a:solidFill>
              </a:rPr>
              <a:t>PL </a:t>
            </a:r>
            <a:r>
              <a:rPr lang="en-US" dirty="0">
                <a:solidFill>
                  <a:schemeClr val="tx2"/>
                </a:solidFill>
              </a:rPr>
              <a:t>stages.  </a:t>
            </a:r>
            <a:endParaRPr lang="en-US" dirty="0" smtClean="0">
              <a:solidFill>
                <a:schemeClr val="tx2"/>
              </a:solidFill>
            </a:endParaRPr>
          </a:p>
          <a:p>
            <a:endParaRPr lang="en-US" sz="1000" dirty="0" smtClean="0">
              <a:solidFill>
                <a:schemeClr val="tx2"/>
              </a:solidFill>
            </a:endParaRPr>
          </a:p>
          <a:p>
            <a:r>
              <a:rPr lang="en-US" dirty="0" smtClean="0">
                <a:solidFill>
                  <a:schemeClr val="tx2"/>
                </a:solidFill>
              </a:rPr>
              <a:t>PL </a:t>
            </a:r>
            <a:r>
              <a:rPr lang="en-US" i="1" dirty="0">
                <a:solidFill>
                  <a:schemeClr val="tx2"/>
                </a:solidFill>
              </a:rPr>
              <a:t>uniquely</a:t>
            </a:r>
            <a:r>
              <a:rPr lang="en-US" dirty="0">
                <a:solidFill>
                  <a:schemeClr val="tx2"/>
                </a:solidFill>
              </a:rPr>
              <a:t> combines these stages into a comprehensive framework for deeper learning.  </a:t>
            </a:r>
          </a:p>
          <a:p>
            <a:endParaRPr lang="en-US" sz="2400" dirty="0"/>
          </a:p>
        </p:txBody>
      </p:sp>
    </p:spTree>
    <p:extLst>
      <p:ext uri="{BB962C8B-B14F-4D97-AF65-F5344CB8AC3E}">
        <p14:creationId xmlns:p14="http://schemas.microsoft.com/office/powerpoint/2010/main" val="8898587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5752" y="191302"/>
            <a:ext cx="7772400" cy="1143000"/>
          </a:xfrm>
        </p:spPr>
        <p:txBody>
          <a:bodyPr/>
          <a:lstStyle/>
          <a:p>
            <a:r>
              <a:rPr lang="en-US" dirty="0" smtClean="0">
                <a:solidFill>
                  <a:schemeClr val="tx2">
                    <a:lumMod val="60000"/>
                    <a:lumOff val="40000"/>
                  </a:schemeClr>
                </a:solidFill>
              </a:rPr>
              <a:t>Research Questions</a:t>
            </a:r>
            <a:endParaRPr lang="en-US" dirty="0">
              <a:solidFill>
                <a:schemeClr val="tx2">
                  <a:lumMod val="60000"/>
                  <a:lumOff val="40000"/>
                </a:schemeClr>
              </a:solidFill>
            </a:endParaRPr>
          </a:p>
        </p:txBody>
      </p:sp>
      <p:sp>
        <p:nvSpPr>
          <p:cNvPr id="3" name="Content Placeholder 2"/>
          <p:cNvSpPr>
            <a:spLocks noGrp="1"/>
          </p:cNvSpPr>
          <p:nvPr>
            <p:ph idx="1"/>
          </p:nvPr>
        </p:nvSpPr>
        <p:spPr>
          <a:xfrm>
            <a:off x="572756" y="1708150"/>
            <a:ext cx="8571244" cy="4114800"/>
          </a:xfrm>
        </p:spPr>
        <p:txBody>
          <a:bodyPr/>
          <a:lstStyle/>
          <a:p>
            <a:pPr marL="514350" indent="-514350">
              <a:spcBef>
                <a:spcPts val="0"/>
              </a:spcBef>
              <a:spcAft>
                <a:spcPts val="1800"/>
              </a:spcAft>
              <a:buFont typeface="+mj-lt"/>
              <a:buAutoNum type="arabicPeriod"/>
            </a:pPr>
            <a:r>
              <a:rPr lang="en-US" sz="2800" dirty="0" smtClean="0">
                <a:solidFill>
                  <a:schemeClr val="tx2"/>
                </a:solidFill>
              </a:rPr>
              <a:t>Do </a:t>
            </a:r>
            <a:r>
              <a:rPr lang="en-US" sz="2800" dirty="0">
                <a:solidFill>
                  <a:schemeClr val="tx2"/>
                </a:solidFill>
              </a:rPr>
              <a:t>students enjoy their learning experience </a:t>
            </a:r>
            <a:r>
              <a:rPr lang="en-US" sz="2800" dirty="0" smtClean="0">
                <a:solidFill>
                  <a:schemeClr val="tx2"/>
                </a:solidFill>
              </a:rPr>
              <a:t>with PL?</a:t>
            </a:r>
            <a:endParaRPr lang="en-US" sz="2800" dirty="0">
              <a:solidFill>
                <a:schemeClr val="tx2"/>
              </a:solidFill>
            </a:endParaRPr>
          </a:p>
          <a:p>
            <a:pPr marL="514350" indent="-514350">
              <a:spcBef>
                <a:spcPts val="0"/>
              </a:spcBef>
              <a:spcAft>
                <a:spcPts val="1800"/>
              </a:spcAft>
              <a:buFont typeface="+mj-lt"/>
              <a:buAutoNum type="arabicPeriod"/>
            </a:pPr>
            <a:r>
              <a:rPr lang="en-US" sz="2800" dirty="0" smtClean="0">
                <a:solidFill>
                  <a:schemeClr val="tx2"/>
                </a:solidFill>
              </a:rPr>
              <a:t>Do </a:t>
            </a:r>
            <a:r>
              <a:rPr lang="en-US" sz="2800" dirty="0">
                <a:solidFill>
                  <a:schemeClr val="tx2"/>
                </a:solidFill>
              </a:rPr>
              <a:t>students perceive more learning with </a:t>
            </a:r>
            <a:r>
              <a:rPr lang="en-US" sz="2800" dirty="0" smtClean="0">
                <a:solidFill>
                  <a:schemeClr val="tx2"/>
                </a:solidFill>
              </a:rPr>
              <a:t>PL?</a:t>
            </a:r>
          </a:p>
          <a:p>
            <a:pPr lvl="2">
              <a:spcBef>
                <a:spcPts val="0"/>
              </a:spcBef>
              <a:spcAft>
                <a:spcPts val="1800"/>
              </a:spcAft>
              <a:buFont typeface="Times New Roman" panose="02020603050405020304" pitchFamily="18" charset="0"/>
              <a:buChar char="−"/>
            </a:pPr>
            <a:r>
              <a:rPr lang="en-US" i="1" dirty="0" smtClean="0">
                <a:solidFill>
                  <a:schemeClr val="tx2"/>
                </a:solidFill>
              </a:rPr>
              <a:t>Future: do students actually learn more with PL?</a:t>
            </a:r>
            <a:endParaRPr lang="en-US" i="1" dirty="0">
              <a:solidFill>
                <a:schemeClr val="tx2"/>
              </a:solidFill>
            </a:endParaRPr>
          </a:p>
          <a:p>
            <a:pPr marL="514350" indent="-514350">
              <a:spcBef>
                <a:spcPts val="0"/>
              </a:spcBef>
              <a:spcAft>
                <a:spcPts val="1800"/>
              </a:spcAft>
              <a:buFont typeface="+mj-lt"/>
              <a:buAutoNum type="arabicPeriod"/>
            </a:pPr>
            <a:r>
              <a:rPr lang="en-US" sz="2800" dirty="0" smtClean="0">
                <a:solidFill>
                  <a:schemeClr val="tx2"/>
                </a:solidFill>
              </a:rPr>
              <a:t>Do </a:t>
            </a:r>
            <a:r>
              <a:rPr lang="en-US" sz="2800" dirty="0">
                <a:solidFill>
                  <a:schemeClr val="tx2"/>
                </a:solidFill>
              </a:rPr>
              <a:t>students learn from all </a:t>
            </a:r>
            <a:r>
              <a:rPr lang="en-US" sz="2800" dirty="0" smtClean="0">
                <a:solidFill>
                  <a:schemeClr val="tx2"/>
                </a:solidFill>
              </a:rPr>
              <a:t>or </a:t>
            </a:r>
            <a:r>
              <a:rPr lang="en-US" sz="2800" dirty="0">
                <a:solidFill>
                  <a:schemeClr val="tx2"/>
                </a:solidFill>
              </a:rPr>
              <a:t>only </a:t>
            </a:r>
            <a:r>
              <a:rPr lang="en-US" sz="2800" dirty="0" smtClean="0">
                <a:solidFill>
                  <a:schemeClr val="tx2"/>
                </a:solidFill>
              </a:rPr>
              <a:t>specific PL </a:t>
            </a:r>
            <a:r>
              <a:rPr lang="en-US" sz="2800" dirty="0">
                <a:solidFill>
                  <a:schemeClr val="tx2"/>
                </a:solidFill>
              </a:rPr>
              <a:t>stages (designing, reading, answering and grading problems)? </a:t>
            </a:r>
          </a:p>
          <a:p>
            <a:pPr marL="514350" indent="-514350">
              <a:spcBef>
                <a:spcPts val="0"/>
              </a:spcBef>
              <a:spcAft>
                <a:spcPts val="1800"/>
              </a:spcAft>
              <a:buFont typeface="+mj-lt"/>
              <a:buAutoNum type="arabicPeriod"/>
            </a:pPr>
            <a:r>
              <a:rPr lang="en-US" sz="2800" dirty="0" smtClean="0">
                <a:solidFill>
                  <a:schemeClr val="tx2"/>
                </a:solidFill>
              </a:rPr>
              <a:t>Do </a:t>
            </a:r>
            <a:r>
              <a:rPr lang="en-US" sz="2800" dirty="0">
                <a:solidFill>
                  <a:schemeClr val="tx2"/>
                </a:solidFill>
              </a:rPr>
              <a:t>students </a:t>
            </a:r>
            <a:r>
              <a:rPr lang="en-US" sz="2800" dirty="0" smtClean="0">
                <a:solidFill>
                  <a:schemeClr val="tx2"/>
                </a:solidFill>
              </a:rPr>
              <a:t>and instructors accept PL?  </a:t>
            </a:r>
            <a:br>
              <a:rPr lang="en-US" sz="2800" dirty="0" smtClean="0">
                <a:solidFill>
                  <a:schemeClr val="tx2"/>
                </a:solidFill>
              </a:rPr>
            </a:br>
            <a:r>
              <a:rPr lang="en-US" sz="2800" dirty="0" smtClean="0">
                <a:solidFill>
                  <a:schemeClr val="tx2"/>
                </a:solidFill>
              </a:rPr>
              <a:t>      Would </a:t>
            </a:r>
            <a:r>
              <a:rPr lang="en-US" sz="2800" dirty="0">
                <a:solidFill>
                  <a:schemeClr val="tx2"/>
                </a:solidFill>
              </a:rPr>
              <a:t>they recommend its continued use</a:t>
            </a:r>
            <a:r>
              <a:rPr lang="en-US" sz="2800" dirty="0" smtClean="0">
                <a:solidFill>
                  <a:schemeClr val="tx2"/>
                </a:solidFill>
              </a:rPr>
              <a:t>? </a:t>
            </a:r>
            <a:endParaRPr lang="en-US" sz="2800" dirty="0" smtClean="0">
              <a:solidFill>
                <a:schemeClr val="tx2"/>
              </a:solidFill>
            </a:endParaRPr>
          </a:p>
          <a:p>
            <a:pPr marL="0" indent="0">
              <a:spcBef>
                <a:spcPts val="0"/>
              </a:spcBef>
              <a:spcAft>
                <a:spcPts val="1800"/>
              </a:spcAft>
              <a:buNone/>
            </a:pPr>
            <a:r>
              <a:rPr lang="en-US" sz="2800" i="1" dirty="0">
                <a:solidFill>
                  <a:schemeClr val="tx2"/>
                </a:solidFill>
              </a:rPr>
              <a:t/>
            </a:r>
            <a:br>
              <a:rPr lang="en-US" sz="2800" i="1" dirty="0">
                <a:solidFill>
                  <a:schemeClr val="tx2"/>
                </a:solidFill>
              </a:rPr>
            </a:br>
            <a:r>
              <a:rPr lang="en-US" sz="2800" i="1" dirty="0" smtClean="0">
                <a:solidFill>
                  <a:schemeClr val="tx2"/>
                </a:solidFill>
              </a:rPr>
              <a:t>for Research Model see </a:t>
            </a:r>
            <a:r>
              <a:rPr lang="en-US" sz="1800" i="1" dirty="0" smtClean="0">
                <a:solidFill>
                  <a:schemeClr val="tx2"/>
                </a:solidFill>
              </a:rPr>
              <a:t>(Wu et al., 2010)</a:t>
            </a:r>
            <a:endParaRPr lang="en-US" sz="1800" i="1" dirty="0">
              <a:solidFill>
                <a:schemeClr val="tx2"/>
              </a:solidFill>
            </a:endParaRPr>
          </a:p>
        </p:txBody>
      </p:sp>
    </p:spTree>
    <p:extLst>
      <p:ext uri="{BB962C8B-B14F-4D97-AF65-F5344CB8AC3E}">
        <p14:creationId xmlns:p14="http://schemas.microsoft.com/office/powerpoint/2010/main" val="3723322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a:xfrm>
            <a:off x="628717" y="677844"/>
            <a:ext cx="7772400" cy="810998"/>
          </a:xfrm>
          <a:extLst>
            <a:ext uri="{FAA26D3D-D897-4be2-8F04-BA451C77F1D7}">
              <ma14:placeholderFlag xmlns:ma14="http://schemas.microsoft.com/office/mac/drawingml/2011/main" val="1"/>
            </a:ext>
          </a:extLst>
        </p:spPr>
        <p:txBody>
          <a:bodyPr/>
          <a:lstStyle/>
          <a:p>
            <a:pPr>
              <a:defRPr/>
            </a:pPr>
            <a:r>
              <a:rPr lang="en-US" sz="3600" dirty="0" smtClean="0">
                <a:solidFill>
                  <a:schemeClr val="tx2">
                    <a:lumMod val="60000"/>
                    <a:lumOff val="40000"/>
                  </a:schemeClr>
                </a:solidFill>
                <a:ea typeface="+mj-ea"/>
                <a:cs typeface="+mj-cs"/>
              </a:rPr>
              <a:t>Jumping right into PL…</a:t>
            </a:r>
          </a:p>
        </p:txBody>
      </p:sp>
      <p:sp>
        <p:nvSpPr>
          <p:cNvPr id="349187" name="Rectangle 3"/>
          <p:cNvSpPr>
            <a:spLocks noGrp="1" noChangeArrowheads="1"/>
          </p:cNvSpPr>
          <p:nvPr>
            <p:ph idx="1"/>
          </p:nvPr>
        </p:nvSpPr>
        <p:spPr>
          <a:xfrm>
            <a:off x="508000" y="1708150"/>
            <a:ext cx="8001686" cy="4114800"/>
          </a:xfrm>
          <a:extLst>
            <a:ext uri="{FAA26D3D-D897-4be2-8F04-BA451C77F1D7}">
              <ma14:placeholderFlag xmlns:ma14="http://schemas.microsoft.com/office/mac/drawingml/2011/main" val="1"/>
            </a:ext>
          </a:extLst>
        </p:spPr>
        <p:txBody>
          <a:bodyPr/>
          <a:lstStyle/>
          <a:p>
            <a:pPr>
              <a:lnSpc>
                <a:spcPct val="130000"/>
              </a:lnSpc>
            </a:pPr>
            <a:r>
              <a:rPr lang="en-US" altLang="en-US" sz="2800" dirty="0" smtClean="0">
                <a:solidFill>
                  <a:schemeClr val="tx2">
                    <a:lumMod val="60000"/>
                    <a:lumOff val="40000"/>
                  </a:schemeClr>
                </a:solidFill>
              </a:rPr>
              <a:t>About Participatory Learning (PL)</a:t>
            </a:r>
            <a:endParaRPr lang="en-US" altLang="en-US" sz="2800" i="1" dirty="0" smtClean="0">
              <a:solidFill>
                <a:schemeClr val="tx2">
                  <a:lumMod val="60000"/>
                  <a:lumOff val="40000"/>
                </a:schemeClr>
              </a:solidFill>
            </a:endParaRPr>
          </a:p>
          <a:p>
            <a:pPr>
              <a:lnSpc>
                <a:spcPct val="130000"/>
              </a:lnSpc>
            </a:pPr>
            <a:r>
              <a:rPr lang="en-US" altLang="en-US" sz="2800" dirty="0">
                <a:solidFill>
                  <a:schemeClr val="tx2">
                    <a:lumMod val="60000"/>
                    <a:lumOff val="40000"/>
                  </a:schemeClr>
                </a:solidFill>
              </a:rPr>
              <a:t>Experience in classes </a:t>
            </a:r>
            <a:r>
              <a:rPr lang="en-US" altLang="en-US" sz="2800" dirty="0" smtClean="0">
                <a:solidFill>
                  <a:schemeClr val="tx2">
                    <a:lumMod val="60000"/>
                    <a:lumOff val="40000"/>
                  </a:schemeClr>
                </a:solidFill>
              </a:rPr>
              <a:t>2014-2017  </a:t>
            </a:r>
            <a:r>
              <a:rPr lang="en-US" altLang="en-US" sz="2400" dirty="0" smtClean="0">
                <a:solidFill>
                  <a:schemeClr val="tx2">
                    <a:lumMod val="60000"/>
                    <a:lumOff val="40000"/>
                  </a:schemeClr>
                </a:solidFill>
              </a:rPr>
              <a:t>&amp; </a:t>
            </a:r>
            <a:r>
              <a:rPr lang="en-US" altLang="en-US" sz="2800" dirty="0" smtClean="0">
                <a:solidFill>
                  <a:schemeClr val="tx2">
                    <a:lumMod val="60000"/>
                    <a:lumOff val="40000"/>
                  </a:schemeClr>
                </a:solidFill>
              </a:rPr>
              <a:t>demo</a:t>
            </a:r>
            <a:endParaRPr lang="en-US" altLang="en-US" sz="2800" dirty="0">
              <a:solidFill>
                <a:schemeClr val="tx2">
                  <a:lumMod val="60000"/>
                  <a:lumOff val="40000"/>
                </a:schemeClr>
              </a:solidFill>
            </a:endParaRPr>
          </a:p>
          <a:p>
            <a:pPr>
              <a:lnSpc>
                <a:spcPct val="130000"/>
              </a:lnSpc>
            </a:pPr>
            <a:r>
              <a:rPr lang="en-US" altLang="en-US" sz="2800" dirty="0" smtClean="0">
                <a:solidFill>
                  <a:schemeClr val="tx2"/>
                </a:solidFill>
              </a:rPr>
              <a:t>Motivation &amp; Theoretical Background</a:t>
            </a:r>
          </a:p>
          <a:p>
            <a:pPr>
              <a:lnSpc>
                <a:spcPct val="130000"/>
              </a:lnSpc>
            </a:pPr>
            <a:r>
              <a:rPr lang="en-US" altLang="en-US" sz="2800" dirty="0" smtClean="0">
                <a:solidFill>
                  <a:schemeClr val="tx2"/>
                </a:solidFill>
              </a:rPr>
              <a:t>Experimental Results</a:t>
            </a:r>
          </a:p>
          <a:p>
            <a:pPr>
              <a:lnSpc>
                <a:spcPct val="130000"/>
              </a:lnSpc>
            </a:pPr>
            <a:r>
              <a:rPr lang="en-US" altLang="en-US" sz="2800" dirty="0" smtClean="0">
                <a:solidFill>
                  <a:schemeClr val="tx2"/>
                </a:solidFill>
              </a:rPr>
              <a:t>Possible Problem Structures</a:t>
            </a:r>
          </a:p>
          <a:p>
            <a:pPr>
              <a:lnSpc>
                <a:spcPct val="130000"/>
              </a:lnSpc>
            </a:pPr>
            <a:r>
              <a:rPr lang="en-US" altLang="en-US" sz="2800" dirty="0" smtClean="0">
                <a:solidFill>
                  <a:schemeClr val="tx2"/>
                </a:solidFill>
              </a:rPr>
              <a:t>Exercise: Applying PL</a:t>
            </a:r>
          </a:p>
          <a:p>
            <a:pPr>
              <a:lnSpc>
                <a:spcPct val="130000"/>
              </a:lnSpc>
            </a:pPr>
            <a:r>
              <a:rPr lang="en-US" altLang="en-US" sz="2800" dirty="0" smtClean="0">
                <a:solidFill>
                  <a:schemeClr val="tx2"/>
                </a:solidFill>
              </a:rPr>
              <a:t>Interesting Issues</a:t>
            </a:r>
          </a:p>
          <a:p>
            <a:pPr>
              <a:lnSpc>
                <a:spcPct val="130000"/>
              </a:lnSpc>
            </a:pPr>
            <a:r>
              <a:rPr lang="en-US" altLang="en-US" sz="2800" dirty="0">
                <a:solidFill>
                  <a:schemeClr val="tx2"/>
                </a:solidFill>
              </a:rPr>
              <a:t>Future Work &amp; Invitation </a:t>
            </a:r>
            <a:r>
              <a:rPr lang="en-US" altLang="en-US" sz="2800" dirty="0" smtClean="0">
                <a:solidFill>
                  <a:schemeClr val="tx2"/>
                </a:solidFill>
              </a:rPr>
              <a:t>to Collaborate</a:t>
            </a:r>
            <a:endParaRPr lang="en-US" altLang="en-US" sz="2800" dirty="0">
              <a:solidFill>
                <a:schemeClr val="tx2"/>
              </a:solidFill>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10" name="Rectangle 2"/>
          <p:cNvSpPr>
            <a:spLocks noGrp="1" noChangeArrowheads="1"/>
          </p:cNvSpPr>
          <p:nvPr>
            <p:ph type="title"/>
          </p:nvPr>
        </p:nvSpPr>
        <p:spPr>
          <a:xfrm>
            <a:off x="0" y="663574"/>
            <a:ext cx="9144000" cy="753333"/>
          </a:xfrm>
          <a:extLst>
            <a:ext uri="{FAA26D3D-D897-4be2-8F04-BA451C77F1D7}">
              <ma14:placeholderFlag xmlns:ma14="http://schemas.microsoft.com/office/mac/drawingml/2011/main" val="1"/>
            </a:ext>
          </a:extLst>
        </p:spPr>
        <p:txBody>
          <a:bodyPr/>
          <a:lstStyle/>
          <a:p>
            <a:pPr>
              <a:defRPr/>
            </a:pPr>
            <a:r>
              <a:rPr lang="en-US" sz="3600" dirty="0">
                <a:solidFill>
                  <a:schemeClr val="tx2">
                    <a:lumMod val="60000"/>
                    <a:lumOff val="40000"/>
                  </a:schemeClr>
                </a:solidFill>
              </a:rPr>
              <a:t>Experiment with </a:t>
            </a:r>
            <a:r>
              <a:rPr lang="en-US" sz="3600" dirty="0" smtClean="0">
                <a:solidFill>
                  <a:schemeClr val="tx2">
                    <a:lumMod val="60000"/>
                    <a:lumOff val="40000"/>
                  </a:schemeClr>
                </a:solidFill>
              </a:rPr>
              <a:t>Discussion/Quiz Questions</a:t>
            </a:r>
            <a:endParaRPr lang="en-US" sz="4000" dirty="0" smtClean="0">
              <a:solidFill>
                <a:schemeClr val="tx2">
                  <a:lumMod val="60000"/>
                  <a:lumOff val="40000"/>
                </a:schemeClr>
              </a:solidFill>
              <a:ea typeface="+mj-ea"/>
              <a:cs typeface="+mj-cs"/>
            </a:endParaRPr>
          </a:p>
        </p:txBody>
      </p:sp>
      <p:sp>
        <p:nvSpPr>
          <p:cNvPr id="350211" name="Rectangle 3"/>
          <p:cNvSpPr>
            <a:spLocks noGrp="1" noChangeArrowheads="1"/>
          </p:cNvSpPr>
          <p:nvPr>
            <p:ph idx="1"/>
          </p:nvPr>
        </p:nvSpPr>
        <p:spPr>
          <a:xfrm>
            <a:off x="518984" y="1600200"/>
            <a:ext cx="8254313" cy="4800600"/>
          </a:xfrm>
          <a:extLst>
            <a:ext uri="{FAA26D3D-D897-4be2-8F04-BA451C77F1D7}">
              <ma14:placeholderFlag xmlns:ma14="http://schemas.microsoft.com/office/mac/drawingml/2011/main" val="1"/>
            </a:ext>
          </a:extLst>
        </p:spPr>
        <p:txBody>
          <a:bodyPr/>
          <a:lstStyle/>
          <a:p>
            <a:pPr>
              <a:lnSpc>
                <a:spcPct val="90000"/>
              </a:lnSpc>
              <a:buFontTx/>
              <a:buNone/>
            </a:pPr>
            <a:r>
              <a:rPr lang="en-US" altLang="en-US" sz="2800" u="sng" dirty="0" smtClean="0">
                <a:solidFill>
                  <a:schemeClr val="accent6"/>
                </a:solidFill>
              </a:rPr>
              <a:t>PHIL 334: Engineering Ethics</a:t>
            </a:r>
            <a:endParaRPr lang="en-US" altLang="en-US" sz="2800" u="sng" dirty="0">
              <a:solidFill>
                <a:schemeClr val="accent6"/>
              </a:solidFill>
            </a:endParaRPr>
          </a:p>
          <a:p>
            <a:r>
              <a:rPr lang="en-US" altLang="en-US" sz="2800" dirty="0" smtClean="0">
                <a:solidFill>
                  <a:schemeClr val="accent6"/>
                </a:solidFill>
              </a:rPr>
              <a:t>undergraduate core </a:t>
            </a:r>
          </a:p>
          <a:p>
            <a:r>
              <a:rPr lang="en-US" altLang="en-US" sz="2800" dirty="0" smtClean="0">
                <a:solidFill>
                  <a:schemeClr val="accent6"/>
                </a:solidFill>
              </a:rPr>
              <a:t>e-learning sections, 200+ students</a:t>
            </a:r>
            <a:endParaRPr lang="en-US" altLang="en-US" sz="2800" dirty="0">
              <a:solidFill>
                <a:schemeClr val="accent6"/>
              </a:solidFill>
            </a:endParaRPr>
          </a:p>
          <a:p>
            <a:r>
              <a:rPr lang="en-US" altLang="en-US" sz="2800" dirty="0" smtClean="0">
                <a:solidFill>
                  <a:schemeClr val="accent6"/>
                </a:solidFill>
              </a:rPr>
              <a:t>software</a:t>
            </a:r>
            <a:r>
              <a:rPr lang="en-US" altLang="en-US" sz="2800" dirty="0">
                <a:solidFill>
                  <a:schemeClr val="accent6"/>
                </a:solidFill>
              </a:rPr>
              <a:t>: </a:t>
            </a:r>
            <a:r>
              <a:rPr lang="en-US" altLang="en-US" sz="2800" dirty="0" smtClean="0">
                <a:solidFill>
                  <a:schemeClr val="accent6"/>
                </a:solidFill>
              </a:rPr>
              <a:t>PL Prototype</a:t>
            </a:r>
            <a:r>
              <a:rPr lang="en-US" altLang="en-US" sz="2000" dirty="0" smtClean="0">
                <a:solidFill>
                  <a:schemeClr val="accent6"/>
                </a:solidFill>
              </a:rPr>
              <a:t> (version 1)</a:t>
            </a:r>
            <a:endParaRPr lang="en-US" altLang="en-US" sz="2800" i="1" dirty="0">
              <a:solidFill>
                <a:schemeClr val="accent6"/>
              </a:solidFill>
            </a:endParaRPr>
          </a:p>
          <a:p>
            <a:r>
              <a:rPr lang="en-US" altLang="en-US" sz="2800" dirty="0" smtClean="0">
                <a:solidFill>
                  <a:schemeClr val="accent6"/>
                </a:solidFill>
              </a:rPr>
              <a:t>discussion questions </a:t>
            </a:r>
          </a:p>
          <a:p>
            <a:pPr lvl="1"/>
            <a:r>
              <a:rPr lang="en-US" altLang="en-US" sz="2000" dirty="0" smtClean="0">
                <a:solidFill>
                  <a:schemeClr val="accent6"/>
                </a:solidFill>
              </a:rPr>
              <a:t>short essay</a:t>
            </a:r>
          </a:p>
          <a:p>
            <a:r>
              <a:rPr lang="en-US" altLang="en-US" sz="2800" dirty="0" smtClean="0">
                <a:solidFill>
                  <a:schemeClr val="accent6"/>
                </a:solidFill>
              </a:rPr>
              <a:t>quiz </a:t>
            </a:r>
            <a:r>
              <a:rPr lang="en-US" altLang="en-US" sz="2800" dirty="0">
                <a:solidFill>
                  <a:schemeClr val="accent6"/>
                </a:solidFill>
              </a:rPr>
              <a:t>questions </a:t>
            </a:r>
          </a:p>
          <a:p>
            <a:pPr lvl="1"/>
            <a:r>
              <a:rPr lang="en-US" altLang="en-US" sz="2000" dirty="0">
                <a:solidFill>
                  <a:schemeClr val="accent6"/>
                </a:solidFill>
              </a:rPr>
              <a:t>short </a:t>
            </a:r>
            <a:r>
              <a:rPr lang="en-US" altLang="en-US" sz="2000" dirty="0" smtClean="0">
                <a:solidFill>
                  <a:schemeClr val="accent6"/>
                </a:solidFill>
              </a:rPr>
              <a:t>answer, true/false, matching</a:t>
            </a:r>
            <a:endParaRPr lang="en-US" altLang="en-US" sz="2000" dirty="0">
              <a:solidFill>
                <a:schemeClr val="accent6"/>
              </a:solidFill>
            </a:endParaRPr>
          </a:p>
          <a:p>
            <a:pPr lvl="1">
              <a:lnSpc>
                <a:spcPct val="90000"/>
              </a:lnSpc>
            </a:pPr>
            <a:endParaRPr lang="en-US" altLang="en-US" sz="2000" dirty="0">
              <a:solidFill>
                <a:schemeClr val="accent6"/>
              </a:solidFill>
            </a:endParaRPr>
          </a:p>
        </p:txBody>
      </p:sp>
    </p:spTree>
    <p:extLst>
      <p:ext uri="{BB962C8B-B14F-4D97-AF65-F5344CB8AC3E}">
        <p14:creationId xmlns:p14="http://schemas.microsoft.com/office/powerpoint/2010/main" val="236980372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0"/>
            <a:ext cx="7772400" cy="1143000"/>
          </a:xfrm>
        </p:spPr>
        <p:txBody>
          <a:bodyPr/>
          <a:lstStyle/>
          <a:p>
            <a:r>
              <a:rPr lang="en-US" altLang="en-US" sz="3600" dirty="0" err="1">
                <a:solidFill>
                  <a:schemeClr val="tx2">
                    <a:lumMod val="60000"/>
                    <a:lumOff val="40000"/>
                  </a:schemeClr>
                </a:solidFill>
              </a:rPr>
              <a:t>Enjoyability</a:t>
            </a:r>
            <a:endParaRPr lang="en-US" altLang="en-US" sz="3600" dirty="0">
              <a:solidFill>
                <a:schemeClr val="tx2">
                  <a:lumMod val="60000"/>
                  <a:lumOff val="40000"/>
                </a:schemeClr>
              </a:solidFill>
            </a:endParaRPr>
          </a:p>
        </p:txBody>
      </p:sp>
      <p:graphicFrame>
        <p:nvGraphicFramePr>
          <p:cNvPr id="66563" name="Group 3"/>
          <p:cNvGraphicFramePr>
            <a:graphicFrameLocks noGrp="1"/>
          </p:cNvGraphicFramePr>
          <p:nvPr>
            <p:extLst>
              <p:ext uri="{D42A27DB-BD31-4B8C-83A1-F6EECF244321}">
                <p14:modId xmlns:p14="http://schemas.microsoft.com/office/powerpoint/2010/main" val="4215043999"/>
              </p:ext>
            </p:extLst>
          </p:nvPr>
        </p:nvGraphicFramePr>
        <p:xfrm>
          <a:off x="381000" y="1371600"/>
          <a:ext cx="8391525" cy="4026853"/>
        </p:xfrm>
        <a:graphic>
          <a:graphicData uri="http://schemas.openxmlformats.org/drawingml/2006/table">
            <a:tbl>
              <a:tblPr/>
              <a:tblGrid>
                <a:gridCol w="2095500"/>
                <a:gridCol w="952500"/>
                <a:gridCol w="820738"/>
                <a:gridCol w="804862"/>
                <a:gridCol w="806450"/>
                <a:gridCol w="806450"/>
                <a:gridCol w="833438"/>
                <a:gridCol w="693737"/>
                <a:gridCol w="577850"/>
              </a:tblGrid>
              <a:tr h="871538">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Arial" charset="0"/>
                          <a:ea typeface="SimSun" pitchFamily="2" charset="-122"/>
                        </a:rPr>
                        <a:t>Questions</a:t>
                      </a:r>
                      <a:endParaRPr kumimoji="0" lang="en-US" altLang="en-US" sz="20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rgbClr val="0000FF"/>
                          </a:solidFill>
                          <a:effectLst/>
                          <a:latin typeface="Arial" charset="0"/>
                          <a:ea typeface="SimSun" pitchFamily="2" charset="-122"/>
                        </a:rPr>
                        <a:t>SA</a:t>
                      </a:r>
                      <a:endParaRPr kumimoji="0" lang="en-US" altLang="en-US" sz="2000" b="0" i="0" u="none" strike="noStrike" cap="none" normalizeH="0" baseline="0" smtClean="0">
                        <a:ln>
                          <a:noFill/>
                        </a:ln>
                        <a:solidFill>
                          <a:srgbClr val="0000FF"/>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rgbClr val="0000FF"/>
                          </a:solidFill>
                          <a:effectLst/>
                          <a:latin typeface="Arial" charset="0"/>
                          <a:ea typeface="SimSun" pitchFamily="2" charset="-122"/>
                        </a:rPr>
                        <a:t>A</a:t>
                      </a:r>
                      <a:endParaRPr kumimoji="0" lang="en-US" altLang="en-US" sz="2000" b="0" i="0" u="none" strike="noStrike" cap="none" normalizeH="0" baseline="0" smtClean="0">
                        <a:ln>
                          <a:noFill/>
                        </a:ln>
                        <a:solidFill>
                          <a:srgbClr val="0000FF"/>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charset="0"/>
                          <a:ea typeface="SimSun" pitchFamily="2" charset="-122"/>
                        </a:rPr>
                        <a:t>N</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charset="0"/>
                          <a:ea typeface="SimSun" pitchFamily="2" charset="-122"/>
                        </a:rPr>
                        <a:t>D</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charset="0"/>
                          <a:ea typeface="SimSun" pitchFamily="2" charset="-122"/>
                        </a:rPr>
                        <a:t>SD</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rgbClr val="FF0000"/>
                          </a:solidFill>
                          <a:effectLst/>
                          <a:latin typeface="Arial" charset="0"/>
                          <a:ea typeface="SimSun" pitchFamily="2" charset="-122"/>
                        </a:rPr>
                        <a:t>Mean</a:t>
                      </a:r>
                      <a:endParaRPr kumimoji="0" lang="en-US" altLang="en-US" sz="2000" b="0"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charset="0"/>
                          <a:ea typeface="SimSun" pitchFamily="2" charset="-122"/>
                        </a:rPr>
                        <a:t>S.D.</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charset="0"/>
                          <a:ea typeface="SimSun" pitchFamily="2" charset="-122"/>
                        </a:rPr>
                        <a:t>#</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rPr>
                        <a:t>I enjoyed the flexibility in organizing my resources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41.8%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34.4%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effectLst/>
                          <a:latin typeface="Times New Roman" panose="02020603050405020304" pitchFamily="18" charset="0"/>
                          <a:ea typeface="MS Mincho" panose="02020609040205080304" pitchFamily="49" charset="-128"/>
                          <a:cs typeface="Times New Roman" panose="02020603050405020304" pitchFamily="18" charset="0"/>
                        </a:rPr>
                        <a:t>13.1%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effectLst/>
                          <a:latin typeface="Times New Roman" panose="02020603050405020304" pitchFamily="18" charset="0"/>
                          <a:ea typeface="MS Mincho" panose="02020609040205080304" pitchFamily="49" charset="-128"/>
                          <a:cs typeface="Times New Roman" panose="02020603050405020304" pitchFamily="18" charset="0"/>
                        </a:rPr>
                        <a:t>7.4%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effectLst/>
                          <a:latin typeface="Times New Roman" panose="02020603050405020304" pitchFamily="18" charset="0"/>
                          <a:ea typeface="MS Mincho" panose="02020609040205080304" pitchFamily="49" charset="-128"/>
                          <a:cs typeface="Times New Roman" panose="02020603050405020304" pitchFamily="18" charset="0"/>
                        </a:rPr>
                        <a:t>3.3%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1.96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1.07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itchFamily="18" charset="0"/>
                        </a:rPr>
                        <a:t>122</a:t>
                      </a:r>
                      <a:endParaRPr kumimoji="0" lang="en-US" altLang="en-US" sz="1800" b="0" i="0" u="none" strike="noStrike" cap="none" normalizeH="0" baseline="0" dirty="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06475">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Times New Roman" pitchFamily="18" charset="0"/>
                        </a:rPr>
                        <a:t>I was motivated to do my best work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29.5%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38.5%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effectLst/>
                          <a:latin typeface="Times New Roman" panose="02020603050405020304" pitchFamily="18" charset="0"/>
                          <a:ea typeface="MS Mincho" panose="02020609040205080304" pitchFamily="49" charset="-128"/>
                          <a:cs typeface="Times New Roman" panose="02020603050405020304" pitchFamily="18" charset="0"/>
                        </a:rPr>
                        <a:t>25.4%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effectLst/>
                          <a:latin typeface="Times New Roman" panose="02020603050405020304" pitchFamily="18" charset="0"/>
                          <a:ea typeface="MS Mincho" panose="02020609040205080304" pitchFamily="49" charset="-128"/>
                          <a:cs typeface="Times New Roman" panose="02020603050405020304" pitchFamily="18" charset="0"/>
                        </a:rPr>
                        <a:t>5.7%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effectLst/>
                          <a:latin typeface="Times New Roman" panose="02020603050405020304" pitchFamily="18" charset="0"/>
                          <a:ea typeface="MS Mincho" panose="02020609040205080304" pitchFamily="49" charset="-128"/>
                          <a:cs typeface="Times New Roman" panose="02020603050405020304" pitchFamily="18" charset="0"/>
                        </a:rPr>
                        <a:t>0.8%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2.10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effectLst/>
                          <a:latin typeface="Times New Roman" panose="02020603050405020304" pitchFamily="18" charset="0"/>
                          <a:ea typeface="MS Mincho" panose="02020609040205080304" pitchFamily="49" charset="-128"/>
                          <a:cs typeface="Times New Roman" panose="02020603050405020304" pitchFamily="18" charset="0"/>
                        </a:rPr>
                        <a:t>0.92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itchFamily="18" charset="0"/>
                        </a:rPr>
                        <a:t>122</a:t>
                      </a:r>
                      <a:endParaRPr kumimoji="0" lang="en-US" altLang="en-US" sz="1800" b="0" i="0" u="none" strike="noStrike" cap="none" normalizeH="0" baseline="0" dirty="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Times New Roman" pitchFamily="18" charset="0"/>
                        </a:rPr>
                        <a:t>I enjoyed the PL approach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36.9%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38.5%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effectLst/>
                          <a:latin typeface="Times New Roman" panose="02020603050405020304" pitchFamily="18" charset="0"/>
                          <a:ea typeface="MS Mincho" panose="02020609040205080304" pitchFamily="49" charset="-128"/>
                          <a:cs typeface="Times New Roman" panose="02020603050405020304" pitchFamily="18" charset="0"/>
                        </a:rPr>
                        <a:t>15.6%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effectLst/>
                          <a:latin typeface="Times New Roman" panose="02020603050405020304" pitchFamily="18" charset="0"/>
                          <a:ea typeface="MS Mincho" panose="02020609040205080304" pitchFamily="49" charset="-128"/>
                          <a:cs typeface="Times New Roman" panose="02020603050405020304" pitchFamily="18" charset="0"/>
                        </a:rPr>
                        <a:t>7.4%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1.6%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1.98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0.99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Times New Roman" pitchFamily="18" charset="0"/>
                        </a:rPr>
                        <a:t>122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6615" name="Text Box 55"/>
          <p:cNvSpPr txBox="1">
            <a:spLocks noChangeArrowheads="1"/>
          </p:cNvSpPr>
          <p:nvPr/>
        </p:nvSpPr>
        <p:spPr bwMode="auto">
          <a:xfrm>
            <a:off x="327025" y="5707063"/>
            <a:ext cx="691197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sz="1200"/>
          </a:p>
        </p:txBody>
      </p:sp>
      <p:sp>
        <p:nvSpPr>
          <p:cNvPr id="66616" name="Text Box 56"/>
          <p:cNvSpPr txBox="1">
            <a:spLocks noChangeArrowheads="1"/>
          </p:cNvSpPr>
          <p:nvPr/>
        </p:nvSpPr>
        <p:spPr bwMode="auto">
          <a:xfrm>
            <a:off x="381000" y="5562600"/>
            <a:ext cx="8534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sz="2000" i="1" dirty="0">
                <a:solidFill>
                  <a:srgbClr val="0000FF"/>
                </a:solidFill>
                <a:latin typeface="Times" charset="0"/>
              </a:rPr>
              <a:t>SA - strongly agree</a:t>
            </a:r>
            <a:r>
              <a:rPr lang="en-US" altLang="en-US" sz="2000" i="1" dirty="0">
                <a:latin typeface="Times" charset="0"/>
              </a:rPr>
              <a:t> </a:t>
            </a:r>
            <a:r>
              <a:rPr lang="en-US" altLang="en-US" sz="2000" i="1" dirty="0" smtClean="0">
                <a:latin typeface="Times" charset="0"/>
              </a:rPr>
              <a:t>(1 point); </a:t>
            </a:r>
            <a:r>
              <a:rPr lang="en-US" altLang="en-US" sz="2000" i="1" dirty="0">
                <a:solidFill>
                  <a:srgbClr val="0000FF"/>
                </a:solidFill>
                <a:latin typeface="Times" charset="0"/>
              </a:rPr>
              <a:t>A - agree</a:t>
            </a:r>
            <a:r>
              <a:rPr lang="en-US" altLang="en-US" sz="2000" i="1" dirty="0">
                <a:latin typeface="Times" charset="0"/>
              </a:rPr>
              <a:t> </a:t>
            </a:r>
            <a:r>
              <a:rPr lang="en-US" altLang="en-US" sz="2000" i="1" dirty="0" smtClean="0">
                <a:latin typeface="Times" charset="0"/>
              </a:rPr>
              <a:t>(2); </a:t>
            </a:r>
            <a:r>
              <a:rPr lang="en-US" altLang="en-US" sz="2000" i="1" dirty="0">
                <a:latin typeface="Times" charset="0"/>
              </a:rPr>
              <a:t>N - neutral (3); D - disagree </a:t>
            </a:r>
            <a:r>
              <a:rPr lang="en-US" altLang="en-US" sz="2000" i="1" dirty="0" smtClean="0">
                <a:latin typeface="Times" charset="0"/>
              </a:rPr>
              <a:t>(4); </a:t>
            </a:r>
            <a:r>
              <a:rPr lang="en-US" altLang="en-US" sz="2000" i="1" dirty="0">
                <a:latin typeface="Times" charset="0"/>
              </a:rPr>
              <a:t/>
            </a:r>
            <a:br>
              <a:rPr lang="en-US" altLang="en-US" sz="2000" i="1" dirty="0">
                <a:latin typeface="Times" charset="0"/>
              </a:rPr>
            </a:br>
            <a:r>
              <a:rPr lang="en-US" altLang="en-US" sz="2000" i="1" dirty="0">
                <a:latin typeface="Times" charset="0"/>
              </a:rPr>
              <a:t>SD - strongly disagree </a:t>
            </a:r>
            <a:r>
              <a:rPr lang="en-US" altLang="en-US" sz="2000" i="1" dirty="0" smtClean="0">
                <a:latin typeface="Times" charset="0"/>
              </a:rPr>
              <a:t>(5); </a:t>
            </a:r>
            <a:r>
              <a:rPr lang="en-US" altLang="en-US" sz="2000" i="1" dirty="0">
                <a:solidFill>
                  <a:srgbClr val="FF0000"/>
                </a:solidFill>
                <a:latin typeface="Times" charset="0"/>
              </a:rPr>
              <a:t>the mean is out of 5 points</a:t>
            </a:r>
            <a:r>
              <a:rPr lang="en-US" altLang="en-US" sz="2000" i="1" dirty="0">
                <a:latin typeface="Times" charset="0"/>
              </a:rPr>
              <a:t>; S.D. - standard deviation</a:t>
            </a:r>
          </a:p>
        </p:txBody>
      </p:sp>
      <p:sp>
        <p:nvSpPr>
          <p:cNvPr id="66617" name="Text Box 57"/>
          <p:cNvSpPr txBox="1">
            <a:spLocks noChangeArrowheads="1"/>
          </p:cNvSpPr>
          <p:nvPr/>
        </p:nvSpPr>
        <p:spPr bwMode="auto">
          <a:xfrm>
            <a:off x="5920946" y="904102"/>
            <a:ext cx="28443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2000" i="1" dirty="0">
                <a:latin typeface="Arial"/>
                <a:cs typeface="Arial"/>
              </a:rPr>
              <a:t>Cronbach’s</a:t>
            </a:r>
            <a:r>
              <a:rPr lang="en-US" altLang="en-US" sz="2000" i="1" dirty="0"/>
              <a:t> </a:t>
            </a:r>
            <a:r>
              <a:rPr lang="en-US" altLang="en-US" sz="2000" i="1" dirty="0" smtClean="0"/>
              <a:t>Alpha=0.83</a:t>
            </a:r>
            <a:endParaRPr lang="en-US" altLang="en-US" sz="2000" b="1" dirty="0"/>
          </a:p>
        </p:txBody>
      </p:sp>
    </p:spTree>
    <p:extLst>
      <p:ext uri="{BB962C8B-B14F-4D97-AF65-F5344CB8AC3E}">
        <p14:creationId xmlns:p14="http://schemas.microsoft.com/office/powerpoint/2010/main" val="62068909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685800" y="0"/>
            <a:ext cx="7772400" cy="1143000"/>
          </a:xfrm>
        </p:spPr>
        <p:txBody>
          <a:bodyPr/>
          <a:lstStyle/>
          <a:p>
            <a:r>
              <a:rPr lang="en-US" altLang="en-US" sz="3600" dirty="0">
                <a:solidFill>
                  <a:schemeClr val="tx2">
                    <a:lumMod val="60000"/>
                    <a:lumOff val="40000"/>
                  </a:schemeClr>
                </a:solidFill>
              </a:rPr>
              <a:t>Perceived Learning</a:t>
            </a:r>
          </a:p>
        </p:txBody>
      </p:sp>
      <p:graphicFrame>
        <p:nvGraphicFramePr>
          <p:cNvPr id="65676" name="Group 140"/>
          <p:cNvGraphicFramePr>
            <a:graphicFrameLocks noGrp="1"/>
          </p:cNvGraphicFramePr>
          <p:nvPr>
            <p:extLst>
              <p:ext uri="{D42A27DB-BD31-4B8C-83A1-F6EECF244321}">
                <p14:modId xmlns:p14="http://schemas.microsoft.com/office/powerpoint/2010/main" val="3122932350"/>
              </p:ext>
            </p:extLst>
          </p:nvPr>
        </p:nvGraphicFramePr>
        <p:xfrm>
          <a:off x="152400" y="1143000"/>
          <a:ext cx="8839200" cy="5189537"/>
        </p:xfrm>
        <a:graphic>
          <a:graphicData uri="http://schemas.openxmlformats.org/drawingml/2006/table">
            <a:tbl>
              <a:tblPr/>
              <a:tblGrid>
                <a:gridCol w="2868613"/>
                <a:gridCol w="852487"/>
                <a:gridCol w="854075"/>
                <a:gridCol w="774700"/>
                <a:gridCol w="852488"/>
                <a:gridCol w="698500"/>
                <a:gridCol w="795337"/>
                <a:gridCol w="601717"/>
                <a:gridCol w="541283"/>
              </a:tblGrid>
              <a:tr h="352425">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Arial" charset="0"/>
                          <a:ea typeface="SimSun" pitchFamily="2" charset="-122"/>
                        </a:rPr>
                        <a:t>Questions</a:t>
                      </a:r>
                      <a:endParaRPr kumimoji="0" lang="en-US" altLang="en-US" sz="16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rgbClr val="0000FF"/>
                          </a:solidFill>
                          <a:effectLst/>
                          <a:latin typeface="Arial" charset="0"/>
                          <a:ea typeface="SimSun" pitchFamily="2" charset="-122"/>
                        </a:rPr>
                        <a:t>SA</a:t>
                      </a:r>
                      <a:endParaRPr kumimoji="0" lang="en-US" altLang="en-US" sz="1600" b="0" i="0" u="none" strike="noStrike" cap="none" normalizeH="0" baseline="0" smtClean="0">
                        <a:ln>
                          <a:noFill/>
                        </a:ln>
                        <a:solidFill>
                          <a:srgbClr val="0000FF"/>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rgbClr val="0000FF"/>
                          </a:solidFill>
                          <a:effectLst/>
                          <a:latin typeface="Arial" charset="0"/>
                          <a:ea typeface="SimSun" pitchFamily="2" charset="-122"/>
                        </a:rPr>
                        <a:t>A</a:t>
                      </a:r>
                      <a:endParaRPr kumimoji="0" lang="en-US" altLang="en-US" sz="1600" b="0" i="0" u="none" strike="noStrike" cap="none" normalizeH="0" baseline="0" smtClean="0">
                        <a:ln>
                          <a:noFill/>
                        </a:ln>
                        <a:solidFill>
                          <a:srgbClr val="0000FF"/>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Arial" charset="0"/>
                          <a:ea typeface="SimSun" pitchFamily="2" charset="-122"/>
                        </a:rPr>
                        <a:t>N</a:t>
                      </a: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Arial" charset="0"/>
                          <a:ea typeface="SimSun" pitchFamily="2" charset="-122"/>
                        </a:rPr>
                        <a:t>D</a:t>
                      </a: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Arial" charset="0"/>
                          <a:ea typeface="SimSun" pitchFamily="2" charset="-122"/>
                        </a:rPr>
                        <a:t>SD</a:t>
                      </a: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rgbClr val="FF0000"/>
                          </a:solidFill>
                          <a:effectLst/>
                          <a:latin typeface="Arial" charset="0"/>
                          <a:ea typeface="SimSun" pitchFamily="2" charset="-122"/>
                        </a:rPr>
                        <a:t>Mean</a:t>
                      </a:r>
                      <a:endParaRPr kumimoji="0" lang="en-US" altLang="en-US" sz="1600" b="0"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Arial" charset="0"/>
                          <a:ea typeface="SimSun" pitchFamily="2" charset="-122"/>
                        </a:rPr>
                        <a:t>S.D.</a:t>
                      </a: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600" b="1" i="0" u="none" strike="noStrike" cap="none" normalizeH="0" baseline="0" smtClean="0">
                          <a:ln>
                            <a:noFill/>
                          </a:ln>
                          <a:solidFill>
                            <a:schemeClr val="tx1"/>
                          </a:solidFill>
                          <a:effectLst/>
                          <a:latin typeface="Arial" charset="0"/>
                          <a:ea typeface="SimSun" pitchFamily="2" charset="-122"/>
                        </a:rPr>
                        <a:t>#</a:t>
                      </a: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itchFamily="18" charset="0"/>
                        </a:rPr>
                        <a:t>I learned from making up questions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27.9%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36.1%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effectLst/>
                          <a:latin typeface="Times New Roman" panose="02020603050405020304" pitchFamily="18" charset="0"/>
                          <a:ea typeface="MS Mincho" panose="02020609040205080304" pitchFamily="49" charset="-128"/>
                          <a:cs typeface="Times New Roman" panose="02020603050405020304" pitchFamily="18" charset="0"/>
                        </a:rPr>
                        <a:t>20.5%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effectLst/>
                          <a:latin typeface="Times New Roman" panose="02020603050405020304" pitchFamily="18" charset="0"/>
                          <a:ea typeface="MS Mincho" panose="02020609040205080304" pitchFamily="49" charset="-128"/>
                          <a:cs typeface="Times New Roman" panose="02020603050405020304" pitchFamily="18" charset="0"/>
                        </a:rPr>
                        <a:t>9.8%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effectLst/>
                          <a:latin typeface="Times New Roman" panose="02020603050405020304" pitchFamily="18" charset="0"/>
                          <a:ea typeface="MS Mincho" panose="02020609040205080304" pitchFamily="49" charset="-128"/>
                          <a:cs typeface="Times New Roman" panose="02020603050405020304" pitchFamily="18" charset="0"/>
                        </a:rPr>
                        <a:t>5.7%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2.30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effectLst/>
                          <a:latin typeface="Times New Roman" panose="02020603050405020304" pitchFamily="18" charset="0"/>
                          <a:ea typeface="MS Mincho" panose="02020609040205080304" pitchFamily="49" charset="-128"/>
                          <a:cs typeface="Times New Roman" panose="02020603050405020304" pitchFamily="18" charset="0"/>
                        </a:rPr>
                        <a:t>1.15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Times New Roman" pitchFamily="18" charset="0"/>
                        </a:rPr>
                        <a:t>122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Times New Roman" pitchFamily="18" charset="0"/>
                        </a:rPr>
                        <a:t>I learned from grading other students solutions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36.1%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34.4%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18.0%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6.6%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4.9%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2.10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effectLst/>
                          <a:latin typeface="Times New Roman" panose="02020603050405020304" pitchFamily="18" charset="0"/>
                          <a:ea typeface="MS Mincho" panose="02020609040205080304" pitchFamily="49" charset="-128"/>
                          <a:cs typeface="Times New Roman" panose="02020603050405020304" pitchFamily="18" charset="0"/>
                        </a:rPr>
                        <a:t>1.12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itchFamily="18" charset="0"/>
                        </a:rPr>
                        <a:t>122</a:t>
                      </a:r>
                      <a:endParaRPr kumimoji="0" lang="en-US" altLang="en-US" sz="1800" b="0" i="0" u="none" strike="noStrike" cap="none" normalizeH="0" baseline="0" dirty="0" smtClean="0">
                        <a:ln>
                          <a:noFill/>
                        </a:ln>
                        <a:solidFill>
                          <a:schemeClr val="tx1"/>
                        </a:solidFill>
                        <a:effectLst/>
                        <a:latin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Times New Roman" pitchFamily="18" charset="0"/>
                        </a:rPr>
                        <a:t>I learned from reading other people’s entries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37.7%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36.1%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14.8%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8.2%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3.3%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2.03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1.08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itchFamily="18" charset="0"/>
                        </a:rPr>
                        <a:t>122</a:t>
                      </a:r>
                      <a:endParaRPr kumimoji="0" lang="en-US" altLang="en-US" sz="1800" b="0" i="0" u="none" strike="noStrike" cap="none" normalizeH="0" baseline="0" dirty="0" smtClean="0">
                        <a:ln>
                          <a:noFill/>
                        </a:ln>
                        <a:solidFill>
                          <a:schemeClr val="tx1"/>
                        </a:solidFill>
                        <a:effectLst/>
                        <a:latin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2313">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Times New Roman" pitchFamily="18" charset="0"/>
                        </a:rPr>
                        <a:t>My skill in critical thinking was increased.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19.7%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42.6%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32.8%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3.3%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1.6%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2.25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0.87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Times New Roman" pitchFamily="18" charset="0"/>
                        </a:rPr>
                        <a:t>122</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4038">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itchFamily="18" charset="0"/>
                        </a:rPr>
                        <a:t>My ability to integrate facts and develop generalizations improved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23.0%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41.8%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31.1%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effectLst/>
                          <a:latin typeface="Times New Roman" panose="02020603050405020304" pitchFamily="18" charset="0"/>
                          <a:ea typeface="MS Mincho" panose="02020609040205080304" pitchFamily="49" charset="-128"/>
                          <a:cs typeface="Times New Roman" panose="02020603050405020304" pitchFamily="18" charset="0"/>
                        </a:rPr>
                        <a:t>2.5%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1.6%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2.18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0.87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Times New Roman" pitchFamily="18" charset="0"/>
                        </a:rPr>
                        <a:t>122</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1813">
                <a:tc>
                  <a:txBody>
                    <a:bodyPr/>
                    <a:lstStyle/>
                    <a:p>
                      <a:r>
                        <a:rPr lang="en-US" sz="1800" kern="1200" dirty="0" smtClean="0">
                          <a:solidFill>
                            <a:schemeClr val="tx1"/>
                          </a:solidFill>
                          <a:effectLst/>
                          <a:latin typeface="+mn-lt"/>
                          <a:ea typeface="+mn-ea"/>
                          <a:cs typeface="+mn-cs"/>
                        </a:rPr>
                        <a:t>I was stimulated to do additional reading.</a:t>
                      </a:r>
                      <a:endParaRPr lang="en-US"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27.0%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35.2%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25.4%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effectLst/>
                          <a:latin typeface="Times New Roman" panose="02020603050405020304" pitchFamily="18" charset="0"/>
                          <a:ea typeface="MS Mincho" panose="02020609040205080304" pitchFamily="49" charset="-128"/>
                          <a:cs typeface="Times New Roman" panose="02020603050405020304" pitchFamily="18" charset="0"/>
                        </a:rPr>
                        <a:t>9.0%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3.3%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2.26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1.06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Times New Roman" pitchFamily="18" charset="0"/>
                        </a:rPr>
                        <a:t>122</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Times New Roman" pitchFamily="18" charset="0"/>
                        </a:rPr>
                        <a:t>I learned to value other points of view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33.6%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45.1%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16.4%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effectLst/>
                          <a:latin typeface="Times New Roman" panose="02020603050405020304" pitchFamily="18" charset="0"/>
                          <a:ea typeface="MS Mincho" panose="02020609040205080304" pitchFamily="49" charset="-128"/>
                          <a:cs typeface="Times New Roman" panose="02020603050405020304" pitchFamily="18" charset="0"/>
                        </a:rPr>
                        <a:t>3.3%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1.6%</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1.94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0.88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Times New Roman" pitchFamily="18" charset="0"/>
                        </a:rPr>
                        <a:t>122</a:t>
                      </a:r>
                    </a:p>
                  </a:txBody>
                  <a:tcPr marL="68580" marR="6858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5651" name="Text Box 115"/>
          <p:cNvSpPr txBox="1">
            <a:spLocks noChangeArrowheads="1"/>
          </p:cNvSpPr>
          <p:nvPr/>
        </p:nvSpPr>
        <p:spPr bwMode="auto">
          <a:xfrm>
            <a:off x="7441324" y="435114"/>
            <a:ext cx="1550276"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000" i="1" dirty="0">
                <a:latin typeface="Arial"/>
                <a:cs typeface="Arial"/>
              </a:rPr>
              <a:t>Cronbach’s </a:t>
            </a:r>
            <a:r>
              <a:rPr lang="en-US" altLang="en-US" sz="2000" i="1" dirty="0" smtClean="0">
                <a:latin typeface="Arial"/>
                <a:cs typeface="Arial"/>
              </a:rPr>
              <a:t>Alpha=0.90</a:t>
            </a:r>
            <a:endParaRPr lang="en-US" altLang="en-US" sz="2000" i="1" dirty="0">
              <a:latin typeface="Arial"/>
              <a:cs typeface="Arial"/>
            </a:endParaRPr>
          </a:p>
        </p:txBody>
      </p:sp>
    </p:spTree>
    <p:extLst>
      <p:ext uri="{BB962C8B-B14F-4D97-AF65-F5344CB8AC3E}">
        <p14:creationId xmlns:p14="http://schemas.microsoft.com/office/powerpoint/2010/main" val="4072837371"/>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685800" y="609600"/>
            <a:ext cx="7772400" cy="939114"/>
          </a:xfrm>
        </p:spPr>
        <p:txBody>
          <a:bodyPr/>
          <a:lstStyle/>
          <a:p>
            <a:r>
              <a:rPr lang="en-US" altLang="en-US" sz="3600" dirty="0">
                <a:solidFill>
                  <a:schemeClr val="tx2">
                    <a:lumMod val="60000"/>
                    <a:lumOff val="40000"/>
                  </a:schemeClr>
                </a:solidFill>
              </a:rPr>
              <a:t>Recommendation: Do Again!</a:t>
            </a:r>
          </a:p>
        </p:txBody>
      </p:sp>
      <p:graphicFrame>
        <p:nvGraphicFramePr>
          <p:cNvPr id="67587" name="Group 3"/>
          <p:cNvGraphicFramePr>
            <a:graphicFrameLocks noGrp="1"/>
          </p:cNvGraphicFramePr>
          <p:nvPr>
            <p:extLst>
              <p:ext uri="{D42A27DB-BD31-4B8C-83A1-F6EECF244321}">
                <p14:modId xmlns:p14="http://schemas.microsoft.com/office/powerpoint/2010/main" val="844882767"/>
              </p:ext>
            </p:extLst>
          </p:nvPr>
        </p:nvGraphicFramePr>
        <p:xfrm>
          <a:off x="444843" y="2172730"/>
          <a:ext cx="8386763" cy="1981201"/>
        </p:xfrm>
        <a:graphic>
          <a:graphicData uri="http://schemas.openxmlformats.org/drawingml/2006/table">
            <a:tbl>
              <a:tblPr/>
              <a:tblGrid>
                <a:gridCol w="2095500"/>
                <a:gridCol w="812800"/>
                <a:gridCol w="812800"/>
                <a:gridCol w="774700"/>
                <a:gridCol w="685800"/>
                <a:gridCol w="690563"/>
                <a:gridCol w="868362"/>
                <a:gridCol w="823913"/>
                <a:gridCol w="822325"/>
              </a:tblGrid>
              <a:tr h="427038">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Arial" charset="0"/>
                          <a:ea typeface="SimSun" pitchFamily="2" charset="-122"/>
                        </a:rPr>
                        <a:t>Question</a:t>
                      </a:r>
                      <a:endParaRPr kumimoji="0" lang="en-US" altLang="en-US" sz="20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rgbClr val="0000FF"/>
                          </a:solidFill>
                          <a:effectLst/>
                          <a:latin typeface="Arial" charset="0"/>
                          <a:ea typeface="SimSun" pitchFamily="2" charset="-122"/>
                        </a:rPr>
                        <a:t>SA</a:t>
                      </a:r>
                      <a:endParaRPr kumimoji="0" lang="en-US" altLang="en-US" sz="2000" b="0" i="0" u="none" strike="noStrike" cap="none" normalizeH="0" baseline="0" smtClean="0">
                        <a:ln>
                          <a:noFill/>
                        </a:ln>
                        <a:solidFill>
                          <a:srgbClr val="0000FF"/>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rgbClr val="0000FF"/>
                          </a:solidFill>
                          <a:effectLst/>
                          <a:latin typeface="Arial" charset="0"/>
                          <a:ea typeface="SimSun" pitchFamily="2" charset="-122"/>
                        </a:rPr>
                        <a:t>A</a:t>
                      </a:r>
                      <a:endParaRPr kumimoji="0" lang="en-US" altLang="en-US" sz="2000" b="0" i="0" u="none" strike="noStrike" cap="none" normalizeH="0" baseline="0" smtClean="0">
                        <a:ln>
                          <a:noFill/>
                        </a:ln>
                        <a:solidFill>
                          <a:srgbClr val="0000FF"/>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charset="0"/>
                          <a:ea typeface="SimSun" pitchFamily="2" charset="-122"/>
                        </a:rPr>
                        <a:t>N</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charset="0"/>
                          <a:ea typeface="SimSun" pitchFamily="2" charset="-122"/>
                        </a:rPr>
                        <a:t>D</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charset="0"/>
                          <a:ea typeface="SimSun" pitchFamily="2" charset="-122"/>
                        </a:rPr>
                        <a:t>SD</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rgbClr val="FF0000"/>
                          </a:solidFill>
                          <a:effectLst/>
                          <a:latin typeface="Arial" charset="0"/>
                          <a:ea typeface="SimSun" pitchFamily="2" charset="-122"/>
                        </a:rPr>
                        <a:t>Mean</a:t>
                      </a:r>
                      <a:endParaRPr kumimoji="0" lang="en-US" altLang="en-US" sz="2000" b="0" i="0" u="none" strike="noStrike" cap="none" normalizeH="0" baseline="0" smtClean="0">
                        <a:ln>
                          <a:noFill/>
                        </a:ln>
                        <a:solidFill>
                          <a:srgbClr val="FF0000"/>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charset="0"/>
                          <a:ea typeface="SimSun" pitchFamily="2" charset="-122"/>
                        </a:rPr>
                        <a:t>S.D.</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charset="0"/>
                          <a:ea typeface="SimSun" pitchFamily="2" charset="-122"/>
                        </a:rPr>
                        <a:t>#</a:t>
                      </a:r>
                      <a:endParaRPr kumimoji="0" lang="en-US" alt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4163">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Times New Roman" pitchFamily="18" charset="0"/>
                        </a:rPr>
                        <a:t>Would you recommend in the future that this course uses PL?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44.3%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chemeClr val="tx2">
                              <a:lumMod val="60000"/>
                              <a:lumOff val="40000"/>
                            </a:schemeClr>
                          </a:solidFill>
                          <a:effectLst/>
                          <a:latin typeface="Times New Roman" panose="02020603050405020304" pitchFamily="18" charset="0"/>
                          <a:ea typeface="MS Mincho" panose="02020609040205080304" pitchFamily="49" charset="-128"/>
                          <a:cs typeface="Times New Roman" panose="02020603050405020304" pitchFamily="18" charset="0"/>
                        </a:rPr>
                        <a:t>41.0%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effectLst/>
                          <a:latin typeface="Times New Roman" panose="02020603050405020304" pitchFamily="18" charset="0"/>
                          <a:ea typeface="MS Mincho" panose="02020609040205080304" pitchFamily="49" charset="-128"/>
                          <a:cs typeface="Times New Roman" panose="02020603050405020304" pitchFamily="18" charset="0"/>
                        </a:rPr>
                        <a:t>8.2%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a:effectLst/>
                          <a:latin typeface="Times New Roman" panose="02020603050405020304" pitchFamily="18" charset="0"/>
                          <a:ea typeface="MS Mincho" panose="02020609040205080304" pitchFamily="49" charset="-128"/>
                          <a:cs typeface="Times New Roman" panose="02020603050405020304" pitchFamily="18" charset="0"/>
                        </a:rPr>
                        <a:t>4.1%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2.5%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solidFill>
                            <a:srgbClr val="FF0000"/>
                          </a:solidFill>
                          <a:effectLst/>
                          <a:latin typeface="Times New Roman" panose="02020603050405020304" pitchFamily="18" charset="0"/>
                          <a:ea typeface="MS Mincho" panose="02020609040205080304" pitchFamily="49" charset="-128"/>
                          <a:cs typeface="Times New Roman" panose="02020603050405020304" pitchFamily="18" charset="0"/>
                        </a:rPr>
                        <a:t>1.80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algn="ctr">
                        <a:spcBef>
                          <a:spcPts val="0"/>
                        </a:spcBef>
                        <a:spcAft>
                          <a:spcPts val="0"/>
                        </a:spcAft>
                      </a:pPr>
                      <a:r>
                        <a:rPr lang="en-US" sz="1800" dirty="0">
                          <a:effectLst/>
                          <a:latin typeface="Times New Roman" panose="02020603050405020304" pitchFamily="18" charset="0"/>
                          <a:ea typeface="MS Mincho" panose="02020609040205080304" pitchFamily="49" charset="-128"/>
                          <a:cs typeface="Times New Roman" panose="02020603050405020304" pitchFamily="18" charset="0"/>
                        </a:rPr>
                        <a:t>0.94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a:spcBef>
                          <a:spcPct val="20000"/>
                        </a:spcBef>
                        <a:defRPr sz="2800">
                          <a:solidFill>
                            <a:schemeClr val="tx1"/>
                          </a:solidFill>
                          <a:latin typeface="Times New Roman" pitchFamily="18" charset="0"/>
                        </a:defRPr>
                      </a:lvl1pPr>
                      <a:lvl2pPr algn="l">
                        <a:spcBef>
                          <a:spcPct val="20000"/>
                        </a:spcBef>
                        <a:defRPr sz="2400">
                          <a:solidFill>
                            <a:schemeClr val="tx1"/>
                          </a:solidFill>
                          <a:latin typeface="Times New Roman" pitchFamily="18" charset="0"/>
                        </a:defRPr>
                      </a:lvl2pPr>
                      <a:lvl3pPr algn="l">
                        <a:spcBef>
                          <a:spcPct val="20000"/>
                        </a:spcBef>
                        <a:defRPr sz="2000">
                          <a:solidFill>
                            <a:schemeClr val="tx1"/>
                          </a:solidFill>
                          <a:latin typeface="Times New Roman" pitchFamily="18" charset="0"/>
                        </a:defRPr>
                      </a:lvl3pPr>
                      <a:lvl4pPr algn="l">
                        <a:spcBef>
                          <a:spcPct val="20000"/>
                        </a:spcBef>
                        <a:defRPr>
                          <a:solidFill>
                            <a:schemeClr val="tx1"/>
                          </a:solidFill>
                          <a:latin typeface="Times New Roman" pitchFamily="18" charset="0"/>
                        </a:defRPr>
                      </a:lvl4pPr>
                      <a:lvl5pPr algn="l">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Times New Roman" pitchFamily="18" charset="0"/>
                        </a:rPr>
                        <a:t>122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65198579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a:xfrm>
            <a:off x="622738" y="236701"/>
            <a:ext cx="7772400" cy="862055"/>
          </a:xfrm>
          <a:extLst>
            <a:ext uri="{FAA26D3D-D897-4be2-8F04-BA451C77F1D7}">
              <ma14:placeholderFlag xmlns:ma14="http://schemas.microsoft.com/office/mac/drawingml/2011/main" val="1"/>
            </a:ext>
          </a:extLst>
        </p:spPr>
        <p:txBody>
          <a:bodyPr/>
          <a:lstStyle/>
          <a:p>
            <a:pPr>
              <a:defRPr/>
            </a:pPr>
            <a:r>
              <a:rPr lang="en-US" sz="3600" dirty="0" smtClean="0">
                <a:solidFill>
                  <a:schemeClr val="tx2">
                    <a:lumMod val="60000"/>
                    <a:lumOff val="40000"/>
                  </a:schemeClr>
                </a:solidFill>
                <a:ea typeface="+mj-ea"/>
                <a:cs typeface="+mj-cs"/>
              </a:rPr>
              <a:t>Student Comments</a:t>
            </a:r>
          </a:p>
        </p:txBody>
      </p:sp>
      <p:sp>
        <p:nvSpPr>
          <p:cNvPr id="372739" name="Rectangle 3"/>
          <p:cNvSpPr>
            <a:spLocks noGrp="1" noChangeArrowheads="1"/>
          </p:cNvSpPr>
          <p:nvPr>
            <p:ph idx="1"/>
          </p:nvPr>
        </p:nvSpPr>
        <p:spPr>
          <a:xfrm>
            <a:off x="0" y="1185474"/>
            <a:ext cx="9144000" cy="4114800"/>
          </a:xfrm>
          <a:extLst>
            <a:ext uri="{FAA26D3D-D897-4be2-8F04-BA451C77F1D7}">
              <ma14:placeholderFlag xmlns:ma14="http://schemas.microsoft.com/office/mac/drawingml/2011/main" val="1"/>
            </a:ext>
          </a:extLst>
        </p:spPr>
        <p:txBody>
          <a:bodyPr/>
          <a:lstStyle/>
          <a:p>
            <a:pPr marL="0" indent="0">
              <a:spcBef>
                <a:spcPts val="0"/>
              </a:spcBef>
              <a:spcAft>
                <a:spcPts val="1200"/>
              </a:spcAft>
              <a:buNone/>
            </a:pPr>
            <a:r>
              <a:rPr lang="en-US" altLang="en-US" sz="2400" dirty="0" smtClean="0">
                <a:solidFill>
                  <a:schemeClr val="accent6"/>
                </a:solidFill>
              </a:rPr>
              <a:t>I </a:t>
            </a:r>
            <a:r>
              <a:rPr lang="en-US" altLang="en-US" sz="2400" dirty="0">
                <a:solidFill>
                  <a:schemeClr val="accent6"/>
                </a:solidFill>
              </a:rPr>
              <a:t>felt that in creating </a:t>
            </a:r>
            <a:r>
              <a:rPr lang="en-US" altLang="en-US" sz="2400" dirty="0" smtClean="0">
                <a:solidFill>
                  <a:schemeClr val="accent6"/>
                </a:solidFill>
              </a:rPr>
              <a:t>questions, I </a:t>
            </a:r>
            <a:r>
              <a:rPr lang="en-US" altLang="en-US" sz="2400" dirty="0">
                <a:solidFill>
                  <a:schemeClr val="accent6"/>
                </a:solidFill>
              </a:rPr>
              <a:t>had to learn more and understand the concept correctly to be able to make a question that would help someone else </a:t>
            </a:r>
            <a:r>
              <a:rPr lang="en-US" altLang="en-US" sz="2400" dirty="0" smtClean="0">
                <a:solidFill>
                  <a:schemeClr val="accent6"/>
                </a:solidFill>
              </a:rPr>
              <a:t>learn.</a:t>
            </a:r>
          </a:p>
          <a:p>
            <a:pPr marL="0" indent="0">
              <a:spcBef>
                <a:spcPts val="0"/>
              </a:spcBef>
              <a:spcAft>
                <a:spcPts val="1200"/>
              </a:spcAft>
              <a:buNone/>
            </a:pPr>
            <a:r>
              <a:rPr lang="en-US" altLang="en-US" sz="2400" dirty="0">
                <a:solidFill>
                  <a:schemeClr val="accent6"/>
                </a:solidFill>
              </a:rPr>
              <a:t>It makes the students get involved and actually read the material.</a:t>
            </a:r>
          </a:p>
          <a:p>
            <a:pPr marL="0" indent="0">
              <a:spcBef>
                <a:spcPts val="0"/>
              </a:spcBef>
              <a:spcAft>
                <a:spcPts val="1200"/>
              </a:spcAft>
              <a:buNone/>
            </a:pPr>
            <a:r>
              <a:rPr lang="en-US" altLang="en-US" sz="2400" dirty="0" smtClean="0">
                <a:solidFill>
                  <a:schemeClr val="accent6"/>
                </a:solidFill>
              </a:rPr>
              <a:t>It </a:t>
            </a:r>
            <a:r>
              <a:rPr lang="en-US" altLang="en-US" sz="2400" dirty="0">
                <a:solidFill>
                  <a:schemeClr val="accent6"/>
                </a:solidFill>
              </a:rPr>
              <a:t>got the students involved in creating their own questions and answers. I believe it made the student really get into a certain part of study instead of glancing over everything just to answer a quiz</a:t>
            </a:r>
            <a:r>
              <a:rPr lang="en-US" altLang="en-US" sz="2400" dirty="0" smtClean="0">
                <a:solidFill>
                  <a:schemeClr val="accent6"/>
                </a:solidFill>
              </a:rPr>
              <a:t>.</a:t>
            </a:r>
          </a:p>
          <a:p>
            <a:pPr marL="0" indent="0">
              <a:spcBef>
                <a:spcPts val="0"/>
              </a:spcBef>
              <a:spcAft>
                <a:spcPts val="1200"/>
              </a:spcAft>
              <a:buNone/>
            </a:pPr>
            <a:r>
              <a:rPr lang="en-US" altLang="en-US" sz="2400" dirty="0" smtClean="0">
                <a:solidFill>
                  <a:schemeClr val="accent6"/>
                </a:solidFill>
              </a:rPr>
              <a:t>Looking </a:t>
            </a:r>
            <a:r>
              <a:rPr lang="en-US" altLang="en-US" sz="2400" dirty="0">
                <a:solidFill>
                  <a:schemeClr val="accent6"/>
                </a:solidFill>
              </a:rPr>
              <a:t>at others papers make a students understand how to answer the question even better than the first time</a:t>
            </a:r>
            <a:r>
              <a:rPr lang="en-US" altLang="en-US" sz="2400" dirty="0" smtClean="0">
                <a:solidFill>
                  <a:schemeClr val="accent6"/>
                </a:solidFill>
              </a:rPr>
              <a:t>. </a:t>
            </a:r>
          </a:p>
          <a:p>
            <a:pPr marL="0" indent="0">
              <a:spcBef>
                <a:spcPts val="0"/>
              </a:spcBef>
              <a:spcAft>
                <a:spcPts val="1200"/>
              </a:spcAft>
              <a:buNone/>
            </a:pPr>
            <a:r>
              <a:rPr lang="en-US" altLang="en-US" sz="2400" dirty="0">
                <a:solidFill>
                  <a:schemeClr val="accent6"/>
                </a:solidFill>
              </a:rPr>
              <a:t>I liked the overall approach of the system and how we had more than </a:t>
            </a:r>
            <a:br>
              <a:rPr lang="en-US" altLang="en-US" sz="2400" dirty="0">
                <a:solidFill>
                  <a:schemeClr val="accent6"/>
                </a:solidFill>
              </a:rPr>
            </a:br>
            <a:r>
              <a:rPr lang="en-US" altLang="en-US" sz="2400" dirty="0" smtClean="0">
                <a:solidFill>
                  <a:schemeClr val="accent6"/>
                </a:solidFill>
              </a:rPr>
              <a:t>one </a:t>
            </a:r>
            <a:r>
              <a:rPr lang="en-US" altLang="en-US" sz="2400" dirty="0">
                <a:solidFill>
                  <a:schemeClr val="accent6"/>
                </a:solidFill>
              </a:rPr>
              <a:t>grader, sometimes involving a third person having to resolve a grade, which is a very fair approach of grading someone else's work and assigning a fair grade</a:t>
            </a:r>
            <a:r>
              <a:rPr lang="en-US" altLang="en-US" sz="2400" dirty="0" smtClean="0">
                <a:solidFill>
                  <a:schemeClr val="accent6"/>
                </a:solidFill>
              </a:rPr>
              <a:t>.</a:t>
            </a:r>
            <a:endParaRPr lang="en-US" altLang="en-US" sz="2400" dirty="0">
              <a:solidFill>
                <a:schemeClr val="accent6"/>
              </a:solidFill>
            </a:endParaRPr>
          </a:p>
        </p:txBody>
      </p:sp>
    </p:spTree>
    <p:extLst>
      <p:ext uri="{BB962C8B-B14F-4D97-AF65-F5344CB8AC3E}">
        <p14:creationId xmlns:p14="http://schemas.microsoft.com/office/powerpoint/2010/main" val="881917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a:xfrm>
            <a:off x="622738" y="236701"/>
            <a:ext cx="7772400" cy="862055"/>
          </a:xfrm>
          <a:extLst>
            <a:ext uri="{FAA26D3D-D897-4be2-8F04-BA451C77F1D7}">
              <ma14:placeholderFlag xmlns:ma14="http://schemas.microsoft.com/office/mac/drawingml/2011/main" val="1"/>
            </a:ext>
          </a:extLst>
        </p:spPr>
        <p:txBody>
          <a:bodyPr/>
          <a:lstStyle/>
          <a:p>
            <a:pPr>
              <a:defRPr/>
            </a:pPr>
            <a:r>
              <a:rPr lang="en-US" sz="3600" dirty="0" smtClean="0">
                <a:solidFill>
                  <a:schemeClr val="tx2">
                    <a:lumMod val="60000"/>
                    <a:lumOff val="40000"/>
                  </a:schemeClr>
                </a:solidFill>
                <a:ea typeface="+mj-ea"/>
                <a:cs typeface="+mj-cs"/>
              </a:rPr>
              <a:t>Student Comments</a:t>
            </a:r>
          </a:p>
        </p:txBody>
      </p:sp>
      <p:sp>
        <p:nvSpPr>
          <p:cNvPr id="372739" name="Rectangle 3"/>
          <p:cNvSpPr>
            <a:spLocks noGrp="1" noChangeArrowheads="1"/>
          </p:cNvSpPr>
          <p:nvPr>
            <p:ph idx="1"/>
          </p:nvPr>
        </p:nvSpPr>
        <p:spPr>
          <a:xfrm>
            <a:off x="0" y="1445598"/>
            <a:ext cx="9144000" cy="4597850"/>
          </a:xfrm>
          <a:extLst>
            <a:ext uri="{FAA26D3D-D897-4be2-8F04-BA451C77F1D7}">
              <ma14:placeholderFlag xmlns:ma14="http://schemas.microsoft.com/office/mac/drawingml/2011/main" val="1"/>
            </a:ext>
          </a:extLst>
        </p:spPr>
        <p:txBody>
          <a:bodyPr/>
          <a:lstStyle/>
          <a:p>
            <a:pPr marL="0" indent="0">
              <a:spcBef>
                <a:spcPts val="0"/>
              </a:spcBef>
              <a:spcAft>
                <a:spcPts val="1200"/>
              </a:spcAft>
              <a:buNone/>
            </a:pPr>
            <a:r>
              <a:rPr lang="en-US" altLang="en-US" sz="2400" dirty="0" smtClean="0">
                <a:solidFill>
                  <a:schemeClr val="accent6"/>
                </a:solidFill>
              </a:rPr>
              <a:t>I </a:t>
            </a:r>
            <a:r>
              <a:rPr lang="en-US" altLang="en-US" sz="2400" dirty="0">
                <a:solidFill>
                  <a:schemeClr val="accent6"/>
                </a:solidFill>
              </a:rPr>
              <a:t>would use the </a:t>
            </a:r>
            <a:r>
              <a:rPr lang="en-US" altLang="en-US" sz="2400" dirty="0" smtClean="0">
                <a:solidFill>
                  <a:schemeClr val="accent6"/>
                </a:solidFill>
              </a:rPr>
              <a:t>[PL] approach </a:t>
            </a:r>
            <a:r>
              <a:rPr lang="en-US" altLang="en-US" sz="2400" dirty="0">
                <a:solidFill>
                  <a:schemeClr val="accent6"/>
                </a:solidFill>
              </a:rPr>
              <a:t>because it allows students to dispute grades, and find ways to improve the work flow by taking advice from other students/graders</a:t>
            </a:r>
            <a:r>
              <a:rPr lang="en-US" altLang="en-US" sz="2400" dirty="0" smtClean="0">
                <a:solidFill>
                  <a:schemeClr val="accent6"/>
                </a:solidFill>
              </a:rPr>
              <a:t>.</a:t>
            </a:r>
          </a:p>
          <a:p>
            <a:pPr marL="0" indent="0">
              <a:spcBef>
                <a:spcPts val="0"/>
              </a:spcBef>
              <a:spcAft>
                <a:spcPts val="1200"/>
              </a:spcAft>
              <a:buNone/>
            </a:pPr>
            <a:r>
              <a:rPr lang="en-US" altLang="en-US" sz="2400" dirty="0">
                <a:solidFill>
                  <a:schemeClr val="accent6"/>
                </a:solidFill>
              </a:rPr>
              <a:t>I learnt working with others. Also taking the responsibility by making questions and grading. It was a good learning experience</a:t>
            </a:r>
            <a:r>
              <a:rPr lang="en-US" altLang="en-US" sz="2400" dirty="0" smtClean="0">
                <a:solidFill>
                  <a:schemeClr val="accent6"/>
                </a:solidFill>
              </a:rPr>
              <a:t>.</a:t>
            </a:r>
          </a:p>
          <a:p>
            <a:pPr marL="0" indent="0">
              <a:spcBef>
                <a:spcPts val="0"/>
              </a:spcBef>
              <a:spcAft>
                <a:spcPts val="1200"/>
              </a:spcAft>
              <a:buNone/>
            </a:pPr>
            <a:r>
              <a:rPr lang="en-US" altLang="en-US" sz="2400" dirty="0" smtClean="0">
                <a:solidFill>
                  <a:schemeClr val="accent6"/>
                </a:solidFill>
              </a:rPr>
              <a:t>Grading </a:t>
            </a:r>
            <a:r>
              <a:rPr lang="en-US" altLang="en-US" sz="2400" dirty="0">
                <a:solidFill>
                  <a:schemeClr val="accent6"/>
                </a:solidFill>
              </a:rPr>
              <a:t>other peoples responses is a good way to learn.</a:t>
            </a:r>
          </a:p>
          <a:p>
            <a:pPr marL="0" indent="0">
              <a:spcBef>
                <a:spcPts val="0"/>
              </a:spcBef>
              <a:spcAft>
                <a:spcPts val="1200"/>
              </a:spcAft>
              <a:buNone/>
            </a:pPr>
            <a:r>
              <a:rPr lang="en-US" altLang="en-US" sz="2400" dirty="0" smtClean="0">
                <a:solidFill>
                  <a:schemeClr val="accent6"/>
                </a:solidFill>
              </a:rPr>
              <a:t>It </a:t>
            </a:r>
            <a:r>
              <a:rPr lang="en-US" altLang="en-US" sz="2400" dirty="0">
                <a:solidFill>
                  <a:schemeClr val="accent6"/>
                </a:solidFill>
              </a:rPr>
              <a:t>was more interactive and </a:t>
            </a:r>
            <a:r>
              <a:rPr lang="en-US" altLang="en-US" sz="2400" dirty="0" smtClean="0">
                <a:solidFill>
                  <a:schemeClr val="accent6"/>
                </a:solidFill>
              </a:rPr>
              <a:t>better </a:t>
            </a:r>
            <a:r>
              <a:rPr lang="en-US" altLang="en-US" sz="2400" dirty="0">
                <a:solidFill>
                  <a:schemeClr val="accent6"/>
                </a:solidFill>
              </a:rPr>
              <a:t>learning experience than normal </a:t>
            </a:r>
            <a:r>
              <a:rPr lang="en-US" altLang="en-US" sz="2400" dirty="0" smtClean="0">
                <a:solidFill>
                  <a:schemeClr val="accent6"/>
                </a:solidFill>
              </a:rPr>
              <a:t>quizzes.</a:t>
            </a:r>
          </a:p>
          <a:p>
            <a:pPr marL="0" indent="0">
              <a:spcBef>
                <a:spcPts val="0"/>
              </a:spcBef>
              <a:spcAft>
                <a:spcPts val="1200"/>
              </a:spcAft>
              <a:buNone/>
            </a:pPr>
            <a:r>
              <a:rPr lang="en-US" altLang="en-US" sz="2400" dirty="0">
                <a:solidFill>
                  <a:schemeClr val="accent6"/>
                </a:solidFill>
              </a:rPr>
              <a:t>It actually made me learned stuff. I didn't just answer questions and called it a </a:t>
            </a:r>
            <a:r>
              <a:rPr lang="en-US" altLang="en-US" sz="2400" dirty="0" smtClean="0">
                <a:solidFill>
                  <a:schemeClr val="accent6"/>
                </a:solidFill>
              </a:rPr>
              <a:t>day. </a:t>
            </a:r>
          </a:p>
        </p:txBody>
      </p:sp>
    </p:spTree>
    <p:extLst>
      <p:ext uri="{BB962C8B-B14F-4D97-AF65-F5344CB8AC3E}">
        <p14:creationId xmlns:p14="http://schemas.microsoft.com/office/powerpoint/2010/main" val="3808674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a:xfrm>
            <a:off x="685800" y="163129"/>
            <a:ext cx="7772400" cy="862055"/>
          </a:xfrm>
          <a:extLst>
            <a:ext uri="{FAA26D3D-D897-4be2-8F04-BA451C77F1D7}">
              <ma14:placeholderFlag xmlns:ma14="http://schemas.microsoft.com/office/mac/drawingml/2011/main" val="1"/>
            </a:ext>
          </a:extLst>
        </p:spPr>
        <p:txBody>
          <a:bodyPr/>
          <a:lstStyle/>
          <a:p>
            <a:pPr>
              <a:defRPr/>
            </a:pPr>
            <a:r>
              <a:rPr lang="en-US" sz="3600" dirty="0" smtClean="0">
                <a:solidFill>
                  <a:schemeClr val="tx2">
                    <a:lumMod val="60000"/>
                    <a:lumOff val="40000"/>
                  </a:schemeClr>
                </a:solidFill>
                <a:ea typeface="+mj-ea"/>
                <a:cs typeface="+mj-cs"/>
              </a:rPr>
              <a:t>Instructor Comments</a:t>
            </a:r>
          </a:p>
        </p:txBody>
      </p:sp>
      <p:sp>
        <p:nvSpPr>
          <p:cNvPr id="372739" name="Rectangle 3"/>
          <p:cNvSpPr>
            <a:spLocks noGrp="1" noChangeArrowheads="1"/>
          </p:cNvSpPr>
          <p:nvPr>
            <p:ph idx="1"/>
          </p:nvPr>
        </p:nvSpPr>
        <p:spPr>
          <a:xfrm>
            <a:off x="120869" y="1025184"/>
            <a:ext cx="8902262" cy="5278388"/>
          </a:xfrm>
          <a:extLst>
            <a:ext uri="{FAA26D3D-D897-4be2-8F04-BA451C77F1D7}">
              <ma14:placeholderFlag xmlns:ma14="http://schemas.microsoft.com/office/mac/drawingml/2011/main" val="1"/>
            </a:ext>
          </a:extLst>
        </p:spPr>
        <p:txBody>
          <a:bodyPr/>
          <a:lstStyle/>
          <a:p>
            <a:pPr marL="0" indent="0">
              <a:buNone/>
            </a:pPr>
            <a:r>
              <a:rPr lang="en-US" sz="2400" dirty="0">
                <a:solidFill>
                  <a:schemeClr val="tx2"/>
                </a:solidFill>
              </a:rPr>
              <a:t>I think they learned both in the sense that in order to ask a question, they need to have some mastery of the material, and then I was impressed with how seriously they took with grading the other students. And I think that also requires them to really master the material in a way that is different than if they are just taking the class and know that at some point they are going to have to either answer my essay questions or my exam questions. I think it makes them more engaged with the material.</a:t>
            </a:r>
          </a:p>
          <a:p>
            <a:pPr marL="0" indent="0">
              <a:buNone/>
            </a:pPr>
            <a:r>
              <a:rPr lang="en-US" sz="2400" dirty="0">
                <a:solidFill>
                  <a:schemeClr val="tx2"/>
                </a:solidFill>
              </a:rPr>
              <a:t> </a:t>
            </a:r>
          </a:p>
          <a:p>
            <a:pPr marL="0" indent="0">
              <a:buNone/>
            </a:pPr>
            <a:r>
              <a:rPr lang="en-US" sz="2400" dirty="0">
                <a:solidFill>
                  <a:schemeClr val="tx2"/>
                </a:solidFill>
              </a:rPr>
              <a:t>The kind of questions that I see them asking really shows that they’ve thought about the material beyond just what they’ve read…A lot of the questions they asked really involve them having thought about some kind of scenario and asking the other students what would you do in the scenario given what the chapter says</a:t>
            </a:r>
            <a:r>
              <a:rPr lang="en-US" sz="2400" dirty="0" smtClean="0">
                <a:solidFill>
                  <a:schemeClr val="tx2"/>
                </a:solidFill>
              </a:rPr>
              <a:t>.</a:t>
            </a:r>
          </a:p>
        </p:txBody>
      </p:sp>
    </p:spTree>
    <p:extLst>
      <p:ext uri="{BB962C8B-B14F-4D97-AF65-F5344CB8AC3E}">
        <p14:creationId xmlns:p14="http://schemas.microsoft.com/office/powerpoint/2010/main" val="727137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Rectangle 2"/>
          <p:cNvSpPr>
            <a:spLocks noGrp="1" noChangeArrowheads="1"/>
          </p:cNvSpPr>
          <p:nvPr>
            <p:ph type="title"/>
          </p:nvPr>
        </p:nvSpPr>
        <p:spPr>
          <a:xfrm>
            <a:off x="685800" y="173639"/>
            <a:ext cx="7772400" cy="862055"/>
          </a:xfrm>
          <a:extLst>
            <a:ext uri="{FAA26D3D-D897-4be2-8F04-BA451C77F1D7}">
              <ma14:placeholderFlag xmlns:ma14="http://schemas.microsoft.com/office/mac/drawingml/2011/main" val="1"/>
            </a:ext>
          </a:extLst>
        </p:spPr>
        <p:txBody>
          <a:bodyPr/>
          <a:lstStyle/>
          <a:p>
            <a:pPr>
              <a:defRPr/>
            </a:pPr>
            <a:r>
              <a:rPr lang="en-US" sz="3600" dirty="0" smtClean="0">
                <a:solidFill>
                  <a:schemeClr val="tx2">
                    <a:lumMod val="60000"/>
                    <a:lumOff val="40000"/>
                  </a:schemeClr>
                </a:solidFill>
                <a:ea typeface="+mj-ea"/>
                <a:cs typeface="+mj-cs"/>
              </a:rPr>
              <a:t>Instructor Comments, cont.</a:t>
            </a:r>
          </a:p>
        </p:txBody>
      </p:sp>
      <p:sp>
        <p:nvSpPr>
          <p:cNvPr id="372739" name="Rectangle 3"/>
          <p:cNvSpPr>
            <a:spLocks noGrp="1" noChangeArrowheads="1"/>
          </p:cNvSpPr>
          <p:nvPr>
            <p:ph idx="1"/>
          </p:nvPr>
        </p:nvSpPr>
        <p:spPr>
          <a:xfrm>
            <a:off x="115614" y="1035694"/>
            <a:ext cx="9028386" cy="5278388"/>
          </a:xfrm>
          <a:extLst>
            <a:ext uri="{FAA26D3D-D897-4be2-8F04-BA451C77F1D7}">
              <ma14:placeholderFlag xmlns:ma14="http://schemas.microsoft.com/office/mac/drawingml/2011/main" val="1"/>
            </a:ext>
          </a:extLst>
        </p:spPr>
        <p:txBody>
          <a:bodyPr/>
          <a:lstStyle/>
          <a:p>
            <a:pPr marL="0" indent="0">
              <a:buNone/>
            </a:pPr>
            <a:r>
              <a:rPr lang="en-US" sz="2400" dirty="0">
                <a:solidFill>
                  <a:schemeClr val="tx2"/>
                </a:solidFill>
              </a:rPr>
              <a:t>I think the students working on the problems, creation and problem solving, and especially they can look at the solutions of other students, and maybe mistakes made by other students, are really helpful for them to learn, because they can have more opportunities to learn, not only from the textbook, but also from other students.</a:t>
            </a:r>
          </a:p>
          <a:p>
            <a:pPr marL="0" indent="0">
              <a:buNone/>
            </a:pPr>
            <a:r>
              <a:rPr lang="en-US" sz="2400" dirty="0">
                <a:solidFill>
                  <a:schemeClr val="tx2"/>
                </a:solidFill>
              </a:rPr>
              <a:t> </a:t>
            </a:r>
          </a:p>
          <a:p>
            <a:pPr marL="0" indent="0">
              <a:buNone/>
            </a:pPr>
            <a:r>
              <a:rPr lang="en-US" sz="2400" dirty="0">
                <a:solidFill>
                  <a:schemeClr val="tx2"/>
                </a:solidFill>
              </a:rPr>
              <a:t>If you create problems, if you grade other students’ homework, it seems that these activities give students more chances to practice to learn.</a:t>
            </a:r>
          </a:p>
          <a:p>
            <a:pPr marL="0" indent="0">
              <a:buNone/>
            </a:pPr>
            <a:r>
              <a:rPr lang="en-US" sz="2400" dirty="0">
                <a:solidFill>
                  <a:schemeClr val="tx2"/>
                </a:solidFill>
              </a:rPr>
              <a:t> </a:t>
            </a:r>
          </a:p>
          <a:p>
            <a:pPr marL="0" indent="0">
              <a:buNone/>
            </a:pPr>
            <a:r>
              <a:rPr lang="en-US" sz="2400" dirty="0">
                <a:solidFill>
                  <a:schemeClr val="tx2"/>
                </a:solidFill>
              </a:rPr>
              <a:t>In the section that we are using [participatory learning, in the recitations] the students seem to be more actively engaging…  </a:t>
            </a:r>
            <a:r>
              <a:rPr lang="en-US" sz="2400" dirty="0" smtClean="0">
                <a:solidFill>
                  <a:schemeClr val="tx2"/>
                </a:solidFill>
              </a:rPr>
              <a:t>When </a:t>
            </a:r>
            <a:r>
              <a:rPr lang="en-US" sz="2400" dirty="0">
                <a:solidFill>
                  <a:schemeClr val="tx2"/>
                </a:solidFill>
              </a:rPr>
              <a:t>I give them questions, they tend to give me more feedback than the </a:t>
            </a:r>
            <a:r>
              <a:rPr lang="en-US" sz="2400" dirty="0" smtClean="0">
                <a:solidFill>
                  <a:schemeClr val="tx2"/>
                </a:solidFill>
              </a:rPr>
              <a:t/>
            </a:r>
            <a:br>
              <a:rPr lang="en-US" sz="2400" dirty="0" smtClean="0">
                <a:solidFill>
                  <a:schemeClr val="tx2"/>
                </a:solidFill>
              </a:rPr>
            </a:br>
            <a:r>
              <a:rPr lang="en-US" sz="2400" dirty="0" smtClean="0">
                <a:solidFill>
                  <a:schemeClr val="tx2"/>
                </a:solidFill>
              </a:rPr>
              <a:t>[</a:t>
            </a:r>
            <a:r>
              <a:rPr lang="en-US" sz="2400" dirty="0">
                <a:solidFill>
                  <a:schemeClr val="tx2"/>
                </a:solidFill>
              </a:rPr>
              <a:t>non participatory learning section] students.  </a:t>
            </a:r>
            <a:r>
              <a:rPr lang="en-US" sz="2400" dirty="0" smtClean="0">
                <a:solidFill>
                  <a:schemeClr val="tx2"/>
                </a:solidFill>
              </a:rPr>
              <a:t/>
            </a:r>
            <a:br>
              <a:rPr lang="en-US" sz="2400" dirty="0" smtClean="0">
                <a:solidFill>
                  <a:schemeClr val="tx2"/>
                </a:solidFill>
              </a:rPr>
            </a:br>
            <a:r>
              <a:rPr lang="en-US" sz="2400" dirty="0" smtClean="0">
                <a:solidFill>
                  <a:schemeClr val="tx2"/>
                </a:solidFill>
              </a:rPr>
              <a:t>They </a:t>
            </a:r>
            <a:r>
              <a:rPr lang="en-US" sz="2400" dirty="0">
                <a:solidFill>
                  <a:schemeClr val="tx2"/>
                </a:solidFill>
              </a:rPr>
              <a:t>are just more </a:t>
            </a:r>
            <a:r>
              <a:rPr lang="en-US" sz="2400" dirty="0" smtClean="0">
                <a:solidFill>
                  <a:schemeClr val="tx2"/>
                </a:solidFill>
              </a:rPr>
              <a:t>active </a:t>
            </a:r>
            <a:r>
              <a:rPr lang="en-US" sz="2400" dirty="0">
                <a:solidFill>
                  <a:schemeClr val="tx2"/>
                </a:solidFill>
              </a:rPr>
              <a:t>[in discussion</a:t>
            </a:r>
            <a:r>
              <a:rPr lang="en-US" sz="2400" dirty="0" smtClean="0">
                <a:solidFill>
                  <a:schemeClr val="tx2"/>
                </a:solidFill>
              </a:rPr>
              <a:t>].</a:t>
            </a:r>
            <a:endParaRPr lang="en-US" sz="2400" dirty="0">
              <a:solidFill>
                <a:schemeClr val="tx2"/>
              </a:solidFill>
            </a:endParaRPr>
          </a:p>
        </p:txBody>
      </p:sp>
    </p:spTree>
    <p:extLst>
      <p:ext uri="{BB962C8B-B14F-4D97-AF65-F5344CB8AC3E}">
        <p14:creationId xmlns:p14="http://schemas.microsoft.com/office/powerpoint/2010/main" val="590998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a:xfrm>
            <a:off x="628717" y="677844"/>
            <a:ext cx="7772400" cy="810998"/>
          </a:xfrm>
          <a:extLst>
            <a:ext uri="{FAA26D3D-D897-4be2-8F04-BA451C77F1D7}">
              <ma14:placeholderFlag xmlns:ma14="http://schemas.microsoft.com/office/mac/drawingml/2011/main" val="1"/>
            </a:ext>
          </a:extLst>
        </p:spPr>
        <p:txBody>
          <a:bodyPr/>
          <a:lstStyle/>
          <a:p>
            <a:pPr>
              <a:defRPr/>
            </a:pPr>
            <a:r>
              <a:rPr lang="en-US" sz="3600" dirty="0" smtClean="0">
                <a:solidFill>
                  <a:schemeClr val="tx2">
                    <a:lumMod val="60000"/>
                    <a:lumOff val="40000"/>
                  </a:schemeClr>
                </a:solidFill>
                <a:ea typeface="+mj-ea"/>
                <a:cs typeface="+mj-cs"/>
              </a:rPr>
              <a:t>Possible Problem Structures…</a:t>
            </a:r>
          </a:p>
        </p:txBody>
      </p:sp>
      <p:sp>
        <p:nvSpPr>
          <p:cNvPr id="349187" name="Rectangle 3"/>
          <p:cNvSpPr>
            <a:spLocks noGrp="1" noChangeArrowheads="1"/>
          </p:cNvSpPr>
          <p:nvPr>
            <p:ph idx="1"/>
          </p:nvPr>
        </p:nvSpPr>
        <p:spPr>
          <a:xfrm>
            <a:off x="779442" y="1627764"/>
            <a:ext cx="8001686" cy="4114800"/>
          </a:xfrm>
          <a:extLst>
            <a:ext uri="{FAA26D3D-D897-4be2-8F04-BA451C77F1D7}">
              <ma14:placeholderFlag xmlns:ma14="http://schemas.microsoft.com/office/mac/drawingml/2011/main" val="1"/>
            </a:ext>
          </a:extLst>
        </p:spPr>
        <p:txBody>
          <a:bodyPr/>
          <a:lstStyle/>
          <a:p>
            <a:pPr>
              <a:lnSpc>
                <a:spcPct val="130000"/>
              </a:lnSpc>
            </a:pPr>
            <a:r>
              <a:rPr lang="en-US" altLang="en-US" sz="2800" dirty="0" smtClean="0">
                <a:solidFill>
                  <a:schemeClr val="tx2"/>
                </a:solidFill>
              </a:rPr>
              <a:t>About Participatory Learning (PL)</a:t>
            </a:r>
            <a:endParaRPr lang="en-US" altLang="en-US" sz="2800" i="1" dirty="0" smtClean="0">
              <a:solidFill>
                <a:schemeClr val="tx2"/>
              </a:solidFill>
            </a:endParaRPr>
          </a:p>
          <a:p>
            <a:pPr>
              <a:lnSpc>
                <a:spcPct val="130000"/>
              </a:lnSpc>
            </a:pPr>
            <a:r>
              <a:rPr lang="en-US" altLang="en-US" sz="2800" dirty="0">
                <a:solidFill>
                  <a:schemeClr val="tx2"/>
                </a:solidFill>
              </a:rPr>
              <a:t>Experience in classes </a:t>
            </a:r>
            <a:r>
              <a:rPr lang="en-US" altLang="en-US" sz="2800" dirty="0" smtClean="0">
                <a:solidFill>
                  <a:schemeClr val="tx2"/>
                </a:solidFill>
              </a:rPr>
              <a:t>2014-2017  </a:t>
            </a:r>
            <a:r>
              <a:rPr lang="en-US" altLang="en-US" sz="2400" dirty="0" smtClean="0">
                <a:solidFill>
                  <a:schemeClr val="tx2"/>
                </a:solidFill>
              </a:rPr>
              <a:t>&amp; </a:t>
            </a:r>
            <a:r>
              <a:rPr lang="en-US" altLang="en-US" sz="2800" dirty="0" smtClean="0">
                <a:solidFill>
                  <a:schemeClr val="tx2"/>
                </a:solidFill>
              </a:rPr>
              <a:t>demo</a:t>
            </a:r>
            <a:endParaRPr lang="en-US" altLang="en-US" sz="2800" dirty="0">
              <a:solidFill>
                <a:schemeClr val="tx2"/>
              </a:solidFill>
            </a:endParaRPr>
          </a:p>
          <a:p>
            <a:pPr>
              <a:lnSpc>
                <a:spcPct val="130000"/>
              </a:lnSpc>
            </a:pPr>
            <a:r>
              <a:rPr lang="en-US" altLang="en-US" sz="2800" dirty="0" smtClean="0">
                <a:solidFill>
                  <a:schemeClr val="tx2"/>
                </a:solidFill>
              </a:rPr>
              <a:t>Motivation &amp; Theoretical Background</a:t>
            </a:r>
          </a:p>
          <a:p>
            <a:pPr>
              <a:lnSpc>
                <a:spcPct val="130000"/>
              </a:lnSpc>
            </a:pPr>
            <a:r>
              <a:rPr lang="en-US" altLang="en-US" sz="2800" dirty="0" smtClean="0">
                <a:solidFill>
                  <a:schemeClr val="tx2"/>
                </a:solidFill>
              </a:rPr>
              <a:t>Experimental Results</a:t>
            </a:r>
          </a:p>
          <a:p>
            <a:pPr>
              <a:lnSpc>
                <a:spcPct val="130000"/>
              </a:lnSpc>
            </a:pPr>
            <a:r>
              <a:rPr lang="en-US" altLang="en-US" sz="2800" dirty="0" smtClean="0">
                <a:solidFill>
                  <a:schemeClr val="tx2">
                    <a:lumMod val="60000"/>
                    <a:lumOff val="40000"/>
                  </a:schemeClr>
                </a:solidFill>
              </a:rPr>
              <a:t>Possible Problem Structures</a:t>
            </a:r>
          </a:p>
          <a:p>
            <a:pPr>
              <a:lnSpc>
                <a:spcPct val="130000"/>
              </a:lnSpc>
            </a:pPr>
            <a:r>
              <a:rPr lang="en-US" altLang="en-US" sz="2800" dirty="0" smtClean="0">
                <a:solidFill>
                  <a:srgbClr val="000090"/>
                </a:solidFill>
              </a:rPr>
              <a:t>Exercise: Applying PL</a:t>
            </a:r>
          </a:p>
          <a:p>
            <a:pPr>
              <a:lnSpc>
                <a:spcPct val="130000"/>
              </a:lnSpc>
            </a:pPr>
            <a:r>
              <a:rPr lang="en-US" altLang="en-US" sz="2800" dirty="0" smtClean="0">
                <a:solidFill>
                  <a:srgbClr val="000090"/>
                </a:solidFill>
              </a:rPr>
              <a:t>Interesting Issues</a:t>
            </a:r>
          </a:p>
          <a:p>
            <a:pPr>
              <a:lnSpc>
                <a:spcPct val="130000"/>
              </a:lnSpc>
            </a:pPr>
            <a:r>
              <a:rPr lang="en-US" altLang="en-US" sz="2800" dirty="0" smtClean="0">
                <a:solidFill>
                  <a:schemeClr val="tx2"/>
                </a:solidFill>
              </a:rPr>
              <a:t>Future Work &amp; Invitation to Collaborate</a:t>
            </a:r>
            <a:endParaRPr lang="en-US" altLang="en-US" sz="2800" dirty="0">
              <a:solidFill>
                <a:schemeClr val="tx2"/>
              </a:solidFill>
            </a:endParaRPr>
          </a:p>
        </p:txBody>
      </p:sp>
    </p:spTree>
    <p:extLst>
      <p:ext uri="{BB962C8B-B14F-4D97-AF65-F5344CB8AC3E}">
        <p14:creationId xmlns:p14="http://schemas.microsoft.com/office/powerpoint/2010/main" val="927958096"/>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6100" y="0"/>
            <a:ext cx="4639827" cy="1978344"/>
          </a:xfrm>
        </p:spPr>
        <p:txBody>
          <a:bodyPr/>
          <a:lstStyle/>
          <a:p>
            <a:r>
              <a:rPr lang="en-US" dirty="0" smtClean="0">
                <a:solidFill>
                  <a:schemeClr val="tx2">
                    <a:lumMod val="60000"/>
                    <a:lumOff val="40000"/>
                  </a:schemeClr>
                </a:solidFill>
              </a:rPr>
              <a:t>Some Possible Problem Structures</a:t>
            </a:r>
            <a:endParaRPr lang="en-US" dirty="0">
              <a:solidFill>
                <a:schemeClr val="tx2">
                  <a:lumMod val="60000"/>
                  <a:lumOff val="40000"/>
                </a:schemeClr>
              </a:solidFill>
            </a:endParaRPr>
          </a:p>
        </p:txBody>
      </p:sp>
      <p:sp>
        <p:nvSpPr>
          <p:cNvPr id="4" name="Down Arrow Callout 3"/>
          <p:cNvSpPr/>
          <p:nvPr/>
        </p:nvSpPr>
        <p:spPr bwMode="auto">
          <a:xfrm>
            <a:off x="84595" y="148241"/>
            <a:ext cx="2663053"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Create Problem</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5" name="Down Arrow Callout 4"/>
          <p:cNvSpPr/>
          <p:nvPr/>
        </p:nvSpPr>
        <p:spPr bwMode="auto">
          <a:xfrm>
            <a:off x="84595" y="867026"/>
            <a:ext cx="2663053"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Revise</a:t>
            </a:r>
            <a:r>
              <a:rPr kumimoji="0" lang="en-US" sz="2000" b="0" i="0" u="none" strike="noStrike" cap="none" normalizeH="0" dirty="0" smtClean="0">
                <a:ln>
                  <a:noFill/>
                </a:ln>
                <a:solidFill>
                  <a:srgbClr val="000000"/>
                </a:solidFill>
                <a:effectLst/>
                <a:latin typeface="Arial" panose="020B0604020202020204" pitchFamily="34" charset="0"/>
                <a:ea typeface="ＭＳ Ｐゴシック" charset="0"/>
                <a:cs typeface="Arial" panose="020B0604020202020204" pitchFamily="34" charset="0"/>
              </a:rPr>
              <a:t> </a:t>
            </a: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Problem</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6" name="Down Arrow Callout 5"/>
          <p:cNvSpPr/>
          <p:nvPr/>
        </p:nvSpPr>
        <p:spPr bwMode="auto">
          <a:xfrm>
            <a:off x="94837" y="1555085"/>
            <a:ext cx="2663053" cy="664673"/>
          </a:xfrm>
          <a:prstGeom prst="downArrowCallou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Solve Problem</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7" name="Down Arrow Callout 6"/>
          <p:cNvSpPr/>
          <p:nvPr/>
        </p:nvSpPr>
        <p:spPr bwMode="auto">
          <a:xfrm>
            <a:off x="94837" y="2243143"/>
            <a:ext cx="266305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Grade Solution </a:t>
            </a:r>
            <a:r>
              <a:rPr kumimoji="0" lang="en-US" sz="1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(x2)</a:t>
            </a:r>
            <a:endParaRPr kumimoji="0" lang="en-US" sz="1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8" name="Down Arrow Callout 7"/>
          <p:cNvSpPr/>
          <p:nvPr/>
        </p:nvSpPr>
        <p:spPr bwMode="auto">
          <a:xfrm>
            <a:off x="94837" y="2920963"/>
            <a:ext cx="266305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Consolidate Grades</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9" name="Down Arrow Callout 8"/>
          <p:cNvSpPr/>
          <p:nvPr/>
        </p:nvSpPr>
        <p:spPr bwMode="auto">
          <a:xfrm>
            <a:off x="94839" y="3598779"/>
            <a:ext cx="2663053" cy="664673"/>
          </a:xfrm>
          <a:prstGeom prst="downArrowCallout">
            <a:avLst/>
          </a:prstGeom>
          <a:solidFill>
            <a:srgbClr val="FF77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Dispute Grade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0" name="Rectangle 9"/>
          <p:cNvSpPr/>
          <p:nvPr/>
        </p:nvSpPr>
        <p:spPr bwMode="auto">
          <a:xfrm>
            <a:off x="84595" y="4284232"/>
            <a:ext cx="2663052" cy="484651"/>
          </a:xfrm>
          <a:prstGeom prst="rec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Resolve Dispute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Tree>
    <p:extLst>
      <p:ext uri="{BB962C8B-B14F-4D97-AF65-F5344CB8AC3E}">
        <p14:creationId xmlns:p14="http://schemas.microsoft.com/office/powerpoint/2010/main" val="1301575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bwMode="auto">
          <a:xfrm>
            <a:off x="1139779" y="1044752"/>
            <a:ext cx="3232234" cy="1698854"/>
          </a:xfrm>
          <a:prstGeom prst="downArrowCallout">
            <a:avLst>
              <a:gd name="adj1" fmla="val 22930"/>
              <a:gd name="adj2" fmla="val 25000"/>
              <a:gd name="adj3" fmla="val 25000"/>
              <a:gd name="adj4" fmla="val 64977"/>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Create Problem</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000000"/>
                </a:solidFill>
                <a:latin typeface="Arial" panose="020B0604020202020204" pitchFamily="34" charset="0"/>
                <a:ea typeface="ＭＳ Ｐゴシック" charset="0"/>
                <a:cs typeface="Arial" panose="020B0604020202020204" pitchFamily="34" charset="0"/>
              </a:rPr>
              <a:t>(Instructor)</a:t>
            </a:r>
            <a:endParaRPr kumimoji="0" lang="en-US" sz="240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4" name="Down Arrow Callout 3"/>
          <p:cNvSpPr/>
          <p:nvPr/>
        </p:nvSpPr>
        <p:spPr bwMode="auto">
          <a:xfrm>
            <a:off x="1098810" y="2744686"/>
            <a:ext cx="3273202" cy="1606239"/>
          </a:xfrm>
          <a:prstGeom prst="downArrowCallout">
            <a:avLst>
              <a:gd name="adj1" fmla="val 18431"/>
              <a:gd name="adj2" fmla="val 25000"/>
              <a:gd name="adj3" fmla="val 25000"/>
              <a:gd name="adj4" fmla="val 64977"/>
            </a:avLst>
          </a:prstGeom>
          <a:solidFill>
            <a:srgbClr val="61D6FF"/>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Solve Problem</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000000"/>
                </a:solidFill>
                <a:latin typeface="Arial" panose="020B0604020202020204" pitchFamily="34" charset="0"/>
                <a:ea typeface="ＭＳ Ｐゴシック" charset="0"/>
                <a:cs typeface="Arial" panose="020B0604020202020204" pitchFamily="34" charset="0"/>
              </a:rPr>
              <a:t>(Student)</a:t>
            </a:r>
            <a:endParaRPr kumimoji="0" lang="en-US" sz="24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0" name="Rectangle 9"/>
          <p:cNvSpPr/>
          <p:nvPr/>
        </p:nvSpPr>
        <p:spPr bwMode="auto">
          <a:xfrm>
            <a:off x="1098808" y="4350926"/>
            <a:ext cx="3273203" cy="1100305"/>
          </a:xfrm>
          <a:prstGeom prst="rec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Grade Solution</a:t>
            </a:r>
          </a:p>
          <a:p>
            <a:pPr marL="0" marR="0" indent="0" algn="ctr" defTabSz="914400" rtl="0" eaLnBrk="0" fontAlgn="base" latinLnBrk="0" hangingPunct="0">
              <a:lnSpc>
                <a:spcPct val="100000"/>
              </a:lnSpc>
              <a:spcBef>
                <a:spcPct val="0"/>
              </a:spcBef>
              <a:spcAft>
                <a:spcPct val="0"/>
              </a:spcAft>
              <a:buClrTx/>
              <a:buSzTx/>
              <a:buFontTx/>
              <a:buNone/>
              <a:tabLst/>
            </a:pPr>
            <a:r>
              <a:rPr lang="en-US" sz="2400" dirty="0" smtClean="0">
                <a:solidFill>
                  <a:srgbClr val="000000"/>
                </a:solidFill>
                <a:latin typeface="Arial" panose="020B0604020202020204" pitchFamily="34" charset="0"/>
                <a:ea typeface="ＭＳ Ｐゴシック" charset="0"/>
                <a:cs typeface="Arial" panose="020B0604020202020204" pitchFamily="34" charset="0"/>
              </a:rPr>
              <a:t>(Instructor)</a:t>
            </a:r>
            <a:endParaRPr kumimoji="0" lang="en-US" sz="24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8" name="TextBox 7"/>
          <p:cNvSpPr txBox="1"/>
          <p:nvPr/>
        </p:nvSpPr>
        <p:spPr>
          <a:xfrm>
            <a:off x="5958581" y="339907"/>
            <a:ext cx="3185419" cy="3600986"/>
          </a:xfrm>
          <a:prstGeom prst="rect">
            <a:avLst/>
          </a:prstGeom>
          <a:noFill/>
        </p:spPr>
        <p:txBody>
          <a:bodyPr wrap="square" rtlCol="0">
            <a:spAutoFit/>
          </a:bodyPr>
          <a:lstStyle/>
          <a:p>
            <a:pPr algn="ctr"/>
            <a:r>
              <a:rPr lang="en-US" sz="4400" dirty="0" smtClean="0">
                <a:solidFill>
                  <a:schemeClr val="tx2"/>
                </a:solidFill>
                <a:latin typeface="+mj-lt"/>
                <a:cs typeface="Arial"/>
              </a:rPr>
              <a:t>Traditional Assignments</a:t>
            </a:r>
          </a:p>
          <a:p>
            <a:pPr algn="ctr"/>
            <a:endParaRPr lang="en-US" sz="4400" dirty="0" smtClean="0">
              <a:solidFill>
                <a:srgbClr val="2039FF"/>
              </a:solidFill>
              <a:latin typeface="+mj-lt"/>
              <a:cs typeface="Arial"/>
            </a:endParaRPr>
          </a:p>
          <a:p>
            <a:pPr algn="ctr"/>
            <a:r>
              <a:rPr lang="en-US" i="1" dirty="0" smtClean="0">
                <a:solidFill>
                  <a:schemeClr val="tx2"/>
                </a:solidFill>
                <a:latin typeface="+mj-lt"/>
                <a:cs typeface="Arial"/>
              </a:rPr>
              <a:t>Are students learning effectively?</a:t>
            </a:r>
            <a:endParaRPr lang="en-US" i="1" dirty="0">
              <a:solidFill>
                <a:schemeClr val="tx2"/>
              </a:solidFill>
              <a:latin typeface="+mj-lt"/>
              <a:cs typeface="Arial"/>
            </a:endParaRPr>
          </a:p>
        </p:txBody>
      </p:sp>
    </p:spTree>
    <p:extLst>
      <p:ext uri="{BB962C8B-B14F-4D97-AF65-F5344CB8AC3E}">
        <p14:creationId xmlns:p14="http://schemas.microsoft.com/office/powerpoint/2010/main" val="113776516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Callout 3"/>
          <p:cNvSpPr/>
          <p:nvPr/>
        </p:nvSpPr>
        <p:spPr bwMode="auto">
          <a:xfrm>
            <a:off x="84595" y="148241"/>
            <a:ext cx="2663053"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Create Problem</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5" name="Down Arrow Callout 4"/>
          <p:cNvSpPr/>
          <p:nvPr/>
        </p:nvSpPr>
        <p:spPr bwMode="auto">
          <a:xfrm>
            <a:off x="84595" y="867026"/>
            <a:ext cx="2663053"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Revise</a:t>
            </a:r>
            <a:r>
              <a:rPr kumimoji="0" lang="en-US" sz="2000" b="0" i="0" u="none" strike="noStrike" cap="none" normalizeH="0" dirty="0" smtClean="0">
                <a:ln>
                  <a:noFill/>
                </a:ln>
                <a:solidFill>
                  <a:srgbClr val="000000"/>
                </a:solidFill>
                <a:effectLst/>
                <a:latin typeface="Arial" panose="020B0604020202020204" pitchFamily="34" charset="0"/>
                <a:ea typeface="ＭＳ Ｐゴシック" charset="0"/>
                <a:cs typeface="Arial" panose="020B0604020202020204" pitchFamily="34" charset="0"/>
              </a:rPr>
              <a:t> </a:t>
            </a: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Problem</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6" name="Down Arrow Callout 5"/>
          <p:cNvSpPr/>
          <p:nvPr/>
        </p:nvSpPr>
        <p:spPr bwMode="auto">
          <a:xfrm>
            <a:off x="94837" y="1555085"/>
            <a:ext cx="2663053" cy="664673"/>
          </a:xfrm>
          <a:prstGeom prst="downArrowCallou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Solve Problem</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7" name="Down Arrow Callout 6"/>
          <p:cNvSpPr/>
          <p:nvPr/>
        </p:nvSpPr>
        <p:spPr bwMode="auto">
          <a:xfrm>
            <a:off x="94837" y="2243143"/>
            <a:ext cx="266305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Grade Solution </a:t>
            </a:r>
            <a:r>
              <a:rPr kumimoji="0" lang="en-US" sz="1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(x2)</a:t>
            </a:r>
            <a:endParaRPr kumimoji="0" lang="en-US" sz="1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8" name="Down Arrow Callout 7"/>
          <p:cNvSpPr/>
          <p:nvPr/>
        </p:nvSpPr>
        <p:spPr bwMode="auto">
          <a:xfrm>
            <a:off x="94837" y="2920963"/>
            <a:ext cx="266305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Consolidate Grades</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9" name="Down Arrow Callout 8"/>
          <p:cNvSpPr/>
          <p:nvPr/>
        </p:nvSpPr>
        <p:spPr bwMode="auto">
          <a:xfrm>
            <a:off x="94839" y="3598779"/>
            <a:ext cx="2663053" cy="664673"/>
          </a:xfrm>
          <a:prstGeom prst="downArrowCallout">
            <a:avLst/>
          </a:prstGeom>
          <a:solidFill>
            <a:srgbClr val="FF77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Dispute Grade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0" name="Rectangle 9"/>
          <p:cNvSpPr/>
          <p:nvPr/>
        </p:nvSpPr>
        <p:spPr bwMode="auto">
          <a:xfrm>
            <a:off x="84595" y="4284232"/>
            <a:ext cx="2663052" cy="484651"/>
          </a:xfrm>
          <a:prstGeom prst="rec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Resolve Dispute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1" name="Down Arrow Callout 10"/>
          <p:cNvSpPr/>
          <p:nvPr/>
        </p:nvSpPr>
        <p:spPr bwMode="auto">
          <a:xfrm>
            <a:off x="3300706" y="148241"/>
            <a:ext cx="2663053"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Create Company</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2" name="Down Arrow Callout 11"/>
          <p:cNvSpPr/>
          <p:nvPr/>
        </p:nvSpPr>
        <p:spPr bwMode="auto">
          <a:xfrm>
            <a:off x="3300706" y="867026"/>
            <a:ext cx="2663053"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Revise</a:t>
            </a:r>
            <a:r>
              <a:rPr kumimoji="0" lang="en-US" sz="2000" b="0" i="0" u="none" strike="noStrike" cap="none" normalizeH="0" dirty="0" smtClean="0">
                <a:ln>
                  <a:noFill/>
                </a:ln>
                <a:solidFill>
                  <a:srgbClr val="000000"/>
                </a:solidFill>
                <a:effectLst/>
                <a:latin typeface="Arial" panose="020B0604020202020204" pitchFamily="34" charset="0"/>
                <a:ea typeface="ＭＳ Ｐゴシック" charset="0"/>
                <a:cs typeface="Arial" panose="020B0604020202020204" pitchFamily="34" charset="0"/>
              </a:rPr>
              <a:t> </a:t>
            </a: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Company</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3" name="Down Arrow Callout 12"/>
          <p:cNvSpPr/>
          <p:nvPr/>
        </p:nvSpPr>
        <p:spPr bwMode="auto">
          <a:xfrm>
            <a:off x="3310948" y="2885364"/>
            <a:ext cx="2663053" cy="664673"/>
          </a:xfrm>
          <a:prstGeom prst="downArrowCallou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Solve Problem</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4" name="Down Arrow Callout 13"/>
          <p:cNvSpPr/>
          <p:nvPr/>
        </p:nvSpPr>
        <p:spPr bwMode="auto">
          <a:xfrm>
            <a:off x="3310948" y="3573422"/>
            <a:ext cx="266305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Grade Solution </a:t>
            </a:r>
            <a:r>
              <a:rPr kumimoji="0" lang="en-US" sz="1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(x2)</a:t>
            </a:r>
            <a:endParaRPr kumimoji="0" lang="en-US" sz="1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5" name="Down Arrow Callout 14"/>
          <p:cNvSpPr/>
          <p:nvPr/>
        </p:nvSpPr>
        <p:spPr bwMode="auto">
          <a:xfrm>
            <a:off x="3310948" y="4251242"/>
            <a:ext cx="266305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Consolidate Grades</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6" name="Down Arrow Callout 15"/>
          <p:cNvSpPr/>
          <p:nvPr/>
        </p:nvSpPr>
        <p:spPr bwMode="auto">
          <a:xfrm>
            <a:off x="3310950" y="4929058"/>
            <a:ext cx="2663053" cy="664673"/>
          </a:xfrm>
          <a:prstGeom prst="downArrowCallout">
            <a:avLst/>
          </a:prstGeom>
          <a:solidFill>
            <a:srgbClr val="FF77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Dispute Grade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7" name="Rectangle 16"/>
          <p:cNvSpPr/>
          <p:nvPr/>
        </p:nvSpPr>
        <p:spPr bwMode="auto">
          <a:xfrm>
            <a:off x="3300706" y="5614511"/>
            <a:ext cx="2663052" cy="484651"/>
          </a:xfrm>
          <a:prstGeom prst="rec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Resolve Dispute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8" name="Down Arrow Callout 17"/>
          <p:cNvSpPr/>
          <p:nvPr/>
        </p:nvSpPr>
        <p:spPr bwMode="auto">
          <a:xfrm>
            <a:off x="3210261" y="1526829"/>
            <a:ext cx="2864425"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Create Ethical Dilemma</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9" name="Down Arrow Callout 18"/>
          <p:cNvSpPr/>
          <p:nvPr/>
        </p:nvSpPr>
        <p:spPr bwMode="auto">
          <a:xfrm>
            <a:off x="3300705" y="2236892"/>
            <a:ext cx="2663053"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Revise</a:t>
            </a:r>
            <a:r>
              <a:rPr kumimoji="0" lang="en-US" sz="2000" b="0" i="0" u="none" strike="noStrike" cap="none" normalizeH="0" dirty="0" smtClean="0">
                <a:ln>
                  <a:noFill/>
                </a:ln>
                <a:solidFill>
                  <a:srgbClr val="000000"/>
                </a:solidFill>
                <a:effectLst/>
                <a:latin typeface="Arial" panose="020B0604020202020204" pitchFamily="34" charset="0"/>
                <a:ea typeface="ＭＳ Ｐゴシック" charset="0"/>
                <a:cs typeface="Arial" panose="020B0604020202020204" pitchFamily="34" charset="0"/>
              </a:rPr>
              <a:t> </a:t>
            </a: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Dilemma</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20" name="Oval 19"/>
          <p:cNvSpPr/>
          <p:nvPr/>
        </p:nvSpPr>
        <p:spPr bwMode="auto">
          <a:xfrm>
            <a:off x="6868904" y="893682"/>
            <a:ext cx="2052143" cy="1275739"/>
          </a:xfrm>
          <a:prstGeom prst="ellipse">
            <a:avLst/>
          </a:prstGeom>
          <a:noFill/>
          <a:ln w="25400"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Arial"/>
                <a:ea typeface="ＭＳ Ｐゴシック" charset="0"/>
                <a:cs typeface="Arial"/>
              </a:rPr>
              <a:t>2 stage problem</a:t>
            </a:r>
            <a:endParaRPr kumimoji="0" lang="en-US" sz="2400" b="1" i="0" u="none" strike="noStrike" cap="none" normalizeH="0" baseline="0" dirty="0">
              <a:ln>
                <a:noFill/>
              </a:ln>
              <a:solidFill>
                <a:schemeClr val="tx2"/>
              </a:solidFill>
              <a:effectLst/>
              <a:latin typeface="Arial"/>
              <a:ea typeface="ＭＳ Ｐゴシック" charset="0"/>
              <a:cs typeface="Arial"/>
            </a:endParaRPr>
          </a:p>
        </p:txBody>
      </p:sp>
      <p:sp>
        <p:nvSpPr>
          <p:cNvPr id="21" name="Right Brace 20"/>
          <p:cNvSpPr/>
          <p:nvPr/>
        </p:nvSpPr>
        <p:spPr bwMode="auto">
          <a:xfrm>
            <a:off x="6109734" y="148241"/>
            <a:ext cx="532610" cy="2554766"/>
          </a:xfrm>
          <a:prstGeom prst="rightBrace">
            <a:avLst>
              <a:gd name="adj1" fmla="val 8333"/>
              <a:gd name="adj2" fmla="val 54482"/>
            </a:avLst>
          </a:prstGeom>
          <a:noFill/>
          <a:ln w="63500" cap="flat" cmpd="sng" algn="ctr">
            <a:solidFill>
              <a:schemeClr val="tx2"/>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2"/>
              </a:solidFill>
              <a:effectLst/>
              <a:latin typeface="Andale Mono" charset="0"/>
              <a:ea typeface="ＭＳ Ｐゴシック" charset="0"/>
            </a:endParaRPr>
          </a:p>
        </p:txBody>
      </p:sp>
    </p:spTree>
    <p:extLst>
      <p:ext uri="{BB962C8B-B14F-4D97-AF65-F5344CB8AC3E}">
        <p14:creationId xmlns:p14="http://schemas.microsoft.com/office/powerpoint/2010/main" val="4258307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Arrow Callout 7"/>
          <p:cNvSpPr/>
          <p:nvPr/>
        </p:nvSpPr>
        <p:spPr bwMode="auto">
          <a:xfrm>
            <a:off x="3955673" y="4211680"/>
            <a:ext cx="266305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Grade Dilemma</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9" name="Down Arrow Callout 8"/>
          <p:cNvSpPr/>
          <p:nvPr/>
        </p:nvSpPr>
        <p:spPr bwMode="auto">
          <a:xfrm>
            <a:off x="3955675" y="4889496"/>
            <a:ext cx="2663053" cy="664673"/>
          </a:xfrm>
          <a:prstGeom prst="downArrowCallout">
            <a:avLst/>
          </a:prstGeom>
          <a:solidFill>
            <a:srgbClr val="FF77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Dispute Grade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0" name="Rectangle 9"/>
          <p:cNvSpPr/>
          <p:nvPr/>
        </p:nvSpPr>
        <p:spPr bwMode="auto">
          <a:xfrm>
            <a:off x="3945431" y="5574949"/>
            <a:ext cx="2663052" cy="484651"/>
          </a:xfrm>
          <a:prstGeom prst="rec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Resolve Dispute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1" name="Down Arrow Callout 10"/>
          <p:cNvSpPr/>
          <p:nvPr/>
        </p:nvSpPr>
        <p:spPr bwMode="auto">
          <a:xfrm>
            <a:off x="551845" y="786499"/>
            <a:ext cx="2663053"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Create Company</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2" name="Down Arrow Callout 11"/>
          <p:cNvSpPr/>
          <p:nvPr/>
        </p:nvSpPr>
        <p:spPr bwMode="auto">
          <a:xfrm>
            <a:off x="551845" y="1505284"/>
            <a:ext cx="2663053"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Revise</a:t>
            </a:r>
            <a:r>
              <a:rPr kumimoji="0" lang="en-US" sz="2000" b="0" i="0" u="none" strike="noStrike" cap="none" normalizeH="0" dirty="0" smtClean="0">
                <a:ln>
                  <a:noFill/>
                </a:ln>
                <a:solidFill>
                  <a:srgbClr val="000000"/>
                </a:solidFill>
                <a:effectLst/>
                <a:latin typeface="Arial" panose="020B0604020202020204" pitchFamily="34" charset="0"/>
                <a:ea typeface="ＭＳ Ｐゴシック" charset="0"/>
                <a:cs typeface="Arial" panose="020B0604020202020204" pitchFamily="34" charset="0"/>
              </a:rPr>
              <a:t> </a:t>
            </a: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Company</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3" name="Down Arrow Callout 12"/>
          <p:cNvSpPr/>
          <p:nvPr/>
        </p:nvSpPr>
        <p:spPr bwMode="auto">
          <a:xfrm>
            <a:off x="562087" y="3523622"/>
            <a:ext cx="2663053" cy="664673"/>
          </a:xfrm>
          <a:prstGeom prst="downArrowCallou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Solve </a:t>
            </a:r>
            <a:r>
              <a:rPr kumimoji="0" lang="en-US" sz="2000" b="0" i="0" u="none" strike="noStrike" cap="none" normalizeH="0" baseline="0" dirty="0" err="1" smtClean="0">
                <a:ln>
                  <a:noFill/>
                </a:ln>
                <a:solidFill>
                  <a:srgbClr val="000000"/>
                </a:solidFill>
                <a:effectLst/>
                <a:latin typeface="Arial" panose="020B0604020202020204" pitchFamily="34" charset="0"/>
                <a:ea typeface="ＭＳ Ｐゴシック" charset="0"/>
                <a:cs typeface="Arial" panose="020B0604020202020204" pitchFamily="34" charset="0"/>
              </a:rPr>
              <a:t>Co’s</a:t>
            </a: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 Dilemma</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4" name="Down Arrow Callout 13"/>
          <p:cNvSpPr/>
          <p:nvPr/>
        </p:nvSpPr>
        <p:spPr bwMode="auto">
          <a:xfrm>
            <a:off x="562087" y="4211680"/>
            <a:ext cx="266305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Grade Solution </a:t>
            </a:r>
            <a:r>
              <a:rPr kumimoji="0" lang="en-US" sz="1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(x2)</a:t>
            </a:r>
            <a:endParaRPr kumimoji="0" lang="en-US" sz="1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5" name="Down Arrow Callout 14"/>
          <p:cNvSpPr/>
          <p:nvPr/>
        </p:nvSpPr>
        <p:spPr bwMode="auto">
          <a:xfrm>
            <a:off x="562087" y="4889500"/>
            <a:ext cx="266305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Consolidate Grades</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6" name="Down Arrow Callout 15"/>
          <p:cNvSpPr/>
          <p:nvPr/>
        </p:nvSpPr>
        <p:spPr bwMode="auto">
          <a:xfrm>
            <a:off x="562089" y="5567316"/>
            <a:ext cx="2663053" cy="664673"/>
          </a:xfrm>
          <a:prstGeom prst="downArrowCallout">
            <a:avLst/>
          </a:prstGeom>
          <a:solidFill>
            <a:srgbClr val="FF77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Dispute Grade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7" name="Rectangle 16"/>
          <p:cNvSpPr/>
          <p:nvPr/>
        </p:nvSpPr>
        <p:spPr bwMode="auto">
          <a:xfrm>
            <a:off x="551845" y="6252769"/>
            <a:ext cx="2663052" cy="484651"/>
          </a:xfrm>
          <a:prstGeom prst="rec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Resolve Dispute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8" name="Down Arrow Callout 17"/>
          <p:cNvSpPr/>
          <p:nvPr/>
        </p:nvSpPr>
        <p:spPr bwMode="auto">
          <a:xfrm>
            <a:off x="461400" y="2165087"/>
            <a:ext cx="2864425"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Create Ethical Dilemma</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9" name="Down Arrow Callout 18"/>
          <p:cNvSpPr/>
          <p:nvPr/>
        </p:nvSpPr>
        <p:spPr bwMode="auto">
          <a:xfrm>
            <a:off x="551844" y="2875150"/>
            <a:ext cx="2663053"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Revise</a:t>
            </a:r>
            <a:r>
              <a:rPr kumimoji="0" lang="en-US" sz="2000" b="0" i="0" u="none" strike="noStrike" cap="none" normalizeH="0" dirty="0" smtClean="0">
                <a:ln>
                  <a:noFill/>
                </a:ln>
                <a:solidFill>
                  <a:srgbClr val="000000"/>
                </a:solidFill>
                <a:effectLst/>
                <a:latin typeface="Arial" panose="020B0604020202020204" pitchFamily="34" charset="0"/>
                <a:ea typeface="ＭＳ Ｐゴシック" charset="0"/>
                <a:cs typeface="Arial" panose="020B0604020202020204" pitchFamily="34" charset="0"/>
              </a:rPr>
              <a:t> </a:t>
            </a: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Dilemma</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20" name="Oval 19"/>
          <p:cNvSpPr/>
          <p:nvPr/>
        </p:nvSpPr>
        <p:spPr bwMode="auto">
          <a:xfrm>
            <a:off x="4823209" y="74260"/>
            <a:ext cx="4302559" cy="1503331"/>
          </a:xfrm>
          <a:prstGeom prst="ellipse">
            <a:avLst/>
          </a:prstGeom>
          <a:noFill/>
          <a:ln w="50800"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Arial"/>
                <a:ea typeface="ＭＳ Ｐゴシック" charset="0"/>
                <a:cs typeface="Arial"/>
              </a:rPr>
              <a:t>Grade </a:t>
            </a:r>
            <a:r>
              <a:rPr lang="en-US" sz="2400" b="1" i="1" dirty="0">
                <a:solidFill>
                  <a:schemeClr val="tx2"/>
                </a:solidFill>
                <a:latin typeface="Arial"/>
                <a:ea typeface="ＭＳ Ｐゴシック" charset="0"/>
                <a:cs typeface="Arial"/>
              </a:rPr>
              <a:t>q</a:t>
            </a:r>
            <a:r>
              <a:rPr kumimoji="0" lang="en-US" sz="2400" b="1" i="1" strike="noStrike" cap="none" normalizeH="0" baseline="0" dirty="0" smtClean="0">
                <a:ln>
                  <a:noFill/>
                </a:ln>
                <a:solidFill>
                  <a:schemeClr val="tx2"/>
                </a:solidFill>
                <a:effectLst/>
                <a:latin typeface="Arial"/>
                <a:ea typeface="ＭＳ Ｐゴシック" charset="0"/>
                <a:cs typeface="Arial"/>
              </a:rPr>
              <a:t>uality</a:t>
            </a:r>
            <a:r>
              <a:rPr kumimoji="0" lang="en-US" sz="2400" b="1" i="0" u="none" strike="noStrike" cap="none" normalizeH="0" dirty="0" smtClean="0">
                <a:ln>
                  <a:noFill/>
                </a:ln>
                <a:solidFill>
                  <a:schemeClr val="tx2"/>
                </a:solidFill>
                <a:effectLst/>
                <a:latin typeface="Arial"/>
                <a:ea typeface="ＭＳ Ｐゴシック" charset="0"/>
                <a:cs typeface="Arial"/>
              </a:rPr>
              <a:t> of company, dilemma &amp; solution</a:t>
            </a:r>
            <a:endParaRPr kumimoji="0" lang="en-US" sz="2400" b="1" i="0" u="none" strike="noStrike" cap="none" normalizeH="0" baseline="0" dirty="0">
              <a:ln>
                <a:noFill/>
              </a:ln>
              <a:solidFill>
                <a:schemeClr val="tx2"/>
              </a:solidFill>
              <a:effectLst/>
              <a:latin typeface="Arial"/>
              <a:ea typeface="ＭＳ Ｐゴシック" charset="0"/>
              <a:cs typeface="Arial"/>
            </a:endParaRPr>
          </a:p>
        </p:txBody>
      </p:sp>
      <p:sp>
        <p:nvSpPr>
          <p:cNvPr id="22" name="Down Arrow Callout 21"/>
          <p:cNvSpPr/>
          <p:nvPr/>
        </p:nvSpPr>
        <p:spPr bwMode="auto">
          <a:xfrm>
            <a:off x="6196262" y="1927760"/>
            <a:ext cx="266305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Grade Company</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23" name="Down Arrow Callout 22"/>
          <p:cNvSpPr/>
          <p:nvPr/>
        </p:nvSpPr>
        <p:spPr bwMode="auto">
          <a:xfrm>
            <a:off x="6196264" y="2605576"/>
            <a:ext cx="2663053" cy="664673"/>
          </a:xfrm>
          <a:prstGeom prst="downArrowCallout">
            <a:avLst/>
          </a:prstGeom>
          <a:solidFill>
            <a:srgbClr val="FF77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Dispute Grade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24" name="Rectangle 23"/>
          <p:cNvSpPr/>
          <p:nvPr/>
        </p:nvSpPr>
        <p:spPr bwMode="auto">
          <a:xfrm>
            <a:off x="6186020" y="3291029"/>
            <a:ext cx="2663052" cy="484651"/>
          </a:xfrm>
          <a:prstGeom prst="rec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Resolve Dispute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cxnSp>
        <p:nvCxnSpPr>
          <p:cNvPr id="3" name="Straight Arrow Connector 2"/>
          <p:cNvCxnSpPr>
            <a:stCxn id="18" idx="3"/>
          </p:cNvCxnSpPr>
          <p:nvPr/>
        </p:nvCxnSpPr>
        <p:spPr bwMode="auto">
          <a:xfrm>
            <a:off x="3325825" y="2381029"/>
            <a:ext cx="629848" cy="1730726"/>
          </a:xfrm>
          <a:prstGeom prst="straightConnector1">
            <a:avLst/>
          </a:prstGeom>
          <a:solidFill>
            <a:schemeClr val="accent1"/>
          </a:solidFill>
          <a:ln w="31750" cap="flat" cmpd="sng" algn="ctr">
            <a:solidFill>
              <a:schemeClr val="accent1">
                <a:lumMod val="75000"/>
              </a:schemeClr>
            </a:solidFill>
            <a:prstDash val="solid"/>
            <a:round/>
            <a:headEnd type="none" w="med" len="med"/>
            <a:tailEnd type="triangl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7" name="Straight Arrow Connector 26"/>
          <p:cNvCxnSpPr>
            <a:stCxn id="11" idx="3"/>
          </p:cNvCxnSpPr>
          <p:nvPr/>
        </p:nvCxnSpPr>
        <p:spPr bwMode="auto">
          <a:xfrm>
            <a:off x="3214898" y="1002441"/>
            <a:ext cx="2884451" cy="913443"/>
          </a:xfrm>
          <a:prstGeom prst="straightConnector1">
            <a:avLst/>
          </a:prstGeom>
          <a:solidFill>
            <a:schemeClr val="accent1"/>
          </a:solidFill>
          <a:ln w="31750" cap="flat" cmpd="sng" algn="ctr">
            <a:solidFill>
              <a:schemeClr val="accent1">
                <a:lumMod val="75000"/>
              </a:schemeClr>
            </a:solidFill>
            <a:prstDash val="solid"/>
            <a:round/>
            <a:headEnd type="none" w="med" len="med"/>
            <a:tailEnd type="triangl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60704502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Arrow Callout 7"/>
          <p:cNvSpPr/>
          <p:nvPr/>
        </p:nvSpPr>
        <p:spPr bwMode="auto">
          <a:xfrm>
            <a:off x="4021234" y="4890948"/>
            <a:ext cx="266305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Grade Report (x3)</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9" name="Down Arrow Callout 8"/>
          <p:cNvSpPr/>
          <p:nvPr/>
        </p:nvSpPr>
        <p:spPr bwMode="auto">
          <a:xfrm>
            <a:off x="4021236" y="5568764"/>
            <a:ext cx="2663053" cy="664673"/>
          </a:xfrm>
          <a:prstGeom prst="downArrowCallout">
            <a:avLst/>
          </a:prstGeom>
          <a:solidFill>
            <a:srgbClr val="FF77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Dispute Grade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0" name="Rectangle 9"/>
          <p:cNvSpPr/>
          <p:nvPr/>
        </p:nvSpPr>
        <p:spPr bwMode="auto">
          <a:xfrm>
            <a:off x="4010992" y="6254217"/>
            <a:ext cx="2663052" cy="484651"/>
          </a:xfrm>
          <a:prstGeom prst="rec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Resolve Dispute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1" name="Down Arrow Callout 10"/>
          <p:cNvSpPr/>
          <p:nvPr/>
        </p:nvSpPr>
        <p:spPr bwMode="auto">
          <a:xfrm>
            <a:off x="548147" y="828918"/>
            <a:ext cx="2663053"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Craft Scienc</a:t>
            </a:r>
            <a:r>
              <a:rPr lang="en-US" sz="2000" dirty="0" smtClean="0">
                <a:solidFill>
                  <a:srgbClr val="000000"/>
                </a:solidFill>
                <a:latin typeface="Arial" panose="020B0604020202020204" pitchFamily="34" charset="0"/>
                <a:ea typeface="ＭＳ Ｐゴシック" charset="0"/>
                <a:cs typeface="Arial" panose="020B0604020202020204" pitchFamily="34" charset="0"/>
              </a:rPr>
              <a:t>e </a:t>
            </a: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Topic</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2" name="Down Arrow Callout 11"/>
          <p:cNvSpPr/>
          <p:nvPr/>
        </p:nvSpPr>
        <p:spPr bwMode="auto">
          <a:xfrm>
            <a:off x="551845" y="1505284"/>
            <a:ext cx="2663053"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Revise</a:t>
            </a:r>
            <a:r>
              <a:rPr kumimoji="0" lang="en-US" sz="2000" b="0" i="0" u="none" strike="noStrike" cap="none" normalizeH="0" dirty="0" smtClean="0">
                <a:ln>
                  <a:noFill/>
                </a:ln>
                <a:solidFill>
                  <a:srgbClr val="000000"/>
                </a:solidFill>
                <a:effectLst/>
                <a:latin typeface="Arial" panose="020B0604020202020204" pitchFamily="34" charset="0"/>
                <a:ea typeface="ＭＳ Ｐゴシック" charset="0"/>
                <a:cs typeface="Arial" panose="020B0604020202020204" pitchFamily="34" charset="0"/>
              </a:rPr>
              <a:t> </a:t>
            </a: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Topic</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3" name="Down Arrow Callout 12"/>
          <p:cNvSpPr/>
          <p:nvPr/>
        </p:nvSpPr>
        <p:spPr bwMode="auto">
          <a:xfrm>
            <a:off x="562087" y="3523622"/>
            <a:ext cx="2663053" cy="664673"/>
          </a:xfrm>
          <a:prstGeom prst="downArrowCallou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Class Presentation</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4" name="Down Arrow Callout 13"/>
          <p:cNvSpPr/>
          <p:nvPr/>
        </p:nvSpPr>
        <p:spPr bwMode="auto">
          <a:xfrm>
            <a:off x="186527" y="4211680"/>
            <a:ext cx="3386294"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rgbClr val="000000"/>
                </a:solidFill>
                <a:latin typeface="Arial" panose="020B0604020202020204" pitchFamily="34" charset="0"/>
                <a:ea typeface="ＭＳ Ｐゴシック" charset="0"/>
                <a:cs typeface="Arial" panose="020B0604020202020204" pitchFamily="34" charset="0"/>
              </a:rPr>
              <a:t>Presentation Critiques </a:t>
            </a:r>
            <a:r>
              <a:rPr kumimoji="0" lang="en-US" sz="1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(x5)</a:t>
            </a:r>
            <a:endParaRPr kumimoji="0" lang="en-US" sz="1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7" name="Rectangle 16"/>
          <p:cNvSpPr/>
          <p:nvPr/>
        </p:nvSpPr>
        <p:spPr bwMode="auto">
          <a:xfrm>
            <a:off x="562087" y="4888046"/>
            <a:ext cx="2663052" cy="484651"/>
          </a:xfrm>
          <a:prstGeom prst="rec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Consolidate Critiques</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20" name="Oval 19"/>
          <p:cNvSpPr/>
          <p:nvPr/>
        </p:nvSpPr>
        <p:spPr bwMode="auto">
          <a:xfrm>
            <a:off x="3591052" y="1"/>
            <a:ext cx="5387756" cy="2260001"/>
          </a:xfrm>
          <a:prstGeom prst="ellipse">
            <a:avLst/>
          </a:prstGeom>
          <a:noFill/>
          <a:ln w="50800"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0" rIns="9144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2"/>
                </a:solidFill>
                <a:effectLst/>
                <a:latin typeface="Arial"/>
                <a:ea typeface="ＭＳ Ｐゴシック" charset="0"/>
                <a:cs typeface="Arial"/>
              </a:rPr>
              <a:t>Semester Project</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Arial"/>
                <a:ea typeface="ＭＳ Ｐゴシック" charset="0"/>
                <a:cs typeface="Arial"/>
              </a:rPr>
              <a:t>Grade </a:t>
            </a:r>
            <a:r>
              <a:rPr lang="en-US" sz="2400" b="1" i="1" dirty="0">
                <a:solidFill>
                  <a:schemeClr val="tx2"/>
                </a:solidFill>
                <a:latin typeface="Arial"/>
                <a:ea typeface="ＭＳ Ｐゴシック" charset="0"/>
                <a:cs typeface="Arial"/>
              </a:rPr>
              <a:t>q</a:t>
            </a:r>
            <a:r>
              <a:rPr kumimoji="0" lang="en-US" sz="2400" b="1" i="1" strike="noStrike" cap="none" normalizeH="0" baseline="0" dirty="0" smtClean="0">
                <a:ln>
                  <a:noFill/>
                </a:ln>
                <a:solidFill>
                  <a:schemeClr val="tx2"/>
                </a:solidFill>
                <a:effectLst/>
                <a:latin typeface="Arial"/>
                <a:ea typeface="ＭＳ Ｐゴシック" charset="0"/>
                <a:cs typeface="Arial"/>
              </a:rPr>
              <a:t>uality</a:t>
            </a:r>
            <a:r>
              <a:rPr kumimoji="0" lang="en-US" sz="2400" b="1" i="0" u="none" strike="noStrike" cap="none" normalizeH="0" dirty="0" smtClean="0">
                <a:ln>
                  <a:noFill/>
                </a:ln>
                <a:solidFill>
                  <a:schemeClr val="tx2"/>
                </a:solidFill>
                <a:effectLst/>
                <a:latin typeface="Arial"/>
                <a:ea typeface="ＭＳ Ｐゴシック" charset="0"/>
                <a:cs typeface="Arial"/>
              </a:rPr>
              <a:t> of report.  </a:t>
            </a:r>
            <a:r>
              <a:rPr lang="en-US" sz="2400" b="1" dirty="0" smtClean="0">
                <a:solidFill>
                  <a:schemeClr val="tx2"/>
                </a:solidFill>
                <a:latin typeface="Arial"/>
                <a:ea typeface="ＭＳ Ｐゴシック" charset="0"/>
                <a:cs typeface="Arial"/>
              </a:rPr>
              <a:t>Get critiques of proposal (for revision) and final presentation.</a:t>
            </a:r>
            <a:endParaRPr kumimoji="0" lang="en-US" sz="2400" b="1" i="0" u="none" strike="noStrike" cap="none" normalizeH="0" baseline="0" dirty="0">
              <a:ln>
                <a:noFill/>
              </a:ln>
              <a:solidFill>
                <a:schemeClr val="tx2"/>
              </a:solidFill>
              <a:effectLst/>
              <a:latin typeface="Arial"/>
              <a:ea typeface="ＭＳ Ｐゴシック" charset="0"/>
              <a:cs typeface="Arial"/>
            </a:endParaRPr>
          </a:p>
        </p:txBody>
      </p:sp>
      <p:cxnSp>
        <p:nvCxnSpPr>
          <p:cNvPr id="3" name="Straight Arrow Connector 2"/>
          <p:cNvCxnSpPr/>
          <p:nvPr/>
        </p:nvCxnSpPr>
        <p:spPr bwMode="auto">
          <a:xfrm>
            <a:off x="3214897" y="3259960"/>
            <a:ext cx="1151223" cy="1616393"/>
          </a:xfrm>
          <a:prstGeom prst="straightConnector1">
            <a:avLst/>
          </a:prstGeom>
          <a:solidFill>
            <a:schemeClr val="accent1"/>
          </a:solidFill>
          <a:ln w="31750" cap="flat" cmpd="sng" algn="ctr">
            <a:solidFill>
              <a:schemeClr val="accent1">
                <a:lumMod val="75000"/>
              </a:schemeClr>
            </a:solidFill>
            <a:prstDash val="solid"/>
            <a:round/>
            <a:headEnd type="none" w="med" len="med"/>
            <a:tailEnd type="triangl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7" name="Straight Arrow Connector 26"/>
          <p:cNvCxnSpPr>
            <a:stCxn id="29" idx="1"/>
            <a:endCxn id="21" idx="3"/>
          </p:cNvCxnSpPr>
          <p:nvPr/>
        </p:nvCxnSpPr>
        <p:spPr bwMode="auto">
          <a:xfrm flipH="1" flipV="1">
            <a:off x="3214898" y="3057930"/>
            <a:ext cx="3022914" cy="1275259"/>
          </a:xfrm>
          <a:prstGeom prst="straightConnector1">
            <a:avLst/>
          </a:prstGeom>
          <a:solidFill>
            <a:schemeClr val="accent1"/>
          </a:solid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1" name="Down Arrow Callout 20"/>
          <p:cNvSpPr/>
          <p:nvPr/>
        </p:nvSpPr>
        <p:spPr bwMode="auto">
          <a:xfrm>
            <a:off x="551845" y="2841988"/>
            <a:ext cx="2663053" cy="664673"/>
          </a:xfrm>
          <a:prstGeom prst="downArrowCallou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Project Report</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26" name="Down Arrow Callout 25"/>
          <p:cNvSpPr/>
          <p:nvPr/>
        </p:nvSpPr>
        <p:spPr bwMode="auto">
          <a:xfrm>
            <a:off x="5969001" y="2723444"/>
            <a:ext cx="2919684" cy="692041"/>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Proposal Feedback (x3)</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29" name="Rectangle 28"/>
          <p:cNvSpPr/>
          <p:nvPr/>
        </p:nvSpPr>
        <p:spPr bwMode="auto">
          <a:xfrm>
            <a:off x="6237812" y="4090863"/>
            <a:ext cx="2663052" cy="484651"/>
          </a:xfrm>
          <a:prstGeom prst="rect">
            <a:avLst/>
          </a:prstGeom>
          <a:solidFill>
            <a:srgbClr val="D2D2F4"/>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Revise Proposal</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30" name="Down Arrow Callout 29"/>
          <p:cNvSpPr/>
          <p:nvPr/>
        </p:nvSpPr>
        <p:spPr bwMode="auto">
          <a:xfrm>
            <a:off x="5983111" y="3428628"/>
            <a:ext cx="2995697"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Consolidate Feedback</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36" name="Rectangle 35"/>
          <p:cNvSpPr/>
          <p:nvPr/>
        </p:nvSpPr>
        <p:spPr bwMode="auto">
          <a:xfrm>
            <a:off x="562087" y="2171046"/>
            <a:ext cx="2663052" cy="484651"/>
          </a:xfrm>
          <a:prstGeom prst="rec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Develop</a:t>
            </a:r>
            <a:r>
              <a:rPr kumimoji="0" lang="en-US" sz="2000" b="0" i="0" u="none" strike="noStrike" cap="none" normalizeH="0" dirty="0" smtClean="0">
                <a:ln>
                  <a:noFill/>
                </a:ln>
                <a:solidFill>
                  <a:srgbClr val="000000"/>
                </a:solidFill>
                <a:effectLst/>
                <a:latin typeface="Arial" panose="020B0604020202020204" pitchFamily="34" charset="0"/>
                <a:ea typeface="ＭＳ Ｐゴシック" charset="0"/>
                <a:cs typeface="Arial" panose="020B0604020202020204" pitchFamily="34" charset="0"/>
              </a:rPr>
              <a:t> Proposal</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cxnSp>
        <p:nvCxnSpPr>
          <p:cNvPr id="40" name="Straight Arrow Connector 39"/>
          <p:cNvCxnSpPr>
            <a:stCxn id="36" idx="3"/>
            <a:endCxn id="26" idx="1"/>
          </p:cNvCxnSpPr>
          <p:nvPr/>
        </p:nvCxnSpPr>
        <p:spPr bwMode="auto">
          <a:xfrm>
            <a:off x="3225139" y="2413372"/>
            <a:ext cx="2743862" cy="534906"/>
          </a:xfrm>
          <a:prstGeom prst="straightConnector1">
            <a:avLst/>
          </a:prstGeom>
          <a:solidFill>
            <a:schemeClr val="accent1"/>
          </a:solidFill>
          <a:ln w="31750" cap="flat" cmpd="sng" algn="ctr">
            <a:solidFill>
              <a:schemeClr val="tx1"/>
            </a:solidFill>
            <a:prstDash val="solid"/>
            <a:round/>
            <a:headEnd type="none" w="med" len="med"/>
            <a:tailEnd type="triangle" w="lg" len="lg"/>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259236600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Arrow Callout 7"/>
          <p:cNvSpPr/>
          <p:nvPr/>
        </p:nvSpPr>
        <p:spPr bwMode="auto">
          <a:xfrm>
            <a:off x="1025858" y="4846960"/>
            <a:ext cx="284330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Grade Video (x2 - S)</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9" name="Down Arrow Callout 8"/>
          <p:cNvSpPr/>
          <p:nvPr/>
        </p:nvSpPr>
        <p:spPr bwMode="auto">
          <a:xfrm>
            <a:off x="1025858" y="5524776"/>
            <a:ext cx="2843303" cy="664673"/>
          </a:xfrm>
          <a:prstGeom prst="downArrowCallout">
            <a:avLst/>
          </a:prstGeom>
          <a:solidFill>
            <a:srgbClr val="FF77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Dispute Grade (S1)</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0" name="Rectangle 9"/>
          <p:cNvSpPr/>
          <p:nvPr/>
        </p:nvSpPr>
        <p:spPr bwMode="auto">
          <a:xfrm>
            <a:off x="1016502" y="6210229"/>
            <a:ext cx="2843303" cy="484651"/>
          </a:xfrm>
          <a:prstGeom prst="rec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Resolve Dispute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1" name="Down Arrow Callout 10"/>
          <p:cNvSpPr/>
          <p:nvPr/>
        </p:nvSpPr>
        <p:spPr bwMode="auto">
          <a:xfrm>
            <a:off x="1016503" y="143300"/>
            <a:ext cx="2843303"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Craft Scenario (S1)</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2" name="Down Arrow Callout 11"/>
          <p:cNvSpPr/>
          <p:nvPr/>
        </p:nvSpPr>
        <p:spPr bwMode="auto">
          <a:xfrm>
            <a:off x="1025858" y="819666"/>
            <a:ext cx="2833948" cy="664673"/>
          </a:xfrm>
          <a:prstGeom prst="downArrowCallou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Analyze Scenario (S2)</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4" name="Down Arrow Callout 13"/>
          <p:cNvSpPr/>
          <p:nvPr/>
        </p:nvSpPr>
        <p:spPr bwMode="auto">
          <a:xfrm>
            <a:off x="1016503" y="3515846"/>
            <a:ext cx="2843303" cy="664673"/>
          </a:xfrm>
          <a:prstGeom prst="downArrowCallou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rgbClr val="000000"/>
                </a:solidFill>
                <a:latin typeface="Arial" panose="020B0604020202020204" pitchFamily="34" charset="0"/>
                <a:ea typeface="ＭＳ Ｐゴシック" charset="0"/>
                <a:cs typeface="Arial" panose="020B0604020202020204" pitchFamily="34" charset="0"/>
              </a:rPr>
              <a:t>Instructor Feedback</a:t>
            </a:r>
            <a:endParaRPr kumimoji="0" lang="en-US" sz="1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21" name="Down Arrow Callout 20"/>
          <p:cNvSpPr/>
          <p:nvPr/>
        </p:nvSpPr>
        <p:spPr bwMode="auto">
          <a:xfrm>
            <a:off x="622998" y="4190000"/>
            <a:ext cx="3647552" cy="664673"/>
          </a:xfrm>
          <a:prstGeom prst="downArrowCallout">
            <a:avLst/>
          </a:prstGeom>
          <a:solidFill>
            <a:srgbClr val="D2D2F4"/>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Revise Video of Analysis (S1)</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26" name="Down Arrow Callout 25"/>
          <p:cNvSpPr/>
          <p:nvPr/>
        </p:nvSpPr>
        <p:spPr bwMode="auto">
          <a:xfrm>
            <a:off x="733778" y="2159000"/>
            <a:ext cx="3471333" cy="67459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Video Feedback (x3</a:t>
            </a:r>
            <a:r>
              <a:rPr kumimoji="0" lang="en-US" sz="2000" b="0" i="0" u="none" strike="noStrike" cap="none" normalizeH="0" dirty="0" smtClean="0">
                <a:ln>
                  <a:noFill/>
                </a:ln>
                <a:solidFill>
                  <a:srgbClr val="000000"/>
                </a:solidFill>
                <a:effectLst/>
                <a:latin typeface="Arial" panose="020B0604020202020204" pitchFamily="34" charset="0"/>
                <a:ea typeface="ＭＳ Ｐゴシック" charset="0"/>
                <a:cs typeface="Arial" panose="020B0604020202020204" pitchFamily="34" charset="0"/>
              </a:rPr>
              <a:t> - S</a:t>
            </a: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30" name="Down Arrow Callout 29"/>
          <p:cNvSpPr/>
          <p:nvPr/>
        </p:nvSpPr>
        <p:spPr bwMode="auto">
          <a:xfrm>
            <a:off x="876485" y="2855205"/>
            <a:ext cx="314204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Consolidate Feedback (S)</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9" name="Down Arrow Callout 18"/>
          <p:cNvSpPr/>
          <p:nvPr/>
        </p:nvSpPr>
        <p:spPr bwMode="auto">
          <a:xfrm>
            <a:off x="703385" y="1496032"/>
            <a:ext cx="3496826" cy="664673"/>
          </a:xfrm>
          <a:prstGeom prst="downArrowCallou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Create</a:t>
            </a:r>
            <a:r>
              <a:rPr kumimoji="0" lang="en-US" sz="2000" b="0" i="0" u="none" strike="noStrike" cap="none" normalizeH="0" dirty="0" smtClean="0">
                <a:ln>
                  <a:noFill/>
                </a:ln>
                <a:solidFill>
                  <a:srgbClr val="000000"/>
                </a:solidFill>
                <a:effectLst/>
                <a:latin typeface="Arial" panose="020B0604020202020204" pitchFamily="34" charset="0"/>
                <a:ea typeface="ＭＳ Ｐゴシック" charset="0"/>
                <a:cs typeface="Arial" panose="020B0604020202020204" pitchFamily="34" charset="0"/>
              </a:rPr>
              <a:t> Video of Analysis (S1)</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3" name="Oval 12"/>
          <p:cNvSpPr/>
          <p:nvPr/>
        </p:nvSpPr>
        <p:spPr bwMode="auto">
          <a:xfrm>
            <a:off x="4599773" y="359469"/>
            <a:ext cx="4386711" cy="4283572"/>
          </a:xfrm>
          <a:prstGeom prst="ellipse">
            <a:avLst/>
          </a:prstGeom>
          <a:noFill/>
          <a:ln w="50800"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Arial"/>
                <a:ea typeface="ＭＳ Ｐゴシック" charset="0"/>
                <a:cs typeface="Arial"/>
              </a:rPr>
              <a:t>Student</a:t>
            </a:r>
            <a:r>
              <a:rPr kumimoji="0" lang="en-US" sz="2400" b="1" i="0" u="none" strike="noStrike" cap="none" normalizeH="0" dirty="0" smtClean="0">
                <a:ln>
                  <a:noFill/>
                </a:ln>
                <a:solidFill>
                  <a:schemeClr val="tx2"/>
                </a:solidFill>
                <a:effectLst/>
                <a:latin typeface="Arial"/>
                <a:ea typeface="ＭＳ Ｐゴシック" charset="0"/>
                <a:cs typeface="Arial"/>
              </a:rPr>
              <a:t> </a:t>
            </a:r>
            <a:r>
              <a:rPr kumimoji="0" lang="en-US" sz="2400" b="1" i="0" u="none" strike="noStrike" cap="none" normalizeH="0" baseline="0" dirty="0" smtClean="0">
                <a:ln>
                  <a:noFill/>
                </a:ln>
                <a:solidFill>
                  <a:schemeClr val="tx2"/>
                </a:solidFill>
                <a:effectLst/>
                <a:latin typeface="Arial"/>
                <a:ea typeface="ＭＳ Ｐゴシック" charset="0"/>
                <a:cs typeface="Arial"/>
              </a:rPr>
              <a:t>1 (S1) creates scenario</a:t>
            </a:r>
          </a:p>
          <a:p>
            <a:pPr marL="0" marR="0" indent="0" algn="ctr" defTabSz="914400" rtl="0" eaLnBrk="0" fontAlgn="base" latinLnBrk="0" hangingPunct="0">
              <a:lnSpc>
                <a:spcPct val="100000"/>
              </a:lnSpc>
              <a:spcBef>
                <a:spcPct val="0"/>
              </a:spcBef>
              <a:spcAft>
                <a:spcPct val="0"/>
              </a:spcAft>
              <a:buClrTx/>
              <a:buSzTx/>
              <a:buFontTx/>
              <a:buNone/>
              <a:tabLst/>
            </a:pPr>
            <a:endParaRPr lang="en-US" sz="2400" b="1" dirty="0">
              <a:solidFill>
                <a:schemeClr val="tx2"/>
              </a:solidFill>
              <a:latin typeface="Arial"/>
              <a:ea typeface="ＭＳ Ｐゴシック" charset="0"/>
              <a:cs typeface="Arial"/>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Arial"/>
                <a:ea typeface="ＭＳ Ｐゴシック" charset="0"/>
                <a:cs typeface="Arial"/>
              </a:rPr>
              <a:t>S2</a:t>
            </a:r>
            <a:r>
              <a:rPr kumimoji="0" lang="en-US" sz="2400" b="1" i="0" u="none" strike="noStrike" cap="none" normalizeH="0" dirty="0" smtClean="0">
                <a:ln>
                  <a:noFill/>
                </a:ln>
                <a:solidFill>
                  <a:schemeClr val="tx2"/>
                </a:solidFill>
                <a:effectLst/>
                <a:latin typeface="Arial"/>
                <a:ea typeface="ＭＳ Ｐゴシック" charset="0"/>
                <a:cs typeface="Arial"/>
              </a:rPr>
              <a:t> analyzes scenario</a:t>
            </a:r>
          </a:p>
          <a:p>
            <a:pPr marL="0" marR="0" indent="0" algn="ctr" defTabSz="914400" rtl="0" eaLnBrk="0" fontAlgn="base" latinLnBrk="0" hangingPunct="0">
              <a:lnSpc>
                <a:spcPct val="100000"/>
              </a:lnSpc>
              <a:spcBef>
                <a:spcPct val="0"/>
              </a:spcBef>
              <a:spcAft>
                <a:spcPct val="0"/>
              </a:spcAft>
              <a:buClrTx/>
              <a:buSzTx/>
              <a:buFontTx/>
              <a:buNone/>
              <a:tabLst/>
            </a:pPr>
            <a:endParaRPr lang="en-US" sz="2400" b="1" dirty="0">
              <a:solidFill>
                <a:schemeClr val="tx2"/>
              </a:solidFill>
              <a:latin typeface="Arial"/>
              <a:ea typeface="ＭＳ Ｐゴシック" charset="0"/>
              <a:cs typeface="Arial"/>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dirty="0" smtClean="0">
                <a:ln>
                  <a:noFill/>
                </a:ln>
                <a:solidFill>
                  <a:schemeClr val="tx2"/>
                </a:solidFill>
                <a:effectLst/>
                <a:latin typeface="Arial"/>
                <a:ea typeface="ＭＳ Ｐゴシック" charset="0"/>
                <a:cs typeface="Arial"/>
              </a:rPr>
              <a:t>S1 creates video of analysis, which is critiqued, revised &amp; graded</a:t>
            </a:r>
          </a:p>
          <a:p>
            <a:pPr marL="0" marR="0" indent="0" algn="ctr" defTabSz="914400" rtl="0" eaLnBrk="0" fontAlgn="base" latinLnBrk="0" hangingPunct="0">
              <a:lnSpc>
                <a:spcPct val="100000"/>
              </a:lnSpc>
              <a:spcBef>
                <a:spcPct val="0"/>
              </a:spcBef>
              <a:spcAft>
                <a:spcPct val="0"/>
              </a:spcAft>
              <a:buClrTx/>
              <a:buSzTx/>
              <a:buFontTx/>
              <a:buNone/>
              <a:tabLst/>
            </a:pPr>
            <a:endParaRPr lang="en-US" sz="2400" b="1" baseline="0" dirty="0">
              <a:solidFill>
                <a:schemeClr val="tx2"/>
              </a:solidFill>
              <a:latin typeface="Arial"/>
              <a:ea typeface="ＭＳ Ｐゴシック" charset="0"/>
              <a:cs typeface="Arial"/>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2"/>
              </a:solidFill>
              <a:effectLst/>
              <a:latin typeface="Arial"/>
              <a:ea typeface="ＭＳ Ｐゴシック" charset="0"/>
              <a:cs typeface="Arial"/>
            </a:endParaRPr>
          </a:p>
        </p:txBody>
      </p:sp>
    </p:spTree>
    <p:extLst>
      <p:ext uri="{BB962C8B-B14F-4D97-AF65-F5344CB8AC3E}">
        <p14:creationId xmlns:p14="http://schemas.microsoft.com/office/powerpoint/2010/main" val="215988634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ight Brace 12"/>
          <p:cNvSpPr/>
          <p:nvPr/>
        </p:nvSpPr>
        <p:spPr bwMode="auto">
          <a:xfrm>
            <a:off x="4158545" y="143300"/>
            <a:ext cx="529147" cy="6551580"/>
          </a:xfrm>
          <a:prstGeom prst="rightBrace">
            <a:avLst>
              <a:gd name="adj1" fmla="val 8333"/>
              <a:gd name="adj2" fmla="val 78820"/>
            </a:avLst>
          </a:prstGeom>
          <a:noFill/>
          <a:ln w="63500" cap="flat" cmpd="sng" algn="ctr">
            <a:solidFill>
              <a:srgbClr val="2039FF"/>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ndale Mono" charset="0"/>
              <a:ea typeface="ＭＳ Ｐゴシック" charset="0"/>
            </a:endParaRPr>
          </a:p>
        </p:txBody>
      </p:sp>
      <p:sp>
        <p:nvSpPr>
          <p:cNvPr id="15" name="TextBox 14"/>
          <p:cNvSpPr txBox="1"/>
          <p:nvPr/>
        </p:nvSpPr>
        <p:spPr>
          <a:xfrm>
            <a:off x="4864242" y="5063111"/>
            <a:ext cx="2460079" cy="461665"/>
          </a:xfrm>
          <a:prstGeom prst="rect">
            <a:avLst/>
          </a:prstGeom>
          <a:noFill/>
          <a:ln w="25400">
            <a:solidFill>
              <a:srgbClr val="2039FF"/>
            </a:solidFill>
          </a:ln>
        </p:spPr>
        <p:txBody>
          <a:bodyPr wrap="none" rtlCol="0">
            <a:spAutoFit/>
          </a:bodyPr>
          <a:lstStyle/>
          <a:p>
            <a:r>
              <a:rPr lang="en-US" sz="2400" dirty="0" smtClean="0">
                <a:solidFill>
                  <a:srgbClr val="2039FF"/>
                </a:solidFill>
                <a:latin typeface="Arial"/>
                <a:cs typeface="Arial"/>
              </a:rPr>
              <a:t>Read Everything</a:t>
            </a:r>
            <a:endParaRPr lang="en-US" sz="2400" dirty="0">
              <a:solidFill>
                <a:srgbClr val="2039FF"/>
              </a:solidFill>
              <a:latin typeface="Arial"/>
              <a:cs typeface="Arial"/>
            </a:endParaRPr>
          </a:p>
        </p:txBody>
      </p:sp>
      <p:sp>
        <p:nvSpPr>
          <p:cNvPr id="16" name="Down Arrow Callout 15"/>
          <p:cNvSpPr/>
          <p:nvPr/>
        </p:nvSpPr>
        <p:spPr bwMode="auto">
          <a:xfrm>
            <a:off x="1025858" y="4846960"/>
            <a:ext cx="284330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Grade Video (x2 - S)</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7" name="Down Arrow Callout 16"/>
          <p:cNvSpPr/>
          <p:nvPr/>
        </p:nvSpPr>
        <p:spPr bwMode="auto">
          <a:xfrm>
            <a:off x="1025858" y="5524776"/>
            <a:ext cx="2843303" cy="664673"/>
          </a:xfrm>
          <a:prstGeom prst="downArrowCallout">
            <a:avLst/>
          </a:prstGeom>
          <a:solidFill>
            <a:srgbClr val="FF77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Dispute Grade (S1)</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8" name="Rectangle 17"/>
          <p:cNvSpPr/>
          <p:nvPr/>
        </p:nvSpPr>
        <p:spPr bwMode="auto">
          <a:xfrm>
            <a:off x="1016502" y="6210229"/>
            <a:ext cx="2843303" cy="484651"/>
          </a:xfrm>
          <a:prstGeom prst="rec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Resolve Dispute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22" name="Down Arrow Callout 21"/>
          <p:cNvSpPr/>
          <p:nvPr/>
        </p:nvSpPr>
        <p:spPr bwMode="auto">
          <a:xfrm>
            <a:off x="1016503" y="143300"/>
            <a:ext cx="2843303"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Craft Scenario (S1)</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23" name="Down Arrow Callout 22"/>
          <p:cNvSpPr/>
          <p:nvPr/>
        </p:nvSpPr>
        <p:spPr bwMode="auto">
          <a:xfrm>
            <a:off x="1025858" y="819666"/>
            <a:ext cx="2833948" cy="664673"/>
          </a:xfrm>
          <a:prstGeom prst="downArrowCallou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Analyze Scenario (S2)</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24" name="Down Arrow Callout 23"/>
          <p:cNvSpPr/>
          <p:nvPr/>
        </p:nvSpPr>
        <p:spPr bwMode="auto">
          <a:xfrm>
            <a:off x="1016503" y="3515846"/>
            <a:ext cx="2843303" cy="664673"/>
          </a:xfrm>
          <a:prstGeom prst="downArrowCallou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rgbClr val="000000"/>
                </a:solidFill>
                <a:latin typeface="Arial" panose="020B0604020202020204" pitchFamily="34" charset="0"/>
                <a:ea typeface="ＭＳ Ｐゴシック" charset="0"/>
                <a:cs typeface="Arial" panose="020B0604020202020204" pitchFamily="34" charset="0"/>
              </a:rPr>
              <a:t>Instructor </a:t>
            </a:r>
            <a:r>
              <a:rPr lang="en-US" sz="2000" dirty="0" err="1" smtClean="0">
                <a:solidFill>
                  <a:srgbClr val="000000"/>
                </a:solidFill>
                <a:latin typeface="Arial" panose="020B0604020202020204" pitchFamily="34" charset="0"/>
                <a:ea typeface="ＭＳ Ｐゴシック" charset="0"/>
                <a:cs typeface="Arial" panose="020B0604020202020204" pitchFamily="34" charset="0"/>
              </a:rPr>
              <a:t>Critiqe</a:t>
            </a:r>
            <a:endParaRPr kumimoji="0" lang="en-US" sz="1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25" name="Down Arrow Callout 24"/>
          <p:cNvSpPr/>
          <p:nvPr/>
        </p:nvSpPr>
        <p:spPr bwMode="auto">
          <a:xfrm>
            <a:off x="622998" y="4190000"/>
            <a:ext cx="3647552" cy="664673"/>
          </a:xfrm>
          <a:prstGeom prst="downArrowCallout">
            <a:avLst/>
          </a:prstGeom>
          <a:solidFill>
            <a:srgbClr val="D2D2F4"/>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Revise Video of Analysis (S1)</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29" name="Down Arrow Callout 28"/>
          <p:cNvSpPr/>
          <p:nvPr/>
        </p:nvSpPr>
        <p:spPr bwMode="auto">
          <a:xfrm>
            <a:off x="703385" y="1496032"/>
            <a:ext cx="3496826" cy="664673"/>
          </a:xfrm>
          <a:prstGeom prst="downArrowCallou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Create</a:t>
            </a:r>
            <a:r>
              <a:rPr kumimoji="0" lang="en-US" sz="2000" b="0" i="0" u="none" strike="noStrike" cap="none" normalizeH="0" dirty="0" smtClean="0">
                <a:ln>
                  <a:noFill/>
                </a:ln>
                <a:solidFill>
                  <a:srgbClr val="000000"/>
                </a:solidFill>
                <a:effectLst/>
                <a:latin typeface="Arial" panose="020B0604020202020204" pitchFamily="34" charset="0"/>
                <a:ea typeface="ＭＳ Ｐゴシック" charset="0"/>
                <a:cs typeface="Arial" panose="020B0604020202020204" pitchFamily="34" charset="0"/>
              </a:rPr>
              <a:t> Video of Analysis (S1)</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9" name="Oval 18"/>
          <p:cNvSpPr/>
          <p:nvPr/>
        </p:nvSpPr>
        <p:spPr bwMode="auto">
          <a:xfrm>
            <a:off x="4687692" y="359469"/>
            <a:ext cx="4386711" cy="4283572"/>
          </a:xfrm>
          <a:prstGeom prst="ellipse">
            <a:avLst/>
          </a:prstGeom>
          <a:noFill/>
          <a:ln w="50800" cap="flat" cmpd="sng" algn="ctr">
            <a:solidFill>
              <a:schemeClr val="tx2"/>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Arial"/>
                <a:ea typeface="ＭＳ Ｐゴシック" charset="0"/>
                <a:cs typeface="Arial"/>
              </a:rPr>
              <a:t>Student</a:t>
            </a:r>
            <a:r>
              <a:rPr kumimoji="0" lang="en-US" sz="2400" b="1" i="0" u="none" strike="noStrike" cap="none" normalizeH="0" dirty="0" smtClean="0">
                <a:ln>
                  <a:noFill/>
                </a:ln>
                <a:solidFill>
                  <a:schemeClr val="tx2"/>
                </a:solidFill>
                <a:effectLst/>
                <a:latin typeface="Arial"/>
                <a:ea typeface="ＭＳ Ｐゴシック" charset="0"/>
                <a:cs typeface="Arial"/>
              </a:rPr>
              <a:t> </a:t>
            </a:r>
            <a:r>
              <a:rPr kumimoji="0" lang="en-US" sz="2400" b="1" i="0" u="none" strike="noStrike" cap="none" normalizeH="0" baseline="0" dirty="0" smtClean="0">
                <a:ln>
                  <a:noFill/>
                </a:ln>
                <a:solidFill>
                  <a:schemeClr val="tx2"/>
                </a:solidFill>
                <a:effectLst/>
                <a:latin typeface="Arial"/>
                <a:ea typeface="ＭＳ Ｐゴシック" charset="0"/>
                <a:cs typeface="Arial"/>
              </a:rPr>
              <a:t>1 (S1) creates scenario</a:t>
            </a:r>
          </a:p>
          <a:p>
            <a:pPr marL="0" marR="0" indent="0" algn="ctr" defTabSz="914400" rtl="0" eaLnBrk="0" fontAlgn="base" latinLnBrk="0" hangingPunct="0">
              <a:lnSpc>
                <a:spcPct val="100000"/>
              </a:lnSpc>
              <a:spcBef>
                <a:spcPct val="0"/>
              </a:spcBef>
              <a:spcAft>
                <a:spcPct val="0"/>
              </a:spcAft>
              <a:buClrTx/>
              <a:buSzTx/>
              <a:buFontTx/>
              <a:buNone/>
              <a:tabLst/>
            </a:pPr>
            <a:endParaRPr lang="en-US" sz="2400" b="1" dirty="0">
              <a:solidFill>
                <a:schemeClr val="tx2"/>
              </a:solidFill>
              <a:latin typeface="Arial"/>
              <a:ea typeface="ＭＳ Ｐゴシック" charset="0"/>
              <a:cs typeface="Arial"/>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2"/>
                </a:solidFill>
                <a:effectLst/>
                <a:latin typeface="Arial"/>
                <a:ea typeface="ＭＳ Ｐゴシック" charset="0"/>
                <a:cs typeface="Arial"/>
              </a:rPr>
              <a:t>S2</a:t>
            </a:r>
            <a:r>
              <a:rPr kumimoji="0" lang="en-US" sz="2400" b="1" i="0" u="none" strike="noStrike" cap="none" normalizeH="0" dirty="0" smtClean="0">
                <a:ln>
                  <a:noFill/>
                </a:ln>
                <a:solidFill>
                  <a:schemeClr val="tx2"/>
                </a:solidFill>
                <a:effectLst/>
                <a:latin typeface="Arial"/>
                <a:ea typeface="ＭＳ Ｐゴシック" charset="0"/>
                <a:cs typeface="Arial"/>
              </a:rPr>
              <a:t> analyzes scenario</a:t>
            </a:r>
          </a:p>
          <a:p>
            <a:pPr marL="0" marR="0" indent="0" algn="ctr" defTabSz="914400" rtl="0" eaLnBrk="0" fontAlgn="base" latinLnBrk="0" hangingPunct="0">
              <a:lnSpc>
                <a:spcPct val="100000"/>
              </a:lnSpc>
              <a:spcBef>
                <a:spcPct val="0"/>
              </a:spcBef>
              <a:spcAft>
                <a:spcPct val="0"/>
              </a:spcAft>
              <a:buClrTx/>
              <a:buSzTx/>
              <a:buFontTx/>
              <a:buNone/>
              <a:tabLst/>
            </a:pPr>
            <a:endParaRPr lang="en-US" sz="2400" b="1" dirty="0">
              <a:solidFill>
                <a:schemeClr val="tx2"/>
              </a:solidFill>
              <a:latin typeface="Arial"/>
              <a:ea typeface="ＭＳ Ｐゴシック" charset="0"/>
              <a:cs typeface="Arial"/>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dirty="0" smtClean="0">
                <a:ln>
                  <a:noFill/>
                </a:ln>
                <a:solidFill>
                  <a:schemeClr val="tx2"/>
                </a:solidFill>
                <a:effectLst/>
                <a:latin typeface="Arial"/>
                <a:ea typeface="ＭＳ Ｐゴシック" charset="0"/>
                <a:cs typeface="Arial"/>
              </a:rPr>
              <a:t>S1 creates video of analysis, which is critiqued, revised &amp; graded</a:t>
            </a:r>
          </a:p>
          <a:p>
            <a:pPr marL="0" marR="0" indent="0" algn="ctr" defTabSz="914400" rtl="0" eaLnBrk="0" fontAlgn="base" latinLnBrk="0" hangingPunct="0">
              <a:lnSpc>
                <a:spcPct val="100000"/>
              </a:lnSpc>
              <a:spcBef>
                <a:spcPct val="0"/>
              </a:spcBef>
              <a:spcAft>
                <a:spcPct val="0"/>
              </a:spcAft>
              <a:buClrTx/>
              <a:buSzTx/>
              <a:buFontTx/>
              <a:buNone/>
              <a:tabLst/>
            </a:pPr>
            <a:endParaRPr lang="en-US" sz="2400" b="1" baseline="0" dirty="0">
              <a:solidFill>
                <a:schemeClr val="tx2"/>
              </a:solidFill>
              <a:latin typeface="Arial"/>
              <a:ea typeface="ＭＳ Ｐゴシック" charset="0"/>
              <a:cs typeface="Arial"/>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2"/>
              </a:solidFill>
              <a:effectLst/>
              <a:latin typeface="Arial"/>
              <a:ea typeface="ＭＳ Ｐゴシック" charset="0"/>
              <a:cs typeface="Arial"/>
            </a:endParaRPr>
          </a:p>
        </p:txBody>
      </p:sp>
      <p:sp>
        <p:nvSpPr>
          <p:cNvPr id="20" name="Down Arrow Callout 19"/>
          <p:cNvSpPr/>
          <p:nvPr/>
        </p:nvSpPr>
        <p:spPr bwMode="auto">
          <a:xfrm>
            <a:off x="1016503" y="3515846"/>
            <a:ext cx="2843303" cy="664673"/>
          </a:xfrm>
          <a:prstGeom prst="downArrowCallou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solidFill>
                  <a:srgbClr val="000000"/>
                </a:solidFill>
                <a:latin typeface="Arial" panose="020B0604020202020204" pitchFamily="34" charset="0"/>
                <a:ea typeface="ＭＳ Ｐゴシック" charset="0"/>
                <a:cs typeface="Arial" panose="020B0604020202020204" pitchFamily="34" charset="0"/>
              </a:rPr>
              <a:t>Instructor Feedback</a:t>
            </a:r>
            <a:endParaRPr kumimoji="0" lang="en-US" sz="1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21" name="Down Arrow Callout 20"/>
          <p:cNvSpPr/>
          <p:nvPr/>
        </p:nvSpPr>
        <p:spPr bwMode="auto">
          <a:xfrm>
            <a:off x="733778" y="2159000"/>
            <a:ext cx="3471333" cy="67459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Video Feedback (x3</a:t>
            </a:r>
            <a:r>
              <a:rPr kumimoji="0" lang="en-US" sz="2000" b="0" i="0" u="none" strike="noStrike" cap="none" normalizeH="0" dirty="0" smtClean="0">
                <a:ln>
                  <a:noFill/>
                </a:ln>
                <a:solidFill>
                  <a:srgbClr val="000000"/>
                </a:solidFill>
                <a:effectLst/>
                <a:latin typeface="Arial" panose="020B0604020202020204" pitchFamily="34" charset="0"/>
                <a:ea typeface="ＭＳ Ｐゴシック" charset="0"/>
                <a:cs typeface="Arial" panose="020B0604020202020204" pitchFamily="34" charset="0"/>
              </a:rPr>
              <a:t> - S</a:t>
            </a: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26" name="Down Arrow Callout 25"/>
          <p:cNvSpPr/>
          <p:nvPr/>
        </p:nvSpPr>
        <p:spPr bwMode="auto">
          <a:xfrm>
            <a:off x="876485" y="2855205"/>
            <a:ext cx="314204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Consolidate Feedback (S)</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Tree>
    <p:extLst>
      <p:ext uri="{BB962C8B-B14F-4D97-AF65-F5344CB8AC3E}">
        <p14:creationId xmlns:p14="http://schemas.microsoft.com/office/powerpoint/2010/main" val="167971372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a:xfrm>
            <a:off x="628717" y="677844"/>
            <a:ext cx="7772400" cy="810998"/>
          </a:xfrm>
          <a:extLst>
            <a:ext uri="{FAA26D3D-D897-4be2-8F04-BA451C77F1D7}">
              <ma14:placeholderFlag xmlns:ma14="http://schemas.microsoft.com/office/mac/drawingml/2011/main" val="1"/>
            </a:ext>
          </a:extLst>
        </p:spPr>
        <p:txBody>
          <a:bodyPr/>
          <a:lstStyle/>
          <a:p>
            <a:pPr>
              <a:defRPr/>
            </a:pPr>
            <a:r>
              <a:rPr lang="en-US" sz="3600" dirty="0" smtClean="0">
                <a:solidFill>
                  <a:schemeClr val="tx2">
                    <a:lumMod val="60000"/>
                    <a:lumOff val="40000"/>
                  </a:schemeClr>
                </a:solidFill>
                <a:ea typeface="+mj-ea"/>
                <a:cs typeface="+mj-cs"/>
              </a:rPr>
              <a:t>Time to Apply PL…</a:t>
            </a:r>
          </a:p>
        </p:txBody>
      </p:sp>
      <p:sp>
        <p:nvSpPr>
          <p:cNvPr id="349187" name="Rectangle 3"/>
          <p:cNvSpPr>
            <a:spLocks noGrp="1" noChangeArrowheads="1"/>
          </p:cNvSpPr>
          <p:nvPr>
            <p:ph idx="1"/>
          </p:nvPr>
        </p:nvSpPr>
        <p:spPr>
          <a:xfrm>
            <a:off x="779442" y="1627764"/>
            <a:ext cx="8001686" cy="4114800"/>
          </a:xfrm>
          <a:extLst>
            <a:ext uri="{FAA26D3D-D897-4be2-8F04-BA451C77F1D7}">
              <ma14:placeholderFlag xmlns:ma14="http://schemas.microsoft.com/office/mac/drawingml/2011/main" val="1"/>
            </a:ext>
          </a:extLst>
        </p:spPr>
        <p:txBody>
          <a:bodyPr/>
          <a:lstStyle/>
          <a:p>
            <a:pPr>
              <a:lnSpc>
                <a:spcPct val="130000"/>
              </a:lnSpc>
            </a:pPr>
            <a:r>
              <a:rPr lang="en-US" altLang="en-US" sz="2800" dirty="0" smtClean="0">
                <a:solidFill>
                  <a:schemeClr val="tx2"/>
                </a:solidFill>
              </a:rPr>
              <a:t>About Participatory Learning (PL)</a:t>
            </a:r>
            <a:endParaRPr lang="en-US" altLang="en-US" sz="2800" i="1" dirty="0" smtClean="0">
              <a:solidFill>
                <a:schemeClr val="tx2"/>
              </a:solidFill>
            </a:endParaRPr>
          </a:p>
          <a:p>
            <a:pPr>
              <a:lnSpc>
                <a:spcPct val="130000"/>
              </a:lnSpc>
            </a:pPr>
            <a:r>
              <a:rPr lang="en-US" altLang="en-US" sz="2800" dirty="0">
                <a:solidFill>
                  <a:schemeClr val="tx2"/>
                </a:solidFill>
              </a:rPr>
              <a:t>Experience in classes </a:t>
            </a:r>
            <a:r>
              <a:rPr lang="en-US" altLang="en-US" sz="2800" dirty="0" smtClean="0">
                <a:solidFill>
                  <a:schemeClr val="tx2"/>
                </a:solidFill>
              </a:rPr>
              <a:t>2014-2017  </a:t>
            </a:r>
            <a:r>
              <a:rPr lang="en-US" altLang="en-US" sz="2400" dirty="0" smtClean="0">
                <a:solidFill>
                  <a:schemeClr val="tx2"/>
                </a:solidFill>
              </a:rPr>
              <a:t>&amp; </a:t>
            </a:r>
            <a:r>
              <a:rPr lang="en-US" altLang="en-US" sz="2800" dirty="0" smtClean="0">
                <a:solidFill>
                  <a:schemeClr val="tx2"/>
                </a:solidFill>
              </a:rPr>
              <a:t>demo</a:t>
            </a:r>
            <a:endParaRPr lang="en-US" altLang="en-US" sz="2800" dirty="0">
              <a:solidFill>
                <a:schemeClr val="tx2"/>
              </a:solidFill>
            </a:endParaRPr>
          </a:p>
          <a:p>
            <a:pPr>
              <a:lnSpc>
                <a:spcPct val="130000"/>
              </a:lnSpc>
            </a:pPr>
            <a:r>
              <a:rPr lang="en-US" altLang="en-US" sz="2800" dirty="0" smtClean="0">
                <a:solidFill>
                  <a:schemeClr val="tx2"/>
                </a:solidFill>
              </a:rPr>
              <a:t>Motivation &amp; Theoretical Background</a:t>
            </a:r>
          </a:p>
          <a:p>
            <a:pPr>
              <a:lnSpc>
                <a:spcPct val="130000"/>
              </a:lnSpc>
            </a:pPr>
            <a:r>
              <a:rPr lang="en-US" altLang="en-US" sz="2800" dirty="0" smtClean="0">
                <a:solidFill>
                  <a:schemeClr val="tx2"/>
                </a:solidFill>
              </a:rPr>
              <a:t>Experimental Results</a:t>
            </a:r>
          </a:p>
          <a:p>
            <a:pPr>
              <a:lnSpc>
                <a:spcPct val="130000"/>
              </a:lnSpc>
            </a:pPr>
            <a:r>
              <a:rPr lang="en-US" altLang="en-US" sz="2800" dirty="0" smtClean="0">
                <a:solidFill>
                  <a:schemeClr val="tx2"/>
                </a:solidFill>
              </a:rPr>
              <a:t>Possible Problem Structures</a:t>
            </a:r>
          </a:p>
          <a:p>
            <a:pPr>
              <a:lnSpc>
                <a:spcPct val="130000"/>
              </a:lnSpc>
            </a:pPr>
            <a:r>
              <a:rPr lang="en-US" altLang="en-US" sz="2800" dirty="0" smtClean="0">
                <a:solidFill>
                  <a:schemeClr val="tx2">
                    <a:lumMod val="60000"/>
                    <a:lumOff val="40000"/>
                  </a:schemeClr>
                </a:solidFill>
              </a:rPr>
              <a:t>Exercise: Applying PL</a:t>
            </a:r>
          </a:p>
          <a:p>
            <a:pPr>
              <a:lnSpc>
                <a:spcPct val="130000"/>
              </a:lnSpc>
            </a:pPr>
            <a:r>
              <a:rPr lang="en-US" altLang="en-US" sz="2800" dirty="0" smtClean="0">
                <a:solidFill>
                  <a:schemeClr val="tx2">
                    <a:lumMod val="60000"/>
                    <a:lumOff val="40000"/>
                  </a:schemeClr>
                </a:solidFill>
              </a:rPr>
              <a:t>Interesting Issues</a:t>
            </a:r>
          </a:p>
          <a:p>
            <a:pPr>
              <a:lnSpc>
                <a:spcPct val="130000"/>
              </a:lnSpc>
            </a:pPr>
            <a:r>
              <a:rPr lang="en-US" altLang="en-US" sz="2800" dirty="0" smtClean="0">
                <a:solidFill>
                  <a:schemeClr val="tx2"/>
                </a:solidFill>
              </a:rPr>
              <a:t>Future Work &amp; Invitation to Collaborate</a:t>
            </a:r>
            <a:endParaRPr lang="en-US" altLang="en-US" sz="2800" dirty="0">
              <a:solidFill>
                <a:schemeClr val="tx2"/>
              </a:solidFill>
            </a:endParaRPr>
          </a:p>
        </p:txBody>
      </p:sp>
    </p:spTree>
    <p:extLst>
      <p:ext uri="{BB962C8B-B14F-4D97-AF65-F5344CB8AC3E}">
        <p14:creationId xmlns:p14="http://schemas.microsoft.com/office/powerpoint/2010/main" val="424286147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607" y="221447"/>
            <a:ext cx="7772400" cy="1143000"/>
          </a:xfrm>
        </p:spPr>
        <p:txBody>
          <a:bodyPr/>
          <a:lstStyle/>
          <a:p>
            <a:r>
              <a:rPr lang="en-US" dirty="0" smtClean="0">
                <a:solidFill>
                  <a:schemeClr val="tx2">
                    <a:lumMod val="60000"/>
                    <a:lumOff val="40000"/>
                  </a:schemeClr>
                </a:solidFill>
              </a:rPr>
              <a:t>Exercise: How could you use PL?</a:t>
            </a:r>
            <a:endParaRPr lang="en-US" dirty="0">
              <a:solidFill>
                <a:schemeClr val="tx2">
                  <a:lumMod val="60000"/>
                  <a:lumOff val="40000"/>
                </a:schemeClr>
              </a:solidFill>
            </a:endParaRPr>
          </a:p>
        </p:txBody>
      </p:sp>
      <p:sp>
        <p:nvSpPr>
          <p:cNvPr id="5" name="Content Placeholder 2"/>
          <p:cNvSpPr txBox="1">
            <a:spLocks/>
          </p:cNvSpPr>
          <p:nvPr/>
        </p:nvSpPr>
        <p:spPr bwMode="auto">
          <a:xfrm>
            <a:off x="733529" y="1477038"/>
            <a:ext cx="841047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a:lstStyle>
          <a:p>
            <a:pPr>
              <a:lnSpc>
                <a:spcPct val="150000"/>
              </a:lnSpc>
              <a:spcBef>
                <a:spcPts val="0"/>
              </a:spcBef>
            </a:pPr>
            <a:r>
              <a:rPr lang="en-US" i="1" kern="0" dirty="0" smtClean="0">
                <a:solidFill>
                  <a:schemeClr val="tx2">
                    <a:lumMod val="60000"/>
                    <a:lumOff val="40000"/>
                  </a:schemeClr>
                </a:solidFill>
              </a:rPr>
              <a:t>Subjects? </a:t>
            </a:r>
            <a:r>
              <a:rPr lang="en-US" kern="0" dirty="0" smtClean="0">
                <a:solidFill>
                  <a:schemeClr val="tx2"/>
                </a:solidFill>
              </a:rPr>
              <a:t>STEM, Humanities, Ed, Professions</a:t>
            </a:r>
          </a:p>
          <a:p>
            <a:pPr>
              <a:spcBef>
                <a:spcPts val="900"/>
              </a:spcBef>
            </a:pPr>
            <a:r>
              <a:rPr lang="en-US" i="1" kern="0" dirty="0" smtClean="0">
                <a:solidFill>
                  <a:schemeClr val="tx2">
                    <a:lumMod val="60000"/>
                    <a:lumOff val="40000"/>
                  </a:schemeClr>
                </a:solidFill>
              </a:rPr>
              <a:t>Types? </a:t>
            </a:r>
            <a:r>
              <a:rPr lang="en-US" kern="0" dirty="0" smtClean="0">
                <a:solidFill>
                  <a:schemeClr val="tx2"/>
                </a:solidFill>
              </a:rPr>
              <a:t>homework, labs, discussion, papers,</a:t>
            </a:r>
            <a:br>
              <a:rPr lang="en-US" kern="0" dirty="0" smtClean="0">
                <a:solidFill>
                  <a:schemeClr val="tx2"/>
                </a:solidFill>
              </a:rPr>
            </a:br>
            <a:r>
              <a:rPr lang="en-US" kern="0" dirty="0" smtClean="0">
                <a:solidFill>
                  <a:schemeClr val="tx2"/>
                </a:solidFill>
              </a:rPr>
              <a:t>longer projects, quizzes, exams</a:t>
            </a:r>
          </a:p>
          <a:p>
            <a:pPr>
              <a:spcBef>
                <a:spcPts val="900"/>
              </a:spcBef>
            </a:pPr>
            <a:r>
              <a:rPr lang="en-US" i="1" kern="0" dirty="0" smtClean="0">
                <a:solidFill>
                  <a:schemeClr val="tx2">
                    <a:lumMod val="60000"/>
                    <a:lumOff val="40000"/>
                  </a:schemeClr>
                </a:solidFill>
              </a:rPr>
              <a:t>Structures?  </a:t>
            </a:r>
            <a:r>
              <a:rPr lang="en-US" kern="0" dirty="0" smtClean="0">
                <a:solidFill>
                  <a:schemeClr val="tx2"/>
                </a:solidFill>
              </a:rPr>
              <a:t>Grade problem/assessment, commenting, multi-part problems</a:t>
            </a:r>
            <a:endParaRPr lang="en-US" kern="0" dirty="0">
              <a:solidFill>
                <a:schemeClr val="tx2"/>
              </a:solidFill>
            </a:endParaRPr>
          </a:p>
        </p:txBody>
      </p:sp>
    </p:spTree>
    <p:extLst>
      <p:ext uri="{BB962C8B-B14F-4D97-AF65-F5344CB8AC3E}">
        <p14:creationId xmlns:p14="http://schemas.microsoft.com/office/powerpoint/2010/main" val="127508040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607" y="221447"/>
            <a:ext cx="7772400" cy="1143000"/>
          </a:xfrm>
        </p:spPr>
        <p:txBody>
          <a:bodyPr/>
          <a:lstStyle/>
          <a:p>
            <a:r>
              <a:rPr lang="en-US" dirty="0" smtClean="0">
                <a:solidFill>
                  <a:schemeClr val="tx2">
                    <a:lumMod val="60000"/>
                    <a:lumOff val="40000"/>
                  </a:schemeClr>
                </a:solidFill>
              </a:rPr>
              <a:t>Where Could We Use PL?</a:t>
            </a:r>
            <a:endParaRPr lang="en-US" dirty="0">
              <a:solidFill>
                <a:schemeClr val="tx2">
                  <a:lumMod val="60000"/>
                  <a:lumOff val="40000"/>
                </a:schemeClr>
              </a:solidFill>
            </a:endParaRPr>
          </a:p>
        </p:txBody>
      </p:sp>
      <p:sp>
        <p:nvSpPr>
          <p:cNvPr id="5" name="Content Placeholder 2"/>
          <p:cNvSpPr txBox="1">
            <a:spLocks/>
          </p:cNvSpPr>
          <p:nvPr/>
        </p:nvSpPr>
        <p:spPr bwMode="auto">
          <a:xfrm>
            <a:off x="733529" y="1477038"/>
            <a:ext cx="841047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a:lstStyle>
          <a:p>
            <a:pPr>
              <a:lnSpc>
                <a:spcPct val="150000"/>
              </a:lnSpc>
              <a:spcBef>
                <a:spcPts val="0"/>
              </a:spcBef>
            </a:pPr>
            <a:r>
              <a:rPr lang="en-US" i="1" kern="0" dirty="0" smtClean="0">
                <a:solidFill>
                  <a:schemeClr val="tx2">
                    <a:lumMod val="60000"/>
                    <a:lumOff val="40000"/>
                  </a:schemeClr>
                </a:solidFill>
              </a:rPr>
              <a:t>Levels? </a:t>
            </a:r>
            <a:r>
              <a:rPr lang="en-US" kern="0" dirty="0" smtClean="0">
                <a:solidFill>
                  <a:schemeClr val="tx2"/>
                </a:solidFill>
              </a:rPr>
              <a:t>K-12, CC, UG, grad, vocational, profs</a:t>
            </a:r>
          </a:p>
          <a:p>
            <a:pPr>
              <a:lnSpc>
                <a:spcPct val="150000"/>
              </a:lnSpc>
              <a:spcBef>
                <a:spcPts val="0"/>
              </a:spcBef>
            </a:pPr>
            <a:r>
              <a:rPr lang="en-US" i="1" kern="0" dirty="0" smtClean="0">
                <a:solidFill>
                  <a:schemeClr val="tx2">
                    <a:lumMod val="60000"/>
                    <a:lumOff val="40000"/>
                  </a:schemeClr>
                </a:solidFill>
              </a:rPr>
              <a:t>Subjects? </a:t>
            </a:r>
            <a:r>
              <a:rPr lang="en-US" kern="0" dirty="0" smtClean="0">
                <a:solidFill>
                  <a:schemeClr val="tx2"/>
                </a:solidFill>
              </a:rPr>
              <a:t>STEM, Humanities, Ed, Professions</a:t>
            </a:r>
          </a:p>
          <a:p>
            <a:pPr>
              <a:spcBef>
                <a:spcPts val="900"/>
              </a:spcBef>
            </a:pPr>
            <a:r>
              <a:rPr lang="en-US" i="1" kern="0" dirty="0" smtClean="0">
                <a:solidFill>
                  <a:schemeClr val="tx2">
                    <a:lumMod val="60000"/>
                    <a:lumOff val="40000"/>
                  </a:schemeClr>
                </a:solidFill>
              </a:rPr>
              <a:t>Types? </a:t>
            </a:r>
            <a:r>
              <a:rPr lang="en-US" kern="0" dirty="0" smtClean="0">
                <a:solidFill>
                  <a:schemeClr val="tx2"/>
                </a:solidFill>
              </a:rPr>
              <a:t>homework, labs, discussion, papers,</a:t>
            </a:r>
            <a:br>
              <a:rPr lang="en-US" kern="0" dirty="0" smtClean="0">
                <a:solidFill>
                  <a:schemeClr val="tx2"/>
                </a:solidFill>
              </a:rPr>
            </a:br>
            <a:r>
              <a:rPr lang="en-US" kern="0" dirty="0" smtClean="0">
                <a:solidFill>
                  <a:schemeClr val="tx2"/>
                </a:solidFill>
              </a:rPr>
              <a:t>longer projects, quizzes, exams</a:t>
            </a:r>
          </a:p>
          <a:p>
            <a:pPr>
              <a:lnSpc>
                <a:spcPct val="150000"/>
              </a:lnSpc>
              <a:spcBef>
                <a:spcPts val="0"/>
              </a:spcBef>
            </a:pPr>
            <a:r>
              <a:rPr lang="en-US" i="1" kern="0" dirty="0" smtClean="0">
                <a:solidFill>
                  <a:schemeClr val="tx2">
                    <a:lumMod val="60000"/>
                    <a:lumOff val="40000"/>
                  </a:schemeClr>
                </a:solidFill>
              </a:rPr>
              <a:t>Size? </a:t>
            </a:r>
            <a:r>
              <a:rPr lang="en-US" kern="0" dirty="0" smtClean="0">
                <a:solidFill>
                  <a:schemeClr val="tx2"/>
                </a:solidFill>
              </a:rPr>
              <a:t>small classes </a:t>
            </a:r>
            <a:r>
              <a:rPr lang="en-US" kern="0" dirty="0" smtClean="0">
                <a:solidFill>
                  <a:schemeClr val="tx2"/>
                </a:solidFill>
                <a:sym typeface="Wingdings" panose="05000000000000000000" pitchFamily="2" charset="2"/>
              </a:rPr>
              <a:t>↔ </a:t>
            </a:r>
            <a:r>
              <a:rPr lang="en-US" kern="0" dirty="0" smtClean="0">
                <a:solidFill>
                  <a:schemeClr val="tx2"/>
                </a:solidFill>
              </a:rPr>
              <a:t>MOOCs?</a:t>
            </a:r>
          </a:p>
          <a:p>
            <a:pPr>
              <a:lnSpc>
                <a:spcPct val="150000"/>
              </a:lnSpc>
              <a:spcBef>
                <a:spcPts val="0"/>
              </a:spcBef>
            </a:pPr>
            <a:r>
              <a:rPr lang="en-US" i="1" kern="0" dirty="0" smtClean="0">
                <a:solidFill>
                  <a:schemeClr val="tx2">
                    <a:lumMod val="60000"/>
                    <a:lumOff val="40000"/>
                  </a:schemeClr>
                </a:solidFill>
              </a:rPr>
              <a:t>Informal Learning?  </a:t>
            </a:r>
            <a:r>
              <a:rPr lang="en-US" kern="0" dirty="0" smtClean="0">
                <a:solidFill>
                  <a:schemeClr val="tx2"/>
                </a:solidFill>
              </a:rPr>
              <a:t>hackathon, study groups</a:t>
            </a:r>
          </a:p>
          <a:p>
            <a:pPr>
              <a:spcBef>
                <a:spcPts val="900"/>
              </a:spcBef>
            </a:pPr>
            <a:r>
              <a:rPr lang="en-US" i="1" kern="0" dirty="0" smtClean="0">
                <a:solidFill>
                  <a:schemeClr val="tx2">
                    <a:lumMod val="60000"/>
                    <a:lumOff val="40000"/>
                  </a:schemeClr>
                </a:solidFill>
              </a:rPr>
              <a:t>Structures?  </a:t>
            </a:r>
            <a:r>
              <a:rPr lang="en-US" kern="0" dirty="0" smtClean="0">
                <a:solidFill>
                  <a:schemeClr val="tx2"/>
                </a:solidFill>
              </a:rPr>
              <a:t>Grade problem/assessment, commenting, multi-part problems</a:t>
            </a:r>
            <a:endParaRPr lang="en-US" kern="0" dirty="0">
              <a:solidFill>
                <a:schemeClr val="tx2"/>
              </a:solidFill>
            </a:endParaRPr>
          </a:p>
        </p:txBody>
      </p:sp>
    </p:spTree>
    <p:extLst>
      <p:ext uri="{BB962C8B-B14F-4D97-AF65-F5344CB8AC3E}">
        <p14:creationId xmlns:p14="http://schemas.microsoft.com/office/powerpoint/2010/main" val="366519026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bwMode="auto">
          <a:xfrm>
            <a:off x="5589848" y="676970"/>
            <a:ext cx="2663053"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Create Problem</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3" name="Down Arrow Callout 2"/>
          <p:cNvSpPr/>
          <p:nvPr/>
        </p:nvSpPr>
        <p:spPr bwMode="auto">
          <a:xfrm>
            <a:off x="5589848" y="1395755"/>
            <a:ext cx="2663053"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Revise</a:t>
            </a:r>
            <a:r>
              <a:rPr kumimoji="0" lang="en-US" sz="2000" b="0" i="0" u="none" strike="noStrike" cap="none" normalizeH="0" dirty="0" smtClean="0">
                <a:ln>
                  <a:noFill/>
                </a:ln>
                <a:solidFill>
                  <a:srgbClr val="000000"/>
                </a:solidFill>
                <a:effectLst/>
                <a:latin typeface="Arial" panose="020B0604020202020204" pitchFamily="34" charset="0"/>
                <a:ea typeface="ＭＳ Ｐゴシック" charset="0"/>
                <a:cs typeface="Arial" panose="020B0604020202020204" pitchFamily="34" charset="0"/>
              </a:rPr>
              <a:t> </a:t>
            </a: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Problem</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4" name="Down Arrow Callout 3"/>
          <p:cNvSpPr/>
          <p:nvPr/>
        </p:nvSpPr>
        <p:spPr bwMode="auto">
          <a:xfrm>
            <a:off x="5600090" y="2083814"/>
            <a:ext cx="2663053" cy="664673"/>
          </a:xfrm>
          <a:prstGeom prst="downArrowCallou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Solve Problem</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5" name="Down Arrow Callout 4"/>
          <p:cNvSpPr/>
          <p:nvPr/>
        </p:nvSpPr>
        <p:spPr bwMode="auto">
          <a:xfrm>
            <a:off x="5600090" y="2771872"/>
            <a:ext cx="266305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Grade Solution </a:t>
            </a:r>
            <a:r>
              <a:rPr kumimoji="0" lang="en-US" sz="1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(x2)</a:t>
            </a:r>
            <a:endParaRPr kumimoji="0" lang="en-US" sz="1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6" name="Down Arrow Callout 5"/>
          <p:cNvSpPr/>
          <p:nvPr/>
        </p:nvSpPr>
        <p:spPr bwMode="auto">
          <a:xfrm>
            <a:off x="5600090" y="3449692"/>
            <a:ext cx="266305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Consolidate Grades</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7" name="Down Arrow Callout 6"/>
          <p:cNvSpPr/>
          <p:nvPr/>
        </p:nvSpPr>
        <p:spPr bwMode="auto">
          <a:xfrm>
            <a:off x="5600092" y="4127508"/>
            <a:ext cx="2663053" cy="664673"/>
          </a:xfrm>
          <a:prstGeom prst="downArrowCallout">
            <a:avLst/>
          </a:prstGeom>
          <a:solidFill>
            <a:srgbClr val="FF77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Dispute Grade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0" name="Rectangle 9"/>
          <p:cNvSpPr/>
          <p:nvPr/>
        </p:nvSpPr>
        <p:spPr bwMode="auto">
          <a:xfrm>
            <a:off x="5589848" y="4812961"/>
            <a:ext cx="2663052" cy="484651"/>
          </a:xfrm>
          <a:prstGeom prst="rec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Resolve Dispute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4" name="Right Brace 13"/>
          <p:cNvSpPr/>
          <p:nvPr/>
        </p:nvSpPr>
        <p:spPr bwMode="auto">
          <a:xfrm>
            <a:off x="8283629" y="696425"/>
            <a:ext cx="532610" cy="4547249"/>
          </a:xfrm>
          <a:prstGeom prst="rightBrace">
            <a:avLst>
              <a:gd name="adj1" fmla="val 8333"/>
              <a:gd name="adj2" fmla="val 49690"/>
            </a:avLst>
          </a:prstGeom>
          <a:noFill/>
          <a:ln w="47625" cap="flat" cmpd="sng" algn="ctr">
            <a:solidFill>
              <a:srgbClr val="2039FF"/>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ndale Mono" charset="0"/>
              <a:ea typeface="ＭＳ Ｐゴシック" charset="0"/>
            </a:endParaRPr>
          </a:p>
        </p:txBody>
      </p:sp>
      <p:sp>
        <p:nvSpPr>
          <p:cNvPr id="16" name="TextBox 15"/>
          <p:cNvSpPr txBox="1"/>
          <p:nvPr/>
        </p:nvSpPr>
        <p:spPr>
          <a:xfrm>
            <a:off x="8713113" y="2283866"/>
            <a:ext cx="430887" cy="1802514"/>
          </a:xfrm>
          <a:prstGeom prst="rect">
            <a:avLst/>
          </a:prstGeom>
          <a:noFill/>
          <a:ln w="25400">
            <a:noFill/>
          </a:ln>
        </p:spPr>
        <p:txBody>
          <a:bodyPr vert="vert" wrap="square" rtlCol="0" anchor="t" anchorCtr="0">
            <a:spAutoFit/>
          </a:bodyPr>
          <a:lstStyle/>
          <a:p>
            <a:pPr algn="ctr"/>
            <a:r>
              <a:rPr lang="en-US" sz="1600" dirty="0" smtClean="0">
                <a:solidFill>
                  <a:srgbClr val="2039FF"/>
                </a:solidFill>
                <a:latin typeface="Arial"/>
                <a:cs typeface="Arial"/>
              </a:rPr>
              <a:t>Read   Everything</a:t>
            </a:r>
            <a:endParaRPr lang="en-US" sz="1600" dirty="0">
              <a:solidFill>
                <a:srgbClr val="2039FF"/>
              </a:solidFill>
              <a:latin typeface="Arial"/>
              <a:cs typeface="Arial"/>
            </a:endParaRPr>
          </a:p>
        </p:txBody>
      </p:sp>
      <p:sp>
        <p:nvSpPr>
          <p:cNvPr id="11" name="TextBox 10"/>
          <p:cNvSpPr txBox="1"/>
          <p:nvPr/>
        </p:nvSpPr>
        <p:spPr>
          <a:xfrm>
            <a:off x="5159666" y="0"/>
            <a:ext cx="3984334" cy="523220"/>
          </a:xfrm>
          <a:prstGeom prst="rect">
            <a:avLst/>
          </a:prstGeom>
          <a:noFill/>
        </p:spPr>
        <p:txBody>
          <a:bodyPr wrap="square" rtlCol="0">
            <a:spAutoFit/>
          </a:bodyPr>
          <a:lstStyle/>
          <a:p>
            <a:pPr algn="ctr"/>
            <a:r>
              <a:rPr lang="en-US" sz="2800" dirty="0" smtClean="0">
                <a:solidFill>
                  <a:srgbClr val="2039FF"/>
                </a:solidFill>
                <a:latin typeface="+mj-lt"/>
                <a:cs typeface="Arial"/>
              </a:rPr>
              <a:t>Participatory Learning</a:t>
            </a:r>
            <a:endParaRPr lang="en-US" sz="2800" dirty="0">
              <a:solidFill>
                <a:srgbClr val="2039FF"/>
              </a:solidFill>
              <a:latin typeface="+mj-lt"/>
              <a:cs typeface="Arial"/>
            </a:endParaRPr>
          </a:p>
        </p:txBody>
      </p:sp>
      <p:sp>
        <p:nvSpPr>
          <p:cNvPr id="12" name="TextBox 11"/>
          <p:cNvSpPr txBox="1"/>
          <p:nvPr/>
        </p:nvSpPr>
        <p:spPr>
          <a:xfrm>
            <a:off x="341644" y="235668"/>
            <a:ext cx="7425732" cy="6401753"/>
          </a:xfrm>
          <a:prstGeom prst="rect">
            <a:avLst/>
          </a:prstGeom>
          <a:noFill/>
        </p:spPr>
        <p:txBody>
          <a:bodyPr wrap="square">
            <a:spAutoFit/>
          </a:bodyPr>
          <a:lstStyle>
            <a:lvl1pPr>
              <a:defRPr sz="3200">
                <a:solidFill>
                  <a:schemeClr val="tx1"/>
                </a:solidFill>
                <a:latin typeface="Andale Mono" pitchFamily="1" charset="0"/>
                <a:ea typeface="MS PGothic" pitchFamily="34" charset="-128"/>
              </a:defRPr>
            </a:lvl1pPr>
            <a:lvl2pPr marL="742950" indent="-285750">
              <a:defRPr sz="3200">
                <a:solidFill>
                  <a:schemeClr val="tx1"/>
                </a:solidFill>
                <a:latin typeface="Andale Mono" pitchFamily="1" charset="0"/>
                <a:ea typeface="MS PGothic" pitchFamily="34" charset="-128"/>
              </a:defRPr>
            </a:lvl2pPr>
            <a:lvl3pPr marL="1143000" indent="-228600">
              <a:defRPr sz="3200">
                <a:solidFill>
                  <a:schemeClr val="tx1"/>
                </a:solidFill>
                <a:latin typeface="Andale Mono" pitchFamily="1" charset="0"/>
                <a:ea typeface="MS PGothic" pitchFamily="34" charset="-128"/>
              </a:defRPr>
            </a:lvl3pPr>
            <a:lvl4pPr marL="1600200" indent="-228600">
              <a:defRPr sz="3200">
                <a:solidFill>
                  <a:schemeClr val="tx1"/>
                </a:solidFill>
                <a:latin typeface="Andale Mono" pitchFamily="1" charset="0"/>
                <a:ea typeface="MS PGothic" pitchFamily="34" charset="-128"/>
              </a:defRPr>
            </a:lvl4pPr>
            <a:lvl5pPr marL="2057400" indent="-228600">
              <a:defRPr sz="3200">
                <a:solidFill>
                  <a:schemeClr val="tx1"/>
                </a:solidFill>
                <a:latin typeface="Andale Mono" pitchFamily="1" charset="0"/>
                <a:ea typeface="MS PGothic" pitchFamily="34" charset="-128"/>
              </a:defRPr>
            </a:lvl5pPr>
            <a:lvl6pPr marL="2514600" indent="-228600" eaLnBrk="0" fontAlgn="base" hangingPunct="0">
              <a:spcBef>
                <a:spcPct val="0"/>
              </a:spcBef>
              <a:spcAft>
                <a:spcPct val="0"/>
              </a:spcAft>
              <a:defRPr sz="3200">
                <a:solidFill>
                  <a:schemeClr val="tx1"/>
                </a:solidFill>
                <a:latin typeface="Andale Mono" pitchFamily="1" charset="0"/>
                <a:ea typeface="MS PGothic" pitchFamily="34" charset="-128"/>
              </a:defRPr>
            </a:lvl6pPr>
            <a:lvl7pPr marL="2971800" indent="-228600" eaLnBrk="0" fontAlgn="base" hangingPunct="0">
              <a:spcBef>
                <a:spcPct val="0"/>
              </a:spcBef>
              <a:spcAft>
                <a:spcPct val="0"/>
              </a:spcAft>
              <a:defRPr sz="3200">
                <a:solidFill>
                  <a:schemeClr val="tx1"/>
                </a:solidFill>
                <a:latin typeface="Andale Mono" pitchFamily="1" charset="0"/>
                <a:ea typeface="MS PGothic" pitchFamily="34" charset="-128"/>
              </a:defRPr>
            </a:lvl7pPr>
            <a:lvl8pPr marL="3429000" indent="-228600" eaLnBrk="0" fontAlgn="base" hangingPunct="0">
              <a:spcBef>
                <a:spcPct val="0"/>
              </a:spcBef>
              <a:spcAft>
                <a:spcPct val="0"/>
              </a:spcAft>
              <a:defRPr sz="3200">
                <a:solidFill>
                  <a:schemeClr val="tx1"/>
                </a:solidFill>
                <a:latin typeface="Andale Mono" pitchFamily="1" charset="0"/>
                <a:ea typeface="MS PGothic" pitchFamily="34" charset="-128"/>
              </a:defRPr>
            </a:lvl8pPr>
            <a:lvl9pPr marL="3886200" indent="-228600" eaLnBrk="0" fontAlgn="base" hangingPunct="0">
              <a:spcBef>
                <a:spcPct val="0"/>
              </a:spcBef>
              <a:spcAft>
                <a:spcPct val="0"/>
              </a:spcAft>
              <a:defRPr sz="3200">
                <a:solidFill>
                  <a:schemeClr val="tx1"/>
                </a:solidFill>
                <a:latin typeface="Andale Mono" pitchFamily="1" charset="0"/>
                <a:ea typeface="MS PGothic" pitchFamily="34" charset="-128"/>
              </a:defRPr>
            </a:lvl9pPr>
          </a:lstStyle>
          <a:p>
            <a:pPr>
              <a:spcAft>
                <a:spcPts val="900"/>
              </a:spcAft>
            </a:pPr>
            <a:r>
              <a:rPr lang="en-US" altLang="en-US" b="1" dirty="0" smtClean="0">
                <a:solidFill>
                  <a:schemeClr val="tx2">
                    <a:lumMod val="60000"/>
                    <a:lumOff val="40000"/>
                  </a:schemeClr>
                </a:solidFill>
                <a:latin typeface="Times New Roman" pitchFamily="18" charset="0"/>
                <a:cs typeface="Times New Roman" pitchFamily="18" charset="0"/>
              </a:rPr>
              <a:t>           Issues</a:t>
            </a:r>
          </a:p>
          <a:p>
            <a:pPr marL="342900" indent="-342900">
              <a:spcAft>
                <a:spcPts val="900"/>
              </a:spcAft>
              <a:buFont typeface="Arial"/>
              <a:buChar char="•"/>
            </a:pPr>
            <a:r>
              <a:rPr lang="en-US" altLang="en-US" sz="2400" b="1" dirty="0" smtClean="0">
                <a:solidFill>
                  <a:srgbClr val="000090"/>
                </a:solidFill>
                <a:latin typeface="Times New Roman" pitchFamily="18" charset="0"/>
                <a:cs typeface="Times New Roman" pitchFamily="18" charset="0"/>
              </a:rPr>
              <a:t>Scaffolds, e.g., effective rubrics</a:t>
            </a:r>
          </a:p>
          <a:p>
            <a:pPr marL="342900" indent="-342900">
              <a:spcAft>
                <a:spcPts val="900"/>
              </a:spcAft>
              <a:buFont typeface="Arial"/>
              <a:buChar char="•"/>
            </a:pPr>
            <a:r>
              <a:rPr lang="en-US" altLang="en-US" sz="2400" b="1" dirty="0">
                <a:solidFill>
                  <a:srgbClr val="000090"/>
                </a:solidFill>
                <a:latin typeface="Times New Roman" pitchFamily="18" charset="0"/>
                <a:cs typeface="Times New Roman" pitchFamily="18" charset="0"/>
              </a:rPr>
              <a:t>Fostering good arguments</a:t>
            </a:r>
          </a:p>
          <a:p>
            <a:pPr marL="342900" indent="-342900">
              <a:spcAft>
                <a:spcPts val="900"/>
              </a:spcAft>
              <a:buFont typeface="Arial"/>
              <a:buChar char="•"/>
            </a:pPr>
            <a:r>
              <a:rPr lang="en-US" altLang="en-US" sz="2400" b="1" dirty="0">
                <a:solidFill>
                  <a:srgbClr val="000090"/>
                </a:solidFill>
                <a:latin typeface="Times New Roman" pitchFamily="18" charset="0"/>
                <a:cs typeface="Times New Roman" pitchFamily="18" charset="0"/>
              </a:rPr>
              <a:t>Higher levels of learning</a:t>
            </a:r>
          </a:p>
          <a:p>
            <a:pPr marL="342900" indent="-342900">
              <a:spcAft>
                <a:spcPts val="900"/>
              </a:spcAft>
              <a:buFont typeface="Arial"/>
              <a:buChar char="•"/>
            </a:pPr>
            <a:r>
              <a:rPr lang="en-US" altLang="en-US" sz="2400" b="1" dirty="0" smtClean="0">
                <a:solidFill>
                  <a:srgbClr val="000090"/>
                </a:solidFill>
                <a:latin typeface="Times New Roman" pitchFamily="18" charset="0"/>
                <a:cs typeface="Times New Roman" pitchFamily="18" charset="0"/>
              </a:rPr>
              <a:t>Calibration: learning each skill</a:t>
            </a:r>
          </a:p>
          <a:p>
            <a:pPr marL="342900" indent="-342900">
              <a:spcAft>
                <a:spcPts val="900"/>
              </a:spcAft>
              <a:buFont typeface="Arial"/>
              <a:buChar char="•"/>
            </a:pPr>
            <a:r>
              <a:rPr lang="en-US" altLang="en-US" sz="2400" b="1" dirty="0" smtClean="0">
                <a:solidFill>
                  <a:srgbClr val="000090"/>
                </a:solidFill>
                <a:latin typeface="Times New Roman" pitchFamily="18" charset="0"/>
                <a:cs typeface="Times New Roman" pitchFamily="18" charset="0"/>
              </a:rPr>
              <a:t>Groups</a:t>
            </a:r>
          </a:p>
          <a:p>
            <a:pPr marL="342900" indent="-342900">
              <a:spcAft>
                <a:spcPts val="900"/>
              </a:spcAft>
              <a:buFont typeface="Arial"/>
              <a:buChar char="•"/>
            </a:pPr>
            <a:r>
              <a:rPr lang="en-US" altLang="en-US" sz="2400" b="1" dirty="0" smtClean="0">
                <a:solidFill>
                  <a:srgbClr val="000090"/>
                </a:solidFill>
                <a:latin typeface="Times New Roman" pitchFamily="18" charset="0"/>
                <a:cs typeface="Times New Roman" pitchFamily="18" charset="0"/>
              </a:rPr>
              <a:t>Anonymity  /  Avatars</a:t>
            </a:r>
          </a:p>
          <a:p>
            <a:pPr marL="342900" indent="-342900">
              <a:spcAft>
                <a:spcPts val="900"/>
              </a:spcAft>
              <a:buFont typeface="Arial"/>
              <a:buChar char="•"/>
            </a:pPr>
            <a:r>
              <a:rPr lang="en-US" altLang="en-US" sz="2400" b="1" dirty="0">
                <a:solidFill>
                  <a:srgbClr val="000090"/>
                </a:solidFill>
                <a:latin typeface="Times New Roman" pitchFamily="18" charset="0"/>
                <a:cs typeface="Times New Roman" pitchFamily="18" charset="0"/>
              </a:rPr>
              <a:t>Learning interpersonal skills</a:t>
            </a:r>
          </a:p>
          <a:p>
            <a:pPr marL="342900" indent="-342900">
              <a:spcAft>
                <a:spcPts val="900"/>
              </a:spcAft>
              <a:buFont typeface="Arial"/>
              <a:buChar char="•"/>
            </a:pPr>
            <a:r>
              <a:rPr lang="en-US" altLang="en-US" sz="2400" b="1" dirty="0" smtClean="0">
                <a:solidFill>
                  <a:srgbClr val="000090"/>
                </a:solidFill>
                <a:latin typeface="Times New Roman" pitchFamily="18" charset="0"/>
                <a:cs typeface="Times New Roman" pitchFamily="18" charset="0"/>
              </a:rPr>
              <a:t>Gaming: badges, leaderboard, roles</a:t>
            </a:r>
          </a:p>
          <a:p>
            <a:pPr marL="342900" indent="-342900">
              <a:spcAft>
                <a:spcPts val="900"/>
              </a:spcAft>
              <a:buFont typeface="Arial"/>
              <a:buChar char="•"/>
            </a:pPr>
            <a:r>
              <a:rPr lang="en-US" altLang="en-US" sz="2400" b="1" dirty="0" smtClean="0">
                <a:solidFill>
                  <a:srgbClr val="000090"/>
                </a:solidFill>
                <a:latin typeface="Times New Roman" pitchFamily="18" charset="0"/>
                <a:cs typeface="Times New Roman" pitchFamily="18" charset="0"/>
              </a:rPr>
              <a:t>Trusting </a:t>
            </a:r>
            <a:r>
              <a:rPr lang="en-US" altLang="en-US" sz="2400" b="1" dirty="0">
                <a:solidFill>
                  <a:srgbClr val="000090"/>
                </a:solidFill>
                <a:latin typeface="Times New Roman" pitchFamily="18" charset="0"/>
                <a:cs typeface="Times New Roman" pitchFamily="18" charset="0"/>
              </a:rPr>
              <a:t>Peers</a:t>
            </a:r>
          </a:p>
          <a:p>
            <a:pPr marL="342900" indent="-342900">
              <a:spcAft>
                <a:spcPts val="900"/>
              </a:spcAft>
              <a:buFont typeface="Arial"/>
              <a:buChar char="•"/>
            </a:pPr>
            <a:r>
              <a:rPr lang="en-US" altLang="en-US" sz="2400" b="1" dirty="0" smtClean="0">
                <a:solidFill>
                  <a:srgbClr val="000090"/>
                </a:solidFill>
                <a:latin typeface="Times New Roman" pitchFamily="18" charset="0"/>
                <a:cs typeface="Times New Roman" pitchFamily="18" charset="0"/>
              </a:rPr>
              <a:t>Interest in “uninteresting subjects”</a:t>
            </a:r>
          </a:p>
          <a:p>
            <a:pPr marL="342900" indent="-342900">
              <a:spcAft>
                <a:spcPts val="900"/>
              </a:spcAft>
              <a:buFont typeface="Arial"/>
              <a:buChar char="•"/>
            </a:pPr>
            <a:r>
              <a:rPr lang="en-US" altLang="en-US" sz="2400" b="1" dirty="0" smtClean="0">
                <a:solidFill>
                  <a:srgbClr val="000090"/>
                </a:solidFill>
                <a:latin typeface="Times New Roman" pitchFamily="18" charset="0"/>
                <a:cs typeface="Times New Roman" pitchFamily="18" charset="0"/>
              </a:rPr>
              <a:t>Motivating articulation / further education</a:t>
            </a:r>
            <a:endParaRPr lang="en-US" altLang="en-US" sz="2400" b="1" dirty="0">
              <a:solidFill>
                <a:srgbClr val="000090"/>
              </a:solidFill>
              <a:latin typeface="Times New Roman" pitchFamily="18" charset="0"/>
              <a:cs typeface="Times New Roman" pitchFamily="18" charset="0"/>
            </a:endParaRPr>
          </a:p>
          <a:p>
            <a:pPr marL="342900" indent="-342900">
              <a:spcAft>
                <a:spcPts val="900"/>
              </a:spcAft>
              <a:buFont typeface="Arial"/>
              <a:buChar char="•"/>
            </a:pPr>
            <a:r>
              <a:rPr lang="en-US" altLang="en-US" sz="2400" b="1" dirty="0" smtClean="0">
                <a:solidFill>
                  <a:srgbClr val="000090"/>
                </a:solidFill>
                <a:latin typeface="Times New Roman" pitchFamily="18" charset="0"/>
                <a:cs typeface="Times New Roman" pitchFamily="18" charset="0"/>
              </a:rPr>
              <a:t>Students with challenges</a:t>
            </a:r>
          </a:p>
        </p:txBody>
      </p:sp>
    </p:spTree>
    <p:extLst>
      <p:ext uri="{BB962C8B-B14F-4D97-AF65-F5344CB8AC3E}">
        <p14:creationId xmlns:p14="http://schemas.microsoft.com/office/powerpoint/2010/main" val="347412667"/>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6" name="Rectangle 2"/>
          <p:cNvSpPr>
            <a:spLocks noGrp="1" noChangeArrowheads="1"/>
          </p:cNvSpPr>
          <p:nvPr>
            <p:ph type="title"/>
          </p:nvPr>
        </p:nvSpPr>
        <p:spPr>
          <a:xfrm>
            <a:off x="0" y="446732"/>
            <a:ext cx="9144000" cy="810998"/>
          </a:xfrm>
          <a:extLst>
            <a:ext uri="{FAA26D3D-D897-4be2-8F04-BA451C77F1D7}">
              <ma14:placeholderFlag xmlns:ma14="http://schemas.microsoft.com/office/mac/drawingml/2011/main" val="1"/>
            </a:ext>
          </a:extLst>
        </p:spPr>
        <p:txBody>
          <a:bodyPr/>
          <a:lstStyle/>
          <a:p>
            <a:pPr>
              <a:defRPr/>
            </a:pPr>
            <a:r>
              <a:rPr lang="en-US" sz="3600" dirty="0" smtClean="0">
                <a:solidFill>
                  <a:schemeClr val="tx2">
                    <a:lumMod val="60000"/>
                    <a:lumOff val="40000"/>
                  </a:schemeClr>
                </a:solidFill>
                <a:ea typeface="+mj-ea"/>
                <a:cs typeface="+mj-cs"/>
              </a:rPr>
              <a:t>Wrapping Up…</a:t>
            </a:r>
          </a:p>
        </p:txBody>
      </p:sp>
      <p:sp>
        <p:nvSpPr>
          <p:cNvPr id="349187" name="Rectangle 3"/>
          <p:cNvSpPr>
            <a:spLocks noGrp="1" noChangeArrowheads="1"/>
          </p:cNvSpPr>
          <p:nvPr>
            <p:ph idx="1"/>
          </p:nvPr>
        </p:nvSpPr>
        <p:spPr>
          <a:xfrm>
            <a:off x="508000" y="1708150"/>
            <a:ext cx="8001686" cy="4114800"/>
          </a:xfrm>
          <a:extLst>
            <a:ext uri="{FAA26D3D-D897-4be2-8F04-BA451C77F1D7}">
              <ma14:placeholderFlag xmlns:ma14="http://schemas.microsoft.com/office/mac/drawingml/2011/main" val="1"/>
            </a:ext>
          </a:extLst>
        </p:spPr>
        <p:txBody>
          <a:bodyPr/>
          <a:lstStyle/>
          <a:p>
            <a:pPr>
              <a:lnSpc>
                <a:spcPct val="130000"/>
              </a:lnSpc>
            </a:pPr>
            <a:r>
              <a:rPr lang="en-US" altLang="en-US" sz="2800" dirty="0" smtClean="0">
                <a:solidFill>
                  <a:schemeClr val="tx2"/>
                </a:solidFill>
              </a:rPr>
              <a:t>About Participatory Learning (PL)</a:t>
            </a:r>
            <a:endParaRPr lang="en-US" altLang="en-US" sz="2800" i="1" dirty="0" smtClean="0">
              <a:solidFill>
                <a:schemeClr val="tx2"/>
              </a:solidFill>
            </a:endParaRPr>
          </a:p>
          <a:p>
            <a:pPr>
              <a:lnSpc>
                <a:spcPct val="130000"/>
              </a:lnSpc>
            </a:pPr>
            <a:r>
              <a:rPr lang="en-US" altLang="en-US" sz="2800" dirty="0">
                <a:solidFill>
                  <a:schemeClr val="tx2"/>
                </a:solidFill>
              </a:rPr>
              <a:t>Experience in classes </a:t>
            </a:r>
            <a:r>
              <a:rPr lang="en-US" altLang="en-US" sz="2800" dirty="0" smtClean="0">
                <a:solidFill>
                  <a:schemeClr val="tx2"/>
                </a:solidFill>
              </a:rPr>
              <a:t>2014-2017  </a:t>
            </a:r>
            <a:r>
              <a:rPr lang="en-US" altLang="en-US" sz="2400" dirty="0" smtClean="0">
                <a:solidFill>
                  <a:schemeClr val="tx2"/>
                </a:solidFill>
              </a:rPr>
              <a:t>&amp; </a:t>
            </a:r>
            <a:r>
              <a:rPr lang="en-US" altLang="en-US" sz="2800" dirty="0" smtClean="0">
                <a:solidFill>
                  <a:schemeClr val="tx2"/>
                </a:solidFill>
              </a:rPr>
              <a:t>demo</a:t>
            </a:r>
            <a:endParaRPr lang="en-US" altLang="en-US" sz="2800" dirty="0">
              <a:solidFill>
                <a:schemeClr val="tx2"/>
              </a:solidFill>
            </a:endParaRPr>
          </a:p>
          <a:p>
            <a:pPr>
              <a:lnSpc>
                <a:spcPct val="130000"/>
              </a:lnSpc>
            </a:pPr>
            <a:r>
              <a:rPr lang="en-US" altLang="en-US" sz="2800" dirty="0" smtClean="0">
                <a:solidFill>
                  <a:schemeClr val="tx2"/>
                </a:solidFill>
              </a:rPr>
              <a:t>Motivation &amp; Theoretical Background</a:t>
            </a:r>
          </a:p>
          <a:p>
            <a:pPr>
              <a:lnSpc>
                <a:spcPct val="130000"/>
              </a:lnSpc>
            </a:pPr>
            <a:r>
              <a:rPr lang="en-US" altLang="en-US" sz="2800" dirty="0" smtClean="0">
                <a:solidFill>
                  <a:schemeClr val="tx2"/>
                </a:solidFill>
              </a:rPr>
              <a:t>Experimental Results</a:t>
            </a:r>
          </a:p>
          <a:p>
            <a:pPr>
              <a:lnSpc>
                <a:spcPct val="130000"/>
              </a:lnSpc>
            </a:pPr>
            <a:r>
              <a:rPr lang="en-US" altLang="en-US" sz="2800" dirty="0" smtClean="0">
                <a:solidFill>
                  <a:schemeClr val="tx2"/>
                </a:solidFill>
              </a:rPr>
              <a:t>Possible Problem Structures</a:t>
            </a:r>
          </a:p>
          <a:p>
            <a:pPr>
              <a:lnSpc>
                <a:spcPct val="130000"/>
              </a:lnSpc>
            </a:pPr>
            <a:r>
              <a:rPr lang="en-US" altLang="en-US" sz="2800" dirty="0" smtClean="0">
                <a:solidFill>
                  <a:schemeClr val="tx2"/>
                </a:solidFill>
              </a:rPr>
              <a:t>Exercise: Applying PL</a:t>
            </a:r>
          </a:p>
          <a:p>
            <a:pPr>
              <a:lnSpc>
                <a:spcPct val="130000"/>
              </a:lnSpc>
            </a:pPr>
            <a:r>
              <a:rPr lang="en-US" altLang="en-US" sz="2800" dirty="0" smtClean="0">
                <a:solidFill>
                  <a:schemeClr val="tx2"/>
                </a:solidFill>
              </a:rPr>
              <a:t>Interesting Issues</a:t>
            </a:r>
          </a:p>
          <a:p>
            <a:pPr>
              <a:lnSpc>
                <a:spcPct val="130000"/>
              </a:lnSpc>
            </a:pPr>
            <a:r>
              <a:rPr lang="en-US" altLang="en-US" sz="2800" dirty="0" smtClean="0">
                <a:solidFill>
                  <a:schemeClr val="tx2">
                    <a:lumMod val="60000"/>
                    <a:lumOff val="40000"/>
                  </a:schemeClr>
                </a:solidFill>
              </a:rPr>
              <a:t>Future Work &amp; Invitation to Collaborate</a:t>
            </a:r>
            <a:endParaRPr lang="en-US" altLang="en-US" sz="2800" dirty="0">
              <a:solidFill>
                <a:schemeClr val="tx2">
                  <a:lumMod val="60000"/>
                  <a:lumOff val="40000"/>
                </a:schemeClr>
              </a:solidFill>
            </a:endParaRPr>
          </a:p>
        </p:txBody>
      </p:sp>
    </p:spTree>
    <p:extLst>
      <p:ext uri="{BB962C8B-B14F-4D97-AF65-F5344CB8AC3E}">
        <p14:creationId xmlns:p14="http://schemas.microsoft.com/office/powerpoint/2010/main" val="26807999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bwMode="auto">
          <a:xfrm>
            <a:off x="1172047" y="103443"/>
            <a:ext cx="3273203" cy="983984"/>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Create Problem</a:t>
            </a:r>
            <a:endParaRPr kumimoji="0" lang="en-US" sz="2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3" name="Down Arrow Callout 2"/>
          <p:cNvSpPr/>
          <p:nvPr/>
        </p:nvSpPr>
        <p:spPr bwMode="auto">
          <a:xfrm>
            <a:off x="1151562" y="1098750"/>
            <a:ext cx="3273203" cy="983984"/>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Revise</a:t>
            </a:r>
            <a:r>
              <a:rPr kumimoji="0" lang="en-US" sz="2800" b="0" i="0" u="none" strike="noStrike" cap="none" normalizeH="0" dirty="0" smtClean="0">
                <a:ln>
                  <a:noFill/>
                </a:ln>
                <a:solidFill>
                  <a:srgbClr val="000000"/>
                </a:solidFill>
                <a:effectLst/>
                <a:latin typeface="Arial" panose="020B0604020202020204" pitchFamily="34" charset="0"/>
                <a:ea typeface="ＭＳ Ｐゴシック" charset="0"/>
                <a:cs typeface="Arial" panose="020B0604020202020204" pitchFamily="34" charset="0"/>
              </a:rPr>
              <a:t> </a:t>
            </a: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Problem</a:t>
            </a:r>
            <a:endParaRPr kumimoji="0" lang="en-US" sz="2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4" name="Down Arrow Callout 3"/>
          <p:cNvSpPr/>
          <p:nvPr/>
        </p:nvSpPr>
        <p:spPr bwMode="auto">
          <a:xfrm>
            <a:off x="1151562" y="2094056"/>
            <a:ext cx="3273203" cy="983984"/>
          </a:xfrm>
          <a:prstGeom prst="downArrowCallou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Solve Problem</a:t>
            </a:r>
            <a:endParaRPr kumimoji="0" lang="en-US" sz="2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5" name="Down Arrow Callout 4"/>
          <p:cNvSpPr/>
          <p:nvPr/>
        </p:nvSpPr>
        <p:spPr bwMode="auto">
          <a:xfrm>
            <a:off x="1161804" y="3079120"/>
            <a:ext cx="3273203" cy="983984"/>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Grade Solution </a:t>
            </a:r>
            <a:r>
              <a:rPr kumimoji="0" lang="en-US" sz="24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(x2)</a:t>
            </a:r>
            <a:endParaRPr kumimoji="0" lang="en-US" sz="24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6" name="Down Arrow Callout 5"/>
          <p:cNvSpPr/>
          <p:nvPr/>
        </p:nvSpPr>
        <p:spPr bwMode="auto">
          <a:xfrm>
            <a:off x="1113695" y="4047400"/>
            <a:ext cx="3389905" cy="983984"/>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Consolidate Grades</a:t>
            </a:r>
            <a:endParaRPr kumimoji="0" lang="en-US" sz="2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7" name="Down Arrow Callout 6"/>
          <p:cNvSpPr/>
          <p:nvPr/>
        </p:nvSpPr>
        <p:spPr bwMode="auto">
          <a:xfrm>
            <a:off x="1202775" y="5039008"/>
            <a:ext cx="3273203" cy="983984"/>
          </a:xfrm>
          <a:prstGeom prst="downArrowCallout">
            <a:avLst/>
          </a:prstGeom>
          <a:solidFill>
            <a:srgbClr val="FF77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Dispute Grade</a:t>
            </a:r>
            <a:endParaRPr kumimoji="0" lang="en-US" sz="2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0" name="Rectangle 9"/>
          <p:cNvSpPr/>
          <p:nvPr/>
        </p:nvSpPr>
        <p:spPr bwMode="auto">
          <a:xfrm>
            <a:off x="1192532" y="6021464"/>
            <a:ext cx="3273202" cy="717479"/>
          </a:xfrm>
          <a:prstGeom prst="rec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Resolve Dispute</a:t>
            </a:r>
            <a:endParaRPr kumimoji="0" lang="en-US" sz="2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8" name="TextBox 7"/>
          <p:cNvSpPr txBox="1"/>
          <p:nvPr/>
        </p:nvSpPr>
        <p:spPr>
          <a:xfrm>
            <a:off x="5958581" y="103443"/>
            <a:ext cx="3185419" cy="2800767"/>
          </a:xfrm>
          <a:prstGeom prst="rect">
            <a:avLst/>
          </a:prstGeom>
          <a:noFill/>
        </p:spPr>
        <p:txBody>
          <a:bodyPr wrap="square" rtlCol="0">
            <a:spAutoFit/>
          </a:bodyPr>
          <a:lstStyle/>
          <a:p>
            <a:pPr algn="ctr"/>
            <a:r>
              <a:rPr lang="en-US" sz="4400" dirty="0" smtClean="0">
                <a:solidFill>
                  <a:schemeClr val="tx2"/>
                </a:solidFill>
                <a:latin typeface="+mj-lt"/>
                <a:cs typeface="Arial"/>
              </a:rPr>
              <a:t>Participatory Learning</a:t>
            </a:r>
          </a:p>
          <a:p>
            <a:pPr algn="ctr"/>
            <a:endParaRPr lang="en-US" i="1" dirty="0" smtClean="0">
              <a:solidFill>
                <a:srgbClr val="2039FF"/>
              </a:solidFill>
              <a:latin typeface="+mj-lt"/>
              <a:cs typeface="Arial"/>
            </a:endParaRPr>
          </a:p>
          <a:p>
            <a:pPr algn="ctr"/>
            <a:r>
              <a:rPr lang="en-US" sz="2800" i="1" dirty="0" smtClean="0">
                <a:solidFill>
                  <a:schemeClr val="tx2"/>
                </a:solidFill>
                <a:latin typeface="+mj-lt"/>
                <a:cs typeface="Arial"/>
              </a:rPr>
              <a:t>engaging you in the full problem lifecycle</a:t>
            </a:r>
            <a:endParaRPr lang="en-US" sz="2800" i="1" dirty="0">
              <a:solidFill>
                <a:schemeClr val="tx2"/>
              </a:solidFill>
              <a:latin typeface="+mj-lt"/>
              <a:cs typeface="Arial"/>
            </a:endParaRPr>
          </a:p>
        </p:txBody>
      </p:sp>
      <p:sp>
        <p:nvSpPr>
          <p:cNvPr id="11" name="Oval 10"/>
          <p:cNvSpPr/>
          <p:nvPr/>
        </p:nvSpPr>
        <p:spPr bwMode="auto">
          <a:xfrm>
            <a:off x="4127729" y="1239228"/>
            <a:ext cx="2314807" cy="839807"/>
          </a:xfrm>
          <a:prstGeom prst="ellipse">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rgbClr val="000000"/>
                </a:solidFill>
                <a:effectLst/>
                <a:latin typeface="Arial"/>
                <a:ea typeface="ＭＳ Ｐゴシック" charset="0"/>
                <a:cs typeface="Arial"/>
              </a:rPr>
              <a:t>Instructor (quality</a:t>
            </a:r>
            <a:r>
              <a:rPr kumimoji="0" lang="en-US" sz="1800" b="0" i="1" u="none" strike="noStrike" cap="none" normalizeH="0" dirty="0" smtClean="0">
                <a:ln>
                  <a:noFill/>
                </a:ln>
                <a:solidFill>
                  <a:srgbClr val="000000"/>
                </a:solidFill>
                <a:effectLst/>
                <a:latin typeface="Arial"/>
                <a:ea typeface="ＭＳ Ｐゴシック" charset="0"/>
                <a:cs typeface="Arial"/>
              </a:rPr>
              <a:t> control)</a:t>
            </a:r>
          </a:p>
        </p:txBody>
      </p:sp>
      <p:sp>
        <p:nvSpPr>
          <p:cNvPr id="12" name="Oval 11"/>
          <p:cNvSpPr/>
          <p:nvPr/>
        </p:nvSpPr>
        <p:spPr bwMode="auto">
          <a:xfrm>
            <a:off x="4075280" y="5765995"/>
            <a:ext cx="2234105" cy="795001"/>
          </a:xfrm>
          <a:prstGeom prst="ellipse">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0" tIns="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1" u="none" strike="noStrike" cap="none" normalizeH="0" baseline="0" dirty="0" smtClean="0">
                <a:ln>
                  <a:noFill/>
                </a:ln>
                <a:solidFill>
                  <a:srgbClr val="000000"/>
                </a:solidFill>
                <a:effectLst/>
                <a:latin typeface="Arial"/>
                <a:ea typeface="ＭＳ Ｐゴシック" charset="0"/>
                <a:cs typeface="Arial"/>
              </a:rPr>
              <a:t>Instructor (quality</a:t>
            </a:r>
            <a:r>
              <a:rPr kumimoji="0" lang="en-US" sz="1800" b="0" i="1" u="none" strike="noStrike" cap="none" normalizeH="0" dirty="0" smtClean="0">
                <a:ln>
                  <a:noFill/>
                </a:ln>
                <a:solidFill>
                  <a:srgbClr val="000000"/>
                </a:solidFill>
                <a:effectLst/>
                <a:latin typeface="Arial"/>
                <a:ea typeface="ＭＳ Ｐゴシック" charset="0"/>
                <a:cs typeface="Arial"/>
              </a:rPr>
              <a:t> control)</a:t>
            </a:r>
          </a:p>
        </p:txBody>
      </p:sp>
    </p:spTree>
    <p:extLst>
      <p:ext uri="{BB962C8B-B14F-4D97-AF65-F5344CB8AC3E}">
        <p14:creationId xmlns:p14="http://schemas.microsoft.com/office/powerpoint/2010/main" val="73259525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title"/>
          </p:nvPr>
        </p:nvSpPr>
        <p:spPr>
          <a:xfrm>
            <a:off x="0" y="457201"/>
            <a:ext cx="9144000" cy="745524"/>
          </a:xfrm>
          <a:extLst>
            <a:ext uri="{FAA26D3D-D897-4be2-8F04-BA451C77F1D7}">
              <ma14:placeholderFlag xmlns:ma14="http://schemas.microsoft.com/office/mac/drawingml/2011/main" val="1"/>
            </a:ext>
          </a:extLst>
        </p:spPr>
        <p:txBody>
          <a:bodyPr/>
          <a:lstStyle/>
          <a:p>
            <a:pPr>
              <a:defRPr/>
            </a:pPr>
            <a:r>
              <a:rPr lang="en-US" sz="3600" dirty="0" smtClean="0">
                <a:solidFill>
                  <a:schemeClr val="tx2">
                    <a:lumMod val="60000"/>
                    <a:lumOff val="40000"/>
                  </a:schemeClr>
                </a:solidFill>
                <a:ea typeface="+mj-ea"/>
                <a:cs typeface="+mj-cs"/>
              </a:rPr>
              <a:t>Future Work</a:t>
            </a:r>
          </a:p>
        </p:txBody>
      </p:sp>
      <p:sp>
        <p:nvSpPr>
          <p:cNvPr id="375811" name="Rectangle 3"/>
          <p:cNvSpPr>
            <a:spLocks noGrp="1" noChangeArrowheads="1"/>
          </p:cNvSpPr>
          <p:nvPr>
            <p:ph idx="1"/>
          </p:nvPr>
        </p:nvSpPr>
        <p:spPr>
          <a:xfrm>
            <a:off x="530240" y="1650844"/>
            <a:ext cx="8382000" cy="4718521"/>
          </a:xfrm>
          <a:extLst>
            <a:ext uri="{FAA26D3D-D897-4be2-8F04-BA451C77F1D7}">
              <ma14:placeholderFlag xmlns:ma14="http://schemas.microsoft.com/office/mac/drawingml/2011/main" val="1"/>
            </a:ext>
          </a:extLst>
        </p:spPr>
        <p:txBody>
          <a:bodyPr/>
          <a:lstStyle/>
          <a:p>
            <a:pPr>
              <a:lnSpc>
                <a:spcPct val="150000"/>
              </a:lnSpc>
            </a:pPr>
            <a:r>
              <a:rPr lang="en-US" altLang="en-US" sz="2800" dirty="0" smtClean="0">
                <a:solidFill>
                  <a:schemeClr val="tx2"/>
                </a:solidFill>
              </a:rPr>
              <a:t>Experimenting with different aspects of PL</a:t>
            </a:r>
          </a:p>
          <a:p>
            <a:pPr>
              <a:lnSpc>
                <a:spcPct val="150000"/>
              </a:lnSpc>
            </a:pPr>
            <a:r>
              <a:rPr lang="en-US" altLang="en-US" sz="2800" dirty="0" smtClean="0">
                <a:solidFill>
                  <a:schemeClr val="tx2"/>
                </a:solidFill>
              </a:rPr>
              <a:t>Researching and exploring the issues</a:t>
            </a:r>
          </a:p>
          <a:p>
            <a:pPr>
              <a:lnSpc>
                <a:spcPct val="150000"/>
              </a:lnSpc>
            </a:pPr>
            <a:r>
              <a:rPr lang="en-US" altLang="en-US" sz="2800" dirty="0" smtClean="0">
                <a:solidFill>
                  <a:schemeClr val="tx2"/>
                </a:solidFill>
              </a:rPr>
              <a:t>Collaborating with different courses </a:t>
            </a:r>
            <a:br>
              <a:rPr lang="en-US" altLang="en-US" sz="2800" dirty="0" smtClean="0">
                <a:solidFill>
                  <a:schemeClr val="tx2"/>
                </a:solidFill>
              </a:rPr>
            </a:br>
            <a:r>
              <a:rPr lang="en-US" altLang="en-US" sz="2800" dirty="0" smtClean="0">
                <a:solidFill>
                  <a:schemeClr val="tx2"/>
                </a:solidFill>
              </a:rPr>
              <a:t>                                            &amp; learning environments </a:t>
            </a:r>
          </a:p>
          <a:p>
            <a:pPr>
              <a:lnSpc>
                <a:spcPct val="150000"/>
              </a:lnSpc>
            </a:pPr>
            <a:r>
              <a:rPr lang="en-US" altLang="en-US" sz="2800" dirty="0" smtClean="0">
                <a:solidFill>
                  <a:schemeClr val="tx2"/>
                </a:solidFill>
              </a:rPr>
              <a:t>With you??? </a:t>
            </a:r>
            <a:r>
              <a:rPr lang="en-US" altLang="en-US" sz="2800" dirty="0">
                <a:solidFill>
                  <a:schemeClr val="tx2"/>
                </a:solidFill>
              </a:rPr>
              <a:t> </a:t>
            </a:r>
            <a:r>
              <a:rPr lang="en-US" altLang="en-US" sz="2800" dirty="0" smtClean="0">
                <a:solidFill>
                  <a:schemeClr val="tx2"/>
                </a:solidFill>
              </a:rPr>
              <a:t> Looking for collaboration!</a:t>
            </a:r>
          </a:p>
        </p:txBody>
      </p:sp>
      <p:sp>
        <p:nvSpPr>
          <p:cNvPr id="2" name="Rectangle 1"/>
          <p:cNvSpPr/>
          <p:nvPr/>
        </p:nvSpPr>
        <p:spPr>
          <a:xfrm>
            <a:off x="4422760" y="3136613"/>
            <a:ext cx="298480" cy="584775"/>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3889849614"/>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bwMode="auto">
          <a:xfrm>
            <a:off x="5589848" y="676970"/>
            <a:ext cx="2663053"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Create Problem</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3" name="Down Arrow Callout 2"/>
          <p:cNvSpPr/>
          <p:nvPr/>
        </p:nvSpPr>
        <p:spPr bwMode="auto">
          <a:xfrm>
            <a:off x="5589848" y="1395755"/>
            <a:ext cx="2663053"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Revise</a:t>
            </a:r>
            <a:r>
              <a:rPr kumimoji="0" lang="en-US" sz="2000" b="0" i="0" u="none" strike="noStrike" cap="none" normalizeH="0" dirty="0" smtClean="0">
                <a:ln>
                  <a:noFill/>
                </a:ln>
                <a:solidFill>
                  <a:srgbClr val="000000"/>
                </a:solidFill>
                <a:effectLst/>
                <a:latin typeface="Arial" panose="020B0604020202020204" pitchFamily="34" charset="0"/>
                <a:ea typeface="ＭＳ Ｐゴシック" charset="0"/>
                <a:cs typeface="Arial" panose="020B0604020202020204" pitchFamily="34" charset="0"/>
              </a:rPr>
              <a:t> </a:t>
            </a: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Problem</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4" name="Down Arrow Callout 3"/>
          <p:cNvSpPr/>
          <p:nvPr/>
        </p:nvSpPr>
        <p:spPr bwMode="auto">
          <a:xfrm>
            <a:off x="5600090" y="2083814"/>
            <a:ext cx="2663053" cy="664673"/>
          </a:xfrm>
          <a:prstGeom prst="downArrowCallou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Solve Problem</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5" name="Down Arrow Callout 4"/>
          <p:cNvSpPr/>
          <p:nvPr/>
        </p:nvSpPr>
        <p:spPr bwMode="auto">
          <a:xfrm>
            <a:off x="5600090" y="2771872"/>
            <a:ext cx="266305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Grade Solution </a:t>
            </a:r>
            <a:r>
              <a:rPr kumimoji="0" lang="en-US" sz="1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(x2)</a:t>
            </a:r>
            <a:endParaRPr kumimoji="0" lang="en-US" sz="1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6" name="Down Arrow Callout 5"/>
          <p:cNvSpPr/>
          <p:nvPr/>
        </p:nvSpPr>
        <p:spPr bwMode="auto">
          <a:xfrm>
            <a:off x="5600090" y="3449692"/>
            <a:ext cx="266305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Consolidate Grades</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7" name="Down Arrow Callout 6"/>
          <p:cNvSpPr/>
          <p:nvPr/>
        </p:nvSpPr>
        <p:spPr bwMode="auto">
          <a:xfrm>
            <a:off x="5600092" y="4127508"/>
            <a:ext cx="2663053" cy="664673"/>
          </a:xfrm>
          <a:prstGeom prst="downArrowCallout">
            <a:avLst/>
          </a:prstGeom>
          <a:solidFill>
            <a:srgbClr val="FF77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Dispute Grade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0" name="Rectangle 9"/>
          <p:cNvSpPr/>
          <p:nvPr/>
        </p:nvSpPr>
        <p:spPr bwMode="auto">
          <a:xfrm>
            <a:off x="5589848" y="4812961"/>
            <a:ext cx="2663052" cy="484651"/>
          </a:xfrm>
          <a:prstGeom prst="rec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Resolve Dispute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4" name="Right Brace 13"/>
          <p:cNvSpPr/>
          <p:nvPr/>
        </p:nvSpPr>
        <p:spPr bwMode="auto">
          <a:xfrm>
            <a:off x="8283629" y="696425"/>
            <a:ext cx="532610" cy="4547249"/>
          </a:xfrm>
          <a:prstGeom prst="rightBrace">
            <a:avLst>
              <a:gd name="adj1" fmla="val 8333"/>
              <a:gd name="adj2" fmla="val 49690"/>
            </a:avLst>
          </a:prstGeom>
          <a:noFill/>
          <a:ln w="47625" cap="flat" cmpd="sng" algn="ctr">
            <a:solidFill>
              <a:srgbClr val="2039FF"/>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ndale Mono" charset="0"/>
              <a:ea typeface="ＭＳ Ｐゴシック" charset="0"/>
            </a:endParaRPr>
          </a:p>
        </p:txBody>
      </p:sp>
      <p:sp>
        <p:nvSpPr>
          <p:cNvPr id="16" name="TextBox 15"/>
          <p:cNvSpPr txBox="1"/>
          <p:nvPr/>
        </p:nvSpPr>
        <p:spPr>
          <a:xfrm>
            <a:off x="8713113" y="2283866"/>
            <a:ext cx="430887" cy="1802514"/>
          </a:xfrm>
          <a:prstGeom prst="rect">
            <a:avLst/>
          </a:prstGeom>
          <a:noFill/>
          <a:ln w="25400">
            <a:noFill/>
          </a:ln>
        </p:spPr>
        <p:txBody>
          <a:bodyPr vert="vert" wrap="square" rtlCol="0" anchor="t" anchorCtr="0">
            <a:spAutoFit/>
          </a:bodyPr>
          <a:lstStyle/>
          <a:p>
            <a:pPr algn="ctr"/>
            <a:r>
              <a:rPr lang="en-US" sz="1600" dirty="0" smtClean="0">
                <a:solidFill>
                  <a:srgbClr val="2039FF"/>
                </a:solidFill>
                <a:latin typeface="Arial"/>
                <a:cs typeface="Arial"/>
              </a:rPr>
              <a:t>Read   Everything</a:t>
            </a:r>
            <a:endParaRPr lang="en-US" sz="1600" dirty="0">
              <a:solidFill>
                <a:srgbClr val="2039FF"/>
              </a:solidFill>
              <a:latin typeface="Arial"/>
              <a:cs typeface="Arial"/>
            </a:endParaRPr>
          </a:p>
        </p:txBody>
      </p:sp>
      <p:sp>
        <p:nvSpPr>
          <p:cNvPr id="11" name="TextBox 10"/>
          <p:cNvSpPr txBox="1"/>
          <p:nvPr/>
        </p:nvSpPr>
        <p:spPr>
          <a:xfrm>
            <a:off x="5159666" y="0"/>
            <a:ext cx="3984334" cy="523220"/>
          </a:xfrm>
          <a:prstGeom prst="rect">
            <a:avLst/>
          </a:prstGeom>
          <a:noFill/>
        </p:spPr>
        <p:txBody>
          <a:bodyPr wrap="square" rtlCol="0">
            <a:spAutoFit/>
          </a:bodyPr>
          <a:lstStyle/>
          <a:p>
            <a:pPr algn="ctr"/>
            <a:r>
              <a:rPr lang="en-US" sz="2800" dirty="0" smtClean="0">
                <a:solidFill>
                  <a:srgbClr val="2039FF"/>
                </a:solidFill>
                <a:latin typeface="+mj-lt"/>
                <a:cs typeface="Arial"/>
              </a:rPr>
              <a:t>Participatory Learning</a:t>
            </a:r>
            <a:endParaRPr lang="en-US" sz="2800" dirty="0">
              <a:solidFill>
                <a:srgbClr val="2039FF"/>
              </a:solidFill>
              <a:latin typeface="+mj-lt"/>
              <a:cs typeface="Arial"/>
            </a:endParaRPr>
          </a:p>
        </p:txBody>
      </p:sp>
      <p:sp>
        <p:nvSpPr>
          <p:cNvPr id="12" name="TextBox 11"/>
          <p:cNvSpPr txBox="1"/>
          <p:nvPr/>
        </p:nvSpPr>
        <p:spPr>
          <a:xfrm>
            <a:off x="30728" y="1009306"/>
            <a:ext cx="5559120" cy="4616648"/>
          </a:xfrm>
          <a:prstGeom prst="rect">
            <a:avLst/>
          </a:prstGeom>
          <a:noFill/>
        </p:spPr>
        <p:txBody>
          <a:bodyPr wrap="square">
            <a:spAutoFit/>
          </a:bodyPr>
          <a:lstStyle>
            <a:lvl1pPr>
              <a:defRPr sz="3200">
                <a:solidFill>
                  <a:schemeClr val="tx1"/>
                </a:solidFill>
                <a:latin typeface="Andale Mono" pitchFamily="1" charset="0"/>
                <a:ea typeface="MS PGothic" pitchFamily="34" charset="-128"/>
              </a:defRPr>
            </a:lvl1pPr>
            <a:lvl2pPr marL="742950" indent="-285750">
              <a:defRPr sz="3200">
                <a:solidFill>
                  <a:schemeClr val="tx1"/>
                </a:solidFill>
                <a:latin typeface="Andale Mono" pitchFamily="1" charset="0"/>
                <a:ea typeface="MS PGothic" pitchFamily="34" charset="-128"/>
              </a:defRPr>
            </a:lvl2pPr>
            <a:lvl3pPr marL="1143000" indent="-228600">
              <a:defRPr sz="3200">
                <a:solidFill>
                  <a:schemeClr val="tx1"/>
                </a:solidFill>
                <a:latin typeface="Andale Mono" pitchFamily="1" charset="0"/>
                <a:ea typeface="MS PGothic" pitchFamily="34" charset="-128"/>
              </a:defRPr>
            </a:lvl3pPr>
            <a:lvl4pPr marL="1600200" indent="-228600">
              <a:defRPr sz="3200">
                <a:solidFill>
                  <a:schemeClr val="tx1"/>
                </a:solidFill>
                <a:latin typeface="Andale Mono" pitchFamily="1" charset="0"/>
                <a:ea typeface="MS PGothic" pitchFamily="34" charset="-128"/>
              </a:defRPr>
            </a:lvl4pPr>
            <a:lvl5pPr marL="2057400" indent="-228600">
              <a:defRPr sz="3200">
                <a:solidFill>
                  <a:schemeClr val="tx1"/>
                </a:solidFill>
                <a:latin typeface="Andale Mono" pitchFamily="1" charset="0"/>
                <a:ea typeface="MS PGothic" pitchFamily="34" charset="-128"/>
              </a:defRPr>
            </a:lvl5pPr>
            <a:lvl6pPr marL="2514600" indent="-228600" eaLnBrk="0" fontAlgn="base" hangingPunct="0">
              <a:spcBef>
                <a:spcPct val="0"/>
              </a:spcBef>
              <a:spcAft>
                <a:spcPct val="0"/>
              </a:spcAft>
              <a:defRPr sz="3200">
                <a:solidFill>
                  <a:schemeClr val="tx1"/>
                </a:solidFill>
                <a:latin typeface="Andale Mono" pitchFamily="1" charset="0"/>
                <a:ea typeface="MS PGothic" pitchFamily="34" charset="-128"/>
              </a:defRPr>
            </a:lvl6pPr>
            <a:lvl7pPr marL="2971800" indent="-228600" eaLnBrk="0" fontAlgn="base" hangingPunct="0">
              <a:spcBef>
                <a:spcPct val="0"/>
              </a:spcBef>
              <a:spcAft>
                <a:spcPct val="0"/>
              </a:spcAft>
              <a:defRPr sz="3200">
                <a:solidFill>
                  <a:schemeClr val="tx1"/>
                </a:solidFill>
                <a:latin typeface="Andale Mono" pitchFamily="1" charset="0"/>
                <a:ea typeface="MS PGothic" pitchFamily="34" charset="-128"/>
              </a:defRPr>
            </a:lvl7pPr>
            <a:lvl8pPr marL="3429000" indent="-228600" eaLnBrk="0" fontAlgn="base" hangingPunct="0">
              <a:spcBef>
                <a:spcPct val="0"/>
              </a:spcBef>
              <a:spcAft>
                <a:spcPct val="0"/>
              </a:spcAft>
              <a:defRPr sz="3200">
                <a:solidFill>
                  <a:schemeClr val="tx1"/>
                </a:solidFill>
                <a:latin typeface="Andale Mono" pitchFamily="1" charset="0"/>
                <a:ea typeface="MS PGothic" pitchFamily="34" charset="-128"/>
              </a:defRPr>
            </a:lvl8pPr>
            <a:lvl9pPr marL="3886200" indent="-228600" eaLnBrk="0" fontAlgn="base" hangingPunct="0">
              <a:spcBef>
                <a:spcPct val="0"/>
              </a:spcBef>
              <a:spcAft>
                <a:spcPct val="0"/>
              </a:spcAft>
              <a:defRPr sz="3200">
                <a:solidFill>
                  <a:schemeClr val="tx1"/>
                </a:solidFill>
                <a:latin typeface="Andale Mono" pitchFamily="1" charset="0"/>
                <a:ea typeface="MS PGothic" pitchFamily="34" charset="-128"/>
              </a:defRPr>
            </a:lvl9pPr>
          </a:lstStyle>
          <a:p>
            <a:pPr>
              <a:lnSpc>
                <a:spcPct val="150000"/>
              </a:lnSpc>
            </a:pPr>
            <a:r>
              <a:rPr lang="en-US" altLang="en-US" sz="2800" b="1" dirty="0" smtClean="0">
                <a:solidFill>
                  <a:srgbClr val="000090"/>
                </a:solidFill>
                <a:latin typeface="Times New Roman" pitchFamily="18" charset="0"/>
                <a:cs typeface="Times New Roman" pitchFamily="18" charset="0"/>
              </a:rPr>
              <a:t>Invitation to Collaborate!</a:t>
            </a:r>
            <a:endParaRPr lang="en-US" altLang="en-US" sz="2800" b="1" dirty="0">
              <a:solidFill>
                <a:srgbClr val="000090"/>
              </a:solidFill>
              <a:latin typeface="Times New Roman" pitchFamily="18" charset="0"/>
              <a:cs typeface="Times New Roman" pitchFamily="18" charset="0"/>
            </a:endParaRPr>
          </a:p>
          <a:p>
            <a:pPr>
              <a:lnSpc>
                <a:spcPct val="150000"/>
              </a:lnSpc>
            </a:pPr>
            <a:r>
              <a:rPr lang="en-US" altLang="en-US" sz="2800" b="1" dirty="0" smtClean="0">
                <a:solidFill>
                  <a:srgbClr val="000090"/>
                </a:solidFill>
                <a:latin typeface="Times New Roman" pitchFamily="18" charset="0"/>
                <a:cs typeface="Times New Roman" pitchFamily="18" charset="0"/>
                <a:hlinkClick r:id="rId3"/>
              </a:rPr>
              <a:t>bieber@njit.edu</a:t>
            </a:r>
            <a:endParaRPr lang="en-US" altLang="en-US" sz="2800" b="1" dirty="0" smtClean="0">
              <a:solidFill>
                <a:srgbClr val="000090"/>
              </a:solidFill>
              <a:latin typeface="Times New Roman" pitchFamily="18" charset="0"/>
              <a:cs typeface="Times New Roman" pitchFamily="18" charset="0"/>
            </a:endParaRPr>
          </a:p>
          <a:p>
            <a:pPr>
              <a:lnSpc>
                <a:spcPct val="150000"/>
              </a:lnSpc>
            </a:pPr>
            <a:r>
              <a:rPr lang="en-US" altLang="en-US" sz="2800" b="1" dirty="0">
                <a:solidFill>
                  <a:srgbClr val="000090"/>
                </a:solidFill>
                <a:latin typeface="Times New Roman" pitchFamily="18" charset="0"/>
                <a:cs typeface="Times New Roman" pitchFamily="18" charset="0"/>
                <a:hlinkClick r:id="rId4"/>
              </a:rPr>
              <a:t>web.njit.edu/~</a:t>
            </a:r>
            <a:r>
              <a:rPr lang="en-US" altLang="en-US" sz="2800" b="1" dirty="0" err="1">
                <a:solidFill>
                  <a:srgbClr val="000090"/>
                </a:solidFill>
                <a:latin typeface="Times New Roman" pitchFamily="18" charset="0"/>
                <a:cs typeface="Times New Roman" pitchFamily="18" charset="0"/>
                <a:hlinkClick r:id="rId4"/>
              </a:rPr>
              <a:t>bieber</a:t>
            </a:r>
            <a:endParaRPr lang="en-US" altLang="en-US" sz="2800" b="1" dirty="0">
              <a:solidFill>
                <a:srgbClr val="000090"/>
              </a:solidFill>
              <a:latin typeface="Times New Roman" pitchFamily="18" charset="0"/>
              <a:cs typeface="Times New Roman" pitchFamily="18" charset="0"/>
            </a:endParaRPr>
          </a:p>
          <a:p>
            <a:pPr>
              <a:lnSpc>
                <a:spcPct val="150000"/>
              </a:lnSpc>
            </a:pPr>
            <a:endParaRPr lang="en-US" altLang="en-US" sz="2800" b="1" dirty="0" smtClean="0">
              <a:solidFill>
                <a:srgbClr val="000090"/>
              </a:solidFill>
              <a:latin typeface="Times New Roman" pitchFamily="18" charset="0"/>
              <a:cs typeface="Times New Roman" pitchFamily="18" charset="0"/>
              <a:hlinkClick r:id="rId4"/>
            </a:endParaRPr>
          </a:p>
          <a:p>
            <a:pPr>
              <a:lnSpc>
                <a:spcPct val="150000"/>
              </a:lnSpc>
            </a:pPr>
            <a:r>
              <a:rPr lang="en-US" altLang="en-US" sz="2800" b="1" dirty="0" smtClean="0">
                <a:solidFill>
                  <a:srgbClr val="000090"/>
                </a:solidFill>
                <a:latin typeface="Times New Roman" pitchFamily="18" charset="0"/>
                <a:cs typeface="Times New Roman" pitchFamily="18" charset="0"/>
              </a:rPr>
              <a:t>For more on PL:</a:t>
            </a:r>
          </a:p>
          <a:p>
            <a:pPr>
              <a:lnSpc>
                <a:spcPct val="150000"/>
              </a:lnSpc>
            </a:pPr>
            <a:r>
              <a:rPr lang="en-US" altLang="en-US" sz="2800" b="1" dirty="0" smtClean="0">
                <a:solidFill>
                  <a:srgbClr val="000090"/>
                </a:solidFill>
                <a:latin typeface="Times New Roman" pitchFamily="18" charset="0"/>
                <a:cs typeface="Times New Roman" pitchFamily="18" charset="0"/>
                <a:hlinkClick r:id="rId5"/>
              </a:rPr>
              <a:t>web.njit.edu/~bieber/pl</a:t>
            </a:r>
            <a:endParaRPr lang="en-US" altLang="en-US" sz="2800" b="1" dirty="0" smtClean="0">
              <a:solidFill>
                <a:srgbClr val="000090"/>
              </a:solidFill>
              <a:latin typeface="Times New Roman" pitchFamily="18" charset="0"/>
              <a:cs typeface="Times New Roman" pitchFamily="18" charset="0"/>
            </a:endParaRPr>
          </a:p>
          <a:p>
            <a:pPr>
              <a:lnSpc>
                <a:spcPct val="150000"/>
              </a:lnSpc>
            </a:pPr>
            <a:endParaRPr lang="en-US" altLang="en-US" sz="2800" b="1" dirty="0" smtClean="0">
              <a:solidFill>
                <a:srgbClr val="000090"/>
              </a:solidFill>
              <a:latin typeface="Times New Roman" pitchFamily="18" charset="0"/>
              <a:cs typeface="Times New Roman" pitchFamily="18" charset="0"/>
            </a:endParaRPr>
          </a:p>
        </p:txBody>
      </p:sp>
    </p:spTree>
    <p:extLst>
      <p:ext uri="{BB962C8B-B14F-4D97-AF65-F5344CB8AC3E}">
        <p14:creationId xmlns:p14="http://schemas.microsoft.com/office/powerpoint/2010/main" val="1350498283"/>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1" name="Rectangle 3"/>
          <p:cNvSpPr>
            <a:spLocks noGrp="1" noChangeArrowheads="1"/>
          </p:cNvSpPr>
          <p:nvPr>
            <p:ph idx="1"/>
          </p:nvPr>
        </p:nvSpPr>
        <p:spPr>
          <a:xfrm>
            <a:off x="0" y="1106835"/>
            <a:ext cx="9144000" cy="5268051"/>
          </a:xfrm>
          <a:extLst>
            <a:ext uri="{FAA26D3D-D897-4be2-8F04-BA451C77F1D7}">
              <ma14:placeholderFlag xmlns:ma14="http://schemas.microsoft.com/office/mac/drawingml/2011/main" val="1"/>
            </a:ext>
          </a:extLst>
        </p:spPr>
        <p:txBody>
          <a:bodyPr/>
          <a:lstStyle/>
          <a:p>
            <a:r>
              <a:rPr lang="en-US" sz="1200" dirty="0">
                <a:solidFill>
                  <a:srgbClr val="000090"/>
                </a:solidFill>
              </a:rPr>
              <a:t>Anderson, L., </a:t>
            </a:r>
            <a:r>
              <a:rPr lang="en-US" sz="1200" dirty="0" err="1">
                <a:solidFill>
                  <a:srgbClr val="000090"/>
                </a:solidFill>
              </a:rPr>
              <a:t>Krathwohl</a:t>
            </a:r>
            <a:r>
              <a:rPr lang="en-US" sz="1200" dirty="0">
                <a:solidFill>
                  <a:srgbClr val="000090"/>
                </a:solidFill>
              </a:rPr>
              <a:t>, D., &amp; Bloom, B. (2001). A taxonomy for learning, teaching, and assessing: A revision of Bloom’s taxonomy of educational objectives. Allyn &amp; Bacon. </a:t>
            </a:r>
          </a:p>
          <a:p>
            <a:r>
              <a:rPr lang="en-US" sz="1200" dirty="0">
                <a:solidFill>
                  <a:srgbClr val="000090"/>
                </a:solidFill>
              </a:rPr>
              <a:t>Barrett, T., Moore, S., &amp; al. (2010). </a:t>
            </a:r>
            <a:r>
              <a:rPr lang="en-US" sz="1200" i="1" dirty="0">
                <a:solidFill>
                  <a:srgbClr val="000090"/>
                </a:solidFill>
              </a:rPr>
              <a:t>New approaches to problem-based learning: </a:t>
            </a:r>
            <a:r>
              <a:rPr lang="en-US" sz="1200" i="1" dirty="0" err="1">
                <a:solidFill>
                  <a:srgbClr val="000090"/>
                </a:solidFill>
              </a:rPr>
              <a:t>revitalising</a:t>
            </a:r>
            <a:r>
              <a:rPr lang="en-US" sz="1200" i="1" dirty="0">
                <a:solidFill>
                  <a:srgbClr val="000090"/>
                </a:solidFill>
              </a:rPr>
              <a:t> your practice in Higher Education</a:t>
            </a:r>
            <a:r>
              <a:rPr lang="en-US" sz="1200" dirty="0">
                <a:solidFill>
                  <a:srgbClr val="000090"/>
                </a:solidFill>
              </a:rPr>
              <a:t>. </a:t>
            </a:r>
            <a:r>
              <a:rPr lang="en-US" sz="1200" dirty="0" err="1">
                <a:solidFill>
                  <a:srgbClr val="000090"/>
                </a:solidFill>
              </a:rPr>
              <a:t>Routledge</a:t>
            </a:r>
            <a:r>
              <a:rPr lang="en-US" sz="1200" dirty="0">
                <a:solidFill>
                  <a:srgbClr val="000090"/>
                </a:solidFill>
              </a:rPr>
              <a:t>. </a:t>
            </a:r>
          </a:p>
          <a:p>
            <a:r>
              <a:rPr lang="en-US" sz="1200" dirty="0" smtClean="0">
                <a:solidFill>
                  <a:srgbClr val="000090"/>
                </a:solidFill>
              </a:rPr>
              <a:t>Bhalerao</a:t>
            </a:r>
            <a:r>
              <a:rPr lang="en-US" sz="1200" dirty="0">
                <a:solidFill>
                  <a:srgbClr val="000090"/>
                </a:solidFill>
              </a:rPr>
              <a:t>, A., &amp; Ward, A. (2001). Towards electronically assisted peer assessment: a case study. ALT-J, 9(1), 26-37.</a:t>
            </a:r>
          </a:p>
          <a:p>
            <a:r>
              <a:rPr lang="en-US" sz="1200" dirty="0">
                <a:solidFill>
                  <a:srgbClr val="000090"/>
                </a:solidFill>
              </a:rPr>
              <a:t>Bloom, B. S., </a:t>
            </a:r>
            <a:r>
              <a:rPr lang="en-US" sz="1200" dirty="0" err="1">
                <a:solidFill>
                  <a:srgbClr val="000090"/>
                </a:solidFill>
              </a:rPr>
              <a:t>Englehart</a:t>
            </a:r>
            <a:r>
              <a:rPr lang="en-US" sz="1200" dirty="0">
                <a:solidFill>
                  <a:srgbClr val="000090"/>
                </a:solidFill>
              </a:rPr>
              <a:t>, M. D., </a:t>
            </a:r>
            <a:r>
              <a:rPr lang="en-US" sz="1200" dirty="0" err="1">
                <a:solidFill>
                  <a:srgbClr val="000090"/>
                </a:solidFill>
              </a:rPr>
              <a:t>Furst</a:t>
            </a:r>
            <a:r>
              <a:rPr lang="en-US" sz="1200" dirty="0">
                <a:solidFill>
                  <a:srgbClr val="000090"/>
                </a:solidFill>
              </a:rPr>
              <a:t>, E. J., &amp; Hill, W. H. (1956). Taxonomy of Education Objectives: Handbook I, the Cognitive Domain. New York: McKay.</a:t>
            </a:r>
          </a:p>
          <a:p>
            <a:r>
              <a:rPr lang="en-US" sz="1200" dirty="0">
                <a:solidFill>
                  <a:srgbClr val="000090"/>
                </a:solidFill>
              </a:rPr>
              <a:t>Chen, C. (2010). The implementation and evaluation of a mobile self-and peer-assessment system. </a:t>
            </a:r>
            <a:r>
              <a:rPr lang="en-US" sz="1200" i="1" dirty="0">
                <a:solidFill>
                  <a:srgbClr val="000090"/>
                </a:solidFill>
              </a:rPr>
              <a:t>Computers &amp; Education</a:t>
            </a:r>
            <a:r>
              <a:rPr lang="en-US" sz="1200" dirty="0">
                <a:solidFill>
                  <a:srgbClr val="000090"/>
                </a:solidFill>
              </a:rPr>
              <a:t>, </a:t>
            </a:r>
            <a:r>
              <a:rPr lang="en-US" sz="1200" i="1" dirty="0">
                <a:solidFill>
                  <a:srgbClr val="000090"/>
                </a:solidFill>
              </a:rPr>
              <a:t>55</a:t>
            </a:r>
            <a:r>
              <a:rPr lang="en-US" sz="1200" dirty="0">
                <a:solidFill>
                  <a:srgbClr val="000090"/>
                </a:solidFill>
              </a:rPr>
              <a:t>(1), 229–236. </a:t>
            </a:r>
          </a:p>
          <a:p>
            <a:r>
              <a:rPr lang="en-US" sz="1200" dirty="0" err="1" smtClean="0">
                <a:solidFill>
                  <a:srgbClr val="000090"/>
                </a:solidFill>
              </a:rPr>
              <a:t>Entwistle</a:t>
            </a:r>
            <a:r>
              <a:rPr lang="en-US" sz="1200" dirty="0">
                <a:solidFill>
                  <a:srgbClr val="000090"/>
                </a:solidFill>
              </a:rPr>
              <a:t>, N. (2000). Promoting deep learning through teaching and assessment: conceptual frameworks and educational contexts. In TLRP conference, Leicester.</a:t>
            </a:r>
          </a:p>
          <a:p>
            <a:r>
              <a:rPr lang="en-US" sz="1200" dirty="0">
                <a:solidFill>
                  <a:srgbClr val="000090"/>
                </a:solidFill>
              </a:rPr>
              <a:t>Felder, R., &amp; Brent, R. (2004). The ABC’s of engineering education: ABET, Bloom’s taxonomy, cooperative learning, and so on. In Proceedings of the 2004 American Society for Engineering Education Annual Conference &amp; Exposition. </a:t>
            </a:r>
          </a:p>
          <a:p>
            <a:r>
              <a:rPr lang="en-US" sz="1200" dirty="0" err="1" smtClean="0">
                <a:solidFill>
                  <a:srgbClr val="000090"/>
                </a:solidFill>
              </a:rPr>
              <a:t>Goldin</a:t>
            </a:r>
            <a:r>
              <a:rPr lang="en-US" sz="1200" dirty="0">
                <a:solidFill>
                  <a:srgbClr val="000090"/>
                </a:solidFill>
              </a:rPr>
              <a:t>, </a:t>
            </a:r>
            <a:r>
              <a:rPr lang="en-US" sz="1200" dirty="0" smtClean="0">
                <a:solidFill>
                  <a:srgbClr val="000090"/>
                </a:solidFill>
              </a:rPr>
              <a:t>G., Y</a:t>
            </a:r>
            <a:r>
              <a:rPr lang="en-US" sz="1200" dirty="0">
                <a:solidFill>
                  <a:srgbClr val="000090"/>
                </a:solidFill>
              </a:rPr>
              <a:t>. Epstein, R. </a:t>
            </a:r>
            <a:r>
              <a:rPr lang="en-US" sz="1200" dirty="0" err="1">
                <a:solidFill>
                  <a:srgbClr val="000090"/>
                </a:solidFill>
              </a:rPr>
              <a:t>Schorr</a:t>
            </a:r>
            <a:r>
              <a:rPr lang="en-US" sz="1200" dirty="0">
                <a:solidFill>
                  <a:srgbClr val="000090"/>
                </a:solidFill>
              </a:rPr>
              <a:t> and L. </a:t>
            </a:r>
            <a:r>
              <a:rPr lang="en-US" sz="1200" dirty="0" smtClean="0">
                <a:solidFill>
                  <a:srgbClr val="000090"/>
                </a:solidFill>
              </a:rPr>
              <a:t>Warner (2011). Beliefs </a:t>
            </a:r>
            <a:r>
              <a:rPr lang="en-US" sz="1200" dirty="0">
                <a:solidFill>
                  <a:srgbClr val="000090"/>
                </a:solidFill>
              </a:rPr>
              <a:t>and engagement structures: behind the affective dimension of mathematical </a:t>
            </a:r>
            <a:r>
              <a:rPr lang="en-US" sz="1200" dirty="0" smtClean="0">
                <a:solidFill>
                  <a:srgbClr val="000090"/>
                </a:solidFill>
              </a:rPr>
              <a:t>learning</a:t>
            </a:r>
            <a:r>
              <a:rPr lang="en-US" sz="1200" dirty="0">
                <a:solidFill>
                  <a:srgbClr val="000090"/>
                </a:solidFill>
              </a:rPr>
              <a:t>.</a:t>
            </a:r>
            <a:r>
              <a:rPr lang="en-US" sz="1200" dirty="0" smtClean="0">
                <a:solidFill>
                  <a:srgbClr val="000090"/>
                </a:solidFill>
              </a:rPr>
              <a:t> </a:t>
            </a:r>
            <a:r>
              <a:rPr lang="en-US" sz="1200" i="1" dirty="0">
                <a:solidFill>
                  <a:srgbClr val="000090"/>
                </a:solidFill>
              </a:rPr>
              <a:t>ZDM Mathematics Education</a:t>
            </a:r>
            <a:r>
              <a:rPr lang="en-US" sz="1200" dirty="0">
                <a:solidFill>
                  <a:srgbClr val="000090"/>
                </a:solidFill>
              </a:rPr>
              <a:t>, </a:t>
            </a:r>
            <a:r>
              <a:rPr lang="en-US" sz="1200" dirty="0" smtClean="0">
                <a:solidFill>
                  <a:srgbClr val="000090"/>
                </a:solidFill>
              </a:rPr>
              <a:t>43</a:t>
            </a:r>
            <a:r>
              <a:rPr lang="en-US" sz="1200" dirty="0">
                <a:solidFill>
                  <a:srgbClr val="000090"/>
                </a:solidFill>
              </a:rPr>
              <a:t>, </a:t>
            </a:r>
            <a:r>
              <a:rPr lang="en-US" sz="1200" dirty="0" smtClean="0">
                <a:solidFill>
                  <a:srgbClr val="000090"/>
                </a:solidFill>
              </a:rPr>
              <a:t>547</a:t>
            </a:r>
            <a:r>
              <a:rPr lang="en-US" sz="1200" dirty="0">
                <a:solidFill>
                  <a:srgbClr val="000090"/>
                </a:solidFill>
              </a:rPr>
              <a:t>-</a:t>
            </a:r>
            <a:r>
              <a:rPr lang="en-US" sz="1200" dirty="0" smtClean="0">
                <a:solidFill>
                  <a:srgbClr val="000090"/>
                </a:solidFill>
              </a:rPr>
              <a:t>560.</a:t>
            </a:r>
            <a:endParaRPr lang="en-US" sz="1200" dirty="0">
              <a:solidFill>
                <a:srgbClr val="000090"/>
              </a:solidFill>
            </a:endParaRPr>
          </a:p>
          <a:p>
            <a:r>
              <a:rPr lang="en-US" sz="1200" dirty="0" smtClean="0">
                <a:solidFill>
                  <a:srgbClr val="000090"/>
                </a:solidFill>
              </a:rPr>
              <a:t>Guthrie</a:t>
            </a:r>
            <a:r>
              <a:rPr lang="en-US" sz="1200" dirty="0">
                <a:solidFill>
                  <a:srgbClr val="000090"/>
                </a:solidFill>
              </a:rPr>
              <a:t>, J. T. (2004). Teaching for literacy engagement. Journal of Literacy Research, 36(1), 1–30.</a:t>
            </a:r>
          </a:p>
          <a:p>
            <a:r>
              <a:rPr lang="en-US" sz="1200" dirty="0">
                <a:solidFill>
                  <a:srgbClr val="000090"/>
                </a:solidFill>
              </a:rPr>
              <a:t>Hargreaves, D. J. (1997). Student learning and assessment are inextricably linked. European </a:t>
            </a:r>
            <a:r>
              <a:rPr lang="en-US" sz="1200" dirty="0" smtClean="0">
                <a:solidFill>
                  <a:srgbClr val="000090"/>
                </a:solidFill>
              </a:rPr>
              <a:t>J. of </a:t>
            </a:r>
            <a:r>
              <a:rPr lang="en-US" sz="1200" dirty="0">
                <a:solidFill>
                  <a:srgbClr val="000090"/>
                </a:solidFill>
              </a:rPr>
              <a:t>Engineering Education, 22(4), 401–409.</a:t>
            </a:r>
          </a:p>
          <a:p>
            <a:r>
              <a:rPr lang="en-US" sz="1200" dirty="0" err="1">
                <a:solidFill>
                  <a:srgbClr val="000090"/>
                </a:solidFill>
              </a:rPr>
              <a:t>Hersam</a:t>
            </a:r>
            <a:r>
              <a:rPr lang="en-US" sz="1200" dirty="0">
                <a:solidFill>
                  <a:srgbClr val="000090"/>
                </a:solidFill>
              </a:rPr>
              <a:t>, M. C., Luna, M., &amp; Light, G. (2004). Implementation of interdisciplinary group learning and peer assessment in a nanotechnology engineering course. </a:t>
            </a:r>
            <a:r>
              <a:rPr lang="en-US" sz="1200" i="1" dirty="0">
                <a:solidFill>
                  <a:srgbClr val="000090"/>
                </a:solidFill>
              </a:rPr>
              <a:t>Journal of Engineering Education</a:t>
            </a:r>
            <a:r>
              <a:rPr lang="en-US" sz="1200" dirty="0">
                <a:solidFill>
                  <a:srgbClr val="000090"/>
                </a:solidFill>
              </a:rPr>
              <a:t>, </a:t>
            </a:r>
            <a:r>
              <a:rPr lang="en-US" sz="1200" i="1" dirty="0">
                <a:solidFill>
                  <a:srgbClr val="000090"/>
                </a:solidFill>
              </a:rPr>
              <a:t>93</a:t>
            </a:r>
            <a:r>
              <a:rPr lang="en-US" sz="1200" dirty="0">
                <a:solidFill>
                  <a:srgbClr val="000090"/>
                </a:solidFill>
              </a:rPr>
              <a:t>(1), 49–57</a:t>
            </a:r>
            <a:r>
              <a:rPr lang="en-US" sz="1200" dirty="0"/>
              <a:t>. </a:t>
            </a:r>
          </a:p>
          <a:p>
            <a:r>
              <a:rPr lang="en-US" sz="1200" dirty="0" err="1" smtClean="0">
                <a:solidFill>
                  <a:srgbClr val="000090"/>
                </a:solidFill>
              </a:rPr>
              <a:t>Hmelo</a:t>
            </a:r>
            <a:r>
              <a:rPr lang="en-US" sz="1200" dirty="0">
                <a:solidFill>
                  <a:srgbClr val="000090"/>
                </a:solidFill>
              </a:rPr>
              <a:t>-Silver, C. E. (2004). Problem-based learning: What and how do students learn? Educational Psychology Review, 16(3), 235–266.</a:t>
            </a:r>
          </a:p>
          <a:p>
            <a:r>
              <a:rPr lang="en-US" sz="1200" dirty="0" err="1">
                <a:solidFill>
                  <a:srgbClr val="000090"/>
                </a:solidFill>
              </a:rPr>
              <a:t>Holocher-Ertl</a:t>
            </a:r>
            <a:r>
              <a:rPr lang="en-US" sz="1200" dirty="0">
                <a:solidFill>
                  <a:srgbClr val="000090"/>
                </a:solidFill>
              </a:rPr>
              <a:t>, T., </a:t>
            </a:r>
            <a:r>
              <a:rPr lang="en-US" sz="1200" dirty="0" err="1">
                <a:solidFill>
                  <a:srgbClr val="000090"/>
                </a:solidFill>
              </a:rPr>
              <a:t>Kunzmann</a:t>
            </a:r>
            <a:r>
              <a:rPr lang="en-US" sz="1200" dirty="0">
                <a:solidFill>
                  <a:srgbClr val="000090"/>
                </a:solidFill>
              </a:rPr>
              <a:t>, C., Müller, L., Rivera-</a:t>
            </a:r>
            <a:r>
              <a:rPr lang="en-US" sz="1200" dirty="0" err="1">
                <a:solidFill>
                  <a:srgbClr val="000090"/>
                </a:solidFill>
              </a:rPr>
              <a:t>Pelayo</a:t>
            </a:r>
            <a:r>
              <a:rPr lang="en-US" sz="1200" dirty="0">
                <a:solidFill>
                  <a:srgbClr val="000090"/>
                </a:solidFill>
              </a:rPr>
              <a:t>, V., &amp; Schmidt, A. P. (2013). Scaling up Learning for Sustained Impact: 8th European Conference, on Technology Enhanced </a:t>
            </a:r>
            <a:r>
              <a:rPr lang="en-US" sz="1200" dirty="0" smtClean="0">
                <a:solidFill>
                  <a:srgbClr val="000090"/>
                </a:solidFill>
              </a:rPr>
              <a:t>Learning.</a:t>
            </a:r>
            <a:endParaRPr lang="en-US" sz="1200" dirty="0">
              <a:solidFill>
                <a:srgbClr val="000090"/>
              </a:solidFill>
            </a:endParaRPr>
          </a:p>
          <a:p>
            <a:r>
              <a:rPr lang="en-US" sz="1200" dirty="0" smtClean="0">
                <a:solidFill>
                  <a:srgbClr val="000090"/>
                </a:solidFill>
              </a:rPr>
              <a:t>Jones, B. (2009). Motivating </a:t>
            </a:r>
            <a:r>
              <a:rPr lang="en-US" sz="1200" dirty="0">
                <a:solidFill>
                  <a:srgbClr val="000090"/>
                </a:solidFill>
              </a:rPr>
              <a:t>Students to Engage in Learning: The MUSIC Model of Academic </a:t>
            </a:r>
            <a:r>
              <a:rPr lang="en-US" sz="1200" dirty="0" smtClean="0">
                <a:solidFill>
                  <a:srgbClr val="000090"/>
                </a:solidFill>
              </a:rPr>
              <a:t>Motivation</a:t>
            </a:r>
            <a:r>
              <a:rPr lang="en-US" sz="1200" dirty="0">
                <a:solidFill>
                  <a:srgbClr val="000090"/>
                </a:solidFill>
              </a:rPr>
              <a:t>.</a:t>
            </a:r>
            <a:r>
              <a:rPr lang="en-US" sz="1200" dirty="0" smtClean="0">
                <a:solidFill>
                  <a:srgbClr val="000090"/>
                </a:solidFill>
              </a:rPr>
              <a:t> </a:t>
            </a:r>
            <a:r>
              <a:rPr lang="en-US" sz="1200" i="1" dirty="0">
                <a:solidFill>
                  <a:srgbClr val="000090"/>
                </a:solidFill>
              </a:rPr>
              <a:t>Int. J. Teach. </a:t>
            </a:r>
            <a:r>
              <a:rPr lang="en-US" sz="1200" i="1" dirty="0" smtClean="0">
                <a:solidFill>
                  <a:srgbClr val="000090"/>
                </a:solidFill>
              </a:rPr>
              <a:t>Learn.</a:t>
            </a:r>
            <a:r>
              <a:rPr lang="en-US" sz="1200" dirty="0" smtClean="0">
                <a:solidFill>
                  <a:srgbClr val="000090"/>
                </a:solidFill>
              </a:rPr>
              <a:t> 21(2), </a:t>
            </a:r>
            <a:r>
              <a:rPr lang="en-US" sz="1200" dirty="0">
                <a:solidFill>
                  <a:srgbClr val="000090"/>
                </a:solidFill>
              </a:rPr>
              <a:t>272–</a:t>
            </a:r>
            <a:r>
              <a:rPr lang="en-US" sz="1200" dirty="0" smtClean="0">
                <a:solidFill>
                  <a:srgbClr val="000090"/>
                </a:solidFill>
              </a:rPr>
              <a:t>285.</a:t>
            </a:r>
            <a:endParaRPr lang="en-US" sz="1200" dirty="0">
              <a:solidFill>
                <a:srgbClr val="000090"/>
              </a:solidFill>
            </a:endParaRPr>
          </a:p>
          <a:p>
            <a:r>
              <a:rPr lang="en-US" sz="1200" dirty="0" err="1" smtClean="0">
                <a:solidFill>
                  <a:srgbClr val="000090"/>
                </a:solidFill>
              </a:rPr>
              <a:t>Joo</a:t>
            </a:r>
            <a:r>
              <a:rPr lang="en-US" sz="1200" dirty="0">
                <a:solidFill>
                  <a:srgbClr val="000090"/>
                </a:solidFill>
              </a:rPr>
              <a:t>, Y. J., Lim, K. Y., &amp; Kim, E. K. (2011). Online University Students’ Satisfaction and Persistence: Examining Perceived Level of Presence, Usefulness and Ease of Use As Predictors in a Structural Model. </a:t>
            </a:r>
            <a:r>
              <a:rPr lang="en-US" sz="1200" dirty="0" err="1">
                <a:solidFill>
                  <a:srgbClr val="000090"/>
                </a:solidFill>
              </a:rPr>
              <a:t>Comput</a:t>
            </a:r>
            <a:r>
              <a:rPr lang="en-US" sz="1200" dirty="0">
                <a:solidFill>
                  <a:srgbClr val="000090"/>
                </a:solidFill>
              </a:rPr>
              <a:t>. Educ., 57(2), 1654–1664. </a:t>
            </a:r>
          </a:p>
        </p:txBody>
      </p:sp>
      <p:sp>
        <p:nvSpPr>
          <p:cNvPr id="5" name="Rectangle 2"/>
          <p:cNvSpPr txBox="1">
            <a:spLocks noChangeArrowheads="1"/>
          </p:cNvSpPr>
          <p:nvPr/>
        </p:nvSpPr>
        <p:spPr bwMode="auto">
          <a:xfrm>
            <a:off x="685800" y="205992"/>
            <a:ext cx="7772400" cy="745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2"/>
                </a:solidFill>
                <a:latin typeface="Times New Roman" charset="0"/>
                <a:ea typeface="MS PGothic" pitchFamily="34" charset="-128"/>
                <a:cs typeface="ＭＳ Ｐゴシック" charset="0"/>
              </a:defRPr>
            </a:lvl2pPr>
            <a:lvl3pPr algn="ctr" rtl="0" eaLnBrk="0" fontAlgn="base" hangingPunct="0">
              <a:spcBef>
                <a:spcPct val="0"/>
              </a:spcBef>
              <a:spcAft>
                <a:spcPct val="0"/>
              </a:spcAft>
              <a:defRPr sz="4400">
                <a:solidFill>
                  <a:schemeClr val="tx2"/>
                </a:solidFill>
                <a:latin typeface="Times New Roman" charset="0"/>
                <a:ea typeface="MS PGothic" pitchFamily="34" charset="-128"/>
                <a:cs typeface="ＭＳ Ｐゴシック" charset="0"/>
              </a:defRPr>
            </a:lvl3pPr>
            <a:lvl4pPr algn="ctr" rtl="0" eaLnBrk="0" fontAlgn="base" hangingPunct="0">
              <a:spcBef>
                <a:spcPct val="0"/>
              </a:spcBef>
              <a:spcAft>
                <a:spcPct val="0"/>
              </a:spcAft>
              <a:defRPr sz="4400">
                <a:solidFill>
                  <a:schemeClr val="tx2"/>
                </a:solidFill>
                <a:latin typeface="Times New Roman" charset="0"/>
                <a:ea typeface="MS PGothic" pitchFamily="34" charset="-128"/>
                <a:cs typeface="ＭＳ Ｐゴシック" charset="0"/>
              </a:defRPr>
            </a:lvl4pPr>
            <a:lvl5pPr algn="ctr" rtl="0" eaLnBrk="0" fontAlgn="base" hangingPunct="0">
              <a:spcBef>
                <a:spcPct val="0"/>
              </a:spcBef>
              <a:spcAft>
                <a:spcPct val="0"/>
              </a:spcAft>
              <a:defRPr sz="4400">
                <a:solidFill>
                  <a:schemeClr val="tx2"/>
                </a:solidFill>
                <a:latin typeface="Times New Roman" charset="0"/>
                <a:ea typeface="MS PGothic" pitchFamily="34" charset="-128"/>
                <a:cs typeface="ＭＳ Ｐゴシック" charset="0"/>
              </a:defRPr>
            </a:lvl5pPr>
            <a:lvl6pPr marL="457200" algn="ctr" rtl="0" eaLnBrk="0" fontAlgn="base" hangingPunct="0">
              <a:spcBef>
                <a:spcPct val="0"/>
              </a:spcBef>
              <a:spcAft>
                <a:spcPct val="0"/>
              </a:spcAft>
              <a:defRPr sz="44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44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44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4400">
                <a:solidFill>
                  <a:schemeClr val="tx2"/>
                </a:solidFill>
                <a:latin typeface="Times New Roman" charset="0"/>
                <a:ea typeface="ＭＳ Ｐゴシック" charset="0"/>
              </a:defRPr>
            </a:lvl9pPr>
          </a:lstStyle>
          <a:p>
            <a:pPr>
              <a:defRPr/>
            </a:pPr>
            <a:r>
              <a:rPr lang="en-US" sz="3600" kern="0" dirty="0" smtClean="0">
                <a:solidFill>
                  <a:schemeClr val="tx2">
                    <a:lumMod val="60000"/>
                    <a:lumOff val="40000"/>
                  </a:schemeClr>
                </a:solidFill>
                <a:ea typeface="+mj-ea"/>
                <a:cs typeface="+mj-cs"/>
              </a:rPr>
              <a:t>References</a:t>
            </a:r>
          </a:p>
        </p:txBody>
      </p:sp>
    </p:spTree>
    <p:extLst>
      <p:ext uri="{BB962C8B-B14F-4D97-AF65-F5344CB8AC3E}">
        <p14:creationId xmlns:p14="http://schemas.microsoft.com/office/powerpoint/2010/main" val="2257090171"/>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1" name="Rectangle 3"/>
          <p:cNvSpPr>
            <a:spLocks noGrp="1" noChangeArrowheads="1"/>
          </p:cNvSpPr>
          <p:nvPr>
            <p:ph idx="1"/>
          </p:nvPr>
        </p:nvSpPr>
        <p:spPr>
          <a:xfrm>
            <a:off x="0" y="1061152"/>
            <a:ext cx="9144000" cy="5268051"/>
          </a:xfrm>
          <a:extLst>
            <a:ext uri="{FAA26D3D-D897-4be2-8F04-BA451C77F1D7}">
              <ma14:placeholderFlag xmlns:ma14="http://schemas.microsoft.com/office/mac/drawingml/2011/main" val="1"/>
            </a:ext>
          </a:extLst>
        </p:spPr>
        <p:txBody>
          <a:bodyPr/>
          <a:lstStyle/>
          <a:p>
            <a:r>
              <a:rPr lang="en-US" sz="1200" dirty="0" smtClean="0">
                <a:solidFill>
                  <a:srgbClr val="000090"/>
                </a:solidFill>
              </a:rPr>
              <a:t>Keane</a:t>
            </a:r>
            <a:r>
              <a:rPr lang="en-US" sz="1200" dirty="0">
                <a:solidFill>
                  <a:srgbClr val="000090"/>
                </a:solidFill>
              </a:rPr>
              <a:t>, T., Keane, W. F., &amp; </a:t>
            </a:r>
            <a:r>
              <a:rPr lang="en-US" sz="1200" dirty="0" err="1">
                <a:solidFill>
                  <a:srgbClr val="000090"/>
                </a:solidFill>
              </a:rPr>
              <a:t>Blicblau</a:t>
            </a:r>
            <a:r>
              <a:rPr lang="en-US" sz="1200" dirty="0">
                <a:solidFill>
                  <a:srgbClr val="000090"/>
                </a:solidFill>
              </a:rPr>
              <a:t>, A. S. (2014). Beyond traditional literacy: Learning and transformative practices using ICT. Education and Information Technologies, 1–13. </a:t>
            </a:r>
          </a:p>
          <a:p>
            <a:r>
              <a:rPr lang="en-US" sz="1200" dirty="0">
                <a:solidFill>
                  <a:srgbClr val="000090"/>
                </a:solidFill>
              </a:rPr>
              <a:t>Lu, R., &amp; </a:t>
            </a:r>
            <a:r>
              <a:rPr lang="en-US" sz="1200" dirty="0" err="1">
                <a:solidFill>
                  <a:srgbClr val="000090"/>
                </a:solidFill>
              </a:rPr>
              <a:t>Bol</a:t>
            </a:r>
            <a:r>
              <a:rPr lang="en-US" sz="1200" dirty="0">
                <a:solidFill>
                  <a:srgbClr val="000090"/>
                </a:solidFill>
              </a:rPr>
              <a:t>, L. (2007). A comparison of anonymous versus identifiable e-peer review on college student writing performance and the extent of critical feedback. </a:t>
            </a:r>
            <a:r>
              <a:rPr lang="en-US" sz="1200" i="1" dirty="0">
                <a:solidFill>
                  <a:srgbClr val="000090"/>
                </a:solidFill>
              </a:rPr>
              <a:t>Journal of Interactive Online Learning</a:t>
            </a:r>
            <a:r>
              <a:rPr lang="en-US" sz="1200" dirty="0">
                <a:solidFill>
                  <a:srgbClr val="000090"/>
                </a:solidFill>
              </a:rPr>
              <a:t>, </a:t>
            </a:r>
            <a:r>
              <a:rPr lang="en-US" sz="1200" i="1" dirty="0">
                <a:solidFill>
                  <a:srgbClr val="000090"/>
                </a:solidFill>
              </a:rPr>
              <a:t>6</a:t>
            </a:r>
            <a:r>
              <a:rPr lang="en-US" sz="1200" dirty="0">
                <a:solidFill>
                  <a:srgbClr val="000090"/>
                </a:solidFill>
              </a:rPr>
              <a:t>(2), 100–115. </a:t>
            </a:r>
          </a:p>
          <a:p>
            <a:r>
              <a:rPr lang="en-US" sz="1200" dirty="0">
                <a:solidFill>
                  <a:srgbClr val="000090"/>
                </a:solidFill>
              </a:rPr>
              <a:t>Lu, J., &amp; Law, N. (2012). Online peer assessment: effects of cognitive and affective feedback. </a:t>
            </a:r>
            <a:r>
              <a:rPr lang="en-US" sz="1200" i="1" dirty="0">
                <a:solidFill>
                  <a:srgbClr val="000090"/>
                </a:solidFill>
              </a:rPr>
              <a:t>Instructional Science</a:t>
            </a:r>
            <a:r>
              <a:rPr lang="en-US" sz="1200" dirty="0">
                <a:solidFill>
                  <a:srgbClr val="000090"/>
                </a:solidFill>
              </a:rPr>
              <a:t>, </a:t>
            </a:r>
            <a:r>
              <a:rPr lang="en-US" sz="1200" i="1" dirty="0">
                <a:solidFill>
                  <a:srgbClr val="000090"/>
                </a:solidFill>
              </a:rPr>
              <a:t>40</a:t>
            </a:r>
            <a:r>
              <a:rPr lang="en-US" sz="1200" dirty="0">
                <a:solidFill>
                  <a:srgbClr val="000090"/>
                </a:solidFill>
              </a:rPr>
              <a:t>(2), 257–275. </a:t>
            </a:r>
          </a:p>
          <a:p>
            <a:r>
              <a:rPr lang="en-US" sz="1200" dirty="0" smtClean="0">
                <a:solidFill>
                  <a:srgbClr val="000090"/>
                </a:solidFill>
              </a:rPr>
              <a:t>Piaget</a:t>
            </a:r>
            <a:r>
              <a:rPr lang="en-US" sz="1200" dirty="0">
                <a:solidFill>
                  <a:srgbClr val="000090"/>
                </a:solidFill>
              </a:rPr>
              <a:t>, J. (1928). Judgment and Reasoning in the Child. London: Routledge &amp; Kegan.</a:t>
            </a:r>
          </a:p>
          <a:p>
            <a:r>
              <a:rPr lang="en-US" sz="1200" dirty="0" err="1">
                <a:solidFill>
                  <a:srgbClr val="000090"/>
                </a:solidFill>
              </a:rPr>
              <a:t>Phumeechanya</a:t>
            </a:r>
            <a:r>
              <a:rPr lang="en-US" sz="1200" dirty="0">
                <a:solidFill>
                  <a:srgbClr val="000090"/>
                </a:solidFill>
              </a:rPr>
              <a:t>, N., &amp; </a:t>
            </a:r>
            <a:r>
              <a:rPr lang="en-US" sz="1200" dirty="0" err="1">
                <a:solidFill>
                  <a:srgbClr val="000090"/>
                </a:solidFill>
              </a:rPr>
              <a:t>Wannapiroon</a:t>
            </a:r>
            <a:r>
              <a:rPr lang="en-US" sz="1200" dirty="0">
                <a:solidFill>
                  <a:srgbClr val="000090"/>
                </a:solidFill>
              </a:rPr>
              <a:t>, P. (2014). Ubiquitous scaffold learning environment using problem-based learning to enhance problem-solving skills and context awareness. </a:t>
            </a:r>
          </a:p>
          <a:p>
            <a:r>
              <a:rPr lang="en-US" sz="1200" dirty="0">
                <a:solidFill>
                  <a:srgbClr val="000090"/>
                </a:solidFill>
              </a:rPr>
              <a:t>Sadler, P., &amp; Good, E. (2006). The Impact of Self- and Peer-Grading on Student Learning. </a:t>
            </a:r>
            <a:r>
              <a:rPr lang="en-US" sz="1200" i="1" dirty="0">
                <a:solidFill>
                  <a:srgbClr val="000090"/>
                </a:solidFill>
              </a:rPr>
              <a:t>Educational Assessment</a:t>
            </a:r>
            <a:r>
              <a:rPr lang="en-US" sz="1200" dirty="0">
                <a:solidFill>
                  <a:srgbClr val="000090"/>
                </a:solidFill>
              </a:rPr>
              <a:t>, </a:t>
            </a:r>
            <a:r>
              <a:rPr lang="en-US" sz="1200" i="1" dirty="0">
                <a:solidFill>
                  <a:srgbClr val="000090"/>
                </a:solidFill>
              </a:rPr>
              <a:t>11</a:t>
            </a:r>
            <a:r>
              <a:rPr lang="en-US" sz="1200" dirty="0">
                <a:solidFill>
                  <a:srgbClr val="000090"/>
                </a:solidFill>
              </a:rPr>
              <a:t>(1), 1–31. </a:t>
            </a:r>
          </a:p>
          <a:p>
            <a:r>
              <a:rPr lang="en-US" sz="1200" dirty="0" err="1" smtClean="0">
                <a:solidFill>
                  <a:srgbClr val="000090"/>
                </a:solidFill>
              </a:rPr>
              <a:t>Sircar</a:t>
            </a:r>
            <a:r>
              <a:rPr lang="en-US" sz="1200" dirty="0" smtClean="0">
                <a:solidFill>
                  <a:srgbClr val="000090"/>
                </a:solidFill>
              </a:rPr>
              <a:t>, S. S. &amp; O</a:t>
            </a:r>
            <a:r>
              <a:rPr lang="en-US" sz="1200" dirty="0">
                <a:solidFill>
                  <a:srgbClr val="000090"/>
                </a:solidFill>
              </a:rPr>
              <a:t>. P. </a:t>
            </a:r>
            <a:r>
              <a:rPr lang="en-US" sz="1200" dirty="0" err="1" smtClean="0">
                <a:solidFill>
                  <a:srgbClr val="000090"/>
                </a:solidFill>
              </a:rPr>
              <a:t>Tandon</a:t>
            </a:r>
            <a:r>
              <a:rPr lang="en-US" sz="1200" dirty="0" smtClean="0">
                <a:solidFill>
                  <a:srgbClr val="000090"/>
                </a:solidFill>
              </a:rPr>
              <a:t> (1999). Involving </a:t>
            </a:r>
            <a:r>
              <a:rPr lang="en-US" sz="1200" dirty="0">
                <a:solidFill>
                  <a:srgbClr val="000090"/>
                </a:solidFill>
              </a:rPr>
              <a:t>students in question writing: a unique feedback with fringe </a:t>
            </a:r>
            <a:r>
              <a:rPr lang="en-US" sz="1200" dirty="0" smtClean="0">
                <a:solidFill>
                  <a:srgbClr val="000090"/>
                </a:solidFill>
              </a:rPr>
              <a:t>benefits. </a:t>
            </a:r>
            <a:r>
              <a:rPr lang="en-US" sz="1200" i="1" dirty="0">
                <a:solidFill>
                  <a:srgbClr val="000090"/>
                </a:solidFill>
              </a:rPr>
              <a:t>Am J </a:t>
            </a:r>
            <a:r>
              <a:rPr lang="en-US" sz="1200" i="1" dirty="0" err="1">
                <a:solidFill>
                  <a:srgbClr val="000090"/>
                </a:solidFill>
              </a:rPr>
              <a:t>Physiol</a:t>
            </a:r>
            <a:r>
              <a:rPr lang="en-US" sz="1200" dirty="0">
                <a:solidFill>
                  <a:srgbClr val="000090"/>
                </a:solidFill>
              </a:rPr>
              <a:t>, vol. 277, no. 6 </a:t>
            </a:r>
            <a:r>
              <a:rPr lang="en-US" sz="1200" dirty="0" err="1">
                <a:solidFill>
                  <a:srgbClr val="000090"/>
                </a:solidFill>
              </a:rPr>
              <a:t>Pt</a:t>
            </a:r>
            <a:r>
              <a:rPr lang="en-US" sz="1200" dirty="0">
                <a:solidFill>
                  <a:srgbClr val="000090"/>
                </a:solidFill>
              </a:rPr>
              <a:t> 2, pp. S84–S91, 1999.</a:t>
            </a:r>
          </a:p>
          <a:p>
            <a:r>
              <a:rPr lang="en-US" sz="1200" dirty="0" err="1" smtClean="0">
                <a:solidFill>
                  <a:srgbClr val="000090"/>
                </a:solidFill>
              </a:rPr>
              <a:t>Savery</a:t>
            </a:r>
            <a:r>
              <a:rPr lang="en-US" sz="1200" dirty="0">
                <a:solidFill>
                  <a:srgbClr val="000090"/>
                </a:solidFill>
              </a:rPr>
              <a:t>, J. R., &amp; Duffy, T. M. (1995). Problem based learning: an instructional model and its constructivist framework. </a:t>
            </a:r>
            <a:r>
              <a:rPr lang="en-US" sz="1200" dirty="0" smtClean="0">
                <a:solidFill>
                  <a:srgbClr val="000090"/>
                </a:solidFill>
              </a:rPr>
              <a:t>Educational </a:t>
            </a:r>
            <a:r>
              <a:rPr lang="en-US" sz="1200" dirty="0">
                <a:solidFill>
                  <a:srgbClr val="000090"/>
                </a:solidFill>
              </a:rPr>
              <a:t>Technology, 35, 31-38. </a:t>
            </a:r>
          </a:p>
          <a:p>
            <a:r>
              <a:rPr lang="en-US" sz="1200" dirty="0">
                <a:solidFill>
                  <a:srgbClr val="000090"/>
                </a:solidFill>
              </a:rPr>
              <a:t>Swan, K., </a:t>
            </a:r>
            <a:r>
              <a:rPr lang="en-US" sz="1200" dirty="0" err="1">
                <a:solidFill>
                  <a:srgbClr val="000090"/>
                </a:solidFill>
              </a:rPr>
              <a:t>Vahey</a:t>
            </a:r>
            <a:r>
              <a:rPr lang="en-US" sz="1200" dirty="0">
                <a:solidFill>
                  <a:srgbClr val="000090"/>
                </a:solidFill>
              </a:rPr>
              <a:t>, P., van 't </a:t>
            </a:r>
            <a:r>
              <a:rPr lang="en-US" sz="1200" dirty="0" err="1">
                <a:solidFill>
                  <a:srgbClr val="000090"/>
                </a:solidFill>
              </a:rPr>
              <a:t>Hooft</a:t>
            </a:r>
            <a:r>
              <a:rPr lang="en-US" sz="1200" dirty="0">
                <a:solidFill>
                  <a:srgbClr val="000090"/>
                </a:solidFill>
              </a:rPr>
              <a:t>, M., </a:t>
            </a:r>
            <a:r>
              <a:rPr lang="en-US" sz="1200" dirty="0" err="1">
                <a:solidFill>
                  <a:srgbClr val="000090"/>
                </a:solidFill>
              </a:rPr>
              <a:t>Kratcoski</a:t>
            </a:r>
            <a:r>
              <a:rPr lang="en-US" sz="1200" dirty="0">
                <a:solidFill>
                  <a:srgbClr val="000090"/>
                </a:solidFill>
              </a:rPr>
              <a:t>, A., &amp; </a:t>
            </a:r>
            <a:r>
              <a:rPr lang="en-US" sz="1200" dirty="0" err="1">
                <a:solidFill>
                  <a:srgbClr val="000090"/>
                </a:solidFill>
              </a:rPr>
              <a:t>Rafanan</a:t>
            </a:r>
            <a:r>
              <a:rPr lang="en-US" sz="1200" dirty="0">
                <a:solidFill>
                  <a:srgbClr val="000090"/>
                </a:solidFill>
              </a:rPr>
              <a:t>, K. (2013). Problem-based learning across the curriculum: Exploring the efficacy of a cross-curricular application of preparation for future learning. Interdisciplinary </a:t>
            </a:r>
            <a:r>
              <a:rPr lang="en-US" sz="1200" dirty="0" smtClean="0">
                <a:solidFill>
                  <a:srgbClr val="000090"/>
                </a:solidFill>
              </a:rPr>
              <a:t>J. of </a:t>
            </a:r>
            <a:r>
              <a:rPr lang="en-US" sz="1200" dirty="0">
                <a:solidFill>
                  <a:srgbClr val="000090"/>
                </a:solidFill>
              </a:rPr>
              <a:t>Problem-based Learning, 7(1), 89-110.</a:t>
            </a:r>
          </a:p>
          <a:p>
            <a:r>
              <a:rPr lang="en-US" sz="1200" dirty="0">
                <a:solidFill>
                  <a:srgbClr val="000090"/>
                </a:solidFill>
              </a:rPr>
              <a:t>Tam, M. (2000). Constructivism, instructional design, and technology: Implications for transforming distance learning. Educational Technology and Society, 3(2), 50-60.</a:t>
            </a:r>
          </a:p>
          <a:p>
            <a:r>
              <a:rPr lang="en-US" sz="1200" dirty="0">
                <a:solidFill>
                  <a:srgbClr val="000090"/>
                </a:solidFill>
              </a:rPr>
              <a:t>Vygotsky, L. (1978). Mind in society: The development of higher mental process</a:t>
            </a:r>
            <a:r>
              <a:rPr lang="en-US" sz="1200" dirty="0" smtClean="0">
                <a:solidFill>
                  <a:srgbClr val="000090"/>
                </a:solidFill>
              </a:rPr>
              <a:t>.</a:t>
            </a:r>
          </a:p>
          <a:p>
            <a:r>
              <a:rPr lang="en-US" sz="1200" dirty="0">
                <a:solidFill>
                  <a:srgbClr val="000090"/>
                </a:solidFill>
              </a:rPr>
              <a:t>Wu, D., Hiltz, S., &amp; Bieber, M. (2010). Acceptance of educational technology: field studies of asynchronous participatory examinations. </a:t>
            </a:r>
            <a:r>
              <a:rPr lang="en-US" sz="1200" i="1" dirty="0">
                <a:solidFill>
                  <a:srgbClr val="000090"/>
                </a:solidFill>
              </a:rPr>
              <a:t>Communications of the Association for Information Systems (CAIS)</a:t>
            </a:r>
            <a:r>
              <a:rPr lang="en-US" sz="1200" dirty="0">
                <a:solidFill>
                  <a:srgbClr val="000090"/>
                </a:solidFill>
              </a:rPr>
              <a:t>, 26, 451-476.</a:t>
            </a:r>
          </a:p>
          <a:p>
            <a:r>
              <a:rPr lang="en-US" sz="1200" dirty="0">
                <a:solidFill>
                  <a:srgbClr val="000090"/>
                </a:solidFill>
              </a:rPr>
              <a:t>Yu, F.-Y., &amp; Liu, Y.-H. (2009). Creating a Psychologically Safe Online Space for a Student-Generated Questions Learning Activity via Different Identity Revelation Modes. </a:t>
            </a:r>
            <a:r>
              <a:rPr lang="en-US" sz="1200" i="1" dirty="0">
                <a:solidFill>
                  <a:srgbClr val="000090"/>
                </a:solidFill>
              </a:rPr>
              <a:t>British Journal of Educational Technology</a:t>
            </a:r>
            <a:r>
              <a:rPr lang="en-US" sz="1200" dirty="0">
                <a:solidFill>
                  <a:srgbClr val="000090"/>
                </a:solidFill>
              </a:rPr>
              <a:t>, </a:t>
            </a:r>
            <a:r>
              <a:rPr lang="en-US" sz="1200" i="1" dirty="0">
                <a:solidFill>
                  <a:srgbClr val="000090"/>
                </a:solidFill>
              </a:rPr>
              <a:t>40</a:t>
            </a:r>
            <a:r>
              <a:rPr lang="en-US" sz="1200" dirty="0">
                <a:solidFill>
                  <a:srgbClr val="000090"/>
                </a:solidFill>
              </a:rPr>
              <a:t>(6), 1109–1123.</a:t>
            </a:r>
          </a:p>
          <a:p>
            <a:endParaRPr lang="en-US" sz="1200" dirty="0"/>
          </a:p>
        </p:txBody>
      </p:sp>
      <p:sp>
        <p:nvSpPr>
          <p:cNvPr id="5" name="Rectangle 2"/>
          <p:cNvSpPr txBox="1">
            <a:spLocks noChangeArrowheads="1"/>
          </p:cNvSpPr>
          <p:nvPr/>
        </p:nvSpPr>
        <p:spPr bwMode="auto">
          <a:xfrm>
            <a:off x="685800" y="205992"/>
            <a:ext cx="7772400" cy="745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4400">
                <a:solidFill>
                  <a:schemeClr val="tx2"/>
                </a:solidFill>
                <a:latin typeface="Times New Roman" charset="0"/>
                <a:ea typeface="MS PGothic" pitchFamily="34" charset="-128"/>
                <a:cs typeface="ＭＳ Ｐゴシック" charset="0"/>
              </a:defRPr>
            </a:lvl2pPr>
            <a:lvl3pPr algn="ctr" rtl="0" eaLnBrk="0" fontAlgn="base" hangingPunct="0">
              <a:spcBef>
                <a:spcPct val="0"/>
              </a:spcBef>
              <a:spcAft>
                <a:spcPct val="0"/>
              </a:spcAft>
              <a:defRPr sz="4400">
                <a:solidFill>
                  <a:schemeClr val="tx2"/>
                </a:solidFill>
                <a:latin typeface="Times New Roman" charset="0"/>
                <a:ea typeface="MS PGothic" pitchFamily="34" charset="-128"/>
                <a:cs typeface="ＭＳ Ｐゴシック" charset="0"/>
              </a:defRPr>
            </a:lvl3pPr>
            <a:lvl4pPr algn="ctr" rtl="0" eaLnBrk="0" fontAlgn="base" hangingPunct="0">
              <a:spcBef>
                <a:spcPct val="0"/>
              </a:spcBef>
              <a:spcAft>
                <a:spcPct val="0"/>
              </a:spcAft>
              <a:defRPr sz="4400">
                <a:solidFill>
                  <a:schemeClr val="tx2"/>
                </a:solidFill>
                <a:latin typeface="Times New Roman" charset="0"/>
                <a:ea typeface="MS PGothic" pitchFamily="34" charset="-128"/>
                <a:cs typeface="ＭＳ Ｐゴシック" charset="0"/>
              </a:defRPr>
            </a:lvl4pPr>
            <a:lvl5pPr algn="ctr" rtl="0" eaLnBrk="0" fontAlgn="base" hangingPunct="0">
              <a:spcBef>
                <a:spcPct val="0"/>
              </a:spcBef>
              <a:spcAft>
                <a:spcPct val="0"/>
              </a:spcAft>
              <a:defRPr sz="4400">
                <a:solidFill>
                  <a:schemeClr val="tx2"/>
                </a:solidFill>
                <a:latin typeface="Times New Roman" charset="0"/>
                <a:ea typeface="MS PGothic" pitchFamily="34" charset="-128"/>
                <a:cs typeface="ＭＳ Ｐゴシック" charset="0"/>
              </a:defRPr>
            </a:lvl5pPr>
            <a:lvl6pPr marL="457200" algn="ctr" rtl="0" eaLnBrk="0" fontAlgn="base" hangingPunct="0">
              <a:spcBef>
                <a:spcPct val="0"/>
              </a:spcBef>
              <a:spcAft>
                <a:spcPct val="0"/>
              </a:spcAft>
              <a:defRPr sz="44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44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44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4400">
                <a:solidFill>
                  <a:schemeClr val="tx2"/>
                </a:solidFill>
                <a:latin typeface="Times New Roman" charset="0"/>
                <a:ea typeface="ＭＳ Ｐゴシック" charset="0"/>
              </a:defRPr>
            </a:lvl9pPr>
          </a:lstStyle>
          <a:p>
            <a:pPr>
              <a:defRPr/>
            </a:pPr>
            <a:r>
              <a:rPr lang="en-US" sz="3600" kern="0" dirty="0" smtClean="0">
                <a:solidFill>
                  <a:schemeClr val="tx2">
                    <a:lumMod val="60000"/>
                    <a:lumOff val="40000"/>
                  </a:schemeClr>
                </a:solidFill>
                <a:ea typeface="+mj-ea"/>
                <a:cs typeface="+mj-cs"/>
              </a:rPr>
              <a:t>References</a:t>
            </a:r>
          </a:p>
        </p:txBody>
      </p:sp>
    </p:spTree>
    <p:extLst>
      <p:ext uri="{BB962C8B-B14F-4D97-AF65-F5344CB8AC3E}">
        <p14:creationId xmlns:p14="http://schemas.microsoft.com/office/powerpoint/2010/main" val="332118390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bwMode="auto">
          <a:xfrm>
            <a:off x="1172047" y="103443"/>
            <a:ext cx="3273203" cy="983984"/>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Create Problem</a:t>
            </a:r>
            <a:endParaRPr kumimoji="0" lang="en-US" sz="2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3" name="Down Arrow Callout 2"/>
          <p:cNvSpPr/>
          <p:nvPr/>
        </p:nvSpPr>
        <p:spPr bwMode="auto">
          <a:xfrm>
            <a:off x="1151562" y="1098750"/>
            <a:ext cx="3273203" cy="983984"/>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Revise</a:t>
            </a:r>
            <a:r>
              <a:rPr kumimoji="0" lang="en-US" sz="2800" b="0" i="0" u="none" strike="noStrike" cap="none" normalizeH="0" dirty="0" smtClean="0">
                <a:ln>
                  <a:noFill/>
                </a:ln>
                <a:solidFill>
                  <a:srgbClr val="000000"/>
                </a:solidFill>
                <a:effectLst/>
                <a:latin typeface="Arial" panose="020B0604020202020204" pitchFamily="34" charset="0"/>
                <a:ea typeface="ＭＳ Ｐゴシック" charset="0"/>
                <a:cs typeface="Arial" panose="020B0604020202020204" pitchFamily="34" charset="0"/>
              </a:rPr>
              <a:t> </a:t>
            </a: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Problem</a:t>
            </a:r>
            <a:endParaRPr kumimoji="0" lang="en-US" sz="2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4" name="Down Arrow Callout 3"/>
          <p:cNvSpPr/>
          <p:nvPr/>
        </p:nvSpPr>
        <p:spPr bwMode="auto">
          <a:xfrm>
            <a:off x="1151562" y="2094056"/>
            <a:ext cx="3273203" cy="983984"/>
          </a:xfrm>
          <a:prstGeom prst="downArrowCallou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Solve Problem</a:t>
            </a:r>
            <a:endParaRPr kumimoji="0" lang="en-US" sz="2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5" name="Down Arrow Callout 4"/>
          <p:cNvSpPr/>
          <p:nvPr/>
        </p:nvSpPr>
        <p:spPr bwMode="auto">
          <a:xfrm>
            <a:off x="1161804" y="3079120"/>
            <a:ext cx="3273203" cy="983984"/>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Grade Solution </a:t>
            </a:r>
            <a:r>
              <a:rPr kumimoji="0" lang="en-US" sz="24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(x2)</a:t>
            </a:r>
            <a:endParaRPr kumimoji="0" lang="en-US" sz="24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6" name="Down Arrow Callout 5"/>
          <p:cNvSpPr/>
          <p:nvPr/>
        </p:nvSpPr>
        <p:spPr bwMode="auto">
          <a:xfrm>
            <a:off x="1108246" y="4061576"/>
            <a:ext cx="3400804" cy="983984"/>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sz="2800" dirty="0">
                <a:solidFill>
                  <a:srgbClr val="000000"/>
                </a:solidFill>
                <a:latin typeface="Arial" panose="020B0604020202020204" pitchFamily="34" charset="0"/>
                <a:ea typeface="ＭＳ Ｐゴシック" charset="0"/>
                <a:cs typeface="Arial" panose="020B0604020202020204" pitchFamily="34" charset="0"/>
              </a:rPr>
              <a:t>Consolidate Grades</a:t>
            </a:r>
          </a:p>
        </p:txBody>
      </p:sp>
      <p:sp>
        <p:nvSpPr>
          <p:cNvPr id="7" name="Down Arrow Callout 6"/>
          <p:cNvSpPr/>
          <p:nvPr/>
        </p:nvSpPr>
        <p:spPr bwMode="auto">
          <a:xfrm>
            <a:off x="1202775" y="5039008"/>
            <a:ext cx="3273203" cy="983984"/>
          </a:xfrm>
          <a:prstGeom prst="downArrowCallout">
            <a:avLst/>
          </a:prstGeom>
          <a:solidFill>
            <a:srgbClr val="FF77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Dispute Grade</a:t>
            </a:r>
            <a:endParaRPr kumimoji="0" lang="en-US" sz="2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0" name="Rectangle 9"/>
          <p:cNvSpPr/>
          <p:nvPr/>
        </p:nvSpPr>
        <p:spPr bwMode="auto">
          <a:xfrm>
            <a:off x="1192532" y="6021464"/>
            <a:ext cx="3273202" cy="717479"/>
          </a:xfrm>
          <a:prstGeom prst="rec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Resolve Dispute</a:t>
            </a:r>
            <a:endParaRPr kumimoji="0" lang="en-US" sz="2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9" name="Rectangle 8"/>
          <p:cNvSpPr/>
          <p:nvPr/>
        </p:nvSpPr>
        <p:spPr bwMode="auto">
          <a:xfrm>
            <a:off x="7781747" y="4885219"/>
            <a:ext cx="1191818" cy="604253"/>
          </a:xfrm>
          <a:prstGeom prst="rec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0" tIns="4572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a:ea typeface="ＭＳ Ｐゴシック" charset="0"/>
                <a:cs typeface="Arial"/>
              </a:rPr>
              <a:t>Traditional Learning</a:t>
            </a:r>
            <a:endParaRPr kumimoji="0" lang="en-US" sz="1600" b="0" i="0" u="none" strike="noStrike" cap="none" normalizeH="0" baseline="0" dirty="0">
              <a:ln>
                <a:noFill/>
              </a:ln>
              <a:solidFill>
                <a:srgbClr val="000000"/>
              </a:solidFill>
              <a:effectLst/>
              <a:latin typeface="Arial"/>
              <a:ea typeface="ＭＳ Ｐゴシック" charset="0"/>
              <a:cs typeface="Arial"/>
            </a:endParaRPr>
          </a:p>
        </p:txBody>
      </p:sp>
      <p:sp>
        <p:nvSpPr>
          <p:cNvPr id="11" name="Rectangle 10"/>
          <p:cNvSpPr/>
          <p:nvPr/>
        </p:nvSpPr>
        <p:spPr bwMode="auto">
          <a:xfrm>
            <a:off x="6543724" y="4496042"/>
            <a:ext cx="2428713" cy="387956"/>
          </a:xfrm>
          <a:prstGeom prst="rect">
            <a:avLst/>
          </a:prstGeom>
          <a:solidFill>
            <a:srgbClr val="D2D2F4"/>
          </a:solidFill>
          <a:ln w="9525" cap="flat" cmpd="sng" algn="ctr">
            <a:solidFill>
              <a:schemeClr val="tx1"/>
            </a:solidFill>
            <a:prstDash val="solid"/>
            <a:round/>
            <a:headEnd type="none" w="med" len="med"/>
            <a:tailEnd type="none" w="med" len="med"/>
          </a:ln>
          <a:effectLst/>
          <a:extLst/>
        </p:spPr>
        <p:txBody>
          <a:bodyPr vert="horz" wrap="square" lIns="0" tIns="4572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a:ea typeface="ＭＳ Ｐゴシック" charset="0"/>
                <a:cs typeface="Arial"/>
              </a:rPr>
              <a:t>Problem-based Learning</a:t>
            </a:r>
            <a:endParaRPr kumimoji="0" lang="en-US" sz="1600" b="0" i="0" u="none" strike="noStrike" cap="none" normalizeH="0" baseline="0" dirty="0">
              <a:ln>
                <a:noFill/>
              </a:ln>
              <a:solidFill>
                <a:srgbClr val="000000"/>
              </a:solidFill>
              <a:effectLst/>
              <a:latin typeface="Arial"/>
              <a:ea typeface="ＭＳ Ｐゴシック" charset="0"/>
              <a:cs typeface="Arial"/>
            </a:endParaRPr>
          </a:p>
        </p:txBody>
      </p:sp>
      <p:sp>
        <p:nvSpPr>
          <p:cNvPr id="12" name="Rectangle 11"/>
          <p:cNvSpPr/>
          <p:nvPr/>
        </p:nvSpPr>
        <p:spPr bwMode="auto">
          <a:xfrm>
            <a:off x="6544963" y="4894238"/>
            <a:ext cx="1229102" cy="605476"/>
          </a:xfrm>
          <a:prstGeom prst="rec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0" tIns="4572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a:ea typeface="ＭＳ Ｐゴシック" charset="0"/>
                <a:cs typeface="Arial"/>
              </a:rPr>
              <a:t>Peer Assessment</a:t>
            </a:r>
            <a:endParaRPr kumimoji="0" lang="en-US" sz="1600" b="0" i="0" u="none" strike="noStrike" cap="none" normalizeH="0" baseline="0" dirty="0">
              <a:ln>
                <a:noFill/>
              </a:ln>
              <a:solidFill>
                <a:srgbClr val="000000"/>
              </a:solidFill>
              <a:effectLst/>
              <a:latin typeface="Arial"/>
              <a:ea typeface="ＭＳ Ｐゴシック" charset="0"/>
              <a:cs typeface="Arial"/>
            </a:endParaRPr>
          </a:p>
        </p:txBody>
      </p:sp>
      <p:sp>
        <p:nvSpPr>
          <p:cNvPr id="13" name="Rectangle 12"/>
          <p:cNvSpPr/>
          <p:nvPr/>
        </p:nvSpPr>
        <p:spPr bwMode="auto">
          <a:xfrm>
            <a:off x="6555205" y="5499713"/>
            <a:ext cx="1229101" cy="604253"/>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0" tIns="4572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039FF"/>
                </a:solidFill>
                <a:effectLst/>
                <a:latin typeface="Arial"/>
                <a:ea typeface="ＭＳ Ｐゴシック" charset="0"/>
                <a:cs typeface="Arial"/>
              </a:rPr>
              <a:t>Learning by Example</a:t>
            </a:r>
            <a:endParaRPr kumimoji="0" lang="en-US" sz="1600" b="0" i="0" u="none" strike="noStrike" cap="none" normalizeH="0" baseline="0" dirty="0">
              <a:ln>
                <a:noFill/>
              </a:ln>
              <a:solidFill>
                <a:srgbClr val="2039FF"/>
              </a:solidFill>
              <a:effectLst/>
              <a:latin typeface="Arial"/>
              <a:ea typeface="ＭＳ Ｐゴシック" charset="0"/>
              <a:cs typeface="Arial"/>
            </a:endParaRPr>
          </a:p>
        </p:txBody>
      </p:sp>
      <p:sp>
        <p:nvSpPr>
          <p:cNvPr id="14" name="Right Brace 13"/>
          <p:cNvSpPr/>
          <p:nvPr/>
        </p:nvSpPr>
        <p:spPr bwMode="auto">
          <a:xfrm>
            <a:off x="4598888" y="133140"/>
            <a:ext cx="532610" cy="6605802"/>
          </a:xfrm>
          <a:prstGeom prst="rightBrace">
            <a:avLst>
              <a:gd name="adj1" fmla="val 8333"/>
              <a:gd name="adj2" fmla="val 54482"/>
            </a:avLst>
          </a:prstGeom>
          <a:noFill/>
          <a:ln w="63500" cap="flat" cmpd="sng" algn="ctr">
            <a:solidFill>
              <a:srgbClr val="2039FF"/>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ndale Mono" charset="0"/>
              <a:ea typeface="ＭＳ Ｐゴシック" charset="0"/>
            </a:endParaRPr>
          </a:p>
        </p:txBody>
      </p:sp>
      <p:sp>
        <p:nvSpPr>
          <p:cNvPr id="16" name="TextBox 15"/>
          <p:cNvSpPr txBox="1"/>
          <p:nvPr/>
        </p:nvSpPr>
        <p:spPr>
          <a:xfrm>
            <a:off x="5313986" y="3468280"/>
            <a:ext cx="2460079" cy="461665"/>
          </a:xfrm>
          <a:prstGeom prst="rect">
            <a:avLst/>
          </a:prstGeom>
          <a:noFill/>
          <a:ln w="25400">
            <a:solidFill>
              <a:srgbClr val="2039FF"/>
            </a:solidFill>
          </a:ln>
        </p:spPr>
        <p:txBody>
          <a:bodyPr wrap="none" rtlCol="0">
            <a:spAutoFit/>
          </a:bodyPr>
          <a:lstStyle/>
          <a:p>
            <a:r>
              <a:rPr lang="en-US" sz="2400" dirty="0" smtClean="0">
                <a:solidFill>
                  <a:srgbClr val="2039FF"/>
                </a:solidFill>
                <a:latin typeface="Arial"/>
                <a:cs typeface="Arial"/>
              </a:rPr>
              <a:t>Read Everything</a:t>
            </a:r>
            <a:endParaRPr lang="en-US" sz="2400" dirty="0">
              <a:solidFill>
                <a:srgbClr val="2039FF"/>
              </a:solidFill>
              <a:latin typeface="Arial"/>
              <a:cs typeface="Arial"/>
            </a:endParaRPr>
          </a:p>
        </p:txBody>
      </p:sp>
      <p:sp>
        <p:nvSpPr>
          <p:cNvPr id="18" name="Rectangle 17"/>
          <p:cNvSpPr/>
          <p:nvPr/>
        </p:nvSpPr>
        <p:spPr bwMode="auto">
          <a:xfrm>
            <a:off x="7793311" y="5488250"/>
            <a:ext cx="1179127" cy="615716"/>
          </a:xfrm>
          <a:prstGeom prst="rect">
            <a:avLst/>
          </a:prstGeom>
          <a:solidFill>
            <a:srgbClr val="FF776C"/>
          </a:solidFill>
          <a:ln w="9525" cap="flat" cmpd="sng" algn="ctr">
            <a:solidFill>
              <a:schemeClr val="tx1"/>
            </a:solidFill>
            <a:prstDash val="solid"/>
            <a:round/>
            <a:headEnd type="none" w="med" len="med"/>
            <a:tailEnd type="none" w="med" len="med"/>
          </a:ln>
          <a:effectLst/>
          <a:extLst/>
        </p:spPr>
        <p:txBody>
          <a:bodyPr vert="horz" wrap="square" lIns="0" tIns="4572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a:ea typeface="ＭＳ Ｐゴシック" charset="0"/>
                <a:cs typeface="Arial"/>
              </a:rPr>
              <a:t>Self Assessment</a:t>
            </a:r>
            <a:endParaRPr kumimoji="0" lang="en-US" sz="1600" b="0" i="0" u="none" strike="noStrike" cap="none" normalizeH="0" baseline="0" dirty="0">
              <a:ln>
                <a:noFill/>
              </a:ln>
              <a:solidFill>
                <a:srgbClr val="000000"/>
              </a:solidFill>
              <a:effectLst/>
              <a:latin typeface="Arial"/>
              <a:ea typeface="ＭＳ Ｐゴシック" charset="0"/>
              <a:cs typeface="Arial"/>
            </a:endParaRPr>
          </a:p>
        </p:txBody>
      </p:sp>
      <p:sp>
        <p:nvSpPr>
          <p:cNvPr id="17" name="TextBox 16"/>
          <p:cNvSpPr txBox="1"/>
          <p:nvPr/>
        </p:nvSpPr>
        <p:spPr>
          <a:xfrm>
            <a:off x="5958581" y="79604"/>
            <a:ext cx="3185419" cy="2739211"/>
          </a:xfrm>
          <a:prstGeom prst="rect">
            <a:avLst/>
          </a:prstGeom>
          <a:noFill/>
        </p:spPr>
        <p:txBody>
          <a:bodyPr wrap="square" rtlCol="0">
            <a:spAutoFit/>
          </a:bodyPr>
          <a:lstStyle/>
          <a:p>
            <a:pPr algn="ctr"/>
            <a:r>
              <a:rPr lang="en-US" sz="4400" dirty="0" smtClean="0">
                <a:solidFill>
                  <a:schemeClr val="tx2"/>
                </a:solidFill>
                <a:latin typeface="+mj-lt"/>
                <a:cs typeface="Arial"/>
              </a:rPr>
              <a:t>Participatory Learning</a:t>
            </a:r>
          </a:p>
          <a:p>
            <a:pPr algn="ctr"/>
            <a:endParaRPr lang="en-US" sz="2800" i="1" dirty="0" smtClean="0">
              <a:solidFill>
                <a:schemeClr val="tx2"/>
              </a:solidFill>
              <a:latin typeface="+mj-lt"/>
              <a:cs typeface="Arial"/>
            </a:endParaRPr>
          </a:p>
          <a:p>
            <a:pPr algn="ctr"/>
            <a:r>
              <a:rPr lang="en-US" sz="2800" i="1" dirty="0" smtClean="0">
                <a:solidFill>
                  <a:schemeClr val="tx2"/>
                </a:solidFill>
                <a:latin typeface="+mj-lt"/>
                <a:cs typeface="Arial"/>
              </a:rPr>
              <a:t>Learning from the full problem lifecycle</a:t>
            </a:r>
            <a:endParaRPr lang="en-US" sz="2800" i="1" dirty="0">
              <a:solidFill>
                <a:schemeClr val="tx2"/>
              </a:solidFill>
              <a:latin typeface="+mj-lt"/>
              <a:cs typeface="Arial"/>
            </a:endParaRPr>
          </a:p>
        </p:txBody>
      </p:sp>
    </p:spTree>
    <p:extLst>
      <p:ext uri="{BB962C8B-B14F-4D97-AF65-F5344CB8AC3E}">
        <p14:creationId xmlns:p14="http://schemas.microsoft.com/office/powerpoint/2010/main" val="19022172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bwMode="auto">
          <a:xfrm>
            <a:off x="1172047" y="103443"/>
            <a:ext cx="3273203" cy="983984"/>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Create Problem</a:t>
            </a:r>
            <a:endParaRPr kumimoji="0" lang="en-US" sz="2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3" name="Down Arrow Callout 2"/>
          <p:cNvSpPr/>
          <p:nvPr/>
        </p:nvSpPr>
        <p:spPr bwMode="auto">
          <a:xfrm>
            <a:off x="1151562" y="1098750"/>
            <a:ext cx="3273203" cy="983984"/>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Edit Problem</a:t>
            </a:r>
            <a:endParaRPr kumimoji="0" lang="en-US" sz="2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4" name="Down Arrow Callout 3"/>
          <p:cNvSpPr/>
          <p:nvPr/>
        </p:nvSpPr>
        <p:spPr bwMode="auto">
          <a:xfrm>
            <a:off x="1151562" y="2094056"/>
            <a:ext cx="3273203" cy="983984"/>
          </a:xfrm>
          <a:prstGeom prst="downArrowCallou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Solve Problem</a:t>
            </a:r>
            <a:endParaRPr kumimoji="0" lang="en-US" sz="2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5" name="Down Arrow Callout 4"/>
          <p:cNvSpPr/>
          <p:nvPr/>
        </p:nvSpPr>
        <p:spPr bwMode="auto">
          <a:xfrm>
            <a:off x="1161804" y="3079120"/>
            <a:ext cx="3273203" cy="983984"/>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Grade Solution </a:t>
            </a:r>
            <a:r>
              <a:rPr kumimoji="0" lang="en-US" sz="24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(x2)</a:t>
            </a:r>
            <a:endParaRPr kumimoji="0" lang="en-US" sz="24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6" name="Down Arrow Callout 5"/>
          <p:cNvSpPr/>
          <p:nvPr/>
        </p:nvSpPr>
        <p:spPr bwMode="auto">
          <a:xfrm>
            <a:off x="1125955" y="4053944"/>
            <a:ext cx="3365385" cy="983984"/>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sz="2800" dirty="0">
                <a:solidFill>
                  <a:srgbClr val="000000"/>
                </a:solidFill>
                <a:latin typeface="Arial" panose="020B0604020202020204" pitchFamily="34" charset="0"/>
                <a:ea typeface="ＭＳ Ｐゴシック" charset="0"/>
                <a:cs typeface="Arial" panose="020B0604020202020204" pitchFamily="34" charset="0"/>
              </a:rPr>
              <a:t>Consolidate Grades</a:t>
            </a:r>
          </a:p>
        </p:txBody>
      </p:sp>
      <p:sp>
        <p:nvSpPr>
          <p:cNvPr id="7" name="Down Arrow Callout 6"/>
          <p:cNvSpPr/>
          <p:nvPr/>
        </p:nvSpPr>
        <p:spPr bwMode="auto">
          <a:xfrm>
            <a:off x="1202775" y="5039008"/>
            <a:ext cx="3273203" cy="983984"/>
          </a:xfrm>
          <a:prstGeom prst="downArrowCallout">
            <a:avLst/>
          </a:prstGeom>
          <a:solidFill>
            <a:srgbClr val="FF77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Dispute Grade</a:t>
            </a:r>
            <a:endParaRPr kumimoji="0" lang="en-US" sz="2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0" name="Rectangle 9"/>
          <p:cNvSpPr/>
          <p:nvPr/>
        </p:nvSpPr>
        <p:spPr bwMode="auto">
          <a:xfrm>
            <a:off x="1192532" y="6021464"/>
            <a:ext cx="3273202" cy="717479"/>
          </a:xfrm>
          <a:prstGeom prst="rec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Resolve Dispute</a:t>
            </a:r>
            <a:endParaRPr kumimoji="0" lang="en-US" sz="2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9" name="Rectangle 8"/>
          <p:cNvSpPr/>
          <p:nvPr/>
        </p:nvSpPr>
        <p:spPr bwMode="auto">
          <a:xfrm>
            <a:off x="7781747" y="4885219"/>
            <a:ext cx="1191818" cy="604253"/>
          </a:xfrm>
          <a:prstGeom prst="rec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0" tIns="4572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a:ea typeface="ＭＳ Ｐゴシック" charset="0"/>
                <a:cs typeface="Arial"/>
              </a:rPr>
              <a:t>Traditional Learning</a:t>
            </a:r>
            <a:endParaRPr kumimoji="0" lang="en-US" sz="1600" b="0" i="0" u="none" strike="noStrike" cap="none" normalizeH="0" baseline="0" dirty="0">
              <a:ln>
                <a:noFill/>
              </a:ln>
              <a:solidFill>
                <a:srgbClr val="000000"/>
              </a:solidFill>
              <a:effectLst/>
              <a:latin typeface="Arial"/>
              <a:ea typeface="ＭＳ Ｐゴシック" charset="0"/>
              <a:cs typeface="Arial"/>
            </a:endParaRPr>
          </a:p>
        </p:txBody>
      </p:sp>
      <p:sp>
        <p:nvSpPr>
          <p:cNvPr id="11" name="Rectangle 10"/>
          <p:cNvSpPr/>
          <p:nvPr/>
        </p:nvSpPr>
        <p:spPr bwMode="auto">
          <a:xfrm>
            <a:off x="6543724" y="4496042"/>
            <a:ext cx="2428713" cy="387956"/>
          </a:xfrm>
          <a:prstGeom prst="rect">
            <a:avLst/>
          </a:prstGeom>
          <a:solidFill>
            <a:srgbClr val="D2D2F4"/>
          </a:solidFill>
          <a:ln w="9525" cap="flat" cmpd="sng" algn="ctr">
            <a:solidFill>
              <a:schemeClr val="tx1"/>
            </a:solidFill>
            <a:prstDash val="solid"/>
            <a:round/>
            <a:headEnd type="none" w="med" len="med"/>
            <a:tailEnd type="none" w="med" len="med"/>
          </a:ln>
          <a:effectLst/>
          <a:extLst/>
        </p:spPr>
        <p:txBody>
          <a:bodyPr vert="horz" wrap="square" lIns="0" tIns="4572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a:ea typeface="ＭＳ Ｐゴシック" charset="0"/>
                <a:cs typeface="Arial"/>
              </a:rPr>
              <a:t>Problem-based Learning</a:t>
            </a:r>
            <a:endParaRPr kumimoji="0" lang="en-US" sz="1600" b="0" i="0" u="none" strike="noStrike" cap="none" normalizeH="0" baseline="0" dirty="0">
              <a:ln>
                <a:noFill/>
              </a:ln>
              <a:solidFill>
                <a:srgbClr val="000000"/>
              </a:solidFill>
              <a:effectLst/>
              <a:latin typeface="Arial"/>
              <a:ea typeface="ＭＳ Ｐゴシック" charset="0"/>
              <a:cs typeface="Arial"/>
            </a:endParaRPr>
          </a:p>
        </p:txBody>
      </p:sp>
      <p:sp>
        <p:nvSpPr>
          <p:cNvPr id="12" name="Rectangle 11"/>
          <p:cNvSpPr/>
          <p:nvPr/>
        </p:nvSpPr>
        <p:spPr bwMode="auto">
          <a:xfrm>
            <a:off x="6544963" y="4894238"/>
            <a:ext cx="1229102" cy="605476"/>
          </a:xfrm>
          <a:prstGeom prst="rec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0" tIns="4572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a:ea typeface="ＭＳ Ｐゴシック" charset="0"/>
                <a:cs typeface="Arial"/>
              </a:rPr>
              <a:t>Peer Assessment</a:t>
            </a:r>
            <a:endParaRPr kumimoji="0" lang="en-US" sz="1600" b="0" i="0" u="none" strike="noStrike" cap="none" normalizeH="0" baseline="0" dirty="0">
              <a:ln>
                <a:noFill/>
              </a:ln>
              <a:solidFill>
                <a:srgbClr val="000000"/>
              </a:solidFill>
              <a:effectLst/>
              <a:latin typeface="Arial"/>
              <a:ea typeface="ＭＳ Ｐゴシック" charset="0"/>
              <a:cs typeface="Arial"/>
            </a:endParaRPr>
          </a:p>
        </p:txBody>
      </p:sp>
      <p:sp>
        <p:nvSpPr>
          <p:cNvPr id="13" name="Rectangle 12"/>
          <p:cNvSpPr/>
          <p:nvPr/>
        </p:nvSpPr>
        <p:spPr bwMode="auto">
          <a:xfrm>
            <a:off x="6555205" y="5499713"/>
            <a:ext cx="1229101" cy="604253"/>
          </a:xfrm>
          <a:prstGeom prst="rect">
            <a:avLst/>
          </a:prstGeom>
          <a:noFill/>
          <a:ln w="9525" cap="flat" cmpd="sng" algn="ctr">
            <a:solidFill>
              <a:schemeClr val="tx1"/>
            </a:solidFill>
            <a:prstDash val="solid"/>
            <a:round/>
            <a:headEnd type="none" w="med" len="med"/>
            <a:tailEnd type="none" w="med" len="med"/>
          </a:ln>
          <a:effectLst/>
          <a:extLst/>
        </p:spPr>
        <p:txBody>
          <a:bodyPr vert="horz" wrap="square" lIns="0" tIns="4572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039FF"/>
                </a:solidFill>
                <a:effectLst/>
                <a:latin typeface="Arial"/>
                <a:ea typeface="ＭＳ Ｐゴシック" charset="0"/>
                <a:cs typeface="Arial"/>
              </a:rPr>
              <a:t>Learning by Example</a:t>
            </a:r>
            <a:endParaRPr kumimoji="0" lang="en-US" sz="1600" b="0" i="0" u="none" strike="noStrike" cap="none" normalizeH="0" baseline="0" dirty="0">
              <a:ln>
                <a:noFill/>
              </a:ln>
              <a:solidFill>
                <a:srgbClr val="2039FF"/>
              </a:solidFill>
              <a:effectLst/>
              <a:latin typeface="Arial"/>
              <a:ea typeface="ＭＳ Ｐゴシック" charset="0"/>
              <a:cs typeface="Arial"/>
            </a:endParaRPr>
          </a:p>
        </p:txBody>
      </p:sp>
      <p:sp>
        <p:nvSpPr>
          <p:cNvPr id="14" name="Right Brace 13"/>
          <p:cNvSpPr/>
          <p:nvPr/>
        </p:nvSpPr>
        <p:spPr bwMode="auto">
          <a:xfrm>
            <a:off x="4598888" y="133140"/>
            <a:ext cx="532610" cy="6605802"/>
          </a:xfrm>
          <a:prstGeom prst="rightBrace">
            <a:avLst>
              <a:gd name="adj1" fmla="val 8333"/>
              <a:gd name="adj2" fmla="val 54482"/>
            </a:avLst>
          </a:prstGeom>
          <a:noFill/>
          <a:ln w="63500" cap="flat" cmpd="sng" algn="ctr">
            <a:solidFill>
              <a:srgbClr val="2039FF"/>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ndale Mono" charset="0"/>
              <a:ea typeface="ＭＳ Ｐゴシック" charset="0"/>
            </a:endParaRPr>
          </a:p>
        </p:txBody>
      </p:sp>
      <p:sp>
        <p:nvSpPr>
          <p:cNvPr id="16" name="TextBox 15"/>
          <p:cNvSpPr txBox="1"/>
          <p:nvPr/>
        </p:nvSpPr>
        <p:spPr>
          <a:xfrm>
            <a:off x="5313986" y="3468280"/>
            <a:ext cx="2460079" cy="461665"/>
          </a:xfrm>
          <a:prstGeom prst="rect">
            <a:avLst/>
          </a:prstGeom>
          <a:noFill/>
          <a:ln w="25400">
            <a:solidFill>
              <a:srgbClr val="2039FF"/>
            </a:solidFill>
          </a:ln>
        </p:spPr>
        <p:txBody>
          <a:bodyPr wrap="none" rtlCol="0">
            <a:spAutoFit/>
          </a:bodyPr>
          <a:lstStyle/>
          <a:p>
            <a:r>
              <a:rPr lang="en-US" sz="2400" dirty="0" smtClean="0">
                <a:solidFill>
                  <a:srgbClr val="2039FF"/>
                </a:solidFill>
                <a:latin typeface="Arial"/>
                <a:cs typeface="Arial"/>
              </a:rPr>
              <a:t>Read Everything</a:t>
            </a:r>
            <a:endParaRPr lang="en-US" sz="2400" dirty="0">
              <a:solidFill>
                <a:srgbClr val="2039FF"/>
              </a:solidFill>
              <a:latin typeface="Arial"/>
              <a:cs typeface="Arial"/>
            </a:endParaRPr>
          </a:p>
        </p:txBody>
      </p:sp>
      <p:sp>
        <p:nvSpPr>
          <p:cNvPr id="18" name="Rectangle 17"/>
          <p:cNvSpPr/>
          <p:nvPr/>
        </p:nvSpPr>
        <p:spPr bwMode="auto">
          <a:xfrm>
            <a:off x="7793311" y="5488250"/>
            <a:ext cx="1179127" cy="615716"/>
          </a:xfrm>
          <a:prstGeom prst="rect">
            <a:avLst/>
          </a:prstGeom>
          <a:solidFill>
            <a:srgbClr val="FF776C"/>
          </a:solidFill>
          <a:ln w="9525" cap="flat" cmpd="sng" algn="ctr">
            <a:solidFill>
              <a:schemeClr val="tx1"/>
            </a:solidFill>
            <a:prstDash val="solid"/>
            <a:round/>
            <a:headEnd type="none" w="med" len="med"/>
            <a:tailEnd type="none" w="med" len="med"/>
          </a:ln>
          <a:effectLst/>
          <a:extLst/>
        </p:spPr>
        <p:txBody>
          <a:bodyPr vert="horz" wrap="square" lIns="0" tIns="45720" rIns="0" bIns="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a:ea typeface="ＭＳ Ｐゴシック" charset="0"/>
                <a:cs typeface="Arial"/>
              </a:rPr>
              <a:t>Self Assessment</a:t>
            </a:r>
            <a:endParaRPr kumimoji="0" lang="en-US" sz="1600" b="0" i="0" u="none" strike="noStrike" cap="none" normalizeH="0" baseline="0" dirty="0">
              <a:ln>
                <a:noFill/>
              </a:ln>
              <a:solidFill>
                <a:srgbClr val="000000"/>
              </a:solidFill>
              <a:effectLst/>
              <a:latin typeface="Arial"/>
              <a:ea typeface="ＭＳ Ｐゴシック" charset="0"/>
              <a:cs typeface="Arial"/>
            </a:endParaRPr>
          </a:p>
        </p:txBody>
      </p:sp>
      <p:sp>
        <p:nvSpPr>
          <p:cNvPr id="17" name="TextBox 16"/>
          <p:cNvSpPr txBox="1"/>
          <p:nvPr/>
        </p:nvSpPr>
        <p:spPr>
          <a:xfrm>
            <a:off x="5757705" y="79604"/>
            <a:ext cx="3386295" cy="2431435"/>
          </a:xfrm>
          <a:prstGeom prst="rect">
            <a:avLst/>
          </a:prstGeom>
          <a:noFill/>
        </p:spPr>
        <p:txBody>
          <a:bodyPr wrap="square" rtlCol="0">
            <a:spAutoFit/>
          </a:bodyPr>
          <a:lstStyle/>
          <a:p>
            <a:pPr algn="ctr"/>
            <a:r>
              <a:rPr lang="en-US" sz="4400" dirty="0" smtClean="0">
                <a:solidFill>
                  <a:schemeClr val="tx2"/>
                </a:solidFill>
                <a:latin typeface="+mj-lt"/>
                <a:cs typeface="Arial"/>
              </a:rPr>
              <a:t>Participatory Learning</a:t>
            </a:r>
          </a:p>
          <a:p>
            <a:pPr algn="ctr"/>
            <a:endParaRPr lang="en-US" sz="2800" i="1" dirty="0" smtClean="0">
              <a:solidFill>
                <a:schemeClr val="tx2"/>
              </a:solidFill>
              <a:latin typeface="+mj-lt"/>
              <a:cs typeface="Arial"/>
            </a:endParaRPr>
          </a:p>
          <a:p>
            <a:pPr algn="ctr"/>
            <a:r>
              <a:rPr lang="en-US" sz="3600" i="1" dirty="0" smtClean="0">
                <a:solidFill>
                  <a:schemeClr val="tx2"/>
                </a:solidFill>
                <a:latin typeface="+mj-lt"/>
                <a:cs typeface="Arial"/>
              </a:rPr>
              <a:t>Demo: PHIL 334</a:t>
            </a:r>
            <a:endParaRPr lang="en-US" sz="3600" i="1" dirty="0">
              <a:solidFill>
                <a:schemeClr val="tx2"/>
              </a:solidFill>
              <a:latin typeface="+mj-lt"/>
              <a:cs typeface="Arial"/>
            </a:endParaRPr>
          </a:p>
        </p:txBody>
      </p:sp>
    </p:spTree>
    <p:extLst>
      <p:ext uri="{BB962C8B-B14F-4D97-AF65-F5344CB8AC3E}">
        <p14:creationId xmlns:p14="http://schemas.microsoft.com/office/powerpoint/2010/main" val="115759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4" name="Picture 4"/>
          <p:cNvPicPr>
            <a:picLocks noChangeAspect="1"/>
          </p:cNvPicPr>
          <p:nvPr/>
        </p:nvPicPr>
        <p:blipFill>
          <a:blip r:embed="rId3">
            <a:extLst>
              <a:ext uri="{28A0092B-C50C-407E-A947-70E740481C1C}">
                <a14:useLocalDpi xmlns:a14="http://schemas.microsoft.com/office/drawing/2010/main" val="0"/>
              </a:ext>
            </a:extLst>
          </a:blip>
          <a:srcRect t="-31" b="43050"/>
          <a:stretch>
            <a:fillRect/>
          </a:stretch>
        </p:blipFill>
        <p:spPr bwMode="auto">
          <a:xfrm>
            <a:off x="1152525" y="0"/>
            <a:ext cx="36417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5"/>
          <p:cNvPicPr>
            <a:picLocks noChangeAspect="1"/>
          </p:cNvPicPr>
          <p:nvPr/>
        </p:nvPicPr>
        <p:blipFill rotWithShape="1">
          <a:blip r:embed="rId3">
            <a:extLst>
              <a:ext uri="{28A0092B-C50C-407E-A947-70E740481C1C}">
                <a14:useLocalDpi xmlns:a14="http://schemas.microsoft.com/office/drawing/2010/main" val="0"/>
              </a:ext>
            </a:extLst>
          </a:blip>
          <a:srcRect t="54061" b="-397"/>
          <a:stretch/>
        </p:blipFill>
        <p:spPr bwMode="auto">
          <a:xfrm>
            <a:off x="5300663" y="0"/>
            <a:ext cx="3641725" cy="5577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p:nvPr/>
        </p:nvSpPr>
        <p:spPr>
          <a:xfrm>
            <a:off x="262961" y="824924"/>
            <a:ext cx="553998" cy="6033076"/>
          </a:xfrm>
          <a:prstGeom prst="rect">
            <a:avLst/>
          </a:prstGeom>
          <a:noFill/>
        </p:spPr>
        <p:txBody>
          <a:bodyPr vert="wordArtVert" wrap="square" anchor="ctr">
            <a:spAutoFit/>
          </a:bodyPr>
          <a:lstStyle/>
          <a:p>
            <a:pPr algn="ctr">
              <a:defRPr/>
            </a:pPr>
            <a:r>
              <a:rPr lang="en-US" sz="2400" spc="450" dirty="0" smtClean="0">
                <a:solidFill>
                  <a:schemeClr val="tx2"/>
                </a:solidFill>
                <a:latin typeface="+mj-lt"/>
                <a:cs typeface="ＭＳ Ｐゴシック" charset="0"/>
              </a:rPr>
              <a:t>Demo  PL  Prototype  V1</a:t>
            </a:r>
            <a:endParaRPr lang="en-US" sz="2400" spc="450" dirty="0">
              <a:solidFill>
                <a:schemeClr val="tx2"/>
              </a:solidFill>
              <a:latin typeface="+mj-lt"/>
              <a:cs typeface="ＭＳ Ｐゴシック" charset="0"/>
            </a:endParaRPr>
          </a:p>
        </p:txBody>
      </p:sp>
    </p:spTree>
    <p:extLst>
      <p:ext uri="{BB962C8B-B14F-4D97-AF65-F5344CB8AC3E}">
        <p14:creationId xmlns:p14="http://schemas.microsoft.com/office/powerpoint/2010/main" val="1737059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655" y="100867"/>
            <a:ext cx="7772400" cy="1143000"/>
          </a:xfrm>
        </p:spPr>
        <p:txBody>
          <a:bodyPr/>
          <a:lstStyle/>
          <a:p>
            <a:r>
              <a:rPr lang="en-US" dirty="0" smtClean="0">
                <a:solidFill>
                  <a:schemeClr val="tx2">
                    <a:lumMod val="60000"/>
                    <a:lumOff val="40000"/>
                  </a:schemeClr>
                </a:solidFill>
              </a:rPr>
              <a:t>Fall 2014 – Fall 2017</a:t>
            </a:r>
            <a:endParaRPr lang="en-US" dirty="0">
              <a:solidFill>
                <a:schemeClr val="tx2">
                  <a:lumMod val="60000"/>
                  <a:lumOff val="40000"/>
                </a:schemeClr>
              </a:solidFill>
            </a:endParaRPr>
          </a:p>
        </p:txBody>
      </p:sp>
      <p:sp>
        <p:nvSpPr>
          <p:cNvPr id="3" name="Content Placeholder 2"/>
          <p:cNvSpPr>
            <a:spLocks noGrp="1"/>
          </p:cNvSpPr>
          <p:nvPr>
            <p:ph idx="1"/>
          </p:nvPr>
        </p:nvSpPr>
        <p:spPr>
          <a:xfrm>
            <a:off x="508000" y="1406769"/>
            <a:ext cx="8636000" cy="5451231"/>
          </a:xfrm>
        </p:spPr>
        <p:txBody>
          <a:bodyPr/>
          <a:lstStyle/>
          <a:p>
            <a:r>
              <a:rPr lang="en-US" sz="2800" dirty="0">
                <a:solidFill>
                  <a:schemeClr val="tx2"/>
                </a:solidFill>
              </a:rPr>
              <a:t>Engineering </a:t>
            </a:r>
            <a:r>
              <a:rPr lang="en-US" sz="2800" dirty="0" smtClean="0">
                <a:solidFill>
                  <a:schemeClr val="tx2"/>
                </a:solidFill>
              </a:rPr>
              <a:t>Ethics</a:t>
            </a:r>
            <a:r>
              <a:rPr lang="en-US" sz="2000" dirty="0" smtClean="0">
                <a:solidFill>
                  <a:schemeClr val="tx2"/>
                </a:solidFill>
              </a:rPr>
              <a:t> (PHIL 334)</a:t>
            </a:r>
            <a:endParaRPr lang="en-US" sz="2800" dirty="0">
              <a:solidFill>
                <a:schemeClr val="tx2"/>
              </a:solidFill>
            </a:endParaRPr>
          </a:p>
          <a:p>
            <a:pPr lvl="1"/>
            <a:r>
              <a:rPr lang="en-US" sz="2400" i="1" dirty="0" smtClean="0">
                <a:solidFill>
                  <a:schemeClr val="tx2"/>
                </a:solidFill>
              </a:rPr>
              <a:t>Discussion – Short essay </a:t>
            </a:r>
            <a:r>
              <a:rPr lang="en-US" sz="2400" i="1" dirty="0">
                <a:solidFill>
                  <a:schemeClr val="tx2"/>
                </a:solidFill>
              </a:rPr>
              <a:t>questions about ethics scenarios</a:t>
            </a:r>
          </a:p>
          <a:p>
            <a:pPr lvl="1"/>
            <a:r>
              <a:rPr lang="en-US" sz="2400" i="1" dirty="0">
                <a:solidFill>
                  <a:schemeClr val="tx2"/>
                </a:solidFill>
              </a:rPr>
              <a:t>Quizzes (true/false, matching, short answer</a:t>
            </a:r>
            <a:r>
              <a:rPr lang="en-US" sz="2400" i="1" dirty="0" smtClean="0">
                <a:solidFill>
                  <a:schemeClr val="tx2"/>
                </a:solidFill>
              </a:rPr>
              <a:t>)</a:t>
            </a:r>
            <a:endParaRPr lang="en-US" sz="2400" i="1" dirty="0">
              <a:solidFill>
                <a:schemeClr val="tx2"/>
              </a:solidFill>
            </a:endParaRPr>
          </a:p>
          <a:p>
            <a:r>
              <a:rPr lang="en-US" sz="2800" dirty="0" smtClean="0">
                <a:solidFill>
                  <a:schemeClr val="tx2"/>
                </a:solidFill>
              </a:rPr>
              <a:t>Computer Ethics </a:t>
            </a:r>
            <a:r>
              <a:rPr lang="en-US" sz="2000" dirty="0" smtClean="0">
                <a:solidFill>
                  <a:schemeClr val="tx2"/>
                </a:solidFill>
              </a:rPr>
              <a:t>(IS 350)</a:t>
            </a:r>
            <a:endParaRPr lang="en-US" sz="2800" dirty="0">
              <a:solidFill>
                <a:schemeClr val="tx2"/>
              </a:solidFill>
            </a:endParaRPr>
          </a:p>
          <a:p>
            <a:pPr lvl="1"/>
            <a:r>
              <a:rPr lang="en-US" sz="2400" i="1" dirty="0" smtClean="0">
                <a:solidFill>
                  <a:schemeClr val="tx2"/>
                </a:solidFill>
              </a:rPr>
              <a:t>Weekly discussion questions (short essay)</a:t>
            </a:r>
          </a:p>
          <a:p>
            <a:r>
              <a:rPr lang="en-US" i="1" dirty="0" smtClean="0">
                <a:solidFill>
                  <a:schemeClr val="tx2"/>
                </a:solidFill>
              </a:rPr>
              <a:t> </a:t>
            </a:r>
            <a:r>
              <a:rPr lang="en-US" sz="2800" dirty="0" smtClean="0">
                <a:solidFill>
                  <a:schemeClr val="tx2"/>
                </a:solidFill>
              </a:rPr>
              <a:t>PhD Seminar – Social Media</a:t>
            </a:r>
            <a:r>
              <a:rPr lang="en-US" sz="2000" dirty="0" smtClean="0">
                <a:solidFill>
                  <a:schemeClr val="tx2"/>
                </a:solidFill>
              </a:rPr>
              <a:t> (IS 735)</a:t>
            </a:r>
            <a:endParaRPr lang="en-US" sz="3200" dirty="0" smtClean="0">
              <a:solidFill>
                <a:schemeClr val="tx2"/>
              </a:solidFill>
            </a:endParaRPr>
          </a:p>
          <a:p>
            <a:pPr marL="742950" lvl="2" indent="-342900">
              <a:buFont typeface="Times New Roman" panose="02020603050405020304" pitchFamily="18" charset="0"/>
              <a:buChar char="−"/>
            </a:pPr>
            <a:r>
              <a:rPr lang="en-US" i="1" dirty="0">
                <a:solidFill>
                  <a:schemeClr val="tx2"/>
                </a:solidFill>
              </a:rPr>
              <a:t>Essay </a:t>
            </a:r>
            <a:r>
              <a:rPr lang="en-US" i="1" dirty="0" smtClean="0">
                <a:solidFill>
                  <a:schemeClr val="tx2"/>
                </a:solidFill>
              </a:rPr>
              <a:t>questions</a:t>
            </a:r>
            <a:endParaRPr lang="en-US" sz="2800" dirty="0" smtClean="0">
              <a:solidFill>
                <a:schemeClr val="tx2"/>
              </a:solidFill>
            </a:endParaRPr>
          </a:p>
          <a:p>
            <a:r>
              <a:rPr lang="en-US" sz="2800" dirty="0" smtClean="0">
                <a:solidFill>
                  <a:schemeClr val="tx2"/>
                </a:solidFill>
              </a:rPr>
              <a:t>Computer Science – MatLab assignments </a:t>
            </a:r>
            <a:r>
              <a:rPr lang="en-US" sz="2000" dirty="0" smtClean="0">
                <a:solidFill>
                  <a:schemeClr val="tx2"/>
                </a:solidFill>
              </a:rPr>
              <a:t>(CS 101)</a:t>
            </a:r>
            <a:endParaRPr lang="en-US" sz="2800" dirty="0" smtClean="0">
              <a:solidFill>
                <a:schemeClr val="tx2"/>
              </a:solidFill>
            </a:endParaRPr>
          </a:p>
          <a:p>
            <a:r>
              <a:rPr lang="en-US" sz="2800" dirty="0" smtClean="0">
                <a:solidFill>
                  <a:schemeClr val="tx2"/>
                </a:solidFill>
              </a:rPr>
              <a:t>Business </a:t>
            </a:r>
            <a:r>
              <a:rPr lang="en-US" sz="2800" dirty="0">
                <a:solidFill>
                  <a:schemeClr val="tx2"/>
                </a:solidFill>
              </a:rPr>
              <a:t>– </a:t>
            </a:r>
            <a:r>
              <a:rPr lang="en-US" sz="2800" dirty="0" smtClean="0">
                <a:solidFill>
                  <a:schemeClr val="tx2"/>
                </a:solidFill>
              </a:rPr>
              <a:t>spreadsheet assignments</a:t>
            </a:r>
            <a:r>
              <a:rPr lang="en-US" sz="2000" dirty="0" smtClean="0">
                <a:solidFill>
                  <a:schemeClr val="tx2"/>
                </a:solidFill>
              </a:rPr>
              <a:t> (FDU MIS 1045)</a:t>
            </a:r>
            <a:endParaRPr lang="en-US" sz="2800" dirty="0" smtClean="0">
              <a:solidFill>
                <a:schemeClr val="tx2"/>
              </a:solidFill>
            </a:endParaRPr>
          </a:p>
          <a:p>
            <a:r>
              <a:rPr lang="en-US" sz="2800" dirty="0" smtClean="0">
                <a:solidFill>
                  <a:schemeClr val="tx2"/>
                </a:solidFill>
              </a:rPr>
              <a:t>Information Systems Principles</a:t>
            </a:r>
            <a:r>
              <a:rPr lang="en-US" sz="2000" dirty="0" smtClean="0">
                <a:solidFill>
                  <a:schemeClr val="tx2"/>
                </a:solidFill>
              </a:rPr>
              <a:t> (IS 677) -</a:t>
            </a:r>
            <a:r>
              <a:rPr lang="en-US" sz="1600" dirty="0" smtClean="0">
                <a:solidFill>
                  <a:schemeClr val="tx2"/>
                </a:solidFill>
              </a:rPr>
              <a:t> </a:t>
            </a:r>
            <a:r>
              <a:rPr lang="en-US" sz="2000" i="1" dirty="0">
                <a:solidFill>
                  <a:schemeClr val="tx2"/>
                </a:solidFill>
              </a:rPr>
              <a:t>(pre-prototype</a:t>
            </a:r>
            <a:r>
              <a:rPr lang="en-US" sz="2000" dirty="0">
                <a:solidFill>
                  <a:schemeClr val="tx2"/>
                </a:solidFill>
              </a:rPr>
              <a:t>)</a:t>
            </a:r>
            <a:endParaRPr lang="en-US" sz="2800" dirty="0" smtClean="0">
              <a:solidFill>
                <a:schemeClr val="tx2"/>
              </a:solidFill>
            </a:endParaRPr>
          </a:p>
          <a:p>
            <a:pPr lvl="1"/>
            <a:r>
              <a:rPr lang="en-US" sz="2400" i="1" dirty="0" smtClean="0">
                <a:solidFill>
                  <a:schemeClr val="tx2"/>
                </a:solidFill>
              </a:rPr>
              <a:t>Midterm/Final </a:t>
            </a:r>
            <a:r>
              <a:rPr lang="en-US" sz="2400" i="1" dirty="0">
                <a:solidFill>
                  <a:schemeClr val="tx2"/>
                </a:solidFill>
              </a:rPr>
              <a:t>Exams (essay questions)</a:t>
            </a:r>
          </a:p>
          <a:p>
            <a:endParaRPr lang="en-US" sz="2800" i="1" dirty="0">
              <a:solidFill>
                <a:schemeClr val="accent6"/>
              </a:solidFill>
            </a:endParaRPr>
          </a:p>
        </p:txBody>
      </p:sp>
      <p:sp>
        <p:nvSpPr>
          <p:cNvPr id="4" name="Oval 3"/>
          <p:cNvSpPr/>
          <p:nvPr/>
        </p:nvSpPr>
        <p:spPr bwMode="auto">
          <a:xfrm>
            <a:off x="6772589" y="2617905"/>
            <a:ext cx="2240784" cy="2260879"/>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algn="ctr"/>
            <a:r>
              <a:rPr lang="en-US" sz="2000" i="1" dirty="0" smtClean="0">
                <a:latin typeface="Arial"/>
                <a:cs typeface="Arial"/>
              </a:rPr>
              <a:t>Similar positive results </a:t>
            </a:r>
            <a:r>
              <a:rPr lang="en-US" sz="2000" i="1" dirty="0">
                <a:latin typeface="Arial"/>
                <a:cs typeface="Arial"/>
              </a:rPr>
              <a:t>from student surveys</a:t>
            </a:r>
          </a:p>
        </p:txBody>
      </p:sp>
    </p:spTree>
    <p:extLst>
      <p:ext uri="{BB962C8B-B14F-4D97-AF65-F5344CB8AC3E}">
        <p14:creationId xmlns:p14="http://schemas.microsoft.com/office/powerpoint/2010/main" val="209665122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Callout 1"/>
          <p:cNvSpPr/>
          <p:nvPr/>
        </p:nvSpPr>
        <p:spPr bwMode="auto">
          <a:xfrm>
            <a:off x="5589848" y="676970"/>
            <a:ext cx="2663053"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Create Problem</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3" name="Down Arrow Callout 2"/>
          <p:cNvSpPr/>
          <p:nvPr/>
        </p:nvSpPr>
        <p:spPr bwMode="auto">
          <a:xfrm>
            <a:off x="5589848" y="1395755"/>
            <a:ext cx="2663053" cy="664673"/>
          </a:xfrm>
          <a:prstGeom prst="downArrowCallou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Revise</a:t>
            </a:r>
            <a:r>
              <a:rPr kumimoji="0" lang="en-US" sz="2000" b="0" i="0" u="none" strike="noStrike" cap="none" normalizeH="0" dirty="0" smtClean="0">
                <a:ln>
                  <a:noFill/>
                </a:ln>
                <a:solidFill>
                  <a:srgbClr val="000000"/>
                </a:solidFill>
                <a:effectLst/>
                <a:latin typeface="Arial" panose="020B0604020202020204" pitchFamily="34" charset="0"/>
                <a:ea typeface="ＭＳ Ｐゴシック" charset="0"/>
                <a:cs typeface="Arial" panose="020B0604020202020204" pitchFamily="34" charset="0"/>
              </a:rPr>
              <a:t> </a:t>
            </a: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Problem</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4" name="Down Arrow Callout 3"/>
          <p:cNvSpPr/>
          <p:nvPr/>
        </p:nvSpPr>
        <p:spPr bwMode="auto">
          <a:xfrm>
            <a:off x="5600090" y="2083814"/>
            <a:ext cx="2663053" cy="664673"/>
          </a:xfrm>
          <a:prstGeom prst="downArrowCallou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Solve Problem</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5" name="Down Arrow Callout 4"/>
          <p:cNvSpPr/>
          <p:nvPr/>
        </p:nvSpPr>
        <p:spPr bwMode="auto">
          <a:xfrm>
            <a:off x="5600090" y="2771872"/>
            <a:ext cx="266305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Grade Solution </a:t>
            </a:r>
            <a:r>
              <a:rPr kumimoji="0" lang="en-US" sz="18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(x2)</a:t>
            </a:r>
            <a:endParaRPr kumimoji="0" lang="en-US" sz="18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6" name="Down Arrow Callout 5"/>
          <p:cNvSpPr/>
          <p:nvPr/>
        </p:nvSpPr>
        <p:spPr bwMode="auto">
          <a:xfrm>
            <a:off x="5600090" y="3449692"/>
            <a:ext cx="2663053" cy="664673"/>
          </a:xfrm>
          <a:prstGeom prst="downArrowCallout">
            <a:avLst/>
          </a:prstGeom>
          <a:solidFill>
            <a:srgbClr val="7BFF75"/>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Consolidate Grades</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7" name="Down Arrow Callout 6"/>
          <p:cNvSpPr/>
          <p:nvPr/>
        </p:nvSpPr>
        <p:spPr bwMode="auto">
          <a:xfrm>
            <a:off x="5600092" y="4127508"/>
            <a:ext cx="2663053" cy="664673"/>
          </a:xfrm>
          <a:prstGeom prst="downArrowCallout">
            <a:avLst/>
          </a:prstGeom>
          <a:solidFill>
            <a:srgbClr val="FF776C"/>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Dispute Grade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0" name="Rectangle 9"/>
          <p:cNvSpPr/>
          <p:nvPr/>
        </p:nvSpPr>
        <p:spPr bwMode="auto">
          <a:xfrm>
            <a:off x="5589848" y="4812961"/>
            <a:ext cx="2663052" cy="484651"/>
          </a:xfrm>
          <a:prstGeom prst="rect">
            <a:avLst/>
          </a:prstGeom>
          <a:solidFill>
            <a:srgbClr val="FFEB18"/>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anose="020B0604020202020204" pitchFamily="34" charset="0"/>
                <a:ea typeface="ＭＳ Ｐゴシック" charset="0"/>
                <a:cs typeface="Arial" panose="020B0604020202020204" pitchFamily="34" charset="0"/>
              </a:rPr>
              <a:t>Resolve Dispute</a:t>
            </a:r>
            <a:endParaRPr kumimoji="0" lang="en-US" sz="2000" b="0" i="0" u="none" strike="noStrike" cap="none" normalizeH="0" baseline="0" dirty="0">
              <a:ln>
                <a:noFill/>
              </a:ln>
              <a:solidFill>
                <a:srgbClr val="000000"/>
              </a:solidFill>
              <a:effectLst/>
              <a:latin typeface="Arial" panose="020B0604020202020204" pitchFamily="34" charset="0"/>
              <a:ea typeface="ＭＳ Ｐゴシック" charset="0"/>
              <a:cs typeface="Arial" panose="020B0604020202020204" pitchFamily="34" charset="0"/>
            </a:endParaRPr>
          </a:p>
        </p:txBody>
      </p:sp>
      <p:sp>
        <p:nvSpPr>
          <p:cNvPr id="14" name="Right Brace 13"/>
          <p:cNvSpPr/>
          <p:nvPr/>
        </p:nvSpPr>
        <p:spPr bwMode="auto">
          <a:xfrm>
            <a:off x="8283629" y="696425"/>
            <a:ext cx="532610" cy="4547249"/>
          </a:xfrm>
          <a:prstGeom prst="rightBrace">
            <a:avLst>
              <a:gd name="adj1" fmla="val 8333"/>
              <a:gd name="adj2" fmla="val 49690"/>
            </a:avLst>
          </a:prstGeom>
          <a:noFill/>
          <a:ln w="47625" cap="flat" cmpd="sng" algn="ctr">
            <a:solidFill>
              <a:srgbClr val="2039FF"/>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ndale Mono" charset="0"/>
              <a:ea typeface="ＭＳ Ｐゴシック" charset="0"/>
            </a:endParaRPr>
          </a:p>
        </p:txBody>
      </p:sp>
      <p:sp>
        <p:nvSpPr>
          <p:cNvPr id="16" name="TextBox 15"/>
          <p:cNvSpPr txBox="1"/>
          <p:nvPr/>
        </p:nvSpPr>
        <p:spPr>
          <a:xfrm>
            <a:off x="8713113" y="2283866"/>
            <a:ext cx="430887" cy="1802514"/>
          </a:xfrm>
          <a:prstGeom prst="rect">
            <a:avLst/>
          </a:prstGeom>
          <a:noFill/>
          <a:ln w="25400">
            <a:noFill/>
          </a:ln>
        </p:spPr>
        <p:txBody>
          <a:bodyPr vert="vert" wrap="square" rtlCol="0" anchor="t" anchorCtr="0">
            <a:spAutoFit/>
          </a:bodyPr>
          <a:lstStyle/>
          <a:p>
            <a:pPr algn="ctr"/>
            <a:r>
              <a:rPr lang="en-US" sz="1600" dirty="0" smtClean="0">
                <a:solidFill>
                  <a:srgbClr val="2039FF"/>
                </a:solidFill>
                <a:latin typeface="Arial"/>
                <a:cs typeface="Arial"/>
              </a:rPr>
              <a:t>Read   Everything</a:t>
            </a:r>
            <a:endParaRPr lang="en-US" sz="1600" dirty="0">
              <a:solidFill>
                <a:srgbClr val="2039FF"/>
              </a:solidFill>
              <a:latin typeface="Arial"/>
              <a:cs typeface="Arial"/>
            </a:endParaRPr>
          </a:p>
        </p:txBody>
      </p:sp>
      <p:sp>
        <p:nvSpPr>
          <p:cNvPr id="11" name="TextBox 10"/>
          <p:cNvSpPr txBox="1"/>
          <p:nvPr/>
        </p:nvSpPr>
        <p:spPr>
          <a:xfrm>
            <a:off x="5159666" y="0"/>
            <a:ext cx="3984334" cy="523220"/>
          </a:xfrm>
          <a:prstGeom prst="rect">
            <a:avLst/>
          </a:prstGeom>
          <a:noFill/>
        </p:spPr>
        <p:txBody>
          <a:bodyPr wrap="square" rtlCol="0">
            <a:spAutoFit/>
          </a:bodyPr>
          <a:lstStyle/>
          <a:p>
            <a:pPr algn="ctr"/>
            <a:r>
              <a:rPr lang="en-US" sz="2800" dirty="0" smtClean="0">
                <a:solidFill>
                  <a:srgbClr val="2039FF"/>
                </a:solidFill>
                <a:latin typeface="+mj-lt"/>
                <a:cs typeface="Arial"/>
              </a:rPr>
              <a:t>Participatory Learning</a:t>
            </a:r>
            <a:endParaRPr lang="en-US" sz="2800" dirty="0">
              <a:solidFill>
                <a:srgbClr val="2039FF"/>
              </a:solidFill>
              <a:latin typeface="+mj-lt"/>
              <a:cs typeface="Arial"/>
            </a:endParaRPr>
          </a:p>
        </p:txBody>
      </p:sp>
      <p:sp>
        <p:nvSpPr>
          <p:cNvPr id="12" name="TextBox 11"/>
          <p:cNvSpPr txBox="1"/>
          <p:nvPr/>
        </p:nvSpPr>
        <p:spPr>
          <a:xfrm>
            <a:off x="-1" y="1306063"/>
            <a:ext cx="5559120" cy="3139321"/>
          </a:xfrm>
          <a:prstGeom prst="rect">
            <a:avLst/>
          </a:prstGeom>
          <a:noFill/>
        </p:spPr>
        <p:txBody>
          <a:bodyPr wrap="square">
            <a:spAutoFit/>
          </a:bodyPr>
          <a:lstStyle>
            <a:lvl1pPr>
              <a:defRPr sz="3200">
                <a:solidFill>
                  <a:schemeClr val="tx1"/>
                </a:solidFill>
                <a:latin typeface="Andale Mono" pitchFamily="1" charset="0"/>
                <a:ea typeface="MS PGothic" pitchFamily="34" charset="-128"/>
              </a:defRPr>
            </a:lvl1pPr>
            <a:lvl2pPr marL="742950" indent="-285750">
              <a:defRPr sz="3200">
                <a:solidFill>
                  <a:schemeClr val="tx1"/>
                </a:solidFill>
                <a:latin typeface="Andale Mono" pitchFamily="1" charset="0"/>
                <a:ea typeface="MS PGothic" pitchFamily="34" charset="-128"/>
              </a:defRPr>
            </a:lvl2pPr>
            <a:lvl3pPr marL="1143000" indent="-228600">
              <a:defRPr sz="3200">
                <a:solidFill>
                  <a:schemeClr val="tx1"/>
                </a:solidFill>
                <a:latin typeface="Andale Mono" pitchFamily="1" charset="0"/>
                <a:ea typeface="MS PGothic" pitchFamily="34" charset="-128"/>
              </a:defRPr>
            </a:lvl3pPr>
            <a:lvl4pPr marL="1600200" indent="-228600">
              <a:defRPr sz="3200">
                <a:solidFill>
                  <a:schemeClr val="tx1"/>
                </a:solidFill>
                <a:latin typeface="Andale Mono" pitchFamily="1" charset="0"/>
                <a:ea typeface="MS PGothic" pitchFamily="34" charset="-128"/>
              </a:defRPr>
            </a:lvl4pPr>
            <a:lvl5pPr marL="2057400" indent="-228600">
              <a:defRPr sz="3200">
                <a:solidFill>
                  <a:schemeClr val="tx1"/>
                </a:solidFill>
                <a:latin typeface="Andale Mono" pitchFamily="1" charset="0"/>
                <a:ea typeface="MS PGothic" pitchFamily="34" charset="-128"/>
              </a:defRPr>
            </a:lvl5pPr>
            <a:lvl6pPr marL="2514600" indent="-228600" eaLnBrk="0" fontAlgn="base" hangingPunct="0">
              <a:spcBef>
                <a:spcPct val="0"/>
              </a:spcBef>
              <a:spcAft>
                <a:spcPct val="0"/>
              </a:spcAft>
              <a:defRPr sz="3200">
                <a:solidFill>
                  <a:schemeClr val="tx1"/>
                </a:solidFill>
                <a:latin typeface="Andale Mono" pitchFamily="1" charset="0"/>
                <a:ea typeface="MS PGothic" pitchFamily="34" charset="-128"/>
              </a:defRPr>
            </a:lvl6pPr>
            <a:lvl7pPr marL="2971800" indent="-228600" eaLnBrk="0" fontAlgn="base" hangingPunct="0">
              <a:spcBef>
                <a:spcPct val="0"/>
              </a:spcBef>
              <a:spcAft>
                <a:spcPct val="0"/>
              </a:spcAft>
              <a:defRPr sz="3200">
                <a:solidFill>
                  <a:schemeClr val="tx1"/>
                </a:solidFill>
                <a:latin typeface="Andale Mono" pitchFamily="1" charset="0"/>
                <a:ea typeface="MS PGothic" pitchFamily="34" charset="-128"/>
              </a:defRPr>
            </a:lvl7pPr>
            <a:lvl8pPr marL="3429000" indent="-228600" eaLnBrk="0" fontAlgn="base" hangingPunct="0">
              <a:spcBef>
                <a:spcPct val="0"/>
              </a:spcBef>
              <a:spcAft>
                <a:spcPct val="0"/>
              </a:spcAft>
              <a:defRPr sz="3200">
                <a:solidFill>
                  <a:schemeClr val="tx1"/>
                </a:solidFill>
                <a:latin typeface="Andale Mono" pitchFamily="1" charset="0"/>
                <a:ea typeface="MS PGothic" pitchFamily="34" charset="-128"/>
              </a:defRPr>
            </a:lvl8pPr>
            <a:lvl9pPr marL="3886200" indent="-228600" eaLnBrk="0" fontAlgn="base" hangingPunct="0">
              <a:spcBef>
                <a:spcPct val="0"/>
              </a:spcBef>
              <a:spcAft>
                <a:spcPct val="0"/>
              </a:spcAft>
              <a:defRPr sz="3200">
                <a:solidFill>
                  <a:schemeClr val="tx1"/>
                </a:solidFill>
                <a:latin typeface="Andale Mono" pitchFamily="1" charset="0"/>
                <a:ea typeface="MS PGothic" pitchFamily="34" charset="-128"/>
              </a:defRPr>
            </a:lvl9pPr>
          </a:lstStyle>
          <a:p>
            <a:pPr>
              <a:lnSpc>
                <a:spcPct val="150000"/>
              </a:lnSpc>
            </a:pPr>
            <a:r>
              <a:rPr lang="en-US" altLang="en-US" sz="2000" i="1" dirty="0" smtClean="0">
                <a:solidFill>
                  <a:srgbClr val="000090"/>
                </a:solidFill>
                <a:latin typeface="Arial" panose="020B0604020202020204" pitchFamily="34" charset="0"/>
                <a:cs typeface="Arial" panose="020B0604020202020204" pitchFamily="34" charset="0"/>
              </a:rPr>
              <a:t>(sneak preview)</a:t>
            </a:r>
          </a:p>
          <a:p>
            <a:pPr>
              <a:lnSpc>
                <a:spcPct val="150000"/>
              </a:lnSpc>
            </a:pPr>
            <a:r>
              <a:rPr lang="en-US" altLang="en-US" sz="2800" b="1" dirty="0" smtClean="0">
                <a:solidFill>
                  <a:srgbClr val="000090"/>
                </a:solidFill>
                <a:latin typeface="Times New Roman" pitchFamily="18" charset="0"/>
                <a:cs typeface="Times New Roman" pitchFamily="18" charset="0"/>
              </a:rPr>
              <a:t>Invitation to Collaborate!</a:t>
            </a:r>
            <a:endParaRPr lang="en-US" altLang="en-US" sz="2800" b="1" dirty="0">
              <a:solidFill>
                <a:srgbClr val="000090"/>
              </a:solidFill>
              <a:latin typeface="Times New Roman" pitchFamily="18" charset="0"/>
              <a:cs typeface="Times New Roman" pitchFamily="18" charset="0"/>
            </a:endParaRPr>
          </a:p>
          <a:p>
            <a:pPr>
              <a:lnSpc>
                <a:spcPct val="150000"/>
              </a:lnSpc>
            </a:pPr>
            <a:endParaRPr lang="en-US" altLang="en-US" sz="2800" b="1" dirty="0" smtClean="0">
              <a:solidFill>
                <a:srgbClr val="000090"/>
              </a:solidFill>
              <a:latin typeface="Times New Roman" pitchFamily="18" charset="0"/>
              <a:cs typeface="Times New Roman" pitchFamily="18" charset="0"/>
              <a:hlinkClick r:id="rId3"/>
            </a:endParaRPr>
          </a:p>
          <a:p>
            <a:pPr>
              <a:lnSpc>
                <a:spcPct val="150000"/>
              </a:lnSpc>
            </a:pPr>
            <a:endParaRPr lang="en-US" altLang="en-US" sz="2800" b="1" dirty="0">
              <a:solidFill>
                <a:srgbClr val="000090"/>
              </a:solidFill>
              <a:latin typeface="Times New Roman" pitchFamily="18" charset="0"/>
              <a:cs typeface="Times New Roman" pitchFamily="18" charset="0"/>
              <a:hlinkClick r:id="rId3"/>
            </a:endParaRPr>
          </a:p>
          <a:p>
            <a:pPr>
              <a:lnSpc>
                <a:spcPct val="150000"/>
              </a:lnSpc>
            </a:pPr>
            <a:endParaRPr lang="en-US" altLang="en-US" sz="2800" b="1" dirty="0" smtClean="0">
              <a:solidFill>
                <a:srgbClr val="000090"/>
              </a:solidFill>
              <a:latin typeface="Times New Roman" pitchFamily="18" charset="0"/>
              <a:cs typeface="Times New Roman" pitchFamily="18" charset="0"/>
            </a:endParaRPr>
          </a:p>
        </p:txBody>
      </p:sp>
    </p:spTree>
    <p:extLst>
      <p:ext uri="{BB962C8B-B14F-4D97-AF65-F5344CB8AC3E}">
        <p14:creationId xmlns:p14="http://schemas.microsoft.com/office/powerpoint/2010/main" val="79520107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99"/>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CC0099"/>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ndale Mono"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ndale Mono"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21757</TotalTime>
  <Words>3806</Words>
  <Application>Microsoft Macintosh PowerPoint</Application>
  <PresentationFormat>On-screen Show (4:3)</PresentationFormat>
  <Paragraphs>581</Paragraphs>
  <Slides>43</Slides>
  <Notes>34</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Default Design</vt:lpstr>
      <vt:lpstr>Turning Homework &amp; Exams on their Head  –  Participatory Learning:  Deeper Learning by  Engaging Students in the Entire Problem Lifecycle</vt:lpstr>
      <vt:lpstr>Jumping right into PL…</vt:lpstr>
      <vt:lpstr>PowerPoint Presentation</vt:lpstr>
      <vt:lpstr>PowerPoint Presentation</vt:lpstr>
      <vt:lpstr>PowerPoint Presentation</vt:lpstr>
      <vt:lpstr>PowerPoint Presentation</vt:lpstr>
      <vt:lpstr>PowerPoint Presentation</vt:lpstr>
      <vt:lpstr>Fall 2014 – Fall 2017</vt:lpstr>
      <vt:lpstr>PowerPoint Presentation</vt:lpstr>
      <vt:lpstr>A bit of theory…</vt:lpstr>
      <vt:lpstr>Motivation</vt:lpstr>
      <vt:lpstr>Constructivist Learning Theory (Piaget, 1928; Vygotsky, 1978)</vt:lpstr>
      <vt:lpstr>Active Engagement &amp; Deeper Learning</vt:lpstr>
      <vt:lpstr>Active Engagement &amp; Deeper Learning</vt:lpstr>
      <vt:lpstr>Problem-Based Learning</vt:lpstr>
      <vt:lpstr>Self and Peer Assessment</vt:lpstr>
      <vt:lpstr>Anonymity</vt:lpstr>
      <vt:lpstr>What is Unique about PL?</vt:lpstr>
      <vt:lpstr>Research Questions</vt:lpstr>
      <vt:lpstr>Experiment with Discussion/Quiz Questions</vt:lpstr>
      <vt:lpstr>Enjoyability</vt:lpstr>
      <vt:lpstr>Perceived Learning</vt:lpstr>
      <vt:lpstr>Recommendation: Do Again!</vt:lpstr>
      <vt:lpstr>Student Comments</vt:lpstr>
      <vt:lpstr>Student Comments</vt:lpstr>
      <vt:lpstr>Instructor Comments</vt:lpstr>
      <vt:lpstr>Instructor Comments, cont.</vt:lpstr>
      <vt:lpstr>Possible Problem Structures…</vt:lpstr>
      <vt:lpstr>Some Possible Problem Structures</vt:lpstr>
      <vt:lpstr>PowerPoint Presentation</vt:lpstr>
      <vt:lpstr>PowerPoint Presentation</vt:lpstr>
      <vt:lpstr>PowerPoint Presentation</vt:lpstr>
      <vt:lpstr>PowerPoint Presentation</vt:lpstr>
      <vt:lpstr>PowerPoint Presentation</vt:lpstr>
      <vt:lpstr>Time to Apply PL…</vt:lpstr>
      <vt:lpstr>Exercise: How could you use PL?</vt:lpstr>
      <vt:lpstr>Where Could We Use PL?</vt:lpstr>
      <vt:lpstr>PowerPoint Presentation</vt:lpstr>
      <vt:lpstr>Wrapping Up…</vt:lpstr>
      <vt:lpstr>Future Work</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Library Service Integration Senior Projects</dc:title>
  <dc:creator>Michael Bieber</dc:creator>
  <cp:lastModifiedBy>Michael Bieber</cp:lastModifiedBy>
  <cp:revision>447</cp:revision>
  <cp:lastPrinted>2015-01-15T15:05:03Z</cp:lastPrinted>
  <dcterms:created xsi:type="dcterms:W3CDTF">2003-01-28T16:26:17Z</dcterms:created>
  <dcterms:modified xsi:type="dcterms:W3CDTF">2017-10-20T19:00:10Z</dcterms:modified>
</cp:coreProperties>
</file>