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26" r:id="rId2"/>
    <p:sldId id="652" r:id="rId3"/>
    <p:sldId id="664" r:id="rId4"/>
    <p:sldId id="655" r:id="rId5"/>
    <p:sldId id="514" r:id="rId6"/>
    <p:sldId id="659" r:id="rId7"/>
    <p:sldId id="663" r:id="rId8"/>
    <p:sldId id="666" r:id="rId9"/>
    <p:sldId id="656" r:id="rId10"/>
    <p:sldId id="65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039FF"/>
    <a:srgbClr val="7BFF75"/>
    <a:srgbClr val="61D6FF"/>
    <a:srgbClr val="FF776C"/>
    <a:srgbClr val="FF3E3B"/>
    <a:srgbClr val="FFEB18"/>
    <a:srgbClr val="CCFFCC"/>
    <a:srgbClr val="8FD1BD"/>
    <a:srgbClr val="FFFFFF"/>
    <a:srgbClr val="F4F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0" autoAdjust="0"/>
    <p:restoredTop sz="81176" autoAdjust="0"/>
  </p:normalViewPr>
  <p:slideViewPr>
    <p:cSldViewPr snapToGrid="0">
      <p:cViewPr varScale="1">
        <p:scale>
          <a:sx n="44" d="100"/>
          <a:sy n="44" d="100"/>
        </p:scale>
        <p:origin x="141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-20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F2D449-88AA-4844-8B45-DA193F1FF28B}" type="datetimeFigureOut">
              <a:rPr lang="en-US" altLang="en-US"/>
              <a:pPr/>
              <a:t>5/2/2017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D1DFF2-80E6-42C9-9791-4815B6D39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131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081B7E3-A925-4940-A240-775D142EC1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529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738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traditional </a:t>
            </a:r>
            <a:r>
              <a:rPr lang="en-US" baseline="0" dirty="0" smtClean="0"/>
              <a:t>problem lifecycle.</a:t>
            </a:r>
          </a:p>
          <a:p>
            <a:r>
              <a:rPr lang="en-US" baseline="0" dirty="0" smtClean="0"/>
              <a:t>Where do students learn in this process?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855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Participatory</a:t>
            </a:r>
            <a:r>
              <a:rPr lang="en-US" baseline="0" dirty="0" smtClean="0"/>
              <a:t> Learning, students do most stages.</a:t>
            </a:r>
            <a:endParaRPr lang="en-US" dirty="0" smtClean="0"/>
          </a:p>
          <a:p>
            <a:r>
              <a:rPr lang="en-US" dirty="0" smtClean="0"/>
              <a:t>This is what we</a:t>
            </a:r>
            <a:r>
              <a:rPr lang="en-US" baseline="0" dirty="0" smtClean="0"/>
              <a:t> mean by engaging student in the entire problem lifecycle…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41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addition, students can</a:t>
            </a:r>
            <a:r>
              <a:rPr lang="en-US" baseline="0" dirty="0" smtClean="0"/>
              <a:t> read everything their peers write…</a:t>
            </a:r>
          </a:p>
          <a:p>
            <a:r>
              <a:rPr lang="en-US" dirty="0" smtClean="0"/>
              <a:t>Motivation:</a:t>
            </a:r>
            <a:r>
              <a:rPr lang="en-US" baseline="0" dirty="0" smtClean="0"/>
              <a:t> For students to learn more deeply by engaging and taking ownership in all the types of learning afforded by the entire problem lifecycle.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373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640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Various</a:t>
            </a:r>
            <a:r>
              <a:rPr lang="en-US" baseline="0" dirty="0" smtClean="0"/>
              <a:t> courses with assignments, quizzes and exams;  Conducted student surveys…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66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sorts of interesting</a:t>
            </a:r>
            <a:r>
              <a:rPr lang="en-US" baseline="0" dirty="0" smtClean="0"/>
              <a:t> research opportunities…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757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I’d like to work with people in various fields to try engaging their students to deepen</a:t>
            </a:r>
            <a:r>
              <a:rPr lang="en-US" baseline="0" dirty="0" smtClean="0"/>
              <a:t> learning with </a:t>
            </a:r>
            <a:r>
              <a:rPr lang="en-US" dirty="0" smtClean="0"/>
              <a:t>PL</a:t>
            </a:r>
            <a:r>
              <a:rPr lang="en-US" baseline="0" dirty="0" smtClean="0"/>
              <a:t> in their courses, and also looking for research collaboration on some of these very interesting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71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00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0650" y="663575"/>
            <a:ext cx="1987550" cy="5159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63575"/>
            <a:ext cx="5810250" cy="5159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83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8000" y="663575"/>
            <a:ext cx="7950200" cy="5159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1925" y="6494463"/>
            <a:ext cx="2363788" cy="21907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941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35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70815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61925" y="6494463"/>
            <a:ext cx="2363788" cy="21907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6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00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46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081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0400" y="17081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1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92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9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71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94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64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5217" y="240241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08150"/>
            <a:ext cx="8413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" y="6494463"/>
            <a:ext cx="2460625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i="1">
                <a:latin typeface="Arial" pitchFamily="34" charset="0"/>
              </a:defRPr>
            </a:lvl1pPr>
          </a:lstStyle>
          <a:p>
            <a:r>
              <a:rPr lang="en-US" altLang="en-US" dirty="0"/>
              <a:t>Bieber et al., NJIT ©</a:t>
            </a:r>
            <a:r>
              <a:rPr lang="en-US" altLang="en-US" dirty="0" smtClean="0"/>
              <a:t>2016 </a:t>
            </a:r>
            <a:r>
              <a:rPr lang="en-US" altLang="en-US" dirty="0"/>
              <a:t>– Slide </a:t>
            </a:r>
            <a:fld id="{C12CD3FF-1B7B-4DE0-8E33-A69E7FC52904}" type="slidenum">
              <a:rPr lang="en-US" altLang="en-US"/>
              <a:pPr/>
              <a:t>‹#›</a:t>
            </a:fld>
            <a:endParaRPr lang="en-US" altLang="en-US" dirty="0"/>
          </a:p>
          <a:p>
            <a:endParaRPr lang="en-US" altLang="en-US" dirty="0"/>
          </a:p>
        </p:txBody>
      </p:sp>
      <p:pic>
        <p:nvPicPr>
          <p:cNvPr id="2" name="Picture 2" descr="NJIT_rgb_tagline_long_transparent.gif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6359525"/>
            <a:ext cx="173037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3" descr="New IS Logo (with swoosh) transparent background.gif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73025"/>
            <a:ext cx="8096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.njit.edu/~bieb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ieber@njit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eb.njit.edu/~bieber/pubs.html#p" TargetMode="External"/><Relationship Id="rId4" Type="http://schemas.openxmlformats.org/officeDocument/2006/relationships/hyperlink" Target="http://web.njit.edu/~bieb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23784"/>
            <a:ext cx="9144000" cy="146633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sz="3600" dirty="0"/>
              <a:t>Turning Homework &amp; Exams on their Head </a:t>
            </a:r>
            <a:br>
              <a:rPr lang="en-US" altLang="en-US" sz="3600" dirty="0"/>
            </a:br>
            <a:r>
              <a:rPr lang="en-US" altLang="en-US" sz="3600" dirty="0"/>
              <a:t>– </a:t>
            </a:r>
            <a:br>
              <a:rPr lang="en-US" altLang="en-US" sz="3600" dirty="0"/>
            </a:br>
            <a:r>
              <a:rPr lang="en-US" altLang="en-US" sz="3600" dirty="0"/>
              <a:t>Deeper Learning by Putting Students in Charge</a:t>
            </a:r>
            <a:br>
              <a:rPr lang="en-US" altLang="en-US" sz="3600" dirty="0"/>
            </a:br>
            <a:r>
              <a:rPr lang="en-US" altLang="en-US" sz="2800" dirty="0" smtClean="0"/>
              <a:t>(Participatory Learning/CLASS </a:t>
            </a:r>
            <a:r>
              <a:rPr lang="en-US" altLang="en-US" sz="2800" dirty="0"/>
              <a:t>Project)</a:t>
            </a:r>
            <a:endParaRPr lang="en-US" sz="2800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49613"/>
            <a:ext cx="9144000" cy="1601787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dirty="0" smtClean="0"/>
              <a:t>Michael Bieber &amp; Erick Sanchez</a:t>
            </a:r>
          </a:p>
          <a:p>
            <a:r>
              <a:rPr lang="en-US" altLang="en-US" sz="2000" dirty="0" smtClean="0"/>
              <a:t>Informatics Department</a:t>
            </a:r>
          </a:p>
          <a:p>
            <a:r>
              <a:rPr lang="en-US" altLang="en-US" sz="2000" dirty="0" smtClean="0"/>
              <a:t>College of Computing Sciences</a:t>
            </a:r>
          </a:p>
          <a:p>
            <a:r>
              <a:rPr lang="en-US" altLang="en-US" sz="2000" dirty="0" smtClean="0"/>
              <a:t>New Jersey Institute of Technology</a:t>
            </a:r>
          </a:p>
          <a:p>
            <a:r>
              <a:rPr lang="en-US" altLang="en-US" sz="2000" dirty="0" err="1" smtClean="0">
                <a:hlinkClick r:id="rId3"/>
              </a:rPr>
              <a:t>web.njit.edu</a:t>
            </a:r>
            <a:r>
              <a:rPr lang="en-US" altLang="en-US" sz="2000" dirty="0" smtClean="0">
                <a:hlinkClick r:id="rId3"/>
              </a:rPr>
              <a:t>/~</a:t>
            </a:r>
            <a:r>
              <a:rPr lang="en-US" altLang="en-US" sz="2000" dirty="0" err="1" smtClean="0">
                <a:hlinkClick r:id="rId3"/>
              </a:rPr>
              <a:t>bieber</a:t>
            </a:r>
            <a:endParaRPr lang="en-US" altLang="en-US" sz="2000" dirty="0" smtClean="0"/>
          </a:p>
          <a:p>
            <a:endParaRPr lang="en-US" altLang="en-US" sz="2000" dirty="0" smtClean="0"/>
          </a:p>
          <a:p>
            <a:r>
              <a:rPr lang="en-US" altLang="en-US" sz="2000" dirty="0" smtClean="0"/>
              <a:t>May 2017</a:t>
            </a:r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187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 bwMode="auto">
          <a:xfrm>
            <a:off x="5845435" y="676970"/>
            <a:ext cx="2407466" cy="664673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 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" name="Down Arrow Callout 2"/>
          <p:cNvSpPr/>
          <p:nvPr/>
        </p:nvSpPr>
        <p:spPr bwMode="auto">
          <a:xfrm>
            <a:off x="5845435" y="1395755"/>
            <a:ext cx="2407466" cy="664673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Revise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4" name="Down Arrow Callout 3"/>
          <p:cNvSpPr/>
          <p:nvPr/>
        </p:nvSpPr>
        <p:spPr bwMode="auto">
          <a:xfrm>
            <a:off x="5855677" y="2083814"/>
            <a:ext cx="2407466" cy="664673"/>
          </a:xfrm>
          <a:prstGeom prst="downArrowCallou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Solve 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5" name="Down Arrow Callout 4"/>
          <p:cNvSpPr/>
          <p:nvPr/>
        </p:nvSpPr>
        <p:spPr bwMode="auto">
          <a:xfrm>
            <a:off x="5855677" y="2771872"/>
            <a:ext cx="2407466" cy="664673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Grade Solution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(x2)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Down Arrow Callout 5"/>
          <p:cNvSpPr/>
          <p:nvPr/>
        </p:nvSpPr>
        <p:spPr bwMode="auto">
          <a:xfrm>
            <a:off x="5855677" y="3449692"/>
            <a:ext cx="2407466" cy="664673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Grade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Down Arrow Callout 6"/>
          <p:cNvSpPr/>
          <p:nvPr/>
        </p:nvSpPr>
        <p:spPr bwMode="auto">
          <a:xfrm>
            <a:off x="5855679" y="4127508"/>
            <a:ext cx="2407466" cy="664673"/>
          </a:xfrm>
          <a:prstGeom prst="downArrowCallout">
            <a:avLst/>
          </a:prstGeom>
          <a:solidFill>
            <a:srgbClr val="FF776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Dispute Grade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845434" y="4812961"/>
            <a:ext cx="2407465" cy="484651"/>
          </a:xfrm>
          <a:prstGeom prst="rec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Dispute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8283629" y="696425"/>
            <a:ext cx="532610" cy="4547249"/>
          </a:xfrm>
          <a:prstGeom prst="rightBrace">
            <a:avLst>
              <a:gd name="adj1" fmla="val 8333"/>
              <a:gd name="adj2" fmla="val 49690"/>
            </a:avLst>
          </a:prstGeom>
          <a:noFill/>
          <a:ln w="47625" cap="flat" cmpd="sng" algn="ctr">
            <a:solidFill>
              <a:srgbClr val="2039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ndale Mono" charset="0"/>
              <a:ea typeface="ＭＳ Ｐゴシック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13113" y="2283866"/>
            <a:ext cx="430887" cy="1802514"/>
          </a:xfrm>
          <a:prstGeom prst="rect">
            <a:avLst/>
          </a:prstGeom>
          <a:noFill/>
          <a:ln w="25400">
            <a:noFill/>
          </a:ln>
        </p:spPr>
        <p:txBody>
          <a:bodyPr vert="vert" wrap="square" rtlCol="0" anchor="t" anchorCtr="0">
            <a:spAutoFit/>
          </a:bodyPr>
          <a:lstStyle/>
          <a:p>
            <a:pPr algn="ctr"/>
            <a:r>
              <a:rPr lang="en-US" sz="1600" dirty="0" smtClean="0">
                <a:solidFill>
                  <a:srgbClr val="2039FF"/>
                </a:solidFill>
                <a:latin typeface="Arial"/>
                <a:cs typeface="Arial"/>
              </a:rPr>
              <a:t>Read   Everything</a:t>
            </a:r>
            <a:endParaRPr lang="en-US" sz="1600" dirty="0">
              <a:solidFill>
                <a:srgbClr val="2039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666" y="0"/>
            <a:ext cx="3984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039FF"/>
                </a:solidFill>
                <a:latin typeface="+mj-lt"/>
                <a:cs typeface="Arial"/>
              </a:rPr>
              <a:t>Participatory Learning</a:t>
            </a:r>
            <a:endParaRPr lang="en-US" sz="2800" dirty="0">
              <a:solidFill>
                <a:srgbClr val="2039FF"/>
              </a:solidFill>
              <a:latin typeface="+mj-lt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" y="1306063"/>
            <a:ext cx="555912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Invitation to Collaborate!</a:t>
            </a:r>
            <a:endParaRPr lang="en-US" altLang="en-US" sz="2800" b="1" dirty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bieber@njit.edu</a:t>
            </a:r>
            <a:endParaRPr lang="en-US" altLang="en-US" sz="28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web.njit.edu/~</a:t>
            </a:r>
            <a:r>
              <a:rPr lang="en-US" altLang="en-US" sz="2800" b="1" dirty="0" err="1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bieber</a:t>
            </a:r>
            <a:endParaRPr lang="en-US" altLang="en-US" sz="2800" b="1" dirty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en-US" sz="28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>
              <a:lnSpc>
                <a:spcPct val="150000"/>
              </a:lnSpc>
            </a:pPr>
            <a:endParaRPr lang="en-US" altLang="en-US" sz="2800" b="1" dirty="0">
              <a:solidFill>
                <a:srgbClr val="000090"/>
              </a:solidFill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>
              <a:lnSpc>
                <a:spcPct val="150000"/>
              </a:lnSpc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For more on PL: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web.njit.edu/~</a:t>
            </a:r>
            <a:r>
              <a:rPr lang="en-US" altLang="en-US" sz="2800" b="1" dirty="0" err="1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bieber</a:t>
            </a: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en-US" altLang="en-US" sz="2800" b="1" dirty="0" err="1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pubs.html#p</a:t>
            </a:r>
            <a:endParaRPr lang="en-US" altLang="en-US" sz="28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en-US" sz="28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 bwMode="auto">
          <a:xfrm>
            <a:off x="1139779" y="1044752"/>
            <a:ext cx="3232234" cy="1698854"/>
          </a:xfrm>
          <a:prstGeom prst="downArrowCallout">
            <a:avLst>
              <a:gd name="adj1" fmla="val 22930"/>
              <a:gd name="adj2" fmla="val 25000"/>
              <a:gd name="adj3" fmla="val 25000"/>
              <a:gd name="adj4" fmla="val 64977"/>
            </a:avLst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 Problem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(Instructor)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4" name="Down Arrow Callout 3"/>
          <p:cNvSpPr/>
          <p:nvPr/>
        </p:nvSpPr>
        <p:spPr bwMode="auto">
          <a:xfrm>
            <a:off x="1098810" y="2744686"/>
            <a:ext cx="3273202" cy="1606239"/>
          </a:xfrm>
          <a:prstGeom prst="downArrowCallout">
            <a:avLst>
              <a:gd name="adj1" fmla="val 18431"/>
              <a:gd name="adj2" fmla="val 25000"/>
              <a:gd name="adj3" fmla="val 25000"/>
              <a:gd name="adj4" fmla="val 64977"/>
            </a:avLst>
          </a:prstGeom>
          <a:solidFill>
            <a:srgbClr val="61D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Solve Problem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(Student)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98808" y="4350926"/>
            <a:ext cx="3273203" cy="1100305"/>
          </a:xfrm>
          <a:prstGeom prst="rec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Grade Solution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(Instructor)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8581" y="339907"/>
            <a:ext cx="31854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+mj-lt"/>
                <a:cs typeface="Arial"/>
              </a:rPr>
              <a:t>Traditional </a:t>
            </a:r>
            <a:r>
              <a:rPr lang="en-US" sz="4400" dirty="0" smtClean="0">
                <a:solidFill>
                  <a:schemeClr val="tx2"/>
                </a:solidFill>
                <a:latin typeface="+mj-lt"/>
                <a:cs typeface="Arial"/>
              </a:rPr>
              <a:t>Assignments</a:t>
            </a:r>
          </a:p>
          <a:p>
            <a:pPr algn="ctr"/>
            <a:endParaRPr lang="en-US" sz="4400" dirty="0" smtClean="0">
              <a:solidFill>
                <a:srgbClr val="2039FF"/>
              </a:solidFill>
              <a:latin typeface="+mj-lt"/>
              <a:cs typeface="Arial"/>
            </a:endParaRPr>
          </a:p>
          <a:p>
            <a:pPr algn="ctr"/>
            <a:r>
              <a:rPr lang="en-US" i="1" dirty="0" smtClean="0">
                <a:solidFill>
                  <a:schemeClr val="tx2"/>
                </a:solidFill>
                <a:latin typeface="+mj-lt"/>
                <a:cs typeface="Arial"/>
              </a:rPr>
              <a:t>Are you learning effectively?</a:t>
            </a:r>
            <a:endParaRPr lang="en-US" i="1" dirty="0">
              <a:solidFill>
                <a:schemeClr val="tx2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3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 bwMode="auto">
          <a:xfrm>
            <a:off x="1172047" y="103443"/>
            <a:ext cx="3273203" cy="983984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 Problem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" name="Down Arrow Callout 2"/>
          <p:cNvSpPr/>
          <p:nvPr/>
        </p:nvSpPr>
        <p:spPr bwMode="auto">
          <a:xfrm>
            <a:off x="1151562" y="1098750"/>
            <a:ext cx="3273203" cy="983984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Revise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Problem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4" name="Down Arrow Callout 3"/>
          <p:cNvSpPr/>
          <p:nvPr/>
        </p:nvSpPr>
        <p:spPr bwMode="auto">
          <a:xfrm>
            <a:off x="1151562" y="2094056"/>
            <a:ext cx="3273203" cy="983984"/>
          </a:xfrm>
          <a:prstGeom prst="downArrowCallou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Solve Problem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5" name="Down Arrow Callout 4"/>
          <p:cNvSpPr/>
          <p:nvPr/>
        </p:nvSpPr>
        <p:spPr bwMode="auto">
          <a:xfrm>
            <a:off x="1161804" y="3079120"/>
            <a:ext cx="3273203" cy="983984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Grade Solution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(x2)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Down Arrow Callout 5"/>
          <p:cNvSpPr/>
          <p:nvPr/>
        </p:nvSpPr>
        <p:spPr bwMode="auto">
          <a:xfrm>
            <a:off x="1172047" y="4053943"/>
            <a:ext cx="3273203" cy="983984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Grade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Down Arrow Callout 6"/>
          <p:cNvSpPr/>
          <p:nvPr/>
        </p:nvSpPr>
        <p:spPr bwMode="auto">
          <a:xfrm>
            <a:off x="1202775" y="5039008"/>
            <a:ext cx="3273203" cy="983984"/>
          </a:xfrm>
          <a:prstGeom prst="downArrowCallout">
            <a:avLst/>
          </a:prstGeom>
          <a:solidFill>
            <a:srgbClr val="FF776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Dispute Grade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92532" y="6021464"/>
            <a:ext cx="3273202" cy="717479"/>
          </a:xfrm>
          <a:prstGeom prst="rec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Dispute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8581" y="103443"/>
            <a:ext cx="318541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+mj-lt"/>
                <a:cs typeface="Arial"/>
              </a:rPr>
              <a:t>Participatory Learning</a:t>
            </a:r>
          </a:p>
          <a:p>
            <a:pPr algn="ctr"/>
            <a:endParaRPr lang="en-US" i="1" dirty="0" smtClean="0">
              <a:solidFill>
                <a:srgbClr val="2039FF"/>
              </a:solidFill>
              <a:latin typeface="+mj-lt"/>
              <a:cs typeface="Arial"/>
            </a:endParaRPr>
          </a:p>
          <a:p>
            <a:pPr algn="ctr"/>
            <a:r>
              <a:rPr lang="en-US" sz="2800" i="1" dirty="0" smtClean="0">
                <a:solidFill>
                  <a:schemeClr val="tx2"/>
                </a:solidFill>
                <a:latin typeface="+mj-lt"/>
                <a:cs typeface="Arial"/>
              </a:rPr>
              <a:t>engaging you in the full problem lifecycle</a:t>
            </a:r>
            <a:endParaRPr lang="en-US" sz="2800" i="1" dirty="0">
              <a:solidFill>
                <a:schemeClr val="tx2"/>
              </a:solidFill>
              <a:latin typeface="+mj-lt"/>
              <a:cs typeface="Arial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127729" y="1239228"/>
            <a:ext cx="2314807" cy="839807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Instructor (quality</a:t>
            </a:r>
            <a:r>
              <a:rPr kumimoji="0" lang="en-US" sz="18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 control)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075280" y="5765995"/>
            <a:ext cx="2234105" cy="795001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Instructor (quality</a:t>
            </a:r>
            <a:r>
              <a:rPr kumimoji="0" lang="en-US" sz="18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 control)</a:t>
            </a:r>
          </a:p>
        </p:txBody>
      </p:sp>
    </p:spTree>
    <p:extLst>
      <p:ext uri="{BB962C8B-B14F-4D97-AF65-F5344CB8AC3E}">
        <p14:creationId xmlns:p14="http://schemas.microsoft.com/office/powerpoint/2010/main" val="5532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 bwMode="auto">
          <a:xfrm>
            <a:off x="1172047" y="103443"/>
            <a:ext cx="3273203" cy="983984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 Problem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" name="Down Arrow Callout 2"/>
          <p:cNvSpPr/>
          <p:nvPr/>
        </p:nvSpPr>
        <p:spPr bwMode="auto">
          <a:xfrm>
            <a:off x="1151562" y="1098750"/>
            <a:ext cx="3273203" cy="983984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Revise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Problem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4" name="Down Arrow Callout 3"/>
          <p:cNvSpPr/>
          <p:nvPr/>
        </p:nvSpPr>
        <p:spPr bwMode="auto">
          <a:xfrm>
            <a:off x="1151562" y="2094056"/>
            <a:ext cx="3273203" cy="983984"/>
          </a:xfrm>
          <a:prstGeom prst="downArrowCallou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Solve Problem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5" name="Down Arrow Callout 4"/>
          <p:cNvSpPr/>
          <p:nvPr/>
        </p:nvSpPr>
        <p:spPr bwMode="auto">
          <a:xfrm>
            <a:off x="1161804" y="3079120"/>
            <a:ext cx="3273203" cy="983984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Grade Solution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(x2)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Down Arrow Callout 5"/>
          <p:cNvSpPr/>
          <p:nvPr/>
        </p:nvSpPr>
        <p:spPr bwMode="auto">
          <a:xfrm>
            <a:off x="1172047" y="4053943"/>
            <a:ext cx="3273203" cy="983984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Grade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Down Arrow Callout 6"/>
          <p:cNvSpPr/>
          <p:nvPr/>
        </p:nvSpPr>
        <p:spPr bwMode="auto">
          <a:xfrm>
            <a:off x="1202775" y="5039008"/>
            <a:ext cx="3273203" cy="983984"/>
          </a:xfrm>
          <a:prstGeom prst="downArrowCallout">
            <a:avLst/>
          </a:prstGeom>
          <a:solidFill>
            <a:srgbClr val="FF776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Dispute Grade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92532" y="6021464"/>
            <a:ext cx="3273202" cy="717479"/>
          </a:xfrm>
          <a:prstGeom prst="rec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Dispute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781747" y="4885219"/>
            <a:ext cx="1191818" cy="604253"/>
          </a:xfrm>
          <a:prstGeom prst="rec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Traditional Learning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543724" y="4496042"/>
            <a:ext cx="2428713" cy="387956"/>
          </a:xfrm>
          <a:prstGeom prst="rect">
            <a:avLst/>
          </a:prstGeom>
          <a:solidFill>
            <a:srgbClr val="D2D2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Problem-based Learning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44963" y="4894238"/>
            <a:ext cx="1229102" cy="605476"/>
          </a:xfrm>
          <a:prstGeom prst="rec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Peer Assessment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55205" y="5499713"/>
            <a:ext cx="1229101" cy="6042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039FF"/>
                </a:solidFill>
                <a:effectLst/>
                <a:latin typeface="Arial"/>
                <a:ea typeface="ＭＳ Ｐゴシック" charset="0"/>
                <a:cs typeface="Arial"/>
              </a:rPr>
              <a:t>Learning by Example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2039FF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4598888" y="133140"/>
            <a:ext cx="532610" cy="6605802"/>
          </a:xfrm>
          <a:prstGeom prst="rightBrace">
            <a:avLst>
              <a:gd name="adj1" fmla="val 8333"/>
              <a:gd name="adj2" fmla="val 54482"/>
            </a:avLst>
          </a:prstGeom>
          <a:noFill/>
          <a:ln w="63500" cap="flat" cmpd="sng" algn="ctr">
            <a:solidFill>
              <a:srgbClr val="2039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ndale Mono" charset="0"/>
              <a:ea typeface="ＭＳ Ｐゴシック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13986" y="3468280"/>
            <a:ext cx="2460079" cy="461665"/>
          </a:xfrm>
          <a:prstGeom prst="rect">
            <a:avLst/>
          </a:prstGeom>
          <a:noFill/>
          <a:ln w="25400">
            <a:solidFill>
              <a:srgbClr val="2039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2039FF"/>
                </a:solidFill>
                <a:latin typeface="Arial"/>
                <a:cs typeface="Arial"/>
              </a:rPr>
              <a:t>Read </a:t>
            </a:r>
            <a:r>
              <a:rPr lang="en-US" sz="2400" dirty="0" smtClean="0">
                <a:solidFill>
                  <a:srgbClr val="2039FF"/>
                </a:solidFill>
                <a:latin typeface="Arial"/>
                <a:cs typeface="Arial"/>
              </a:rPr>
              <a:t>Everything</a:t>
            </a:r>
            <a:endParaRPr lang="en-US" sz="2400" dirty="0">
              <a:solidFill>
                <a:srgbClr val="2039FF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93311" y="5488250"/>
            <a:ext cx="1179127" cy="615716"/>
          </a:xfrm>
          <a:prstGeom prst="rect">
            <a:avLst/>
          </a:prstGeom>
          <a:solidFill>
            <a:srgbClr val="FF776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ＭＳ Ｐゴシック" charset="0"/>
                <a:cs typeface="Arial"/>
              </a:rPr>
              <a:t>Self Assessment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58581" y="79604"/>
            <a:ext cx="318541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+mj-lt"/>
                <a:cs typeface="Arial"/>
              </a:rPr>
              <a:t>Participatory Learning</a:t>
            </a:r>
          </a:p>
          <a:p>
            <a:pPr algn="ctr"/>
            <a:endParaRPr lang="en-US" sz="2800" i="1" dirty="0" smtClean="0">
              <a:solidFill>
                <a:schemeClr val="tx2"/>
              </a:solidFill>
              <a:latin typeface="+mj-lt"/>
              <a:cs typeface="Arial"/>
            </a:endParaRPr>
          </a:p>
          <a:p>
            <a:pPr algn="ctr"/>
            <a:r>
              <a:rPr lang="en-US" sz="2800" i="1" dirty="0" smtClean="0">
                <a:solidFill>
                  <a:schemeClr val="tx2"/>
                </a:solidFill>
                <a:latin typeface="+mj-lt"/>
                <a:cs typeface="Arial"/>
              </a:rPr>
              <a:t>L</a:t>
            </a:r>
            <a:r>
              <a:rPr lang="en-US" sz="2800" i="1" dirty="0" smtClean="0">
                <a:solidFill>
                  <a:schemeClr val="tx2"/>
                </a:solidFill>
                <a:latin typeface="+mj-lt"/>
                <a:cs typeface="Arial"/>
              </a:rPr>
              <a:t>earning from the full problem lifecycle</a:t>
            </a:r>
            <a:endParaRPr lang="en-US" sz="2800" i="1" dirty="0">
              <a:solidFill>
                <a:schemeClr val="tx2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17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518984" y="1600200"/>
            <a:ext cx="8447117" cy="48006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tx2"/>
                </a:solidFill>
              </a:rPr>
              <a:t>Deeper learning and interest in subjects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32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tx2"/>
                </a:solidFill>
              </a:rPr>
              <a:t>How?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chemeClr val="tx2"/>
                </a:solidFill>
              </a:rPr>
              <a:t>Learn through active engagement </a:t>
            </a:r>
            <a:r>
              <a:rPr lang="en-US" altLang="en-US" sz="3200" dirty="0" smtClean="0">
                <a:solidFill>
                  <a:schemeClr val="tx2"/>
                </a:solidFill>
              </a:rPr>
              <a:t/>
            </a:r>
            <a:br>
              <a:rPr lang="en-US" altLang="en-US" sz="3200" dirty="0" smtClean="0">
                <a:solidFill>
                  <a:schemeClr val="tx2"/>
                </a:solidFill>
              </a:rPr>
            </a:br>
            <a:r>
              <a:rPr lang="en-US" altLang="en-US" sz="3200" dirty="0" smtClean="0">
                <a:solidFill>
                  <a:schemeClr val="tx2"/>
                </a:solidFill>
              </a:rPr>
              <a:t>(involve </a:t>
            </a:r>
            <a:r>
              <a:rPr lang="en-US" altLang="en-US" sz="3200" dirty="0">
                <a:solidFill>
                  <a:schemeClr val="tx2"/>
                </a:solidFill>
              </a:rPr>
              <a:t>students as active </a:t>
            </a:r>
            <a:r>
              <a:rPr lang="en-US" altLang="en-US" sz="3200" dirty="0" smtClean="0">
                <a:solidFill>
                  <a:schemeClr val="tx2"/>
                </a:solidFill>
              </a:rPr>
              <a:t>participants)</a:t>
            </a:r>
          </a:p>
          <a:p>
            <a:pPr lvl="1">
              <a:lnSpc>
                <a:spcPct val="90000"/>
              </a:lnSpc>
            </a:pPr>
            <a:endParaRPr lang="en-US" altLang="en-US" sz="105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3200" dirty="0" smtClean="0">
                <a:solidFill>
                  <a:schemeClr val="tx2"/>
                </a:solidFill>
              </a:rPr>
              <a:t>Give students ownership of entire problem life cycle</a:t>
            </a:r>
          </a:p>
          <a:p>
            <a:pPr lvl="1">
              <a:lnSpc>
                <a:spcPct val="90000"/>
              </a:lnSpc>
            </a:pPr>
            <a:endParaRPr lang="en-US" altLang="en-US" sz="105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3200" dirty="0" smtClean="0">
                <a:solidFill>
                  <a:schemeClr val="tx2"/>
                </a:solidFill>
              </a:rPr>
              <a:t>Use online system to streamline the process </a:t>
            </a:r>
            <a:endParaRPr lang="en-US" altLang="en-US" dirty="0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039FF"/>
                </a:solidFill>
              </a:rPr>
              <a:t>Motivation</a:t>
            </a:r>
            <a:endParaRPr lang="en-US" dirty="0">
              <a:solidFill>
                <a:srgbClr val="203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039FF"/>
                </a:solidFill>
              </a:rPr>
              <a:t>What is Unique about PL?</a:t>
            </a:r>
            <a:endParaRPr lang="en-US" dirty="0">
              <a:solidFill>
                <a:srgbClr val="203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PL relies on </a:t>
            </a:r>
            <a:r>
              <a:rPr lang="en-US" dirty="0">
                <a:solidFill>
                  <a:schemeClr val="tx2"/>
                </a:solidFill>
              </a:rPr>
              <a:t>active participation by students in every Problem Lifecycle stage for assignments, quizzes and other course activities.  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Instructors </a:t>
            </a:r>
            <a:r>
              <a:rPr lang="en-US" dirty="0" smtClean="0">
                <a:solidFill>
                  <a:schemeClr val="tx2"/>
                </a:solidFill>
              </a:rPr>
              <a:t>mentor and provide quality control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sz="10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Researchers </a:t>
            </a:r>
            <a:r>
              <a:rPr lang="en-US" dirty="0">
                <a:solidFill>
                  <a:schemeClr val="tx2"/>
                </a:solidFill>
              </a:rPr>
              <a:t>have studied, and many instructors utilize individual </a:t>
            </a:r>
            <a:r>
              <a:rPr lang="en-US" dirty="0" smtClean="0">
                <a:solidFill>
                  <a:schemeClr val="tx2"/>
                </a:solidFill>
              </a:rPr>
              <a:t>PL </a:t>
            </a:r>
            <a:r>
              <a:rPr lang="en-US" dirty="0">
                <a:solidFill>
                  <a:schemeClr val="tx2"/>
                </a:solidFill>
              </a:rPr>
              <a:t>stages.  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sz="10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PL </a:t>
            </a:r>
            <a:r>
              <a:rPr lang="en-US" i="1" dirty="0">
                <a:solidFill>
                  <a:schemeClr val="tx2"/>
                </a:solidFill>
              </a:rPr>
              <a:t>uniquely</a:t>
            </a:r>
            <a:r>
              <a:rPr lang="en-US" dirty="0">
                <a:solidFill>
                  <a:schemeClr val="tx2"/>
                </a:solidFill>
              </a:rPr>
              <a:t> combines these stages into a comprehensive framework for deeper learning.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192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216" y="240241"/>
            <a:ext cx="8468783" cy="1143000"/>
          </a:xfrm>
        </p:spPr>
        <p:txBody>
          <a:bodyPr/>
          <a:lstStyle/>
          <a:p>
            <a:r>
              <a:rPr lang="en-US" dirty="0" smtClean="0">
                <a:solidFill>
                  <a:srgbClr val="2039FF"/>
                </a:solidFill>
              </a:rPr>
              <a:t>Used in NJIT Courses </a:t>
            </a:r>
            <a:r>
              <a:rPr lang="en-US" sz="2800" dirty="0" smtClean="0">
                <a:solidFill>
                  <a:srgbClr val="2039FF"/>
                </a:solidFill>
              </a:rPr>
              <a:t>w/old prototype</a:t>
            </a:r>
            <a:endParaRPr lang="en-US" sz="2800" dirty="0">
              <a:solidFill>
                <a:srgbClr val="203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46" y="1383241"/>
            <a:ext cx="7772400" cy="5148694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PHIL 334 - Engineering </a:t>
            </a:r>
            <a:r>
              <a:rPr lang="en-US" sz="2800" dirty="0">
                <a:solidFill>
                  <a:schemeClr val="tx2"/>
                </a:solidFill>
              </a:rPr>
              <a:t>Ethics</a:t>
            </a:r>
          </a:p>
          <a:p>
            <a:pPr lvl="1"/>
            <a:r>
              <a:rPr lang="en-US" sz="2400" i="1" dirty="0">
                <a:solidFill>
                  <a:schemeClr val="tx2"/>
                </a:solidFill>
              </a:rPr>
              <a:t>Essay questions about ethics scenarios</a:t>
            </a:r>
          </a:p>
          <a:p>
            <a:pPr lvl="1"/>
            <a:r>
              <a:rPr lang="en-US" sz="2400" i="1" dirty="0">
                <a:solidFill>
                  <a:schemeClr val="tx2"/>
                </a:solidFill>
              </a:rPr>
              <a:t>Quizzes (true/false, matching, short answer</a:t>
            </a:r>
            <a:r>
              <a:rPr lang="en-US" sz="2400" i="1" dirty="0" smtClean="0">
                <a:solidFill>
                  <a:schemeClr val="tx2"/>
                </a:solidFill>
              </a:rPr>
              <a:t>)</a:t>
            </a:r>
            <a:endParaRPr lang="en-US" sz="2400" i="1" dirty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IS 350 – Computing, Society &amp; Ethics</a:t>
            </a:r>
            <a:endParaRPr lang="en-US" sz="2800" dirty="0">
              <a:solidFill>
                <a:schemeClr val="tx2"/>
              </a:solidFill>
            </a:endParaRPr>
          </a:p>
          <a:p>
            <a:pPr lvl="1"/>
            <a:r>
              <a:rPr lang="en-US" sz="2400" i="1" dirty="0">
                <a:solidFill>
                  <a:schemeClr val="tx2"/>
                </a:solidFill>
              </a:rPr>
              <a:t>Essay questions about ethics </a:t>
            </a:r>
            <a:r>
              <a:rPr lang="en-US" sz="2400" i="1" dirty="0" smtClean="0">
                <a:solidFill>
                  <a:schemeClr val="tx2"/>
                </a:solidFill>
              </a:rPr>
              <a:t>scenarios</a:t>
            </a:r>
            <a:endParaRPr lang="en-US" sz="2400" i="1" dirty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CS 101– MatLab </a:t>
            </a:r>
          </a:p>
          <a:p>
            <a:pPr lvl="1"/>
            <a:r>
              <a:rPr lang="en-US" sz="2400" i="1" dirty="0" smtClean="0">
                <a:solidFill>
                  <a:schemeClr val="tx2"/>
                </a:solidFill>
              </a:rPr>
              <a:t>MatLab homework assignments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(FDU) IT for Business</a:t>
            </a:r>
            <a:endParaRPr lang="en-US" sz="2800" dirty="0">
              <a:solidFill>
                <a:schemeClr val="tx2"/>
              </a:solidFill>
            </a:endParaRPr>
          </a:p>
          <a:p>
            <a:pPr lvl="1"/>
            <a:r>
              <a:rPr lang="en-US" sz="2400" i="1" dirty="0" smtClean="0">
                <a:solidFill>
                  <a:schemeClr val="tx2"/>
                </a:solidFill>
              </a:rPr>
              <a:t>Excel spreadsheet homework assignments</a:t>
            </a:r>
            <a:endParaRPr lang="en-US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039FF"/>
                </a:solidFill>
              </a:rPr>
              <a:t>New Developments</a:t>
            </a:r>
            <a:endParaRPr lang="en-US" dirty="0">
              <a:solidFill>
                <a:srgbClr val="203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New, more flexible prototype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Game features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Badges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Level-up with experience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Leaderboard &amp; competition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2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 bwMode="auto">
          <a:xfrm>
            <a:off x="5873262" y="676970"/>
            <a:ext cx="2379639" cy="664673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 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" name="Down Arrow Callout 2"/>
          <p:cNvSpPr/>
          <p:nvPr/>
        </p:nvSpPr>
        <p:spPr bwMode="auto">
          <a:xfrm>
            <a:off x="5873262" y="1395755"/>
            <a:ext cx="2379639" cy="664673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Revise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4" name="Down Arrow Callout 3"/>
          <p:cNvSpPr/>
          <p:nvPr/>
        </p:nvSpPr>
        <p:spPr bwMode="auto">
          <a:xfrm>
            <a:off x="5883504" y="2083814"/>
            <a:ext cx="2379639" cy="664673"/>
          </a:xfrm>
          <a:prstGeom prst="downArrowCallou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Solve Problem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5" name="Down Arrow Callout 4"/>
          <p:cNvSpPr/>
          <p:nvPr/>
        </p:nvSpPr>
        <p:spPr bwMode="auto">
          <a:xfrm>
            <a:off x="5883504" y="2771872"/>
            <a:ext cx="2379639" cy="664673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Grade Solution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(x2)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Down Arrow Callout 5"/>
          <p:cNvSpPr/>
          <p:nvPr/>
        </p:nvSpPr>
        <p:spPr bwMode="auto">
          <a:xfrm>
            <a:off x="5883504" y="3449692"/>
            <a:ext cx="2379639" cy="664673"/>
          </a:xfrm>
          <a:prstGeom prst="downArrowCallout">
            <a:avLst/>
          </a:prstGeom>
          <a:solidFill>
            <a:srgbClr val="7BFF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Grade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Down Arrow Callout 6"/>
          <p:cNvSpPr/>
          <p:nvPr/>
        </p:nvSpPr>
        <p:spPr bwMode="auto">
          <a:xfrm>
            <a:off x="5883506" y="4127508"/>
            <a:ext cx="2379639" cy="664673"/>
          </a:xfrm>
          <a:prstGeom prst="downArrowCallout">
            <a:avLst/>
          </a:prstGeom>
          <a:solidFill>
            <a:srgbClr val="FF776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Dispute Grade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873262" y="4812961"/>
            <a:ext cx="2379638" cy="484651"/>
          </a:xfrm>
          <a:prstGeom prst="rect">
            <a:avLst/>
          </a:prstGeom>
          <a:solidFill>
            <a:srgbClr val="FFEB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Dispute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8283629" y="696425"/>
            <a:ext cx="532610" cy="4547249"/>
          </a:xfrm>
          <a:prstGeom prst="rightBrace">
            <a:avLst>
              <a:gd name="adj1" fmla="val 8333"/>
              <a:gd name="adj2" fmla="val 49690"/>
            </a:avLst>
          </a:prstGeom>
          <a:noFill/>
          <a:ln w="47625" cap="flat" cmpd="sng" algn="ctr">
            <a:solidFill>
              <a:srgbClr val="2039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ndale Mono" charset="0"/>
              <a:ea typeface="ＭＳ Ｐゴシック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13113" y="2283866"/>
            <a:ext cx="430887" cy="1802514"/>
          </a:xfrm>
          <a:prstGeom prst="rect">
            <a:avLst/>
          </a:prstGeom>
          <a:noFill/>
          <a:ln w="25400">
            <a:noFill/>
          </a:ln>
        </p:spPr>
        <p:txBody>
          <a:bodyPr vert="vert" wrap="square" rtlCol="0" anchor="t" anchorCtr="0">
            <a:spAutoFit/>
          </a:bodyPr>
          <a:lstStyle/>
          <a:p>
            <a:pPr algn="ctr"/>
            <a:r>
              <a:rPr lang="en-US" sz="1600" dirty="0" smtClean="0">
                <a:solidFill>
                  <a:srgbClr val="2039FF"/>
                </a:solidFill>
                <a:latin typeface="Arial"/>
                <a:cs typeface="Arial"/>
              </a:rPr>
              <a:t>Read   Everything</a:t>
            </a:r>
            <a:endParaRPr lang="en-US" sz="1600" dirty="0">
              <a:solidFill>
                <a:srgbClr val="2039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666" y="0"/>
            <a:ext cx="3984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039FF"/>
                </a:solidFill>
                <a:latin typeface="+mj-lt"/>
                <a:cs typeface="Arial"/>
              </a:rPr>
              <a:t>Participatory Learning</a:t>
            </a:r>
            <a:endParaRPr lang="en-US" sz="2800" dirty="0">
              <a:solidFill>
                <a:srgbClr val="2039FF"/>
              </a:solidFill>
              <a:latin typeface="+mj-lt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603" y="704262"/>
            <a:ext cx="8780636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b="1" u="sng" dirty="0" smtClean="0">
                <a:solidFill>
                  <a:srgbClr val="2039FF"/>
                </a:solidFill>
                <a:latin typeface="Times New Roman" pitchFamily="18" charset="0"/>
                <a:cs typeface="Times New Roman" pitchFamily="18" charset="0"/>
              </a:rPr>
              <a:t>Possible Research Project</a:t>
            </a:r>
            <a:r>
              <a:rPr lang="en-US" alt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marL="342900" indent="-342900">
              <a:buFont typeface="Arial"/>
              <a:buChar char="•"/>
            </a:pP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design 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support</a:t>
            </a:r>
            <a:b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Javascript</a:t>
            </a:r>
            <a:r>
              <a:rPr lang="en-US" alt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MySQL &amp; related technologies)</a:t>
            </a:r>
            <a:endParaRPr lang="en-US" altLang="en-US" sz="2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user 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experience testing </a:t>
            </a:r>
            <a:b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gaming </a:t>
            </a:r>
            <a:r>
              <a:rPr lang="en-US" alt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and other aspects)</a:t>
            </a:r>
          </a:p>
          <a:p>
            <a:pPr marL="342900" indent="-342900">
              <a:buFont typeface="Arial"/>
              <a:buChar char="•"/>
            </a:pP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assist 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 experiments 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b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NJIT 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courses</a:t>
            </a:r>
          </a:p>
          <a:p>
            <a:pPr marL="342900" indent="-342900">
              <a:buFont typeface="Arial"/>
              <a:buChar char="•"/>
            </a:pPr>
            <a:endParaRPr lang="en-US" alt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b="1" u="sng" dirty="0">
                <a:solidFill>
                  <a:srgbClr val="2039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en-US" sz="2800" b="1" u="sng" dirty="0" smtClean="0">
                <a:solidFill>
                  <a:srgbClr val="2039FF"/>
                </a:solidFill>
                <a:latin typeface="Times New Roman" pitchFamily="18" charset="0"/>
                <a:cs typeface="Times New Roman" pitchFamily="18" charset="0"/>
              </a:rPr>
              <a:t>esign </a:t>
            </a:r>
            <a:r>
              <a:rPr lang="en-US" altLang="en-US" sz="2800" b="1" u="sng" dirty="0" smtClean="0">
                <a:solidFill>
                  <a:srgbClr val="2039FF"/>
                </a:solidFill>
                <a:latin typeface="Times New Roman" pitchFamily="18" charset="0"/>
                <a:cs typeface="Times New Roman" pitchFamily="18" charset="0"/>
              </a:rPr>
              <a:t>Your Own Experiments </a:t>
            </a:r>
            <a:endParaRPr lang="en-US" altLang="en-US" sz="2800" b="1" u="sng" dirty="0" smtClean="0">
              <a:solidFill>
                <a:srgbClr val="2039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e.g.,</a:t>
            </a:r>
          </a:p>
          <a:p>
            <a:pPr marL="342900" indent="-342900">
              <a:buFont typeface="Arial"/>
              <a:buChar char="•"/>
            </a:pP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diverse courses across 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NJIT</a:t>
            </a:r>
          </a:p>
          <a:p>
            <a:pPr marL="342900" indent="-342900">
              <a:buFont typeface="Arial"/>
              <a:buChar char="•"/>
            </a:pP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different activities: labs, exams, multi-stage problems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helping students develop better problems/arguments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fostering deeper learning</a:t>
            </a:r>
            <a:endParaRPr lang="en-US" alt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8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CC"/>
      </a:hlink>
      <a:folHlink>
        <a:srgbClr val="CC0099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ndale Mo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ndale Mono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9305</TotalTime>
  <Words>471</Words>
  <Application>Microsoft Office PowerPoint</Application>
  <PresentationFormat>On-screen Show (4:3)</PresentationFormat>
  <Paragraphs>131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MS PGothic</vt:lpstr>
      <vt:lpstr>MS PGothic</vt:lpstr>
      <vt:lpstr>Andale Mono</vt:lpstr>
      <vt:lpstr>Arial</vt:lpstr>
      <vt:lpstr>Times New Roman</vt:lpstr>
      <vt:lpstr>Default Design</vt:lpstr>
      <vt:lpstr>Turning Homework &amp; Exams on their Head  –  Deeper Learning by Putting Students in Charge (Participatory Learning/CLASS Project)</vt:lpstr>
      <vt:lpstr>PowerPoint Presentation</vt:lpstr>
      <vt:lpstr>PowerPoint Presentation</vt:lpstr>
      <vt:lpstr>PowerPoint Presentation</vt:lpstr>
      <vt:lpstr>Motivation</vt:lpstr>
      <vt:lpstr>What is Unique about PL?</vt:lpstr>
      <vt:lpstr>Used in NJIT Courses w/old prototype</vt:lpstr>
      <vt:lpstr>New Developments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Library Service Integration Senior Projects</dc:title>
  <dc:creator>Michael Bieber</dc:creator>
  <cp:lastModifiedBy>Bieber, Michael P.</cp:lastModifiedBy>
  <cp:revision>464</cp:revision>
  <cp:lastPrinted>2015-01-15T15:05:03Z</cp:lastPrinted>
  <dcterms:created xsi:type="dcterms:W3CDTF">2003-01-28T16:26:17Z</dcterms:created>
  <dcterms:modified xsi:type="dcterms:W3CDTF">2017-05-02T19:35:42Z</dcterms:modified>
</cp:coreProperties>
</file>