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0000"/>
    <a:srgbClr val="FFFF66"/>
    <a:srgbClr val="FFFF00"/>
    <a:srgbClr val="4D4D4D"/>
    <a:srgbClr val="FFCC99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2" autoAdjust="0"/>
    <p:restoredTop sz="86408" autoAdjust="0"/>
  </p:normalViewPr>
  <p:slideViewPr>
    <p:cSldViewPr snapToGrid="0">
      <p:cViewPr varScale="1">
        <p:scale>
          <a:sx n="102" d="100"/>
          <a:sy n="102" d="100"/>
        </p:scale>
        <p:origin x="12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6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l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l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anose="05000000000000000000" pitchFamily="2" charset="2"/>
              <a:buChar char="q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A958A045-EAE3-4781-8406-3B9475E745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709613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4213" y="246063"/>
            <a:ext cx="2933700" cy="220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9713" y="2762250"/>
            <a:ext cx="6770687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142081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205105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98CB9906-1C95-45EE-92C4-8B1B1AB13F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2FB4594-B398-460F-8CBD-4D41A506064E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Physics_at_NJ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86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sun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/>
          <a:stretch>
            <a:fillRect/>
          </a:stretch>
        </p:blipFill>
        <p:spPr bwMode="auto">
          <a:xfrm>
            <a:off x="6727825" y="2190750"/>
            <a:ext cx="24288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4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657600"/>
            <a:ext cx="64008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173213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29720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11530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41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48116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76688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8481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4343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95367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14951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0008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00903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41265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2768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42053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198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47142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34817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Physics_at_NJIT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86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42063" y="6146800"/>
            <a:ext cx="21336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  <p:pic>
        <p:nvPicPr>
          <p:cNvPr id="20486" name="Picture 10" descr="sun2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/>
          <a:stretch>
            <a:fillRect/>
          </a:stretch>
        </p:blipFill>
        <p:spPr bwMode="auto">
          <a:xfrm>
            <a:off x="8491538" y="5578475"/>
            <a:ext cx="66516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80000"/>
        <a:buFont typeface="Wingdings" panose="05000000000000000000" pitchFamily="2" charset="2"/>
        <a:buChar char="q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ppist.one/#syste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t>September 4, 2018</a:t>
            </a:r>
            <a:endParaRPr lang="en-US" altLang="zh-CN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The Thousand-Yard Model</a:t>
            </a:r>
            <a:endParaRPr lang="en-US" altLang="en-US" sz="3600" dirty="0" smtClean="0">
              <a:ea typeface="宋体" panose="02010600030101010101" pitchFamily="2" charset="-122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517525" y="1222062"/>
            <a:ext cx="8261350" cy="135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marL="342900" indent="-3429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Let’s choose a scale of 1-inch = 100,000 miles, so that our Sun, with its diameter of 860,000 miles, will be about 8.6” in diameter.</a:t>
            </a:r>
          </a:p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We will build a scale model of the solar system using this scale.</a:t>
            </a: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17525" y="2700099"/>
            <a:ext cx="826135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/>
              <a:t>Homework:</a:t>
            </a:r>
          </a:p>
          <a:p>
            <a:pPr algn="l"/>
            <a:r>
              <a:rPr lang="en-US" sz="1600" dirty="0" smtClean="0"/>
              <a:t>In 2016, a new exoplanet system, Trappist 1, was discovered.  Create a table giving the scale model for Trappist 1, using the information on the system here: </a:t>
            </a:r>
            <a:r>
              <a:rPr lang="en-US" sz="1600" dirty="0" smtClean="0">
                <a:hlinkClick r:id="rId3"/>
              </a:rPr>
              <a:t>http://www.trappist.one/#system</a:t>
            </a:r>
            <a:r>
              <a:rPr lang="en-US" sz="1600" dirty="0" smtClean="0"/>
              <a:t>. In the tables, use Radius for Trappist-1A (the star), and use </a:t>
            </a:r>
            <a:r>
              <a:rPr lang="en-US" sz="1600" dirty="0"/>
              <a:t>S</a:t>
            </a:r>
            <a:r>
              <a:rPr lang="en-US" sz="1600" dirty="0" smtClean="0"/>
              <a:t>emi-major axis and Radius for Trappist-1b – Trappist-1h (the planets).  Your table should have the following columns: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Object name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Semi-major axis in km (for each planet, blank for the star)</a:t>
            </a: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Radius in km</a:t>
            </a: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Distance in paces (yards), using the scale model (blank for the star)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Radius in inches, using the scale model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Fruit or nut that could represent the object, using the scale model</a:t>
            </a:r>
          </a:p>
          <a:p>
            <a:pPr algn="l"/>
            <a:r>
              <a:rPr lang="en-US" sz="1600" dirty="0" smtClean="0"/>
              <a:t>Briefly state some important differences between the Trappist 1 system and our own solar system.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Custom 1">
      <a:dk1>
        <a:srgbClr val="000066"/>
      </a:dk1>
      <a:lt1>
        <a:srgbClr val="FFFFFF"/>
      </a:lt1>
      <a:dk2>
        <a:srgbClr val="9999FF"/>
      </a:dk2>
      <a:lt2>
        <a:srgbClr val="FFCC00"/>
      </a:lt2>
      <a:accent1>
        <a:srgbClr val="009999"/>
      </a:accent1>
      <a:accent2>
        <a:srgbClr val="DC0C3E"/>
      </a:accent2>
      <a:accent3>
        <a:srgbClr val="CACAFF"/>
      </a:accent3>
      <a:accent4>
        <a:srgbClr val="DADADA"/>
      </a:accent4>
      <a:accent5>
        <a:srgbClr val="AACACA"/>
      </a:accent5>
      <a:accent6>
        <a:srgbClr val="C70A37"/>
      </a:accent6>
      <a:hlink>
        <a:srgbClr val="0000CC"/>
      </a:hlink>
      <a:folHlink>
        <a:srgbClr val="A5082E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  <a:ea typeface="宋体" pitchFamily="2" charset="-122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400" dirty="0" smtClean="0"/>
        </a:defPPr>
      </a:lstStyle>
    </a:tx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9">
        <a:dk1>
          <a:srgbClr val="003366"/>
        </a:dk1>
        <a:lt1>
          <a:srgbClr val="FFFFFF"/>
        </a:lt1>
        <a:dk2>
          <a:srgbClr val="2B5481"/>
        </a:dk2>
        <a:lt2>
          <a:srgbClr val="FFCC00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0">
        <a:dk1>
          <a:srgbClr val="000066"/>
        </a:dk1>
        <a:lt1>
          <a:srgbClr val="FFFFFF"/>
        </a:lt1>
        <a:dk2>
          <a:srgbClr val="2B5481"/>
        </a:dk2>
        <a:lt2>
          <a:srgbClr val="FFCC00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1">
        <a:dk1>
          <a:srgbClr val="000066"/>
        </a:dk1>
        <a:lt1>
          <a:srgbClr val="FFFFFF"/>
        </a:lt1>
        <a:dk2>
          <a:srgbClr val="2B5481"/>
        </a:dk2>
        <a:lt2>
          <a:srgbClr val="FFCC00"/>
        </a:lt2>
        <a:accent1>
          <a:srgbClr val="009999"/>
        </a:accent1>
        <a:accent2>
          <a:srgbClr val="FF0000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E70000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2">
        <a:dk1>
          <a:srgbClr val="000066"/>
        </a:dk1>
        <a:lt1>
          <a:srgbClr val="FFFFFF"/>
        </a:lt1>
        <a:dk2>
          <a:srgbClr val="E61244"/>
        </a:dk2>
        <a:lt2>
          <a:srgbClr val="FFCC00"/>
        </a:lt2>
        <a:accent1>
          <a:srgbClr val="009999"/>
        </a:accent1>
        <a:accent2>
          <a:srgbClr val="DC0C3E"/>
        </a:accent2>
        <a:accent3>
          <a:srgbClr val="F0AAB0"/>
        </a:accent3>
        <a:accent4>
          <a:srgbClr val="DADADA"/>
        </a:accent4>
        <a:accent5>
          <a:srgbClr val="AACACA"/>
        </a:accent5>
        <a:accent6>
          <a:srgbClr val="C70A37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3">
        <a:dk1>
          <a:srgbClr val="000066"/>
        </a:dk1>
        <a:lt1>
          <a:srgbClr val="FFFFFF"/>
        </a:lt1>
        <a:dk2>
          <a:srgbClr val="9999FF"/>
        </a:dk2>
        <a:lt2>
          <a:srgbClr val="FFCC00"/>
        </a:lt2>
        <a:accent1>
          <a:srgbClr val="009999"/>
        </a:accent1>
        <a:accent2>
          <a:srgbClr val="DC0C3E"/>
        </a:accent2>
        <a:accent3>
          <a:srgbClr val="CACAFF"/>
        </a:accent3>
        <a:accent4>
          <a:srgbClr val="DADADA"/>
        </a:accent4>
        <a:accent5>
          <a:srgbClr val="AACACA"/>
        </a:accent5>
        <a:accent6>
          <a:srgbClr val="C70A37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17175</TotalTime>
  <Words>199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宋体</vt:lpstr>
      <vt:lpstr>Arial</vt:lpstr>
      <vt:lpstr>Palatino Linotype</vt:lpstr>
      <vt:lpstr>Tahoma</vt:lpstr>
      <vt:lpstr>Times New Roman</vt:lpstr>
      <vt:lpstr>Wingdings</vt:lpstr>
      <vt:lpstr>Textured</vt:lpstr>
      <vt:lpstr>The Thousand-Yard Model</vt:lpstr>
    </vt:vector>
  </TitlesOfParts>
  <Company>NJIT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</dc:creator>
  <cp:lastModifiedBy>Dale</cp:lastModifiedBy>
  <cp:revision>318</cp:revision>
  <dcterms:created xsi:type="dcterms:W3CDTF">2003-02-02T23:38:32Z</dcterms:created>
  <dcterms:modified xsi:type="dcterms:W3CDTF">2018-09-02T14:16:34Z</dcterms:modified>
</cp:coreProperties>
</file>