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9"/>
  </p:notesMasterIdLst>
  <p:handoutMasterIdLst>
    <p:handoutMasterId r:id="rId20"/>
  </p:handoutMasterIdLst>
  <p:sldIdLst>
    <p:sldId id="256" r:id="rId2"/>
    <p:sldId id="258" r:id="rId3"/>
    <p:sldId id="341" r:id="rId4"/>
    <p:sldId id="334" r:id="rId5"/>
    <p:sldId id="339" r:id="rId6"/>
    <p:sldId id="340" r:id="rId7"/>
    <p:sldId id="342" r:id="rId8"/>
    <p:sldId id="343" r:id="rId9"/>
    <p:sldId id="344" r:id="rId10"/>
    <p:sldId id="345" r:id="rId11"/>
    <p:sldId id="346" r:id="rId12"/>
    <p:sldId id="347" r:id="rId13"/>
    <p:sldId id="348" r:id="rId14"/>
    <p:sldId id="349" r:id="rId15"/>
    <p:sldId id="350" r:id="rId16"/>
    <p:sldId id="352" r:id="rId17"/>
    <p:sldId id="351" r:id="rId18"/>
  </p:sldIdLst>
  <p:sldSz cx="9144000" cy="6858000" type="screen4x3"/>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969696"/>
    <a:srgbClr val="000000"/>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32" autoAdjust="0"/>
    <p:restoredTop sz="86408" autoAdjust="0"/>
  </p:normalViewPr>
  <p:slideViewPr>
    <p:cSldViewPr snapToGrid="0">
      <p:cViewPr varScale="1">
        <p:scale>
          <a:sx n="102" d="100"/>
          <a:sy n="102" d="100"/>
        </p:scale>
        <p:origin x="6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684213" y="246063"/>
            <a:ext cx="29337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5CD54818-4771-455C-A003-7BED2D4D0E9C}" type="slidenum">
              <a:rPr lang="en-US" altLang="en-US" sz="1200">
                <a:solidFill>
                  <a:schemeClr val="tx1"/>
                </a:solidFill>
                <a:latin typeface="Times New Roman" panose="02020603050405020304" pitchFamily="18" charset="0"/>
              </a:rPr>
              <a:pPr eaLnBrk="1" hangingPunct="1"/>
              <a:t>2</a:t>
            </a:fld>
            <a:endParaRPr lang="en-US" altLang="en-US" sz="1200">
              <a:solidFill>
                <a:schemeClr val="tx1"/>
              </a:solidFill>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A0826E01-B887-43AB-BB09-4A78D6F1FEC8}" type="slidenum">
              <a:rPr lang="en-US" altLang="en-US" sz="1200">
                <a:solidFill>
                  <a:schemeClr val="tx1"/>
                </a:solidFill>
                <a:latin typeface="Times New Roman" panose="02020603050405020304" pitchFamily="18" charset="0"/>
              </a:rPr>
              <a:pPr eaLnBrk="1" hangingPunct="1"/>
              <a:t>4</a:t>
            </a:fld>
            <a:endParaRPr lang="en-US" altLang="en-US" sz="1200">
              <a:solidFill>
                <a:schemeClr val="tx1"/>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40E54F1B-9087-4F66-81FC-F540DC4F9520}" type="slidenum">
              <a:rPr lang="en-US" altLang="en-US" sz="1200">
                <a:solidFill>
                  <a:schemeClr val="tx1"/>
                </a:solidFill>
                <a:latin typeface="Times New Roman" panose="02020603050405020304" pitchFamily="18" charset="0"/>
              </a:rPr>
              <a:pPr eaLnBrk="1" hangingPunct="1"/>
              <a:t>5</a:t>
            </a:fld>
            <a:endParaRPr lang="en-US" altLang="en-US" sz="1200">
              <a:solidFill>
                <a:schemeClr val="tx1"/>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6727825" y="2190750"/>
            <a:ext cx="24288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685800" y="1447800"/>
            <a:ext cx="77724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685800" y="3657600"/>
            <a:ext cx="64008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478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848100"/>
            <a:ext cx="40386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47800"/>
            <a:ext cx="40386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September 6,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11" descr="Physics_at_NJIT"/>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0" y="6096000"/>
            <a:ext cx="918686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bwMode="auto">
          <a:xfrm>
            <a:off x="457200"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457200" y="14478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6342063" y="6146800"/>
            <a:ext cx="2133600" cy="239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tx1"/>
                </a:solidFill>
                <a:latin typeface="Arial" charset="0"/>
              </a:defRPr>
            </a:lvl1pPr>
          </a:lstStyle>
          <a:p>
            <a:pPr>
              <a:defRPr/>
            </a:pPr>
            <a:r>
              <a:rPr lang="en-US" smtClean="0"/>
              <a:t>September 6, 2018</a:t>
            </a:r>
            <a:endParaRPr lang="en-US" altLang="zh-CN"/>
          </a:p>
        </p:txBody>
      </p:sp>
      <p:pic>
        <p:nvPicPr>
          <p:cNvPr id="20486" name="Picture 10" descr="sun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r="5904"/>
          <a:stretch>
            <a:fillRect/>
          </a:stretch>
        </p:blipFill>
        <p:spPr bwMode="auto">
          <a:xfrm>
            <a:off x="8491538" y="5578475"/>
            <a:ext cx="6651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ycho.usno.navy.mil/sidereal.html"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galileo.rice.edu/images/things/copernican_universe.gif"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stellarium.org/" TargetMode="External"/><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theskylive.com/3dsolarsyste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241300" y="1422400"/>
            <a:ext cx="7772400" cy="1828800"/>
          </a:xfrm>
        </p:spPr>
        <p:txBody>
          <a:bodyPr/>
          <a:lstStyle/>
          <a:p>
            <a:pPr eaLnBrk="1" hangingPunct="1"/>
            <a:r>
              <a:rPr lang="en-US" altLang="en-US" dirty="0" smtClean="0"/>
              <a:t>Physics 320: </a:t>
            </a:r>
            <a:r>
              <a:rPr lang="en-US" altLang="zh-CN" dirty="0" smtClean="0">
                <a:ea typeface="宋体" panose="02010600030101010101" pitchFamily="2" charset="-122"/>
              </a:rPr>
              <a:t>Positions in the Sky</a:t>
            </a:r>
            <a:r>
              <a:rPr lang="en-US" altLang="en-US" dirty="0" smtClean="0"/>
              <a:t> (Lecture 2)</a:t>
            </a:r>
          </a:p>
        </p:txBody>
      </p:sp>
      <p:sp>
        <p:nvSpPr>
          <p:cNvPr id="22531" name="Rectangle 3"/>
          <p:cNvSpPr>
            <a:spLocks noGrp="1" noChangeArrowheads="1"/>
          </p:cNvSpPr>
          <p:nvPr>
            <p:ph type="subTitle" idx="1"/>
          </p:nvPr>
        </p:nvSpPr>
        <p:spPr>
          <a:xfrm>
            <a:off x="914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smtClean="0">
              <a:latin typeface="Comic Sans MS" panose="030F0702030302020204" pitchFamily="66" charset="0"/>
            </a:endParaRPr>
          </a:p>
          <a:p>
            <a:pPr eaLnBrk="1" hangingPunct="1"/>
            <a:r>
              <a:rPr lang="en-US" altLang="en-US" sz="2800" i="1" dirty="0" smtClean="0">
                <a:solidFill>
                  <a:srgbClr val="EC143C"/>
                </a:solidFill>
                <a:latin typeface="Arial Black" panose="020B0A04020102020204" pitchFamily="34" charset="0"/>
              </a:rPr>
              <a:t>NJIT</a:t>
            </a:r>
            <a:r>
              <a:rPr lang="en-US" altLang="en-US" sz="2800" dirty="0" smtClean="0"/>
              <a:t> </a:t>
            </a:r>
            <a:r>
              <a:rPr lang="en-US" altLang="zh-CN" sz="2800" dirty="0" smtClean="0">
                <a:ea typeface="宋体" panose="02010600030101010101" pitchFamily="2" charset="-122"/>
              </a:rPr>
              <a:t> </a:t>
            </a:r>
            <a:r>
              <a:rPr lang="en-US" altLang="en-US" sz="2800" dirty="0" smtClean="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Coordinate Systems</a:t>
            </a:r>
            <a:endParaRPr lang="en-US" dirty="0"/>
          </a:p>
        </p:txBody>
      </p:sp>
      <p:sp>
        <p:nvSpPr>
          <p:cNvPr id="3" name="Text Placeholder 2"/>
          <p:cNvSpPr>
            <a:spLocks noGrp="1"/>
          </p:cNvSpPr>
          <p:nvPr>
            <p:ph type="body" sz="half" idx="1"/>
          </p:nvPr>
        </p:nvSpPr>
        <p:spPr>
          <a:xfrm>
            <a:off x="457200" y="1244600"/>
            <a:ext cx="8324850" cy="4648200"/>
          </a:xfrm>
        </p:spPr>
        <p:txBody>
          <a:bodyPr/>
          <a:lstStyle/>
          <a:p>
            <a:r>
              <a:rPr lang="en-US" sz="1800" dirty="0" smtClean="0"/>
              <a:t>We can use the coordinate system you are most used to, the cardinal points of the compass (N, E, S, W) for a sky coordinate system.  This is called </a:t>
            </a:r>
            <a:r>
              <a:rPr lang="en-US" sz="1800" dirty="0" smtClean="0">
                <a:solidFill>
                  <a:schemeClr val="accent6"/>
                </a:solidFill>
              </a:rPr>
              <a:t>azimuth</a:t>
            </a:r>
            <a:r>
              <a:rPr lang="en-US" sz="1800" dirty="0" smtClean="0"/>
              <a:t>, and is generally measured in degrees, with N = 0, E = 90, S = 180, and W = 270.  But that only works for things on the ground, so we need another coordinate to specify the </a:t>
            </a:r>
            <a:r>
              <a:rPr lang="en-US" sz="1800" dirty="0" smtClean="0">
                <a:solidFill>
                  <a:schemeClr val="accent6"/>
                </a:solidFill>
              </a:rPr>
              <a:t>altitude</a:t>
            </a:r>
            <a:r>
              <a:rPr lang="en-US" sz="1800" dirty="0" smtClean="0"/>
              <a:t> (or elevation).  The altitude is also measured in degrees, with the horizon = 0, and the point overhead (the </a:t>
            </a:r>
            <a:r>
              <a:rPr lang="en-US" sz="1800" dirty="0" smtClean="0">
                <a:solidFill>
                  <a:schemeClr val="accent6"/>
                </a:solidFill>
              </a:rPr>
              <a:t>zenith</a:t>
            </a:r>
            <a:r>
              <a:rPr lang="en-US" sz="1800" dirty="0" smtClean="0"/>
              <a:t>) = 90.</a:t>
            </a:r>
          </a:p>
          <a:p>
            <a:r>
              <a:rPr lang="en-US" sz="1800" dirty="0" smtClean="0"/>
              <a:t>The </a:t>
            </a:r>
            <a:r>
              <a:rPr lang="en-US" sz="1800" b="1" dirty="0" smtClean="0"/>
              <a:t>altitude-azimuth system</a:t>
            </a:r>
            <a:r>
              <a:rPr lang="en-US" sz="1800" dirty="0" smtClean="0"/>
              <a:t> is also called the local, or horizon, coordinate system, but its main problem is that it only works locally.  If you give a local altitude-azimuth coordinate for the Sun to someone in another time-zone, they will not find the Sun there.</a:t>
            </a:r>
          </a:p>
          <a:p>
            <a:r>
              <a:rPr lang="en-US" sz="1800" dirty="0" smtClean="0"/>
              <a:t>Exercise: Use </a:t>
            </a:r>
            <a:r>
              <a:rPr lang="en-US" sz="1800" dirty="0" err="1" smtClean="0"/>
              <a:t>Stellarium</a:t>
            </a:r>
            <a:r>
              <a:rPr lang="en-US" sz="1800" dirty="0" smtClean="0"/>
              <a:t> to explore the alt-</a:t>
            </a:r>
            <a:r>
              <a:rPr lang="en-US" sz="1800" dirty="0" err="1" smtClean="0"/>
              <a:t>az</a:t>
            </a:r>
            <a:r>
              <a:rPr lang="en-US" sz="1800" dirty="0" smtClean="0"/>
              <a:t>                                  coordinate system by selecting the azimuthal                                         grid (key z) and then changing location and time. </a:t>
            </a:r>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pic>
        <p:nvPicPr>
          <p:cNvPr id="1026" name="Picture 2" descr="Image result for altitude-azimuth coordinate syste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8" t="3693" r="5250" b="3820"/>
          <a:stretch/>
        </p:blipFill>
        <p:spPr bwMode="auto">
          <a:xfrm>
            <a:off x="6221691" y="4181572"/>
            <a:ext cx="2498103" cy="183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98586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Coordinate Systems</a:t>
            </a:r>
            <a:endParaRPr lang="en-US" dirty="0"/>
          </a:p>
        </p:txBody>
      </p:sp>
      <p:sp>
        <p:nvSpPr>
          <p:cNvPr id="3" name="Text Placeholder 2"/>
          <p:cNvSpPr>
            <a:spLocks noGrp="1"/>
          </p:cNvSpPr>
          <p:nvPr>
            <p:ph type="body" sz="half" idx="1"/>
          </p:nvPr>
        </p:nvSpPr>
        <p:spPr>
          <a:xfrm>
            <a:off x="457200" y="1244600"/>
            <a:ext cx="8324850" cy="4505751"/>
          </a:xfrm>
        </p:spPr>
        <p:txBody>
          <a:bodyPr/>
          <a:lstStyle/>
          <a:p>
            <a:r>
              <a:rPr lang="en-US" sz="1800" dirty="0" smtClean="0"/>
              <a:t>Astronomers need an absolute coordinate system in which a given pair of coordinates will be the same for everyone, no matter where they are on Earth.  The coordinates of this system are created by extending the longitude and latitude lines of Earth upward into the sky.  These coordinate </a:t>
            </a:r>
            <a:r>
              <a:rPr lang="en-US" sz="1800" dirty="0" smtClean="0"/>
              <a:t>lines </a:t>
            </a:r>
            <a:r>
              <a:rPr lang="en-US" sz="1800" dirty="0" smtClean="0"/>
              <a:t>could have been called longitude and latitude, but alas, historically they were given different names, </a:t>
            </a:r>
            <a:r>
              <a:rPr lang="en-US" sz="1800" dirty="0" smtClean="0">
                <a:solidFill>
                  <a:schemeClr val="accent6"/>
                </a:solidFill>
              </a:rPr>
              <a:t>right ascension (</a:t>
            </a:r>
            <a:r>
              <a:rPr lang="en-US" sz="1800" i="1" dirty="0" smtClean="0">
                <a:solidFill>
                  <a:schemeClr val="accent6"/>
                </a:solidFill>
                <a:latin typeface="Symbol" panose="05050102010706020507" pitchFamily="18" charset="2"/>
              </a:rPr>
              <a:t>a</a:t>
            </a:r>
            <a:r>
              <a:rPr lang="en-US" sz="1800" dirty="0" smtClean="0">
                <a:solidFill>
                  <a:schemeClr val="accent6"/>
                </a:solidFill>
              </a:rPr>
              <a:t>) </a:t>
            </a:r>
            <a:r>
              <a:rPr lang="en-US" sz="1800" dirty="0" smtClean="0"/>
              <a:t>and </a:t>
            </a:r>
            <a:r>
              <a:rPr lang="en-US" sz="1800" dirty="0" smtClean="0">
                <a:solidFill>
                  <a:schemeClr val="accent6"/>
                </a:solidFill>
              </a:rPr>
              <a:t>declination (</a:t>
            </a:r>
            <a:r>
              <a:rPr lang="en-US" sz="1800" i="1" dirty="0" smtClean="0">
                <a:solidFill>
                  <a:schemeClr val="accent6"/>
                </a:solidFill>
                <a:latin typeface="Symbol" panose="05050102010706020507" pitchFamily="18" charset="2"/>
              </a:rPr>
              <a:t>d </a:t>
            </a:r>
            <a:r>
              <a:rPr lang="en-US" sz="1800" dirty="0" smtClean="0">
                <a:solidFill>
                  <a:schemeClr val="accent6"/>
                </a:solidFill>
              </a:rPr>
              <a:t>)</a:t>
            </a:r>
            <a:r>
              <a:rPr lang="en-US" sz="1800" dirty="0" smtClean="0"/>
              <a:t>.</a:t>
            </a:r>
          </a:p>
          <a:p>
            <a:r>
              <a:rPr lang="en-US" sz="1800" dirty="0" smtClean="0"/>
              <a:t>This </a:t>
            </a:r>
            <a:r>
              <a:rPr lang="en-US" sz="1800" b="1" dirty="0" smtClean="0"/>
              <a:t>equatorial coordinate system</a:t>
            </a:r>
            <a:r>
              <a:rPr lang="en-US" sz="1800" dirty="0" smtClean="0"/>
              <a:t> measures declination starting at 0 degrees on the celestial equator, and going to +90 at the north celestial pole, and -90 at the south celestial pole.  It measures right ascension starting with 0 at the “first point of Ares,” where the Sun is as it crosses the celestial equator on the first day of spring (around March 21</a:t>
            </a:r>
            <a:r>
              <a:rPr lang="en-US" sz="1800" baseline="30000" dirty="0" smtClean="0"/>
              <a:t>st</a:t>
            </a:r>
            <a:r>
              <a:rPr lang="en-US" sz="1800" dirty="0" smtClean="0"/>
              <a:t>), but rather than using degrees, astronomers use time units (hours, minutes, seconds). One hour of right ascension = 15 degrees (24 h = 360 degrees).*</a:t>
            </a:r>
          </a:p>
          <a:p>
            <a:r>
              <a:rPr lang="en-US" sz="1800" dirty="0" smtClean="0"/>
              <a:t>Exercise: Use </a:t>
            </a:r>
            <a:r>
              <a:rPr lang="en-US" sz="1800" dirty="0" err="1" smtClean="0"/>
              <a:t>Stellarium</a:t>
            </a:r>
            <a:r>
              <a:rPr lang="en-US" sz="1800" dirty="0" smtClean="0"/>
              <a:t> to explore the equatorial coordinate system by selecting the equatorial grid (key e) and change location and time. </a:t>
            </a:r>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sp>
        <p:nvSpPr>
          <p:cNvPr id="4" name="TextBox 3"/>
          <p:cNvSpPr txBox="1"/>
          <p:nvPr/>
        </p:nvSpPr>
        <p:spPr>
          <a:xfrm>
            <a:off x="1871129" y="5595601"/>
            <a:ext cx="5537734" cy="400110"/>
          </a:xfrm>
          <a:prstGeom prst="rect">
            <a:avLst/>
          </a:prstGeom>
          <a:solidFill>
            <a:schemeClr val="accent5">
              <a:lumMod val="40000"/>
              <a:lumOff val="60000"/>
            </a:schemeClr>
          </a:solidFill>
        </p:spPr>
        <p:txBody>
          <a:bodyPr wrap="none" rtlCol="0">
            <a:spAutoFit/>
          </a:bodyPr>
          <a:lstStyle/>
          <a:p>
            <a:pPr algn="l"/>
            <a:r>
              <a:rPr lang="en-US" sz="2000" dirty="0" smtClean="0"/>
              <a:t>*What length of time corresponds to 1 degree?</a:t>
            </a:r>
          </a:p>
        </p:txBody>
      </p:sp>
    </p:spTree>
    <p:extLst>
      <p:ext uri="{BB962C8B-B14F-4D97-AF65-F5344CB8AC3E}">
        <p14:creationId xmlns:p14="http://schemas.microsoft.com/office/powerpoint/2010/main" val="2625753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35"/>
            <a:ext cx="8229600" cy="914400"/>
          </a:xfrm>
        </p:spPr>
        <p:txBody>
          <a:bodyPr/>
          <a:lstStyle/>
          <a:p>
            <a:r>
              <a:rPr lang="en-US" dirty="0" smtClean="0"/>
              <a:t>Coordinates and Time</a:t>
            </a:r>
            <a:endParaRPr lang="en-US" dirty="0"/>
          </a:p>
        </p:txBody>
      </p:sp>
      <p:sp>
        <p:nvSpPr>
          <p:cNvPr id="3" name="Text Placeholder 2"/>
          <p:cNvSpPr>
            <a:spLocks noGrp="1"/>
          </p:cNvSpPr>
          <p:nvPr>
            <p:ph type="body" sz="half" idx="1"/>
          </p:nvPr>
        </p:nvSpPr>
        <p:spPr>
          <a:xfrm>
            <a:off x="457200" y="860776"/>
            <a:ext cx="8229600" cy="1766740"/>
          </a:xfrm>
        </p:spPr>
        <p:txBody>
          <a:bodyPr/>
          <a:lstStyle/>
          <a:p>
            <a:r>
              <a:rPr lang="en-US" sz="1800" dirty="0" smtClean="0"/>
              <a:t>The fact that right ascension is measured in hours, minutes, seconds suggests that time is important.  If we gauge time by the stars (</a:t>
            </a:r>
            <a:r>
              <a:rPr lang="en-US" sz="1800" dirty="0" smtClean="0">
                <a:solidFill>
                  <a:schemeClr val="accent6"/>
                </a:solidFill>
              </a:rPr>
              <a:t>sidereal time</a:t>
            </a:r>
            <a:r>
              <a:rPr lang="en-US" sz="1800" dirty="0" smtClean="0"/>
              <a:t>), the Earth rotates on its axis in about 23</a:t>
            </a:r>
            <a:r>
              <a:rPr lang="en-US" sz="1800" baseline="30000" dirty="0" smtClean="0"/>
              <a:t>h</a:t>
            </a:r>
            <a:r>
              <a:rPr lang="en-US" sz="1800" dirty="0" smtClean="0"/>
              <a:t> 56</a:t>
            </a:r>
            <a:r>
              <a:rPr lang="en-US" sz="1800" baseline="30000" dirty="0" smtClean="0"/>
              <a:t>m</a:t>
            </a:r>
            <a:r>
              <a:rPr lang="en-US" sz="1800" dirty="0" smtClean="0"/>
              <a:t>.  Because the Earth is orbiting the Sun, it goes 360 degrees in 365.25 days, so about 1 degree per day.  That means it takes about 4</a:t>
            </a:r>
            <a:r>
              <a:rPr lang="en-US" sz="1800" baseline="30000" dirty="0" smtClean="0"/>
              <a:t>m</a:t>
            </a:r>
            <a:r>
              <a:rPr lang="en-US" sz="1800" dirty="0" smtClean="0"/>
              <a:t> longer* for the Earth to align with the Sun, which governs our mean solar day of 24</a:t>
            </a:r>
            <a:r>
              <a:rPr lang="en-US" sz="1800" baseline="30000" dirty="0" smtClean="0"/>
              <a:t>h</a:t>
            </a:r>
            <a:r>
              <a:rPr lang="en-US" sz="1800" dirty="0" smtClean="0"/>
              <a:t>.</a:t>
            </a:r>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pic>
        <p:nvPicPr>
          <p:cNvPr id="2050" name="Picture 2" descr="Image result for sidereal vs solar 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851" y="2847508"/>
            <a:ext cx="2927384" cy="17802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721036"/>
            <a:ext cx="5257017" cy="369332"/>
          </a:xfrm>
          <a:prstGeom prst="rect">
            <a:avLst/>
          </a:prstGeom>
          <a:solidFill>
            <a:schemeClr val="accent5">
              <a:lumMod val="40000"/>
              <a:lumOff val="60000"/>
            </a:schemeClr>
          </a:solidFill>
        </p:spPr>
        <p:txBody>
          <a:bodyPr wrap="none" rtlCol="0">
            <a:spAutoFit/>
          </a:bodyPr>
          <a:lstStyle/>
          <a:p>
            <a:pPr algn="l"/>
            <a:r>
              <a:rPr lang="en-US" sz="1800" dirty="0" smtClean="0"/>
              <a:t>*What is a more exact determination of the time?</a:t>
            </a:r>
          </a:p>
        </p:txBody>
      </p:sp>
      <p:sp>
        <p:nvSpPr>
          <p:cNvPr id="9" name="Text Placeholder 2"/>
          <p:cNvSpPr txBox="1">
            <a:spLocks/>
          </p:cNvSpPr>
          <p:nvPr/>
        </p:nvSpPr>
        <p:spPr bwMode="auto">
          <a:xfrm>
            <a:off x="3719235" y="2488670"/>
            <a:ext cx="5002491" cy="226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Since the equatorial coordinate system is attached to the stars, and not the Earth, the local position of a star or other object shifts about 4 minutes earlier in time every solar day.</a:t>
            </a:r>
          </a:p>
          <a:p>
            <a:r>
              <a:rPr lang="en-US" sz="1800" dirty="0"/>
              <a:t>Exercise: Use </a:t>
            </a:r>
            <a:r>
              <a:rPr lang="en-US" sz="1800" dirty="0" err="1"/>
              <a:t>Stellarium</a:t>
            </a:r>
            <a:r>
              <a:rPr lang="en-US" sz="1800" dirty="0"/>
              <a:t> to </a:t>
            </a:r>
            <a:r>
              <a:rPr lang="en-US" sz="1800" dirty="0" smtClean="0"/>
              <a:t>explore this by increasing the clock by one day at a time and observing the position of stars.</a:t>
            </a:r>
            <a:endParaRPr lang="en-US" sz="1800" kern="0" dirty="0"/>
          </a:p>
        </p:txBody>
      </p:sp>
      <p:sp>
        <p:nvSpPr>
          <p:cNvPr id="10" name="Text Placeholder 2"/>
          <p:cNvSpPr txBox="1">
            <a:spLocks/>
          </p:cNvSpPr>
          <p:nvPr/>
        </p:nvSpPr>
        <p:spPr bwMode="auto">
          <a:xfrm>
            <a:off x="273377" y="4734655"/>
            <a:ext cx="8870623" cy="88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Julian Dates: Astronomers often have to calculate differences in dates, which they do using the Julian Day Number, which was 0.0 at noon on Jan. 1, 4713 BC.  Today is </a:t>
            </a:r>
            <a:r>
              <a:rPr lang="en-US" sz="1800" kern="0" dirty="0"/>
              <a:t>JD </a:t>
            </a:r>
            <a:r>
              <a:rPr lang="en-US" sz="1800" kern="0" dirty="0" smtClean="0"/>
              <a:t>2458369.5.  The modified Julian Date is MJD 58369.</a:t>
            </a:r>
            <a:endParaRPr lang="en-US" sz="1800" kern="0" dirty="0"/>
          </a:p>
        </p:txBody>
      </p:sp>
    </p:spTree>
    <p:extLst>
      <p:ext uri="{BB962C8B-B14F-4D97-AF65-F5344CB8AC3E}">
        <p14:creationId xmlns:p14="http://schemas.microsoft.com/office/powerpoint/2010/main" val="1847511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Hour Angle </a:t>
            </a:r>
            <a:r>
              <a:rPr lang="en-US" i="1" dirty="0" smtClean="0">
                <a:latin typeface="Times New Roman" panose="02020603050405020304" pitchFamily="18" charset="0"/>
                <a:cs typeface="Times New Roman" panose="02020603050405020304" pitchFamily="18" charset="0"/>
              </a:rPr>
              <a:t>h</a:t>
            </a:r>
            <a:r>
              <a:rPr lang="en-US" dirty="0" smtClean="0"/>
              <a:t>, </a:t>
            </a:r>
            <a:r>
              <a:rPr lang="en-US" i="1" dirty="0" smtClean="0">
                <a:latin typeface="Symbol" panose="05050102010706020507" pitchFamily="18" charset="2"/>
              </a:rPr>
              <a:t>a</a:t>
            </a:r>
            <a:r>
              <a:rPr lang="en-US" dirty="0" smtClean="0"/>
              <a:t>, and </a:t>
            </a:r>
            <a:r>
              <a:rPr lang="en-US" i="1" dirty="0" smtClean="0">
                <a:latin typeface="Times New Roman" panose="02020603050405020304" pitchFamily="18" charset="0"/>
                <a:cs typeface="Times New Roman" panose="02020603050405020304" pitchFamily="18" charset="0"/>
              </a:rPr>
              <a:t>LST</a:t>
            </a:r>
            <a:endParaRPr lang="en-US" i="1"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half" idx="1"/>
          </p:nvPr>
        </p:nvSpPr>
        <p:spPr>
          <a:xfrm>
            <a:off x="457200" y="1447800"/>
            <a:ext cx="8229600" cy="4648200"/>
          </a:xfrm>
        </p:spPr>
        <p:txBody>
          <a:bodyPr/>
          <a:lstStyle/>
          <a:p>
            <a:r>
              <a:rPr lang="en-US" sz="1800" dirty="0" smtClean="0"/>
              <a:t>When a star is located on the local meridian (the great circle line from N to S), we say that it has 0 hour angle.  If it is east of the meridian, it has negative hour angle (because time must pass until the star reaches the meridian), and if it is west of the meridian, it has positive hour angle.</a:t>
            </a:r>
          </a:p>
          <a:p>
            <a:r>
              <a:rPr lang="en-US" sz="1800" dirty="0" smtClean="0"/>
              <a:t>We define the local sidereal time (</a:t>
            </a:r>
            <a:r>
              <a:rPr lang="en-US" sz="1800" i="1" dirty="0" smtClean="0">
                <a:latin typeface="Times New Roman" panose="02020603050405020304" pitchFamily="18" charset="0"/>
                <a:cs typeface="Times New Roman" panose="02020603050405020304" pitchFamily="18" charset="0"/>
              </a:rPr>
              <a:t>LST</a:t>
            </a:r>
            <a:r>
              <a:rPr lang="en-US" sz="1800" dirty="0" smtClean="0"/>
              <a:t>) as the right ascension that lines up with the meridian (i.e. has zero hour angle).  Thus, this equation applies:</a:t>
            </a:r>
          </a:p>
          <a:p>
            <a:endParaRPr lang="en-US" sz="1800" dirty="0"/>
          </a:p>
          <a:p>
            <a:r>
              <a:rPr lang="en-US" sz="1800" dirty="0" smtClean="0"/>
              <a:t>Because right ascension shifts by about 4</a:t>
            </a:r>
            <a:r>
              <a:rPr lang="en-US" sz="1800" baseline="30000" dirty="0" smtClean="0"/>
              <a:t>m</a:t>
            </a:r>
            <a:r>
              <a:rPr lang="en-US" sz="1800" dirty="0" smtClean="0"/>
              <a:t>/day, </a:t>
            </a:r>
            <a:r>
              <a:rPr lang="en-US" sz="1800" i="1" dirty="0" smtClean="0">
                <a:latin typeface="Times New Roman" panose="02020603050405020304" pitchFamily="18" charset="0"/>
                <a:cs typeface="Times New Roman" panose="02020603050405020304" pitchFamily="18" charset="0"/>
              </a:rPr>
              <a:t>LST</a:t>
            </a:r>
            <a:r>
              <a:rPr lang="en-US" sz="1800" dirty="0" smtClean="0"/>
              <a:t> does too.</a:t>
            </a:r>
          </a:p>
          <a:p>
            <a:r>
              <a:rPr lang="en-US" sz="1800" dirty="0" smtClean="0"/>
              <a:t>Whenever you want to know if a source is “up” (i.e. above the horizon), you must calculate your local sidereal time, compare it with the source right ascension coordinate, and see if </a:t>
            </a:r>
            <a:r>
              <a:rPr lang="en-US" sz="1800" i="1" dirty="0" smtClean="0">
                <a:latin typeface="Times New Roman" panose="02020603050405020304" pitchFamily="18" charset="0"/>
                <a:cs typeface="Times New Roman" panose="02020603050405020304" pitchFamily="18" charset="0"/>
              </a:rPr>
              <a:t>h</a:t>
            </a:r>
            <a:r>
              <a:rPr lang="en-US" sz="1800" dirty="0" smtClean="0"/>
              <a:t> is small enough (either positive or negative) for the source to be visible. Calculating your LST is straightforward, but tedious, so it is often easiest to just look it up on the web (e.g. </a:t>
            </a:r>
            <a:r>
              <a:rPr lang="en-US" sz="1800" dirty="0" smtClean="0">
                <a:hlinkClick r:id="rId2"/>
              </a:rPr>
              <a:t>Naval Observatory LST Calculator</a:t>
            </a:r>
            <a:r>
              <a:rPr lang="en-US" sz="1800" dirty="0" smtClean="0"/>
              <a:t> [ignore the https warning]).</a:t>
            </a:r>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mc:AlternateContent xmlns:mc="http://schemas.openxmlformats.org/markup-compatibility/2006" xmlns:a14="http://schemas.microsoft.com/office/drawing/2010/main">
        <mc:Choice Requires="a14">
          <p:sp>
            <p:nvSpPr>
              <p:cNvPr id="8" name="TextBox 7"/>
              <p:cNvSpPr txBox="1"/>
              <p:nvPr/>
            </p:nvSpPr>
            <p:spPr>
              <a:xfrm>
                <a:off x="3591612" y="3195177"/>
                <a:ext cx="1749325" cy="36933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𝐿𝑆𝑇</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h</m:t>
                      </m:r>
                    </m:oMath>
                  </m:oMathPara>
                </a14:m>
                <a:endParaRPr lang="en-US" sz="2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3591612" y="3195177"/>
                <a:ext cx="1749325" cy="369332"/>
              </a:xfrm>
              <a:prstGeom prst="rect">
                <a:avLst/>
              </a:prstGeom>
              <a:blipFill>
                <a:blip r:embed="rId3"/>
                <a:stretch>
                  <a:fillRect l="-2787" r="-2787" b="-9836"/>
                </a:stretch>
              </a:blipFill>
            </p:spPr>
            <p:txBody>
              <a:bodyPr/>
              <a:lstStyle/>
              <a:p>
                <a:r>
                  <a:rPr lang="en-US">
                    <a:noFill/>
                  </a:rPr>
                  <a:t> </a:t>
                </a:r>
              </a:p>
            </p:txBody>
          </p:sp>
        </mc:Fallback>
      </mc:AlternateContent>
    </p:spTree>
    <p:extLst>
      <p:ext uri="{BB962C8B-B14F-4D97-AF65-F5344CB8AC3E}">
        <p14:creationId xmlns:p14="http://schemas.microsoft.com/office/powerpoint/2010/main" val="9380774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prece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217" y="3526069"/>
            <a:ext cx="2161682" cy="21734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Precession</a:t>
            </a:r>
            <a:endParaRPr lang="en-US" dirty="0"/>
          </a:p>
        </p:txBody>
      </p:sp>
      <p:sp>
        <p:nvSpPr>
          <p:cNvPr id="3" name="Text Placeholder 2"/>
          <p:cNvSpPr>
            <a:spLocks noGrp="1"/>
          </p:cNvSpPr>
          <p:nvPr>
            <p:ph type="body" sz="half" idx="1"/>
          </p:nvPr>
        </p:nvSpPr>
        <p:spPr>
          <a:xfrm>
            <a:off x="421849" y="1281545"/>
            <a:ext cx="8300301" cy="1738460"/>
          </a:xfrm>
        </p:spPr>
        <p:txBody>
          <a:bodyPr/>
          <a:lstStyle/>
          <a:p>
            <a:r>
              <a:rPr lang="en-US" sz="1800" dirty="0" smtClean="0"/>
              <a:t>The sidereal coordinate system is fixed to the stars, but originates from extending longitude and latitude lines from Earth.  Therefore, the coordinate system is subject to various non-ideal motions of the Earth.  One important motion is precession, which is due to unbalanced forces by the Sun and Moon on the Earth’s non-spherical shape. This applies a torque that, just as for a spinning top, causes a wobble of the axis.</a:t>
            </a:r>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pic>
        <p:nvPicPr>
          <p:cNvPr id="4098" name="Picture 2" descr="Image result for precession"/>
          <p:cNvPicPr>
            <a:picLocks noChangeAspect="1" noChangeArrowheads="1"/>
          </p:cNvPicPr>
          <p:nvPr/>
        </p:nvPicPr>
        <p:blipFill rotWithShape="1">
          <a:blip r:embed="rId3">
            <a:extLst>
              <a:ext uri="{28A0092B-C50C-407E-A947-70E740481C1C}">
                <a14:useLocalDpi xmlns:a14="http://schemas.microsoft.com/office/drawing/2010/main" val="0"/>
              </a:ext>
            </a:extLst>
          </a:blip>
          <a:srcRect r="56920"/>
          <a:stretch/>
        </p:blipFill>
        <p:spPr bwMode="auto">
          <a:xfrm>
            <a:off x="457199" y="3269774"/>
            <a:ext cx="1687400" cy="2693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recession"/>
          <p:cNvPicPr>
            <a:picLocks noChangeAspect="1" noChangeArrowheads="1"/>
          </p:cNvPicPr>
          <p:nvPr/>
        </p:nvPicPr>
        <p:blipFill rotWithShape="1">
          <a:blip r:embed="rId3">
            <a:extLst>
              <a:ext uri="{28A0092B-C50C-407E-A947-70E740481C1C}">
                <a14:useLocalDpi xmlns:a14="http://schemas.microsoft.com/office/drawing/2010/main" val="0"/>
              </a:ext>
            </a:extLst>
          </a:blip>
          <a:srcRect l="44243" r="3291"/>
          <a:stretch/>
        </p:blipFill>
        <p:spPr bwMode="auto">
          <a:xfrm>
            <a:off x="183825" y="3266109"/>
            <a:ext cx="2055044" cy="269341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prec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5767" y="3526069"/>
            <a:ext cx="2243199" cy="2064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txBox="1">
            <a:spLocks/>
          </p:cNvSpPr>
          <p:nvPr/>
        </p:nvSpPr>
        <p:spPr bwMode="auto">
          <a:xfrm>
            <a:off x="6158082" y="2803002"/>
            <a:ext cx="2837442" cy="323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r>
              <a:rPr lang="en-US" sz="1800" kern="0" dirty="0" smtClean="0"/>
              <a:t>The precession </a:t>
            </a:r>
            <a:r>
              <a:rPr lang="en-US" sz="1800" kern="0" dirty="0"/>
              <a:t>period </a:t>
            </a:r>
            <a:r>
              <a:rPr lang="en-US" sz="1800" kern="0" dirty="0" smtClean="0"/>
              <a:t>is about 25,770 </a:t>
            </a:r>
            <a:r>
              <a:rPr lang="en-US" sz="1800" kern="0" dirty="0" err="1" smtClean="0"/>
              <a:t>yr</a:t>
            </a:r>
            <a:r>
              <a:rPr lang="en-US" sz="1800" kern="0" dirty="0" smtClean="0"/>
              <a:t>, and affects both </a:t>
            </a:r>
            <a:r>
              <a:rPr lang="en-US" sz="1800" i="1" kern="0" dirty="0" smtClean="0">
                <a:latin typeface="Symbol" panose="05050102010706020507" pitchFamily="18" charset="2"/>
              </a:rPr>
              <a:t>a</a:t>
            </a:r>
            <a:r>
              <a:rPr lang="en-US" sz="1800" kern="0" dirty="0" smtClean="0"/>
              <a:t> and </a:t>
            </a:r>
            <a:r>
              <a:rPr lang="en-US" sz="1800" i="1" kern="0" dirty="0" smtClean="0">
                <a:latin typeface="Symbol" panose="05050102010706020507" pitchFamily="18" charset="2"/>
              </a:rPr>
              <a:t>d</a:t>
            </a:r>
            <a:r>
              <a:rPr lang="en-US" sz="1800" kern="0" dirty="0" smtClean="0"/>
              <a:t> </a:t>
            </a:r>
            <a:r>
              <a:rPr lang="en-US" sz="1800" kern="0" dirty="0" smtClean="0"/>
              <a:t>coordinates</a:t>
            </a:r>
            <a:r>
              <a:rPr lang="en-US" sz="1800" kern="0" dirty="0" smtClean="0"/>
              <a:t>.</a:t>
            </a:r>
          </a:p>
          <a:p>
            <a:r>
              <a:rPr lang="en-US" sz="1800" kern="0" dirty="0" smtClean="0"/>
              <a:t>Due to precession, astronomers have to continually adjust the position coordinates relative to some reference date.</a:t>
            </a:r>
          </a:p>
          <a:p>
            <a:r>
              <a:rPr lang="en-US" sz="1800" kern="0" dirty="0" smtClean="0"/>
              <a:t>J2000 or ICRS</a:t>
            </a:r>
            <a:endParaRPr lang="en-US" sz="1800" kern="0" dirty="0"/>
          </a:p>
        </p:txBody>
      </p:sp>
    </p:spTree>
    <p:extLst>
      <p:ext uri="{BB962C8B-B14F-4D97-AF65-F5344CB8AC3E}">
        <p14:creationId xmlns:p14="http://schemas.microsoft.com/office/powerpoint/2010/main" val="1449743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71"/>
            <a:ext cx="8229600" cy="914400"/>
          </a:xfrm>
        </p:spPr>
        <p:txBody>
          <a:bodyPr/>
          <a:lstStyle/>
          <a:p>
            <a:r>
              <a:rPr lang="en-US" dirty="0" smtClean="0"/>
              <a:t>Example: Altair</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457200" y="956027"/>
                <a:ext cx="3106132" cy="2215990"/>
              </a:xfrm>
              <a:solidFill>
                <a:schemeClr val="tx2">
                  <a:lumMod val="20000"/>
                  <a:lumOff val="80000"/>
                </a:schemeClr>
              </a:solidFill>
            </p:spPr>
            <p:txBody>
              <a:bodyPr/>
              <a:lstStyle/>
              <a:p>
                <a:r>
                  <a:rPr lang="en-US" sz="1800" dirty="0" smtClean="0"/>
                  <a:t>The star Altair has J2000 coordinates:</a:t>
                </a:r>
              </a:p>
              <a:p>
                <a:pPr marL="0" indent="0">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19</m:t>
                          </m:r>
                        </m:e>
                        <m:sup>
                          <m:r>
                            <a:rPr lang="en-US" sz="1800" b="0" i="1" smtClean="0">
                              <a:latin typeface="Cambria Math" panose="02040503050406030204" pitchFamily="18" charset="0"/>
                              <a:ea typeface="Cambria Math" panose="02040503050406030204" pitchFamily="18" charset="0"/>
                            </a:rPr>
                            <m:t>h</m:t>
                          </m:r>
                        </m:sup>
                      </m:sSup>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50</m:t>
                          </m:r>
                        </m:e>
                        <m:sup>
                          <m:r>
                            <a:rPr lang="en-US" sz="1800" b="0" i="1" smtClean="0">
                              <a:latin typeface="Cambria Math" panose="02040503050406030204" pitchFamily="18" charset="0"/>
                              <a:ea typeface="Cambria Math" panose="02040503050406030204" pitchFamily="18" charset="0"/>
                            </a:rPr>
                            <m:t>𝑚</m:t>
                          </m:r>
                        </m:sup>
                      </m:sSup>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47.0</m:t>
                          </m:r>
                        </m:e>
                        <m:sup>
                          <m:r>
                            <a:rPr lang="en-US" sz="1800" b="0" i="1" smtClean="0">
                              <a:latin typeface="Cambria Math" panose="02040503050406030204" pitchFamily="18" charset="0"/>
                              <a:ea typeface="Cambria Math" panose="02040503050406030204" pitchFamily="18" charset="0"/>
                            </a:rPr>
                            <m:t>𝑠</m:t>
                          </m:r>
                        </m:sup>
                      </m:sSup>
                      <m:r>
                        <a:rPr lang="en-US" sz="1800" b="0" i="1" smtClean="0">
                          <a:latin typeface="Cambria Math" panose="02040503050406030204" pitchFamily="18" charset="0"/>
                          <a:ea typeface="Cambria Math" panose="02040503050406030204" pitchFamily="18" charset="0"/>
                        </a:rPr>
                        <m:t>, </m:t>
                      </m:r>
                    </m:oMath>
                  </m:oMathPara>
                </a14:m>
                <a:endParaRPr lang="en-US" sz="1800" b="0" i="1" dirty="0" smtClean="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08</m:t>
                          </m:r>
                        </m:e>
                        <m:sup>
                          <m:r>
                            <a:rPr lang="en-US" sz="1800" b="0" i="1" smtClean="0">
                              <a:latin typeface="Cambria Math" panose="02040503050406030204" pitchFamily="18" charset="0"/>
                              <a:ea typeface="Cambria Math" panose="02040503050406030204" pitchFamily="18" charset="0"/>
                            </a:rPr>
                            <m:t>𝜊</m:t>
                          </m:r>
                        </m:sup>
                      </m:sSup>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52</m:t>
                          </m:r>
                        </m:e>
                        <m:sup>
                          <m:r>
                            <a:rPr lang="en-US" sz="1800" b="0" i="1" smtClean="0">
                              <a:latin typeface="Cambria Math" panose="02040503050406030204" pitchFamily="18" charset="0"/>
                              <a:ea typeface="Cambria Math" panose="02040503050406030204" pitchFamily="18" charset="0"/>
                            </a:rPr>
                            <m:t>′</m:t>
                          </m:r>
                        </m:sup>
                      </m:s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6.0</m:t>
                          </m:r>
                        </m:e>
                        <m:sup>
                          <m:r>
                            <a:rPr lang="en-US" sz="1800" b="0" i="1" smtClean="0">
                              <a:latin typeface="Cambria Math" panose="02040503050406030204" pitchFamily="18" charset="0"/>
                              <a:ea typeface="Cambria Math" panose="02040503050406030204" pitchFamily="18" charset="0"/>
                            </a:rPr>
                            <m:t>′′</m:t>
                          </m:r>
                        </m:sup>
                      </m:sSup>
                      <m:r>
                        <a:rPr lang="en-US" sz="1800" b="0" i="1" smtClean="0">
                          <a:latin typeface="Cambria Math" panose="02040503050406030204" pitchFamily="18" charset="0"/>
                          <a:ea typeface="Cambria Math" panose="02040503050406030204" pitchFamily="18" charset="0"/>
                        </a:rPr>
                        <m:t>.</m:t>
                      </m:r>
                    </m:oMath>
                  </m:oMathPara>
                </a14:m>
                <a:endParaRPr lang="en-US" sz="1800" dirty="0" smtClean="0"/>
              </a:p>
              <a:p>
                <a:pPr marL="400050" lvl="1" indent="0">
                  <a:buNone/>
                </a:pPr>
                <a:r>
                  <a:rPr lang="en-US" sz="1800" dirty="0" smtClean="0"/>
                  <a:t>Calculate the star’s coordinates on July 30, 2005.</a:t>
                </a:r>
              </a:p>
              <a:p>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457200" y="956027"/>
                <a:ext cx="3106132" cy="2215990"/>
              </a:xfrm>
              <a:blipFill>
                <a:blip r:embed="rId2"/>
                <a:stretch>
                  <a:fillRect l="-392" t="-1653" r="-15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3"/>
              </p:nvPr>
            </p:nvSpPr>
            <p:spPr>
              <a:xfrm>
                <a:off x="457200" y="3111578"/>
                <a:ext cx="8229600" cy="2949857"/>
              </a:xfrm>
            </p:spPr>
            <p:txBody>
              <a:bodyPr/>
              <a:lstStyle/>
              <a:p>
                <a:r>
                  <a:rPr lang="en-US" sz="1800" dirty="0" smtClean="0"/>
                  <a:t>Solution: The date can be written </a:t>
                </a:r>
                <a:r>
                  <a:rPr lang="en-US" sz="1800" i="1" dirty="0" smtClean="0">
                    <a:latin typeface="Times New Roman" panose="02020603050405020304" pitchFamily="18" charset="0"/>
                    <a:cs typeface="Times New Roman" panose="02020603050405020304" pitchFamily="18" charset="0"/>
                  </a:rPr>
                  <a:t>t</a:t>
                </a:r>
                <a:r>
                  <a:rPr lang="en-US" sz="1800" dirty="0" smtClean="0">
                    <a:latin typeface="Times New Roman" panose="02020603050405020304" pitchFamily="18" charset="0"/>
                    <a:cs typeface="Times New Roman" panose="02020603050405020304" pitchFamily="18" charset="0"/>
                  </a:rPr>
                  <a:t> = 2005.575</a:t>
                </a:r>
                <a:r>
                  <a:rPr lang="en-US" sz="1800" dirty="0" smtClean="0"/>
                  <a:t>.  Then </a:t>
                </a:r>
                <a:r>
                  <a:rPr lang="en-US" sz="1800" i="1" dirty="0" smtClean="0">
                    <a:latin typeface="Times New Roman" panose="02020603050405020304" pitchFamily="18" charset="0"/>
                    <a:cs typeface="Times New Roman" panose="02020603050405020304" pitchFamily="18" charset="0"/>
                  </a:rPr>
                  <a:t>T</a:t>
                </a:r>
                <a:r>
                  <a:rPr lang="en-US" sz="1800" dirty="0" smtClean="0">
                    <a:latin typeface="Times New Roman" panose="02020603050405020304" pitchFamily="18" charset="0"/>
                    <a:cs typeface="Times New Roman" panose="02020603050405020304" pitchFamily="18" charset="0"/>
                  </a:rPr>
                  <a:t> = 0.05575</a:t>
                </a:r>
                <a:r>
                  <a:rPr lang="en-US" sz="1800" dirty="0" smtClean="0"/>
                  <a:t>, </a:t>
                </a:r>
                <a:r>
                  <a:rPr lang="en-US" sz="1800" i="1" dirty="0" smtClean="0">
                    <a:latin typeface="Times New Roman" panose="02020603050405020304" pitchFamily="18" charset="0"/>
                    <a:cs typeface="Times New Roman" panose="02020603050405020304" pitchFamily="18" charset="0"/>
                  </a:rPr>
                  <a:t>M</a:t>
                </a:r>
                <a:r>
                  <a:rPr lang="en-US" sz="1800" dirty="0" smtClean="0">
                    <a:latin typeface="Times New Roman" panose="02020603050405020304" pitchFamily="18" charset="0"/>
                    <a:cs typeface="Times New Roman" panose="02020603050405020304" pitchFamily="18" charset="0"/>
                  </a:rPr>
                  <a:t> = 0.071430</a:t>
                </a:r>
                <a:r>
                  <a:rPr lang="en-US" sz="1800" dirty="0" smtClean="0"/>
                  <a:t>˚</a:t>
                </a:r>
                <a:r>
                  <a:rPr lang="en-US" sz="1800" dirty="0" smtClean="0">
                    <a:latin typeface="Times New Roman" panose="02020603050405020304" pitchFamily="18" charset="0"/>
                    <a:cs typeface="Times New Roman" panose="02020603050405020304" pitchFamily="18" charset="0"/>
                  </a:rPr>
                  <a:t>, </a:t>
                </a:r>
                <a:r>
                  <a:rPr lang="en-US" sz="1800" dirty="0" smtClean="0">
                    <a:cs typeface="Times New Roman" panose="02020603050405020304" pitchFamily="18" charset="0"/>
                  </a:rPr>
                  <a:t>and</a:t>
                </a:r>
                <a:r>
                  <a:rPr lang="en-US" sz="1800"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N</a:t>
                </a:r>
                <a:r>
                  <a:rPr lang="en-US" sz="1800" dirty="0" smtClean="0">
                    <a:latin typeface="Times New Roman" panose="02020603050405020304" pitchFamily="18" charset="0"/>
                    <a:cs typeface="Times New Roman" panose="02020603050405020304" pitchFamily="18" charset="0"/>
                  </a:rPr>
                  <a:t> = 0.031039</a:t>
                </a:r>
                <a:r>
                  <a:rPr lang="en-US" sz="1800" dirty="0" smtClean="0"/>
                  <a:t>˚.</a:t>
                </a:r>
              </a:p>
              <a:p>
                <a:r>
                  <a:rPr lang="en-US" sz="1800" dirty="0" smtClean="0"/>
                  <a:t>Then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Δ</m:t>
                    </m:r>
                    <m:r>
                      <a:rPr lang="el-GR"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𝑀</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𝑁</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sin</m:t>
                        </m:r>
                      </m:fName>
                      <m:e>
                        <m:r>
                          <a:rPr lang="en-US" sz="1800" i="1">
                            <a:latin typeface="Cambria Math" panose="02040503050406030204" pitchFamily="18" charset="0"/>
                            <a:ea typeface="Cambria Math" panose="02040503050406030204" pitchFamily="18" charset="0"/>
                          </a:rPr>
                          <m:t>𝛼</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tan</m:t>
                            </m:r>
                          </m:fName>
                          <m:e>
                            <m:r>
                              <a:rPr lang="en-US" sz="1800" i="1">
                                <a:latin typeface="Cambria Math" panose="02040503050406030204" pitchFamily="18" charset="0"/>
                                <a:ea typeface="Cambria Math" panose="02040503050406030204" pitchFamily="18" charset="0"/>
                              </a:rPr>
                              <m:t>𝛿</m:t>
                            </m:r>
                          </m:e>
                        </m:func>
                      </m:e>
                    </m:func>
                  </m:oMath>
                </a14:m>
                <a:r>
                  <a:rPr lang="en-US" sz="1800" dirty="0" smtClean="0"/>
                  <a:t>, where we have to convert </a:t>
                </a:r>
                <a:r>
                  <a:rPr lang="en-US" sz="1800" i="1" dirty="0" smtClean="0">
                    <a:latin typeface="Symbol" panose="05050102010706020507" pitchFamily="18" charset="2"/>
                  </a:rPr>
                  <a:t>a</a:t>
                </a:r>
                <a:r>
                  <a:rPr lang="en-US" sz="1800" dirty="0" smtClean="0"/>
                  <a:t> and </a:t>
                </a:r>
                <a:r>
                  <a:rPr lang="en-US" sz="1800" i="1" dirty="0" smtClean="0">
                    <a:latin typeface="Symbol" panose="05050102010706020507" pitchFamily="18" charset="2"/>
                  </a:rPr>
                  <a:t>d</a:t>
                </a:r>
                <a:r>
                  <a:rPr lang="en-US" sz="1800" dirty="0" smtClean="0"/>
                  <a:t> to decimal degrees.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Δ</m:t>
                    </m:r>
                    <m:r>
                      <a:rPr lang="el-GR"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0.071430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0.031039</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297.696</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tan</m:t>
                            </m:r>
                          </m:fName>
                          <m:e>
                            <m:r>
                              <a:rPr lang="en-US" sz="1800" b="0" i="1" smtClean="0">
                                <a:latin typeface="Cambria Math" panose="02040503050406030204" pitchFamily="18" charset="0"/>
                                <a:ea typeface="Cambria Math" panose="02040503050406030204" pitchFamily="18" charset="0"/>
                              </a:rPr>
                              <m:t>8.86833</m:t>
                            </m:r>
                          </m:e>
                        </m:func>
                      </m:e>
                    </m:func>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0.067142</m:t>
                        </m:r>
                      </m:e>
                      <m:sup>
                        <m:r>
                          <a:rPr lang="en-US" sz="1800" b="0" i="1" smtClean="0">
                            <a:latin typeface="Cambria Math" panose="02040503050406030204" pitchFamily="18" charset="0"/>
                            <a:ea typeface="Cambria Math" panose="02040503050406030204" pitchFamily="18" charset="0"/>
                          </a:rPr>
                          <m:t>𝜊</m:t>
                        </m:r>
                      </m:sup>
                    </m:sSup>
                  </m:oMath>
                </a14:m>
                <a:r>
                  <a:rPr lang="en-US" sz="1800" dirty="0" smtClean="0"/>
                  <a:t>. Now we convert that back to time (divide by 15 to get hours, then multiply by 3600 to get seconds),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Δ</m:t>
                    </m:r>
                    <m:r>
                      <a:rPr lang="el-GR"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16.11</m:t>
                        </m:r>
                      </m:e>
                      <m:sup>
                        <m:r>
                          <a:rPr lang="en-US" sz="1800" b="0" i="1" smtClean="0">
                            <a:latin typeface="Cambria Math" panose="02040503050406030204" pitchFamily="18" charset="0"/>
                            <a:ea typeface="Cambria Math" panose="02040503050406030204" pitchFamily="18" charset="0"/>
                          </a:rPr>
                          <m:t>𝑠</m:t>
                        </m:r>
                      </m:sup>
                    </m:sSup>
                  </m:oMath>
                </a14:m>
                <a:r>
                  <a:rPr lang="en-US" sz="1800" dirty="0" smtClean="0"/>
                  <a:t>.</a:t>
                </a:r>
              </a:p>
              <a:p>
                <a:r>
                  <a:rPr lang="en-US" sz="1800" dirty="0" smtClean="0"/>
                  <a:t>By the same procedure,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Δ</m:t>
                    </m:r>
                    <m:r>
                      <a:rPr lang="el-GR" sz="1800" i="1">
                        <a:latin typeface="Cambria Math" panose="02040503050406030204" pitchFamily="18" charset="0"/>
                        <a:ea typeface="Cambria Math" panose="02040503050406030204" pitchFamily="18" charset="0"/>
                      </a:rPr>
                      <m:t>𝛿</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𝑁</m:t>
                    </m:r>
                    <m:func>
                      <m:funcPr>
                        <m:ctrlPr>
                          <a:rPr lang="en-US" sz="1800" i="1">
                            <a:latin typeface="Cambria Math" panose="02040503050406030204" pitchFamily="18" charset="0"/>
                            <a:ea typeface="Cambria Math" panose="02040503050406030204" pitchFamily="18" charset="0"/>
                          </a:rPr>
                        </m:ctrlPr>
                      </m:funcPr>
                      <m:fName>
                        <m:r>
                          <m:rPr>
                            <m:sty m:val="p"/>
                          </m:rPr>
                          <a:rPr lang="en-US" sz="1800">
                            <a:latin typeface="Cambria Math" panose="02040503050406030204" pitchFamily="18" charset="0"/>
                            <a:ea typeface="Cambria Math" panose="02040503050406030204" pitchFamily="18" charset="0"/>
                          </a:rPr>
                          <m:t>cos</m:t>
                        </m:r>
                      </m:fName>
                      <m:e>
                        <m:r>
                          <a:rPr lang="en-US" sz="1800" i="1">
                            <a:latin typeface="Cambria Math" panose="02040503050406030204" pitchFamily="18" charset="0"/>
                            <a:ea typeface="Cambria Math" panose="02040503050406030204" pitchFamily="18" charset="0"/>
                          </a:rPr>
                          <m:t>𝛼</m:t>
                        </m:r>
                      </m:e>
                    </m:func>
                    <m:r>
                      <a:rPr lang="en-US" sz="1800" b="0" i="1" smtClean="0">
                        <a:latin typeface="Cambria Math" panose="02040503050406030204" pitchFamily="18" charset="0"/>
                        <a:ea typeface="Cambria Math" panose="02040503050406030204" pitchFamily="18" charset="0"/>
                      </a:rPr>
                      <m:t>=0.031039</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297.696</m:t>
                        </m:r>
                      </m:e>
                    </m:func>
                    <m:r>
                      <a:rPr lang="en-US" sz="1800" b="0" i="1" smtClean="0">
                        <a:latin typeface="Cambria Math" panose="02040503050406030204" pitchFamily="18" charset="0"/>
                        <a:ea typeface="Cambria Math" panose="02040503050406030204" pitchFamily="18" charset="0"/>
                      </a:rPr>
                      <m:t>=</m:t>
                    </m:r>
                    <m:sSup>
                      <m:sSupPr>
                        <m:ctrlPr>
                          <a:rPr lang="en-US" sz="1800" b="0" i="1" smtClean="0">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0.014426</m:t>
                        </m:r>
                      </m:e>
                      <m:sup>
                        <m:r>
                          <a:rPr lang="en-US" sz="1800" b="0" i="1" smtClean="0">
                            <a:latin typeface="Cambria Math" panose="02040503050406030204" pitchFamily="18" charset="0"/>
                            <a:ea typeface="Cambria Math" panose="02040503050406030204" pitchFamily="18" charset="0"/>
                          </a:rPr>
                          <m:t>𝜊</m:t>
                        </m:r>
                      </m:sup>
                    </m:sSup>
                  </m:oMath>
                </a14:m>
                <a:r>
                  <a:rPr lang="en-US" sz="1800" dirty="0" smtClean="0"/>
                  <a:t>. This time we convert directly to </a:t>
                </a:r>
                <a:r>
                  <a:rPr lang="en-US" sz="1800" dirty="0" err="1" smtClean="0"/>
                  <a:t>arcsec</a:t>
                </a:r>
                <a:r>
                  <a:rPr lang="en-US" sz="1800" dirty="0" smtClean="0"/>
                  <a:t> (ˮ) by multiplying by 3600: </a:t>
                </a:r>
                <a14:m>
                  <m:oMath xmlns:m="http://schemas.openxmlformats.org/officeDocument/2006/math">
                    <m:r>
                      <m:rPr>
                        <m:sty m:val="p"/>
                      </m:rPr>
                      <a:rPr lang="el-GR" sz="1800" b="0" i="1" smtClean="0">
                        <a:latin typeface="Cambria Math" panose="02040503050406030204" pitchFamily="18" charset="0"/>
                        <a:ea typeface="Cambria Math" panose="02040503050406030204" pitchFamily="18" charset="0"/>
                      </a:rPr>
                      <m:t>Δ</m:t>
                    </m:r>
                    <m:r>
                      <a:rPr lang="el-GR" sz="1800" b="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51.93“</m:t>
                    </m:r>
                  </m:oMath>
                </a14:m>
                <a:r>
                  <a:rPr lang="en-US" sz="1800" dirty="0" smtClean="0"/>
                  <a:t>.</a:t>
                </a:r>
              </a:p>
              <a:p>
                <a:pPr marL="0" indent="0">
                  <a:buNone/>
                </a:pPr>
                <a:r>
                  <a:rPr lang="en-US" sz="1800" dirty="0" smtClean="0"/>
                  <a:t>Adding these gives the new coordinates: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19</m:t>
                        </m:r>
                      </m:e>
                      <m:sup>
                        <m:r>
                          <a:rPr lang="en-US" sz="1800" i="1">
                            <a:latin typeface="Cambria Math" panose="02040503050406030204" pitchFamily="18" charset="0"/>
                            <a:ea typeface="Cambria Math" panose="02040503050406030204" pitchFamily="18" charset="0"/>
                          </a:rPr>
                          <m:t>h</m:t>
                        </m:r>
                      </m:sup>
                    </m:s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1</m:t>
                        </m:r>
                      </m:e>
                      <m:sup>
                        <m:r>
                          <a:rPr lang="en-US" sz="1800" i="1">
                            <a:latin typeface="Cambria Math" panose="02040503050406030204" pitchFamily="18" charset="0"/>
                            <a:ea typeface="Cambria Math" panose="02040503050406030204" pitchFamily="18" charset="0"/>
                          </a:rPr>
                          <m:t>𝑚</m:t>
                        </m:r>
                      </m:sup>
                    </m:sSup>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03.1</m:t>
                        </m:r>
                      </m:e>
                      <m:sup>
                        <m:r>
                          <a:rPr lang="en-US" sz="1800" i="1">
                            <a:latin typeface="Cambria Math" panose="02040503050406030204" pitchFamily="18" charset="0"/>
                            <a:ea typeface="Cambria Math" panose="02040503050406030204" pitchFamily="18" charset="0"/>
                          </a:rPr>
                          <m:t>𝑠</m:t>
                        </m:r>
                      </m:sup>
                    </m:sSup>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𝛿</m:t>
                    </m:r>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08</m:t>
                        </m:r>
                      </m:e>
                      <m:sup>
                        <m:r>
                          <a:rPr lang="en-US" sz="1800" i="1">
                            <a:latin typeface="Cambria Math" panose="02040503050406030204" pitchFamily="18" charset="0"/>
                            <a:ea typeface="Cambria Math" panose="02040503050406030204" pitchFamily="18" charset="0"/>
                          </a:rPr>
                          <m:t>𝜊</m:t>
                        </m:r>
                      </m:sup>
                    </m:sSup>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52</m:t>
                        </m:r>
                      </m:e>
                      <m:sup>
                        <m:r>
                          <a:rPr lang="en-US" sz="1800" i="1">
                            <a:latin typeface="Cambria Math" panose="02040503050406030204" pitchFamily="18" charset="0"/>
                            <a:ea typeface="Cambria Math" panose="02040503050406030204" pitchFamily="18" charset="0"/>
                          </a:rPr>
                          <m:t>′</m:t>
                        </m:r>
                      </m:sup>
                    </m:sSup>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57.9</m:t>
                        </m:r>
                      </m:e>
                      <m:sup>
                        <m:r>
                          <a:rPr lang="en-US" sz="1800" i="1">
                            <a:latin typeface="Cambria Math" panose="02040503050406030204" pitchFamily="18" charset="0"/>
                            <a:ea typeface="Cambria Math" panose="02040503050406030204" pitchFamily="18" charset="0"/>
                          </a:rPr>
                          <m:t>′′</m:t>
                        </m:r>
                      </m:sup>
                    </m:sSup>
                  </m:oMath>
                </a14:m>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3"/>
              </p:nvPr>
            </p:nvSpPr>
            <p:spPr>
              <a:xfrm>
                <a:off x="457200" y="3111578"/>
                <a:ext cx="8229600" cy="2949857"/>
              </a:xfrm>
              <a:blipFill>
                <a:blip r:embed="rId3"/>
                <a:stretch>
                  <a:fillRect l="-593" t="-1240" r="-370" b="-516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September 6,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3633789" y="956026"/>
                <a:ext cx="5273880" cy="2215991"/>
              </a:xfrm>
              <a:prstGeom prst="rect">
                <a:avLst/>
              </a:prstGeom>
              <a:solidFill>
                <a:schemeClr val="accent5">
                  <a:lumMod val="40000"/>
                  <a:lumOff val="60000"/>
                </a:schemeClr>
              </a:solidFill>
            </p:spPr>
            <p:txBody>
              <a:bodyPr wrap="none" lIns="182880" tIns="0" rIns="0" bIns="0" rtlCol="0">
                <a:spAutoFit/>
              </a:bodyPr>
              <a:lstStyle/>
              <a:p>
                <a:pPr algn="l"/>
                <a:r>
                  <a:rPr lang="en-US" sz="1800" dirty="0" smtClean="0">
                    <a:latin typeface="+mn-lt"/>
                    <a:ea typeface="Cambria Math" panose="02040503050406030204" pitchFamily="18" charset="0"/>
                  </a:rPr>
                  <a:t>Precession Formula</a:t>
                </a:r>
              </a:p>
              <a:p>
                <a:pPr algn="l"/>
                <a14:m>
                  <m:oMathPara xmlns:m="http://schemas.openxmlformats.org/officeDocument/2006/math">
                    <m:oMathParaPr>
                      <m:jc m:val="centerGroup"/>
                    </m:oMathParaPr>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Δ</m:t>
                      </m:r>
                      <m:r>
                        <a:rPr lang="el-GR" sz="180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𝑀</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𝑁</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sin</m:t>
                          </m:r>
                        </m:fName>
                        <m:e>
                          <m:r>
                            <a:rPr lang="en-US" sz="1800" b="0" i="1" smtClean="0">
                              <a:latin typeface="Cambria Math" panose="02040503050406030204" pitchFamily="18" charset="0"/>
                              <a:ea typeface="Cambria Math" panose="02040503050406030204" pitchFamily="18" charset="0"/>
                            </a:rPr>
                            <m:t>𝛼</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tan</m:t>
                              </m:r>
                            </m:fName>
                            <m:e>
                              <m:r>
                                <a:rPr lang="en-US" sz="1800" b="0" i="1" smtClean="0">
                                  <a:latin typeface="Cambria Math" panose="02040503050406030204" pitchFamily="18" charset="0"/>
                                  <a:ea typeface="Cambria Math" panose="02040503050406030204" pitchFamily="18" charset="0"/>
                                </a:rPr>
                                <m:t>𝛿</m:t>
                              </m:r>
                            </m:e>
                          </m:func>
                        </m:e>
                      </m:func>
                    </m:oMath>
                  </m:oMathPara>
                </a14:m>
                <a:endParaRPr lang="en-US" sz="1800" b="0" dirty="0" smtClean="0">
                  <a:ea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Δ</m:t>
                      </m:r>
                      <m:r>
                        <a:rPr lang="el-GR" sz="1800" i="1" smtClean="0">
                          <a:latin typeface="Cambria Math" panose="02040503050406030204" pitchFamily="18" charset="0"/>
                          <a:ea typeface="Cambria Math" panose="02040503050406030204" pitchFamily="18" charset="0"/>
                        </a:rPr>
                        <m:t>𝛿</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𝑁</m:t>
                      </m:r>
                      <m:func>
                        <m:funcPr>
                          <m:ctrlPr>
                            <a:rPr lang="en-US" sz="1800" b="0" i="1" smtClean="0">
                              <a:latin typeface="Cambria Math" panose="02040503050406030204" pitchFamily="18" charset="0"/>
                              <a:ea typeface="Cambria Math" panose="02040503050406030204" pitchFamily="18" charset="0"/>
                            </a:rPr>
                          </m:ctrlPr>
                        </m:funcPr>
                        <m:fName>
                          <m:r>
                            <m:rPr>
                              <m:sty m:val="p"/>
                            </m:rPr>
                            <a:rPr lang="en-US" sz="1800" b="0" i="0" smtClean="0">
                              <a:latin typeface="Cambria Math" panose="02040503050406030204" pitchFamily="18" charset="0"/>
                              <a:ea typeface="Cambria Math" panose="02040503050406030204" pitchFamily="18" charset="0"/>
                            </a:rPr>
                            <m:t>cos</m:t>
                          </m:r>
                        </m:fName>
                        <m:e>
                          <m:r>
                            <a:rPr lang="en-US" sz="1800" b="0" i="1" smtClean="0">
                              <a:latin typeface="Cambria Math" panose="02040503050406030204" pitchFamily="18" charset="0"/>
                              <a:ea typeface="Cambria Math" panose="02040503050406030204" pitchFamily="18" charset="0"/>
                            </a:rPr>
                            <m:t>𝛼</m:t>
                          </m:r>
                        </m:e>
                      </m:func>
                    </m:oMath>
                  </m:oMathPara>
                </a14:m>
                <a:endParaRPr lang="en-US" sz="1800" dirty="0" smtClean="0"/>
              </a:p>
              <a:p>
                <a:pPr algn="l"/>
                <a:r>
                  <a:rPr lang="en-US" sz="1800" dirty="0" smtClean="0"/>
                  <a:t>where (in degrees)</a:t>
                </a:r>
              </a:p>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𝑀</m:t>
                      </m:r>
                      <m:r>
                        <a:rPr lang="en-US" sz="1800" b="0" i="1" smtClean="0">
                          <a:latin typeface="Cambria Math" panose="02040503050406030204" pitchFamily="18" charset="0"/>
                        </a:rPr>
                        <m:t>=1.2812323</m:t>
                      </m:r>
                      <m:r>
                        <a:rPr lang="en-US" sz="1800" b="0" i="1" smtClean="0">
                          <a:latin typeface="Cambria Math" panose="02040503050406030204" pitchFamily="18" charset="0"/>
                        </a:rPr>
                        <m:t>𝑇</m:t>
                      </m:r>
                      <m:r>
                        <a:rPr lang="en-US" sz="1800" b="0" i="1" smtClean="0">
                          <a:latin typeface="Cambria Math" panose="02040503050406030204" pitchFamily="18" charset="0"/>
                        </a:rPr>
                        <m:t>+0.0003879</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𝑇</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+0.0000101</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𝑇</m:t>
                          </m:r>
                        </m:e>
                        <m:sup>
                          <m:r>
                            <a:rPr lang="en-US" sz="1800" b="0" i="1" smtClean="0">
                              <a:latin typeface="Cambria Math" panose="02040503050406030204" pitchFamily="18" charset="0"/>
                            </a:rPr>
                            <m:t>3</m:t>
                          </m:r>
                        </m:sup>
                      </m:sSup>
                    </m:oMath>
                  </m:oMathPara>
                </a14:m>
                <a:endParaRPr lang="en-US" sz="1800" dirty="0" smtClean="0"/>
              </a:p>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=0.5567530</m:t>
                      </m:r>
                      <m:r>
                        <a:rPr lang="en-US" sz="1800" b="0" i="1" smtClean="0">
                          <a:latin typeface="Cambria Math" panose="02040503050406030204" pitchFamily="18" charset="0"/>
                        </a:rPr>
                        <m:t>𝑇</m:t>
                      </m:r>
                      <m:r>
                        <a:rPr lang="en-US" sz="1800" b="0" i="1" smtClean="0">
                          <a:latin typeface="Cambria Math" panose="02040503050406030204" pitchFamily="18" charset="0"/>
                        </a:rPr>
                        <m:t>−0.0001185</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𝑇</m:t>
                          </m:r>
                        </m:e>
                        <m:sup>
                          <m:r>
                            <a:rPr lang="en-US" sz="1800" b="0" i="1" smtClean="0">
                              <a:latin typeface="Cambria Math" panose="02040503050406030204" pitchFamily="18" charset="0"/>
                            </a:rPr>
                            <m:t>2</m:t>
                          </m:r>
                        </m:sup>
                      </m:sSup>
                      <m:r>
                        <a:rPr lang="en-US" sz="1800" b="0" i="1" smtClean="0">
                          <a:latin typeface="Cambria Math" panose="02040503050406030204" pitchFamily="18" charset="0"/>
                        </a:rPr>
                        <m:t>−0.0000116</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𝑇</m:t>
                          </m:r>
                        </m:e>
                        <m:sup>
                          <m:r>
                            <a:rPr lang="en-US" sz="1800" b="0" i="1" smtClean="0">
                              <a:latin typeface="Cambria Math" panose="02040503050406030204" pitchFamily="18" charset="0"/>
                            </a:rPr>
                            <m:t>3</m:t>
                          </m:r>
                        </m:sup>
                      </m:sSup>
                    </m:oMath>
                  </m:oMathPara>
                </a14:m>
                <a:endParaRPr lang="en-US" sz="1800" dirty="0" smtClean="0"/>
              </a:p>
              <a:p>
                <a:pPr algn="l"/>
                <a:r>
                  <a:rPr lang="en-US" sz="1800" dirty="0" smtClean="0"/>
                  <a:t>and</a:t>
                </a:r>
              </a:p>
              <a:p>
                <a:pPr algn="l"/>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𝑇</m:t>
                      </m:r>
                      <m:r>
                        <a:rPr lang="en-US" sz="1800" b="0" i="1" smtClean="0">
                          <a:latin typeface="Cambria Math" panose="02040503050406030204" pitchFamily="18" charset="0"/>
                        </a:rPr>
                        <m:t>=(</m:t>
                      </m:r>
                      <m:r>
                        <a:rPr lang="en-US" sz="1800" b="0" i="1" smtClean="0">
                          <a:latin typeface="Cambria Math" panose="02040503050406030204" pitchFamily="18" charset="0"/>
                        </a:rPr>
                        <m:t>𝑡</m:t>
                      </m:r>
                      <m:r>
                        <a:rPr lang="en-US" sz="1800" b="0" i="1" smtClean="0">
                          <a:latin typeface="Cambria Math" panose="02040503050406030204" pitchFamily="18" charset="0"/>
                        </a:rPr>
                        <m:t>−2000.0)/100</m:t>
                      </m:r>
                    </m:oMath>
                  </m:oMathPara>
                </a14:m>
                <a:endParaRPr lang="en-US" sz="18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3633789" y="956026"/>
                <a:ext cx="5273880" cy="2215991"/>
              </a:xfrm>
              <a:prstGeom prst="rect">
                <a:avLst/>
              </a:prstGeom>
              <a:blipFill>
                <a:blip r:embed="rId4"/>
                <a:stretch>
                  <a:fillRect t="-3581" b="-4132"/>
                </a:stretch>
              </a:blipFill>
            </p:spPr>
            <p:txBody>
              <a:bodyPr/>
              <a:lstStyle/>
              <a:p>
                <a:r>
                  <a:rPr lang="en-US">
                    <a:noFill/>
                  </a:rPr>
                  <a:t> </a:t>
                </a:r>
              </a:p>
            </p:txBody>
          </p:sp>
        </mc:Fallback>
      </mc:AlternateContent>
    </p:spTree>
    <p:extLst>
      <p:ext uri="{BB962C8B-B14F-4D97-AF65-F5344CB8AC3E}">
        <p14:creationId xmlns:p14="http://schemas.microsoft.com/office/powerpoint/2010/main" val="5159861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the Seasons</a:t>
            </a:r>
            <a:endParaRPr lang="en-US" dirty="0"/>
          </a:p>
        </p:txBody>
      </p:sp>
      <p:sp>
        <p:nvSpPr>
          <p:cNvPr id="3" name="Text Placeholder 2"/>
          <p:cNvSpPr>
            <a:spLocks noGrp="1"/>
          </p:cNvSpPr>
          <p:nvPr>
            <p:ph type="body" sz="half" idx="1"/>
          </p:nvPr>
        </p:nvSpPr>
        <p:spPr>
          <a:xfrm>
            <a:off x="457200" y="1324144"/>
            <a:ext cx="8229600" cy="2714437"/>
          </a:xfrm>
        </p:spPr>
        <p:txBody>
          <a:bodyPr/>
          <a:lstStyle/>
          <a:p>
            <a:r>
              <a:rPr lang="en-US" sz="1800" dirty="0" smtClean="0"/>
              <a:t>Why do we experience seasons (summer, winter) on the Earth?</a:t>
            </a:r>
          </a:p>
          <a:p>
            <a:r>
              <a:rPr lang="en-US" sz="1800" dirty="0" smtClean="0"/>
              <a:t>The Earth’s axis is tilted relative to the plane of its orbit, by 23.437˚.  This is called the Earth’s obliquity.  The axis tilt does not change with respect to the stars (except slowly on a 41,000-year cycle).</a:t>
            </a:r>
          </a:p>
          <a:p>
            <a:r>
              <a:rPr lang="en-US" sz="1800" dirty="0" smtClean="0"/>
              <a:t>At one point in its orbit, the Earth’s northern hemisphere is tilted toward the Sun.  What date (and what season) is this?</a:t>
            </a:r>
          </a:p>
          <a:p>
            <a:r>
              <a:rPr lang="en-US" sz="1800" dirty="0" smtClean="0"/>
              <a:t>Six months later, the Earth’s northern hemisphere is tilted away from the Sun.</a:t>
            </a:r>
          </a:p>
          <a:p>
            <a:r>
              <a:rPr lang="en-US" sz="1800" dirty="0" smtClean="0"/>
              <a:t>These motions cause the altitude of the Sun to change with the seasons.</a:t>
            </a:r>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pic>
        <p:nvPicPr>
          <p:cNvPr id="6148" name="Picture 4" descr="Image result for sun altitude and earth's ax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55" y="4162237"/>
            <a:ext cx="3109554" cy="192216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230689" y="4257150"/>
            <a:ext cx="4716666" cy="1732336"/>
            <a:chOff x="4230689" y="4257150"/>
            <a:chExt cx="4716666" cy="1732336"/>
          </a:xfrm>
        </p:grpSpPr>
        <p:pic>
          <p:nvPicPr>
            <p:cNvPr id="6146" name="Picture 2" descr="Image result for sun altitude and earth's ax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689" y="4257150"/>
              <a:ext cx="2624751" cy="17323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52514" y="4938652"/>
              <a:ext cx="1994841" cy="369332"/>
            </a:xfrm>
            <a:prstGeom prst="rect">
              <a:avLst/>
            </a:prstGeom>
            <a:noFill/>
          </p:spPr>
          <p:txBody>
            <a:bodyPr wrap="none" rtlCol="0">
              <a:spAutoFit/>
            </a:bodyPr>
            <a:lstStyle/>
            <a:p>
              <a:pPr algn="l"/>
              <a:r>
                <a:rPr lang="en-US" sz="1800" dirty="0" smtClean="0"/>
                <a:t>Alt-</a:t>
              </a:r>
              <a:r>
                <a:rPr lang="en-US" sz="1800" dirty="0" err="1" smtClean="0"/>
                <a:t>az</a:t>
              </a:r>
              <a:r>
                <a:rPr lang="en-US" sz="1800" dirty="0" smtClean="0"/>
                <a:t> (local) view</a:t>
              </a:r>
            </a:p>
          </p:txBody>
        </p:sp>
      </p:grpSp>
    </p:spTree>
    <p:extLst>
      <p:ext uri="{BB962C8B-B14F-4D97-AF65-F5344CB8AC3E}">
        <p14:creationId xmlns:p14="http://schemas.microsoft.com/office/powerpoint/2010/main" val="3613743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57200" y="1447800"/>
            <a:ext cx="8229600" cy="4648200"/>
          </a:xfrm>
        </p:spPr>
        <p:txBody>
          <a:bodyPr/>
          <a:lstStyle/>
          <a:p>
            <a:r>
              <a:rPr lang="en-US" sz="1800" dirty="0" smtClean="0"/>
              <a:t>Know the two main alternatives for early models of the solar system.</a:t>
            </a:r>
          </a:p>
          <a:p>
            <a:r>
              <a:rPr lang="en-US" sz="1800" dirty="0" smtClean="0"/>
              <a:t>Understand why the Ptolemaic system bothered with epicycles, etc.</a:t>
            </a:r>
          </a:p>
          <a:p>
            <a:r>
              <a:rPr lang="en-US" sz="1800" dirty="0" smtClean="0"/>
              <a:t>Understand the implications of retrograde motion.</a:t>
            </a:r>
          </a:p>
          <a:p>
            <a:r>
              <a:rPr lang="en-US" sz="1800" dirty="0" smtClean="0"/>
              <a:t>Know the names and geometry of planetary alignments (</a:t>
            </a:r>
            <a:r>
              <a:rPr lang="en-US" sz="1800" dirty="0" smtClean="0"/>
              <a:t>conjunction</a:t>
            </a:r>
            <a:r>
              <a:rPr lang="en-US" sz="1800" dirty="0" smtClean="0"/>
              <a:t>, opposition, greatest elongation).</a:t>
            </a:r>
          </a:p>
          <a:p>
            <a:r>
              <a:rPr lang="en-US" sz="1800" dirty="0" smtClean="0"/>
              <a:t>Know how to calculate synodic periods from sidereal and vice versa.</a:t>
            </a:r>
          </a:p>
          <a:p>
            <a:r>
              <a:rPr lang="en-US" sz="1800" dirty="0" smtClean="0"/>
              <a:t>Know the two basic coordinate systems, alt-</a:t>
            </a:r>
            <a:r>
              <a:rPr lang="en-US" sz="1800" dirty="0" err="1" smtClean="0"/>
              <a:t>az</a:t>
            </a:r>
            <a:r>
              <a:rPr lang="en-US" sz="1800" dirty="0" smtClean="0"/>
              <a:t> and equatorial.  Understand how/why they are used. Know the terms altitude, azimuth, right ascension, and declination.  Know the terms hour angle, local sidereal time, and how they are used.</a:t>
            </a:r>
          </a:p>
          <a:p>
            <a:r>
              <a:rPr lang="en-US" sz="1800" dirty="0" smtClean="0"/>
              <a:t>Know how to handle conversions of angular units, from time units to degrees, and from decimal degrees to degrees, </a:t>
            </a:r>
            <a:r>
              <a:rPr lang="en-US" sz="1800" dirty="0" err="1" smtClean="0"/>
              <a:t>arcmin</a:t>
            </a:r>
            <a:r>
              <a:rPr lang="en-US" sz="1800" dirty="0" smtClean="0"/>
              <a:t>, </a:t>
            </a:r>
            <a:r>
              <a:rPr lang="en-US" sz="1800" dirty="0" err="1" smtClean="0"/>
              <a:t>arcsec</a:t>
            </a:r>
            <a:r>
              <a:rPr lang="en-US" sz="1800" dirty="0" smtClean="0"/>
              <a:t>.</a:t>
            </a:r>
          </a:p>
          <a:p>
            <a:r>
              <a:rPr lang="en-US" sz="1800" dirty="0" smtClean="0"/>
              <a:t>Know what precession is and how to calculate it.</a:t>
            </a:r>
          </a:p>
          <a:p>
            <a:r>
              <a:rPr lang="en-US" sz="1800" dirty="0" smtClean="0"/>
              <a:t>Understand how the Sun changes position in the sky due to the seasons.</a:t>
            </a:r>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ahoma" panose="020B0604030504040204" pitchFamily="34" charset="0"/>
                <a:ea typeface="宋体" panose="02010600030101010101" pitchFamily="2" charset="-122"/>
              </a:defRPr>
            </a:lvl1pPr>
            <a:lvl2pPr marL="742950" indent="-285750" eaLnBrk="0" hangingPunct="0">
              <a:defRPr sz="4400">
                <a:solidFill>
                  <a:schemeClr val="bg2"/>
                </a:solidFill>
                <a:latin typeface="Tahoma" panose="020B0604030504040204" pitchFamily="34" charset="0"/>
                <a:ea typeface="宋体" panose="02010600030101010101" pitchFamily="2" charset="-122"/>
              </a:defRPr>
            </a:lvl2pPr>
            <a:lvl3pPr marL="1143000" indent="-228600" eaLnBrk="0" hangingPunct="0">
              <a:defRPr sz="4400">
                <a:solidFill>
                  <a:schemeClr val="bg2"/>
                </a:solidFill>
                <a:latin typeface="Tahoma" panose="020B0604030504040204" pitchFamily="34" charset="0"/>
                <a:ea typeface="宋体" panose="02010600030101010101" pitchFamily="2" charset="-122"/>
              </a:defRPr>
            </a:lvl3pPr>
            <a:lvl4pPr marL="1600200" indent="-228600" eaLnBrk="0" hangingPunct="0">
              <a:defRPr sz="4400">
                <a:solidFill>
                  <a:schemeClr val="bg2"/>
                </a:solidFill>
                <a:latin typeface="Tahoma" panose="020B0604030504040204" pitchFamily="34" charset="0"/>
                <a:ea typeface="宋体" panose="02010600030101010101" pitchFamily="2" charset="-122"/>
              </a:defRPr>
            </a:lvl4pPr>
            <a:lvl5pPr marL="2057400" indent="-228600"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r>
              <a:rPr lang="en-US" altLang="en-US" sz="1400" smtClean="0">
                <a:solidFill>
                  <a:schemeClr val="tx1"/>
                </a:solidFill>
                <a:latin typeface="Arial" panose="020B0604020202020204" pitchFamily="34" charset="0"/>
              </a:rPr>
              <a:t>September 6, 2018</a:t>
            </a:r>
            <a:endParaRPr lang="en-US" altLang="zh-CN" sz="1400">
              <a:solidFill>
                <a:schemeClr val="tx1"/>
              </a:solidFill>
              <a:latin typeface="Arial" panose="020B0604020202020204" pitchFamily="34" charset="0"/>
            </a:endParaRPr>
          </a:p>
        </p:txBody>
      </p:sp>
      <p:sp>
        <p:nvSpPr>
          <p:cNvPr id="23555" name="Rectangle 2"/>
          <p:cNvSpPr>
            <a:spLocks noGrp="1" noChangeArrowheads="1"/>
          </p:cNvSpPr>
          <p:nvPr>
            <p:ph type="title"/>
          </p:nvPr>
        </p:nvSpPr>
        <p:spPr>
          <a:xfrm>
            <a:off x="469900" y="355600"/>
            <a:ext cx="8229600" cy="914400"/>
          </a:xfrm>
        </p:spPr>
        <p:txBody>
          <a:bodyPr/>
          <a:lstStyle/>
          <a:p>
            <a:pPr eaLnBrk="1" hangingPunct="1"/>
            <a:r>
              <a:rPr lang="en-US" altLang="zh-CN" dirty="0" smtClean="0">
                <a:ea typeface="宋体" panose="02010600030101010101" pitchFamily="2" charset="-122"/>
              </a:rPr>
              <a:t>History of Solar System Models</a:t>
            </a:r>
            <a:endParaRPr lang="en-US" altLang="en-US" dirty="0" smtClean="0"/>
          </a:p>
        </p:txBody>
      </p:sp>
      <p:sp>
        <p:nvSpPr>
          <p:cNvPr id="23556" name="Rectangle 3"/>
          <p:cNvSpPr>
            <a:spLocks noGrp="1" noChangeArrowheads="1"/>
          </p:cNvSpPr>
          <p:nvPr>
            <p:ph type="body" sz="half" idx="1"/>
          </p:nvPr>
        </p:nvSpPr>
        <p:spPr>
          <a:xfrm>
            <a:off x="469900" y="1320800"/>
            <a:ext cx="5114890" cy="2704445"/>
          </a:xfrm>
        </p:spPr>
        <p:txBody>
          <a:bodyPr/>
          <a:lstStyle/>
          <a:p>
            <a:pPr marL="0" indent="0" eaLnBrk="1" hangingPunct="1">
              <a:lnSpc>
                <a:spcPct val="90000"/>
              </a:lnSpc>
              <a:buNone/>
            </a:pPr>
            <a:r>
              <a:rPr lang="en-US" altLang="zh-CN" sz="2000" dirty="0" smtClean="0">
                <a:ea typeface="宋体" panose="02010600030101010101" pitchFamily="2" charset="-122"/>
              </a:rPr>
              <a:t>The Ptolemaic System</a:t>
            </a:r>
          </a:p>
          <a:p>
            <a:pPr eaLnBrk="1" hangingPunct="1">
              <a:lnSpc>
                <a:spcPct val="90000"/>
              </a:lnSpc>
            </a:pPr>
            <a:r>
              <a:rPr lang="en-US" sz="1800" dirty="0"/>
              <a:t>The ancient model for the solar system is called the Ptolemaic system, because it was written down by Claudius Ptolemy (c. 100 AD) in his 13-book </a:t>
            </a:r>
            <a:r>
              <a:rPr lang="en-US" sz="1800" dirty="0" smtClean="0"/>
              <a:t>work, the </a:t>
            </a:r>
            <a:r>
              <a:rPr lang="en-US" sz="1800" i="1" dirty="0" smtClean="0"/>
              <a:t>Almagest</a:t>
            </a:r>
            <a:r>
              <a:rPr lang="en-US" sz="1800" dirty="0"/>
              <a:t>, although it is an "obvious" model that originated in prehistory.  Also called the Earth-centered, or geocentric, </a:t>
            </a:r>
            <a:r>
              <a:rPr lang="en-US" sz="1800" dirty="0" smtClean="0"/>
              <a:t>system.</a:t>
            </a:r>
          </a:p>
          <a:p>
            <a:pPr eaLnBrk="1" hangingPunct="1">
              <a:lnSpc>
                <a:spcPct val="90000"/>
              </a:lnSpc>
            </a:pPr>
            <a:r>
              <a:rPr lang="en-US" sz="1800" dirty="0" smtClean="0"/>
              <a:t>Had to explain strange motions seen from Earth—with perfect (Aristotle) circles</a:t>
            </a:r>
            <a:r>
              <a:rPr lang="en-US" sz="1800" dirty="0" smtClean="0"/>
              <a:t>.</a:t>
            </a:r>
          </a:p>
        </p:txBody>
      </p:sp>
      <p:sp>
        <p:nvSpPr>
          <p:cNvPr id="11" name="Rectangle 3"/>
          <p:cNvSpPr txBox="1">
            <a:spLocks noChangeArrowheads="1"/>
          </p:cNvSpPr>
          <p:nvPr/>
        </p:nvSpPr>
        <p:spPr bwMode="auto">
          <a:xfrm>
            <a:off x="499099" y="4013898"/>
            <a:ext cx="4927924" cy="117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pPr lvl="1" eaLnBrk="1" hangingPunct="1">
              <a:lnSpc>
                <a:spcPct val="90000"/>
              </a:lnSpc>
            </a:pPr>
            <a:r>
              <a:rPr lang="en-US" altLang="zh-CN" sz="1600" dirty="0" smtClean="0"/>
              <a:t>Eccentric (accounts for changes in speed)</a:t>
            </a:r>
            <a:endParaRPr lang="en-US" altLang="zh-CN" sz="1600" dirty="0"/>
          </a:p>
          <a:p>
            <a:pPr lvl="1" eaLnBrk="1" hangingPunct="1">
              <a:lnSpc>
                <a:spcPct val="90000"/>
              </a:lnSpc>
            </a:pPr>
            <a:r>
              <a:rPr lang="en-US" altLang="zh-CN" sz="1600" dirty="0" smtClean="0"/>
              <a:t>Epicycle (accounts for retrograde motion)</a:t>
            </a:r>
            <a:endParaRPr lang="en-US" altLang="zh-CN" sz="1600" dirty="0"/>
          </a:p>
          <a:p>
            <a:pPr lvl="1" eaLnBrk="1" hangingPunct="1">
              <a:lnSpc>
                <a:spcPct val="90000"/>
              </a:lnSpc>
            </a:pPr>
            <a:r>
              <a:rPr lang="en-US" altLang="zh-CN" sz="1600" dirty="0" smtClean="0"/>
              <a:t>Equant (more fiddling with speed)</a:t>
            </a:r>
            <a:endParaRPr lang="en-US" altLang="zh-CN" sz="1600" dirty="0"/>
          </a:p>
          <a:p>
            <a:pPr lvl="1" eaLnBrk="1" hangingPunct="1">
              <a:lnSpc>
                <a:spcPct val="90000"/>
              </a:lnSpc>
            </a:pPr>
            <a:r>
              <a:rPr lang="en-US" altLang="zh-CN" sz="1600" dirty="0" smtClean="0"/>
              <a:t>All together</a:t>
            </a:r>
            <a:endParaRPr lang="en-US" altLang="zh-CN" sz="1600" dirty="0"/>
          </a:p>
          <a:p>
            <a:pPr eaLnBrk="1" hangingPunct="1">
              <a:lnSpc>
                <a:spcPct val="90000"/>
              </a:lnSpc>
            </a:pPr>
            <a:endParaRPr lang="en-US" altLang="en-US" sz="1800" kern="0" dirty="0" smtClean="0">
              <a:solidFill>
                <a:sysClr val="windowText" lastClr="000000"/>
              </a:solidFill>
              <a:ea typeface="宋体" panose="02010600030101010101" pitchFamily="2" charset="-122"/>
            </a:endParaRPr>
          </a:p>
        </p:txBody>
      </p:sp>
      <p:pic>
        <p:nvPicPr>
          <p:cNvPr id="2" name="Picture 1"/>
          <p:cNvPicPr>
            <a:picLocks noChangeAspect="1"/>
          </p:cNvPicPr>
          <p:nvPr/>
        </p:nvPicPr>
        <p:blipFill>
          <a:blip r:embed="rId3"/>
          <a:stretch>
            <a:fillRect/>
          </a:stretch>
        </p:blipFill>
        <p:spPr>
          <a:xfrm>
            <a:off x="5427023" y="1136410"/>
            <a:ext cx="3603855" cy="3802769"/>
          </a:xfrm>
          <a:prstGeom prst="rect">
            <a:avLst/>
          </a:prstGeom>
        </p:spPr>
      </p:pic>
      <p:sp>
        <p:nvSpPr>
          <p:cNvPr id="3" name="TextBox 2"/>
          <p:cNvSpPr txBox="1"/>
          <p:nvPr/>
        </p:nvSpPr>
        <p:spPr>
          <a:xfrm>
            <a:off x="5588324" y="4973920"/>
            <a:ext cx="3196709" cy="369332"/>
          </a:xfrm>
          <a:prstGeom prst="rect">
            <a:avLst/>
          </a:prstGeom>
          <a:noFill/>
        </p:spPr>
        <p:txBody>
          <a:bodyPr wrap="none" rtlCol="0">
            <a:spAutoFit/>
          </a:bodyPr>
          <a:lstStyle/>
          <a:p>
            <a:pPr algn="l"/>
            <a:r>
              <a:rPr lang="en-US" sz="1800" dirty="0" smtClean="0"/>
              <a:t>7 planets, 7 days of the week</a:t>
            </a:r>
          </a:p>
        </p:txBody>
      </p:sp>
      <p:pic>
        <p:nvPicPr>
          <p:cNvPr id="4" name="Picture 3"/>
          <p:cNvPicPr>
            <a:picLocks noChangeAspect="1"/>
          </p:cNvPicPr>
          <p:nvPr/>
        </p:nvPicPr>
        <p:blipFill>
          <a:blip r:embed="rId4"/>
          <a:stretch>
            <a:fillRect/>
          </a:stretch>
        </p:blipFill>
        <p:spPr>
          <a:xfrm>
            <a:off x="2886075" y="1647825"/>
            <a:ext cx="3371850" cy="3562350"/>
          </a:xfrm>
          <a:prstGeom prst="rect">
            <a:avLst/>
          </a:prstGeom>
        </p:spPr>
      </p:pic>
      <p:pic>
        <p:nvPicPr>
          <p:cNvPr id="5" name="Picture 4"/>
          <p:cNvPicPr>
            <a:picLocks noChangeAspect="1"/>
          </p:cNvPicPr>
          <p:nvPr/>
        </p:nvPicPr>
        <p:blipFill>
          <a:blip r:embed="rId5"/>
          <a:stretch>
            <a:fillRect/>
          </a:stretch>
        </p:blipFill>
        <p:spPr>
          <a:xfrm>
            <a:off x="2886075" y="1136410"/>
            <a:ext cx="3430978" cy="4092618"/>
          </a:xfrm>
          <a:prstGeom prst="rect">
            <a:avLst/>
          </a:prstGeom>
        </p:spPr>
      </p:pic>
      <p:pic>
        <p:nvPicPr>
          <p:cNvPr id="5122" name="Picture 2" descr="http://galileo.rice.edu/images/things/equant_p.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6075" y="1631142"/>
            <a:ext cx="3563886" cy="35732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galileo.rice.edu/images/things/combined_p.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6997" y="1553497"/>
            <a:ext cx="3479129" cy="36755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469900" y="5171672"/>
            <a:ext cx="5114890" cy="77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a:lstStyle>
          <a:p>
            <a:pPr eaLnBrk="1" hangingPunct="1">
              <a:lnSpc>
                <a:spcPct val="90000"/>
              </a:lnSpc>
            </a:pPr>
            <a:r>
              <a:rPr lang="en-US" sz="1800" kern="0" dirty="0" smtClean="0"/>
              <a:t>The goal of this model was not to explain planetary motions, but to </a:t>
            </a:r>
            <a:r>
              <a:rPr lang="en-US" sz="1800" i="1" kern="0" dirty="0" smtClean="0"/>
              <a:t>predict</a:t>
            </a:r>
            <a:r>
              <a:rPr lang="en-US" sz="1800" kern="0" dirty="0" smtClean="0"/>
              <a:t> them, for astrology!</a:t>
            </a:r>
            <a:endParaRPr lang="en-US" sz="1800"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fade">
                                      <p:cBhvr>
                                        <p:cTn id="41" dur="1000"/>
                                        <p:tgtEl>
                                          <p:spTgt spid="11">
                                            <p:txEl>
                                              <p:pRg st="2" end="2"/>
                                            </p:txEl>
                                          </p:spTgt>
                                        </p:tgtEl>
                                      </p:cBhvr>
                                    </p:animEffect>
                                    <p:anim calcmode="lin" valueType="num">
                                      <p:cBhvr>
                                        <p:cTn id="4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122"/>
                                        </p:tgtEl>
                                        <p:attrNameLst>
                                          <p:attrName>style.visibility</p:attrName>
                                        </p:attrNameLst>
                                      </p:cBhvr>
                                      <p:to>
                                        <p:strVal val="visible"/>
                                      </p:to>
                                    </p:set>
                                    <p:animEffect transition="in" filter="fade">
                                      <p:cBhvr>
                                        <p:cTn id="48" dur="500"/>
                                        <p:tgtEl>
                                          <p:spTgt spid="51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5122"/>
                                        </p:tgtEl>
                                      </p:cBhvr>
                                    </p:animEffect>
                                    <p:set>
                                      <p:cBhvr>
                                        <p:cTn id="53" dur="1" fill="hold">
                                          <p:stCondLst>
                                            <p:cond delay="499"/>
                                          </p:stCondLst>
                                        </p:cTn>
                                        <p:tgtEl>
                                          <p:spTgt spid="512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1">
                                            <p:txEl>
                                              <p:pRg st="3" end="3"/>
                                            </p:txEl>
                                          </p:spTgt>
                                        </p:tgtEl>
                                        <p:attrNameLst>
                                          <p:attrName>style.visibility</p:attrName>
                                        </p:attrNameLst>
                                      </p:cBhvr>
                                      <p:to>
                                        <p:strVal val="visible"/>
                                      </p:to>
                                    </p:set>
                                    <p:animEffect transition="in" filter="fade">
                                      <p:cBhvr>
                                        <p:cTn id="58" dur="1000"/>
                                        <p:tgtEl>
                                          <p:spTgt spid="11">
                                            <p:txEl>
                                              <p:pRg st="3" end="3"/>
                                            </p:txEl>
                                          </p:spTgt>
                                        </p:tgtEl>
                                      </p:cBhvr>
                                    </p:animEffect>
                                    <p:anim calcmode="lin" valueType="num">
                                      <p:cBhvr>
                                        <p:cTn id="5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124"/>
                                        </p:tgtEl>
                                        <p:attrNameLst>
                                          <p:attrName>style.visibility</p:attrName>
                                        </p:attrNameLst>
                                      </p:cBhvr>
                                      <p:to>
                                        <p:strVal val="visible"/>
                                      </p:to>
                                    </p:set>
                                    <p:animEffect transition="in" filter="fade">
                                      <p:cBhvr>
                                        <p:cTn id="65" dur="500"/>
                                        <p:tgtEl>
                                          <p:spTgt spid="51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5124"/>
                                        </p:tgtEl>
                                      </p:cBhvr>
                                    </p:animEffect>
                                    <p:set>
                                      <p:cBhvr>
                                        <p:cTn id="70" dur="1" fill="hold">
                                          <p:stCondLst>
                                            <p:cond delay="499"/>
                                          </p:stCondLst>
                                        </p:cTn>
                                        <p:tgtEl>
                                          <p:spTgt spid="51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bldLvl="2"/>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ea typeface="宋体" panose="02010600030101010101" pitchFamily="2" charset="-122"/>
              </a:rPr>
              <a:t>History of Solar System Models</a:t>
            </a:r>
            <a:endParaRPr lang="en-US" dirty="0"/>
          </a:p>
        </p:txBody>
      </p:sp>
      <p:sp>
        <p:nvSpPr>
          <p:cNvPr id="3" name="Text Placeholder 2"/>
          <p:cNvSpPr>
            <a:spLocks noGrp="1"/>
          </p:cNvSpPr>
          <p:nvPr>
            <p:ph type="body" sz="half" idx="1"/>
          </p:nvPr>
        </p:nvSpPr>
        <p:spPr>
          <a:xfrm>
            <a:off x="457200" y="1315822"/>
            <a:ext cx="8229600" cy="4755040"/>
          </a:xfrm>
        </p:spPr>
        <p:txBody>
          <a:bodyPr/>
          <a:lstStyle/>
          <a:p>
            <a:pPr marL="0" indent="0" eaLnBrk="1" hangingPunct="1">
              <a:lnSpc>
                <a:spcPct val="90000"/>
              </a:lnSpc>
              <a:buNone/>
            </a:pPr>
            <a:r>
              <a:rPr lang="en-US" altLang="zh-CN" sz="2000" dirty="0">
                <a:ea typeface="宋体" panose="02010600030101010101" pitchFamily="2" charset="-122"/>
              </a:rPr>
              <a:t>The </a:t>
            </a:r>
            <a:r>
              <a:rPr lang="en-US" altLang="zh-CN" sz="2000" dirty="0" smtClean="0">
                <a:ea typeface="宋体" panose="02010600030101010101" pitchFamily="2" charset="-122"/>
              </a:rPr>
              <a:t>Copernican Model</a:t>
            </a:r>
            <a:endParaRPr lang="en-US" altLang="zh-CN" sz="2000" dirty="0">
              <a:ea typeface="宋体" panose="02010600030101010101" pitchFamily="2" charset="-122"/>
            </a:endParaRPr>
          </a:p>
          <a:p>
            <a:r>
              <a:rPr lang="en-US" sz="1800" dirty="0"/>
              <a:t>Although suggested much earlier, the heliocentric model is attributed to Nicholas Copernicus who wrote the first "modern" description in his book, </a:t>
            </a:r>
            <a:r>
              <a:rPr lang="en-US" sz="1800" i="1" dirty="0">
                <a:hlinkClick r:id="rId2"/>
              </a:rPr>
              <a:t>De </a:t>
            </a:r>
            <a:r>
              <a:rPr lang="en-US" sz="1800" i="1" dirty="0" err="1">
                <a:hlinkClick r:id="rId2"/>
              </a:rPr>
              <a:t>Revolutionibus</a:t>
            </a:r>
            <a:r>
              <a:rPr lang="en-US" sz="1800" dirty="0"/>
              <a:t> in 1543.  In this world-view, the Earth moves in a perfect circle about the Sun (the influence of Aristotle's perfect heavens idea), as do all of the other planets except the Moon (which was considered a planet), and the rotation of the stars and planets once every 24-hours was simply accounted for by the turning of the Earth on its axis.  Although this view is far simpler, and accounts more naturally for the motions of the heavens, it had three problems</a:t>
            </a:r>
            <a:r>
              <a:rPr lang="en-US" sz="1800" dirty="0" smtClean="0"/>
              <a:t>:</a:t>
            </a:r>
          </a:p>
          <a:p>
            <a:pPr lvl="1"/>
            <a:r>
              <a:rPr lang="en-US" sz="1600" dirty="0" smtClean="0"/>
              <a:t>A </a:t>
            </a:r>
            <a:r>
              <a:rPr lang="en-US" sz="1600" dirty="0"/>
              <a:t>moving Earth did not agree with everyday experience.</a:t>
            </a:r>
          </a:p>
          <a:p>
            <a:pPr lvl="1"/>
            <a:r>
              <a:rPr lang="en-US" sz="1600" dirty="0"/>
              <a:t>A moving Earth took it from its exalted place at the center of the universe.</a:t>
            </a:r>
          </a:p>
          <a:p>
            <a:pPr lvl="1"/>
            <a:r>
              <a:rPr lang="en-US" sz="1600" dirty="0"/>
              <a:t>Although it could account for retrograde motion and the changing brightness of the planets, the planetary motions in perfect circles did not give better accuracy in planet positions than did the Ptolemaic system with epicycles.  [In </a:t>
            </a:r>
            <a:r>
              <a:rPr lang="en-US" sz="1600" i="1" dirty="0"/>
              <a:t>De </a:t>
            </a:r>
            <a:r>
              <a:rPr lang="en-US" sz="1600" i="1" dirty="0" err="1"/>
              <a:t>Revolutionibus</a:t>
            </a:r>
            <a:r>
              <a:rPr lang="en-US" sz="1600" dirty="0"/>
              <a:t>, the Copernican model was justified as an alternative for calculation of planetary positions.]</a:t>
            </a:r>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spTree>
    <p:extLst>
      <p:ext uri="{BB962C8B-B14F-4D97-AF65-F5344CB8AC3E}">
        <p14:creationId xmlns:p14="http://schemas.microsoft.com/office/powerpoint/2010/main" val="3668031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ahoma" panose="020B0604030504040204" pitchFamily="34" charset="0"/>
                <a:ea typeface="宋体" panose="02010600030101010101" pitchFamily="2" charset="-122"/>
              </a:defRPr>
            </a:lvl1pPr>
            <a:lvl2pPr marL="742950" indent="-285750" eaLnBrk="0" hangingPunct="0">
              <a:defRPr sz="4400">
                <a:solidFill>
                  <a:schemeClr val="bg2"/>
                </a:solidFill>
                <a:latin typeface="Tahoma" panose="020B0604030504040204" pitchFamily="34" charset="0"/>
                <a:ea typeface="宋体" panose="02010600030101010101" pitchFamily="2" charset="-122"/>
              </a:defRPr>
            </a:lvl2pPr>
            <a:lvl3pPr marL="1143000" indent="-228600" eaLnBrk="0" hangingPunct="0">
              <a:defRPr sz="4400">
                <a:solidFill>
                  <a:schemeClr val="bg2"/>
                </a:solidFill>
                <a:latin typeface="Tahoma" panose="020B0604030504040204" pitchFamily="34" charset="0"/>
                <a:ea typeface="宋体" panose="02010600030101010101" pitchFamily="2" charset="-122"/>
              </a:defRPr>
            </a:lvl3pPr>
            <a:lvl4pPr marL="1600200" indent="-228600" eaLnBrk="0" hangingPunct="0">
              <a:defRPr sz="4400">
                <a:solidFill>
                  <a:schemeClr val="bg2"/>
                </a:solidFill>
                <a:latin typeface="Tahoma" panose="020B0604030504040204" pitchFamily="34" charset="0"/>
                <a:ea typeface="宋体" panose="02010600030101010101" pitchFamily="2" charset="-122"/>
              </a:defRPr>
            </a:lvl4pPr>
            <a:lvl5pPr marL="2057400" indent="-228600"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r>
              <a:rPr lang="en-US" altLang="en-US" sz="1400" smtClean="0">
                <a:solidFill>
                  <a:schemeClr val="tx1"/>
                </a:solidFill>
                <a:latin typeface="Arial" panose="020B0604020202020204" pitchFamily="34" charset="0"/>
              </a:rPr>
              <a:t>September 6, 2018</a:t>
            </a:r>
            <a:endParaRPr lang="en-US" altLang="zh-CN" sz="1400">
              <a:solidFill>
                <a:schemeClr val="tx1"/>
              </a:solidFill>
              <a:latin typeface="Arial" panose="020B0604020202020204" pitchFamily="34" charset="0"/>
            </a:endParaRPr>
          </a:p>
        </p:txBody>
      </p:sp>
      <p:sp>
        <p:nvSpPr>
          <p:cNvPr id="24579" name="Rectangle 2"/>
          <p:cNvSpPr>
            <a:spLocks noGrp="1" noChangeArrowheads="1"/>
          </p:cNvSpPr>
          <p:nvPr>
            <p:ph type="title"/>
          </p:nvPr>
        </p:nvSpPr>
        <p:spPr>
          <a:xfrm>
            <a:off x="457200" y="226243"/>
            <a:ext cx="8229600" cy="1310457"/>
          </a:xfrm>
        </p:spPr>
        <p:txBody>
          <a:bodyPr/>
          <a:lstStyle/>
          <a:p>
            <a:pPr eaLnBrk="1" hangingPunct="1"/>
            <a:r>
              <a:rPr lang="en-US" altLang="zh-CN" dirty="0" smtClean="0">
                <a:ea typeface="宋体" panose="02010600030101010101" pitchFamily="2" charset="-122"/>
              </a:rPr>
              <a:t>The Solar System </a:t>
            </a:r>
            <a:br>
              <a:rPr lang="en-US" altLang="zh-CN" dirty="0" smtClean="0">
                <a:ea typeface="宋体" panose="02010600030101010101" pitchFamily="2" charset="-122"/>
              </a:rPr>
            </a:br>
            <a:r>
              <a:rPr lang="en-US" altLang="zh-CN" dirty="0" smtClean="0">
                <a:ea typeface="宋体" panose="02010600030101010101" pitchFamily="2" charset="-122"/>
              </a:rPr>
              <a:t>Viewed from Earth</a:t>
            </a:r>
            <a:endParaRPr lang="en-US" altLang="en-US" dirty="0" smtClean="0"/>
          </a:p>
        </p:txBody>
      </p:sp>
      <p:sp>
        <p:nvSpPr>
          <p:cNvPr id="24580" name="Rectangle 3"/>
          <p:cNvSpPr>
            <a:spLocks noGrp="1" noChangeArrowheads="1"/>
          </p:cNvSpPr>
          <p:nvPr>
            <p:ph type="body" sz="half" idx="1"/>
          </p:nvPr>
        </p:nvSpPr>
        <p:spPr>
          <a:xfrm>
            <a:off x="570188" y="1602689"/>
            <a:ext cx="7837488" cy="4419600"/>
          </a:xfrm>
        </p:spPr>
        <p:txBody>
          <a:bodyPr/>
          <a:lstStyle/>
          <a:p>
            <a:pPr marL="0" indent="0" eaLnBrk="1" hangingPunct="1">
              <a:lnSpc>
                <a:spcPct val="90000"/>
              </a:lnSpc>
              <a:buNone/>
            </a:pPr>
            <a:r>
              <a:rPr lang="en-US" altLang="zh-CN" sz="2000" dirty="0" err="1" smtClean="0">
                <a:ea typeface="宋体" panose="02010600030101010101" pitchFamily="2" charset="-122"/>
                <a:hlinkClick r:id="rId3"/>
              </a:rPr>
              <a:t>Stellarium</a:t>
            </a:r>
            <a:r>
              <a:rPr lang="en-US" altLang="zh-CN" sz="2000" dirty="0" smtClean="0">
                <a:ea typeface="宋体" panose="02010600030101010101" pitchFamily="2" charset="-122"/>
              </a:rPr>
              <a:t> Planetarium Program (F-11 toggles full screen)</a:t>
            </a:r>
          </a:p>
          <a:p>
            <a:pPr marL="457200" indent="-457200" eaLnBrk="1" hangingPunct="1">
              <a:lnSpc>
                <a:spcPct val="90000"/>
              </a:lnSpc>
              <a:buFont typeface="+mj-lt"/>
              <a:buAutoNum type="arabicPeriod"/>
            </a:pPr>
            <a:r>
              <a:rPr lang="en-US" altLang="zh-CN" sz="2000" dirty="0" smtClean="0">
                <a:ea typeface="宋体" panose="02010600030101010101" pitchFamily="2" charset="-122"/>
              </a:rPr>
              <a:t>Set location for Newark</a:t>
            </a:r>
          </a:p>
          <a:p>
            <a:pPr marL="457200" indent="-457200" eaLnBrk="1" hangingPunct="1">
              <a:lnSpc>
                <a:spcPct val="90000"/>
              </a:lnSpc>
              <a:buFont typeface="+mj-lt"/>
              <a:buAutoNum type="arabicPeriod"/>
            </a:pPr>
            <a:r>
              <a:rPr lang="en-US" altLang="zh-CN" sz="2000" dirty="0" smtClean="0">
                <a:ea typeface="宋体" panose="02010600030101010101" pitchFamily="2" charset="-122"/>
              </a:rPr>
              <a:t>Watch Sun and stars rise</a:t>
            </a:r>
          </a:p>
          <a:p>
            <a:pPr marL="0" indent="0" eaLnBrk="1" hangingPunct="1">
              <a:lnSpc>
                <a:spcPct val="90000"/>
              </a:lnSpc>
              <a:buNone/>
            </a:pPr>
            <a:r>
              <a:rPr lang="en-US" altLang="zh-CN" sz="2000" dirty="0" smtClean="0">
                <a:ea typeface="宋体" panose="02010600030101010101" pitchFamily="2" charset="-122"/>
              </a:rPr>
              <a:t>and set</a:t>
            </a:r>
          </a:p>
          <a:p>
            <a:pPr marL="457200" indent="-457200" eaLnBrk="1" hangingPunct="1">
              <a:lnSpc>
                <a:spcPct val="90000"/>
              </a:lnSpc>
              <a:buFont typeface="+mj-lt"/>
              <a:buAutoNum type="arabicPeriod" startAt="3"/>
            </a:pPr>
            <a:r>
              <a:rPr lang="en-US" altLang="zh-CN" sz="2000" dirty="0" smtClean="0">
                <a:ea typeface="宋体" panose="02010600030101010101" pitchFamily="2" charset="-122"/>
              </a:rPr>
              <a:t>Turn off Sky and Ground</a:t>
            </a:r>
          </a:p>
          <a:p>
            <a:pPr marL="457200" indent="-457200" eaLnBrk="1" hangingPunct="1">
              <a:lnSpc>
                <a:spcPct val="90000"/>
              </a:lnSpc>
              <a:buFont typeface="+mj-lt"/>
              <a:buAutoNum type="arabicPeriod" startAt="3"/>
            </a:pPr>
            <a:r>
              <a:rPr lang="en-US" altLang="zh-CN" sz="2000" dirty="0" smtClean="0">
                <a:ea typeface="宋体" panose="02010600030101010101" pitchFamily="2" charset="-122"/>
              </a:rPr>
              <a:t>Lock on Sun and change</a:t>
            </a:r>
          </a:p>
          <a:p>
            <a:pPr marL="0" indent="0" eaLnBrk="1" hangingPunct="1">
              <a:lnSpc>
                <a:spcPct val="90000"/>
              </a:lnSpc>
              <a:buNone/>
            </a:pPr>
            <a:r>
              <a:rPr lang="en-US" altLang="zh-CN" sz="2000" dirty="0">
                <a:ea typeface="宋体" panose="02010600030101010101" pitchFamily="2" charset="-122"/>
              </a:rPr>
              <a:t>t</a:t>
            </a:r>
            <a:r>
              <a:rPr lang="en-US" altLang="zh-CN" sz="2000" dirty="0" smtClean="0">
                <a:ea typeface="宋体" panose="02010600030101010101" pitchFamily="2" charset="-122"/>
              </a:rPr>
              <a:t>elescope mount type</a:t>
            </a:r>
          </a:p>
          <a:p>
            <a:pPr marL="457200" indent="-457200" eaLnBrk="1" hangingPunct="1">
              <a:lnSpc>
                <a:spcPct val="90000"/>
              </a:lnSpc>
              <a:buFont typeface="+mj-lt"/>
              <a:buAutoNum type="arabicPeriod" startAt="5"/>
            </a:pPr>
            <a:r>
              <a:rPr lang="en-US" altLang="zh-CN" sz="2000" dirty="0">
                <a:ea typeface="宋体" panose="02010600030101010101" pitchFamily="2" charset="-122"/>
              </a:rPr>
              <a:t>Speed</a:t>
            </a:r>
            <a:r>
              <a:rPr lang="en-US" altLang="zh-CN" sz="2000" dirty="0" smtClean="0">
                <a:ea typeface="宋体" panose="02010600030101010101" pitchFamily="2" charset="-122"/>
              </a:rPr>
              <a:t> up animation (step 2)</a:t>
            </a:r>
          </a:p>
          <a:p>
            <a:pPr marL="0" indent="0" eaLnBrk="1" hangingPunct="1">
              <a:lnSpc>
                <a:spcPct val="90000"/>
              </a:lnSpc>
              <a:buNone/>
            </a:pPr>
            <a:r>
              <a:rPr lang="en-US" altLang="zh-CN" sz="2000" dirty="0" smtClean="0">
                <a:ea typeface="宋体" panose="02010600030101010101" pitchFamily="2" charset="-122"/>
              </a:rPr>
              <a:t>and watch planets.  Look for</a:t>
            </a:r>
          </a:p>
          <a:p>
            <a:pPr marL="0" indent="0" eaLnBrk="1" hangingPunct="1">
              <a:lnSpc>
                <a:spcPct val="90000"/>
              </a:lnSpc>
              <a:buNone/>
            </a:pPr>
            <a:r>
              <a:rPr lang="en-US" altLang="zh-CN" sz="2000" dirty="0">
                <a:ea typeface="宋体" panose="02010600030101010101" pitchFamily="2" charset="-122"/>
              </a:rPr>
              <a:t>a</a:t>
            </a:r>
            <a:r>
              <a:rPr lang="en-US" altLang="zh-CN" sz="2000" dirty="0" smtClean="0">
                <a:ea typeface="宋体" panose="02010600030101010101" pitchFamily="2" charset="-122"/>
              </a:rPr>
              <a:t>lignments with the Sun.</a:t>
            </a:r>
          </a:p>
          <a:p>
            <a:pPr marL="457200" indent="-457200" eaLnBrk="1" hangingPunct="1">
              <a:lnSpc>
                <a:spcPct val="90000"/>
              </a:lnSpc>
              <a:buFont typeface="+mj-lt"/>
              <a:buAutoNum type="arabicPeriod" startAt="6"/>
            </a:pPr>
            <a:r>
              <a:rPr lang="en-US" altLang="zh-CN" sz="2000" dirty="0" smtClean="0">
                <a:ea typeface="宋体" panose="02010600030101010101" pitchFamily="2" charset="-122"/>
              </a:rPr>
              <a:t>Lock on a planet and repeat.</a:t>
            </a:r>
          </a:p>
          <a:p>
            <a:pPr marL="0" indent="0" eaLnBrk="1" hangingPunct="1">
              <a:lnSpc>
                <a:spcPct val="90000"/>
              </a:lnSpc>
              <a:buNone/>
            </a:pPr>
            <a:r>
              <a:rPr lang="en-US" altLang="zh-CN" sz="2000" dirty="0" smtClean="0">
                <a:ea typeface="宋体" panose="02010600030101010101" pitchFamily="2" charset="-122"/>
              </a:rPr>
              <a:t>Look for retrograde </a:t>
            </a:r>
            <a:r>
              <a:rPr lang="en-US" altLang="zh-CN" sz="2000" dirty="0">
                <a:ea typeface="宋体" panose="02010600030101010101" pitchFamily="2" charset="-122"/>
              </a:rPr>
              <a:t>motion.</a:t>
            </a:r>
            <a:endParaRPr lang="en-US" altLang="zh-CN" sz="2000" dirty="0" smtClean="0">
              <a:ea typeface="宋体" panose="02010600030101010101" pitchFamily="2" charset="-122"/>
            </a:endParaRPr>
          </a:p>
        </p:txBody>
      </p:sp>
      <p:grpSp>
        <p:nvGrpSpPr>
          <p:cNvPr id="6" name="Group 5"/>
          <p:cNvGrpSpPr/>
          <p:nvPr/>
        </p:nvGrpSpPr>
        <p:grpSpPr>
          <a:xfrm>
            <a:off x="4766935" y="2102179"/>
            <a:ext cx="3981138" cy="3559698"/>
            <a:chOff x="4974326" y="2026763"/>
            <a:chExt cx="3981138" cy="3559698"/>
          </a:xfrm>
        </p:grpSpPr>
        <p:pic>
          <p:nvPicPr>
            <p:cNvPr id="2" name="Picture 1"/>
            <p:cNvPicPr>
              <a:picLocks noChangeAspect="1"/>
            </p:cNvPicPr>
            <p:nvPr/>
          </p:nvPicPr>
          <p:blipFill>
            <a:blip r:embed="rId4"/>
            <a:stretch>
              <a:fillRect/>
            </a:stretch>
          </p:blipFill>
          <p:spPr>
            <a:xfrm>
              <a:off x="5074338" y="2026763"/>
              <a:ext cx="3881126" cy="3559698"/>
            </a:xfrm>
            <a:prstGeom prst="rect">
              <a:avLst/>
            </a:prstGeom>
          </p:spPr>
        </p:pic>
        <p:sp>
          <p:nvSpPr>
            <p:cNvPr id="5" name="Oval 4"/>
            <p:cNvSpPr/>
            <p:nvPr/>
          </p:nvSpPr>
          <p:spPr bwMode="auto">
            <a:xfrm>
              <a:off x="4974326" y="3318235"/>
              <a:ext cx="521501" cy="488377"/>
            </a:xfrm>
            <a:prstGeom prst="ellipse">
              <a:avLst/>
            </a:prstGeom>
            <a:noFill/>
            <a:ln w="38100" cap="flat" cmpd="sng" algn="ctr">
              <a:solidFill>
                <a:schemeClr val="accent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7" name="Group 6"/>
          <p:cNvGrpSpPr/>
          <p:nvPr/>
        </p:nvGrpSpPr>
        <p:grpSpPr>
          <a:xfrm>
            <a:off x="4873952" y="2102310"/>
            <a:ext cx="3898717" cy="3635963"/>
            <a:chOff x="5081343" y="2026894"/>
            <a:chExt cx="3898717" cy="3635963"/>
          </a:xfrm>
        </p:grpSpPr>
        <p:pic>
          <p:nvPicPr>
            <p:cNvPr id="3" name="Picture 2"/>
            <p:cNvPicPr>
              <a:picLocks noChangeAspect="1"/>
            </p:cNvPicPr>
            <p:nvPr/>
          </p:nvPicPr>
          <p:blipFill>
            <a:blip r:embed="rId5"/>
            <a:stretch>
              <a:fillRect/>
            </a:stretch>
          </p:blipFill>
          <p:spPr>
            <a:xfrm>
              <a:off x="5081343" y="2026894"/>
              <a:ext cx="3898717" cy="3559698"/>
            </a:xfrm>
            <a:prstGeom prst="rect">
              <a:avLst/>
            </a:prstGeom>
          </p:spPr>
        </p:pic>
        <p:sp>
          <p:nvSpPr>
            <p:cNvPr id="10" name="Oval 9"/>
            <p:cNvSpPr/>
            <p:nvPr/>
          </p:nvSpPr>
          <p:spPr bwMode="auto">
            <a:xfrm>
              <a:off x="7882824" y="5174480"/>
              <a:ext cx="521501" cy="488377"/>
            </a:xfrm>
            <a:prstGeom prst="ellipse">
              <a:avLst/>
            </a:prstGeom>
            <a:noFill/>
            <a:ln w="38100" cap="flat" cmpd="sng" algn="ctr">
              <a:solidFill>
                <a:schemeClr val="accent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8" name="Group 7"/>
          <p:cNvGrpSpPr/>
          <p:nvPr/>
        </p:nvGrpSpPr>
        <p:grpSpPr>
          <a:xfrm>
            <a:off x="4876374" y="2102048"/>
            <a:ext cx="3881126" cy="3655079"/>
            <a:chOff x="5083765" y="2026632"/>
            <a:chExt cx="3881126" cy="3655079"/>
          </a:xfrm>
        </p:grpSpPr>
        <p:pic>
          <p:nvPicPr>
            <p:cNvPr id="4" name="Picture 3"/>
            <p:cNvPicPr>
              <a:picLocks noChangeAspect="1"/>
            </p:cNvPicPr>
            <p:nvPr/>
          </p:nvPicPr>
          <p:blipFill rotWithShape="1">
            <a:blip r:embed="rId6"/>
            <a:srcRect t="17964"/>
            <a:stretch/>
          </p:blipFill>
          <p:spPr>
            <a:xfrm>
              <a:off x="5083765" y="2026632"/>
              <a:ext cx="3881126" cy="3550271"/>
            </a:xfrm>
            <a:prstGeom prst="rect">
              <a:avLst/>
            </a:prstGeom>
          </p:spPr>
        </p:pic>
        <p:sp>
          <p:nvSpPr>
            <p:cNvPr id="12" name="Oval 11"/>
            <p:cNvSpPr/>
            <p:nvPr/>
          </p:nvSpPr>
          <p:spPr bwMode="auto">
            <a:xfrm>
              <a:off x="5516252" y="5193334"/>
              <a:ext cx="521501" cy="488377"/>
            </a:xfrm>
            <a:prstGeom prst="ellipse">
              <a:avLst/>
            </a:prstGeom>
            <a:noFill/>
            <a:ln w="38100" cap="flat" cmpd="sng" algn="ctr">
              <a:solidFill>
                <a:schemeClr val="accent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13" name="Oval 12"/>
            <p:cNvSpPr/>
            <p:nvPr/>
          </p:nvSpPr>
          <p:spPr bwMode="auto">
            <a:xfrm>
              <a:off x="6217831" y="5166141"/>
              <a:ext cx="521501" cy="488377"/>
            </a:xfrm>
            <a:prstGeom prst="ellipse">
              <a:avLst/>
            </a:prstGeom>
            <a:noFill/>
            <a:ln w="38100" cap="flat" cmpd="sng" algn="ctr">
              <a:solidFill>
                <a:schemeClr val="accent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grpSp>
        <p:nvGrpSpPr>
          <p:cNvPr id="11" name="Group 10"/>
          <p:cNvGrpSpPr/>
          <p:nvPr/>
        </p:nvGrpSpPr>
        <p:grpSpPr>
          <a:xfrm>
            <a:off x="4862192" y="2102179"/>
            <a:ext cx="3919903" cy="3628873"/>
            <a:chOff x="5069583" y="2026763"/>
            <a:chExt cx="3919903" cy="3628873"/>
          </a:xfrm>
        </p:grpSpPr>
        <p:pic>
          <p:nvPicPr>
            <p:cNvPr id="9" name="Picture 8"/>
            <p:cNvPicPr>
              <a:picLocks noChangeAspect="1"/>
            </p:cNvPicPr>
            <p:nvPr/>
          </p:nvPicPr>
          <p:blipFill rotWithShape="1">
            <a:blip r:embed="rId7"/>
            <a:srcRect t="10673"/>
            <a:stretch/>
          </p:blipFill>
          <p:spPr>
            <a:xfrm>
              <a:off x="5069583" y="2026763"/>
              <a:ext cx="3919903" cy="3550140"/>
            </a:xfrm>
            <a:prstGeom prst="rect">
              <a:avLst/>
            </a:prstGeom>
          </p:spPr>
        </p:pic>
        <p:sp>
          <p:nvSpPr>
            <p:cNvPr id="16" name="Oval 15"/>
            <p:cNvSpPr/>
            <p:nvPr/>
          </p:nvSpPr>
          <p:spPr bwMode="auto">
            <a:xfrm>
              <a:off x="5889990" y="5158667"/>
              <a:ext cx="521501" cy="488377"/>
            </a:xfrm>
            <a:prstGeom prst="ellipse">
              <a:avLst/>
            </a:prstGeom>
            <a:noFill/>
            <a:ln w="38100" cap="flat" cmpd="sng" algn="ctr">
              <a:solidFill>
                <a:schemeClr val="accent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17" name="Oval 16"/>
            <p:cNvSpPr/>
            <p:nvPr/>
          </p:nvSpPr>
          <p:spPr bwMode="auto">
            <a:xfrm>
              <a:off x="6232013" y="5167259"/>
              <a:ext cx="521501" cy="488377"/>
            </a:xfrm>
            <a:prstGeom prst="ellipse">
              <a:avLst/>
            </a:prstGeom>
            <a:noFill/>
            <a:ln w="38100" cap="flat" cmpd="sng" algn="ctr">
              <a:solidFill>
                <a:schemeClr val="accent6"/>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bg2"/>
                </a:solidFill>
                <a:latin typeface="Tahoma" panose="020B0604030504040204" pitchFamily="34" charset="0"/>
                <a:ea typeface="宋体" panose="02010600030101010101" pitchFamily="2" charset="-122"/>
              </a:defRPr>
            </a:lvl1pPr>
            <a:lvl2pPr marL="742950" indent="-285750" eaLnBrk="0" hangingPunct="0">
              <a:defRPr sz="4400">
                <a:solidFill>
                  <a:schemeClr val="bg2"/>
                </a:solidFill>
                <a:latin typeface="Tahoma" panose="020B0604030504040204" pitchFamily="34" charset="0"/>
                <a:ea typeface="宋体" panose="02010600030101010101" pitchFamily="2" charset="-122"/>
              </a:defRPr>
            </a:lvl2pPr>
            <a:lvl3pPr marL="1143000" indent="-228600" eaLnBrk="0" hangingPunct="0">
              <a:defRPr sz="4400">
                <a:solidFill>
                  <a:schemeClr val="bg2"/>
                </a:solidFill>
                <a:latin typeface="Tahoma" panose="020B0604030504040204" pitchFamily="34" charset="0"/>
                <a:ea typeface="宋体" panose="02010600030101010101" pitchFamily="2" charset="-122"/>
              </a:defRPr>
            </a:lvl3pPr>
            <a:lvl4pPr marL="1600200" indent="-228600" eaLnBrk="0" hangingPunct="0">
              <a:defRPr sz="4400">
                <a:solidFill>
                  <a:schemeClr val="bg2"/>
                </a:solidFill>
                <a:latin typeface="Tahoma" panose="020B0604030504040204" pitchFamily="34" charset="0"/>
                <a:ea typeface="宋体" panose="02010600030101010101" pitchFamily="2" charset="-122"/>
              </a:defRPr>
            </a:lvl4pPr>
            <a:lvl5pPr marL="2057400" indent="-228600"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r>
              <a:rPr lang="en-US" altLang="en-US" sz="1400" smtClean="0">
                <a:solidFill>
                  <a:schemeClr val="tx1"/>
                </a:solidFill>
                <a:latin typeface="Arial" panose="020B0604020202020204" pitchFamily="34" charset="0"/>
              </a:rPr>
              <a:t>September 6, 2018</a:t>
            </a:r>
            <a:endParaRPr lang="en-US" altLang="zh-CN" sz="1400">
              <a:solidFill>
                <a:schemeClr val="tx1"/>
              </a:solidFill>
              <a:latin typeface="Arial" panose="020B0604020202020204" pitchFamily="34" charset="0"/>
            </a:endParaRPr>
          </a:p>
        </p:txBody>
      </p:sp>
      <p:sp>
        <p:nvSpPr>
          <p:cNvPr id="25603" name="Rectangle 2"/>
          <p:cNvSpPr>
            <a:spLocks noGrp="1" noChangeArrowheads="1"/>
          </p:cNvSpPr>
          <p:nvPr>
            <p:ph type="title"/>
          </p:nvPr>
        </p:nvSpPr>
        <p:spPr>
          <a:xfrm>
            <a:off x="457200" y="150829"/>
            <a:ext cx="8229600" cy="1263192"/>
          </a:xfrm>
        </p:spPr>
        <p:txBody>
          <a:bodyPr/>
          <a:lstStyle/>
          <a:p>
            <a:pPr eaLnBrk="1" hangingPunct="1"/>
            <a:r>
              <a:rPr lang="en-US" altLang="en-US" dirty="0" smtClean="0">
                <a:ea typeface="宋体" panose="02010600030101010101" pitchFamily="2" charset="-122"/>
              </a:rPr>
              <a:t>Planetary Alignments</a:t>
            </a:r>
            <a:endParaRPr lang="en-US" altLang="en-US" dirty="0" smtClean="0">
              <a:solidFill>
                <a:srgbClr val="FF0000"/>
              </a:solidFill>
            </a:endParaRPr>
          </a:p>
        </p:txBody>
      </p:sp>
      <p:sp>
        <p:nvSpPr>
          <p:cNvPr id="25604" name="Rectangle 3"/>
          <p:cNvSpPr>
            <a:spLocks noGrp="1" noChangeArrowheads="1"/>
          </p:cNvSpPr>
          <p:nvPr>
            <p:ph type="body" sz="half" idx="1"/>
          </p:nvPr>
        </p:nvSpPr>
        <p:spPr>
          <a:xfrm>
            <a:off x="533400" y="1329817"/>
            <a:ext cx="5452621" cy="4530209"/>
          </a:xfrm>
        </p:spPr>
        <p:txBody>
          <a:bodyPr/>
          <a:lstStyle/>
          <a:p>
            <a:pPr eaLnBrk="1" hangingPunct="1"/>
            <a:r>
              <a:rPr lang="en-US" altLang="zh-CN" sz="2000" dirty="0" smtClean="0">
                <a:ea typeface="宋体" panose="02010600030101010101" pitchFamily="2" charset="-122"/>
              </a:rPr>
              <a:t>The graphic at right shows some important planetary alignments, as viewed from space.</a:t>
            </a:r>
          </a:p>
          <a:p>
            <a:pPr eaLnBrk="1" hangingPunct="1"/>
            <a:r>
              <a:rPr lang="en-US" altLang="zh-CN" sz="2000" dirty="0" smtClean="0">
                <a:ea typeface="宋体" panose="02010600030101010101" pitchFamily="2" charset="-122"/>
              </a:rPr>
              <a:t>Use the </a:t>
            </a:r>
            <a:r>
              <a:rPr lang="en-US" altLang="en-US" sz="2000" dirty="0">
                <a:ea typeface="宋体" panose="02010600030101010101" pitchFamily="2" charset="-122"/>
                <a:hlinkClick r:id="rId3"/>
              </a:rPr>
              <a:t>Sky Live 3D Solar </a:t>
            </a:r>
            <a:r>
              <a:rPr lang="en-US" altLang="en-US" sz="2000" dirty="0" smtClean="0">
                <a:ea typeface="宋体" panose="02010600030101010101" pitchFamily="2" charset="-122"/>
                <a:hlinkClick r:id="rId3"/>
              </a:rPr>
              <a:t>System</a:t>
            </a:r>
            <a:r>
              <a:rPr lang="en-US" altLang="en-US" sz="2000" dirty="0" smtClean="0">
                <a:ea typeface="宋体" panose="02010600030101010101" pitchFamily="2" charset="-122"/>
              </a:rPr>
              <a:t> to line up the Sun, Earth, and an “inferior” planet.  There are two possible alignments, </a:t>
            </a:r>
            <a:r>
              <a:rPr lang="en-US" altLang="en-US" sz="2000" dirty="0" smtClean="0">
                <a:solidFill>
                  <a:srgbClr val="FF0000"/>
                </a:solidFill>
                <a:ea typeface="宋体" panose="02010600030101010101" pitchFamily="2" charset="-122"/>
              </a:rPr>
              <a:t>inferior conjunction</a:t>
            </a:r>
            <a:r>
              <a:rPr lang="en-US" altLang="en-US" sz="2000" dirty="0" smtClean="0">
                <a:ea typeface="宋体" panose="02010600030101010101" pitchFamily="2" charset="-122"/>
              </a:rPr>
              <a:t> and </a:t>
            </a:r>
            <a:r>
              <a:rPr lang="en-US" altLang="en-US" sz="2000" dirty="0" smtClean="0">
                <a:solidFill>
                  <a:srgbClr val="FF0000"/>
                </a:solidFill>
                <a:ea typeface="宋体" panose="02010600030101010101" pitchFamily="2" charset="-122"/>
              </a:rPr>
              <a:t>superior conjunction</a:t>
            </a:r>
            <a:r>
              <a:rPr lang="en-US" altLang="en-US" sz="2000" dirty="0" smtClean="0">
                <a:ea typeface="宋体" panose="02010600030101010101" pitchFamily="2" charset="-122"/>
              </a:rPr>
              <a:t>.</a:t>
            </a:r>
            <a:endParaRPr lang="en-US" altLang="zh-CN" sz="2800" i="1" dirty="0">
              <a:latin typeface="Times New Roman" panose="02020603050405020304" pitchFamily="18" charset="0"/>
              <a:ea typeface="宋体" panose="02010600030101010101" pitchFamily="2" charset="-122"/>
            </a:endParaRPr>
          </a:p>
          <a:p>
            <a:pPr eaLnBrk="1" hangingPunct="1"/>
            <a:r>
              <a:rPr lang="en-US" altLang="zh-CN" sz="2000" dirty="0" smtClean="0">
                <a:ea typeface="宋体" panose="02010600030101010101" pitchFamily="2" charset="-122"/>
              </a:rPr>
              <a:t>Use the </a:t>
            </a:r>
            <a:r>
              <a:rPr lang="en-US" altLang="en-US" sz="2000" dirty="0">
                <a:ea typeface="宋体" panose="02010600030101010101" pitchFamily="2" charset="-122"/>
                <a:hlinkClick r:id="rId3"/>
              </a:rPr>
              <a:t>Sky Live 3D Solar </a:t>
            </a:r>
            <a:r>
              <a:rPr lang="en-US" altLang="en-US" sz="2000" dirty="0" smtClean="0">
                <a:ea typeface="宋体" panose="02010600030101010101" pitchFamily="2" charset="-122"/>
                <a:hlinkClick r:id="rId3"/>
              </a:rPr>
              <a:t>System</a:t>
            </a:r>
            <a:r>
              <a:rPr lang="en-US" altLang="en-US" sz="2000" dirty="0" smtClean="0">
                <a:ea typeface="宋体" panose="02010600030101010101" pitchFamily="2" charset="-122"/>
              </a:rPr>
              <a:t> to line up the Sun, Earth, and an outer, or “superior” planet.  There are two possible alignments, </a:t>
            </a:r>
            <a:r>
              <a:rPr lang="en-US" altLang="en-US" sz="2000" dirty="0" smtClean="0">
                <a:solidFill>
                  <a:srgbClr val="FF0000"/>
                </a:solidFill>
                <a:ea typeface="宋体" panose="02010600030101010101" pitchFamily="2" charset="-122"/>
              </a:rPr>
              <a:t>opposition</a:t>
            </a:r>
            <a:r>
              <a:rPr lang="en-US" altLang="en-US" sz="2000" dirty="0" smtClean="0">
                <a:ea typeface="宋体" panose="02010600030101010101" pitchFamily="2" charset="-122"/>
              </a:rPr>
              <a:t> and superior </a:t>
            </a:r>
            <a:r>
              <a:rPr lang="en-US" altLang="en-US" sz="2000" dirty="0" smtClean="0">
                <a:solidFill>
                  <a:srgbClr val="FF0000"/>
                </a:solidFill>
                <a:ea typeface="宋体" panose="02010600030101010101" pitchFamily="2" charset="-122"/>
              </a:rPr>
              <a:t>conjunction</a:t>
            </a:r>
            <a:r>
              <a:rPr lang="en-US" altLang="en-US" sz="2000" dirty="0" smtClean="0">
                <a:ea typeface="宋体" panose="02010600030101010101" pitchFamily="2" charset="-122"/>
              </a:rPr>
              <a:t> (or just conjunction, since there is no inferior conjunction for a superior planet).</a:t>
            </a:r>
          </a:p>
          <a:p>
            <a:pPr eaLnBrk="1" hangingPunct="1"/>
            <a:r>
              <a:rPr lang="en-US" altLang="zh-CN" sz="2000" dirty="0" smtClean="0">
                <a:ea typeface="宋体" panose="02010600030101010101" pitchFamily="2" charset="-122"/>
              </a:rPr>
              <a:t>Now try getting a </a:t>
            </a:r>
            <a:r>
              <a:rPr lang="en-US" altLang="zh-CN" sz="2000" dirty="0" smtClean="0">
                <a:solidFill>
                  <a:srgbClr val="FF0000"/>
                </a:solidFill>
                <a:ea typeface="宋体" panose="02010600030101010101" pitchFamily="2" charset="-122"/>
              </a:rPr>
              <a:t>greatest elongation</a:t>
            </a:r>
            <a:r>
              <a:rPr lang="en-US" altLang="zh-CN" sz="2000" dirty="0" smtClean="0">
                <a:ea typeface="宋体" panose="02010600030101010101" pitchFamily="2" charset="-122"/>
              </a:rPr>
              <a:t> (only applied to inferior planets).</a:t>
            </a:r>
            <a:endParaRPr lang="en-US" altLang="zh-CN" sz="2000" dirty="0">
              <a:ea typeface="宋体" panose="02010600030101010101" pitchFamily="2" charset="-122"/>
            </a:endParaRPr>
          </a:p>
        </p:txBody>
      </p:sp>
      <p:pic>
        <p:nvPicPr>
          <p:cNvPr id="1026" name="Picture 2" descr="https://web.njit.edu/~gary/320/assets/Planet_alignments.gif"/>
          <p:cNvPicPr>
            <a:picLocks noChangeAspect="1" noChangeArrowheads="1"/>
          </p:cNvPicPr>
          <p:nvPr/>
        </p:nvPicPr>
        <p:blipFill rotWithShape="1">
          <a:blip r:embed="rId4">
            <a:extLst>
              <a:ext uri="{28A0092B-C50C-407E-A947-70E740481C1C}">
                <a14:useLocalDpi xmlns:a14="http://schemas.microsoft.com/office/drawing/2010/main" val="0"/>
              </a:ext>
            </a:extLst>
          </a:blip>
          <a:srcRect l="7899"/>
          <a:stretch/>
        </p:blipFill>
        <p:spPr bwMode="auto">
          <a:xfrm>
            <a:off x="5938887" y="1329817"/>
            <a:ext cx="3125017" cy="33930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80003" y="4988804"/>
            <a:ext cx="2257720" cy="707886"/>
          </a:xfrm>
          <a:prstGeom prst="rect">
            <a:avLst/>
          </a:prstGeom>
          <a:noFill/>
        </p:spPr>
        <p:txBody>
          <a:bodyPr wrap="square" rtlCol="0">
            <a:spAutoFit/>
          </a:bodyPr>
          <a:lstStyle/>
          <a:p>
            <a:pPr algn="l"/>
            <a:r>
              <a:rPr lang="en-US" sz="2000" dirty="0" smtClean="0"/>
              <a:t>Compare Sky Live with </a:t>
            </a:r>
            <a:r>
              <a:rPr lang="en-US" sz="2000" dirty="0" err="1" smtClean="0"/>
              <a:t>Stellarium</a:t>
            </a:r>
            <a:r>
              <a:rPr lang="en-US" sz="2000" dirty="0" smtClean="0"/>
              <a: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Retrograde Motion Explained</a:t>
            </a:r>
            <a:endParaRPr lang="en-US" dirty="0"/>
          </a:p>
        </p:txBody>
      </p:sp>
      <p:sp>
        <p:nvSpPr>
          <p:cNvPr id="3" name="Text Placeholder 2"/>
          <p:cNvSpPr>
            <a:spLocks noGrp="1"/>
          </p:cNvSpPr>
          <p:nvPr>
            <p:ph type="body" sz="half" idx="1"/>
          </p:nvPr>
        </p:nvSpPr>
        <p:spPr>
          <a:xfrm>
            <a:off x="457200" y="1447800"/>
            <a:ext cx="4510726" cy="4648200"/>
          </a:xfrm>
        </p:spPr>
        <p:txBody>
          <a:bodyPr/>
          <a:lstStyle/>
          <a:p>
            <a:r>
              <a:rPr lang="en-US" sz="1800" dirty="0" smtClean="0"/>
              <a:t>The Ptolemaic System used epicycles to account for the observed “backward” or retrograde motion of the planets.</a:t>
            </a:r>
          </a:p>
          <a:p>
            <a:r>
              <a:rPr lang="en-US" sz="1800" dirty="0" smtClean="0"/>
              <a:t>The Copernican Model accounts for this naturally, since inner planets catch up to and then pass outer planets.</a:t>
            </a:r>
          </a:p>
          <a:p>
            <a:r>
              <a:rPr lang="en-US" sz="1800" dirty="0" smtClean="0"/>
              <a:t>This occurs, as observed, when the outer, or superior planet is near opposition.</a:t>
            </a:r>
          </a:p>
          <a:p>
            <a:r>
              <a:rPr lang="en-US" sz="1800" dirty="0" smtClean="0"/>
              <a:t>Inner, or inferior planets, also show retrograde motion near inferior conjunction.</a:t>
            </a:r>
          </a:p>
          <a:p>
            <a:r>
              <a:rPr lang="en-US" sz="1800" dirty="0" smtClean="0"/>
              <a:t>The retrograde motion is only an </a:t>
            </a:r>
            <a:r>
              <a:rPr lang="en-US" sz="1800" dirty="0" smtClean="0">
                <a:solidFill>
                  <a:srgbClr val="FF0000"/>
                </a:solidFill>
              </a:rPr>
              <a:t>apparent</a:t>
            </a:r>
            <a:r>
              <a:rPr lang="en-US" sz="1800" dirty="0" smtClean="0"/>
              <a:t> motion, due to our viewpoint.</a:t>
            </a:r>
          </a:p>
          <a:p>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pic>
        <p:nvPicPr>
          <p:cNvPr id="2050" name="Picture 2" descr="https://web.njit.edu/~gary/320/assets/Retrograde.gif"/>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l="13024"/>
          <a:stretch/>
        </p:blipFill>
        <p:spPr bwMode="auto">
          <a:xfrm>
            <a:off x="5062195" y="1295400"/>
            <a:ext cx="3624606" cy="4167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0099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Time Between Oppositions (etc.)</a:t>
            </a:r>
            <a:endParaRPr lang="en-US" sz="4000" dirty="0"/>
          </a:p>
        </p:txBody>
      </p:sp>
      <p:sp>
        <p:nvSpPr>
          <p:cNvPr id="3" name="Text Placeholder 2"/>
          <p:cNvSpPr>
            <a:spLocks noGrp="1"/>
          </p:cNvSpPr>
          <p:nvPr>
            <p:ph type="body" sz="half" idx="1"/>
          </p:nvPr>
        </p:nvSpPr>
        <p:spPr>
          <a:xfrm>
            <a:off x="457200" y="1116290"/>
            <a:ext cx="8300301" cy="4648200"/>
          </a:xfrm>
        </p:spPr>
        <p:txBody>
          <a:bodyPr/>
          <a:lstStyle/>
          <a:p>
            <a:r>
              <a:rPr lang="en-US" sz="1800" dirty="0" smtClean="0"/>
              <a:t>If we look at the orbit of a planet from some point out in space, we will see that it completes its orbit in a </a:t>
            </a:r>
            <a:r>
              <a:rPr lang="en-US" sz="1800" dirty="0" smtClean="0">
                <a:solidFill>
                  <a:srgbClr val="FF0000"/>
                </a:solidFill>
              </a:rPr>
              <a:t>sidereal</a:t>
            </a:r>
            <a:r>
              <a:rPr lang="en-US" sz="1800" dirty="0" smtClean="0"/>
              <a:t> period, </a:t>
            </a:r>
            <a:r>
              <a:rPr lang="en-US" sz="1800" i="1" dirty="0" smtClean="0">
                <a:latin typeface="Times New Roman" panose="02020603050405020304" pitchFamily="18" charset="0"/>
                <a:cs typeface="Times New Roman" panose="02020603050405020304" pitchFamily="18" charset="0"/>
              </a:rPr>
              <a:t>P</a:t>
            </a:r>
            <a:r>
              <a:rPr lang="en-US" sz="1800" dirty="0" smtClean="0"/>
              <a:t> (meaning relative to the stars).  You can remember the side</a:t>
            </a:r>
            <a:r>
              <a:rPr lang="en-US" sz="1800" dirty="0" smtClean="0">
                <a:solidFill>
                  <a:srgbClr val="FF0000"/>
                </a:solidFill>
              </a:rPr>
              <a:t>real</a:t>
            </a:r>
            <a:r>
              <a:rPr lang="en-US" sz="1800" dirty="0" smtClean="0"/>
              <a:t> period is the “real” period.  The Earth’s sidereal period is </a:t>
            </a:r>
            <a:r>
              <a:rPr lang="en-US" sz="1800" i="1" dirty="0" smtClean="0">
                <a:latin typeface="Times New Roman" panose="02020603050405020304" pitchFamily="18" charset="0"/>
                <a:cs typeface="Times New Roman" panose="02020603050405020304" pitchFamily="18" charset="0"/>
              </a:rPr>
              <a:t>P</a:t>
            </a:r>
            <a:r>
              <a:rPr lang="en-US" sz="1800" dirty="0" smtClean="0">
                <a:latin typeface="Times New Roman" panose="02020603050405020304" pitchFamily="18" charset="0"/>
                <a:cs typeface="Times New Roman" panose="02020603050405020304" pitchFamily="18" charset="0"/>
              </a:rPr>
              <a:t> = 365.25 days</a:t>
            </a:r>
            <a:r>
              <a:rPr lang="en-US" sz="1800" dirty="0" smtClean="0"/>
              <a:t>.</a:t>
            </a:r>
          </a:p>
          <a:p>
            <a:r>
              <a:rPr lang="en-US" sz="1800" dirty="0" smtClean="0"/>
              <a:t>However, the time between two repeated planetary alignments (e.g. oppositions, or conjunctions, etc.) is called the synodic period, </a:t>
            </a:r>
            <a:r>
              <a:rPr lang="en-US" sz="1800" i="1" dirty="0" smtClean="0">
                <a:latin typeface="Times New Roman" panose="02020603050405020304" pitchFamily="18" charset="0"/>
                <a:cs typeface="Times New Roman" panose="02020603050405020304" pitchFamily="18" charset="0"/>
              </a:rPr>
              <a:t>S</a:t>
            </a:r>
            <a:r>
              <a:rPr lang="en-US" sz="1800" dirty="0" smtClean="0"/>
              <a:t>.  As we pass by a planet, we can “nod” at the sy</a:t>
            </a:r>
            <a:r>
              <a:rPr lang="en-US" sz="1800" dirty="0" smtClean="0">
                <a:solidFill>
                  <a:srgbClr val="FF0000"/>
                </a:solidFill>
              </a:rPr>
              <a:t>nod</a:t>
            </a:r>
            <a:r>
              <a:rPr lang="en-US" sz="1800" dirty="0" smtClean="0"/>
              <a:t>ic period.  This period will depend on the sidereal periods of both of the two planets.</a:t>
            </a:r>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p:pic>
        <p:nvPicPr>
          <p:cNvPr id="9" name="Picture 8"/>
          <p:cNvPicPr>
            <a:picLocks noChangeAspect="1"/>
          </p:cNvPicPr>
          <p:nvPr/>
        </p:nvPicPr>
        <p:blipFill>
          <a:blip r:embed="rId2"/>
          <a:stretch>
            <a:fillRect/>
          </a:stretch>
        </p:blipFill>
        <p:spPr>
          <a:xfrm>
            <a:off x="927214" y="3553906"/>
            <a:ext cx="1872751" cy="2346635"/>
          </a:xfrm>
          <a:prstGeom prst="rect">
            <a:avLst/>
          </a:prstGeom>
        </p:spPr>
      </p:pic>
      <p:pic>
        <p:nvPicPr>
          <p:cNvPr id="10" name="Picture 9"/>
          <p:cNvPicPr>
            <a:picLocks noChangeAspect="1"/>
          </p:cNvPicPr>
          <p:nvPr/>
        </p:nvPicPr>
        <p:blipFill>
          <a:blip r:embed="rId3"/>
          <a:stretch>
            <a:fillRect/>
          </a:stretch>
        </p:blipFill>
        <p:spPr>
          <a:xfrm>
            <a:off x="3028674" y="3553905"/>
            <a:ext cx="1852363" cy="2346635"/>
          </a:xfrm>
          <a:prstGeom prst="rect">
            <a:avLst/>
          </a:prstGeom>
        </p:spPr>
      </p:pic>
      <p:pic>
        <p:nvPicPr>
          <p:cNvPr id="11" name="Picture 10"/>
          <p:cNvPicPr>
            <a:picLocks noChangeAspect="1"/>
          </p:cNvPicPr>
          <p:nvPr/>
        </p:nvPicPr>
        <p:blipFill>
          <a:blip r:embed="rId4"/>
          <a:stretch>
            <a:fillRect/>
          </a:stretch>
        </p:blipFill>
        <p:spPr>
          <a:xfrm>
            <a:off x="5107852" y="3553655"/>
            <a:ext cx="1839700" cy="2346885"/>
          </a:xfrm>
          <a:prstGeom prst="rect">
            <a:avLst/>
          </a:prstGeom>
        </p:spPr>
      </p:pic>
      <p:cxnSp>
        <p:nvCxnSpPr>
          <p:cNvPr id="13" name="Straight Connector 12"/>
          <p:cNvCxnSpPr/>
          <p:nvPr/>
        </p:nvCxnSpPr>
        <p:spPr bwMode="auto">
          <a:xfrm>
            <a:off x="1480008" y="3440390"/>
            <a:ext cx="386497" cy="103734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9" name="Straight Connector 18"/>
          <p:cNvCxnSpPr/>
          <p:nvPr/>
        </p:nvCxnSpPr>
        <p:spPr bwMode="auto">
          <a:xfrm>
            <a:off x="3564897" y="3423107"/>
            <a:ext cx="386497" cy="103734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5260571" y="3836709"/>
            <a:ext cx="769635" cy="622167"/>
          </a:xfrm>
          <a:prstGeom prst="line">
            <a:avLst/>
          </a:prstGeom>
          <a:solidFill>
            <a:schemeClr val="accent1"/>
          </a:solidFill>
          <a:ln w="38100" cap="flat" cmpd="sng" algn="ctr">
            <a:solidFill>
              <a:srgbClr val="FFFF00"/>
            </a:solidFill>
            <a:prstDash val="solid"/>
            <a:round/>
            <a:headEnd type="none" w="med" len="med"/>
            <a:tailEnd type="none" w="med" len="med"/>
          </a:ln>
          <a:effectLst/>
        </p:spPr>
      </p:cxnSp>
      <p:grpSp>
        <p:nvGrpSpPr>
          <p:cNvPr id="24" name="Group 23"/>
          <p:cNvGrpSpPr/>
          <p:nvPr/>
        </p:nvGrpSpPr>
        <p:grpSpPr>
          <a:xfrm>
            <a:off x="5373696" y="3785744"/>
            <a:ext cx="1337712" cy="1328297"/>
            <a:chOff x="5373696" y="3785744"/>
            <a:chExt cx="1337712" cy="1328297"/>
          </a:xfrm>
        </p:grpSpPr>
        <p:sp>
          <p:nvSpPr>
            <p:cNvPr id="22" name="Arc 21"/>
            <p:cNvSpPr/>
            <p:nvPr/>
          </p:nvSpPr>
          <p:spPr bwMode="auto">
            <a:xfrm>
              <a:off x="5373696" y="3827284"/>
              <a:ext cx="1337712" cy="1286757"/>
            </a:xfrm>
            <a:prstGeom prst="arc">
              <a:avLst>
                <a:gd name="adj1" fmla="val 13114593"/>
                <a:gd name="adj2" fmla="val 14846607"/>
              </a:avLst>
            </a:prstGeom>
            <a:solidFill>
              <a:srgbClr val="009999">
                <a:alpha val="60000"/>
              </a:srgbClr>
            </a:solidFill>
            <a:ln w="3810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23" name="TextBox 22"/>
            <p:cNvSpPr txBox="1"/>
            <p:nvPr/>
          </p:nvSpPr>
          <p:spPr>
            <a:xfrm>
              <a:off x="5584054" y="3785744"/>
              <a:ext cx="338554" cy="461665"/>
            </a:xfrm>
            <a:prstGeom prst="rect">
              <a:avLst/>
            </a:prstGeom>
            <a:noFill/>
          </p:spPr>
          <p:txBody>
            <a:bodyPr wrap="none" rtlCol="0">
              <a:spAutoFit/>
            </a:bodyPr>
            <a:lstStyle/>
            <a:p>
              <a:pPr algn="l"/>
              <a:r>
                <a:rPr lang="en-US" sz="2400" i="1" dirty="0" smtClean="0">
                  <a:solidFill>
                    <a:schemeClr val="tx1"/>
                  </a:solidFill>
                  <a:latin typeface="Times New Roman" panose="02020603050405020304" pitchFamily="18" charset="0"/>
                  <a:cs typeface="Times New Roman" panose="02020603050405020304" pitchFamily="18" charset="0"/>
                </a:rPr>
                <a:t>n</a:t>
              </a:r>
            </a:p>
          </p:txBody>
        </p:sp>
      </p:grpSp>
      <p:cxnSp>
        <p:nvCxnSpPr>
          <p:cNvPr id="25" name="Straight Connector 24"/>
          <p:cNvCxnSpPr/>
          <p:nvPr/>
        </p:nvCxnSpPr>
        <p:spPr bwMode="auto">
          <a:xfrm>
            <a:off x="5650998" y="3433322"/>
            <a:ext cx="386497" cy="103734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31541930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Time Between Oppositions (etc.)</a:t>
            </a:r>
            <a:endParaRPr lang="en-US" sz="4000" dirty="0"/>
          </a:p>
        </p:txBody>
      </p:sp>
      <mc:AlternateContent xmlns:mc="http://schemas.openxmlformats.org/markup-compatibility/2006">
        <mc:Choice xmlns:a14="http://schemas.microsoft.com/office/drawing/2010/main" Requires="a14">
          <p:sp>
            <p:nvSpPr>
              <p:cNvPr id="3" name="Text Placeholder 2"/>
              <p:cNvSpPr>
                <a:spLocks noGrp="1"/>
              </p:cNvSpPr>
              <p:nvPr>
                <p:ph type="body" sz="half" idx="1"/>
              </p:nvPr>
            </p:nvSpPr>
            <p:spPr>
              <a:xfrm>
                <a:off x="457200" y="1116290"/>
                <a:ext cx="8429625" cy="4648200"/>
              </a:xfrm>
            </p:spPr>
            <p:txBody>
              <a:bodyPr/>
              <a:lstStyle/>
              <a:p>
                <a:r>
                  <a:rPr lang="en-US" sz="1800" dirty="0" smtClean="0"/>
                  <a:t>Consider one trip of a planet around the Sun as traversing 360˚.  Then the angular speed (in degrees/year) is </a:t>
                </a:r>
                <a:r>
                  <a:rPr lang="en-US" sz="1800" dirty="0" smtClean="0">
                    <a:latin typeface="Times New Roman" panose="02020603050405020304" pitchFamily="18" charset="0"/>
                    <a:cs typeface="Times New Roman" panose="02020603050405020304" pitchFamily="18" charset="0"/>
                  </a:rPr>
                  <a:t>360/</a:t>
                </a:r>
                <a:r>
                  <a:rPr lang="en-US" sz="1800" i="1" dirty="0" smtClean="0">
                    <a:latin typeface="Times New Roman" panose="02020603050405020304" pitchFamily="18" charset="0"/>
                    <a:cs typeface="Times New Roman" panose="02020603050405020304" pitchFamily="18" charset="0"/>
                  </a:rPr>
                  <a:t>P</a:t>
                </a:r>
                <a:r>
                  <a:rPr lang="en-US" sz="1800" dirty="0" smtClean="0"/>
                  <a:t>, where </a:t>
                </a:r>
                <a:r>
                  <a:rPr lang="en-US" sz="1800" i="1" dirty="0" smtClean="0">
                    <a:latin typeface="Times New Roman" panose="02020603050405020304" pitchFamily="18" charset="0"/>
                    <a:cs typeface="Times New Roman" panose="02020603050405020304" pitchFamily="18" charset="0"/>
                  </a:rPr>
                  <a:t>P</a:t>
                </a:r>
                <a:r>
                  <a:rPr lang="en-US" sz="1800" dirty="0" smtClean="0"/>
                  <a:t> is the sidereal period of the planet in Earth years.  Let’s denote the period of Earth as                       .  The Earth’s angular speed is just </a:t>
                </a:r>
                <a:r>
                  <a:rPr lang="en-US" sz="1800" dirty="0" smtClean="0">
                    <a:latin typeface="Times New Roman" panose="02020603050405020304" pitchFamily="18" charset="0"/>
                    <a:cs typeface="Times New Roman" panose="02020603050405020304" pitchFamily="18" charset="0"/>
                  </a:rPr>
                  <a:t>360/</a:t>
                </a:r>
                <a:r>
                  <a:rPr lang="en-US" sz="1800" i="1" dirty="0" smtClean="0">
                    <a:latin typeface="Times New Roman" panose="02020603050405020304" pitchFamily="18" charset="0"/>
                    <a:cs typeface="Times New Roman" panose="02020603050405020304" pitchFamily="18" charset="0"/>
                  </a:rPr>
                  <a:t>P</a:t>
                </a:r>
                <a14:m>
                  <m:oMath xmlns:m="http://schemas.openxmlformats.org/officeDocument/2006/math">
                    <m:r>
                      <a:rPr lang="en-US" sz="1800" i="1" baseline="-25000">
                        <a:latin typeface="Cambria Math" panose="02040503050406030204" pitchFamily="18" charset="0"/>
                        <a:ea typeface="Cambria Math" panose="02040503050406030204" pitchFamily="18" charset="0"/>
                      </a:rPr>
                      <m:t>⨁</m:t>
                    </m:r>
                  </m:oMath>
                </a14:m>
                <a:r>
                  <a:rPr lang="en-US" sz="1800" dirty="0" smtClean="0"/>
                  <a:t>.</a:t>
                </a:r>
              </a:p>
              <a:p>
                <a:r>
                  <a:rPr lang="en-US" sz="1800" dirty="0" smtClean="0"/>
                  <a:t>Copernicus derived the synodic period.  For a superior planet, the </a:t>
                </a:r>
                <a:r>
                  <a:rPr lang="en-US" sz="1800" dirty="0"/>
                  <a:t>Earth has to go </a:t>
                </a:r>
                <a:r>
                  <a:rPr lang="en-US" sz="1800" dirty="0" smtClean="0"/>
                  <a:t>360˚ around</a:t>
                </a:r>
                <a:r>
                  <a:rPr lang="en-US" sz="1800" dirty="0"/>
                  <a:t>, then go another </a:t>
                </a:r>
                <a:r>
                  <a:rPr lang="en-US" sz="1800" i="1" dirty="0">
                    <a:latin typeface="Times New Roman" panose="02020603050405020304" pitchFamily="18" charset="0"/>
                    <a:cs typeface="Times New Roman" panose="02020603050405020304" pitchFamily="18" charset="0"/>
                  </a:rPr>
                  <a:t>n</a:t>
                </a:r>
                <a:r>
                  <a:rPr lang="en-US" sz="1800" dirty="0"/>
                  <a:t> degrees to make up for the motion of the planet in one synodic period.  The rate for the Earth, though, is of </a:t>
                </a:r>
                <a:r>
                  <a:rPr lang="en-US" sz="1800" dirty="0" smtClean="0"/>
                  <a:t>course </a:t>
                </a:r>
                <a:r>
                  <a:rPr lang="en-US" sz="1800" dirty="0"/>
                  <a:t>constant, so we </a:t>
                </a:r>
                <a:r>
                  <a:rPr lang="en-US" sz="1800" dirty="0" smtClean="0"/>
                  <a:t>have</a:t>
                </a:r>
              </a:p>
              <a:p>
                <a:endParaRPr lang="en-US" sz="1800" dirty="0"/>
              </a:p>
              <a:p>
                <a:r>
                  <a:rPr lang="en-US" sz="1800" dirty="0" smtClean="0"/>
                  <a:t>At the same time, the superior planet has only gone </a:t>
                </a:r>
                <a:r>
                  <a:rPr lang="en-US" sz="1800" i="1" dirty="0">
                    <a:latin typeface="Times New Roman" panose="02020603050405020304" pitchFamily="18" charset="0"/>
                    <a:cs typeface="Times New Roman" panose="02020603050405020304" pitchFamily="18" charset="0"/>
                  </a:rPr>
                  <a:t>n</a:t>
                </a:r>
                <a:r>
                  <a:rPr lang="en-US" sz="1800" dirty="0"/>
                  <a:t> </a:t>
                </a:r>
                <a:r>
                  <a:rPr lang="en-US" sz="1800" dirty="0" smtClean="0"/>
                  <a:t>degrees at its (slower) orbital rate of </a:t>
                </a:r>
                <a:r>
                  <a:rPr lang="en-US" sz="1800" dirty="0" smtClean="0">
                    <a:latin typeface="Times New Roman" panose="02020603050405020304" pitchFamily="18" charset="0"/>
                    <a:cs typeface="Times New Roman" panose="02020603050405020304" pitchFamily="18" charset="0"/>
                  </a:rPr>
                  <a:t>360/</a:t>
                </a:r>
                <a:r>
                  <a:rPr lang="en-US" sz="1800" i="1" dirty="0" smtClean="0">
                    <a:latin typeface="Times New Roman" panose="02020603050405020304" pitchFamily="18" charset="0"/>
                    <a:cs typeface="Times New Roman" panose="02020603050405020304" pitchFamily="18" charset="0"/>
                  </a:rPr>
                  <a:t>P</a:t>
                </a:r>
                <a:r>
                  <a:rPr lang="en-US" sz="1800" dirty="0" smtClean="0"/>
                  <a:t>, so</a:t>
                </a:r>
              </a:p>
              <a:p>
                <a:endParaRPr lang="en-US" sz="1800" dirty="0"/>
              </a:p>
              <a:p>
                <a:r>
                  <a:rPr lang="en-US" sz="1800" dirty="0" smtClean="0"/>
                  <a:t>Plugging this into the first equation and eliminating the common factor 360, we have</a:t>
                </a:r>
              </a:p>
            </p:txBody>
          </p:sp>
        </mc:Choice>
        <mc:Fallback>
          <p:sp>
            <p:nvSpPr>
              <p:cNvPr id="3" name="Text Placeholder 2"/>
              <p:cNvSpPr>
                <a:spLocks noGrp="1" noRot="1" noChangeAspect="1" noMove="1" noResize="1" noEditPoints="1" noAdjustHandles="1" noChangeArrowheads="1" noChangeShapeType="1" noTextEdit="1"/>
              </p:cNvSpPr>
              <p:nvPr>
                <p:ph type="body" sz="half" idx="1"/>
              </p:nvPr>
            </p:nvSpPr>
            <p:spPr>
              <a:xfrm>
                <a:off x="457200" y="1116290"/>
                <a:ext cx="8429625" cy="4648200"/>
              </a:xfrm>
              <a:blipFill>
                <a:blip r:embed="rId2"/>
                <a:stretch>
                  <a:fillRect l="-145" t="-655" r="-1374"/>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September 6,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2957462" y="3179176"/>
                <a:ext cx="4176075" cy="582082"/>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360+</m:t>
                          </m:r>
                          <m:r>
                            <a:rPr lang="en-US" sz="1800" b="0" i="1" smtClean="0">
                              <a:latin typeface="Cambria Math" panose="02040503050406030204" pitchFamily="18" charset="0"/>
                            </a:rPr>
                            <m:t>𝑛</m:t>
                          </m:r>
                        </m:num>
                        <m:den>
                          <m:r>
                            <a:rPr lang="en-US" sz="1800" b="0" i="1" smtClean="0">
                              <a:latin typeface="Cambria Math" panose="02040503050406030204" pitchFamily="18" charset="0"/>
                            </a:rPr>
                            <m:t>𝑆</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360</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m:t>
                              </m:r>
                            </m:sub>
                          </m:sSub>
                        </m:den>
                      </m:f>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360</m:t>
                          </m:r>
                        </m:num>
                        <m:den>
                          <m:r>
                            <a:rPr lang="en-US" sz="1800" b="0" i="1" smtClean="0">
                              <a:latin typeface="Cambria Math" panose="02040503050406030204" pitchFamily="18" charset="0"/>
                            </a:rPr>
                            <m:t>𝑆</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𝑆</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360</m:t>
                          </m:r>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m:t>
                              </m:r>
                            </m:sub>
                          </m:sSub>
                        </m:den>
                      </m:f>
                    </m:oMath>
                  </m:oMathPara>
                </a14:m>
                <a:endParaRPr lang="en-US" sz="20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2957462" y="3179176"/>
                <a:ext cx="4176075" cy="5820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52800" y="4082960"/>
                <a:ext cx="1393006" cy="520463"/>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𝑛</m:t>
                          </m:r>
                        </m:num>
                        <m:den>
                          <m:r>
                            <a:rPr lang="en-US" sz="1800" b="0" i="1" smtClean="0">
                              <a:latin typeface="Cambria Math" panose="02040503050406030204" pitchFamily="18" charset="0"/>
                            </a:rPr>
                            <m:t>𝑆</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360</m:t>
                          </m:r>
                        </m:num>
                        <m:den>
                          <m:r>
                            <a:rPr lang="en-US" sz="1800" b="0" i="1" smtClean="0">
                              <a:latin typeface="Cambria Math" panose="02040503050406030204" pitchFamily="18" charset="0"/>
                            </a:rPr>
                            <m:t>𝑃</m:t>
                          </m:r>
                        </m:den>
                      </m:f>
                    </m:oMath>
                  </m:oMathPara>
                </a14:m>
                <a:endParaRPr lang="en-US" sz="18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3352800" y="4082960"/>
                <a:ext cx="1393006" cy="5204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533525" y="5328633"/>
                <a:ext cx="3072550" cy="582082"/>
              </a:xfrm>
              <a:prstGeom prst="rect">
                <a:avLst/>
              </a:prstGeom>
              <a:solidFill>
                <a:schemeClr val="accent5">
                  <a:lumMod val="40000"/>
                  <a:lumOff val="60000"/>
                </a:schemeClr>
              </a:solid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𝑆</m:t>
                          </m:r>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m:t>
                              </m:r>
                            </m:sub>
                          </m:sSub>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𝑃</m:t>
                          </m:r>
                        </m:den>
                      </m:f>
                      <m:r>
                        <a:rPr lang="en-US" sz="1800" b="0" i="0" smtClean="0">
                          <a:latin typeface="Cambria Math" panose="02040503050406030204" pitchFamily="18" charset="0"/>
                        </a:rPr>
                        <m:t> (</m:t>
                      </m:r>
                      <m:r>
                        <m:rPr>
                          <m:sty m:val="p"/>
                        </m:rPr>
                        <a:rPr lang="en-US" sz="1800" b="0" i="0" smtClean="0">
                          <a:latin typeface="Cambria Math" panose="02040503050406030204" pitchFamily="18" charset="0"/>
                        </a:rPr>
                        <m:t>superior</m:t>
                      </m:r>
                      <m:r>
                        <a:rPr lang="en-US" sz="1800" b="0" i="0" smtClean="0">
                          <a:latin typeface="Cambria Math" panose="02040503050406030204" pitchFamily="18" charset="0"/>
                        </a:rPr>
                        <m:t> </m:t>
                      </m:r>
                      <m:r>
                        <m:rPr>
                          <m:sty m:val="p"/>
                        </m:rPr>
                        <a:rPr lang="en-US" sz="1800" b="0" i="0" smtClean="0">
                          <a:latin typeface="Cambria Math" panose="02040503050406030204" pitchFamily="18" charset="0"/>
                        </a:rPr>
                        <m:t>planet</m:t>
                      </m:r>
                      <m:r>
                        <a:rPr lang="en-US" sz="1800" b="0" i="0" smtClean="0">
                          <a:latin typeface="Cambria Math" panose="02040503050406030204" pitchFamily="18" charset="0"/>
                        </a:rPr>
                        <m:t>)</m:t>
                      </m:r>
                    </m:oMath>
                  </m:oMathPara>
                </a14:m>
                <a:endParaRPr lang="en-US" sz="18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533525" y="5328633"/>
                <a:ext cx="3072550" cy="5820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53050" y="5328633"/>
                <a:ext cx="3324225" cy="582082"/>
              </a:xfrm>
              <a:prstGeom prst="rect">
                <a:avLst/>
              </a:prstGeom>
              <a:solidFill>
                <a:schemeClr val="accent5">
                  <a:lumMod val="40000"/>
                  <a:lumOff val="60000"/>
                </a:schemeClr>
              </a:solidFill>
            </p:spPr>
            <p:txBody>
              <a:bodyPr wrap="square" lIns="0" tIns="0" rIns="0" bIns="0" rtlCol="0">
                <a:spAutoFit/>
              </a:bodyPr>
              <a:lstStyle>
                <a:defPPr>
                  <a:defRPr lang="en-US"/>
                </a:defPPr>
                <a:lvl1pPr algn="l">
                  <a:defRPr sz="18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𝑆</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𝑃</m:t>
                          </m:r>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sSub>
                            <m:sSubPr>
                              <m:ctrlPr>
                                <a:rPr lang="en-US" i="1">
                                  <a:latin typeface="Cambria Math" panose="02040503050406030204" pitchFamily="18" charset="0"/>
                                </a:rPr>
                              </m:ctrlPr>
                            </m:sSubPr>
                            <m:e>
                              <m:r>
                                <a:rPr lang="en-US">
                                  <a:latin typeface="Cambria Math" panose="02040503050406030204" pitchFamily="18" charset="0"/>
                                </a:rPr>
                                <m:t>𝑃</m:t>
                              </m:r>
                            </m:e>
                            <m:sub>
                              <m:r>
                                <a:rPr lang="en-US">
                                  <a:latin typeface="Cambria Math" panose="02040503050406030204" pitchFamily="18" charset="0"/>
                                </a:rPr>
                                <m:t>⨁</m:t>
                              </m:r>
                            </m:sub>
                          </m:sSub>
                        </m:den>
                      </m:f>
                      <m:r>
                        <a:rPr lang="en-US">
                          <a:latin typeface="Cambria Math" panose="02040503050406030204" pitchFamily="18" charset="0"/>
                        </a:rPr>
                        <m:t> (</m:t>
                      </m:r>
                      <m:r>
                        <m:rPr>
                          <m:sty m:val="p"/>
                        </m:rPr>
                        <a:rPr lang="en-US">
                          <a:latin typeface="Cambria Math" panose="02040503050406030204" pitchFamily="18" charset="0"/>
                        </a:rPr>
                        <m:t>inferior</m:t>
                      </m:r>
                      <m:r>
                        <a:rPr lang="en-US">
                          <a:latin typeface="Cambria Math" panose="02040503050406030204" pitchFamily="18" charset="0"/>
                        </a:rPr>
                        <m:t> </m:t>
                      </m:r>
                      <m:r>
                        <m:rPr>
                          <m:sty m:val="p"/>
                        </m:rPr>
                        <a:rPr lang="en-US">
                          <a:latin typeface="Cambria Math" panose="02040503050406030204" pitchFamily="18" charset="0"/>
                        </a:rPr>
                        <m:t>planet</m:t>
                      </m:r>
                      <m:r>
                        <a:rPr lang="en-US">
                          <a:latin typeface="Cambria Math" panose="02040503050406030204" pitchFamily="18" charset="0"/>
                        </a:rPr>
                        <m:t>)</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353050" y="5328633"/>
                <a:ext cx="3324225" cy="5820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6698617" y="1718905"/>
                <a:ext cx="1688989" cy="282834"/>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𝐸𝑎𝑟𝑡h</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m:t>
                          </m:r>
                        </m:sub>
                      </m:sSub>
                      <m:r>
                        <a:rPr lang="en-US" sz="1800" i="1">
                          <a:latin typeface="Cambria Math" panose="02040503050406030204" pitchFamily="18" charset="0"/>
                        </a:rPr>
                        <m:t>=1</m:t>
                      </m:r>
                    </m:oMath>
                  </m:oMathPara>
                </a14:m>
                <a:endParaRPr lang="en-US" sz="18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6698617" y="1718905"/>
                <a:ext cx="1688989" cy="282834"/>
              </a:xfrm>
              <a:prstGeom prst="rect">
                <a:avLst/>
              </a:prstGeom>
              <a:blipFill>
                <a:blip r:embed="rId7"/>
                <a:stretch>
                  <a:fillRect l="-2527" r="-2166" b="-26087"/>
                </a:stretch>
              </a:blipFill>
            </p:spPr>
            <p:txBody>
              <a:bodyPr/>
              <a:lstStyle/>
              <a:p>
                <a:r>
                  <a:rPr lang="en-US">
                    <a:noFill/>
                  </a:rPr>
                  <a:t> </a:t>
                </a:r>
              </a:p>
            </p:txBody>
          </p:sp>
        </mc:Fallback>
      </mc:AlternateContent>
    </p:spTree>
    <p:extLst>
      <p:ext uri="{BB962C8B-B14F-4D97-AF65-F5344CB8AC3E}">
        <p14:creationId xmlns:p14="http://schemas.microsoft.com/office/powerpoint/2010/main" val="30470325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Jupiter Example</a:t>
            </a:r>
            <a:endParaRPr lang="en-US" dirty="0"/>
          </a:p>
        </p:txBody>
      </p:sp>
      <p:sp>
        <p:nvSpPr>
          <p:cNvPr id="3" name="Text Placeholder 2"/>
          <p:cNvSpPr>
            <a:spLocks noGrp="1"/>
          </p:cNvSpPr>
          <p:nvPr>
            <p:ph type="body" sz="half" idx="1"/>
          </p:nvPr>
        </p:nvSpPr>
        <p:spPr>
          <a:xfrm>
            <a:off x="457200" y="1447800"/>
            <a:ext cx="8229600" cy="4648200"/>
          </a:xfrm>
        </p:spPr>
        <p:txBody>
          <a:bodyPr/>
          <a:lstStyle/>
          <a:p>
            <a:r>
              <a:rPr lang="en-US" sz="1800" dirty="0" smtClean="0"/>
              <a:t>Look up Jupiter’s orbital (sidereal) period in appendix C (</a:t>
            </a:r>
            <a:r>
              <a:rPr lang="en-US" sz="1800" i="1" dirty="0" smtClean="0">
                <a:latin typeface="Times New Roman" panose="02020603050405020304" pitchFamily="18" charset="0"/>
                <a:cs typeface="Times New Roman" panose="02020603050405020304" pitchFamily="18" charset="0"/>
              </a:rPr>
              <a:t>P</a:t>
            </a:r>
            <a:r>
              <a:rPr lang="en-US" sz="1800" dirty="0" smtClean="0">
                <a:latin typeface="Times New Roman" panose="02020603050405020304" pitchFamily="18" charset="0"/>
                <a:cs typeface="Times New Roman" panose="02020603050405020304" pitchFamily="18" charset="0"/>
              </a:rPr>
              <a:t> = 11.8618 y</a:t>
            </a:r>
            <a:r>
              <a:rPr lang="en-US" sz="1800" dirty="0" smtClean="0"/>
              <a:t>).</a:t>
            </a:r>
          </a:p>
          <a:p>
            <a:r>
              <a:rPr lang="en-US" sz="1800" dirty="0" smtClean="0"/>
              <a:t>What is Jupiter’s synodic period (with Earth)?  Use the expression for a superior planet:</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r>
              <a:rPr lang="en-US" sz="1800" dirty="0" smtClean="0"/>
              <a:t>This is about 33 days longer than a year.</a:t>
            </a:r>
            <a:endParaRPr lang="en-US" sz="1800" dirty="0"/>
          </a:p>
        </p:txBody>
      </p:sp>
      <p:sp>
        <p:nvSpPr>
          <p:cNvPr id="6" name="Date Placeholder 5"/>
          <p:cNvSpPr>
            <a:spLocks noGrp="1"/>
          </p:cNvSpPr>
          <p:nvPr>
            <p:ph type="dt" sz="half" idx="10"/>
          </p:nvPr>
        </p:nvSpPr>
        <p:spPr/>
        <p:txBody>
          <a:bodyPr/>
          <a:lstStyle/>
          <a:p>
            <a:pPr>
              <a:defRPr/>
            </a:pPr>
            <a:r>
              <a:rPr lang="en-US" smtClean="0"/>
              <a:t>September 6, 2018</a:t>
            </a:r>
            <a:endParaRPr lang="en-US" altLang="zh-CN"/>
          </a:p>
        </p:txBody>
      </p:sp>
      <mc:AlternateContent xmlns:mc="http://schemas.openxmlformats.org/markup-compatibility/2006" xmlns:a14="http://schemas.microsoft.com/office/drawing/2010/main">
        <mc:Choice Requires="a14">
          <p:sp>
            <p:nvSpPr>
              <p:cNvPr id="7" name="TextBox 6"/>
              <p:cNvSpPr txBox="1"/>
              <p:nvPr/>
            </p:nvSpPr>
            <p:spPr>
              <a:xfrm>
                <a:off x="1847850" y="2556858"/>
                <a:ext cx="1514475" cy="646716"/>
              </a:xfrm>
              <a:prstGeom prst="rect">
                <a:avLst/>
              </a:prstGeom>
              <a:no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𝑆</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i="1" smtClean="0">
                                  <a:latin typeface="Cambria Math" panose="02040503050406030204" pitchFamily="18" charset="0"/>
                                  <a:ea typeface="Cambria Math" panose="02040503050406030204" pitchFamily="18" charset="0"/>
                                </a:rPr>
                                <m:t>⨁</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𝑃</m:t>
                          </m:r>
                        </m:den>
                      </m:f>
                    </m:oMath>
                  </m:oMathPara>
                </a14:m>
                <a:endParaRPr lang="en-US" sz="2000" i="1" dirty="0" smtClean="0">
                  <a:latin typeface="Cambria Math" panose="020405030504060302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847850" y="2556858"/>
                <a:ext cx="1514475" cy="64671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915497" y="3287558"/>
                <a:ext cx="4566763" cy="578300"/>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𝑆</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11.8618</m:t>
                          </m:r>
                        </m:den>
                      </m:f>
                      <m:r>
                        <a:rPr lang="en-US" sz="2000" b="0" i="1" smtClean="0">
                          <a:latin typeface="Cambria Math" panose="02040503050406030204" pitchFamily="18" charset="0"/>
                        </a:rPr>
                        <m:t>=1−0.0843=0.9157</m:t>
                      </m:r>
                    </m:oMath>
                  </m:oMathPara>
                </a14:m>
                <a:endParaRPr lang="en-US" sz="2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1915497" y="3287558"/>
                <a:ext cx="4566763" cy="5783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15497" y="4018258"/>
                <a:ext cx="3989489" cy="578235"/>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0.9157</m:t>
                          </m:r>
                        </m:den>
                      </m:f>
                      <m:r>
                        <a:rPr lang="en-US" sz="2000" b="0" i="1" smtClean="0">
                          <a:latin typeface="Cambria Math" panose="02040503050406030204" pitchFamily="18" charset="0"/>
                        </a:rPr>
                        <m:t>=1.092 </m:t>
                      </m:r>
                      <m:r>
                        <m:rPr>
                          <m:nor/>
                        </m:rPr>
                        <a:rPr lang="en-US" sz="2000" b="0" i="0" smtClean="0">
                          <a:latin typeface="Cambria Math" panose="02040503050406030204" pitchFamily="18" charset="0"/>
                        </a:rPr>
                        <m:t>y</m:t>
                      </m:r>
                      <m:r>
                        <a:rPr lang="en-US" sz="2000" b="0" i="1" smtClean="0">
                          <a:latin typeface="Cambria Math" panose="02040503050406030204" pitchFamily="18" charset="0"/>
                        </a:rPr>
                        <m:t>=398.9 </m:t>
                      </m:r>
                      <m:r>
                        <m:rPr>
                          <m:nor/>
                        </m:rPr>
                        <a:rPr lang="en-US" sz="2000" b="0" i="0" smtClean="0">
                          <a:latin typeface="Cambria Math" panose="02040503050406030204" pitchFamily="18" charset="0"/>
                        </a:rPr>
                        <m:t>days</m:t>
                      </m:r>
                    </m:oMath>
                  </m:oMathPara>
                </a14:m>
                <a:endParaRPr lang="en-US" sz="20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1915497" y="4018258"/>
                <a:ext cx="3989489" cy="57823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178930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18685</TotalTime>
  <Words>2014</Words>
  <Application>Microsoft Office PowerPoint</Application>
  <PresentationFormat>On-screen Show (4:3)</PresentationFormat>
  <Paragraphs>156</Paragraphs>
  <Slides>17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宋体</vt:lpstr>
      <vt:lpstr>Arial</vt:lpstr>
      <vt:lpstr>Arial Black</vt:lpstr>
      <vt:lpstr>Cambria Math</vt:lpstr>
      <vt:lpstr>Comic Sans MS</vt:lpstr>
      <vt:lpstr>Palatino Linotype</vt:lpstr>
      <vt:lpstr>Symbol</vt:lpstr>
      <vt:lpstr>Tahoma</vt:lpstr>
      <vt:lpstr>Times New Roman</vt:lpstr>
      <vt:lpstr>Wingdings</vt:lpstr>
      <vt:lpstr>Textured</vt:lpstr>
      <vt:lpstr>Physics 320: Positions in the Sky (Lecture 2)</vt:lpstr>
      <vt:lpstr>History of Solar System Models</vt:lpstr>
      <vt:lpstr>History of Solar System Models</vt:lpstr>
      <vt:lpstr>The Solar System  Viewed from Earth</vt:lpstr>
      <vt:lpstr>Planetary Alignments</vt:lpstr>
      <vt:lpstr>Retrograde Motion Explained</vt:lpstr>
      <vt:lpstr>Time Between Oppositions (etc.)</vt:lpstr>
      <vt:lpstr>Time Between Oppositions (etc.)</vt:lpstr>
      <vt:lpstr>Jupiter Example</vt:lpstr>
      <vt:lpstr>Sky Coordinate Systems</vt:lpstr>
      <vt:lpstr>Sky Coordinate Systems</vt:lpstr>
      <vt:lpstr>Coordinates and Time</vt:lpstr>
      <vt:lpstr>Hour Angle h, a, and LST</vt:lpstr>
      <vt:lpstr>Precession</vt:lpstr>
      <vt:lpstr>Example: Altair</vt:lpstr>
      <vt:lpstr>Reasons for the Seasons</vt:lpstr>
      <vt:lpstr>What We’ve Learned</vt:lpstr>
    </vt:vector>
  </TitlesOfParts>
  <Company>NJIT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366</cp:revision>
  <dcterms:created xsi:type="dcterms:W3CDTF">2003-02-02T23:38:32Z</dcterms:created>
  <dcterms:modified xsi:type="dcterms:W3CDTF">2018-09-06T11:39:50Z</dcterms:modified>
</cp:coreProperties>
</file>