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5"/>
  </p:notesMasterIdLst>
  <p:handoutMasterIdLst>
    <p:handoutMasterId r:id="rId16"/>
  </p:handoutMasterIdLst>
  <p:sldIdLst>
    <p:sldId id="256" r:id="rId2"/>
    <p:sldId id="258" r:id="rId3"/>
    <p:sldId id="353" r:id="rId4"/>
    <p:sldId id="354" r:id="rId5"/>
    <p:sldId id="341" r:id="rId6"/>
    <p:sldId id="355" r:id="rId7"/>
    <p:sldId id="356" r:id="rId8"/>
    <p:sldId id="357" r:id="rId9"/>
    <p:sldId id="358" r:id="rId10"/>
    <p:sldId id="359" r:id="rId11"/>
    <p:sldId id="361" r:id="rId12"/>
    <p:sldId id="360" r:id="rId13"/>
    <p:sldId id="351" r:id="rId14"/>
  </p:sldIdLst>
  <p:sldSz cx="9144000" cy="6858000" type="screen4x3"/>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86408" autoAdjust="0"/>
  </p:normalViewPr>
  <p:slideViewPr>
    <p:cSldViewPr snapToGrid="0">
      <p:cViewPr varScale="1">
        <p:scale>
          <a:sx n="91" d="100"/>
          <a:sy n="91" d="100"/>
        </p:scale>
        <p:origin x="2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413345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684213" y="246063"/>
            <a:ext cx="29337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590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5107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5CD54818-4771-455C-A003-7BED2D4D0E9C}"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宋体" panose="02010600030101010101" pitchFamily="2" charset="-122"/>
            </a:endParaRPr>
          </a:p>
        </p:txBody>
      </p:sp>
    </p:spTree>
    <p:extLst>
      <p:ext uri="{BB962C8B-B14F-4D97-AF65-F5344CB8AC3E}">
        <p14:creationId xmlns:p14="http://schemas.microsoft.com/office/powerpoint/2010/main" val="228340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6727825" y="2190750"/>
            <a:ext cx="24288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685800" y="1447800"/>
            <a:ext cx="77724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685800" y="3657600"/>
            <a:ext cx="64008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11,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1" descr="Physics_at_NJIT"/>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457200" y="14478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6342063" y="6146800"/>
            <a:ext cx="2133600" cy="239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tx1"/>
                </a:solidFill>
                <a:latin typeface="Arial" charset="0"/>
              </a:defRPr>
            </a:lvl1pPr>
          </a:lstStyle>
          <a:p>
            <a:pPr>
              <a:defRPr/>
            </a:pPr>
            <a:r>
              <a:rPr lang="en-US" smtClean="0"/>
              <a:t>September 11, 2018</a:t>
            </a:r>
            <a:endParaRPr lang="en-US" altLang="zh-CN"/>
          </a:p>
        </p:txBody>
      </p:sp>
      <p:pic>
        <p:nvPicPr>
          <p:cNvPr id="20486" name="Picture 10" descr="sun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r="5904"/>
          <a:stretch>
            <a:fillRect/>
          </a:stretch>
        </p:blipFill>
        <p:spPr bwMode="auto">
          <a:xfrm>
            <a:off x="8491538" y="5578475"/>
            <a:ext cx="6651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etwright.org/astro/sidnunj.html"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jpl.nasa.gov/calendar/" TargetMode="External"/><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1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Kepler’s Laws </a:t>
            </a:r>
            <a:r>
              <a:rPr lang="en-US" altLang="en-US" dirty="0" smtClean="0"/>
              <a:t>(Lecture 3)</a:t>
            </a:r>
          </a:p>
        </p:txBody>
      </p:sp>
      <p:sp>
        <p:nvSpPr>
          <p:cNvPr id="22531" name="Rectangle 3"/>
          <p:cNvSpPr>
            <a:spLocks noGrp="1" noChangeArrowheads="1"/>
          </p:cNvSpPr>
          <p:nvPr>
            <p:ph type="subTitle" idx="1"/>
          </p:nvPr>
        </p:nvSpPr>
        <p:spPr>
          <a:xfrm>
            <a:off x="914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smtClean="0">
              <a:latin typeface="Comic Sans MS" panose="030F0702030302020204" pitchFamily="66" charset="0"/>
            </a:endParaRPr>
          </a:p>
          <a:p>
            <a:pPr eaLnBrk="1" hangingPunct="1"/>
            <a:r>
              <a:rPr lang="en-US" altLang="en-US" sz="2800" i="1" dirty="0" smtClean="0">
                <a:solidFill>
                  <a:srgbClr val="EC143C"/>
                </a:solidFill>
                <a:latin typeface="Arial Black" panose="020B0A04020102020204" pitchFamily="34" charset="0"/>
              </a:rPr>
              <a:t>NJIT</a:t>
            </a:r>
            <a:r>
              <a:rPr lang="en-US" altLang="en-US" sz="2800" dirty="0" smtClean="0"/>
              <a:t> </a:t>
            </a:r>
            <a:r>
              <a:rPr lang="en-US" altLang="zh-CN" sz="2800" dirty="0" smtClean="0">
                <a:ea typeface="宋体" panose="02010600030101010101" pitchFamily="2" charset="-122"/>
              </a:rPr>
              <a:t> </a:t>
            </a:r>
            <a:r>
              <a:rPr lang="en-US" altLang="en-US" sz="2800" dirty="0" smtClean="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eb.njit.edu/~gary/320/assets/ellipse_polar.gif"/>
          <p:cNvPicPr>
            <a:picLocks noChangeAspect="1" noChangeArrowheads="1"/>
          </p:cNvPicPr>
          <p:nvPr/>
        </p:nvPicPr>
        <p:blipFill rotWithShape="1">
          <a:blip r:embed="rId2">
            <a:extLst>
              <a:ext uri="{28A0092B-C50C-407E-A947-70E740481C1C}">
                <a14:useLocalDpi xmlns:a14="http://schemas.microsoft.com/office/drawing/2010/main" val="0"/>
              </a:ext>
            </a:extLst>
          </a:blip>
          <a:srcRect t="18059" b="19759"/>
          <a:stretch/>
        </p:blipFill>
        <p:spPr bwMode="auto">
          <a:xfrm>
            <a:off x="2114492" y="4027864"/>
            <a:ext cx="3244211" cy="2017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Orbits as Ellipses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457200" y="1295400"/>
                <a:ext cx="8229600" cy="4648200"/>
              </a:xfrm>
            </p:spPr>
            <p:txBody>
              <a:bodyPr/>
              <a:lstStyle/>
              <a:p>
                <a:pPr marL="0" indent="0">
                  <a:buNone/>
                </a:pPr>
                <a:r>
                  <a:rPr lang="en-US" sz="1800" dirty="0" smtClean="0"/>
                  <a:t>The above properties belong to all ellipses, but when the ellipse represents a planetary orbit, some of these variables have special significance.  Here are some of them:</a:t>
                </a:r>
              </a:p>
              <a:p>
                <a:r>
                  <a:rPr lang="en-US" sz="1800" dirty="0"/>
                  <a:t>As Kepler found, planets have an orbit that is an ellipse with the Sun at one focus.  In the </a:t>
                </a:r>
                <a:r>
                  <a:rPr lang="en-US" sz="1800" dirty="0" smtClean="0"/>
                  <a:t>drawing below, </a:t>
                </a:r>
                <a:r>
                  <a:rPr lang="en-US" sz="1800" dirty="0"/>
                  <a:t>the Sun would be at focus F.  There would be nothing at all at focus F '.</a:t>
                </a:r>
              </a:p>
              <a:p>
                <a:r>
                  <a:rPr lang="en-US" sz="1800" dirty="0"/>
                  <a:t>When the planet is at position A on the ellipse (closest to the Sun), it is at </a:t>
                </a:r>
                <a:r>
                  <a:rPr lang="en-US" sz="1800" dirty="0">
                    <a:solidFill>
                      <a:srgbClr val="FF0000"/>
                    </a:solidFill>
                  </a:rPr>
                  <a:t>perihelion</a:t>
                </a:r>
                <a:r>
                  <a:rPr lang="en-US" sz="1800" dirty="0" smtClean="0"/>
                  <a:t>. </a:t>
                </a:r>
                <a14:m>
                  <m:oMath xmlns:m="http://schemas.openxmlformats.org/officeDocument/2006/math">
                    <m:r>
                      <a:rPr lang="en-US" sz="1800" b="0" i="1" smtClean="0">
                        <a:latin typeface="Cambria Math" panose="02040503050406030204" pitchFamily="18" charset="0"/>
                      </a:rPr>
                      <m:t>𝑟</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(1−</m:t>
                    </m:r>
                    <m:r>
                      <a:rPr lang="en-US" sz="1800" b="0" i="1" smtClean="0">
                        <a:latin typeface="Cambria Math" panose="02040503050406030204" pitchFamily="18" charset="0"/>
                      </a:rPr>
                      <m:t>𝑒</m:t>
                    </m:r>
                    <m:r>
                      <a:rPr lang="en-US" sz="1800" b="0" i="1" smtClean="0">
                        <a:latin typeface="Cambria Math" panose="02040503050406030204" pitchFamily="18" charset="0"/>
                      </a:rPr>
                      <m:t>)</m:t>
                    </m:r>
                  </m:oMath>
                </a14:m>
                <a:endParaRPr lang="en-US" sz="1800" dirty="0"/>
              </a:p>
              <a:p>
                <a:r>
                  <a:rPr lang="en-US" sz="1800" dirty="0"/>
                  <a:t>When the planet is at position A' in its orbit (farthest from the Sun), it is at </a:t>
                </a:r>
                <a:r>
                  <a:rPr lang="en-US" sz="1800" dirty="0" smtClean="0">
                    <a:solidFill>
                      <a:srgbClr val="FF0000"/>
                    </a:solidFill>
                  </a:rPr>
                  <a:t>aphelion</a:t>
                </a:r>
                <a:r>
                  <a:rPr lang="en-US" sz="1800" dirty="0" smtClean="0"/>
                  <a:t>.   </a:t>
                </a:r>
                <a14:m>
                  <m:oMath xmlns:m="http://schemas.openxmlformats.org/officeDocument/2006/math">
                    <m:r>
                      <a:rPr lang="en-US" sz="1800" b="0" i="1" smtClean="0">
                        <a:latin typeface="Cambria Math" panose="02040503050406030204" pitchFamily="18" charset="0"/>
                      </a:rPr>
                      <m:t>𝑟</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(1+</m:t>
                    </m:r>
                    <m:r>
                      <a:rPr lang="en-US" sz="1800" b="0" i="1" smtClean="0">
                        <a:latin typeface="Cambria Math" panose="02040503050406030204" pitchFamily="18" charset="0"/>
                      </a:rPr>
                      <m:t>𝑒</m:t>
                    </m:r>
                    <m:r>
                      <a:rPr lang="en-US" sz="1800" b="0" i="1" smtClean="0">
                        <a:latin typeface="Cambria Math" panose="02040503050406030204" pitchFamily="18" charset="0"/>
                      </a:rPr>
                      <m:t>)</m:t>
                    </m:r>
                  </m:oMath>
                </a14:m>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457200" y="1295400"/>
                <a:ext cx="8229600" cy="4648200"/>
              </a:xfrm>
              <a:blipFill rotWithShape="0">
                <a:blip r:embed="rId3"/>
                <a:stretch>
                  <a:fillRect l="-593" t="-787" r="-81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9" name="Picture 2" descr="https://web.njit.edu/~gary/320/assets/ellipse.gif"/>
          <p:cNvPicPr>
            <a:picLocks noChangeAspect="1" noChangeArrowheads="1"/>
          </p:cNvPicPr>
          <p:nvPr/>
        </p:nvPicPr>
        <p:blipFill rotWithShape="1">
          <a:blip r:embed="rId4">
            <a:extLst>
              <a:ext uri="{28A0092B-C50C-407E-A947-70E740481C1C}">
                <a14:useLocalDpi xmlns:a14="http://schemas.microsoft.com/office/drawing/2010/main" val="0"/>
              </a:ext>
            </a:extLst>
          </a:blip>
          <a:srcRect t="18958" b="14053"/>
          <a:stretch/>
        </p:blipFill>
        <p:spPr bwMode="auto">
          <a:xfrm>
            <a:off x="5580701" y="3980730"/>
            <a:ext cx="3106099" cy="208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926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Conic Sections</a:t>
            </a:r>
            <a:endParaRPr lang="en-US" dirty="0"/>
          </a:p>
        </p:txBody>
      </p:sp>
      <p:sp>
        <p:nvSpPr>
          <p:cNvPr id="3" name="Text Placeholder 2"/>
          <p:cNvSpPr>
            <a:spLocks noGrp="1"/>
          </p:cNvSpPr>
          <p:nvPr>
            <p:ph type="body" sz="half" idx="1"/>
          </p:nvPr>
        </p:nvSpPr>
        <p:spPr>
          <a:xfrm>
            <a:off x="457200" y="1447800"/>
            <a:ext cx="8229600" cy="4648200"/>
          </a:xfrm>
        </p:spPr>
        <p:txBody>
          <a:bodyPr/>
          <a:lstStyle/>
          <a:p>
            <a:r>
              <a:rPr lang="en-US" sz="1800" dirty="0" smtClean="0"/>
              <a:t>Although Kepler showed that planets orbit in ellipses, more generally we know that objects orbit in one of three “conic sections,” ellipse, parabola, and hyperbola, where:</a:t>
            </a:r>
          </a:p>
          <a:p>
            <a:endParaRPr lang="en-US" sz="1800" dirty="0" smtClean="0"/>
          </a:p>
          <a:p>
            <a:r>
              <a:rPr lang="en-US" sz="1800" dirty="0" smtClean="0"/>
              <a:t>Ellipse:</a:t>
            </a:r>
          </a:p>
          <a:p>
            <a:endParaRPr lang="en-US" sz="1800" dirty="0" smtClean="0"/>
          </a:p>
          <a:p>
            <a:endParaRPr lang="en-US" sz="1800" dirty="0" smtClean="0"/>
          </a:p>
          <a:p>
            <a:r>
              <a:rPr lang="en-US" sz="1800" dirty="0" smtClean="0"/>
              <a:t>Parabola</a:t>
            </a:r>
          </a:p>
          <a:p>
            <a:endParaRPr lang="en-US" sz="1800" dirty="0"/>
          </a:p>
          <a:p>
            <a:endParaRPr lang="en-US" sz="1800" dirty="0" smtClean="0"/>
          </a:p>
          <a:p>
            <a:r>
              <a:rPr lang="en-US" sz="1800" dirty="0" smtClean="0"/>
              <a:t>Hyperbola</a:t>
            </a:r>
          </a:p>
          <a:p>
            <a:endParaRPr lang="en-US" sz="1800" dirty="0"/>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mc:AlternateContent xmlns:mc="http://schemas.openxmlformats.org/markup-compatibility/2006" xmlns:a14="http://schemas.microsoft.com/office/drawing/2010/main">
        <mc:Choice Requires="a14">
          <p:sp>
            <p:nvSpPr>
              <p:cNvPr id="7" name="Rectangle 6"/>
              <p:cNvSpPr/>
              <p:nvPr/>
            </p:nvSpPr>
            <p:spPr>
              <a:xfrm>
                <a:off x="2286000" y="2481867"/>
                <a:ext cx="4572000" cy="6527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𝑟</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𝑎</m:t>
                          </m:r>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2</m:t>
                                  </m:r>
                                </m:sup>
                              </m:sSup>
                            </m:e>
                          </m:d>
                        </m:num>
                        <m:den>
                          <m:r>
                            <a:rPr lang="en-US" sz="1800" i="1">
                              <a:latin typeface="Cambria Math" panose="02040503050406030204" pitchFamily="18" charset="0"/>
                            </a:rPr>
                            <m:t>1+</m:t>
                          </m:r>
                          <m:r>
                            <a:rPr lang="en-US" sz="1800" i="1">
                              <a:latin typeface="Cambria Math" panose="02040503050406030204" pitchFamily="18" charset="0"/>
                            </a:rPr>
                            <m:t>𝑒</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𝜃</m:t>
                              </m:r>
                            </m:e>
                          </m:func>
                        </m:den>
                      </m:f>
                      <m:r>
                        <a:rPr lang="en-US" sz="1800" i="1">
                          <a:latin typeface="Cambria Math" panose="02040503050406030204" pitchFamily="18" charset="0"/>
                        </a:rPr>
                        <m:t>;0&lt;</m:t>
                      </m:r>
                      <m:r>
                        <a:rPr lang="en-US" sz="1800" i="1">
                          <a:latin typeface="Cambria Math" panose="02040503050406030204" pitchFamily="18" charset="0"/>
                        </a:rPr>
                        <m:t>𝑒</m:t>
                      </m:r>
                      <m:r>
                        <a:rPr lang="en-US" sz="1800" i="1">
                          <a:latin typeface="Cambria Math" panose="02040503050406030204" pitchFamily="18" charset="0"/>
                        </a:rPr>
                        <m:t>&lt;1</m:t>
                      </m:r>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2286000" y="2481867"/>
                <a:ext cx="4572000" cy="6527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78611" y="3487951"/>
                <a:ext cx="4572000" cy="61734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𝑟</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2</m:t>
                          </m:r>
                          <m:r>
                            <a:rPr lang="en-US" sz="1800" i="1">
                              <a:latin typeface="Cambria Math" panose="02040503050406030204" pitchFamily="18" charset="0"/>
                            </a:rPr>
                            <m:t>𝑝</m:t>
                          </m:r>
                        </m:num>
                        <m:den>
                          <m:r>
                            <a:rPr lang="en-US" sz="1800" i="1">
                              <a:latin typeface="Cambria Math" panose="02040503050406030204" pitchFamily="18" charset="0"/>
                            </a:rPr>
                            <m:t>1+</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𝜃</m:t>
                              </m:r>
                            </m:e>
                          </m:func>
                        </m:den>
                      </m:f>
                      <m:r>
                        <a:rPr lang="en-US" sz="1800" i="1">
                          <a:latin typeface="Cambria Math" panose="02040503050406030204" pitchFamily="18" charset="0"/>
                        </a:rPr>
                        <m:t>;</m:t>
                      </m:r>
                      <m:r>
                        <a:rPr lang="en-US" sz="1800" i="1">
                          <a:latin typeface="Cambria Math" panose="02040503050406030204" pitchFamily="18" charset="0"/>
                        </a:rPr>
                        <m:t>𝑒</m:t>
                      </m:r>
                      <m:r>
                        <a:rPr lang="en-US" sz="1800" i="1">
                          <a:latin typeface="Cambria Math" panose="02040503050406030204" pitchFamily="18" charset="0"/>
                        </a:rPr>
                        <m:t>=1</m:t>
                      </m:r>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2078611" y="3487951"/>
                <a:ext cx="4572000" cy="6173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78611" y="4442406"/>
                <a:ext cx="4572000" cy="6527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𝑟</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𝑎</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2</m:t>
                                  </m:r>
                                </m:sup>
                              </m:sSup>
                              <m:r>
                                <a:rPr lang="en-US" sz="1800" i="1">
                                  <a:latin typeface="Cambria Math" panose="02040503050406030204" pitchFamily="18" charset="0"/>
                                </a:rPr>
                                <m:t>−1</m:t>
                              </m:r>
                            </m:e>
                          </m:d>
                        </m:num>
                        <m:den>
                          <m:r>
                            <a:rPr lang="en-US" sz="1800" i="1">
                              <a:latin typeface="Cambria Math" panose="02040503050406030204" pitchFamily="18" charset="0"/>
                            </a:rPr>
                            <m:t>1+</m:t>
                          </m:r>
                          <m:r>
                            <a:rPr lang="en-US" sz="1800" i="1">
                              <a:latin typeface="Cambria Math" panose="02040503050406030204" pitchFamily="18" charset="0"/>
                            </a:rPr>
                            <m:t>𝑒</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𝜃</m:t>
                              </m:r>
                            </m:e>
                          </m:func>
                        </m:den>
                      </m:f>
                      <m:r>
                        <a:rPr lang="en-US" sz="1800" i="1">
                          <a:latin typeface="Cambria Math" panose="02040503050406030204" pitchFamily="18" charset="0"/>
                        </a:rPr>
                        <m:t>;</m:t>
                      </m:r>
                      <m:r>
                        <a:rPr lang="en-US" sz="1800" i="1">
                          <a:latin typeface="Cambria Math" panose="02040503050406030204" pitchFamily="18" charset="0"/>
                        </a:rPr>
                        <m:t>𝑒</m:t>
                      </m:r>
                      <m:r>
                        <a:rPr lang="en-US" sz="1800" i="1">
                          <a:latin typeface="Cambria Math" panose="02040503050406030204" pitchFamily="18" charset="0"/>
                        </a:rPr>
                        <m:t>&gt;1</m:t>
                      </m:r>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2078611" y="4442406"/>
                <a:ext cx="4572000" cy="652743"/>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6136278" y="2412221"/>
            <a:ext cx="2339385" cy="923330"/>
          </a:xfrm>
          <a:prstGeom prst="rect">
            <a:avLst/>
          </a:prstGeom>
          <a:noFill/>
        </p:spPr>
        <p:txBody>
          <a:bodyPr wrap="square" rtlCol="0">
            <a:spAutoFit/>
          </a:bodyPr>
          <a:lstStyle/>
          <a:p>
            <a:pPr algn="l"/>
            <a:r>
              <a:rPr lang="en-US" sz="1800" dirty="0" smtClean="0"/>
              <a:t>A circle is a special case of an ellipse, with </a:t>
            </a:r>
            <a:r>
              <a:rPr lang="en-US" sz="1800" i="1" dirty="0" smtClean="0">
                <a:latin typeface="Times New Roman" panose="02020603050405020304" pitchFamily="18" charset="0"/>
                <a:cs typeface="Times New Roman" panose="02020603050405020304" pitchFamily="18" charset="0"/>
              </a:rPr>
              <a:t>e</a:t>
            </a:r>
            <a:r>
              <a:rPr lang="en-US" sz="1800" dirty="0" smtClean="0">
                <a:latin typeface="Times New Roman" panose="02020603050405020304" pitchFamily="18" charset="0"/>
                <a:cs typeface="Times New Roman" panose="02020603050405020304" pitchFamily="18" charset="0"/>
              </a:rPr>
              <a:t> = 0</a:t>
            </a: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0276" y="2975736"/>
            <a:ext cx="3116524" cy="317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4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Kepler’s Laws (Quantitative)</a:t>
            </a:r>
            <a:endParaRPr lang="en-US" dirty="0"/>
          </a:p>
        </p:txBody>
      </p:sp>
      <p:sp>
        <p:nvSpPr>
          <p:cNvPr id="3" name="Text Placeholder 2"/>
          <p:cNvSpPr>
            <a:spLocks noGrp="1"/>
          </p:cNvSpPr>
          <p:nvPr>
            <p:ph type="body" sz="half" idx="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sz="quarter" idx="2"/>
                <p:extLst>
                  <p:ext uri="{D42A27DB-BD31-4B8C-83A1-F6EECF244321}">
                    <p14:modId xmlns:p14="http://schemas.microsoft.com/office/powerpoint/2010/main" val="2195238355"/>
                  </p:ext>
                </p:extLst>
              </p:nvPr>
            </p:nvGraphicFramePr>
            <p:xfrm>
              <a:off x="207387" y="1408710"/>
              <a:ext cx="8795210" cy="4581554"/>
            </p:xfrm>
            <a:graphic>
              <a:graphicData uri="http://schemas.openxmlformats.org/drawingml/2006/table">
                <a:tbl>
                  <a:tblPr/>
                  <a:tblGrid>
                    <a:gridCol w="1574279">
                      <a:extLst>
                        <a:ext uri="{9D8B030D-6E8A-4147-A177-3AD203B41FA5}">
                          <a16:colId xmlns:a16="http://schemas.microsoft.com/office/drawing/2014/main" xmlns="" val="3761434956"/>
                        </a:ext>
                      </a:extLst>
                    </a:gridCol>
                    <a:gridCol w="7220931">
                      <a:extLst>
                        <a:ext uri="{9D8B030D-6E8A-4147-A177-3AD203B41FA5}">
                          <a16:colId xmlns:a16="http://schemas.microsoft.com/office/drawing/2014/main" xmlns="" val="3277746403"/>
                        </a:ext>
                      </a:extLst>
                    </a:gridCol>
                  </a:tblGrid>
                  <a:tr h="325557">
                    <a:tc gridSpan="2">
                      <a:txBody>
                        <a:bodyPr/>
                        <a:lstStyle/>
                        <a:p>
                          <a:r>
                            <a:rPr lang="en-US" sz="1800" b="1" dirty="0">
                              <a:solidFill>
                                <a:srgbClr val="000000"/>
                              </a:solidFill>
                              <a:latin typeface="Arial,Helvetica"/>
                            </a:rPr>
                            <a:t>Kepler's Three Laws (</a:t>
                          </a:r>
                          <a:r>
                            <a:rPr lang="en-US" sz="1800" b="1" i="1" dirty="0">
                              <a:solidFill>
                                <a:srgbClr val="000000"/>
                              </a:solidFill>
                              <a:latin typeface="Arial,Helvetica"/>
                            </a:rPr>
                            <a:t>quantitative version</a:t>
                          </a:r>
                          <a:r>
                            <a:rPr lang="en-US" sz="1800" b="1" dirty="0">
                              <a:solidFill>
                                <a:srgbClr val="000000"/>
                              </a:solidFill>
                              <a:latin typeface="Arial,Helvetica"/>
                            </a:rPr>
                            <a:t>)</a:t>
                          </a:r>
                          <a:endParaRPr lang="en-US" sz="1800" dirty="0">
                            <a:solidFill>
                              <a:srgbClr val="000000"/>
                            </a:solidFill>
                          </a:endParaRPr>
                        </a:p>
                      </a:txBody>
                      <a:tcPr marL="10725" marR="10725" marT="10725" marB="10725" anchor="ctr">
                        <a:lnL>
                          <a:noFill/>
                        </a:lnL>
                        <a:lnR>
                          <a:noFill/>
                        </a:lnR>
                        <a:lnT>
                          <a:noFill/>
                        </a:lnT>
                        <a:lnB>
                          <a:noFill/>
                        </a:lnB>
                        <a:solidFill>
                          <a:srgbClr val="FFCC99"/>
                        </a:solidFill>
                      </a:tcPr>
                    </a:tc>
                    <a:tc hMerge="1">
                      <a:txBody>
                        <a:bodyPr/>
                        <a:lstStyle/>
                        <a:p>
                          <a:endParaRPr lang="en-US"/>
                        </a:p>
                      </a:txBody>
                      <a:tcPr/>
                    </a:tc>
                    <a:extLst>
                      <a:ext uri="{0D108BD9-81ED-4DB2-BD59-A6C34878D82A}">
                        <a16:rowId xmlns:a16="http://schemas.microsoft.com/office/drawing/2014/main" xmlns="" val="2684591708"/>
                      </a:ext>
                    </a:extLst>
                  </a:tr>
                  <a:tr h="1414286">
                    <a:tc>
                      <a:txBody>
                        <a:bodyPr/>
                        <a:lstStyle/>
                        <a:p>
                          <a:r>
                            <a:rPr lang="en-US" sz="1800" b="1" dirty="0">
                              <a:solidFill>
                                <a:srgbClr val="000000"/>
                              </a:solidFill>
                              <a:latin typeface="Arial,Helvetica"/>
                            </a:rPr>
                            <a:t>First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rial,Helvetica"/>
                            </a:rPr>
                            <a:t>Planets travel in elliptical orbits with the Sun at one focus, and obey the equation </a:t>
                          </a:r>
                          <a14:m>
                            <m:oMath xmlns:m="http://schemas.openxmlformats.org/officeDocument/2006/math">
                              <m:r>
                                <a:rPr lang="en-US" sz="1800" b="0" i="1" smtClean="0">
                                  <a:solidFill>
                                    <a:srgbClr val="000000"/>
                                  </a:solidFill>
                                  <a:latin typeface="Cambria Math" panose="02040503050406030204" pitchFamily="18" charset="0"/>
                                </a:rPr>
                                <m:t>𝑟</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𝑐</m:t>
                              </m:r>
                              <m:r>
                                <a:rPr lang="en-US" sz="1800" b="0" i="1" smtClean="0">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𝑒</m:t>
                              </m:r>
                              <m:func>
                                <m:funcPr>
                                  <m:ctrlPr>
                                    <a:rPr lang="en-US" sz="1800" b="0" i="1" smtClean="0">
                                      <a:solidFill>
                                        <a:srgbClr val="000000"/>
                                      </a:solidFill>
                                      <a:latin typeface="Cambria Math" panose="02040503050406030204" pitchFamily="18" charset="0"/>
                                    </a:rPr>
                                  </m:ctrlPr>
                                </m:funcPr>
                                <m:fName>
                                  <m:r>
                                    <m:rPr>
                                      <m:sty m:val="p"/>
                                    </m:rPr>
                                    <a:rPr lang="en-US" sz="1800" b="0" i="0" smtClean="0">
                                      <a:solidFill>
                                        <a:srgbClr val="000000"/>
                                      </a:solidFill>
                                      <a:latin typeface="Cambria Math" panose="02040503050406030204" pitchFamily="18" charset="0"/>
                                    </a:rPr>
                                    <m:t>cos</m:t>
                                  </m:r>
                                </m:fName>
                                <m:e>
                                  <m:r>
                                    <a:rPr lang="en-US" sz="1800" b="0" i="1" smtClean="0">
                                      <a:solidFill>
                                        <a:srgbClr val="000000"/>
                                      </a:solidFill>
                                      <a:latin typeface="Cambria Math" panose="02040503050406030204" pitchFamily="18" charset="0"/>
                                      <a:ea typeface="Cambria Math" panose="02040503050406030204" pitchFamily="18" charset="0"/>
                                    </a:rPr>
                                    <m:t>𝜃</m:t>
                                  </m:r>
                                </m:e>
                              </m:func>
                              <m:r>
                                <a:rPr lang="en-US" sz="1800" b="0" i="1" smtClean="0">
                                  <a:solidFill>
                                    <a:srgbClr val="000000"/>
                                  </a:solidFill>
                                  <a:latin typeface="Cambria Math" panose="02040503050406030204" pitchFamily="18" charset="0"/>
                                </a:rPr>
                                <m:t>)</m:t>
                              </m:r>
                            </m:oMath>
                          </a14:m>
                          <a:r>
                            <a:rPr lang="en-US" sz="1800" dirty="0">
                              <a:solidFill>
                                <a:srgbClr val="000000"/>
                              </a:solidFill>
                              <a:latin typeface="Arial,Helvetica"/>
                            </a:rPr>
                            <a:t>, where </a:t>
                          </a:r>
                          <a14:m>
                            <m:oMath xmlns:m="http://schemas.openxmlformats.org/officeDocument/2006/math">
                              <m:r>
                                <a:rPr lang="en-US" sz="1800" b="0" i="1" smtClean="0">
                                  <a:solidFill>
                                    <a:srgbClr val="000000"/>
                                  </a:solidFill>
                                  <a:latin typeface="Cambria Math" panose="02040503050406030204" pitchFamily="18" charset="0"/>
                                </a:rPr>
                                <m:t>𝑐</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𝑎</m:t>
                              </m:r>
                              <m:r>
                                <a:rPr lang="en-US" sz="1800" b="0" i="1" smtClean="0">
                                  <a:solidFill>
                                    <a:srgbClr val="000000"/>
                                  </a:solidFill>
                                  <a:latin typeface="Cambria Math" panose="02040503050406030204" pitchFamily="18" charset="0"/>
                                </a:rPr>
                                <m:t>(1−</m:t>
                              </m:r>
                              <m:sSup>
                                <m:sSupPr>
                                  <m:ctrlPr>
                                    <a:rPr lang="en-US" sz="1800" b="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𝑒</m:t>
                                  </m:r>
                                </m:e>
                                <m:sup>
                                  <m:r>
                                    <a:rPr lang="en-US" sz="1800" b="0" i="1" smtClean="0">
                                      <a:solidFill>
                                        <a:srgbClr val="000000"/>
                                      </a:solidFill>
                                      <a:latin typeface="Cambria Math" panose="02040503050406030204" pitchFamily="18" charset="0"/>
                                    </a:rPr>
                                    <m:t>2</m:t>
                                  </m:r>
                                </m:sup>
                              </m:sSup>
                              <m:r>
                                <a:rPr lang="en-US" sz="1800" b="0" i="1" smtClean="0">
                                  <a:solidFill>
                                    <a:srgbClr val="000000"/>
                                  </a:solidFill>
                                  <a:latin typeface="Cambria Math" panose="02040503050406030204" pitchFamily="18" charset="0"/>
                                </a:rPr>
                                <m:t>)</m:t>
                              </m:r>
                            </m:oMath>
                          </a14:m>
                          <a:r>
                            <a:rPr lang="en-US" sz="1800" dirty="0">
                              <a:solidFill>
                                <a:srgbClr val="000000"/>
                              </a:solidFill>
                            </a:rPr>
                            <a:t> </a:t>
                          </a:r>
                          <a:r>
                            <a:rPr lang="en-US" sz="1800" dirty="0">
                              <a:solidFill>
                                <a:srgbClr val="000000"/>
                              </a:solidFill>
                              <a:latin typeface="Arial, Helvetica, sans-serif"/>
                            </a:rPr>
                            <a:t>for</a:t>
                          </a:r>
                          <a:r>
                            <a:rPr lang="en-US" sz="1800" dirty="0">
                              <a:solidFill>
                                <a:srgbClr val="000000"/>
                              </a:solidFill>
                            </a:rPr>
                            <a:t> </a:t>
                          </a:r>
                          <a:r>
                            <a:rPr lang="en-US" sz="1800" dirty="0">
                              <a:solidFill>
                                <a:srgbClr val="000000"/>
                              </a:solidFill>
                              <a:latin typeface="Times New Roman" panose="02020603050405020304" pitchFamily="18" charset="0"/>
                              <a:cs typeface="Times New Roman" panose="02020603050405020304" pitchFamily="18" charset="0"/>
                            </a:rPr>
                            <a:t>0</a:t>
                          </a:r>
                          <a:r>
                            <a:rPr lang="en-US" sz="1800" i="1" dirty="0">
                              <a:solidFill>
                                <a:srgbClr val="000000"/>
                              </a:solidFill>
                              <a:latin typeface="Times New Roman" panose="02020603050405020304" pitchFamily="18" charset="0"/>
                              <a:cs typeface="Times New Roman" panose="02020603050405020304" pitchFamily="18" charset="0"/>
                            </a:rPr>
                            <a:t> &lt; e</a:t>
                          </a:r>
                          <a:r>
                            <a:rPr lang="en-US" sz="1800" dirty="0">
                              <a:solidFill>
                                <a:srgbClr val="000000"/>
                              </a:solidFill>
                              <a:latin typeface="Times New Roman" panose="02020603050405020304" pitchFamily="18" charset="0"/>
                              <a:cs typeface="Times New Roman" panose="02020603050405020304" pitchFamily="18" charset="0"/>
                            </a:rPr>
                            <a:t> &lt; 1</a:t>
                          </a:r>
                          <a:r>
                            <a:rPr lang="en-US" sz="1800" dirty="0">
                              <a:solidFill>
                                <a:srgbClr val="000000"/>
                              </a:solidFill>
                              <a:latin typeface="Arial, Helvetica, sans-serif"/>
                            </a:rPr>
                            <a:t>. (Comets and other bodies can have hyperbolic orbits, where </a:t>
                          </a:r>
                          <a14:m>
                            <m:oMath xmlns:m="http://schemas.openxmlformats.org/officeDocument/2006/math">
                              <m:r>
                                <a:rPr lang="en-US" sz="1800" b="0" i="1" smtClean="0">
                                  <a:solidFill>
                                    <a:srgbClr val="000000"/>
                                  </a:solidFill>
                                  <a:latin typeface="Cambria Math" panose="02040503050406030204" pitchFamily="18" charset="0"/>
                                </a:rPr>
                                <m:t>𝑐</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𝑎</m:t>
                              </m:r>
                              <m:r>
                                <a:rPr lang="en-US" sz="1800" b="0" i="1" smtClean="0">
                                  <a:solidFill>
                                    <a:srgbClr val="000000"/>
                                  </a:solidFill>
                                  <a:latin typeface="Cambria Math" panose="02040503050406030204" pitchFamily="18" charset="0"/>
                                </a:rPr>
                                <m:t>(</m:t>
                              </m:r>
                              <m:sSup>
                                <m:sSupPr>
                                  <m:ctrlPr>
                                    <a:rPr lang="en-US" sz="1800" b="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𝑒</m:t>
                                  </m:r>
                                </m:e>
                                <m:sup>
                                  <m:r>
                                    <a:rPr lang="en-US" sz="1800" b="0" i="1" smtClean="0">
                                      <a:solidFill>
                                        <a:srgbClr val="000000"/>
                                      </a:solidFill>
                                      <a:latin typeface="Cambria Math" panose="02040503050406030204" pitchFamily="18" charset="0"/>
                                    </a:rPr>
                                    <m:t>2</m:t>
                                  </m:r>
                                </m:sup>
                              </m:sSup>
                              <m:r>
                                <a:rPr lang="en-US" sz="1800" b="0" i="1" smtClean="0">
                                  <a:solidFill>
                                    <a:srgbClr val="000000"/>
                                  </a:solidFill>
                                  <a:latin typeface="Cambria Math" panose="02040503050406030204" pitchFamily="18" charset="0"/>
                                </a:rPr>
                                <m:t>−1)</m:t>
                              </m:r>
                            </m:oMath>
                          </a14:m>
                          <a:r>
                            <a:rPr lang="en-US" sz="1800" dirty="0">
                              <a:solidFill>
                                <a:srgbClr val="000000"/>
                              </a:solidFill>
                              <a:latin typeface="Arial,Helvetica"/>
                            </a:rPr>
                            <a:t>, for </a:t>
                          </a:r>
                          <a:r>
                            <a:rPr lang="en-US" sz="1800" i="1" dirty="0">
                              <a:solidFill>
                                <a:srgbClr val="000000"/>
                              </a:solidFill>
                              <a:latin typeface="Times New Roman" panose="02020603050405020304" pitchFamily="18" charset="0"/>
                              <a:cs typeface="Times New Roman" panose="02020603050405020304" pitchFamily="18" charset="0"/>
                            </a:rPr>
                            <a:t>e</a:t>
                          </a:r>
                          <a:r>
                            <a:rPr lang="en-US" sz="1800" dirty="0">
                              <a:solidFill>
                                <a:srgbClr val="000000"/>
                              </a:solidFill>
                              <a:latin typeface="Times New Roman" panose="02020603050405020304" pitchFamily="18" charset="0"/>
                              <a:cs typeface="Times New Roman" panose="02020603050405020304" pitchFamily="18" charset="0"/>
                            </a:rPr>
                            <a:t> &gt; 1</a:t>
                          </a:r>
                          <a:r>
                            <a:rPr lang="en-US" sz="1800" dirty="0">
                              <a:solidFill>
                                <a:srgbClr val="000000"/>
                              </a:solidFill>
                              <a:latin typeface="Arial,Helvetica"/>
                            </a:rPr>
                            <a:t>.</a:t>
                          </a:r>
                          <a:r>
                            <a:rPr lang="en-US" sz="1800" dirty="0">
                              <a:solidFill>
                                <a:srgbClr val="000000"/>
                              </a:solidFill>
                              <a:latin typeface="Arial, Helvetica, sans-serif"/>
                            </a:rPr>
                            <a:t>)</a:t>
                          </a:r>
                          <a:endParaRPr lang="en-US" sz="1800"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3634915809"/>
                      </a:ext>
                    </a:extLst>
                  </a:tr>
                  <a:tr h="704471">
                    <a:tc>
                      <a:txBody>
                        <a:bodyPr/>
                        <a:lstStyle/>
                        <a:p>
                          <a:r>
                            <a:rPr lang="en-US" sz="1800" b="1" dirty="0">
                              <a:solidFill>
                                <a:srgbClr val="000000"/>
                              </a:solidFill>
                              <a:latin typeface="Arial,Helvetica"/>
                            </a:rPr>
                            <a:t>Second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r>
                            <a:rPr lang="en-US" sz="1800" dirty="0">
                              <a:solidFill>
                                <a:srgbClr val="000000"/>
                              </a:solidFill>
                              <a:latin typeface="Arial,Helvetica"/>
                            </a:rPr>
                            <a:t>The radius vector of a planet sweeps out equal areas in equal times (planet travels fastest when near perihelion).</a:t>
                          </a:r>
                          <a:endParaRPr lang="en-US" sz="1800"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2074394762"/>
                      </a:ext>
                    </a:extLst>
                  </a:tr>
                  <a:tr h="2137240">
                    <a:tc>
                      <a:txBody>
                        <a:bodyPr/>
                        <a:lstStyle/>
                        <a:p>
                          <a:r>
                            <a:rPr lang="en-US" sz="1800" b="1" dirty="0">
                              <a:solidFill>
                                <a:srgbClr val="000000"/>
                              </a:solidFill>
                              <a:latin typeface="Arial,Helvetica"/>
                            </a:rPr>
                            <a:t>Third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r>
                            <a:rPr lang="en-US" sz="1800" dirty="0" smtClean="0">
                              <a:solidFill>
                                <a:srgbClr val="000000"/>
                              </a:solidFill>
                              <a:latin typeface="Arial,Helvetica"/>
                            </a:rPr>
                            <a:t>The square of the orbital period of a planet is proportional to the cube of its semi-major axis:</a:t>
                          </a:r>
                        </a:p>
                        <a:p>
                          <a:pPr algn="ctr"/>
                          <a14:m>
                            <m:oMath xmlns:m="http://schemas.openxmlformats.org/officeDocument/2006/math">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𝑃</m:t>
                                  </m:r>
                                </m:e>
                                <m:sup>
                                  <m:r>
                                    <a:rPr lang="en-US" sz="1800" b="0" i="1" smtClean="0">
                                      <a:solidFill>
                                        <a:srgbClr val="000000"/>
                                      </a:solidFill>
                                      <a:latin typeface="Cambria Math" panose="02040503050406030204" pitchFamily="18" charset="0"/>
                                    </a:rPr>
                                    <m:t>2</m:t>
                                  </m:r>
                                </m:sup>
                              </m:sSup>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𝑘</m:t>
                              </m:r>
                              <m:sSup>
                                <m:sSupPr>
                                  <m:ctrlPr>
                                    <a:rPr lang="en-US" sz="1800" b="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𝑎</m:t>
                                  </m:r>
                                </m:e>
                                <m:sup>
                                  <m:r>
                                    <a:rPr lang="en-US" sz="1800" b="0" i="1" smtClean="0">
                                      <a:solidFill>
                                        <a:srgbClr val="000000"/>
                                      </a:solidFill>
                                      <a:latin typeface="Cambria Math" panose="02040503050406030204" pitchFamily="18" charset="0"/>
                                    </a:rPr>
                                    <m:t>3</m:t>
                                  </m:r>
                                </m:sup>
                              </m:sSup>
                            </m:oMath>
                          </a14:m>
                          <a:r>
                            <a:rPr lang="en-US" sz="1800" dirty="0" smtClean="0">
                              <a:solidFill>
                                <a:srgbClr val="000000"/>
                              </a:solidFill>
                              <a:latin typeface="Arial,Helvetica"/>
                            </a:rPr>
                            <a:t>, </a:t>
                          </a:r>
                          <a:r>
                            <a:rPr lang="en-US" sz="1800" dirty="0">
                              <a:solidFill>
                                <a:srgbClr val="000000"/>
                              </a:solidFill>
                              <a:latin typeface="Arial,Helvetica"/>
                            </a:rPr>
                            <a:t>where </a:t>
                          </a:r>
                          <a:r>
                            <a:rPr lang="en-US" sz="1800" i="1" dirty="0">
                              <a:solidFill>
                                <a:srgbClr val="000000"/>
                              </a:solidFill>
                              <a:latin typeface="Times New Roman" panose="02020603050405020304" pitchFamily="18" charset="0"/>
                              <a:cs typeface="Times New Roman" panose="02020603050405020304" pitchFamily="18" charset="0"/>
                            </a:rPr>
                            <a:t>k</a:t>
                          </a:r>
                          <a:r>
                            <a:rPr lang="en-US" sz="1800" dirty="0">
                              <a:solidFill>
                                <a:srgbClr val="000000"/>
                              </a:solidFill>
                              <a:latin typeface="Arial,Helvetica"/>
                            </a:rPr>
                            <a:t> is a </a:t>
                          </a:r>
                          <a:r>
                            <a:rPr lang="en-US" sz="1800" dirty="0" smtClean="0">
                              <a:solidFill>
                                <a:srgbClr val="000000"/>
                              </a:solidFill>
                              <a:latin typeface="Arial,Helvetica"/>
                            </a:rPr>
                            <a:t>constant</a:t>
                          </a:r>
                        </a:p>
                        <a:p>
                          <a:r>
                            <a:rPr lang="en-US" sz="1800" dirty="0" smtClean="0">
                              <a:solidFill>
                                <a:srgbClr val="000000"/>
                              </a:solidFill>
                              <a:latin typeface="Arial,Helvetica"/>
                            </a:rPr>
                            <a:t>Note</a:t>
                          </a:r>
                          <a:r>
                            <a:rPr lang="en-US" sz="1800" dirty="0">
                              <a:solidFill>
                                <a:srgbClr val="000000"/>
                              </a:solidFill>
                              <a:latin typeface="Arial,Helvetica"/>
                            </a:rPr>
                            <a:t>: Kepler showed that this relationship also held for the newly discovered moons of Jupiter by Galileo, but with a </a:t>
                          </a:r>
                          <a:r>
                            <a:rPr lang="en-US" sz="1800" u="sng" dirty="0">
                              <a:solidFill>
                                <a:srgbClr val="000000"/>
                              </a:solidFill>
                              <a:latin typeface="Arial,Helvetica"/>
                            </a:rPr>
                            <a:t>different</a:t>
                          </a:r>
                          <a:r>
                            <a:rPr lang="en-US" sz="1800" dirty="0">
                              <a:solidFill>
                                <a:srgbClr val="000000"/>
                              </a:solidFill>
                              <a:latin typeface="Arial,Helvetica"/>
                            </a:rPr>
                            <a:t> value for the constant </a:t>
                          </a:r>
                          <a:r>
                            <a:rPr lang="en-US" sz="1800" i="1" dirty="0">
                              <a:solidFill>
                                <a:srgbClr val="000000"/>
                              </a:solidFill>
                              <a:latin typeface="Times New Roman" panose="02020603050405020304" pitchFamily="18" charset="0"/>
                              <a:cs typeface="Times New Roman" panose="02020603050405020304" pitchFamily="18" charset="0"/>
                            </a:rPr>
                            <a:t>k</a:t>
                          </a:r>
                          <a:r>
                            <a:rPr lang="en-US" sz="1800" dirty="0">
                              <a:solidFill>
                                <a:srgbClr val="000000"/>
                              </a:solidFill>
                              <a:latin typeface="Arial,Helvetica"/>
                            </a:rPr>
                            <a:t>! One consequence of this law is that inner planets travel faster than outer </a:t>
                          </a:r>
                          <a:r>
                            <a:rPr lang="en-US" sz="1800" dirty="0" smtClean="0">
                              <a:solidFill>
                                <a:srgbClr val="000000"/>
                              </a:solidFill>
                              <a:latin typeface="Arial,Helvetica"/>
                            </a:rPr>
                            <a:t>planets.</a:t>
                          </a:r>
                          <a:endParaRPr lang="en-US" sz="1800"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986405641"/>
                      </a:ext>
                    </a:extLst>
                  </a:tr>
                </a:tbl>
              </a:graphicData>
            </a:graphic>
          </p:graphicFrame>
        </mc:Choice>
        <mc:Fallback xmlns="">
          <p:graphicFrame>
            <p:nvGraphicFramePr>
              <p:cNvPr id="7" name="Content Placeholder 6"/>
              <p:cNvGraphicFramePr>
                <a:graphicFrameLocks noGrp="1"/>
              </p:cNvGraphicFramePr>
              <p:nvPr>
                <p:ph sz="quarter" idx="2"/>
                <p:extLst>
                  <p:ext uri="{D42A27DB-BD31-4B8C-83A1-F6EECF244321}">
                    <p14:modId xmlns:p14="http://schemas.microsoft.com/office/powerpoint/2010/main" val="2195238355"/>
                  </p:ext>
                </p:extLst>
              </p:nvPr>
            </p:nvGraphicFramePr>
            <p:xfrm>
              <a:off x="207387" y="1408710"/>
              <a:ext cx="8795210" cy="4581554"/>
            </p:xfrm>
            <a:graphic>
              <a:graphicData uri="http://schemas.openxmlformats.org/drawingml/2006/table">
                <a:tbl>
                  <a:tblPr/>
                  <a:tblGrid>
                    <a:gridCol w="1574279">
                      <a:extLst>
                        <a:ext uri="{9D8B030D-6E8A-4147-A177-3AD203B41FA5}">
                          <a16:colId xmlns:a16="http://schemas.microsoft.com/office/drawing/2014/main" val="3761434956"/>
                        </a:ext>
                      </a:extLst>
                    </a:gridCol>
                    <a:gridCol w="7220931">
                      <a:extLst>
                        <a:ext uri="{9D8B030D-6E8A-4147-A177-3AD203B41FA5}">
                          <a16:colId xmlns:a16="http://schemas.microsoft.com/office/drawing/2014/main" val="3277746403"/>
                        </a:ext>
                      </a:extLst>
                    </a:gridCol>
                  </a:tblGrid>
                  <a:tr h="325557">
                    <a:tc gridSpan="2">
                      <a:txBody>
                        <a:bodyPr/>
                        <a:lstStyle/>
                        <a:p>
                          <a:r>
                            <a:rPr lang="en-US" sz="1800" b="1" dirty="0">
                              <a:solidFill>
                                <a:srgbClr val="000000"/>
                              </a:solidFill>
                              <a:latin typeface="Arial,Helvetica"/>
                            </a:rPr>
                            <a:t>Kepler's Three Laws (</a:t>
                          </a:r>
                          <a:r>
                            <a:rPr lang="en-US" sz="1800" b="1" i="1" dirty="0">
                              <a:solidFill>
                                <a:srgbClr val="000000"/>
                              </a:solidFill>
                              <a:latin typeface="Arial,Helvetica"/>
                            </a:rPr>
                            <a:t>quantitative version</a:t>
                          </a:r>
                          <a:r>
                            <a:rPr lang="en-US" sz="1800" b="1" dirty="0">
                              <a:solidFill>
                                <a:srgbClr val="000000"/>
                              </a:solidFill>
                              <a:latin typeface="Arial,Helvetica"/>
                            </a:rPr>
                            <a:t>)</a:t>
                          </a:r>
                          <a:endParaRPr lang="en-US" sz="1800" dirty="0">
                            <a:solidFill>
                              <a:srgbClr val="000000"/>
                            </a:solidFill>
                          </a:endParaRPr>
                        </a:p>
                      </a:txBody>
                      <a:tcPr marL="10725" marR="10725" marT="10725" marB="10725" anchor="ctr">
                        <a:lnL>
                          <a:noFill/>
                        </a:lnL>
                        <a:lnR>
                          <a:noFill/>
                        </a:lnR>
                        <a:lnT>
                          <a:noFill/>
                        </a:lnT>
                        <a:lnB>
                          <a:noFill/>
                        </a:lnB>
                        <a:solidFill>
                          <a:srgbClr val="FFCC99"/>
                        </a:solidFill>
                      </a:tcPr>
                    </a:tc>
                    <a:tc hMerge="1">
                      <a:txBody>
                        <a:bodyPr/>
                        <a:lstStyle/>
                        <a:p>
                          <a:endParaRPr lang="en-US"/>
                        </a:p>
                      </a:txBody>
                      <a:tcPr/>
                    </a:tc>
                    <a:extLst>
                      <a:ext uri="{0D108BD9-81ED-4DB2-BD59-A6C34878D82A}">
                        <a16:rowId xmlns:a16="http://schemas.microsoft.com/office/drawing/2014/main" val="2684591708"/>
                      </a:ext>
                    </a:extLst>
                  </a:tr>
                  <a:tr h="1414286">
                    <a:tc>
                      <a:txBody>
                        <a:bodyPr/>
                        <a:lstStyle/>
                        <a:p>
                          <a:r>
                            <a:rPr lang="en-US" sz="1800" b="1" dirty="0">
                              <a:solidFill>
                                <a:srgbClr val="000000"/>
                              </a:solidFill>
                              <a:latin typeface="Arial,Helvetica"/>
                            </a:rPr>
                            <a:t>First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endParaRPr lang="en-US"/>
                        </a:p>
                      </a:txBody>
                      <a:tcPr marL="10725" marR="10725" marT="10725" marB="10725" anchor="ctr">
                        <a:lnL>
                          <a:noFill/>
                        </a:lnL>
                        <a:lnR>
                          <a:noFill/>
                        </a:lnR>
                        <a:lnT>
                          <a:noFill/>
                        </a:lnT>
                        <a:lnB>
                          <a:noFill/>
                        </a:lnB>
                        <a:blipFill>
                          <a:blip r:embed="rId2"/>
                          <a:stretch>
                            <a:fillRect l="-21772" t="-26180" b="-202575"/>
                          </a:stretch>
                        </a:blipFill>
                      </a:tcPr>
                    </a:tc>
                    <a:extLst>
                      <a:ext uri="{0D108BD9-81ED-4DB2-BD59-A6C34878D82A}">
                        <a16:rowId xmlns:a16="http://schemas.microsoft.com/office/drawing/2014/main" val="3634915809"/>
                      </a:ext>
                    </a:extLst>
                  </a:tr>
                  <a:tr h="704471">
                    <a:tc>
                      <a:txBody>
                        <a:bodyPr/>
                        <a:lstStyle/>
                        <a:p>
                          <a:r>
                            <a:rPr lang="en-US" sz="1800" b="1" dirty="0">
                              <a:solidFill>
                                <a:srgbClr val="000000"/>
                              </a:solidFill>
                              <a:latin typeface="Arial,Helvetica"/>
                            </a:rPr>
                            <a:t>Second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r>
                            <a:rPr lang="en-US" sz="1800" dirty="0">
                              <a:solidFill>
                                <a:srgbClr val="000000"/>
                              </a:solidFill>
                              <a:latin typeface="Arial,Helvetica"/>
                            </a:rPr>
                            <a:t>The radius vector of a planet sweeps out equal areas in equal times (planet travels fastest when near perihelion).</a:t>
                          </a:r>
                          <a:endParaRPr lang="en-US" sz="1800"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2074394762"/>
                      </a:ext>
                    </a:extLst>
                  </a:tr>
                  <a:tr h="2137240">
                    <a:tc>
                      <a:txBody>
                        <a:bodyPr/>
                        <a:lstStyle/>
                        <a:p>
                          <a:r>
                            <a:rPr lang="en-US" sz="1800" b="1" dirty="0">
                              <a:solidFill>
                                <a:srgbClr val="000000"/>
                              </a:solidFill>
                              <a:latin typeface="Arial,Helvetica"/>
                            </a:rPr>
                            <a:t>Third Law:</a:t>
                          </a:r>
                          <a:endParaRPr lang="en-US" sz="1800" b="1" dirty="0">
                            <a:solidFill>
                              <a:srgbClr val="000000"/>
                            </a:solidFill>
                          </a:endParaRPr>
                        </a:p>
                      </a:txBody>
                      <a:tcPr marL="10725" marR="10725" marT="10725" marB="10725" anchor="ctr">
                        <a:lnL>
                          <a:noFill/>
                        </a:lnL>
                        <a:lnR>
                          <a:noFill/>
                        </a:lnR>
                        <a:lnT>
                          <a:noFill/>
                        </a:lnT>
                        <a:lnB>
                          <a:noFill/>
                        </a:lnB>
                        <a:solidFill>
                          <a:schemeClr val="tx2">
                            <a:lumMod val="40000"/>
                            <a:lumOff val="60000"/>
                          </a:schemeClr>
                        </a:solidFill>
                      </a:tcPr>
                    </a:tc>
                    <a:tc>
                      <a:txBody>
                        <a:bodyPr/>
                        <a:lstStyle/>
                        <a:p>
                          <a:endParaRPr lang="en-US"/>
                        </a:p>
                      </a:txBody>
                      <a:tcPr marL="10725" marR="10725" marT="10725" marB="10725" anchor="ctr">
                        <a:lnL>
                          <a:noFill/>
                        </a:lnL>
                        <a:lnR>
                          <a:noFill/>
                        </a:lnR>
                        <a:lnT>
                          <a:noFill/>
                        </a:lnT>
                        <a:lnB>
                          <a:noFill/>
                        </a:lnB>
                        <a:blipFill>
                          <a:blip r:embed="rId2"/>
                          <a:stretch>
                            <a:fillRect l="-21772" t="-116524" b="-1709"/>
                          </a:stretch>
                        </a:blipFill>
                      </a:tcPr>
                    </a:tc>
                    <a:extLst>
                      <a:ext uri="{0D108BD9-81ED-4DB2-BD59-A6C34878D82A}">
                        <a16:rowId xmlns:a16="http://schemas.microsoft.com/office/drawing/2014/main" val="986405641"/>
                      </a:ext>
                    </a:extLst>
                  </a:tr>
                </a:tbl>
              </a:graphicData>
            </a:graphic>
          </p:graphicFrame>
        </mc:Fallback>
      </mc:AlternateContent>
      <p:sp>
        <p:nvSpPr>
          <p:cNvPr id="6" name="Date Placeholder 5"/>
          <p:cNvSpPr>
            <a:spLocks noGrp="1"/>
          </p:cNvSpPr>
          <p:nvPr>
            <p:ph type="dt" sz="half" idx="10"/>
          </p:nvPr>
        </p:nvSpPr>
        <p:spPr/>
        <p:txBody>
          <a:bodyPr/>
          <a:lstStyle/>
          <a:p>
            <a:pPr>
              <a:defRPr/>
            </a:pPr>
            <a:r>
              <a:rPr lang="en-US" smtClean="0"/>
              <a:t>September 11, 2018</a:t>
            </a:r>
            <a:endParaRPr lang="en-US" altLang="zh-CN"/>
          </a:p>
        </p:txBody>
      </p:sp>
    </p:spTree>
    <p:extLst>
      <p:ext uri="{BB962C8B-B14F-4D97-AF65-F5344CB8AC3E}">
        <p14:creationId xmlns:p14="http://schemas.microsoft.com/office/powerpoint/2010/main" val="1658918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57200" y="1447800"/>
            <a:ext cx="8229600" cy="4648200"/>
          </a:xfrm>
        </p:spPr>
        <p:txBody>
          <a:bodyPr/>
          <a:lstStyle/>
          <a:p>
            <a:r>
              <a:rPr lang="en-US" sz="1800" dirty="0" smtClean="0"/>
              <a:t>Know the names </a:t>
            </a:r>
            <a:r>
              <a:rPr lang="en-US" sz="1800" dirty="0" err="1" smtClean="0"/>
              <a:t>Tycho</a:t>
            </a:r>
            <a:r>
              <a:rPr lang="en-US" sz="1800" dirty="0" smtClean="0"/>
              <a:t> Brahe and Johannes Kepler, and what they did.</a:t>
            </a:r>
          </a:p>
          <a:p>
            <a:r>
              <a:rPr lang="en-US" sz="1800" dirty="0" smtClean="0"/>
              <a:t>Know that the careful measurements by </a:t>
            </a:r>
            <a:r>
              <a:rPr lang="en-US" sz="1800" dirty="0" err="1" smtClean="0"/>
              <a:t>Tycho</a:t>
            </a:r>
            <a:r>
              <a:rPr lang="en-US" sz="1800" dirty="0" smtClean="0"/>
              <a:t> Brahe were used by Kepler to quantitatively measure and characterize the orbits of the planets, and prove the heliocentric model in which the planets move around the Sun.</a:t>
            </a:r>
          </a:p>
          <a:p>
            <a:r>
              <a:rPr lang="en-US" sz="1800" dirty="0" smtClean="0"/>
              <a:t>Know the important terms for ellipses, such as focus, semi-major and semi-minor axis, eccentricity, and the terms for orbits of perihelion and aphelion, and generally know how they are related.</a:t>
            </a:r>
          </a:p>
          <a:p>
            <a:r>
              <a:rPr lang="en-US" sz="1800" dirty="0" smtClean="0"/>
              <a:t>Know that eccentricity </a:t>
            </a:r>
            <a:r>
              <a:rPr lang="en-US" sz="1800" i="1" dirty="0" smtClean="0">
                <a:latin typeface="Times New Roman" panose="02020603050405020304" pitchFamily="18" charset="0"/>
                <a:cs typeface="Times New Roman" panose="02020603050405020304" pitchFamily="18" charset="0"/>
              </a:rPr>
              <a:t>e</a:t>
            </a:r>
            <a:r>
              <a:rPr lang="en-US" sz="1800" dirty="0" smtClean="0">
                <a:latin typeface="Times New Roman" panose="02020603050405020304" pitchFamily="18" charset="0"/>
                <a:cs typeface="Times New Roman" panose="02020603050405020304" pitchFamily="18" charset="0"/>
              </a:rPr>
              <a:t> = 0 </a:t>
            </a:r>
            <a:r>
              <a:rPr lang="en-US" sz="1800" dirty="0" smtClean="0"/>
              <a:t>gives a circle, </a:t>
            </a:r>
            <a:r>
              <a:rPr lang="en-US" sz="1800" dirty="0" smtClean="0">
                <a:latin typeface="Times New Roman" panose="02020603050405020304" pitchFamily="18" charset="0"/>
                <a:cs typeface="Times New Roman" panose="02020603050405020304" pitchFamily="18" charset="0"/>
              </a:rPr>
              <a:t>0 &lt; </a:t>
            </a:r>
            <a:r>
              <a:rPr lang="en-US" sz="1800" i="1" dirty="0" smtClean="0">
                <a:latin typeface="Times New Roman" panose="02020603050405020304" pitchFamily="18" charset="0"/>
                <a:cs typeface="Times New Roman" panose="02020603050405020304" pitchFamily="18" charset="0"/>
              </a:rPr>
              <a:t>e </a:t>
            </a:r>
            <a:r>
              <a:rPr lang="en-US" sz="1800" dirty="0" smtClean="0">
                <a:latin typeface="Times New Roman" panose="02020603050405020304" pitchFamily="18" charset="0"/>
                <a:cs typeface="Times New Roman" panose="02020603050405020304" pitchFamily="18" charset="0"/>
              </a:rPr>
              <a:t>&lt; 1</a:t>
            </a:r>
            <a:r>
              <a:rPr lang="en-US" sz="1800" dirty="0" smtClean="0"/>
              <a:t> gives an ellipse, </a:t>
            </a:r>
            <a:r>
              <a:rPr lang="en-US" sz="1800" i="1" dirty="0" smtClean="0">
                <a:latin typeface="Times New Roman" panose="02020603050405020304" pitchFamily="18" charset="0"/>
                <a:cs typeface="Times New Roman" panose="02020603050405020304" pitchFamily="18" charset="0"/>
              </a:rPr>
              <a:t>e </a:t>
            </a:r>
            <a:r>
              <a:rPr lang="en-US" sz="1800" dirty="0" smtClean="0">
                <a:latin typeface="Times New Roman" panose="02020603050405020304" pitchFamily="18" charset="0"/>
                <a:cs typeface="Times New Roman" panose="02020603050405020304" pitchFamily="18" charset="0"/>
              </a:rPr>
              <a:t>= 1</a:t>
            </a:r>
            <a:r>
              <a:rPr lang="en-US" sz="1800" dirty="0" smtClean="0"/>
              <a:t> gives a parabola, </a:t>
            </a:r>
            <a:r>
              <a:rPr lang="en-US" sz="1800" smtClean="0"/>
              <a:t>and </a:t>
            </a:r>
            <a:r>
              <a:rPr lang="en-US" sz="1800" i="1" smtClean="0">
                <a:latin typeface="Times New Roman" panose="02020603050405020304" pitchFamily="18" charset="0"/>
                <a:cs typeface="Times New Roman" panose="02020603050405020304" pitchFamily="18" charset="0"/>
              </a:rPr>
              <a:t>e </a:t>
            </a:r>
            <a:r>
              <a:rPr lang="en-US" sz="1800" smtClean="0">
                <a:latin typeface="Times New Roman" panose="02020603050405020304" pitchFamily="18" charset="0"/>
                <a:cs typeface="Times New Roman" panose="02020603050405020304" pitchFamily="18" charset="0"/>
              </a:rPr>
              <a:t>&gt; 1</a:t>
            </a:r>
            <a:r>
              <a:rPr lang="en-US" sz="1800" smtClean="0"/>
              <a:t> </a:t>
            </a:r>
            <a:r>
              <a:rPr lang="en-US" sz="1800" dirty="0" smtClean="0"/>
              <a:t>gives a hyperbola.</a:t>
            </a:r>
          </a:p>
          <a:p>
            <a:r>
              <a:rPr lang="en-US" sz="1800" dirty="0" smtClean="0"/>
              <a:t>Be familiar with (no need to memorize) the equations for the conic sections.</a:t>
            </a:r>
          </a:p>
          <a:p>
            <a:r>
              <a:rPr lang="en-US" sz="1800" dirty="0" smtClean="0"/>
              <a:t>Be able to state and describe Kepler’s three laws.  We will be using the third law extensively!</a:t>
            </a:r>
            <a:endParaRPr lang="en-US" sz="1800" dirty="0"/>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ahoma" panose="020B0604030504040204" pitchFamily="34" charset="0"/>
                <a:ea typeface="宋体" panose="02010600030101010101" pitchFamily="2" charset="-122"/>
              </a:defRPr>
            </a:lvl1pPr>
            <a:lvl2pPr marL="742950" indent="-285750" eaLnBrk="0" hangingPunct="0">
              <a:defRPr sz="4400">
                <a:solidFill>
                  <a:schemeClr val="bg2"/>
                </a:solidFill>
                <a:latin typeface="Tahoma" panose="020B0604030504040204" pitchFamily="34" charset="0"/>
                <a:ea typeface="宋体" panose="02010600030101010101" pitchFamily="2" charset="-122"/>
              </a:defRPr>
            </a:lvl2pPr>
            <a:lvl3pPr marL="1143000" indent="-228600" eaLnBrk="0" hangingPunct="0">
              <a:defRPr sz="4400">
                <a:solidFill>
                  <a:schemeClr val="bg2"/>
                </a:solidFill>
                <a:latin typeface="Tahoma" panose="020B0604030504040204" pitchFamily="34" charset="0"/>
                <a:ea typeface="宋体" panose="02010600030101010101" pitchFamily="2" charset="-122"/>
              </a:defRPr>
            </a:lvl3pPr>
            <a:lvl4pPr marL="1600200" indent="-228600" eaLnBrk="0" hangingPunct="0">
              <a:defRPr sz="4400">
                <a:solidFill>
                  <a:schemeClr val="bg2"/>
                </a:solidFill>
                <a:latin typeface="Tahoma" panose="020B0604030504040204" pitchFamily="34" charset="0"/>
                <a:ea typeface="宋体" panose="02010600030101010101" pitchFamily="2" charset="-122"/>
              </a:defRPr>
            </a:lvl4pPr>
            <a:lvl5pPr marL="2057400" indent="-228600"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r>
              <a:rPr lang="en-US" altLang="en-US" sz="1400" smtClean="0">
                <a:solidFill>
                  <a:schemeClr val="tx1"/>
                </a:solidFill>
                <a:latin typeface="Arial" panose="020B0604020202020204" pitchFamily="34" charset="0"/>
              </a:rPr>
              <a:t>September 11, 2018</a:t>
            </a:r>
            <a:endParaRPr lang="en-US" altLang="zh-CN" sz="1400">
              <a:solidFill>
                <a:schemeClr val="tx1"/>
              </a:solidFill>
              <a:latin typeface="Arial" panose="020B0604020202020204" pitchFamily="34" charset="0"/>
            </a:endParaRPr>
          </a:p>
        </p:txBody>
      </p:sp>
      <p:sp>
        <p:nvSpPr>
          <p:cNvPr id="23555" name="Rectangle 2"/>
          <p:cNvSpPr>
            <a:spLocks noGrp="1" noChangeArrowheads="1"/>
          </p:cNvSpPr>
          <p:nvPr>
            <p:ph type="title"/>
          </p:nvPr>
        </p:nvSpPr>
        <p:spPr>
          <a:xfrm>
            <a:off x="469900" y="174373"/>
            <a:ext cx="8229600" cy="1284664"/>
          </a:xfrm>
        </p:spPr>
        <p:txBody>
          <a:bodyPr/>
          <a:lstStyle/>
          <a:p>
            <a:pPr eaLnBrk="1" hangingPunct="1"/>
            <a:r>
              <a:rPr lang="en-US" altLang="zh-CN" dirty="0" smtClean="0">
                <a:ea typeface="宋体" panose="02010600030101010101" pitchFamily="2" charset="-122"/>
              </a:rPr>
              <a:t>Support for the Heliocentric Model</a:t>
            </a:r>
            <a:endParaRPr lang="en-US" altLang="en-US" dirty="0" smtClean="0"/>
          </a:p>
        </p:txBody>
      </p:sp>
      <p:sp>
        <p:nvSpPr>
          <p:cNvPr id="23556" name="Rectangle 3"/>
          <p:cNvSpPr>
            <a:spLocks noGrp="1" noChangeArrowheads="1"/>
          </p:cNvSpPr>
          <p:nvPr>
            <p:ph type="body" sz="half" idx="1"/>
          </p:nvPr>
        </p:nvSpPr>
        <p:spPr>
          <a:xfrm>
            <a:off x="377073" y="1320800"/>
            <a:ext cx="8446096" cy="3156408"/>
          </a:xfrm>
        </p:spPr>
        <p:txBody>
          <a:bodyPr/>
          <a:lstStyle/>
          <a:p>
            <a:r>
              <a:rPr lang="en-US" sz="1800" dirty="0"/>
              <a:t>Although Copernicus set down the basic principles of the heliocentric model, it was regarded as simply an alternative way of thinking about the universe, without any certainty that the Earth really moved.  Two later scientists, Galileo and Kepler, gave several strong arguments in favor of the heliocentric model.</a:t>
            </a:r>
          </a:p>
          <a:p>
            <a:r>
              <a:rPr lang="en-US" sz="1800" dirty="0" smtClean="0"/>
              <a:t>Around 1610, Galileo </a:t>
            </a:r>
            <a:r>
              <a:rPr lang="en-US" sz="1800" dirty="0"/>
              <a:t>gave observational </a:t>
            </a:r>
            <a:r>
              <a:rPr lang="en-US" sz="1800" dirty="0" smtClean="0"/>
              <a:t>evidence based on telescope views:</a:t>
            </a:r>
          </a:p>
          <a:p>
            <a:pPr lvl="1"/>
            <a:r>
              <a:rPr lang="en-US" sz="1600" dirty="0" smtClean="0">
                <a:hlinkClick r:id="rId3"/>
              </a:rPr>
              <a:t>Moons of Jupiter</a:t>
            </a:r>
            <a:r>
              <a:rPr lang="en-US" sz="1600" dirty="0" smtClean="0"/>
              <a:t> gave clear evidence of one object orbiting another</a:t>
            </a:r>
          </a:p>
          <a:p>
            <a:pPr lvl="1"/>
            <a:r>
              <a:rPr lang="en-US" sz="1600" dirty="0" smtClean="0"/>
              <a:t>Phases of Venus gave clear evidence that Venus circles the Sun</a:t>
            </a:r>
          </a:p>
          <a:p>
            <a:pPr lvl="1"/>
            <a:r>
              <a:rPr lang="en-US" sz="1600" dirty="0" smtClean="0"/>
              <a:t>Sunspots on the Sun gave clear evidence that the heavens are not “perfect”</a:t>
            </a:r>
          </a:p>
          <a:p>
            <a:pPr lvl="1"/>
            <a:r>
              <a:rPr lang="en-US" sz="1600" dirty="0" smtClean="0"/>
              <a:t>Craters and mountains on the Moon gave clear evidence that the Moon is another world.</a:t>
            </a:r>
            <a:endParaRPr lang="en-US" sz="1600" dirty="0"/>
          </a:p>
          <a:p>
            <a:pPr eaLnBrk="1" hangingPunct="1">
              <a:lnSpc>
                <a:spcPct val="90000"/>
              </a:lnSpc>
            </a:pPr>
            <a:endParaRPr lang="en-US" sz="1800" dirty="0" smtClean="0"/>
          </a:p>
        </p:txBody>
      </p:sp>
      <p:grpSp>
        <p:nvGrpSpPr>
          <p:cNvPr id="14" name="Group 13"/>
          <p:cNvGrpSpPr/>
          <p:nvPr/>
        </p:nvGrpSpPr>
        <p:grpSpPr>
          <a:xfrm>
            <a:off x="301660" y="4562573"/>
            <a:ext cx="1428750" cy="1485900"/>
            <a:chOff x="0" y="4562573"/>
            <a:chExt cx="1428750" cy="1485900"/>
          </a:xfrm>
        </p:grpSpPr>
        <p:pic>
          <p:nvPicPr>
            <p:cNvPr id="1026" name="Picture 2" descr="https://web.njit.edu/~gary/astro_images/assets/venus_tm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62573"/>
              <a:ext cx="1428750" cy="1485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7612" y="5700492"/>
              <a:ext cx="797141" cy="338554"/>
            </a:xfrm>
            <a:prstGeom prst="rect">
              <a:avLst/>
            </a:prstGeom>
            <a:noFill/>
          </p:spPr>
          <p:txBody>
            <a:bodyPr wrap="none" rtlCol="0">
              <a:spAutoFit/>
            </a:bodyPr>
            <a:lstStyle/>
            <a:p>
              <a:pPr algn="l"/>
              <a:r>
                <a:rPr lang="en-US" sz="1600" dirty="0" smtClean="0">
                  <a:solidFill>
                    <a:schemeClr val="tx1"/>
                  </a:solidFill>
                </a:rPr>
                <a:t>Feb 28</a:t>
              </a:r>
            </a:p>
          </p:txBody>
        </p:sp>
      </p:grpSp>
      <p:grpSp>
        <p:nvGrpSpPr>
          <p:cNvPr id="15" name="Group 14"/>
          <p:cNvGrpSpPr/>
          <p:nvPr/>
        </p:nvGrpSpPr>
        <p:grpSpPr>
          <a:xfrm>
            <a:off x="1278461" y="4562573"/>
            <a:ext cx="1428750" cy="1485900"/>
            <a:chOff x="976801" y="4562573"/>
            <a:chExt cx="1428750" cy="1485900"/>
          </a:xfrm>
        </p:grpSpPr>
        <p:pic>
          <p:nvPicPr>
            <p:cNvPr id="1028" name="Picture 4" descr="https://web.njit.edu/~gary/astro_images/assets/venus2_tm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801" y="4562573"/>
              <a:ext cx="1428750" cy="14859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352331" y="5700492"/>
              <a:ext cx="671979" cy="338554"/>
            </a:xfrm>
            <a:prstGeom prst="rect">
              <a:avLst/>
            </a:prstGeom>
            <a:noFill/>
          </p:spPr>
          <p:txBody>
            <a:bodyPr wrap="none" rtlCol="0">
              <a:spAutoFit/>
            </a:bodyPr>
            <a:lstStyle/>
            <a:p>
              <a:pPr algn="l"/>
              <a:r>
                <a:rPr lang="en-US" sz="1600" dirty="0" smtClean="0">
                  <a:solidFill>
                    <a:schemeClr val="tx1"/>
                  </a:solidFill>
                </a:rPr>
                <a:t>Apr 9</a:t>
              </a:r>
            </a:p>
          </p:txBody>
        </p:sp>
      </p:grpSp>
      <p:grpSp>
        <p:nvGrpSpPr>
          <p:cNvPr id="16" name="Group 15"/>
          <p:cNvGrpSpPr/>
          <p:nvPr/>
        </p:nvGrpSpPr>
        <p:grpSpPr>
          <a:xfrm>
            <a:off x="2412640" y="4562573"/>
            <a:ext cx="1428750" cy="1497095"/>
            <a:chOff x="2110980" y="4562573"/>
            <a:chExt cx="1428750" cy="1497095"/>
          </a:xfrm>
        </p:grpSpPr>
        <p:pic>
          <p:nvPicPr>
            <p:cNvPr id="6" name="Picture 5"/>
            <p:cNvPicPr>
              <a:picLocks noChangeAspect="1"/>
            </p:cNvPicPr>
            <p:nvPr/>
          </p:nvPicPr>
          <p:blipFill rotWithShape="1">
            <a:blip r:embed="rId6"/>
            <a:srcRect t="2062" b="3420"/>
            <a:stretch/>
          </p:blipFill>
          <p:spPr>
            <a:xfrm>
              <a:off x="2110980" y="4562573"/>
              <a:ext cx="1428750" cy="1476473"/>
            </a:xfrm>
            <a:prstGeom prst="rect">
              <a:avLst/>
            </a:prstGeom>
          </p:spPr>
        </p:pic>
        <p:sp>
          <p:nvSpPr>
            <p:cNvPr id="22" name="TextBox 21"/>
            <p:cNvSpPr txBox="1"/>
            <p:nvPr/>
          </p:nvSpPr>
          <p:spPr>
            <a:xfrm>
              <a:off x="2438320" y="5721114"/>
              <a:ext cx="784189" cy="338554"/>
            </a:xfrm>
            <a:prstGeom prst="rect">
              <a:avLst/>
            </a:prstGeom>
            <a:noFill/>
          </p:spPr>
          <p:txBody>
            <a:bodyPr wrap="none" rtlCol="0">
              <a:spAutoFit/>
            </a:bodyPr>
            <a:lstStyle/>
            <a:p>
              <a:pPr algn="l"/>
              <a:r>
                <a:rPr lang="en-US" sz="1600" dirty="0" smtClean="0">
                  <a:solidFill>
                    <a:schemeClr val="tx1"/>
                  </a:solidFill>
                </a:rPr>
                <a:t>Apr 20</a:t>
              </a:r>
            </a:p>
          </p:txBody>
        </p:sp>
      </p:grpSp>
      <p:grpSp>
        <p:nvGrpSpPr>
          <p:cNvPr id="17" name="Group 16"/>
          <p:cNvGrpSpPr/>
          <p:nvPr/>
        </p:nvGrpSpPr>
        <p:grpSpPr>
          <a:xfrm>
            <a:off x="3519792" y="4572000"/>
            <a:ext cx="1428750" cy="1508289"/>
            <a:chOff x="3218132" y="4572000"/>
            <a:chExt cx="1428750" cy="1508289"/>
          </a:xfrm>
        </p:grpSpPr>
        <p:pic>
          <p:nvPicPr>
            <p:cNvPr id="7" name="Picture 6"/>
            <p:cNvPicPr>
              <a:picLocks noChangeAspect="1"/>
            </p:cNvPicPr>
            <p:nvPr/>
          </p:nvPicPr>
          <p:blipFill rotWithShape="1">
            <a:blip r:embed="rId7"/>
            <a:srcRect t="1879" b="-2102"/>
            <a:stretch/>
          </p:blipFill>
          <p:spPr>
            <a:xfrm>
              <a:off x="3218132" y="4572000"/>
              <a:ext cx="1428750" cy="1508289"/>
            </a:xfrm>
            <a:prstGeom prst="rect">
              <a:avLst/>
            </a:prstGeom>
          </p:spPr>
        </p:pic>
        <p:sp>
          <p:nvSpPr>
            <p:cNvPr id="23" name="TextBox 22"/>
            <p:cNvSpPr txBox="1"/>
            <p:nvPr/>
          </p:nvSpPr>
          <p:spPr>
            <a:xfrm>
              <a:off x="3625125" y="5725642"/>
              <a:ext cx="728276" cy="338554"/>
            </a:xfrm>
            <a:prstGeom prst="rect">
              <a:avLst/>
            </a:prstGeom>
            <a:noFill/>
          </p:spPr>
          <p:txBody>
            <a:bodyPr wrap="none" rtlCol="0">
              <a:spAutoFit/>
            </a:bodyPr>
            <a:lstStyle/>
            <a:p>
              <a:pPr algn="l"/>
              <a:r>
                <a:rPr lang="en-US" sz="1600" dirty="0" smtClean="0">
                  <a:solidFill>
                    <a:schemeClr val="tx1"/>
                  </a:solidFill>
                </a:rPr>
                <a:t>May 4</a:t>
              </a:r>
            </a:p>
          </p:txBody>
        </p:sp>
      </p:grpSp>
      <p:grpSp>
        <p:nvGrpSpPr>
          <p:cNvPr id="18" name="Group 17"/>
          <p:cNvGrpSpPr/>
          <p:nvPr/>
        </p:nvGrpSpPr>
        <p:grpSpPr>
          <a:xfrm>
            <a:off x="4792090" y="4572000"/>
            <a:ext cx="1428750" cy="1486096"/>
            <a:chOff x="4490430" y="4572000"/>
            <a:chExt cx="1428750" cy="1486096"/>
          </a:xfrm>
        </p:grpSpPr>
        <p:pic>
          <p:nvPicPr>
            <p:cNvPr id="8" name="Picture 7"/>
            <p:cNvPicPr>
              <a:picLocks noChangeAspect="1"/>
            </p:cNvPicPr>
            <p:nvPr/>
          </p:nvPicPr>
          <p:blipFill rotWithShape="1">
            <a:blip r:embed="rId8"/>
            <a:srcRect t="6011"/>
            <a:stretch/>
          </p:blipFill>
          <p:spPr>
            <a:xfrm>
              <a:off x="4490430" y="4572000"/>
              <a:ext cx="1428750" cy="1486096"/>
            </a:xfrm>
            <a:prstGeom prst="rect">
              <a:avLst/>
            </a:prstGeom>
          </p:spPr>
        </p:pic>
        <p:sp>
          <p:nvSpPr>
            <p:cNvPr id="24" name="TextBox 23"/>
            <p:cNvSpPr txBox="1"/>
            <p:nvPr/>
          </p:nvSpPr>
          <p:spPr>
            <a:xfrm>
              <a:off x="4918893" y="5717984"/>
              <a:ext cx="728276" cy="338554"/>
            </a:xfrm>
            <a:prstGeom prst="rect">
              <a:avLst/>
            </a:prstGeom>
            <a:noFill/>
          </p:spPr>
          <p:txBody>
            <a:bodyPr wrap="none" rtlCol="0">
              <a:spAutoFit/>
            </a:bodyPr>
            <a:lstStyle/>
            <a:p>
              <a:pPr algn="l"/>
              <a:r>
                <a:rPr lang="en-US" sz="1600" dirty="0" smtClean="0">
                  <a:solidFill>
                    <a:schemeClr val="tx1"/>
                  </a:solidFill>
                </a:rPr>
                <a:t>May 8</a:t>
              </a:r>
            </a:p>
          </p:txBody>
        </p:sp>
      </p:grpSp>
      <p:grpSp>
        <p:nvGrpSpPr>
          <p:cNvPr id="19" name="Group 18"/>
          <p:cNvGrpSpPr/>
          <p:nvPr/>
        </p:nvGrpSpPr>
        <p:grpSpPr>
          <a:xfrm>
            <a:off x="6122121" y="4572000"/>
            <a:ext cx="1428750" cy="1532118"/>
            <a:chOff x="5820461" y="4572000"/>
            <a:chExt cx="1428750" cy="1532118"/>
          </a:xfrm>
        </p:grpSpPr>
        <p:pic>
          <p:nvPicPr>
            <p:cNvPr id="9" name="Picture 8"/>
            <p:cNvPicPr>
              <a:picLocks noChangeAspect="1"/>
            </p:cNvPicPr>
            <p:nvPr/>
          </p:nvPicPr>
          <p:blipFill rotWithShape="1">
            <a:blip r:embed="rId9"/>
            <a:srcRect t="3908" b="1894"/>
            <a:stretch/>
          </p:blipFill>
          <p:spPr>
            <a:xfrm>
              <a:off x="5820461" y="4572000"/>
              <a:ext cx="1428750" cy="1489435"/>
            </a:xfrm>
            <a:prstGeom prst="rect">
              <a:avLst/>
            </a:prstGeom>
          </p:spPr>
        </p:pic>
        <p:sp>
          <p:nvSpPr>
            <p:cNvPr id="25" name="TextBox 24"/>
            <p:cNvSpPr txBox="1"/>
            <p:nvPr/>
          </p:nvSpPr>
          <p:spPr>
            <a:xfrm>
              <a:off x="6191191" y="5765564"/>
              <a:ext cx="840486" cy="338554"/>
            </a:xfrm>
            <a:prstGeom prst="rect">
              <a:avLst/>
            </a:prstGeom>
            <a:noFill/>
          </p:spPr>
          <p:txBody>
            <a:bodyPr wrap="none" rtlCol="0">
              <a:spAutoFit/>
            </a:bodyPr>
            <a:lstStyle/>
            <a:p>
              <a:pPr algn="l"/>
              <a:r>
                <a:rPr lang="en-US" sz="1600" dirty="0" smtClean="0">
                  <a:solidFill>
                    <a:schemeClr val="tx1"/>
                  </a:solidFill>
                </a:rPr>
                <a:t>May 16</a:t>
              </a:r>
            </a:p>
          </p:txBody>
        </p:sp>
      </p:grpSp>
      <p:grpSp>
        <p:nvGrpSpPr>
          <p:cNvPr id="20" name="Group 19"/>
          <p:cNvGrpSpPr/>
          <p:nvPr/>
        </p:nvGrpSpPr>
        <p:grpSpPr>
          <a:xfrm>
            <a:off x="7394419" y="4572000"/>
            <a:ext cx="1428750" cy="1553459"/>
            <a:chOff x="7092759" y="4572000"/>
            <a:chExt cx="1428750" cy="1553459"/>
          </a:xfrm>
        </p:grpSpPr>
        <p:pic>
          <p:nvPicPr>
            <p:cNvPr id="10" name="Picture 9"/>
            <p:cNvPicPr>
              <a:picLocks noChangeAspect="1"/>
            </p:cNvPicPr>
            <p:nvPr/>
          </p:nvPicPr>
          <p:blipFill rotWithShape="1">
            <a:blip r:embed="rId10"/>
            <a:srcRect t="6026" b="4106"/>
            <a:stretch/>
          </p:blipFill>
          <p:spPr>
            <a:xfrm>
              <a:off x="7092759" y="4572000"/>
              <a:ext cx="1428750" cy="1489435"/>
            </a:xfrm>
            <a:prstGeom prst="rect">
              <a:avLst/>
            </a:prstGeom>
          </p:spPr>
        </p:pic>
        <p:sp>
          <p:nvSpPr>
            <p:cNvPr id="26" name="TextBox 25"/>
            <p:cNvSpPr txBox="1"/>
            <p:nvPr/>
          </p:nvSpPr>
          <p:spPr>
            <a:xfrm>
              <a:off x="7566272" y="5786905"/>
              <a:ext cx="840486" cy="338554"/>
            </a:xfrm>
            <a:prstGeom prst="rect">
              <a:avLst/>
            </a:prstGeom>
            <a:noFill/>
          </p:spPr>
          <p:txBody>
            <a:bodyPr wrap="none" rtlCol="0">
              <a:spAutoFit/>
            </a:bodyPr>
            <a:lstStyle/>
            <a:p>
              <a:pPr algn="l"/>
              <a:r>
                <a:rPr lang="en-US" sz="1600" dirty="0" smtClean="0">
                  <a:solidFill>
                    <a:schemeClr val="tx1"/>
                  </a:solidFill>
                </a:rPr>
                <a:t>May 22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Galileo’s Sunspot Drawings</a:t>
            </a:r>
            <a:endParaRPr lang="en-US" dirty="0"/>
          </a:p>
        </p:txBody>
      </p:sp>
      <p:sp>
        <p:nvSpPr>
          <p:cNvPr id="3" name="Text Placeholder 2"/>
          <p:cNvSpPr>
            <a:spLocks noGrp="1"/>
          </p:cNvSpPr>
          <p:nvPr>
            <p:ph type="body" sz="half" idx="1"/>
          </p:nvPr>
        </p:nvSpPr>
        <p:spPr/>
        <p:txBody>
          <a:bodyPr/>
          <a:lstStyle/>
          <a:p>
            <a:r>
              <a:rPr lang="en-US" sz="1800" dirty="0" smtClean="0"/>
              <a:t>Galileo was making his first telescopic observations of the Sun during a sunspot maximum period.</a:t>
            </a:r>
          </a:p>
          <a:p>
            <a:r>
              <a:rPr lang="en-US" sz="1800" dirty="0" smtClean="0"/>
              <a:t>His drawings show the rotation of the Sun, show it to be a sphere, and more importantly, show that its surface is not “perfect,” as heavenly bodies were thought to be.</a:t>
            </a:r>
            <a:endParaRPr lang="en-US" sz="1800" dirty="0"/>
          </a:p>
        </p:txBody>
      </p:sp>
      <p:sp>
        <p:nvSpPr>
          <p:cNvPr id="5" name="Content Placeholder 4"/>
          <p:cNvSpPr>
            <a:spLocks noGrp="1"/>
          </p:cNvSpPr>
          <p:nvPr>
            <p:ph sz="quarter" idx="3"/>
          </p:nvPr>
        </p:nvSpPr>
        <p:spPr/>
        <p:txBody>
          <a:bodyPr/>
          <a:lstStyle/>
          <a:p>
            <a:endParaRPr lang="en-US"/>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2050" name="Picture 2" descr="http://galileo.rice.edu/images/things/sunspot_drawings/ss623-l.gif"/>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381500" y="14478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383462" y="1447408"/>
            <a:ext cx="4572000" cy="4572000"/>
          </a:xfrm>
          <a:prstGeom prst="rect">
            <a:avLst/>
          </a:prstGeom>
        </p:spPr>
      </p:pic>
      <p:pic>
        <p:nvPicPr>
          <p:cNvPr id="2052" name="Picture 4" descr="http://galileo.rice.edu/images/things/sunspot_drawings/ss625-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47016"/>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379538" y="1447016"/>
            <a:ext cx="4572000" cy="4572000"/>
          </a:xfrm>
          <a:prstGeom prst="rect">
            <a:avLst/>
          </a:prstGeom>
        </p:spPr>
      </p:pic>
    </p:spTree>
    <p:extLst>
      <p:ext uri="{BB962C8B-B14F-4D97-AF65-F5344CB8AC3E}">
        <p14:creationId xmlns:p14="http://schemas.microsoft.com/office/powerpoint/2010/main" val="2039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Galileo’s Moon Drawings</a:t>
            </a:r>
            <a:endParaRPr lang="en-US" dirty="0"/>
          </a:p>
        </p:txBody>
      </p:sp>
      <p:sp>
        <p:nvSpPr>
          <p:cNvPr id="3" name="Text Placeholder 2"/>
          <p:cNvSpPr>
            <a:spLocks noGrp="1"/>
          </p:cNvSpPr>
          <p:nvPr>
            <p:ph type="body" sz="half" idx="1"/>
          </p:nvPr>
        </p:nvSpPr>
        <p:spPr/>
        <p:txBody>
          <a:bodyPr/>
          <a:lstStyle/>
          <a:p>
            <a:r>
              <a:rPr lang="en-US" sz="1800" dirty="0" smtClean="0"/>
              <a:t>Galileo was convinced that the light and dark regions are the Moon were mountains and valleys, and he watched their shadows grow as the illumination changed.</a:t>
            </a:r>
          </a:p>
          <a:p>
            <a:r>
              <a:rPr lang="en-US" sz="1800" dirty="0" smtClean="0"/>
              <a:t>However, most people accepted that the Moon was circling the Earth, and that it had markings indicating an uneven surface.</a:t>
            </a:r>
            <a:endParaRPr lang="en-US" sz="1800" dirty="0"/>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2054" name="Picture 6" descr="http://galileo.rice.edu/images/things/g_moonwa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880" y="1251929"/>
            <a:ext cx="3391534" cy="484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96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76"/>
            <a:ext cx="8229600" cy="914400"/>
          </a:xfrm>
        </p:spPr>
        <p:txBody>
          <a:bodyPr/>
          <a:lstStyle/>
          <a:p>
            <a:r>
              <a:rPr lang="en-US" altLang="zh-CN" dirty="0" err="1" smtClean="0">
                <a:ea typeface="宋体" panose="02010600030101010101" pitchFamily="2" charset="-122"/>
              </a:rPr>
              <a:t>Tycho</a:t>
            </a:r>
            <a:r>
              <a:rPr lang="en-US" altLang="zh-CN" dirty="0" smtClean="0">
                <a:ea typeface="宋体" panose="02010600030101010101" pitchFamily="2" charset="-122"/>
              </a:rPr>
              <a:t> and Kepler</a:t>
            </a:r>
            <a:endParaRPr lang="en-US" dirty="0"/>
          </a:p>
        </p:txBody>
      </p:sp>
      <p:sp>
        <p:nvSpPr>
          <p:cNvPr id="3" name="Text Placeholder 2"/>
          <p:cNvSpPr>
            <a:spLocks noGrp="1"/>
          </p:cNvSpPr>
          <p:nvPr>
            <p:ph type="body" sz="half" idx="1"/>
          </p:nvPr>
        </p:nvSpPr>
        <p:spPr>
          <a:xfrm>
            <a:off x="457200" y="1146139"/>
            <a:ext cx="8229600" cy="4755040"/>
          </a:xfrm>
        </p:spPr>
        <p:txBody>
          <a:bodyPr/>
          <a:lstStyle/>
          <a:p>
            <a:r>
              <a:rPr lang="en-US" sz="1800" dirty="0" err="1" smtClean="0"/>
              <a:t>Tycho</a:t>
            </a:r>
            <a:r>
              <a:rPr lang="en-US" sz="1800" dirty="0" smtClean="0"/>
              <a:t> Brahe was the last great observer who did not use a telescope, in the decades just preceding Galileo.</a:t>
            </a:r>
          </a:p>
          <a:p>
            <a:r>
              <a:rPr lang="en-US" sz="1800" dirty="0" smtClean="0"/>
              <a:t>He made extremely precise measurements of the positions of the planets over a long time, using large mechanical devices for precise measurement of angles.  He wanted to prove his own model for the solar system, which was a strange mixture of Ptolemy’s and the </a:t>
            </a:r>
            <a:r>
              <a:rPr lang="en-US" sz="1800" dirty="0" err="1" smtClean="0"/>
              <a:t>Coperican</a:t>
            </a:r>
            <a:r>
              <a:rPr lang="en-US" sz="1800" dirty="0" smtClean="0"/>
              <a:t> system.  But he lacked the mathematics to make the necessary reduction of the data, so he hired an assistant, Johannes Kepler.</a:t>
            </a:r>
          </a:p>
          <a:p>
            <a:r>
              <a:rPr lang="en-US" sz="1800" dirty="0" smtClean="0"/>
              <a:t>Kepler disagreed with </a:t>
            </a:r>
            <a:r>
              <a:rPr lang="en-US" sz="1800" dirty="0" err="1" smtClean="0"/>
              <a:t>Tycho’s</a:t>
            </a:r>
            <a:r>
              <a:rPr lang="en-US" sz="1800" dirty="0" smtClean="0"/>
              <a:t> model, but did not complete his work until after </a:t>
            </a:r>
            <a:r>
              <a:rPr lang="en-US" sz="1800" dirty="0" err="1" smtClean="0"/>
              <a:t>Tycho</a:t>
            </a:r>
            <a:r>
              <a:rPr lang="en-US" sz="1800" dirty="0" smtClean="0"/>
              <a:t> died.</a:t>
            </a:r>
          </a:p>
          <a:p>
            <a:r>
              <a:rPr lang="en-US" sz="1800" dirty="0" smtClean="0"/>
              <a:t>Kepler was a great mathematician, and after studying </a:t>
            </a:r>
            <a:r>
              <a:rPr lang="en-US" sz="1800" dirty="0" err="1" smtClean="0"/>
              <a:t>Tycho’s</a:t>
            </a:r>
            <a:r>
              <a:rPr lang="en-US" sz="1800" dirty="0" smtClean="0"/>
              <a:t> measurements over many years, he came up with his three laws of planetary motion (qualitative version):</a:t>
            </a:r>
          </a:p>
          <a:p>
            <a:pPr lvl="1"/>
            <a:endParaRPr lang="en-US" sz="1400" dirty="0"/>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graphicFrame>
        <p:nvGraphicFramePr>
          <p:cNvPr id="4" name="Table 3"/>
          <p:cNvGraphicFramePr>
            <a:graphicFrameLocks noGrp="1"/>
          </p:cNvGraphicFramePr>
          <p:nvPr>
            <p:extLst>
              <p:ext uri="{D42A27DB-BD31-4B8C-83A1-F6EECF244321}">
                <p14:modId xmlns:p14="http://schemas.microsoft.com/office/powerpoint/2010/main" val="236488446"/>
              </p:ext>
            </p:extLst>
          </p:nvPr>
        </p:nvGraphicFramePr>
        <p:xfrm>
          <a:off x="876693" y="4926426"/>
          <a:ext cx="7739406" cy="1097563"/>
        </p:xfrm>
        <a:graphic>
          <a:graphicData uri="http://schemas.openxmlformats.org/drawingml/2006/table">
            <a:tbl>
              <a:tblPr/>
              <a:tblGrid>
                <a:gridCol w="1295627">
                  <a:extLst>
                    <a:ext uri="{9D8B030D-6E8A-4147-A177-3AD203B41FA5}">
                      <a16:colId xmlns:a16="http://schemas.microsoft.com/office/drawing/2014/main" xmlns="" val="2366852893"/>
                    </a:ext>
                  </a:extLst>
                </a:gridCol>
                <a:gridCol w="6443779">
                  <a:extLst>
                    <a:ext uri="{9D8B030D-6E8A-4147-A177-3AD203B41FA5}">
                      <a16:colId xmlns:a16="http://schemas.microsoft.com/office/drawing/2014/main" xmlns="" val="2909422894"/>
                    </a:ext>
                  </a:extLst>
                </a:gridCol>
              </a:tblGrid>
              <a:tr h="343183">
                <a:tc>
                  <a:txBody>
                    <a:bodyPr/>
                    <a:lstStyle/>
                    <a:p>
                      <a:r>
                        <a:rPr lang="en-US" sz="1400" dirty="0">
                          <a:solidFill>
                            <a:srgbClr val="000000"/>
                          </a:solidFill>
                          <a:latin typeface="Arial,Helvetica"/>
                        </a:rPr>
                        <a:t>First Law:</a:t>
                      </a:r>
                      <a:endParaRPr lang="en-US" sz="1400" dirty="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tc>
                  <a:txBody>
                    <a:bodyPr/>
                    <a:lstStyle/>
                    <a:p>
                      <a:r>
                        <a:rPr lang="en-US" sz="1400">
                          <a:solidFill>
                            <a:srgbClr val="000000"/>
                          </a:solidFill>
                          <a:latin typeface="Arial,Helvetica"/>
                        </a:rPr>
                        <a:t>Planets travel in elliptical orbits with the Sun at one focus</a:t>
                      </a:r>
                      <a:endParaRPr lang="en-US" sz="140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1510862309"/>
                  </a:ext>
                </a:extLst>
              </a:tr>
              <a:tr h="405903">
                <a:tc>
                  <a:txBody>
                    <a:bodyPr/>
                    <a:lstStyle/>
                    <a:p>
                      <a:r>
                        <a:rPr lang="en-US" sz="1400">
                          <a:solidFill>
                            <a:srgbClr val="000000"/>
                          </a:solidFill>
                          <a:latin typeface="Arial,Helvetica"/>
                        </a:rPr>
                        <a:t>Second Law:</a:t>
                      </a:r>
                      <a:endParaRPr lang="en-US" sz="140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tc>
                  <a:txBody>
                    <a:bodyPr/>
                    <a:lstStyle/>
                    <a:p>
                      <a:r>
                        <a:rPr lang="en-US" sz="1400" dirty="0">
                          <a:solidFill>
                            <a:srgbClr val="000000"/>
                          </a:solidFill>
                          <a:latin typeface="Arial,Helvetica"/>
                        </a:rPr>
                        <a:t>Planets move more slowly in their orbits when far from the Sun than when close to the Sun</a:t>
                      </a:r>
                      <a:endParaRPr lang="en-US" sz="1400" dirty="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3426427528"/>
                  </a:ext>
                </a:extLst>
              </a:tr>
              <a:tr h="226922">
                <a:tc>
                  <a:txBody>
                    <a:bodyPr/>
                    <a:lstStyle/>
                    <a:p>
                      <a:r>
                        <a:rPr lang="en-US" sz="1400">
                          <a:solidFill>
                            <a:srgbClr val="000000"/>
                          </a:solidFill>
                          <a:latin typeface="Arial,Helvetica"/>
                        </a:rPr>
                        <a:t>Third Law:</a:t>
                      </a:r>
                      <a:endParaRPr lang="en-US" sz="140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tc>
                  <a:txBody>
                    <a:bodyPr/>
                    <a:lstStyle/>
                    <a:p>
                      <a:r>
                        <a:rPr lang="en-US" sz="1400" dirty="0">
                          <a:solidFill>
                            <a:srgbClr val="000000"/>
                          </a:solidFill>
                          <a:latin typeface="Arial,Helvetica"/>
                        </a:rPr>
                        <a:t>Planets with larger orbits move more slowly than planets with smaller orbits.</a:t>
                      </a:r>
                      <a:endParaRPr lang="en-US" sz="1400" dirty="0">
                        <a:solidFill>
                          <a:srgbClr val="000000"/>
                        </a:solidFill>
                      </a:endParaRPr>
                    </a:p>
                  </a:txBody>
                  <a:tcPr marL="28575" marR="28575" marT="28575" marB="28575"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4153954154"/>
                  </a:ext>
                </a:extLst>
              </a:tr>
            </a:tbl>
          </a:graphicData>
        </a:graphic>
      </p:graphicFrame>
    </p:spTree>
    <p:extLst>
      <p:ext uri="{BB962C8B-B14F-4D97-AF65-F5344CB8AC3E}">
        <p14:creationId xmlns:p14="http://schemas.microsoft.com/office/powerpoint/2010/main" val="3668031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Kepler Got His First Law</a:t>
            </a:r>
            <a:endParaRPr lang="en-US" dirty="0"/>
          </a:p>
        </p:txBody>
      </p:sp>
      <p:sp>
        <p:nvSpPr>
          <p:cNvPr id="3" name="Text Placeholder 2"/>
          <p:cNvSpPr>
            <a:spLocks noGrp="1"/>
          </p:cNvSpPr>
          <p:nvPr>
            <p:ph type="body" sz="half" idx="1"/>
          </p:nvPr>
        </p:nvSpPr>
        <p:spPr>
          <a:xfrm>
            <a:off x="457200" y="1447800"/>
            <a:ext cx="4887798" cy="1531070"/>
          </a:xfrm>
        </p:spPr>
        <p:txBody>
          <a:bodyPr/>
          <a:lstStyle/>
          <a:p>
            <a:r>
              <a:rPr lang="en-US" sz="1800" dirty="0"/>
              <a:t>Let's look at how Kepler determined his first Law.  First, he showed how to measure the relative distance to the inner planets (Mercury and Venus) by measuring their angle of greatest elongation, </a:t>
            </a:r>
            <a:r>
              <a:rPr lang="en-US" sz="1800" i="1" dirty="0">
                <a:latin typeface="Symbol" panose="05050102010706020507" pitchFamily="18" charset="2"/>
              </a:rPr>
              <a:t>a</a:t>
            </a:r>
            <a:r>
              <a:rPr lang="en-US" sz="1800" dirty="0"/>
              <a:t>:</a:t>
            </a:r>
          </a:p>
        </p:txBody>
      </p:sp>
      <p:sp>
        <p:nvSpPr>
          <p:cNvPr id="5" name="Content Placeholder 4"/>
          <p:cNvSpPr>
            <a:spLocks noGrp="1"/>
          </p:cNvSpPr>
          <p:nvPr>
            <p:ph sz="quarter" idx="3"/>
          </p:nvPr>
        </p:nvSpPr>
        <p:spPr>
          <a:xfrm>
            <a:off x="60893" y="3684964"/>
            <a:ext cx="6465036" cy="2247900"/>
          </a:xfrm>
        </p:spPr>
        <p:txBody>
          <a:bodyPr/>
          <a:lstStyle/>
          <a:p>
            <a:pPr marL="0" indent="0">
              <a:buNone/>
            </a:pPr>
            <a:r>
              <a:rPr lang="en-US" sz="1600" u="sng" dirty="0"/>
              <a:t>Greatest Elongations for Mercury in 2001-2002</a:t>
            </a:r>
            <a:r>
              <a:rPr lang="en-US" sz="1600" dirty="0"/>
              <a:t>   (from </a:t>
            </a:r>
            <a:r>
              <a:rPr lang="en-US" sz="1600" dirty="0">
                <a:hlinkClick r:id="rId2"/>
              </a:rPr>
              <a:t>JPL Calendar</a:t>
            </a:r>
            <a:r>
              <a:rPr lang="en-US" sz="1600" dirty="0" smtClean="0"/>
              <a:t>)</a:t>
            </a:r>
          </a:p>
          <a:p>
            <a:r>
              <a:rPr lang="en-US" sz="1600" dirty="0" smtClean="0"/>
              <a:t>Sep </a:t>
            </a:r>
            <a:r>
              <a:rPr lang="en-US" sz="1600" dirty="0"/>
              <a:t>18 - Mercury Greatest Eastern Elongation (26 Degrees)</a:t>
            </a:r>
          </a:p>
          <a:p>
            <a:r>
              <a:rPr lang="en-US" sz="1600" dirty="0"/>
              <a:t>Oct 29 - Mercury At Its Greatest Western Elongation (18 Degrees)</a:t>
            </a:r>
          </a:p>
          <a:p>
            <a:r>
              <a:rPr lang="en-US" sz="1600" dirty="0"/>
              <a:t>Jan 12 - Mercury At Its Greatest Eastern Elongation (19 Degrees)</a:t>
            </a:r>
          </a:p>
          <a:p>
            <a:r>
              <a:rPr lang="en-US" sz="1600" dirty="0"/>
              <a:t>Feb 21 - Mercury at Greatest Western Elongation (27 Degrees)</a:t>
            </a:r>
          </a:p>
          <a:p>
            <a:r>
              <a:rPr lang="en-US" sz="1600" dirty="0"/>
              <a:t>May 04 - Mercury Greatest Eastern Elongation (20 Degrees)</a:t>
            </a:r>
          </a:p>
          <a:p>
            <a:r>
              <a:rPr lang="en-US" sz="1600" dirty="0"/>
              <a:t>Jun 21 - Mercury at Greatest Western Elongation (22 Degrees)</a:t>
            </a:r>
          </a:p>
          <a:p>
            <a:endParaRPr lang="en-US" sz="1600" dirty="0"/>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5122" name="Picture 2" descr="https://web.njit.edu/~gary/320/assets/Inner_distance.gif"/>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420244" y="1372384"/>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080" y="176589"/>
            <a:ext cx="4371975" cy="3305175"/>
          </a:xfrm>
          <a:prstGeom prst="rect">
            <a:avLst/>
          </a:prstGeom>
          <a:effectLst>
            <a:outerShdw blurRad="50800" dist="38100" dir="2700000" algn="tl" rotWithShape="0">
              <a:prstClr val="black">
                <a:alpha val="40000"/>
              </a:prstClr>
            </a:outerShdw>
          </a:effectLst>
        </p:spPr>
      </p:pic>
      <p:sp>
        <p:nvSpPr>
          <p:cNvPr id="8" name="Rectangle 7"/>
          <p:cNvSpPr/>
          <p:nvPr/>
        </p:nvSpPr>
        <p:spPr>
          <a:xfrm>
            <a:off x="6342063" y="3469144"/>
            <a:ext cx="2623400" cy="2677656"/>
          </a:xfrm>
          <a:prstGeom prst="rect">
            <a:avLst/>
          </a:prstGeom>
        </p:spPr>
        <p:txBody>
          <a:bodyPr wrap="square">
            <a:spAutoFit/>
          </a:bodyPr>
          <a:lstStyle/>
          <a:p>
            <a:pPr algn="just"/>
            <a:r>
              <a:rPr lang="en-US" sz="1400" dirty="0">
                <a:solidFill>
                  <a:srgbClr val="000000"/>
                </a:solidFill>
                <a:latin typeface="Arial" panose="020B0604020202020204" pitchFamily="34" charset="0"/>
              </a:rPr>
              <a:t>Animation showing the six consecutive greatest elongations of Mercury listed above.  The position of Earth is advanced the appropriate number of degrees around its orbit for each date, then the line to Mercury is drawn East or West of the Sun as needed.  Mercury is on this ray, at the point that the ray passes closest to the Sun.</a:t>
            </a:r>
            <a:endParaRPr lang="en-US" sz="1400" dirty="0"/>
          </a:p>
        </p:txBody>
      </p:sp>
    </p:spTree>
    <p:extLst>
      <p:ext uri="{BB962C8B-B14F-4D97-AF65-F5344CB8AC3E}">
        <p14:creationId xmlns:p14="http://schemas.microsoft.com/office/powerpoint/2010/main" val="3113827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12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72" y="18065"/>
            <a:ext cx="8229600" cy="914400"/>
          </a:xfrm>
        </p:spPr>
        <p:txBody>
          <a:bodyPr/>
          <a:lstStyle/>
          <a:p>
            <a:r>
              <a:rPr lang="en-US" dirty="0" smtClean="0"/>
              <a:t>First Law for Outer Planets</a:t>
            </a:r>
            <a:endParaRPr lang="en-US" dirty="0"/>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880931845"/>
              </p:ext>
            </p:extLst>
          </p:nvPr>
        </p:nvGraphicFramePr>
        <p:xfrm>
          <a:off x="235671" y="748643"/>
          <a:ext cx="8479410" cy="4800600"/>
        </p:xfrm>
        <a:graphic>
          <a:graphicData uri="http://schemas.openxmlformats.org/drawingml/2006/table">
            <a:tbl>
              <a:tblPr/>
              <a:tblGrid>
                <a:gridCol w="3955753">
                  <a:extLst>
                    <a:ext uri="{9D8B030D-6E8A-4147-A177-3AD203B41FA5}">
                      <a16:colId xmlns:a16="http://schemas.microsoft.com/office/drawing/2014/main" xmlns="" val="2254554542"/>
                    </a:ext>
                  </a:extLst>
                </a:gridCol>
                <a:gridCol w="4523657">
                  <a:extLst>
                    <a:ext uri="{9D8B030D-6E8A-4147-A177-3AD203B41FA5}">
                      <a16:colId xmlns:a16="http://schemas.microsoft.com/office/drawing/2014/main" xmlns="" val="1984655653"/>
                    </a:ext>
                  </a:extLst>
                </a:gridCol>
              </a:tblGrid>
              <a:tr h="3128572">
                <a:tc>
                  <a:txBody>
                    <a:bodyPr/>
                    <a:lstStyle/>
                    <a:p>
                      <a:endParaRPr lang="en-US" sz="500"/>
                    </a:p>
                  </a:txBody>
                  <a:tcPr marT="12629" marB="12629" anchor="ctr">
                    <a:lnL>
                      <a:noFill/>
                    </a:lnL>
                    <a:lnR>
                      <a:noFill/>
                    </a:lnR>
                    <a:lnT>
                      <a:noFill/>
                    </a:lnT>
                    <a:lnB>
                      <a:noFill/>
                    </a:lnB>
                    <a:solidFill>
                      <a:srgbClr val="FFFFFF"/>
                    </a:solidFill>
                  </a:tcPr>
                </a:tc>
                <a:tc>
                  <a:txBody>
                    <a:bodyPr/>
                    <a:lstStyle/>
                    <a:p>
                      <a:r>
                        <a:rPr lang="en-US" sz="1600" dirty="0">
                          <a:solidFill>
                            <a:srgbClr val="000000"/>
                          </a:solidFill>
                          <a:latin typeface="Arial,Helvetica"/>
                        </a:rPr>
                        <a:t>Determining distance of outer planet from Sun</a:t>
                      </a:r>
                      <a:r>
                        <a:rPr lang="en-US" sz="1600" dirty="0" smtClean="0">
                          <a:solidFill>
                            <a:srgbClr val="000000"/>
                          </a:solidFill>
                          <a:latin typeface="Arial,Helvetica"/>
                        </a:rPr>
                        <a:t>:</a:t>
                      </a:r>
                    </a:p>
                    <a:p>
                      <a:pPr algn="just"/>
                      <a:r>
                        <a:rPr lang="en-US" sz="1200" dirty="0" smtClean="0">
                          <a:solidFill>
                            <a:srgbClr val="000000"/>
                          </a:solidFill>
                          <a:latin typeface="Arial,Helvetica"/>
                        </a:rPr>
                        <a:t>Take </a:t>
                      </a:r>
                      <a:r>
                        <a:rPr lang="en-US" sz="1200" dirty="0">
                          <a:solidFill>
                            <a:srgbClr val="000000"/>
                          </a:solidFill>
                          <a:latin typeface="Arial,Helvetica"/>
                        </a:rPr>
                        <a:t>two measurements of the elongation (angle from the Sun) of Mars, one sidereal period (687 days) apart. Earth is at location </a:t>
                      </a:r>
                      <a:r>
                        <a:rPr lang="en-US" sz="1200" i="1" dirty="0">
                          <a:solidFill>
                            <a:srgbClr val="000000"/>
                          </a:solidFill>
                          <a:latin typeface="Arial,Helvetica"/>
                        </a:rPr>
                        <a:t>E'</a:t>
                      </a:r>
                      <a:r>
                        <a:rPr lang="en-US" sz="1200" dirty="0">
                          <a:solidFill>
                            <a:srgbClr val="000000"/>
                          </a:solidFill>
                          <a:latin typeface="Arial,Helvetica"/>
                        </a:rPr>
                        <a:t> at the time of the first observation, goes once around its orbit and arrives back at location </a:t>
                      </a:r>
                      <a:r>
                        <a:rPr lang="en-US" sz="1200" i="1" dirty="0">
                          <a:solidFill>
                            <a:srgbClr val="000000"/>
                          </a:solidFill>
                          <a:latin typeface="Arial,Helvetica"/>
                        </a:rPr>
                        <a:t>E</a:t>
                      </a:r>
                      <a:r>
                        <a:rPr lang="en-US" sz="1200" dirty="0">
                          <a:solidFill>
                            <a:srgbClr val="000000"/>
                          </a:solidFill>
                          <a:latin typeface="Arial,Helvetica"/>
                        </a:rPr>
                        <a:t> (almost completing two orbits) after Mars has gone around once.</a:t>
                      </a:r>
                      <a:endParaRPr lang="en-US" sz="1200" dirty="0">
                        <a:solidFill>
                          <a:srgbClr val="000000"/>
                        </a:solidFill>
                      </a:endParaRPr>
                    </a:p>
                    <a:p>
                      <a:pPr algn="just"/>
                      <a:endParaRPr lang="en-US" sz="1200" dirty="0" smtClean="0">
                        <a:solidFill>
                          <a:srgbClr val="000000"/>
                        </a:solidFill>
                        <a:latin typeface="Arial,Helvetica"/>
                      </a:endParaRPr>
                    </a:p>
                    <a:p>
                      <a:pPr algn="just"/>
                      <a:r>
                        <a:rPr lang="en-US" sz="1200" dirty="0" smtClean="0">
                          <a:solidFill>
                            <a:srgbClr val="000000"/>
                          </a:solidFill>
                          <a:latin typeface="Arial,Helvetica"/>
                        </a:rPr>
                        <a:t>The </a:t>
                      </a:r>
                      <a:r>
                        <a:rPr lang="en-US" sz="1200" dirty="0">
                          <a:solidFill>
                            <a:srgbClr val="000000"/>
                          </a:solidFill>
                          <a:latin typeface="Arial,Helvetica"/>
                        </a:rPr>
                        <a:t>figure below shows the situation at a larger scale, with the angles labeled.  The two elongation angles are </a:t>
                      </a:r>
                      <a:r>
                        <a:rPr lang="en-US" sz="1200" dirty="0">
                          <a:solidFill>
                            <a:srgbClr val="000000"/>
                          </a:solidFill>
                          <a:latin typeface="Symbol" panose="05050102010706020507" pitchFamily="18" charset="2"/>
                        </a:rPr>
                        <a:t>e</a:t>
                      </a:r>
                      <a:r>
                        <a:rPr lang="en-US" sz="1200" dirty="0">
                          <a:solidFill>
                            <a:srgbClr val="000000"/>
                          </a:solidFill>
                          <a:latin typeface="Arial,Helvetica"/>
                        </a:rPr>
                        <a:t> and </a:t>
                      </a:r>
                      <a:r>
                        <a:rPr lang="en-US" sz="1200" dirty="0">
                          <a:solidFill>
                            <a:srgbClr val="000000"/>
                          </a:solidFill>
                          <a:latin typeface="Symbol" panose="05050102010706020507" pitchFamily="18" charset="2"/>
                        </a:rPr>
                        <a:t>e</a:t>
                      </a:r>
                      <a:r>
                        <a:rPr lang="en-US" sz="1200" dirty="0">
                          <a:solidFill>
                            <a:srgbClr val="000000"/>
                          </a:solidFill>
                          <a:latin typeface="Arial,Helvetica"/>
                        </a:rPr>
                        <a:t>', and we also know the angle </a:t>
                      </a:r>
                      <a:r>
                        <a:rPr lang="en-US" sz="1200" i="1" dirty="0">
                          <a:solidFill>
                            <a:srgbClr val="000000"/>
                          </a:solidFill>
                          <a:latin typeface="Arial,Helvetica"/>
                        </a:rPr>
                        <a:t>n</a:t>
                      </a:r>
                      <a:r>
                        <a:rPr lang="en-US" sz="1200" dirty="0">
                          <a:solidFill>
                            <a:srgbClr val="000000"/>
                          </a:solidFill>
                          <a:latin typeface="Arial,Helvetica"/>
                        </a:rPr>
                        <a:t>, which is just the number of degrees less than two full orbits that the Earth makes in 687 days.  You should be able to show that </a:t>
                      </a:r>
                      <a:r>
                        <a:rPr lang="en-US" sz="1200" i="1" dirty="0">
                          <a:solidFill>
                            <a:srgbClr val="000000"/>
                          </a:solidFill>
                          <a:latin typeface="Arial,Helvetica"/>
                        </a:rPr>
                        <a:t>n</a:t>
                      </a:r>
                      <a:r>
                        <a:rPr lang="en-US" sz="1200" dirty="0">
                          <a:solidFill>
                            <a:srgbClr val="000000"/>
                          </a:solidFill>
                          <a:latin typeface="Arial,Helvetica"/>
                        </a:rPr>
                        <a:t> = 42.89 degrees.</a:t>
                      </a:r>
                      <a:endParaRPr lang="en-US" sz="1200" dirty="0">
                        <a:solidFill>
                          <a:srgbClr val="000000"/>
                        </a:solidFill>
                      </a:endParaRPr>
                    </a:p>
                  </a:txBody>
                  <a:tcPr marT="12629" marB="12629"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2668228068"/>
                  </a:ext>
                </a:extLst>
              </a:tr>
              <a:tr h="1672028">
                <a:tc>
                  <a:txBody>
                    <a:bodyPr/>
                    <a:lstStyle/>
                    <a:p>
                      <a:pPr algn="just"/>
                      <a:r>
                        <a:rPr lang="en-US" sz="1200" dirty="0">
                          <a:solidFill>
                            <a:srgbClr val="000000"/>
                          </a:solidFill>
                          <a:latin typeface="Arial,Helvetica"/>
                        </a:rPr>
                        <a:t>Since triangle </a:t>
                      </a:r>
                      <a:r>
                        <a:rPr lang="en-US" sz="1200" dirty="0">
                          <a:solidFill>
                            <a:srgbClr val="000000"/>
                          </a:solidFill>
                          <a:latin typeface="Symbol" panose="05050102010706020507" pitchFamily="18" charset="2"/>
                        </a:rPr>
                        <a:t>D</a:t>
                      </a:r>
                      <a:r>
                        <a:rPr lang="en-US" sz="1200" dirty="0">
                          <a:solidFill>
                            <a:srgbClr val="000000"/>
                          </a:solidFill>
                          <a:latin typeface="Arial,Helvetica"/>
                        </a:rPr>
                        <a:t>SEE' is </a:t>
                      </a:r>
                      <a:r>
                        <a:rPr lang="en-US" sz="1200" dirty="0" err="1">
                          <a:solidFill>
                            <a:srgbClr val="000000"/>
                          </a:solidFill>
                          <a:latin typeface="Arial,Helvetica"/>
                        </a:rPr>
                        <a:t>isoceles</a:t>
                      </a:r>
                      <a:r>
                        <a:rPr lang="en-US" sz="1200" dirty="0">
                          <a:solidFill>
                            <a:srgbClr val="000000"/>
                          </a:solidFill>
                          <a:latin typeface="Arial,Helvetica"/>
                        </a:rPr>
                        <a:t>, we can determine </a:t>
                      </a:r>
                      <a:r>
                        <a:rPr lang="en-US" sz="1200" dirty="0">
                          <a:solidFill>
                            <a:srgbClr val="000000"/>
                          </a:solidFill>
                          <a:latin typeface="Symbol" panose="05050102010706020507" pitchFamily="18" charset="2"/>
                        </a:rPr>
                        <a:t>a</a:t>
                      </a:r>
                      <a:r>
                        <a:rPr lang="en-US" sz="1200" dirty="0">
                          <a:solidFill>
                            <a:srgbClr val="000000"/>
                          </a:solidFill>
                          <a:latin typeface="Arial,Helvetica"/>
                        </a:rPr>
                        <a:t>, (you should be able to show that it is 68.56 degrees) and hence the length </a:t>
                      </a:r>
                      <a:r>
                        <a:rPr lang="en-US" sz="1200" i="1" dirty="0">
                          <a:solidFill>
                            <a:srgbClr val="000000"/>
                          </a:solidFill>
                          <a:latin typeface="Arial,Helvetica"/>
                        </a:rPr>
                        <a:t>EE'</a:t>
                      </a:r>
                      <a:r>
                        <a:rPr lang="en-US" sz="1200" dirty="0">
                          <a:solidFill>
                            <a:srgbClr val="000000"/>
                          </a:solidFill>
                          <a:latin typeface="Arial,Helvetica"/>
                        </a:rPr>
                        <a:t> (use the Law of Sines to show that it is 0.73 AU).  Subtract </a:t>
                      </a:r>
                      <a:r>
                        <a:rPr lang="en-US" sz="1200" dirty="0">
                          <a:solidFill>
                            <a:srgbClr val="000000"/>
                          </a:solidFill>
                          <a:latin typeface="Symbol" panose="05050102010706020507" pitchFamily="18" charset="2"/>
                        </a:rPr>
                        <a:t>a</a:t>
                      </a:r>
                      <a:r>
                        <a:rPr lang="en-US" sz="1200" dirty="0">
                          <a:solidFill>
                            <a:srgbClr val="000000"/>
                          </a:solidFill>
                          <a:latin typeface="Arial,Helvetica"/>
                        </a:rPr>
                        <a:t> from </a:t>
                      </a:r>
                      <a:r>
                        <a:rPr lang="en-US" sz="1200" dirty="0">
                          <a:solidFill>
                            <a:srgbClr val="000000"/>
                          </a:solidFill>
                          <a:latin typeface="Symbol" panose="05050102010706020507" pitchFamily="18" charset="2"/>
                        </a:rPr>
                        <a:t>e</a:t>
                      </a:r>
                      <a:r>
                        <a:rPr lang="en-US" sz="1200" dirty="0">
                          <a:solidFill>
                            <a:srgbClr val="000000"/>
                          </a:solidFill>
                          <a:latin typeface="Arial,Helvetica"/>
                        </a:rPr>
                        <a:t> and </a:t>
                      </a:r>
                      <a:r>
                        <a:rPr lang="en-US" sz="1200" dirty="0">
                          <a:solidFill>
                            <a:srgbClr val="000000"/>
                          </a:solidFill>
                          <a:latin typeface="Symbol" panose="05050102010706020507" pitchFamily="18" charset="2"/>
                        </a:rPr>
                        <a:t>e</a:t>
                      </a:r>
                      <a:r>
                        <a:rPr lang="en-US" sz="1200" dirty="0">
                          <a:solidFill>
                            <a:srgbClr val="000000"/>
                          </a:solidFill>
                          <a:latin typeface="Arial,Helvetica"/>
                        </a:rPr>
                        <a:t>', which allows us to solve for triangle </a:t>
                      </a:r>
                      <a:r>
                        <a:rPr lang="en-US" sz="1200" dirty="0">
                          <a:solidFill>
                            <a:srgbClr val="000000"/>
                          </a:solidFill>
                          <a:latin typeface="Symbol" panose="05050102010706020507" pitchFamily="18" charset="2"/>
                        </a:rPr>
                        <a:t>D</a:t>
                      </a:r>
                      <a:r>
                        <a:rPr lang="en-US" sz="1200" i="1" dirty="0">
                          <a:solidFill>
                            <a:srgbClr val="000000"/>
                          </a:solidFill>
                          <a:latin typeface="Arial,Helvetica"/>
                        </a:rPr>
                        <a:t>EPE</a:t>
                      </a:r>
                      <a:r>
                        <a:rPr lang="en-US" sz="1200" dirty="0">
                          <a:solidFill>
                            <a:srgbClr val="000000"/>
                          </a:solidFill>
                          <a:latin typeface="Arial,Helvetica"/>
                        </a:rPr>
                        <a:t>'.  Finally, using the Law of Cosines for triangle </a:t>
                      </a:r>
                      <a:r>
                        <a:rPr lang="en-US" sz="1200" dirty="0">
                          <a:solidFill>
                            <a:srgbClr val="000000"/>
                          </a:solidFill>
                          <a:latin typeface="Symbol" panose="05050102010706020507" pitchFamily="18" charset="2"/>
                        </a:rPr>
                        <a:t>D</a:t>
                      </a:r>
                      <a:r>
                        <a:rPr lang="en-US" sz="1200" i="1" dirty="0">
                          <a:solidFill>
                            <a:srgbClr val="000000"/>
                          </a:solidFill>
                          <a:latin typeface="Arial,Helvetica"/>
                        </a:rPr>
                        <a:t>SPE</a:t>
                      </a:r>
                      <a:r>
                        <a:rPr lang="en-US" sz="1200" dirty="0">
                          <a:solidFill>
                            <a:srgbClr val="000000"/>
                          </a:solidFill>
                          <a:latin typeface="Arial,Helvetica"/>
                        </a:rPr>
                        <a:t>', we can determine the distance </a:t>
                      </a:r>
                      <a:r>
                        <a:rPr lang="en-US" sz="1200" i="1" dirty="0">
                          <a:solidFill>
                            <a:srgbClr val="000000"/>
                          </a:solidFill>
                          <a:latin typeface="Arial,Helvetica"/>
                        </a:rPr>
                        <a:t>r</a:t>
                      </a:r>
                      <a:r>
                        <a:rPr lang="en-US" sz="1200" dirty="0">
                          <a:solidFill>
                            <a:srgbClr val="000000"/>
                          </a:solidFill>
                          <a:latin typeface="Arial,Helvetica"/>
                        </a:rPr>
                        <a:t>.</a:t>
                      </a:r>
                      <a:endParaRPr lang="en-US" sz="1200" dirty="0">
                        <a:solidFill>
                          <a:srgbClr val="000000"/>
                        </a:solidFill>
                      </a:endParaRPr>
                    </a:p>
                  </a:txBody>
                  <a:tcPr marT="12629" marB="12629" anchor="ctr">
                    <a:lnL>
                      <a:noFill/>
                    </a:lnL>
                    <a:lnR>
                      <a:noFill/>
                    </a:lnR>
                    <a:lnT>
                      <a:noFill/>
                    </a:lnT>
                    <a:lnB>
                      <a:noFill/>
                    </a:lnB>
                    <a:solidFill>
                      <a:schemeClr val="tx2">
                        <a:lumMod val="40000"/>
                        <a:lumOff val="60000"/>
                      </a:schemeClr>
                    </a:solidFill>
                  </a:tcPr>
                </a:tc>
                <a:tc>
                  <a:txBody>
                    <a:bodyPr/>
                    <a:lstStyle/>
                    <a:p>
                      <a:endParaRPr lang="en-US" sz="500" dirty="0"/>
                    </a:p>
                  </a:txBody>
                  <a:tcPr marT="12629" marB="12629" anchor="ctr">
                    <a:lnL>
                      <a:noFill/>
                    </a:lnL>
                    <a:lnR>
                      <a:noFill/>
                    </a:lnR>
                    <a:lnT>
                      <a:noFill/>
                    </a:lnT>
                    <a:lnB>
                      <a:noFill/>
                    </a:lnB>
                    <a:solidFill>
                      <a:srgbClr val="FFFFFF"/>
                    </a:solidFill>
                  </a:tcPr>
                </a:tc>
                <a:extLst>
                  <a:ext uri="{0D108BD9-81ED-4DB2-BD59-A6C34878D82A}">
                    <a16:rowId xmlns:a16="http://schemas.microsoft.com/office/drawing/2014/main" xmlns="" val="3593543741"/>
                  </a:ext>
                </a:extLst>
              </a:tr>
            </a:tbl>
          </a:graphicData>
        </a:graphic>
      </p:graphicFrame>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6147" name="Picture 3" descr="https://web.njit.edu/~gary/320/assets/outer_distance_triang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329" y="3951596"/>
            <a:ext cx="3186260" cy="164844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eb.njit.edu/~gary/320/assets/outer_dista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45" y="901043"/>
            <a:ext cx="2742615" cy="2742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148473" y="4319832"/>
            <a:ext cx="8653805" cy="1502790"/>
          </a:xfrm>
          <a:solidFill>
            <a:schemeClr val="tx1"/>
          </a:solidFill>
        </p:spPr>
        <p:txBody>
          <a:bodyPr/>
          <a:lstStyle/>
          <a:p>
            <a:r>
              <a:rPr lang="en-US" sz="1800" dirty="0"/>
              <a:t>Kepler repeated this procedure for many pairs of measurements of the planet Mars, taken by the excellent observer, </a:t>
            </a:r>
            <a:r>
              <a:rPr lang="en-US" sz="1800" dirty="0" err="1"/>
              <a:t>Tycho</a:t>
            </a:r>
            <a:r>
              <a:rPr lang="en-US" sz="1800" dirty="0"/>
              <a:t> Brahe, and was able to show that the distance </a:t>
            </a:r>
            <a:r>
              <a:rPr lang="en-US" sz="1800" i="1" dirty="0"/>
              <a:t>r </a:t>
            </a:r>
            <a:r>
              <a:rPr lang="en-US" sz="1800" dirty="0"/>
              <a:t>varies with time in the way expected if the path were an ellipse!  You can see that this is not easy, and requires extremely good observations of </a:t>
            </a:r>
            <a:r>
              <a:rPr lang="en-US" sz="1800" dirty="0" smtClean="0"/>
              <a:t>angles</a:t>
            </a:r>
            <a:r>
              <a:rPr lang="en-US" sz="1800" dirty="0"/>
              <a:t>.</a:t>
            </a:r>
          </a:p>
        </p:txBody>
      </p:sp>
    </p:spTree>
    <p:extLst>
      <p:ext uri="{BB962C8B-B14F-4D97-AF65-F5344CB8AC3E}">
        <p14:creationId xmlns:p14="http://schemas.microsoft.com/office/powerpoint/2010/main" val="1689564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Ellipses</a:t>
            </a:r>
            <a:endParaRPr lang="en-US" dirty="0"/>
          </a:p>
        </p:txBody>
      </p:sp>
      <p:sp>
        <p:nvSpPr>
          <p:cNvPr id="4" name="Content Placeholder 3"/>
          <p:cNvSpPr>
            <a:spLocks noGrp="1"/>
          </p:cNvSpPr>
          <p:nvPr>
            <p:ph sz="quarter" idx="2"/>
          </p:nvPr>
        </p:nvSpPr>
        <p:spPr/>
        <p:txBody>
          <a:bodyPr/>
          <a:lstStyle/>
          <a:p>
            <a:endParaRPr lang="en-US"/>
          </a:p>
        </p:txBody>
      </p:sp>
      <p:sp>
        <p:nvSpPr>
          <p:cNvPr id="6" name="Date Placeholder 5"/>
          <p:cNvSpPr>
            <a:spLocks noGrp="1"/>
          </p:cNvSpPr>
          <p:nvPr>
            <p:ph type="dt" sz="half" idx="10"/>
          </p:nvPr>
        </p:nvSpPr>
        <p:spPr/>
        <p:txBody>
          <a:bodyPr/>
          <a:lstStyle/>
          <a:p>
            <a:pPr>
              <a:defRPr/>
            </a:pPr>
            <a:r>
              <a:rPr lang="en-US" smtClean="0"/>
              <a:t>September 11, 2018</a:t>
            </a:r>
            <a:endParaRPr lang="en-US" altLang="zh-CN"/>
          </a:p>
        </p:txBody>
      </p:sp>
      <p:graphicFrame>
        <p:nvGraphicFramePr>
          <p:cNvPr id="7" name="Content Placeholder 6"/>
          <p:cNvGraphicFramePr>
            <a:graphicFrameLocks/>
          </p:cNvGraphicFramePr>
          <p:nvPr>
            <p:extLst>
              <p:ext uri="{D42A27DB-BD31-4B8C-83A1-F6EECF244321}">
                <p14:modId xmlns:p14="http://schemas.microsoft.com/office/powerpoint/2010/main" val="1549926501"/>
              </p:ext>
            </p:extLst>
          </p:nvPr>
        </p:nvGraphicFramePr>
        <p:xfrm>
          <a:off x="235671" y="1210555"/>
          <a:ext cx="8479410" cy="4800600"/>
        </p:xfrm>
        <a:graphic>
          <a:graphicData uri="http://schemas.openxmlformats.org/drawingml/2006/table">
            <a:tbl>
              <a:tblPr/>
              <a:tblGrid>
                <a:gridCol w="4204354">
                  <a:extLst>
                    <a:ext uri="{9D8B030D-6E8A-4147-A177-3AD203B41FA5}">
                      <a16:colId xmlns:a16="http://schemas.microsoft.com/office/drawing/2014/main" xmlns="" val="2254554542"/>
                    </a:ext>
                  </a:extLst>
                </a:gridCol>
                <a:gridCol w="4275056">
                  <a:extLst>
                    <a:ext uri="{9D8B030D-6E8A-4147-A177-3AD203B41FA5}">
                      <a16:colId xmlns:a16="http://schemas.microsoft.com/office/drawing/2014/main" xmlns="" val="1984655653"/>
                    </a:ext>
                  </a:extLst>
                </a:gridCol>
              </a:tblGrid>
              <a:tr h="3128572">
                <a:tc>
                  <a:txBody>
                    <a:bodyPr/>
                    <a:lstStyle/>
                    <a:p>
                      <a:endParaRPr lang="en-US" sz="500"/>
                    </a:p>
                  </a:txBody>
                  <a:tcPr marT="12629" marB="12629" anchor="ctr">
                    <a:lnL>
                      <a:noFill/>
                    </a:lnL>
                    <a:lnR>
                      <a:noFill/>
                    </a:lnR>
                    <a:lnT>
                      <a:noFill/>
                    </a:lnT>
                    <a:lnB>
                      <a:noFill/>
                    </a:lnB>
                    <a:solidFill>
                      <a:srgbClr val="FFFFFF"/>
                    </a:solidFill>
                  </a:tcPr>
                </a:tc>
                <a:tc>
                  <a:txBody>
                    <a:bodyPr/>
                    <a:lstStyle/>
                    <a:p>
                      <a:pPr algn="ctr"/>
                      <a:r>
                        <a:rPr lang="en-US" sz="1800" dirty="0" smtClean="0">
                          <a:solidFill>
                            <a:srgbClr val="000000"/>
                          </a:solidFill>
                          <a:latin typeface="Arial,Helvetica"/>
                        </a:rPr>
                        <a:t>Properties of the Ellipse:</a:t>
                      </a:r>
                    </a:p>
                    <a:p>
                      <a:pPr marL="285750" indent="-285750">
                        <a:buFont typeface="Arial" panose="020B0604020202020204" pitchFamily="34" charset="0"/>
                        <a:buChar char="•"/>
                      </a:pPr>
                      <a:r>
                        <a:rPr lang="en-US" sz="1400" dirty="0" smtClean="0">
                          <a:solidFill>
                            <a:srgbClr val="000000"/>
                          </a:solidFill>
                          <a:latin typeface="Arial,Helvetica"/>
                        </a:rPr>
                        <a:t>Semi-major axis </a:t>
                      </a:r>
                      <a:r>
                        <a:rPr lang="en-US" sz="1600" i="1" dirty="0" smtClean="0">
                          <a:solidFill>
                            <a:srgbClr val="000000"/>
                          </a:solidFill>
                          <a:latin typeface="Times New Roman" panose="02020603050405020304" pitchFamily="18" charset="0"/>
                          <a:cs typeface="Times New Roman" panose="02020603050405020304" pitchFamily="18" charset="0"/>
                        </a:rPr>
                        <a:t>a</a:t>
                      </a:r>
                      <a:r>
                        <a:rPr lang="en-US" sz="1400" dirty="0" smtClean="0">
                          <a:solidFill>
                            <a:srgbClr val="000000"/>
                          </a:solidFill>
                          <a:latin typeface="Arial,Helvetica"/>
                        </a:rPr>
                        <a:t> = half of the long axis of ellipse</a:t>
                      </a:r>
                    </a:p>
                    <a:p>
                      <a:pPr marL="285750" indent="-285750">
                        <a:buFont typeface="Arial" panose="020B0604020202020204" pitchFamily="34" charset="0"/>
                        <a:buChar char="•"/>
                      </a:pPr>
                      <a:r>
                        <a:rPr lang="en-US" sz="1400" dirty="0" smtClean="0">
                          <a:solidFill>
                            <a:srgbClr val="000000"/>
                          </a:solidFill>
                          <a:latin typeface="Arial,Helvetica"/>
                        </a:rPr>
                        <a:t>Semi-minor axis </a:t>
                      </a:r>
                      <a:r>
                        <a:rPr lang="en-US" sz="1600" i="1" dirty="0" smtClean="0">
                          <a:solidFill>
                            <a:srgbClr val="000000"/>
                          </a:solidFill>
                          <a:latin typeface="Times New Roman" panose="02020603050405020304" pitchFamily="18" charset="0"/>
                          <a:cs typeface="Times New Roman" panose="02020603050405020304" pitchFamily="18" charset="0"/>
                        </a:rPr>
                        <a:t>b</a:t>
                      </a:r>
                      <a:r>
                        <a:rPr lang="en-US" sz="1400" dirty="0" smtClean="0">
                          <a:solidFill>
                            <a:srgbClr val="000000"/>
                          </a:solidFill>
                          <a:latin typeface="Arial,Helvetica"/>
                        </a:rPr>
                        <a:t> = half of the short axis of ellipse</a:t>
                      </a:r>
                    </a:p>
                    <a:p>
                      <a:pPr marL="285750" indent="-285750">
                        <a:buFont typeface="Arial" panose="020B0604020202020204" pitchFamily="34" charset="0"/>
                        <a:buChar char="•"/>
                      </a:pPr>
                      <a:r>
                        <a:rPr lang="en-US" sz="1400" dirty="0" smtClean="0">
                          <a:solidFill>
                            <a:srgbClr val="000000"/>
                          </a:solidFill>
                          <a:latin typeface="Arial,Helvetica"/>
                        </a:rPr>
                        <a:t>Eccentricity </a:t>
                      </a:r>
                      <a:r>
                        <a:rPr lang="en-US" sz="1600" i="1" dirty="0" smtClean="0">
                          <a:solidFill>
                            <a:srgbClr val="000000"/>
                          </a:solidFill>
                          <a:latin typeface="Times New Roman" panose="02020603050405020304" pitchFamily="18" charset="0"/>
                          <a:cs typeface="Times New Roman" panose="02020603050405020304" pitchFamily="18" charset="0"/>
                        </a:rPr>
                        <a:t>e</a:t>
                      </a:r>
                      <a:r>
                        <a:rPr lang="en-US" sz="1400" dirty="0" smtClean="0">
                          <a:solidFill>
                            <a:srgbClr val="000000"/>
                          </a:solidFill>
                          <a:latin typeface="Arial,Helvetica"/>
                        </a:rPr>
                        <a:t> = distance of focus </a:t>
                      </a:r>
                      <a:r>
                        <a:rPr lang="en-US" sz="1400" i="1" dirty="0" smtClean="0">
                          <a:solidFill>
                            <a:srgbClr val="000000"/>
                          </a:solidFill>
                          <a:latin typeface="Arial,Helvetica"/>
                        </a:rPr>
                        <a:t>F</a:t>
                      </a:r>
                      <a:r>
                        <a:rPr lang="en-US" sz="1400" dirty="0" smtClean="0">
                          <a:solidFill>
                            <a:srgbClr val="000000"/>
                          </a:solidFill>
                          <a:latin typeface="Arial,Helvetica"/>
                        </a:rPr>
                        <a:t> from center, in units of </a:t>
                      </a:r>
                      <a:r>
                        <a:rPr kumimoji="0" lang="en-US" sz="16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lang="en-US" sz="1400" dirty="0" smtClean="0">
                          <a:solidFill>
                            <a:srgbClr val="000000"/>
                          </a:solidFill>
                          <a:latin typeface="Arial,Helvetica"/>
                        </a:rPr>
                        <a:t>. The eccentricity ranges from 0 (a circle) to 1 (a parabola).</a:t>
                      </a:r>
                    </a:p>
                    <a:p>
                      <a:pPr marL="285750" indent="-285750">
                        <a:buFont typeface="Arial" panose="020B0604020202020204" pitchFamily="34" charset="0"/>
                        <a:buChar char="•"/>
                      </a:pPr>
                      <a:r>
                        <a:rPr lang="en-US" sz="1400" dirty="0" smtClean="0">
                          <a:solidFill>
                            <a:srgbClr val="000000"/>
                          </a:solidFill>
                          <a:latin typeface="Arial,Helvetica"/>
                        </a:rPr>
                        <a:t>Sum of distances of a point on the ellipse from the two foci (</a:t>
                      </a:r>
                      <a:r>
                        <a:rPr lang="en-US" sz="1600" i="1" dirty="0" smtClean="0">
                          <a:solidFill>
                            <a:srgbClr val="000000"/>
                          </a:solidFill>
                          <a:latin typeface="Times New Roman" panose="02020603050405020304" pitchFamily="18" charset="0"/>
                          <a:cs typeface="Times New Roman" panose="02020603050405020304" pitchFamily="18" charset="0"/>
                        </a:rPr>
                        <a:t>a</a:t>
                      </a:r>
                      <a:r>
                        <a:rPr lang="en-US" sz="1400" dirty="0" smtClean="0">
                          <a:solidFill>
                            <a:srgbClr val="000000"/>
                          </a:solidFill>
                          <a:latin typeface="Arial,Helvetica"/>
                        </a:rPr>
                        <a:t> and </a:t>
                      </a:r>
                      <a:r>
                        <a:rPr lang="en-US" sz="1600" i="1" dirty="0" smtClean="0">
                          <a:solidFill>
                            <a:srgbClr val="000000"/>
                          </a:solidFill>
                          <a:latin typeface="Times New Roman" panose="02020603050405020304" pitchFamily="18" charset="0"/>
                          <a:cs typeface="Times New Roman" panose="02020603050405020304" pitchFamily="18" charset="0"/>
                        </a:rPr>
                        <a:t>r'</a:t>
                      </a:r>
                      <a:r>
                        <a:rPr lang="en-US" sz="1400" dirty="0" smtClean="0">
                          <a:solidFill>
                            <a:srgbClr val="000000"/>
                          </a:solidFill>
                          <a:latin typeface="Arial,Helvetica"/>
                        </a:rPr>
                        <a:t>) is a constant: </a:t>
                      </a:r>
                      <a:endParaRPr lang="en-US" sz="1600" i="1" dirty="0" smtClean="0">
                        <a:solidFill>
                          <a:srgbClr val="0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600" i="1" baseline="0" dirty="0" smtClean="0">
                          <a:solidFill>
                            <a:srgbClr val="000000"/>
                          </a:solidFill>
                          <a:latin typeface="Times New Roman" panose="02020603050405020304" pitchFamily="18" charset="0"/>
                          <a:cs typeface="Times New Roman" panose="02020603050405020304" pitchFamily="18" charset="0"/>
                        </a:rPr>
                        <a:t>          </a:t>
                      </a:r>
                      <a:r>
                        <a:rPr lang="en-US" sz="1600" i="1" dirty="0" smtClean="0">
                          <a:solidFill>
                            <a:srgbClr val="000000"/>
                          </a:solidFill>
                          <a:latin typeface="Times New Roman" panose="02020603050405020304" pitchFamily="18" charset="0"/>
                          <a:cs typeface="Times New Roman" panose="02020603050405020304" pitchFamily="18" charset="0"/>
                        </a:rPr>
                        <a:t>r + r'=2a</a:t>
                      </a:r>
                      <a:r>
                        <a:rPr lang="en-US" sz="1400" dirty="0" smtClean="0">
                          <a:solidFill>
                            <a:srgbClr val="000000"/>
                          </a:solidFill>
                          <a:latin typeface="Arial,Helvetica"/>
                        </a:rPr>
                        <a:t>.</a:t>
                      </a:r>
                      <a:endParaRPr lang="en-US" sz="1100" dirty="0">
                        <a:solidFill>
                          <a:srgbClr val="000000"/>
                        </a:solidFill>
                      </a:endParaRPr>
                    </a:p>
                  </a:txBody>
                  <a:tcPr marT="12629" marB="12629"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2668228068"/>
                  </a:ext>
                </a:extLst>
              </a:tr>
              <a:tr h="1672028">
                <a:tc>
                  <a:txBody>
                    <a:bodyPr/>
                    <a:lstStyle/>
                    <a:p>
                      <a:pPr algn="just"/>
                      <a:r>
                        <a:rPr lang="en-US" sz="1400" b="0" i="0" dirty="0" smtClean="0">
                          <a:solidFill>
                            <a:srgbClr val="000000"/>
                          </a:solidFill>
                          <a:effectLst/>
                          <a:latin typeface="Arial,Helvetica"/>
                        </a:rPr>
                        <a:t>The triangle at right is 1/2 of the triangle formed by the light gray lines in the figure above.  Convince yourself that the lengths of the sides are as shown.  By the Pythagorean Theorem, show that the following relation holds: </a:t>
                      </a:r>
                      <a:r>
                        <a:rPr lang="en-US" sz="1600" b="0" i="1" dirty="0" smtClean="0">
                          <a:solidFill>
                            <a:srgbClr val="000000"/>
                          </a:solidFill>
                          <a:effectLst/>
                          <a:latin typeface="Times New Roman" panose="02020603050405020304" pitchFamily="18" charset="0"/>
                        </a:rPr>
                        <a:t>b</a:t>
                      </a:r>
                      <a:r>
                        <a:rPr lang="en-US" sz="1600" b="0" i="0" baseline="30000" dirty="0" smtClean="0">
                          <a:solidFill>
                            <a:srgbClr val="000000"/>
                          </a:solidFill>
                          <a:effectLst/>
                          <a:latin typeface="Arial,Helvetica"/>
                        </a:rPr>
                        <a:t>2</a:t>
                      </a:r>
                      <a:r>
                        <a:rPr lang="en-US" sz="1600" b="0" i="0" dirty="0" smtClean="0">
                          <a:solidFill>
                            <a:srgbClr val="000000"/>
                          </a:solidFill>
                          <a:effectLst/>
                          <a:latin typeface="Arial,Helvetica"/>
                        </a:rPr>
                        <a:t> = </a:t>
                      </a:r>
                      <a:r>
                        <a:rPr lang="en-US" sz="1600" b="0" i="1" dirty="0" smtClean="0">
                          <a:solidFill>
                            <a:srgbClr val="000000"/>
                          </a:solidFill>
                          <a:effectLst/>
                          <a:latin typeface="Times New Roman" panose="02020603050405020304" pitchFamily="18" charset="0"/>
                        </a:rPr>
                        <a:t>a</a:t>
                      </a:r>
                      <a:r>
                        <a:rPr lang="en-US" sz="1600" b="0" i="0" baseline="30000" dirty="0" smtClean="0">
                          <a:solidFill>
                            <a:srgbClr val="000000"/>
                          </a:solidFill>
                          <a:effectLst/>
                          <a:latin typeface="Arial,Helvetica"/>
                        </a:rPr>
                        <a:t>2</a:t>
                      </a:r>
                      <a:r>
                        <a:rPr lang="en-US" sz="1600" b="0" i="0" dirty="0" smtClean="0">
                          <a:solidFill>
                            <a:srgbClr val="000000"/>
                          </a:solidFill>
                          <a:effectLst/>
                          <a:latin typeface="Arial,Helvetica"/>
                        </a:rPr>
                        <a:t>(1 </a:t>
                      </a:r>
                      <a:r>
                        <a:rPr lang="en-US" sz="1600" b="0" i="0" dirty="0" smtClean="0">
                          <a:solidFill>
                            <a:srgbClr val="000000"/>
                          </a:solidFill>
                          <a:effectLst/>
                          <a:latin typeface="Symbol" panose="05050102010706020507" pitchFamily="18" charset="2"/>
                        </a:rPr>
                        <a:t>-</a:t>
                      </a:r>
                      <a:r>
                        <a:rPr lang="en-US" sz="1600" b="0" i="1" dirty="0" smtClean="0">
                          <a:solidFill>
                            <a:srgbClr val="000000"/>
                          </a:solidFill>
                          <a:effectLst/>
                          <a:latin typeface="Times New Roman" panose="02020603050405020304" pitchFamily="18" charset="0"/>
                        </a:rPr>
                        <a:t>e</a:t>
                      </a:r>
                      <a:r>
                        <a:rPr lang="en-US" sz="1600" b="0" i="0" baseline="30000" dirty="0" smtClean="0">
                          <a:solidFill>
                            <a:srgbClr val="000000"/>
                          </a:solidFill>
                          <a:effectLst/>
                          <a:latin typeface="Arial,Helvetica"/>
                        </a:rPr>
                        <a:t>2</a:t>
                      </a:r>
                      <a:r>
                        <a:rPr lang="en-US" sz="1600" b="0" i="0" dirty="0" smtClean="0">
                          <a:solidFill>
                            <a:srgbClr val="000000"/>
                          </a:solidFill>
                          <a:effectLst/>
                          <a:latin typeface="Arial,Helvetica"/>
                        </a:rPr>
                        <a:t>).</a:t>
                      </a:r>
                      <a:endParaRPr lang="en-US" sz="1400" dirty="0">
                        <a:solidFill>
                          <a:srgbClr val="000000"/>
                        </a:solidFill>
                      </a:endParaRPr>
                    </a:p>
                  </a:txBody>
                  <a:tcPr marT="12629" marB="12629" anchor="ctr">
                    <a:lnL>
                      <a:noFill/>
                    </a:lnL>
                    <a:lnR>
                      <a:noFill/>
                    </a:lnR>
                    <a:lnT>
                      <a:noFill/>
                    </a:lnT>
                    <a:lnB>
                      <a:noFill/>
                    </a:lnB>
                    <a:solidFill>
                      <a:schemeClr val="tx2">
                        <a:lumMod val="40000"/>
                        <a:lumOff val="60000"/>
                      </a:schemeClr>
                    </a:solidFill>
                  </a:tcPr>
                </a:tc>
                <a:tc>
                  <a:txBody>
                    <a:bodyPr/>
                    <a:lstStyle/>
                    <a:p>
                      <a:endParaRPr lang="en-US" sz="500" dirty="0"/>
                    </a:p>
                  </a:txBody>
                  <a:tcPr marT="12629" marB="12629" anchor="ctr">
                    <a:lnL>
                      <a:noFill/>
                    </a:lnL>
                    <a:lnR>
                      <a:noFill/>
                    </a:lnR>
                    <a:lnT>
                      <a:noFill/>
                    </a:lnT>
                    <a:lnB>
                      <a:noFill/>
                    </a:lnB>
                    <a:solidFill>
                      <a:srgbClr val="FFFFFF"/>
                    </a:solidFill>
                  </a:tcPr>
                </a:tc>
                <a:extLst>
                  <a:ext uri="{0D108BD9-81ED-4DB2-BD59-A6C34878D82A}">
                    <a16:rowId xmlns:a16="http://schemas.microsoft.com/office/drawing/2014/main" xmlns="" val="3593543741"/>
                  </a:ext>
                </a:extLst>
              </a:tr>
            </a:tbl>
          </a:graphicData>
        </a:graphic>
      </p:graphicFrame>
      <p:pic>
        <p:nvPicPr>
          <p:cNvPr id="7170" name="Picture 2" descr="https://web.njit.edu/~gary/320/assets/ellip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43" y="1127713"/>
            <a:ext cx="3106099" cy="3106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eb.njit.edu/~gary/320/assets/ellipse_triang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4935"/>
            <a:ext cx="1786014" cy="174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198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for an ellipse</a:t>
            </a:r>
            <a:endParaRPr lang="en-US" dirty="0"/>
          </a:p>
        </p:txBody>
      </p:sp>
      <p:sp>
        <p:nvSpPr>
          <p:cNvPr id="3" name="Text Placeholder 2"/>
          <p:cNvSpPr>
            <a:spLocks noGrp="1"/>
          </p:cNvSpPr>
          <p:nvPr>
            <p:ph type="body" sz="half" idx="1"/>
          </p:nvPr>
        </p:nvSpPr>
        <p:spPr>
          <a:xfrm>
            <a:off x="457200" y="1295400"/>
            <a:ext cx="8229600" cy="1549924"/>
          </a:xfrm>
        </p:spPr>
        <p:txBody>
          <a:bodyPr/>
          <a:lstStyle/>
          <a:p>
            <a:r>
              <a:rPr lang="en-US" sz="1800" dirty="0">
                <a:solidFill>
                  <a:srgbClr val="000000"/>
                </a:solidFill>
                <a:latin typeface="Arial,Helvetica"/>
              </a:rPr>
              <a:t>We would like to have an equation for the ellipse, and it is most convenient to express it in polar coordinates, relative to an origin at the focus </a:t>
            </a:r>
            <a:r>
              <a:rPr lang="en-US" sz="1800" i="1" dirty="0">
                <a:solidFill>
                  <a:srgbClr val="000000"/>
                </a:solidFill>
                <a:latin typeface="Arial,Helvetica"/>
              </a:rPr>
              <a:t>F</a:t>
            </a:r>
            <a:r>
              <a:rPr lang="en-US" sz="1800" dirty="0">
                <a:solidFill>
                  <a:srgbClr val="000000"/>
                </a:solidFill>
                <a:latin typeface="Arial,Helvetica"/>
              </a:rPr>
              <a:t>.  A point on the ellipse </a:t>
            </a:r>
            <a:r>
              <a:rPr lang="en-US" sz="1800" i="1" dirty="0">
                <a:solidFill>
                  <a:srgbClr val="000000"/>
                </a:solidFill>
                <a:latin typeface="Arial,Helvetica"/>
              </a:rPr>
              <a:t>P</a:t>
            </a:r>
            <a:r>
              <a:rPr lang="en-US" sz="1800" dirty="0">
                <a:solidFill>
                  <a:srgbClr val="000000"/>
                </a:solidFill>
                <a:latin typeface="Arial,Helvetica"/>
              </a:rPr>
              <a:t>(</a:t>
            </a:r>
            <a:r>
              <a:rPr lang="en-US" sz="1800" i="1" dirty="0">
                <a:solidFill>
                  <a:srgbClr val="000000"/>
                </a:solidFill>
                <a:latin typeface="Arial,Helvetica"/>
              </a:rPr>
              <a:t>r</a:t>
            </a:r>
            <a:r>
              <a:rPr lang="en-US" sz="1800" dirty="0">
                <a:solidFill>
                  <a:srgbClr val="000000"/>
                </a:solidFill>
                <a:latin typeface="Arial,Helvetica"/>
              </a:rPr>
              <a:t>, </a:t>
            </a:r>
            <a:r>
              <a:rPr lang="en-US" sz="1800" dirty="0">
                <a:solidFill>
                  <a:srgbClr val="000000"/>
                </a:solidFill>
                <a:latin typeface="Symbol" panose="05050102010706020507" pitchFamily="18" charset="2"/>
              </a:rPr>
              <a:t>q</a:t>
            </a:r>
            <a:r>
              <a:rPr lang="en-US" sz="1800" dirty="0">
                <a:solidFill>
                  <a:srgbClr val="000000"/>
                </a:solidFill>
                <a:latin typeface="Arial,Helvetica"/>
              </a:rPr>
              <a:t>) will then have polar coordinates </a:t>
            </a:r>
            <a:r>
              <a:rPr lang="en-US" sz="1800" i="1" dirty="0">
                <a:solidFill>
                  <a:srgbClr val="000000"/>
                </a:solidFill>
                <a:latin typeface="Arial,Helvetica"/>
              </a:rPr>
              <a:t>r</a:t>
            </a:r>
            <a:r>
              <a:rPr lang="en-US" sz="1800" dirty="0">
                <a:solidFill>
                  <a:srgbClr val="000000"/>
                </a:solidFill>
                <a:latin typeface="Arial,Helvetica"/>
              </a:rPr>
              <a:t> and </a:t>
            </a:r>
            <a:r>
              <a:rPr lang="en-US" sz="1800" dirty="0">
                <a:solidFill>
                  <a:srgbClr val="000000"/>
                </a:solidFill>
                <a:latin typeface="Symbol" panose="05050102010706020507" pitchFamily="18" charset="2"/>
              </a:rPr>
              <a:t>q</a:t>
            </a:r>
            <a:r>
              <a:rPr lang="en-US" sz="1800" dirty="0">
                <a:solidFill>
                  <a:srgbClr val="000000"/>
                </a:solidFill>
                <a:latin typeface="Arial,Helvetica"/>
              </a:rPr>
              <a:t>, as shown in the diagram below.  In the case of planetary orbits </a:t>
            </a:r>
            <a:r>
              <a:rPr lang="en-US" sz="1800" dirty="0">
                <a:solidFill>
                  <a:srgbClr val="000000"/>
                </a:solidFill>
                <a:latin typeface="Symbol" panose="05050102010706020507" pitchFamily="18" charset="2"/>
              </a:rPr>
              <a:t>q</a:t>
            </a:r>
            <a:r>
              <a:rPr lang="en-US" sz="1800" dirty="0">
                <a:solidFill>
                  <a:srgbClr val="000000"/>
                </a:solidFill>
                <a:latin typeface="Arial,Helvetica"/>
              </a:rPr>
              <a:t> is called the </a:t>
            </a:r>
            <a:r>
              <a:rPr lang="en-US" sz="1800" i="1" dirty="0">
                <a:solidFill>
                  <a:srgbClr val="000000"/>
                </a:solidFill>
                <a:latin typeface="Arial,Helvetica"/>
              </a:rPr>
              <a:t>true-anomaly</a:t>
            </a:r>
            <a:r>
              <a:rPr lang="en-US" sz="1800" dirty="0">
                <a:solidFill>
                  <a:srgbClr val="000000"/>
                </a:solidFill>
                <a:latin typeface="Arial,Helvetica"/>
              </a:rPr>
              <a:t>.</a:t>
            </a:r>
            <a:r>
              <a:rPr lang="en-US" sz="1800" dirty="0">
                <a:solidFill>
                  <a:srgbClr val="000000"/>
                </a:solidFill>
                <a:latin typeface="Times New Roman" panose="02020603050405020304" pitchFamily="18" charset="0"/>
              </a:rPr>
              <a:t> </a:t>
            </a:r>
            <a:endParaRPr lang="en-US" sz="1800" dirty="0"/>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sz="quarter" idx="3"/>
                <p:extLst>
                  <p:ext uri="{D42A27DB-BD31-4B8C-83A1-F6EECF244321}">
                    <p14:modId xmlns:p14="http://schemas.microsoft.com/office/powerpoint/2010/main" val="1555777561"/>
                  </p:ext>
                </p:extLst>
              </p:nvPr>
            </p:nvGraphicFramePr>
            <p:xfrm>
              <a:off x="457198" y="2841614"/>
              <a:ext cx="8488838" cy="3134980"/>
            </p:xfrm>
            <a:graphic>
              <a:graphicData uri="http://schemas.openxmlformats.org/drawingml/2006/table">
                <a:tbl>
                  <a:tblPr/>
                  <a:tblGrid>
                    <a:gridCol w="3511487">
                      <a:extLst>
                        <a:ext uri="{9D8B030D-6E8A-4147-A177-3AD203B41FA5}">
                          <a16:colId xmlns:a16="http://schemas.microsoft.com/office/drawing/2014/main" xmlns="" val="474063226"/>
                        </a:ext>
                      </a:extLst>
                    </a:gridCol>
                    <a:gridCol w="4977351">
                      <a:extLst>
                        <a:ext uri="{9D8B030D-6E8A-4147-A177-3AD203B41FA5}">
                          <a16:colId xmlns:a16="http://schemas.microsoft.com/office/drawing/2014/main" xmlns="" val="2624832534"/>
                        </a:ext>
                      </a:extLst>
                    </a:gridCol>
                  </a:tblGrid>
                  <a:tr h="3134980">
                    <a:tc>
                      <a:txBody>
                        <a:bodyPr/>
                        <a:lstStyle/>
                        <a:p>
                          <a:endParaRPr lang="en-US" sz="900"/>
                        </a:p>
                      </a:txBody>
                      <a:tcPr marL="44873" marR="44873" marT="22437" marB="22437" anchor="ctr">
                        <a:lnL>
                          <a:noFill/>
                        </a:lnL>
                        <a:lnR>
                          <a:noFill/>
                        </a:lnR>
                        <a:lnT>
                          <a:noFill/>
                        </a:lnT>
                        <a:lnB>
                          <a:noFill/>
                        </a:lnB>
                        <a:solidFill>
                          <a:srgbClr val="FFFFFF"/>
                        </a:solidFill>
                      </a:tcPr>
                    </a:tc>
                    <a:tc>
                      <a:txBody>
                        <a:bodyPr/>
                        <a:lstStyle/>
                        <a:p>
                          <a:pPr algn="ctr"/>
                          <a:r>
                            <a:rPr lang="en-US" sz="1600" dirty="0" smtClean="0">
                              <a:solidFill>
                                <a:srgbClr val="000000"/>
                              </a:solidFill>
                              <a:latin typeface="Arial,Helvetica"/>
                            </a:rPr>
                            <a:t>Equation for an Ellipse, in Polar Coordinates:</a:t>
                          </a:r>
                        </a:p>
                        <a:p>
                          <a:r>
                            <a:rPr lang="en-US" sz="1600" dirty="0" smtClean="0">
                              <a:solidFill>
                                <a:srgbClr val="000000"/>
                              </a:solidFill>
                              <a:latin typeface="Arial,Helvetica"/>
                            </a:rPr>
                            <a:t>The </a:t>
                          </a:r>
                          <a:r>
                            <a:rPr lang="en-US" sz="1600" dirty="0">
                              <a:solidFill>
                                <a:srgbClr val="000000"/>
                              </a:solidFill>
                              <a:latin typeface="Arial,Helvetica"/>
                            </a:rPr>
                            <a:t>coordinates of a point on the ellipse </a:t>
                          </a:r>
                          <a:r>
                            <a:rPr lang="en-US" sz="1600" dirty="0" smtClean="0">
                              <a:solidFill>
                                <a:srgbClr val="000000"/>
                              </a:solidFill>
                              <a:latin typeface="Arial,Helvetica"/>
                            </a:rPr>
                            <a:t>are</a:t>
                          </a:r>
                          <a:r>
                            <a:rPr lang="en-US" sz="1600" dirty="0">
                              <a:solidFill>
                                <a:srgbClr val="000000"/>
                              </a:solidFill>
                              <a:latin typeface="Arial,Helvetica"/>
                            </a:rPr>
                            <a:t> </a:t>
                          </a:r>
                          <a14:m>
                            <m:oMath xmlns:m="http://schemas.openxmlformats.org/officeDocument/2006/math">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𝜃</m:t>
                              </m:r>
                              <m:r>
                                <a:rPr lang="en-US" sz="1600" b="0" i="1" smtClean="0">
                                  <a:solidFill>
                                    <a:srgbClr val="000000"/>
                                  </a:solidFill>
                                  <a:latin typeface="Cambria Math" panose="02040503050406030204" pitchFamily="18" charset="0"/>
                                  <a:ea typeface="Cambria Math" panose="02040503050406030204" pitchFamily="18" charset="0"/>
                                </a:rPr>
                                <m:t>)</m:t>
                              </m:r>
                            </m:oMath>
                          </a14:m>
                          <a:r>
                            <a:rPr lang="en-US" sz="1600" dirty="0">
                              <a:solidFill>
                                <a:srgbClr val="000000"/>
                              </a:solidFill>
                              <a:latin typeface="Arial,Helvetica"/>
                            </a:rPr>
                            <a:t>.  The triangle </a:t>
                          </a:r>
                          <a:r>
                            <a:rPr lang="en-US" sz="1600" dirty="0">
                              <a:solidFill>
                                <a:srgbClr val="000000"/>
                              </a:solidFill>
                              <a:latin typeface="Symbol" panose="05050102010706020507" pitchFamily="18" charset="2"/>
                            </a:rPr>
                            <a:t>D</a:t>
                          </a:r>
                          <a:r>
                            <a:rPr lang="en-US" sz="1600" i="1" dirty="0">
                              <a:solidFill>
                                <a:srgbClr val="000000"/>
                              </a:solidFill>
                              <a:latin typeface="Arial,Helvetica"/>
                            </a:rPr>
                            <a:t>FPF</a:t>
                          </a:r>
                          <a:r>
                            <a:rPr lang="en-US" sz="1600" dirty="0">
                              <a:solidFill>
                                <a:srgbClr val="000000"/>
                              </a:solidFill>
                              <a:latin typeface="Arial,Helvetica"/>
                            </a:rPr>
                            <a:t>' has sides of length </a:t>
                          </a:r>
                          <a:r>
                            <a:rPr lang="en-US" sz="1600" i="1" dirty="0">
                              <a:solidFill>
                                <a:srgbClr val="000000"/>
                              </a:solidFill>
                              <a:latin typeface="Times New Roman" panose="02020603050405020304" pitchFamily="18" charset="0"/>
                              <a:cs typeface="Times New Roman" panose="02020603050405020304" pitchFamily="18" charset="0"/>
                            </a:rPr>
                            <a:t>r, r'</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Arial,Helvetica"/>
                            </a:rPr>
                            <a:t> and </a:t>
                          </a:r>
                          <a:r>
                            <a:rPr lang="en-US" sz="1600" dirty="0">
                              <a:solidFill>
                                <a:srgbClr val="000000"/>
                              </a:solidFill>
                              <a:latin typeface="Times New Roman" panose="02020603050405020304" pitchFamily="18" charset="0"/>
                              <a:cs typeface="Times New Roman" panose="02020603050405020304" pitchFamily="18" charset="0"/>
                            </a:rPr>
                            <a:t>2</a:t>
                          </a:r>
                          <a:r>
                            <a:rPr lang="en-US" sz="1600" i="1" dirty="0">
                              <a:solidFill>
                                <a:srgbClr val="000000"/>
                              </a:solidFill>
                              <a:latin typeface="Times New Roman" panose="02020603050405020304" pitchFamily="18" charset="0"/>
                              <a:cs typeface="Times New Roman" panose="02020603050405020304" pitchFamily="18" charset="0"/>
                            </a:rPr>
                            <a:t>ae</a:t>
                          </a:r>
                          <a:r>
                            <a:rPr lang="en-US" sz="1600" dirty="0">
                              <a:solidFill>
                                <a:srgbClr val="000000"/>
                              </a:solidFill>
                              <a:latin typeface="Arial,Helvetica"/>
                            </a:rPr>
                            <a:t>.  Thus, by the Law of Cosines</a:t>
                          </a:r>
                          <a:r>
                            <a:rPr lang="en-US" sz="1600" dirty="0" smtClean="0">
                              <a:solidFill>
                                <a:srgbClr val="000000"/>
                              </a:solidFill>
                              <a:latin typeface="Arial,Helvetica"/>
                            </a:rPr>
                            <a:t>:</a:t>
                          </a:r>
                        </a:p>
                        <a:p>
                          <a:endParaRPr lang="en-US" sz="1600" dirty="0">
                            <a:solidFill>
                              <a:srgbClr val="000000"/>
                            </a:solidFill>
                          </a:endParaRPr>
                        </a:p>
                        <a:p>
                          <a:pPr/>
                          <a14:m>
                            <m:oMathPara xmlns:m="http://schemas.openxmlformats.org/officeDocument/2006/math">
                              <m:oMathParaPr>
                                <m:jc m:val="centerGroup"/>
                              </m:oMathParaPr>
                              <m:oMath xmlns:m="http://schemas.openxmlformats.org/officeDocument/2006/math">
                                <m:sSup>
                                  <m:sSupPr>
                                    <m:ctrlPr>
                                      <a:rPr lang="pt-BR" sz="160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e>
                                  <m:sup>
                                    <m:r>
                                      <a:rPr lang="en-US" sz="1600" b="0" i="1" smtClean="0">
                                        <a:solidFill>
                                          <a:srgbClr val="000000"/>
                                        </a:solidFill>
                                        <a:latin typeface="Cambria Math" panose="02040503050406030204" pitchFamily="18" charset="0"/>
                                      </a:rPr>
                                      <m:t>2</m:t>
                                    </m:r>
                                  </m:sup>
                                </m:sSup>
                                <m:r>
                                  <a:rPr lang="pt-BR" sz="1600" i="1" smtClean="0">
                                    <a:solidFill>
                                      <a:srgbClr val="000000"/>
                                    </a:solidFill>
                                    <a:latin typeface="Cambria Math" panose="02040503050406030204" pitchFamily="18" charset="0"/>
                                  </a:rPr>
                                  <m:t>= </m:t>
                                </m:r>
                                <m:sSup>
                                  <m:sSupPr>
                                    <m:ctrlPr>
                                      <a:rPr lang="pt-BR" sz="160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𝑟</m:t>
                                    </m:r>
                                  </m:e>
                                  <m:sup>
                                    <m:r>
                                      <a:rPr lang="en-US" sz="1600" b="0" i="1" smtClean="0">
                                        <a:solidFill>
                                          <a:srgbClr val="000000"/>
                                        </a:solidFill>
                                        <a:latin typeface="Cambria Math" panose="02040503050406030204" pitchFamily="18" charset="0"/>
                                      </a:rPr>
                                      <m:t>2</m:t>
                                    </m:r>
                                  </m:sup>
                                </m:sSup>
                                <m:r>
                                  <a:rPr lang="pt-BR" sz="1600" i="1" smtClean="0">
                                    <a:solidFill>
                                      <a:srgbClr val="000000"/>
                                    </a:solidFill>
                                    <a:latin typeface="Cambria Math" panose="02040503050406030204" pitchFamily="18" charset="0"/>
                                  </a:rPr>
                                  <m:t>+</m:t>
                                </m:r>
                                <m:sSup>
                                  <m:sSupPr>
                                    <m:ctrlPr>
                                      <a:rPr lang="pt-BR" sz="160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(2</m:t>
                                    </m:r>
                                    <m:r>
                                      <a:rPr lang="en-US" sz="1600" b="0" i="1" smtClean="0">
                                        <a:solidFill>
                                          <a:srgbClr val="000000"/>
                                        </a:solidFill>
                                        <a:latin typeface="Cambria Math" panose="02040503050406030204" pitchFamily="18" charset="0"/>
                                      </a:rPr>
                                      <m:t>𝑎𝑒</m:t>
                                    </m:r>
                                    <m:r>
                                      <a:rPr lang="en-US" sz="1600" b="0" i="1" smtClean="0">
                                        <a:solidFill>
                                          <a:srgbClr val="000000"/>
                                        </a:solidFill>
                                        <a:latin typeface="Cambria Math" panose="02040503050406030204" pitchFamily="18" charset="0"/>
                                      </a:rPr>
                                      <m:t>)</m:t>
                                    </m:r>
                                  </m:e>
                                  <m:sup>
                                    <m:r>
                                      <a:rPr lang="en-US" sz="1600" b="0" i="1" smtClean="0">
                                        <a:solidFill>
                                          <a:srgbClr val="000000"/>
                                        </a:solidFill>
                                        <a:latin typeface="Cambria Math" panose="02040503050406030204" pitchFamily="18" charset="0"/>
                                      </a:rPr>
                                      <m:t>2</m:t>
                                    </m:r>
                                  </m:sup>
                                </m:sSup>
                                <m:r>
                                  <a:rPr lang="en-US" sz="1600" b="0" i="1" smtClean="0">
                                    <a:solidFill>
                                      <a:srgbClr val="000000"/>
                                    </a:solidFill>
                                    <a:latin typeface="Cambria Math" panose="02040503050406030204" pitchFamily="18" charset="0"/>
                                  </a:rPr>
                                  <m:t>−2</m:t>
                                </m:r>
                                <m:r>
                                  <a:rPr lang="pt-BR" sz="1600" i="1" smtClean="0">
                                    <a:solidFill>
                                      <a:srgbClr val="000000"/>
                                    </a:solidFill>
                                    <a:latin typeface="Cambria Math" panose="02040503050406030204" pitchFamily="18" charset="0"/>
                                  </a:rPr>
                                  <m:t>𝑟</m:t>
                                </m:r>
                                <m:r>
                                  <a:rPr lang="pt-BR" sz="1600" i="1" smtClean="0">
                                    <a:solidFill>
                                      <a:srgbClr val="000000"/>
                                    </a:solidFill>
                                    <a:latin typeface="Cambria Math" panose="02040503050406030204" pitchFamily="18" charset="0"/>
                                  </a:rPr>
                                  <m:t>(2</m:t>
                                </m:r>
                                <m:r>
                                  <a:rPr lang="pt-BR" sz="1600" i="1" smtClean="0">
                                    <a:solidFill>
                                      <a:srgbClr val="000000"/>
                                    </a:solidFill>
                                    <a:latin typeface="Cambria Math" panose="02040503050406030204" pitchFamily="18" charset="0"/>
                                  </a:rPr>
                                  <m:t>𝑎𝑒</m:t>
                                </m:r>
                                <m:r>
                                  <a:rPr lang="pt-BR" sz="1600" i="1" smtClean="0">
                                    <a:solidFill>
                                      <a:srgbClr val="000000"/>
                                    </a:solidFill>
                                    <a:latin typeface="Cambria Math" panose="02040503050406030204" pitchFamily="18" charset="0"/>
                                  </a:rPr>
                                  <m:t>) </m:t>
                                </m:r>
                                <m:r>
                                  <a:rPr lang="pt-BR" sz="1600" i="1" smtClean="0">
                                    <a:solidFill>
                                      <a:srgbClr val="000000"/>
                                    </a:solidFill>
                                    <a:latin typeface="Cambria Math" panose="02040503050406030204" pitchFamily="18" charset="0"/>
                                  </a:rPr>
                                  <m:t>𝑐𝑜𝑠</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ea typeface="Cambria Math" panose="02040503050406030204" pitchFamily="18" charset="0"/>
                                  </a:rPr>
                                  <m:t>𝜋</m:t>
                                </m:r>
                                <m:r>
                                  <a:rPr lang="en-US" sz="1600" b="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𝜃</m:t>
                                </m:r>
                                <m:r>
                                  <a:rPr lang="pt-BR" sz="1600" i="1" smtClean="0">
                                    <a:solidFill>
                                      <a:srgbClr val="000000"/>
                                    </a:solidFill>
                                    <a:latin typeface="Cambria Math" panose="02040503050406030204" pitchFamily="18" charset="0"/>
                                  </a:rPr>
                                  <m:t>)</m:t>
                                </m:r>
                              </m:oMath>
                            </m:oMathPara>
                          </a14:m>
                          <a:endParaRPr lang="en-US" sz="1600" dirty="0">
                            <a:solidFill>
                              <a:srgbClr val="000000"/>
                            </a:solidFill>
                          </a:endParaRPr>
                        </a:p>
                        <a:p>
                          <a:endParaRPr lang="en-US" sz="1600" dirty="0" smtClean="0">
                            <a:solidFill>
                              <a:srgbClr val="000000"/>
                            </a:solidFill>
                            <a:latin typeface="Arial,Helvetica"/>
                          </a:endParaRPr>
                        </a:p>
                        <a:p>
                          <a:r>
                            <a:rPr lang="en-US" sz="1600" dirty="0" smtClean="0">
                              <a:solidFill>
                                <a:srgbClr val="000000"/>
                              </a:solidFill>
                              <a:latin typeface="Arial,Helvetica"/>
                            </a:rPr>
                            <a:t>but </a:t>
                          </a:r>
                          <a:r>
                            <a:rPr lang="en-US" sz="1600" dirty="0">
                              <a:solidFill>
                                <a:srgbClr val="000000"/>
                              </a:solidFill>
                              <a:latin typeface="Arial,Helvetica"/>
                            </a:rPr>
                            <a:t>remember </a:t>
                          </a:r>
                          <a14:m>
                            <m:oMath xmlns:m="http://schemas.openxmlformats.org/officeDocument/2006/math">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𝑟</m:t>
                                  </m:r>
                                </m:e>
                                <m:sup>
                                  <m:r>
                                    <a:rPr lang="en-US" sz="1600" b="0" i="1" smtClean="0">
                                      <a:solidFill>
                                        <a:srgbClr val="000000"/>
                                      </a:solidFill>
                                      <a:latin typeface="Cambria Math" panose="02040503050406030204" pitchFamily="18" charset="0"/>
                                    </a:rPr>
                                    <m:t>′</m:t>
                                  </m:r>
                                </m:sup>
                              </m:sSup>
                              <m:r>
                                <a:rPr lang="en-US" sz="1600" b="0" i="1" smtClean="0">
                                  <a:solidFill>
                                    <a:srgbClr val="000000"/>
                                  </a:solidFill>
                                  <a:latin typeface="Cambria Math" panose="02040503050406030204" pitchFamily="18" charset="0"/>
                                </a:rPr>
                                <m:t>=2</m:t>
                              </m:r>
                              <m:r>
                                <a:rPr lang="en-US" sz="1600" b="0" i="1" smtClean="0">
                                  <a:solidFill>
                                    <a:srgbClr val="000000"/>
                                  </a:solidFill>
                                  <a:latin typeface="Cambria Math" panose="02040503050406030204" pitchFamily="18" charset="0"/>
                                </a:rPr>
                                <m:t>𝑎</m:t>
                              </m:r>
                            </m:oMath>
                          </a14:m>
                          <a:r>
                            <a:rPr lang="en-US" sz="1600" dirty="0">
                              <a:solidFill>
                                <a:srgbClr val="000000"/>
                              </a:solidFill>
                              <a:latin typeface="Arial,Helvetica"/>
                            </a:rPr>
                            <a:t>, or </a:t>
                          </a:r>
                          <a14:m>
                            <m:oMath xmlns:m="http://schemas.openxmlformats.org/officeDocument/2006/math">
                              <m:sSup>
                                <m:sSupPr>
                                  <m:ctrlPr>
                                    <a:rPr lang="en-US" sz="160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e>
                                <m:sup>
                                  <m:r>
                                    <a:rPr lang="en-US" sz="1600" b="0" i="1" smtClean="0">
                                      <a:solidFill>
                                        <a:srgbClr val="000000"/>
                                      </a:solidFill>
                                      <a:latin typeface="Cambria Math" panose="02040503050406030204" pitchFamily="18" charset="0"/>
                                    </a:rPr>
                                    <m:t>2</m:t>
                                  </m:r>
                                </m:sup>
                              </m:sSup>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(2</m:t>
                                  </m:r>
                                  <m:r>
                                    <a:rPr lang="en-US" sz="1600" b="0" i="1" smtClean="0">
                                      <a:solidFill>
                                        <a:srgbClr val="000000"/>
                                      </a:solidFill>
                                      <a:latin typeface="Cambria Math" panose="02040503050406030204" pitchFamily="18" charset="0"/>
                                    </a:rPr>
                                    <m:t>𝑎</m:t>
                                  </m:r>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e>
                                <m:sup>
                                  <m:r>
                                    <a:rPr lang="en-US" sz="1600" b="0" i="1" smtClean="0">
                                      <a:solidFill>
                                        <a:srgbClr val="000000"/>
                                      </a:solidFill>
                                      <a:latin typeface="Cambria Math" panose="02040503050406030204" pitchFamily="18" charset="0"/>
                                    </a:rPr>
                                    <m:t>2</m:t>
                                  </m:r>
                                </m:sup>
                              </m:sSup>
                            </m:oMath>
                          </a14:m>
                          <a:r>
                            <a:rPr lang="en-US" sz="1600" dirty="0" smtClean="0">
                              <a:solidFill>
                                <a:srgbClr val="000000"/>
                              </a:solidFill>
                              <a:latin typeface="Arial,Helvetica"/>
                            </a:rPr>
                            <a:t>, </a:t>
                          </a:r>
                          <a:r>
                            <a:rPr lang="en-US" sz="1600" dirty="0">
                              <a:solidFill>
                                <a:srgbClr val="000000"/>
                              </a:solidFill>
                              <a:latin typeface="Arial,Helvetica"/>
                            </a:rPr>
                            <a:t>so combining these and solving for </a:t>
                          </a:r>
                          <a:r>
                            <a:rPr lang="en-US" sz="1800" i="1" dirty="0">
                              <a:solidFill>
                                <a:srgbClr val="000000"/>
                              </a:solidFill>
                              <a:latin typeface="Times New Roman" panose="02020603050405020304" pitchFamily="18" charset="0"/>
                              <a:cs typeface="Times New Roman" panose="02020603050405020304" pitchFamily="18" charset="0"/>
                            </a:rPr>
                            <a:t>r</a:t>
                          </a:r>
                          <a:r>
                            <a:rPr lang="en-US" sz="1600" dirty="0">
                              <a:solidFill>
                                <a:srgbClr val="000000"/>
                              </a:solidFill>
                              <a:latin typeface="Arial,Helvetica"/>
                            </a:rPr>
                            <a:t>, we have the polar equation for an </a:t>
                          </a:r>
                          <a:r>
                            <a:rPr lang="en-US" sz="1600" dirty="0" smtClean="0">
                              <a:solidFill>
                                <a:srgbClr val="000000"/>
                              </a:solidFill>
                              <a:latin typeface="Arial,Helvetica"/>
                            </a:rPr>
                            <a:t>ellipse:</a:t>
                          </a:r>
                        </a:p>
                        <a:p>
                          <a:pPr/>
                          <a14:m>
                            <m:oMathPara xmlns:m="http://schemas.openxmlformats.org/officeDocument/2006/math">
                              <m:oMathParaPr>
                                <m:jc m:val="centerGroup"/>
                              </m:oMathParaPr>
                              <m:oMath xmlns:m="http://schemas.openxmlformats.org/officeDocument/2006/math">
                                <m:r>
                                  <a:rPr lang="en-US" sz="1600" b="0" i="1" smtClean="0">
                                    <a:solidFill>
                                      <a:srgbClr val="000000"/>
                                    </a:solidFill>
                                    <a:latin typeface="Cambria Math" panose="02040503050406030204" pitchFamily="18" charset="0"/>
                                  </a:rPr>
                                  <m:t>𝑟</m:t>
                                </m:r>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𝑎</m:t>
                                </m:r>
                                <m:r>
                                  <a:rPr lang="en-US" sz="1600" b="0" i="1" smtClean="0">
                                    <a:solidFill>
                                      <a:srgbClr val="000000"/>
                                    </a:solidFill>
                                    <a:latin typeface="Cambria Math" panose="02040503050406030204" pitchFamily="18" charset="0"/>
                                  </a:rPr>
                                  <m:t>(1−</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𝑒</m:t>
                                    </m:r>
                                  </m:e>
                                  <m:sup>
                                    <m:r>
                                      <a:rPr lang="en-US" sz="1600" b="0" i="1" smtClean="0">
                                        <a:solidFill>
                                          <a:srgbClr val="000000"/>
                                        </a:solidFill>
                                        <a:latin typeface="Cambria Math" panose="02040503050406030204" pitchFamily="18" charset="0"/>
                                      </a:rPr>
                                      <m:t>2</m:t>
                                    </m:r>
                                  </m:sup>
                                </m:sSup>
                                <m:r>
                                  <a:rPr lang="en-US" sz="1600" b="0" i="1" smtClean="0">
                                    <a:solidFill>
                                      <a:srgbClr val="000000"/>
                                    </a:solidFill>
                                    <a:latin typeface="Cambria Math" panose="02040503050406030204" pitchFamily="18" charset="0"/>
                                  </a:rPr>
                                  <m:t>)/(1+</m:t>
                                </m:r>
                                <m:r>
                                  <a:rPr lang="en-US" sz="1600" b="0" i="1" smtClean="0">
                                    <a:solidFill>
                                      <a:srgbClr val="000000"/>
                                    </a:solidFill>
                                    <a:latin typeface="Cambria Math" panose="02040503050406030204" pitchFamily="18" charset="0"/>
                                  </a:rPr>
                                  <m:t>𝑒</m:t>
                                </m:r>
                                <m:func>
                                  <m:funcPr>
                                    <m:ctrlPr>
                                      <a:rPr lang="en-US" sz="1600" b="0" i="1" smtClean="0">
                                        <a:solidFill>
                                          <a:srgbClr val="000000"/>
                                        </a:solidFill>
                                        <a:latin typeface="Cambria Math" panose="02040503050406030204" pitchFamily="18" charset="0"/>
                                      </a:rPr>
                                    </m:ctrlPr>
                                  </m:funcPr>
                                  <m:fName>
                                    <m:r>
                                      <m:rPr>
                                        <m:sty m:val="p"/>
                                      </m:rPr>
                                      <a:rPr lang="en-US" sz="1600" b="0" i="0" smtClean="0">
                                        <a:solidFill>
                                          <a:srgbClr val="000000"/>
                                        </a:solidFill>
                                        <a:latin typeface="Cambria Math" panose="02040503050406030204" pitchFamily="18" charset="0"/>
                                      </a:rPr>
                                      <m:t>cos</m:t>
                                    </m:r>
                                  </m:fName>
                                  <m:e>
                                    <m:r>
                                      <a:rPr lang="en-US" sz="1600" b="0" i="1" smtClean="0">
                                        <a:solidFill>
                                          <a:srgbClr val="000000"/>
                                        </a:solidFill>
                                        <a:latin typeface="Cambria Math" panose="02040503050406030204" pitchFamily="18" charset="0"/>
                                        <a:ea typeface="Cambria Math" panose="02040503050406030204" pitchFamily="18" charset="0"/>
                                      </a:rPr>
                                      <m:t>𝜃</m:t>
                                    </m:r>
                                  </m:e>
                                </m:func>
                                <m:r>
                                  <a:rPr lang="en-US" sz="1600" b="0" i="1" smtClean="0">
                                    <a:solidFill>
                                      <a:srgbClr val="000000"/>
                                    </a:solidFill>
                                    <a:latin typeface="Cambria Math" panose="02040503050406030204" pitchFamily="18" charset="0"/>
                                  </a:rPr>
                                  <m:t>)</m:t>
                                </m:r>
                              </m:oMath>
                            </m:oMathPara>
                          </a14:m>
                          <a:endParaRPr lang="en-US" sz="1600" dirty="0">
                            <a:solidFill>
                              <a:srgbClr val="000000"/>
                            </a:solidFill>
                          </a:endParaRPr>
                        </a:p>
                      </a:txBody>
                      <a:tcPr marL="44873" marR="44873" marT="22437" marB="22437" anchor="ctr">
                        <a:lnL>
                          <a:noFill/>
                        </a:lnL>
                        <a:lnR>
                          <a:noFill/>
                        </a:lnR>
                        <a:lnT>
                          <a:noFill/>
                        </a:lnT>
                        <a:lnB>
                          <a:noFill/>
                        </a:lnB>
                        <a:solidFill>
                          <a:schemeClr val="tx2">
                            <a:lumMod val="40000"/>
                            <a:lumOff val="60000"/>
                          </a:schemeClr>
                        </a:solidFill>
                      </a:tcPr>
                    </a:tc>
                    <a:extLst>
                      <a:ext uri="{0D108BD9-81ED-4DB2-BD59-A6C34878D82A}">
                        <a16:rowId xmlns:a16="http://schemas.microsoft.com/office/drawing/2014/main" xmlns="" val="2970691517"/>
                      </a:ext>
                    </a:extLst>
                  </a:tr>
                </a:tbl>
              </a:graphicData>
            </a:graphic>
          </p:graphicFrame>
        </mc:Choice>
        <mc:Fallback xmlns="">
          <p:graphicFrame>
            <p:nvGraphicFramePr>
              <p:cNvPr id="7" name="Content Placeholder 6"/>
              <p:cNvGraphicFramePr>
                <a:graphicFrameLocks noGrp="1"/>
              </p:cNvGraphicFramePr>
              <p:nvPr>
                <p:ph sz="quarter" idx="3"/>
                <p:extLst>
                  <p:ext uri="{D42A27DB-BD31-4B8C-83A1-F6EECF244321}">
                    <p14:modId xmlns:p14="http://schemas.microsoft.com/office/powerpoint/2010/main" val="1555777561"/>
                  </p:ext>
                </p:extLst>
              </p:nvPr>
            </p:nvGraphicFramePr>
            <p:xfrm>
              <a:off x="457198" y="2841614"/>
              <a:ext cx="8488838" cy="3134980"/>
            </p:xfrm>
            <a:graphic>
              <a:graphicData uri="http://schemas.openxmlformats.org/drawingml/2006/table">
                <a:tbl>
                  <a:tblPr/>
                  <a:tblGrid>
                    <a:gridCol w="3511487">
                      <a:extLst>
                        <a:ext uri="{9D8B030D-6E8A-4147-A177-3AD203B41FA5}">
                          <a16:colId xmlns:a16="http://schemas.microsoft.com/office/drawing/2014/main" val="474063226"/>
                        </a:ext>
                      </a:extLst>
                    </a:gridCol>
                    <a:gridCol w="4977351">
                      <a:extLst>
                        <a:ext uri="{9D8B030D-6E8A-4147-A177-3AD203B41FA5}">
                          <a16:colId xmlns:a16="http://schemas.microsoft.com/office/drawing/2014/main" val="2624832534"/>
                        </a:ext>
                      </a:extLst>
                    </a:gridCol>
                  </a:tblGrid>
                  <a:tr h="3134980">
                    <a:tc>
                      <a:txBody>
                        <a:bodyPr/>
                        <a:lstStyle/>
                        <a:p>
                          <a:endParaRPr lang="en-US" sz="900"/>
                        </a:p>
                      </a:txBody>
                      <a:tcPr marL="44873" marR="44873" marT="22437" marB="22437" anchor="ctr">
                        <a:lnL>
                          <a:noFill/>
                        </a:lnL>
                        <a:lnR>
                          <a:noFill/>
                        </a:lnR>
                        <a:lnT>
                          <a:noFill/>
                        </a:lnT>
                        <a:lnB>
                          <a:noFill/>
                        </a:lnB>
                        <a:solidFill>
                          <a:srgbClr val="FFFFFF"/>
                        </a:solidFill>
                      </a:tcPr>
                    </a:tc>
                    <a:tc>
                      <a:txBody>
                        <a:bodyPr/>
                        <a:lstStyle/>
                        <a:p>
                          <a:endParaRPr lang="en-US"/>
                        </a:p>
                      </a:txBody>
                      <a:tcPr marL="44873" marR="44873" marT="22437" marB="22437" anchor="ctr">
                        <a:lnL>
                          <a:noFill/>
                        </a:lnL>
                        <a:lnR>
                          <a:noFill/>
                        </a:lnR>
                        <a:lnT>
                          <a:noFill/>
                        </a:lnT>
                        <a:lnB>
                          <a:noFill/>
                        </a:lnB>
                        <a:blipFill>
                          <a:blip r:embed="rId2"/>
                          <a:stretch>
                            <a:fillRect l="-70502"/>
                          </a:stretch>
                        </a:blipFill>
                      </a:tcPr>
                    </a:tc>
                    <a:extLst>
                      <a:ext uri="{0D108BD9-81ED-4DB2-BD59-A6C34878D82A}">
                        <a16:rowId xmlns:a16="http://schemas.microsoft.com/office/drawing/2014/main" val="2970691517"/>
                      </a:ext>
                    </a:extLst>
                  </a:tr>
                </a:tbl>
              </a:graphicData>
            </a:graphic>
          </p:graphicFrame>
        </mc:Fallback>
      </mc:AlternateContent>
      <p:sp>
        <p:nvSpPr>
          <p:cNvPr id="6" name="Date Placeholder 5"/>
          <p:cNvSpPr>
            <a:spLocks noGrp="1"/>
          </p:cNvSpPr>
          <p:nvPr>
            <p:ph type="dt" sz="half" idx="10"/>
          </p:nvPr>
        </p:nvSpPr>
        <p:spPr/>
        <p:txBody>
          <a:bodyPr/>
          <a:lstStyle/>
          <a:p>
            <a:pPr>
              <a:defRPr/>
            </a:pPr>
            <a:r>
              <a:rPr lang="en-US" smtClean="0"/>
              <a:t>September 11, 2018</a:t>
            </a:r>
            <a:endParaRPr lang="en-US" altLang="zh-CN"/>
          </a:p>
        </p:txBody>
      </p:sp>
      <p:pic>
        <p:nvPicPr>
          <p:cNvPr id="8194" name="Picture 2" descr="https://web.njit.edu/~gary/320/assets/ellipse_pol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24" y="2732383"/>
            <a:ext cx="3244211" cy="324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438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18911</TotalTime>
  <Words>1128</Words>
  <Application>Microsoft Office PowerPoint</Application>
  <PresentationFormat>On-screen Show (4:3)</PresentationFormat>
  <Paragraphs>119</Paragraphs>
  <Slides>13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宋体</vt:lpstr>
      <vt:lpstr>Arial</vt:lpstr>
      <vt:lpstr>Arial Black</vt:lpstr>
      <vt:lpstr>Arial, Helvetica, sans-serif</vt:lpstr>
      <vt:lpstr>Arial,Helvetica</vt:lpstr>
      <vt:lpstr>Cambria Math</vt:lpstr>
      <vt:lpstr>Comic Sans MS</vt:lpstr>
      <vt:lpstr>Palatino Linotype</vt:lpstr>
      <vt:lpstr>Symbol</vt:lpstr>
      <vt:lpstr>Tahoma</vt:lpstr>
      <vt:lpstr>Times New Roman</vt:lpstr>
      <vt:lpstr>Wingdings</vt:lpstr>
      <vt:lpstr>Textured</vt:lpstr>
      <vt:lpstr>Physics 320: Kepler’s Laws (Lecture 3)</vt:lpstr>
      <vt:lpstr>Support for the Heliocentric Model</vt:lpstr>
      <vt:lpstr>Galileo’s Sunspot Drawings</vt:lpstr>
      <vt:lpstr>Galileo’s Moon Drawings</vt:lpstr>
      <vt:lpstr>Tycho and Kepler</vt:lpstr>
      <vt:lpstr>How Kepler Got His First Law</vt:lpstr>
      <vt:lpstr>First Law for Outer Planets</vt:lpstr>
      <vt:lpstr>Properties of Ellipses</vt:lpstr>
      <vt:lpstr>Equation for an ellipse</vt:lpstr>
      <vt:lpstr>Orbits as Ellipses</vt:lpstr>
      <vt:lpstr>Conic Sections</vt:lpstr>
      <vt:lpstr>Kepler’s Laws (Quantitative)</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388</cp:revision>
  <dcterms:created xsi:type="dcterms:W3CDTF">2003-02-02T23:38:32Z</dcterms:created>
  <dcterms:modified xsi:type="dcterms:W3CDTF">2018-09-13T12:27:36Z</dcterms:modified>
</cp:coreProperties>
</file>