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1"/>
  </p:sldMasterIdLst>
  <p:notesMasterIdLst>
    <p:notesMasterId r:id="rId12"/>
  </p:notesMasterIdLst>
  <p:handoutMasterIdLst>
    <p:handoutMasterId r:id="rId13"/>
  </p:handoutMasterIdLst>
  <p:sldIdLst>
    <p:sldId id="256" r:id="rId2"/>
    <p:sldId id="258" r:id="rId3"/>
    <p:sldId id="353" r:id="rId4"/>
    <p:sldId id="354" r:id="rId5"/>
    <p:sldId id="355" r:id="rId6"/>
    <p:sldId id="356" r:id="rId7"/>
    <p:sldId id="357" r:id="rId8"/>
    <p:sldId id="359" r:id="rId9"/>
    <p:sldId id="358" r:id="rId10"/>
    <p:sldId id="351" r:id="rId11"/>
  </p:sldIdLst>
  <p:sldSz cx="9144000" cy="6858000" type="screen4x3"/>
  <p:notesSz cx="7315200" cy="9601200"/>
  <p:defaultTextStyle>
    <a:defPPr>
      <a:defRPr lang="en-US"/>
    </a:defPPr>
    <a:lvl1pPr algn="ctr" rtl="0" fontAlgn="base">
      <a:spcBef>
        <a:spcPct val="0"/>
      </a:spcBef>
      <a:spcAft>
        <a:spcPct val="0"/>
      </a:spcAft>
      <a:defRPr sz="4400" kern="1200">
        <a:solidFill>
          <a:schemeClr val="bg2"/>
        </a:solidFill>
        <a:latin typeface="Tahoma" panose="020B0604030504040204" pitchFamily="34" charset="0"/>
        <a:ea typeface="宋体" panose="02010600030101010101" pitchFamily="2" charset="-122"/>
        <a:cs typeface="+mn-cs"/>
      </a:defRPr>
    </a:lvl1pPr>
    <a:lvl2pPr marL="457200" algn="ctr" rtl="0" fontAlgn="base">
      <a:spcBef>
        <a:spcPct val="0"/>
      </a:spcBef>
      <a:spcAft>
        <a:spcPct val="0"/>
      </a:spcAft>
      <a:defRPr sz="4400" kern="1200">
        <a:solidFill>
          <a:schemeClr val="bg2"/>
        </a:solidFill>
        <a:latin typeface="Tahoma" panose="020B0604030504040204" pitchFamily="34" charset="0"/>
        <a:ea typeface="宋体" panose="02010600030101010101" pitchFamily="2" charset="-122"/>
        <a:cs typeface="+mn-cs"/>
      </a:defRPr>
    </a:lvl2pPr>
    <a:lvl3pPr marL="914400" algn="ctr" rtl="0" fontAlgn="base">
      <a:spcBef>
        <a:spcPct val="0"/>
      </a:spcBef>
      <a:spcAft>
        <a:spcPct val="0"/>
      </a:spcAft>
      <a:defRPr sz="4400" kern="1200">
        <a:solidFill>
          <a:schemeClr val="bg2"/>
        </a:solidFill>
        <a:latin typeface="Tahoma" panose="020B0604030504040204" pitchFamily="34" charset="0"/>
        <a:ea typeface="宋体" panose="02010600030101010101" pitchFamily="2" charset="-122"/>
        <a:cs typeface="+mn-cs"/>
      </a:defRPr>
    </a:lvl3pPr>
    <a:lvl4pPr marL="1371600" algn="ctr" rtl="0" fontAlgn="base">
      <a:spcBef>
        <a:spcPct val="0"/>
      </a:spcBef>
      <a:spcAft>
        <a:spcPct val="0"/>
      </a:spcAft>
      <a:defRPr sz="4400" kern="1200">
        <a:solidFill>
          <a:schemeClr val="bg2"/>
        </a:solidFill>
        <a:latin typeface="Tahoma" panose="020B0604030504040204" pitchFamily="34" charset="0"/>
        <a:ea typeface="宋体" panose="02010600030101010101" pitchFamily="2" charset="-122"/>
        <a:cs typeface="+mn-cs"/>
      </a:defRPr>
    </a:lvl4pPr>
    <a:lvl5pPr marL="1828800" algn="ctr" rtl="0" fontAlgn="base">
      <a:spcBef>
        <a:spcPct val="0"/>
      </a:spcBef>
      <a:spcAft>
        <a:spcPct val="0"/>
      </a:spcAft>
      <a:defRPr sz="4400" kern="1200">
        <a:solidFill>
          <a:schemeClr val="bg2"/>
        </a:solidFill>
        <a:latin typeface="Tahoma" panose="020B0604030504040204" pitchFamily="34" charset="0"/>
        <a:ea typeface="宋体" panose="02010600030101010101" pitchFamily="2" charset="-122"/>
        <a:cs typeface="+mn-cs"/>
      </a:defRPr>
    </a:lvl5pPr>
    <a:lvl6pPr marL="2286000" algn="l" defTabSz="914400" rtl="0" eaLnBrk="1" latinLnBrk="0" hangingPunct="1">
      <a:defRPr sz="4400" kern="1200">
        <a:solidFill>
          <a:schemeClr val="bg2"/>
        </a:solidFill>
        <a:latin typeface="Tahoma" panose="020B0604030504040204" pitchFamily="34" charset="0"/>
        <a:ea typeface="宋体" panose="02010600030101010101" pitchFamily="2" charset="-122"/>
        <a:cs typeface="+mn-cs"/>
      </a:defRPr>
    </a:lvl6pPr>
    <a:lvl7pPr marL="2743200" algn="l" defTabSz="914400" rtl="0" eaLnBrk="1" latinLnBrk="0" hangingPunct="1">
      <a:defRPr sz="4400" kern="1200">
        <a:solidFill>
          <a:schemeClr val="bg2"/>
        </a:solidFill>
        <a:latin typeface="Tahoma" panose="020B0604030504040204" pitchFamily="34" charset="0"/>
        <a:ea typeface="宋体" panose="02010600030101010101" pitchFamily="2" charset="-122"/>
        <a:cs typeface="+mn-cs"/>
      </a:defRPr>
    </a:lvl7pPr>
    <a:lvl8pPr marL="3200400" algn="l" defTabSz="914400" rtl="0" eaLnBrk="1" latinLnBrk="0" hangingPunct="1">
      <a:defRPr sz="4400" kern="1200">
        <a:solidFill>
          <a:schemeClr val="bg2"/>
        </a:solidFill>
        <a:latin typeface="Tahoma" panose="020B0604030504040204" pitchFamily="34" charset="0"/>
        <a:ea typeface="宋体" panose="02010600030101010101" pitchFamily="2" charset="-122"/>
        <a:cs typeface="+mn-cs"/>
      </a:defRPr>
    </a:lvl8pPr>
    <a:lvl9pPr marL="3657600" algn="l" defTabSz="914400" rtl="0" eaLnBrk="1" latinLnBrk="0" hangingPunct="1">
      <a:defRPr sz="4400" kern="1200">
        <a:solidFill>
          <a:schemeClr val="bg2"/>
        </a:solidFill>
        <a:latin typeface="Tahoma" panose="020B060403050404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9999"/>
    <a:srgbClr val="969696"/>
    <a:srgbClr val="FFFF66"/>
    <a:srgbClr val="FFFF00"/>
    <a:srgbClr val="4D4D4D"/>
    <a:srgbClr val="FFCC99"/>
    <a:srgbClr val="FFCC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32" autoAdjust="0"/>
    <p:restoredTop sz="86408" autoAdjust="0"/>
  </p:normalViewPr>
  <p:slideViewPr>
    <p:cSldViewPr snapToGrid="0">
      <p:cViewPr varScale="1">
        <p:scale>
          <a:sx n="91" d="100"/>
          <a:sy n="91" d="100"/>
        </p:scale>
        <p:origin x="29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0" d="100"/>
          <a:sy n="50" d="100"/>
        </p:scale>
        <p:origin x="-1860"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l" defTabSz="950913" eaLnBrk="0" hangingPunct="0">
              <a:lnSpc>
                <a:spcPct val="70000"/>
              </a:lnSpc>
              <a:spcBef>
                <a:spcPct val="50000"/>
              </a:spcBef>
              <a:buClr>
                <a:srgbClr val="EC143C"/>
              </a:buClr>
              <a:buSzPct val="80000"/>
              <a:buFont typeface="Wingdings" pitchFamily="2" charset="2"/>
              <a:buChar char="q"/>
              <a:defRPr sz="1200" smtClean="0">
                <a:solidFill>
                  <a:schemeClr val="tx1"/>
                </a:solidFill>
                <a:latin typeface="Palatino Linotype"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defTabSz="950913" eaLnBrk="0" hangingPunct="0">
              <a:lnSpc>
                <a:spcPct val="70000"/>
              </a:lnSpc>
              <a:spcBef>
                <a:spcPct val="50000"/>
              </a:spcBef>
              <a:buClr>
                <a:srgbClr val="EC143C"/>
              </a:buClr>
              <a:buSzPct val="80000"/>
              <a:buFont typeface="Wingdings" pitchFamily="2" charset="2"/>
              <a:buChar char="q"/>
              <a:defRPr sz="1200" smtClean="0">
                <a:solidFill>
                  <a:schemeClr val="tx1"/>
                </a:solidFill>
                <a:latin typeface="Palatino Linotype"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l" defTabSz="950913" eaLnBrk="0" hangingPunct="0">
              <a:lnSpc>
                <a:spcPct val="70000"/>
              </a:lnSpc>
              <a:spcBef>
                <a:spcPct val="50000"/>
              </a:spcBef>
              <a:buClr>
                <a:srgbClr val="EC143C"/>
              </a:buClr>
              <a:buSzPct val="80000"/>
              <a:buFont typeface="Wingdings" pitchFamily="2" charset="2"/>
              <a:buChar char="q"/>
              <a:defRPr sz="1200" smtClean="0">
                <a:solidFill>
                  <a:schemeClr val="tx1"/>
                </a:solidFill>
                <a:latin typeface="Palatino Linotype"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defTabSz="950913" eaLnBrk="0" hangingPunct="0">
              <a:lnSpc>
                <a:spcPct val="70000"/>
              </a:lnSpc>
              <a:spcBef>
                <a:spcPct val="50000"/>
              </a:spcBef>
              <a:buClr>
                <a:srgbClr val="EC143C"/>
              </a:buClr>
              <a:buSzPct val="80000"/>
              <a:buFont typeface="Wingdings" panose="05000000000000000000" pitchFamily="2" charset="2"/>
              <a:buChar char="q"/>
              <a:defRPr sz="1200">
                <a:solidFill>
                  <a:schemeClr val="tx1"/>
                </a:solidFill>
                <a:latin typeface="Palatino Linotype" panose="02040502050505030304" pitchFamily="18" charset="0"/>
              </a:defRPr>
            </a:lvl1pPr>
          </a:lstStyle>
          <a:p>
            <a:fld id="{A958A045-EAE3-4781-8406-3B9475E74553}" type="slidenum">
              <a:rPr lang="en-US" altLang="en-US"/>
              <a:pPr/>
              <a:t>‹#›</a:t>
            </a:fld>
            <a:endParaRPr lang="en-US" altLang="en-US"/>
          </a:p>
        </p:txBody>
      </p:sp>
    </p:spTree>
    <p:extLst>
      <p:ext uri="{BB962C8B-B14F-4D97-AF65-F5344CB8AC3E}">
        <p14:creationId xmlns:p14="http://schemas.microsoft.com/office/powerpoint/2010/main" val="2964109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4144963" y="709613"/>
            <a:ext cx="3170237" cy="481012"/>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l" defTabSz="950913">
              <a:defRPr sz="1200" smtClean="0">
                <a:solidFill>
                  <a:schemeClr val="tx1"/>
                </a:solidFill>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defTabSz="950913">
              <a:defRPr sz="1200" smtClean="0">
                <a:solidFill>
                  <a:schemeClr val="tx1"/>
                </a:solidFill>
                <a:latin typeface="Times New Roman" pitchFamily="18"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684213" y="246063"/>
            <a:ext cx="2933700" cy="2200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239713" y="2762250"/>
            <a:ext cx="6770687" cy="6470650"/>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4144963" y="1420813"/>
            <a:ext cx="3170237" cy="4794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l" defTabSz="950913">
              <a:defRPr sz="1200" smtClean="0">
                <a:solidFill>
                  <a:schemeClr val="tx1"/>
                </a:solidFill>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4144963" y="2051050"/>
            <a:ext cx="3170237" cy="481013"/>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defTabSz="950913">
              <a:defRPr sz="1200">
                <a:solidFill>
                  <a:schemeClr val="tx1"/>
                </a:solidFill>
                <a:latin typeface="Times New Roman" panose="02020603050405020304" pitchFamily="18" charset="0"/>
              </a:defRPr>
            </a:lvl1pPr>
          </a:lstStyle>
          <a:p>
            <a:fld id="{98CB9906-1C95-45EE-92C4-8B1B1AB13FB4}" type="slidenum">
              <a:rPr lang="en-US" altLang="en-US"/>
              <a:pPr/>
              <a:t>‹#›</a:t>
            </a:fld>
            <a:endParaRPr lang="en-US" altLang="en-US"/>
          </a:p>
        </p:txBody>
      </p:sp>
    </p:spTree>
    <p:extLst>
      <p:ext uri="{BB962C8B-B14F-4D97-AF65-F5344CB8AC3E}">
        <p14:creationId xmlns:p14="http://schemas.microsoft.com/office/powerpoint/2010/main" val="3485463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eaLnBrk="0" hangingPunct="0">
              <a:defRPr sz="4400">
                <a:solidFill>
                  <a:schemeClr val="bg2"/>
                </a:solidFill>
                <a:latin typeface="Tahoma" panose="020B0604030504040204" pitchFamily="34" charset="0"/>
                <a:ea typeface="宋体" panose="02010600030101010101" pitchFamily="2" charset="-122"/>
              </a:defRPr>
            </a:lvl1pPr>
            <a:lvl2pPr marL="742950" indent="-285750" defTabSz="950913" eaLnBrk="0" hangingPunct="0">
              <a:defRPr sz="4400">
                <a:solidFill>
                  <a:schemeClr val="bg2"/>
                </a:solidFill>
                <a:latin typeface="Tahoma" panose="020B0604030504040204" pitchFamily="34" charset="0"/>
                <a:ea typeface="宋体" panose="02010600030101010101" pitchFamily="2" charset="-122"/>
              </a:defRPr>
            </a:lvl2pPr>
            <a:lvl3pPr marL="1143000" indent="-228600" defTabSz="950913" eaLnBrk="0" hangingPunct="0">
              <a:defRPr sz="4400">
                <a:solidFill>
                  <a:schemeClr val="bg2"/>
                </a:solidFill>
                <a:latin typeface="Tahoma" panose="020B0604030504040204" pitchFamily="34" charset="0"/>
                <a:ea typeface="宋体" panose="02010600030101010101" pitchFamily="2" charset="-122"/>
              </a:defRPr>
            </a:lvl3pPr>
            <a:lvl4pPr marL="1600200" indent="-228600" defTabSz="950913" eaLnBrk="0" hangingPunct="0">
              <a:defRPr sz="4400">
                <a:solidFill>
                  <a:schemeClr val="bg2"/>
                </a:solidFill>
                <a:latin typeface="Tahoma" panose="020B0604030504040204" pitchFamily="34" charset="0"/>
                <a:ea typeface="宋体" panose="02010600030101010101" pitchFamily="2" charset="-122"/>
              </a:defRPr>
            </a:lvl4pPr>
            <a:lvl5pPr marL="2057400" indent="-228600" defTabSz="950913" eaLnBrk="0" hangingPunct="0">
              <a:defRPr sz="4400">
                <a:solidFill>
                  <a:schemeClr val="bg2"/>
                </a:solidFill>
                <a:latin typeface="Tahoma" panose="020B0604030504040204" pitchFamily="34" charset="0"/>
                <a:ea typeface="宋体" panose="02010600030101010101" pitchFamily="2" charset="-122"/>
              </a:defRPr>
            </a:lvl5pPr>
            <a:lvl6pPr marL="25146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6pPr>
            <a:lvl7pPr marL="29718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7pPr>
            <a:lvl8pPr marL="34290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8pPr>
            <a:lvl9pPr marL="38862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9pPr>
          </a:lstStyle>
          <a:p>
            <a:pPr eaLnBrk="1" hangingPunct="1"/>
            <a:fld id="{0A80610C-C3EA-494B-8330-57148D37CC9C}" type="slidenum">
              <a:rPr lang="en-US" altLang="en-US" sz="1200">
                <a:solidFill>
                  <a:schemeClr val="tx1"/>
                </a:solidFill>
                <a:latin typeface="Times New Roman" panose="02020603050405020304" pitchFamily="18" charset="0"/>
              </a:rPr>
              <a:pPr eaLnBrk="1" hangingPunct="1"/>
              <a:t>1</a:t>
            </a:fld>
            <a:endParaRPr lang="en-US" altLang="en-US" sz="1200">
              <a:solidFill>
                <a:schemeClr val="tx1"/>
              </a:solidFill>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836044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eaLnBrk="0" hangingPunct="0">
              <a:defRPr sz="4400">
                <a:solidFill>
                  <a:schemeClr val="bg2"/>
                </a:solidFill>
                <a:latin typeface="Tahoma" panose="020B0604030504040204" pitchFamily="34" charset="0"/>
                <a:ea typeface="宋体" panose="02010600030101010101" pitchFamily="2" charset="-122"/>
              </a:defRPr>
            </a:lvl1pPr>
            <a:lvl2pPr marL="742950" indent="-285750" defTabSz="950913" eaLnBrk="0" hangingPunct="0">
              <a:defRPr sz="4400">
                <a:solidFill>
                  <a:schemeClr val="bg2"/>
                </a:solidFill>
                <a:latin typeface="Tahoma" panose="020B0604030504040204" pitchFamily="34" charset="0"/>
                <a:ea typeface="宋体" panose="02010600030101010101" pitchFamily="2" charset="-122"/>
              </a:defRPr>
            </a:lvl2pPr>
            <a:lvl3pPr marL="1143000" indent="-228600" defTabSz="950913" eaLnBrk="0" hangingPunct="0">
              <a:defRPr sz="4400">
                <a:solidFill>
                  <a:schemeClr val="bg2"/>
                </a:solidFill>
                <a:latin typeface="Tahoma" panose="020B0604030504040204" pitchFamily="34" charset="0"/>
                <a:ea typeface="宋体" panose="02010600030101010101" pitchFamily="2" charset="-122"/>
              </a:defRPr>
            </a:lvl3pPr>
            <a:lvl4pPr marL="1600200" indent="-228600" defTabSz="950913" eaLnBrk="0" hangingPunct="0">
              <a:defRPr sz="4400">
                <a:solidFill>
                  <a:schemeClr val="bg2"/>
                </a:solidFill>
                <a:latin typeface="Tahoma" panose="020B0604030504040204" pitchFamily="34" charset="0"/>
                <a:ea typeface="宋体" panose="02010600030101010101" pitchFamily="2" charset="-122"/>
              </a:defRPr>
            </a:lvl4pPr>
            <a:lvl5pPr marL="2057400" indent="-228600" defTabSz="950913" eaLnBrk="0" hangingPunct="0">
              <a:defRPr sz="4400">
                <a:solidFill>
                  <a:schemeClr val="bg2"/>
                </a:solidFill>
                <a:latin typeface="Tahoma" panose="020B0604030504040204" pitchFamily="34" charset="0"/>
                <a:ea typeface="宋体" panose="02010600030101010101" pitchFamily="2" charset="-122"/>
              </a:defRPr>
            </a:lvl5pPr>
            <a:lvl6pPr marL="25146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6pPr>
            <a:lvl7pPr marL="29718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7pPr>
            <a:lvl8pPr marL="34290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8pPr>
            <a:lvl9pPr marL="38862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9pPr>
          </a:lstStyle>
          <a:p>
            <a:pPr eaLnBrk="1" hangingPunct="1"/>
            <a:fld id="{5CD54818-4771-455C-A003-7BED2D4D0E9C}" type="slidenum">
              <a:rPr lang="en-US" altLang="en-US" sz="1200">
                <a:solidFill>
                  <a:schemeClr val="tx1"/>
                </a:solidFill>
                <a:latin typeface="Times New Roman" panose="02020603050405020304" pitchFamily="18" charset="0"/>
              </a:rPr>
              <a:pPr eaLnBrk="1" hangingPunct="1"/>
              <a:t>2</a:t>
            </a:fld>
            <a:endParaRPr lang="en-US" altLang="en-US" sz="1200">
              <a:solidFill>
                <a:schemeClr val="tx1"/>
              </a:solidFill>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宋体" panose="02010600030101010101" pitchFamily="2" charset="-122"/>
            </a:endParaRPr>
          </a:p>
        </p:txBody>
      </p:sp>
    </p:spTree>
    <p:extLst>
      <p:ext uri="{BB962C8B-B14F-4D97-AF65-F5344CB8AC3E}">
        <p14:creationId xmlns:p14="http://schemas.microsoft.com/office/powerpoint/2010/main" val="22367132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descr="Physics_at_NJI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96000"/>
            <a:ext cx="9186863"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5" descr="sun2"/>
          <p:cNvPicPr>
            <a:picLocks noChangeAspect="1" noChangeArrowheads="1"/>
          </p:cNvPicPr>
          <p:nvPr userDrawn="1"/>
        </p:nvPicPr>
        <p:blipFill>
          <a:blip r:embed="rId3">
            <a:extLst>
              <a:ext uri="{28A0092B-C50C-407E-A947-70E740481C1C}">
                <a14:useLocalDpi xmlns:a14="http://schemas.microsoft.com/office/drawing/2010/main" val="0"/>
              </a:ext>
            </a:extLst>
          </a:blip>
          <a:srcRect r="5904"/>
          <a:stretch>
            <a:fillRect/>
          </a:stretch>
        </p:blipFill>
        <p:spPr bwMode="auto">
          <a:xfrm>
            <a:off x="6727825" y="2190750"/>
            <a:ext cx="2428875"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4194" name="Rectangle 2"/>
          <p:cNvSpPr>
            <a:spLocks noGrp="1" noChangeArrowheads="1"/>
          </p:cNvSpPr>
          <p:nvPr>
            <p:ph type="ctrTitle" sz="quarter"/>
          </p:nvPr>
        </p:nvSpPr>
        <p:spPr>
          <a:xfrm>
            <a:off x="685800" y="1447800"/>
            <a:ext cx="7772400" cy="1828800"/>
          </a:xfrm>
        </p:spPr>
        <p:txBody>
          <a:bodyPr/>
          <a:lstStyle>
            <a:lvl1pPr>
              <a:defRPr/>
            </a:lvl1pPr>
          </a:lstStyle>
          <a:p>
            <a:r>
              <a:rPr lang="en-US"/>
              <a:t>Click to edit Master title style</a:t>
            </a:r>
          </a:p>
        </p:txBody>
      </p:sp>
      <p:sp>
        <p:nvSpPr>
          <p:cNvPr id="264195" name="Rectangle 3"/>
          <p:cNvSpPr>
            <a:spLocks noGrp="1" noChangeArrowheads="1"/>
          </p:cNvSpPr>
          <p:nvPr>
            <p:ph type="subTitle" sz="quarter" idx="1"/>
          </p:nvPr>
        </p:nvSpPr>
        <p:spPr>
          <a:xfrm>
            <a:off x="685800" y="3657600"/>
            <a:ext cx="6400800" cy="16002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91732133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13, 2018</a:t>
            </a:r>
            <a:endParaRPr lang="en-US" altLang="zh-CN"/>
          </a:p>
        </p:txBody>
      </p:sp>
    </p:spTree>
    <p:extLst>
      <p:ext uri="{BB962C8B-B14F-4D97-AF65-F5344CB8AC3E}">
        <p14:creationId xmlns:p14="http://schemas.microsoft.com/office/powerpoint/2010/main" val="276297204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13, 2018</a:t>
            </a:r>
            <a:endParaRPr lang="en-US" altLang="zh-CN"/>
          </a:p>
        </p:txBody>
      </p:sp>
    </p:spTree>
    <p:extLst>
      <p:ext uri="{BB962C8B-B14F-4D97-AF65-F5344CB8AC3E}">
        <p14:creationId xmlns:p14="http://schemas.microsoft.com/office/powerpoint/2010/main" val="265115300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447800"/>
            <a:ext cx="40386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48100"/>
            <a:ext cx="40386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September 13, 2018</a:t>
            </a:r>
            <a:endParaRPr lang="en-US" altLang="zh-CN"/>
          </a:p>
        </p:txBody>
      </p:sp>
    </p:spTree>
    <p:extLst>
      <p:ext uri="{BB962C8B-B14F-4D97-AF65-F5344CB8AC3E}">
        <p14:creationId xmlns:p14="http://schemas.microsoft.com/office/powerpoint/2010/main" val="3029418208"/>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13, 2018</a:t>
            </a:r>
            <a:endParaRPr lang="en-US" altLang="zh-CN"/>
          </a:p>
        </p:txBody>
      </p:sp>
    </p:spTree>
    <p:extLst>
      <p:ext uri="{BB962C8B-B14F-4D97-AF65-F5344CB8AC3E}">
        <p14:creationId xmlns:p14="http://schemas.microsoft.com/office/powerpoint/2010/main" val="317481166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447800"/>
            <a:ext cx="8229600" cy="46482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13, 2018</a:t>
            </a:r>
            <a:endParaRPr lang="en-US" altLang="zh-CN"/>
          </a:p>
        </p:txBody>
      </p:sp>
    </p:spTree>
    <p:extLst>
      <p:ext uri="{BB962C8B-B14F-4D97-AF65-F5344CB8AC3E}">
        <p14:creationId xmlns:p14="http://schemas.microsoft.com/office/powerpoint/2010/main" val="302976688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447800"/>
            <a:ext cx="40386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848100"/>
            <a:ext cx="40386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September 13, 2018</a:t>
            </a:r>
            <a:endParaRPr lang="en-US" altLang="zh-CN"/>
          </a:p>
        </p:txBody>
      </p:sp>
    </p:spTree>
    <p:extLst>
      <p:ext uri="{BB962C8B-B14F-4D97-AF65-F5344CB8AC3E}">
        <p14:creationId xmlns:p14="http://schemas.microsoft.com/office/powerpoint/2010/main" val="176543439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13, 2018</a:t>
            </a:r>
            <a:endParaRPr lang="en-US" altLang="zh-CN"/>
          </a:p>
        </p:txBody>
      </p:sp>
    </p:spTree>
    <p:extLst>
      <p:ext uri="{BB962C8B-B14F-4D97-AF65-F5344CB8AC3E}">
        <p14:creationId xmlns:p14="http://schemas.microsoft.com/office/powerpoint/2010/main" val="126953677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4038600" cy="46482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13, 2018</a:t>
            </a:r>
            <a:endParaRPr lang="en-US" altLang="zh-CN"/>
          </a:p>
        </p:txBody>
      </p:sp>
    </p:spTree>
    <p:extLst>
      <p:ext uri="{BB962C8B-B14F-4D97-AF65-F5344CB8AC3E}">
        <p14:creationId xmlns:p14="http://schemas.microsoft.com/office/powerpoint/2010/main" val="228149519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13, 2018</a:t>
            </a:r>
            <a:endParaRPr lang="en-US" altLang="zh-CN"/>
          </a:p>
        </p:txBody>
      </p:sp>
    </p:spTree>
    <p:extLst>
      <p:ext uri="{BB962C8B-B14F-4D97-AF65-F5344CB8AC3E}">
        <p14:creationId xmlns:p14="http://schemas.microsoft.com/office/powerpoint/2010/main" val="79000852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13, 2018</a:t>
            </a:r>
            <a:endParaRPr lang="en-US" altLang="zh-CN"/>
          </a:p>
        </p:txBody>
      </p:sp>
    </p:spTree>
    <p:extLst>
      <p:ext uri="{BB962C8B-B14F-4D97-AF65-F5344CB8AC3E}">
        <p14:creationId xmlns:p14="http://schemas.microsoft.com/office/powerpoint/2010/main" val="282009036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13, 2018</a:t>
            </a:r>
            <a:endParaRPr lang="en-US" altLang="zh-CN"/>
          </a:p>
        </p:txBody>
      </p:sp>
    </p:spTree>
    <p:extLst>
      <p:ext uri="{BB962C8B-B14F-4D97-AF65-F5344CB8AC3E}">
        <p14:creationId xmlns:p14="http://schemas.microsoft.com/office/powerpoint/2010/main" val="277412655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13, 2018</a:t>
            </a:r>
            <a:endParaRPr lang="en-US" altLang="zh-CN"/>
          </a:p>
        </p:txBody>
      </p:sp>
    </p:spTree>
    <p:extLst>
      <p:ext uri="{BB962C8B-B14F-4D97-AF65-F5344CB8AC3E}">
        <p14:creationId xmlns:p14="http://schemas.microsoft.com/office/powerpoint/2010/main" val="316276865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13, 2018</a:t>
            </a:r>
            <a:endParaRPr lang="en-US" altLang="zh-CN"/>
          </a:p>
        </p:txBody>
      </p:sp>
    </p:spTree>
    <p:extLst>
      <p:ext uri="{BB962C8B-B14F-4D97-AF65-F5344CB8AC3E}">
        <p14:creationId xmlns:p14="http://schemas.microsoft.com/office/powerpoint/2010/main" val="22942053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13, 2018</a:t>
            </a:r>
            <a:endParaRPr lang="en-US" altLang="zh-CN"/>
          </a:p>
        </p:txBody>
      </p:sp>
    </p:spTree>
    <p:extLst>
      <p:ext uri="{BB962C8B-B14F-4D97-AF65-F5344CB8AC3E}">
        <p14:creationId xmlns:p14="http://schemas.microsoft.com/office/powerpoint/2010/main" val="380219885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13, 2018</a:t>
            </a:r>
            <a:endParaRPr lang="en-US" altLang="zh-CN"/>
          </a:p>
        </p:txBody>
      </p:sp>
    </p:spTree>
    <p:extLst>
      <p:ext uri="{BB962C8B-B14F-4D97-AF65-F5344CB8AC3E}">
        <p14:creationId xmlns:p14="http://schemas.microsoft.com/office/powerpoint/2010/main" val="34647142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13, 2018</a:t>
            </a:r>
            <a:endParaRPr lang="en-US" altLang="zh-CN"/>
          </a:p>
        </p:txBody>
      </p:sp>
    </p:spTree>
    <p:extLst>
      <p:ext uri="{BB962C8B-B14F-4D97-AF65-F5344CB8AC3E}">
        <p14:creationId xmlns:p14="http://schemas.microsoft.com/office/powerpoint/2010/main" val="18334817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482" name="Picture 11" descr="Physics_at_NJIT"/>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096000"/>
            <a:ext cx="9186863"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2"/>
          <p:cNvSpPr>
            <a:spLocks noGrp="1" noChangeArrowheads="1"/>
          </p:cNvSpPr>
          <p:nvPr>
            <p:ph type="title"/>
          </p:nvPr>
        </p:nvSpPr>
        <p:spPr bwMode="auto">
          <a:xfrm>
            <a:off x="457200" y="3810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484" name="Rectangle 3"/>
          <p:cNvSpPr>
            <a:spLocks noGrp="1" noChangeArrowheads="1"/>
          </p:cNvSpPr>
          <p:nvPr>
            <p:ph type="body" idx="1"/>
          </p:nvPr>
        </p:nvSpPr>
        <p:spPr bwMode="auto">
          <a:xfrm>
            <a:off x="457200" y="1447800"/>
            <a:ext cx="8229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63172" name="Rectangle 4"/>
          <p:cNvSpPr>
            <a:spLocks noGrp="1" noChangeArrowheads="1"/>
          </p:cNvSpPr>
          <p:nvPr>
            <p:ph type="dt" sz="half" idx="2"/>
          </p:nvPr>
        </p:nvSpPr>
        <p:spPr bwMode="auto">
          <a:xfrm>
            <a:off x="6342063" y="6146800"/>
            <a:ext cx="2133600" cy="239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b="1" smtClean="0">
                <a:solidFill>
                  <a:schemeClr val="tx1"/>
                </a:solidFill>
                <a:latin typeface="Arial" charset="0"/>
              </a:defRPr>
            </a:lvl1pPr>
          </a:lstStyle>
          <a:p>
            <a:pPr>
              <a:defRPr/>
            </a:pPr>
            <a:r>
              <a:rPr lang="en-US" smtClean="0"/>
              <a:t>September 13, 2018</a:t>
            </a:r>
            <a:endParaRPr lang="en-US" altLang="zh-CN"/>
          </a:p>
        </p:txBody>
      </p:sp>
      <p:pic>
        <p:nvPicPr>
          <p:cNvPr id="20486" name="Picture 10" descr="sun2"/>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r="5904"/>
          <a:stretch>
            <a:fillRect/>
          </a:stretch>
        </p:blipFill>
        <p:spPr bwMode="auto">
          <a:xfrm>
            <a:off x="8491538" y="5578475"/>
            <a:ext cx="665162"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744"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ransition/>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Tahoma" pitchFamily="34" charset="0"/>
        </a:defRPr>
      </a:lvl2pPr>
      <a:lvl3pPr algn="ctr" rtl="0" eaLnBrk="0" fontAlgn="base" hangingPunct="0">
        <a:spcBef>
          <a:spcPct val="0"/>
        </a:spcBef>
        <a:spcAft>
          <a:spcPct val="0"/>
        </a:spcAft>
        <a:defRPr sz="4400">
          <a:solidFill>
            <a:schemeClr val="bg2"/>
          </a:solidFill>
          <a:latin typeface="Tahoma" pitchFamily="34" charset="0"/>
        </a:defRPr>
      </a:lvl3pPr>
      <a:lvl4pPr algn="ctr" rtl="0" eaLnBrk="0" fontAlgn="base" hangingPunct="0">
        <a:spcBef>
          <a:spcPct val="0"/>
        </a:spcBef>
        <a:spcAft>
          <a:spcPct val="0"/>
        </a:spcAft>
        <a:defRPr sz="4400">
          <a:solidFill>
            <a:schemeClr val="bg2"/>
          </a:solidFill>
          <a:latin typeface="Tahoma" pitchFamily="34" charset="0"/>
        </a:defRPr>
      </a:lvl4pPr>
      <a:lvl5pPr algn="ctr" rtl="0" eaLnBrk="0" fontAlgn="base" hangingPunct="0">
        <a:spcBef>
          <a:spcPct val="0"/>
        </a:spcBef>
        <a:spcAft>
          <a:spcPct val="0"/>
        </a:spcAft>
        <a:defRPr sz="4400">
          <a:solidFill>
            <a:schemeClr val="bg2"/>
          </a:solidFill>
          <a:latin typeface="Tahoma" pitchFamily="34" charset="0"/>
        </a:defRPr>
      </a:lvl5pPr>
      <a:lvl6pPr marL="457200" algn="ctr" rtl="0" fontAlgn="base">
        <a:spcBef>
          <a:spcPct val="0"/>
        </a:spcBef>
        <a:spcAft>
          <a:spcPct val="0"/>
        </a:spcAft>
        <a:defRPr sz="4400">
          <a:solidFill>
            <a:schemeClr val="bg2"/>
          </a:solidFill>
          <a:latin typeface="Tahoma" pitchFamily="34" charset="0"/>
        </a:defRPr>
      </a:lvl6pPr>
      <a:lvl7pPr marL="914400" algn="ctr" rtl="0" fontAlgn="base">
        <a:spcBef>
          <a:spcPct val="0"/>
        </a:spcBef>
        <a:spcAft>
          <a:spcPct val="0"/>
        </a:spcAft>
        <a:defRPr sz="4400">
          <a:solidFill>
            <a:schemeClr val="bg2"/>
          </a:solidFill>
          <a:latin typeface="Tahoma" pitchFamily="34" charset="0"/>
        </a:defRPr>
      </a:lvl7pPr>
      <a:lvl8pPr marL="1371600" algn="ctr" rtl="0" fontAlgn="base">
        <a:spcBef>
          <a:spcPct val="0"/>
        </a:spcBef>
        <a:spcAft>
          <a:spcPct val="0"/>
        </a:spcAft>
        <a:defRPr sz="4400">
          <a:solidFill>
            <a:schemeClr val="bg2"/>
          </a:solidFill>
          <a:latin typeface="Tahoma" pitchFamily="34" charset="0"/>
        </a:defRPr>
      </a:lvl8pPr>
      <a:lvl9pPr marL="1828800" algn="ctr" rtl="0" fontAlgn="base">
        <a:spcBef>
          <a:spcPct val="0"/>
        </a:spcBef>
        <a:spcAft>
          <a:spcPct val="0"/>
        </a:spcAft>
        <a:defRPr sz="4400">
          <a:solidFill>
            <a:schemeClr val="bg2"/>
          </a:solidFill>
          <a:latin typeface="Tahoma" pitchFamily="34" charset="0"/>
        </a:defRPr>
      </a:lvl9pPr>
    </p:titleStyle>
    <p:bodyStyle>
      <a:lvl1pPr marL="342900" indent="-342900" algn="l" rtl="0" eaLnBrk="0" fontAlgn="base" hangingPunct="0">
        <a:spcBef>
          <a:spcPct val="20000"/>
        </a:spcBef>
        <a:spcAft>
          <a:spcPct val="0"/>
        </a:spcAft>
        <a:buClr>
          <a:srgbClr val="9999FF"/>
        </a:buClr>
        <a:buSzPct val="80000"/>
        <a:buFont typeface="Wingdings" panose="05000000000000000000" pitchFamily="2" charset="2"/>
        <a:buChar char="q"/>
        <a:defRPr sz="3200">
          <a:solidFill>
            <a:schemeClr val="bg2"/>
          </a:solidFill>
          <a:latin typeface="+mn-lt"/>
          <a:ea typeface="+mn-ea"/>
          <a:cs typeface="+mn-cs"/>
        </a:defRPr>
      </a:lvl1pPr>
      <a:lvl2pPr marL="742950" indent="-285750" algn="l" rtl="0" eaLnBrk="0" fontAlgn="base" hangingPunct="0">
        <a:spcBef>
          <a:spcPct val="20000"/>
        </a:spcBef>
        <a:spcAft>
          <a:spcPct val="0"/>
        </a:spcAft>
        <a:buClr>
          <a:srgbClr val="9999FF"/>
        </a:buClr>
        <a:buSzPct val="65000"/>
        <a:buFont typeface="Wingdings" panose="05000000000000000000" pitchFamily="2" charset="2"/>
        <a:buChar char="n"/>
        <a:defRPr sz="2800">
          <a:solidFill>
            <a:schemeClr val="bg2"/>
          </a:solidFill>
          <a:latin typeface="+mn-lt"/>
        </a:defRPr>
      </a:lvl2pPr>
      <a:lvl3pPr marL="1143000" indent="-228600" algn="l" rtl="0" eaLnBrk="0" fontAlgn="base" hangingPunct="0">
        <a:spcBef>
          <a:spcPct val="20000"/>
        </a:spcBef>
        <a:spcAft>
          <a:spcPct val="0"/>
        </a:spcAft>
        <a:buClr>
          <a:srgbClr val="9999FF"/>
        </a:buClr>
        <a:buSzPct val="65000"/>
        <a:buFont typeface="Wingdings" panose="05000000000000000000" pitchFamily="2" charset="2"/>
        <a:buChar char="n"/>
        <a:defRPr sz="2400">
          <a:solidFill>
            <a:schemeClr val="bg2"/>
          </a:solidFill>
          <a:latin typeface="+mn-lt"/>
        </a:defRPr>
      </a:lvl3pPr>
      <a:lvl4pPr marL="1600200" indent="-228600" algn="l" rtl="0" eaLnBrk="0" fontAlgn="base" hangingPunct="0">
        <a:spcBef>
          <a:spcPct val="20000"/>
        </a:spcBef>
        <a:spcAft>
          <a:spcPct val="0"/>
        </a:spcAft>
        <a:buClr>
          <a:srgbClr val="9999FF"/>
        </a:buClr>
        <a:buSzPct val="65000"/>
        <a:buFont typeface="Wingdings" panose="05000000000000000000" pitchFamily="2" charset="2"/>
        <a:buChar char="n"/>
        <a:defRPr sz="2000">
          <a:solidFill>
            <a:schemeClr val="bg2"/>
          </a:solidFill>
          <a:latin typeface="+mn-lt"/>
        </a:defRPr>
      </a:lvl4pPr>
      <a:lvl5pPr marL="2057400" indent="-228600" algn="l" rtl="0" eaLnBrk="0" fontAlgn="base" hangingPunct="0">
        <a:spcBef>
          <a:spcPct val="20000"/>
        </a:spcBef>
        <a:spcAft>
          <a:spcPct val="0"/>
        </a:spcAft>
        <a:buClr>
          <a:srgbClr val="9999FF"/>
        </a:buClr>
        <a:buSzPct val="65000"/>
        <a:buFont typeface="Wingdings" panose="05000000000000000000" pitchFamily="2" charset="2"/>
        <a:buChar char="n"/>
        <a:defRPr sz="2000">
          <a:solidFill>
            <a:schemeClr val="bg2"/>
          </a:solidFill>
          <a:latin typeface="+mn-lt"/>
        </a:defRPr>
      </a:lvl5pPr>
      <a:lvl6pPr marL="25146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6pPr>
      <a:lvl7pPr marL="29718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7pPr>
      <a:lvl8pPr marL="34290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8pPr>
      <a:lvl9pPr marL="38862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5.png"/><Relationship Id="rId1" Type="http://schemas.openxmlformats.org/officeDocument/2006/relationships/slideLayout" Target="../slideLayouts/slideLayout12.xml"/><Relationship Id="rId5" Type="http://schemas.openxmlformats.org/officeDocument/2006/relationships/image" Target="../media/image18.pn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2.xml"/><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9.xml.rels><?xml version="1.0" encoding="UTF-8" standalone="yes"?>
<Relationships xmlns="http://schemas.openxmlformats.org/package/2006/relationships"><Relationship Id="rId2" Type="http://schemas.openxmlformats.org/officeDocument/2006/relationships/hyperlink" Target="http://hyperphysics.phy-astr.gsu.edu/hbase/Mechanics/sphshell.html"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241300" y="1422400"/>
            <a:ext cx="7772400" cy="1828800"/>
          </a:xfrm>
        </p:spPr>
        <p:txBody>
          <a:bodyPr/>
          <a:lstStyle/>
          <a:p>
            <a:pPr eaLnBrk="1" hangingPunct="1">
              <a:tabLst>
                <a:tab pos="1027113" algn="l"/>
              </a:tabLst>
            </a:pPr>
            <a:r>
              <a:rPr lang="en-US" altLang="en-US" dirty="0" smtClean="0"/>
              <a:t>Physics 320: </a:t>
            </a:r>
            <a:r>
              <a:rPr lang="en-US" altLang="zh-CN" dirty="0" smtClean="0">
                <a:ea typeface="宋体" panose="02010600030101010101" pitchFamily="2" charset="-122"/>
              </a:rPr>
              <a:t>Newtonian Mechanics </a:t>
            </a:r>
            <a:r>
              <a:rPr lang="en-US" altLang="en-US" dirty="0" smtClean="0"/>
              <a:t>(Lecture </a:t>
            </a:r>
            <a:r>
              <a:rPr lang="en-US" altLang="en-US" dirty="0"/>
              <a:t>4</a:t>
            </a:r>
            <a:r>
              <a:rPr lang="en-US" altLang="en-US" dirty="0" smtClean="0"/>
              <a:t>)</a:t>
            </a:r>
          </a:p>
        </p:txBody>
      </p:sp>
      <p:sp>
        <p:nvSpPr>
          <p:cNvPr id="22531" name="Rectangle 3"/>
          <p:cNvSpPr>
            <a:spLocks noGrp="1" noChangeArrowheads="1"/>
          </p:cNvSpPr>
          <p:nvPr>
            <p:ph type="subTitle" idx="1"/>
          </p:nvPr>
        </p:nvSpPr>
        <p:spPr>
          <a:xfrm>
            <a:off x="914400" y="3784600"/>
            <a:ext cx="6400800" cy="1600200"/>
          </a:xfrm>
        </p:spPr>
        <p:txBody>
          <a:bodyPr/>
          <a:lstStyle/>
          <a:p>
            <a:pPr eaLnBrk="1" hangingPunct="1"/>
            <a:r>
              <a:rPr lang="en-US" altLang="en-US" b="1" dirty="0" smtClean="0">
                <a:latin typeface="Comic Sans MS" panose="030F0702030302020204" pitchFamily="66" charset="0"/>
              </a:rPr>
              <a:t>Dale Gary</a:t>
            </a:r>
          </a:p>
          <a:p>
            <a:pPr eaLnBrk="1" hangingPunct="1"/>
            <a:endParaRPr lang="en-US" altLang="en-US" sz="1000" b="1" dirty="0" smtClean="0">
              <a:latin typeface="Comic Sans MS" panose="030F0702030302020204" pitchFamily="66" charset="0"/>
            </a:endParaRPr>
          </a:p>
          <a:p>
            <a:pPr eaLnBrk="1" hangingPunct="1"/>
            <a:r>
              <a:rPr lang="en-US" altLang="en-US" sz="2800" i="1" dirty="0" smtClean="0">
                <a:solidFill>
                  <a:srgbClr val="EC143C"/>
                </a:solidFill>
                <a:latin typeface="Arial Black" panose="020B0A04020102020204" pitchFamily="34" charset="0"/>
              </a:rPr>
              <a:t>NJIT</a:t>
            </a:r>
            <a:r>
              <a:rPr lang="en-US" altLang="en-US" sz="2800" dirty="0" smtClean="0"/>
              <a:t> </a:t>
            </a:r>
            <a:r>
              <a:rPr lang="en-US" altLang="zh-CN" sz="2800" dirty="0" smtClean="0">
                <a:ea typeface="宋体" panose="02010600030101010101" pitchFamily="2" charset="-122"/>
              </a:rPr>
              <a:t> </a:t>
            </a:r>
            <a:r>
              <a:rPr lang="en-US" altLang="en-US" sz="2800" dirty="0" smtClean="0"/>
              <a:t>Physics Department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We’ve Learned</a:t>
            </a:r>
            <a:endParaRPr lang="en-US" dirty="0"/>
          </a:p>
        </p:txBody>
      </p:sp>
      <p:sp>
        <p:nvSpPr>
          <p:cNvPr id="3" name="Text Placeholder 2"/>
          <p:cNvSpPr>
            <a:spLocks noGrp="1"/>
          </p:cNvSpPr>
          <p:nvPr>
            <p:ph type="body" sz="half" idx="1"/>
          </p:nvPr>
        </p:nvSpPr>
        <p:spPr>
          <a:xfrm>
            <a:off x="457200" y="1447800"/>
            <a:ext cx="8229600" cy="4648200"/>
          </a:xfrm>
        </p:spPr>
        <p:txBody>
          <a:bodyPr/>
          <a:lstStyle/>
          <a:p>
            <a:r>
              <a:rPr lang="en-US" sz="1800" dirty="0" smtClean="0"/>
              <a:t>Know the contributions of Isaac Newton, especially his law of universal gravitation, which gave physical meaning to the constant </a:t>
            </a:r>
            <a:r>
              <a:rPr lang="en-US" sz="1800" i="1" dirty="0" smtClean="0">
                <a:latin typeface="Times New Roman" panose="02020603050405020304" pitchFamily="18" charset="0"/>
                <a:cs typeface="Times New Roman" panose="02020603050405020304" pitchFamily="18" charset="0"/>
              </a:rPr>
              <a:t>k</a:t>
            </a:r>
            <a:r>
              <a:rPr lang="en-US" sz="1800" dirty="0" smtClean="0"/>
              <a:t> in Kepler’s third law.</a:t>
            </a:r>
          </a:p>
          <a:p>
            <a:r>
              <a:rPr lang="en-US" sz="1800" dirty="0" smtClean="0"/>
              <a:t>Be able to name and describe Newton’s three laws of motion.</a:t>
            </a:r>
          </a:p>
          <a:p>
            <a:r>
              <a:rPr lang="en-US" sz="1800" dirty="0" smtClean="0"/>
              <a:t>Understand the behavior of the gravity of a spherical shell, both inside and outside.</a:t>
            </a:r>
            <a:r>
              <a:rPr lang="en-US" sz="1800" dirty="0"/>
              <a:t> </a:t>
            </a:r>
            <a:endParaRPr lang="en-US" sz="1800" dirty="0" smtClean="0"/>
          </a:p>
          <a:p>
            <a:r>
              <a:rPr lang="en-US" sz="1800" dirty="0" smtClean="0"/>
              <a:t>Be </a:t>
            </a:r>
            <a:r>
              <a:rPr lang="en-US" sz="1800" dirty="0"/>
              <a:t>able to calculate the acceleration of gravity at any point in space due to the gravity of a sphere</a:t>
            </a:r>
            <a:r>
              <a:rPr lang="en-US" sz="1800" dirty="0" smtClean="0"/>
              <a:t>.  Remember that the distance to use in this calculation is not the height </a:t>
            </a:r>
            <a:r>
              <a:rPr lang="en-US" sz="1800" i="1" dirty="0" smtClean="0">
                <a:latin typeface="Times New Roman" panose="02020603050405020304" pitchFamily="18" charset="0"/>
                <a:cs typeface="Times New Roman" panose="02020603050405020304" pitchFamily="18" charset="0"/>
              </a:rPr>
              <a:t>h</a:t>
            </a:r>
            <a:r>
              <a:rPr lang="en-US" sz="1800" dirty="0" smtClean="0"/>
              <a:t> above the surface, but </a:t>
            </a:r>
            <a:r>
              <a:rPr lang="en-US" sz="1800" i="1" dirty="0" smtClean="0">
                <a:latin typeface="Times New Roman" panose="02020603050405020304" pitchFamily="18" charset="0"/>
                <a:cs typeface="Times New Roman" panose="02020603050405020304" pitchFamily="18" charset="0"/>
              </a:rPr>
              <a:t>R </a:t>
            </a:r>
            <a:r>
              <a:rPr lang="en-US" sz="1800" dirty="0" smtClean="0">
                <a:latin typeface="Times New Roman" panose="02020603050405020304" pitchFamily="18" charset="0"/>
                <a:cs typeface="Times New Roman" panose="02020603050405020304" pitchFamily="18" charset="0"/>
              </a:rPr>
              <a:t>+ </a:t>
            </a:r>
            <a:r>
              <a:rPr lang="en-US" sz="1800" i="1" dirty="0" smtClean="0">
                <a:latin typeface="Times New Roman" panose="02020603050405020304" pitchFamily="18" charset="0"/>
                <a:cs typeface="Times New Roman" panose="02020603050405020304" pitchFamily="18" charset="0"/>
              </a:rPr>
              <a:t>h</a:t>
            </a:r>
            <a:r>
              <a:rPr lang="en-US" sz="1800" dirty="0" smtClean="0"/>
              <a:t>, where </a:t>
            </a:r>
            <a:r>
              <a:rPr lang="en-US" sz="1800" i="1" dirty="0" smtClean="0">
                <a:latin typeface="Times New Roman" panose="02020603050405020304" pitchFamily="18" charset="0"/>
                <a:cs typeface="Times New Roman" panose="02020603050405020304" pitchFamily="18" charset="0"/>
              </a:rPr>
              <a:t>R</a:t>
            </a:r>
            <a:r>
              <a:rPr lang="en-US" sz="1800" dirty="0" smtClean="0"/>
              <a:t> is the radius of the sphere.</a:t>
            </a:r>
          </a:p>
          <a:p>
            <a:r>
              <a:rPr lang="en-US" sz="1800" dirty="0" smtClean="0"/>
              <a:t>Know the new form for Kepler’s third law, and how </a:t>
            </a:r>
            <a:r>
              <a:rPr lang="en-US" sz="1800" i="1" dirty="0" smtClean="0">
                <a:latin typeface="Times New Roman" panose="02020603050405020304" pitchFamily="18" charset="0"/>
                <a:cs typeface="Times New Roman" panose="02020603050405020304" pitchFamily="18" charset="0"/>
              </a:rPr>
              <a:t>k</a:t>
            </a:r>
            <a:r>
              <a:rPr lang="en-US" sz="1800" dirty="0" smtClean="0"/>
              <a:t> changes with mass of the object being orbited (the primary).  </a:t>
            </a:r>
          </a:p>
          <a:p>
            <a:r>
              <a:rPr lang="en-US" sz="1800" dirty="0" smtClean="0"/>
              <a:t>When the primary is the Sun, the period is expressed in years, and the semi-major axis (orbital radius) is expressed in AU, the value of </a:t>
            </a:r>
            <a:r>
              <a:rPr lang="en-US" sz="1800" i="1" dirty="0" smtClean="0">
                <a:latin typeface="Times New Roman" panose="02020603050405020304" pitchFamily="18" charset="0"/>
                <a:cs typeface="Times New Roman" panose="02020603050405020304" pitchFamily="18" charset="0"/>
              </a:rPr>
              <a:t>k</a:t>
            </a:r>
            <a:r>
              <a:rPr lang="en-US" sz="1800" dirty="0" smtClean="0">
                <a:latin typeface="Times New Roman" panose="02020603050405020304" pitchFamily="18" charset="0"/>
                <a:cs typeface="Times New Roman" panose="02020603050405020304" pitchFamily="18" charset="0"/>
              </a:rPr>
              <a:t> = 1</a:t>
            </a:r>
            <a:r>
              <a:rPr lang="en-US" sz="1800" dirty="0" smtClean="0"/>
              <a:t>.  In all other cases, you’ll need to calculate </a:t>
            </a:r>
            <a:r>
              <a:rPr lang="en-US" sz="1800" i="1" dirty="0">
                <a:latin typeface="Times New Roman" panose="02020603050405020304" pitchFamily="18" charset="0"/>
                <a:cs typeface="Times New Roman" panose="02020603050405020304" pitchFamily="18" charset="0"/>
              </a:rPr>
              <a:t>k</a:t>
            </a:r>
            <a:r>
              <a:rPr lang="en-US" sz="1800" dirty="0" smtClean="0"/>
              <a:t>.</a:t>
            </a:r>
            <a:endParaRPr lang="en-US" sz="1800" dirty="0"/>
          </a:p>
          <a:p>
            <a:endParaRPr lang="en-US" sz="1800" dirty="0"/>
          </a:p>
        </p:txBody>
      </p:sp>
      <p:sp>
        <p:nvSpPr>
          <p:cNvPr id="6" name="Date Placeholder 5"/>
          <p:cNvSpPr>
            <a:spLocks noGrp="1"/>
          </p:cNvSpPr>
          <p:nvPr>
            <p:ph type="dt" sz="half" idx="10"/>
          </p:nvPr>
        </p:nvSpPr>
        <p:spPr/>
        <p:txBody>
          <a:bodyPr/>
          <a:lstStyle/>
          <a:p>
            <a:pPr>
              <a:defRPr/>
            </a:pPr>
            <a:r>
              <a:rPr lang="en-US" smtClean="0"/>
              <a:t>September 13, 2018</a:t>
            </a:r>
            <a:endParaRPr lang="en-US" altLang="zh-CN"/>
          </a:p>
        </p:txBody>
      </p:sp>
    </p:spTree>
    <p:extLst>
      <p:ext uri="{BB962C8B-B14F-4D97-AF65-F5344CB8AC3E}">
        <p14:creationId xmlns:p14="http://schemas.microsoft.com/office/powerpoint/2010/main" val="156834739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bg2"/>
                </a:solidFill>
                <a:latin typeface="Tahoma" panose="020B0604030504040204" pitchFamily="34" charset="0"/>
                <a:ea typeface="宋体" panose="02010600030101010101" pitchFamily="2" charset="-122"/>
              </a:defRPr>
            </a:lvl1pPr>
            <a:lvl2pPr marL="742950" indent="-285750" eaLnBrk="0" hangingPunct="0">
              <a:defRPr sz="4400">
                <a:solidFill>
                  <a:schemeClr val="bg2"/>
                </a:solidFill>
                <a:latin typeface="Tahoma" panose="020B0604030504040204" pitchFamily="34" charset="0"/>
                <a:ea typeface="宋体" panose="02010600030101010101" pitchFamily="2" charset="-122"/>
              </a:defRPr>
            </a:lvl2pPr>
            <a:lvl3pPr marL="1143000" indent="-228600" eaLnBrk="0" hangingPunct="0">
              <a:defRPr sz="4400">
                <a:solidFill>
                  <a:schemeClr val="bg2"/>
                </a:solidFill>
                <a:latin typeface="Tahoma" panose="020B0604030504040204" pitchFamily="34" charset="0"/>
                <a:ea typeface="宋体" panose="02010600030101010101" pitchFamily="2" charset="-122"/>
              </a:defRPr>
            </a:lvl3pPr>
            <a:lvl4pPr marL="1600200" indent="-228600" eaLnBrk="0" hangingPunct="0">
              <a:defRPr sz="4400">
                <a:solidFill>
                  <a:schemeClr val="bg2"/>
                </a:solidFill>
                <a:latin typeface="Tahoma" panose="020B0604030504040204" pitchFamily="34" charset="0"/>
                <a:ea typeface="宋体" panose="02010600030101010101" pitchFamily="2" charset="-122"/>
              </a:defRPr>
            </a:lvl4pPr>
            <a:lvl5pPr marL="2057400" indent="-228600" eaLnBrk="0" hangingPunct="0">
              <a:defRPr sz="4400">
                <a:solidFill>
                  <a:schemeClr val="bg2"/>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9pPr>
          </a:lstStyle>
          <a:p>
            <a:pPr eaLnBrk="1" hangingPunct="1"/>
            <a:r>
              <a:rPr lang="en-US" altLang="en-US" sz="1400" smtClean="0">
                <a:solidFill>
                  <a:schemeClr val="tx1"/>
                </a:solidFill>
                <a:latin typeface="Arial" panose="020B0604020202020204" pitchFamily="34" charset="0"/>
              </a:rPr>
              <a:t>September 13, 2018</a:t>
            </a:r>
            <a:endParaRPr lang="en-US" altLang="zh-CN" sz="1400">
              <a:solidFill>
                <a:schemeClr val="tx1"/>
              </a:solidFill>
              <a:latin typeface="Arial" panose="020B0604020202020204" pitchFamily="34" charset="0"/>
            </a:endParaRPr>
          </a:p>
        </p:txBody>
      </p:sp>
      <p:sp>
        <p:nvSpPr>
          <p:cNvPr id="23555" name="Rectangle 2"/>
          <p:cNvSpPr>
            <a:spLocks noGrp="1" noChangeArrowheads="1"/>
          </p:cNvSpPr>
          <p:nvPr>
            <p:ph type="title"/>
          </p:nvPr>
        </p:nvSpPr>
        <p:spPr>
          <a:xfrm>
            <a:off x="469900" y="174373"/>
            <a:ext cx="8229600" cy="1284664"/>
          </a:xfrm>
        </p:spPr>
        <p:txBody>
          <a:bodyPr/>
          <a:lstStyle/>
          <a:p>
            <a:pPr eaLnBrk="1" hangingPunct="1"/>
            <a:r>
              <a:rPr lang="en-US" altLang="zh-CN" dirty="0" smtClean="0">
                <a:ea typeface="宋体" panose="02010600030101010101" pitchFamily="2" charset="-122"/>
              </a:rPr>
              <a:t>Isaac Newton</a:t>
            </a:r>
            <a:endParaRPr lang="en-US" altLang="en-US" dirty="0" smtClean="0"/>
          </a:p>
        </p:txBody>
      </p:sp>
      <p:sp>
        <p:nvSpPr>
          <p:cNvPr id="23556" name="Rectangle 3"/>
          <p:cNvSpPr>
            <a:spLocks noGrp="1" noChangeArrowheads="1"/>
          </p:cNvSpPr>
          <p:nvPr>
            <p:ph type="body" sz="half" idx="1"/>
          </p:nvPr>
        </p:nvSpPr>
        <p:spPr>
          <a:xfrm>
            <a:off x="377073" y="1320799"/>
            <a:ext cx="8446096" cy="4693501"/>
          </a:xfrm>
        </p:spPr>
        <p:txBody>
          <a:bodyPr/>
          <a:lstStyle/>
          <a:p>
            <a:r>
              <a:rPr lang="en-US" sz="1800" dirty="0" smtClean="0"/>
              <a:t>Isaac Newton was one of the great scientific minds of history, perhaps even the greatest of all time.  He was born in the year Galileo died, 1642, and at age 18 he entered Cambridge University in England.</a:t>
            </a:r>
          </a:p>
          <a:p>
            <a:r>
              <a:rPr lang="en-US" sz="1800" dirty="0" smtClean="0"/>
              <a:t>During two years when he interrupted his studies to escape the plague, he alone laid the foundation for great discoveries in the physics of motion, astronomy, optics, and mathematics.</a:t>
            </a:r>
            <a:endParaRPr lang="en-US" sz="1800" dirty="0"/>
          </a:p>
          <a:p>
            <a:r>
              <a:rPr lang="en-US" sz="1800" dirty="0" smtClean="0"/>
              <a:t>He developed new mathematical techniques that led to calculus (what he called fluxions), which made it possible to solve other problems such as his universal law of gravitation.</a:t>
            </a:r>
          </a:p>
          <a:p>
            <a:r>
              <a:rPr lang="en-US" sz="1800" dirty="0" smtClean="0"/>
              <a:t>Like Kepler’s three laws, Newton developed three laws of motion, not just applied to planets, but to all bodies anywhere.</a:t>
            </a:r>
          </a:p>
          <a:p>
            <a:r>
              <a:rPr lang="en-US" sz="1800" dirty="0" smtClean="0"/>
              <a:t>You have all learned Newton’s three laws in your freshman physics class, but we will briefly go through them again.  Then we will spend a little more time on the law of gravitation.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3"/>
          <p:cNvSpPr>
            <a:spLocks noGrp="1" noChangeArrowheads="1"/>
          </p:cNvSpPr>
          <p:nvPr>
            <p:ph type="body" sz="half" idx="1"/>
          </p:nvPr>
        </p:nvSpPr>
        <p:spPr>
          <a:xfrm>
            <a:off x="254684" y="1179393"/>
            <a:ext cx="8446096" cy="4859831"/>
          </a:xfrm>
        </p:spPr>
        <p:txBody>
          <a:bodyPr/>
          <a:lstStyle/>
          <a:p>
            <a:r>
              <a:rPr lang="en-US" sz="1800" b="1" dirty="0" smtClean="0"/>
              <a:t>Law of Inertia </a:t>
            </a:r>
            <a:r>
              <a:rPr lang="en-US" sz="1800" dirty="0" smtClean="0"/>
              <a:t>is basically a statement of conservation of linear momentum</a:t>
            </a:r>
          </a:p>
          <a:p>
            <a:endParaRPr lang="en-US" sz="1800" dirty="0" smtClean="0"/>
          </a:p>
          <a:p>
            <a:endParaRPr lang="en-US" sz="1800" dirty="0"/>
          </a:p>
          <a:p>
            <a:endParaRPr lang="en-US" sz="1800" dirty="0" smtClean="0"/>
          </a:p>
          <a:p>
            <a:endParaRPr lang="en-US" sz="1800" dirty="0"/>
          </a:p>
          <a:p>
            <a:endParaRPr lang="en-US" sz="1800" dirty="0" smtClean="0"/>
          </a:p>
          <a:p>
            <a:r>
              <a:rPr lang="en-US" sz="1800" b="1" dirty="0" smtClean="0"/>
              <a:t>Force Law </a:t>
            </a:r>
            <a:r>
              <a:rPr lang="en-US" sz="1800" dirty="0" smtClean="0"/>
              <a:t>defines the force on a body in terms of its effect in accelerating the body</a:t>
            </a:r>
          </a:p>
          <a:p>
            <a:endParaRPr lang="en-US" sz="1800" dirty="0" smtClean="0"/>
          </a:p>
          <a:p>
            <a:endParaRPr lang="en-US" sz="1800" dirty="0"/>
          </a:p>
          <a:p>
            <a:endParaRPr lang="en-US" sz="1800" dirty="0" smtClean="0"/>
          </a:p>
          <a:p>
            <a:r>
              <a:rPr lang="en-US" sz="1800" b="1" dirty="0" smtClean="0"/>
              <a:t>Law of Action and Reaction</a:t>
            </a:r>
            <a:r>
              <a:rPr lang="en-US" sz="1800" dirty="0" smtClean="0"/>
              <a:t> is basically the conservation of total linear momentum for a system of particles:</a:t>
            </a:r>
          </a:p>
        </p:txBody>
      </p:sp>
      <p:sp>
        <p:nvSpPr>
          <p:cNvPr id="2" name="Title 1"/>
          <p:cNvSpPr>
            <a:spLocks noGrp="1"/>
          </p:cNvSpPr>
          <p:nvPr>
            <p:ph type="title"/>
          </p:nvPr>
        </p:nvSpPr>
        <p:spPr/>
        <p:txBody>
          <a:bodyPr/>
          <a:lstStyle/>
          <a:p>
            <a:r>
              <a:rPr lang="en-US" dirty="0" smtClean="0"/>
              <a:t>Newton’s Three Laws of Motion</a:t>
            </a:r>
            <a:endParaRPr lang="en-US" dirty="0"/>
          </a:p>
        </p:txBody>
      </p:sp>
      <p:sp>
        <p:nvSpPr>
          <p:cNvPr id="6" name="Date Placeholder 5"/>
          <p:cNvSpPr>
            <a:spLocks noGrp="1"/>
          </p:cNvSpPr>
          <p:nvPr>
            <p:ph type="dt" sz="half" idx="10"/>
          </p:nvPr>
        </p:nvSpPr>
        <p:spPr/>
        <p:txBody>
          <a:bodyPr/>
          <a:lstStyle/>
          <a:p>
            <a:pPr>
              <a:defRPr/>
            </a:pPr>
            <a:r>
              <a:rPr lang="en-US" smtClean="0"/>
              <a:t>September 13, 2018</a:t>
            </a:r>
            <a:endParaRPr lang="en-US" altLang="zh-CN"/>
          </a:p>
        </p:txBody>
      </p:sp>
      <mc:AlternateContent xmlns:mc="http://schemas.openxmlformats.org/markup-compatibility/2006" xmlns:a14="http://schemas.microsoft.com/office/drawing/2010/main">
        <mc:Choice Requires="a14">
          <p:graphicFrame>
            <p:nvGraphicFramePr>
              <p:cNvPr id="10" name="Table 9"/>
              <p:cNvGraphicFramePr>
                <a:graphicFrameLocks noGrp="1"/>
              </p:cNvGraphicFramePr>
              <p:nvPr>
                <p:extLst>
                  <p:ext uri="{D42A27DB-BD31-4B8C-83A1-F6EECF244321}">
                    <p14:modId xmlns:p14="http://schemas.microsoft.com/office/powerpoint/2010/main" val="804047958"/>
                  </p:ext>
                </p:extLst>
              </p:nvPr>
            </p:nvGraphicFramePr>
            <p:xfrm>
              <a:off x="659875" y="3802991"/>
              <a:ext cx="7894950" cy="914400"/>
            </p:xfrm>
            <a:graphic>
              <a:graphicData uri="http://schemas.openxmlformats.org/drawingml/2006/table">
                <a:tbl>
                  <a:tblPr/>
                  <a:tblGrid>
                    <a:gridCol w="7894950">
                      <a:extLst>
                        <a:ext uri="{9D8B030D-6E8A-4147-A177-3AD203B41FA5}">
                          <a16:colId xmlns:a16="http://schemas.microsoft.com/office/drawing/2014/main" xmlns="" val="3078240861"/>
                        </a:ext>
                      </a:extLst>
                    </a:gridCol>
                  </a:tblGrid>
                  <a:tr h="0">
                    <a:tc>
                      <a:txBody>
                        <a:bodyPr/>
                        <a:lstStyle/>
                        <a:p>
                          <a:pPr algn="l"/>
                          <a:r>
                            <a:rPr lang="en-US" dirty="0" smtClean="0">
                              <a:solidFill>
                                <a:srgbClr val="000000"/>
                              </a:solidFill>
                              <a:latin typeface="Arial,Helvetica"/>
                            </a:rPr>
                            <a:t>The </a:t>
                          </a:r>
                          <a:r>
                            <a:rPr lang="en-US" dirty="0">
                              <a:solidFill>
                                <a:srgbClr val="000000"/>
                              </a:solidFill>
                              <a:latin typeface="Arial,Helvetica"/>
                            </a:rPr>
                            <a:t>acceleration imparted to a body is proportional to and in the direction of the force applied, and inversely proportional to the mass of the </a:t>
                          </a:r>
                          <a:r>
                            <a:rPr lang="en-US" dirty="0" smtClean="0">
                              <a:solidFill>
                                <a:srgbClr val="000000"/>
                              </a:solidFill>
                              <a:latin typeface="Arial,Helvetica"/>
                            </a:rPr>
                            <a:t>body;</a:t>
                          </a:r>
                          <a:r>
                            <a:rPr lang="en-US" baseline="0" dirty="0" smtClean="0">
                              <a:solidFill>
                                <a:srgbClr val="000000"/>
                              </a:solidFill>
                              <a:latin typeface="Arial,Helvetica"/>
                            </a:rPr>
                            <a:t> </a:t>
                          </a:r>
                        </a:p>
                        <a:p>
                          <a:pPr algn="l"/>
                          <a14:m>
                            <m:oMath xmlns:m="http://schemas.openxmlformats.org/officeDocument/2006/math">
                              <m:r>
                                <a:rPr lang="en-US" b="1" i="1" baseline="0" smtClean="0">
                                  <a:solidFill>
                                    <a:srgbClr val="000000"/>
                                  </a:solidFill>
                                  <a:latin typeface="Cambria Math" panose="02040503050406030204" pitchFamily="18" charset="0"/>
                                </a:rPr>
                                <m:t>𝑭</m:t>
                              </m:r>
                              <m:r>
                                <a:rPr lang="en-US" b="0" i="1" baseline="0" smtClean="0">
                                  <a:solidFill>
                                    <a:srgbClr val="000000"/>
                                  </a:solidFill>
                                  <a:latin typeface="Cambria Math" panose="02040503050406030204" pitchFamily="18" charset="0"/>
                                </a:rPr>
                                <m:t>=</m:t>
                              </m:r>
                              <m:r>
                                <a:rPr lang="en-US" b="0" i="1" baseline="0" smtClean="0">
                                  <a:solidFill>
                                    <a:srgbClr val="000000"/>
                                  </a:solidFill>
                                  <a:latin typeface="Cambria Math" panose="02040503050406030204" pitchFamily="18" charset="0"/>
                                </a:rPr>
                                <m:t>𝑚</m:t>
                              </m:r>
                              <m:r>
                                <a:rPr lang="en-US" b="1" i="1" baseline="0" smtClean="0">
                                  <a:solidFill>
                                    <a:srgbClr val="000000"/>
                                  </a:solidFill>
                                  <a:latin typeface="Cambria Math" panose="02040503050406030204" pitchFamily="18" charset="0"/>
                                </a:rPr>
                                <m:t>𝒂</m:t>
                              </m:r>
                            </m:oMath>
                          </a14:m>
                          <a:r>
                            <a:rPr lang="en-US" dirty="0">
                              <a:solidFill>
                                <a:srgbClr val="000000"/>
                              </a:solidFill>
                              <a:latin typeface="Arial,Helvetica"/>
                            </a:rPr>
                            <a:t> </a:t>
                          </a:r>
                          <a:endParaRPr lang="en-US" dirty="0">
                            <a:solidFill>
                              <a:srgbClr val="000000"/>
                            </a:solidFill>
                          </a:endParaRPr>
                        </a:p>
                      </a:txBody>
                      <a:tcPr anchor="ctr">
                        <a:lnL>
                          <a:noFill/>
                        </a:lnL>
                        <a:lnR>
                          <a:noFill/>
                        </a:lnR>
                        <a:lnT>
                          <a:noFill/>
                        </a:lnT>
                        <a:lnB>
                          <a:noFill/>
                        </a:lnB>
                        <a:solidFill>
                          <a:schemeClr val="tx2">
                            <a:lumMod val="40000"/>
                            <a:lumOff val="60000"/>
                          </a:schemeClr>
                        </a:solidFill>
                      </a:tcPr>
                    </a:tc>
                    <a:extLst>
                      <a:ext uri="{0D108BD9-81ED-4DB2-BD59-A6C34878D82A}">
                        <a16:rowId xmlns:a16="http://schemas.microsoft.com/office/drawing/2014/main" xmlns="" val="3729152317"/>
                      </a:ext>
                    </a:extLst>
                  </a:tr>
                </a:tbl>
              </a:graphicData>
            </a:graphic>
          </p:graphicFrame>
        </mc:Choice>
        <mc:Fallback xmlns="">
          <p:graphicFrame>
            <p:nvGraphicFramePr>
              <p:cNvPr id="10" name="Table 9"/>
              <p:cNvGraphicFramePr>
                <a:graphicFrameLocks noGrp="1"/>
              </p:cNvGraphicFramePr>
              <p:nvPr>
                <p:extLst>
                  <p:ext uri="{D42A27DB-BD31-4B8C-83A1-F6EECF244321}">
                    <p14:modId xmlns:p14="http://schemas.microsoft.com/office/powerpoint/2010/main" val="804047958"/>
                  </p:ext>
                </p:extLst>
              </p:nvPr>
            </p:nvGraphicFramePr>
            <p:xfrm>
              <a:off x="659875" y="3802991"/>
              <a:ext cx="7894950" cy="914400"/>
            </p:xfrm>
            <a:graphic>
              <a:graphicData uri="http://schemas.openxmlformats.org/drawingml/2006/table">
                <a:tbl>
                  <a:tblPr/>
                  <a:tblGrid>
                    <a:gridCol w="7894950">
                      <a:extLst>
                        <a:ext uri="{9D8B030D-6E8A-4147-A177-3AD203B41FA5}">
                          <a16:colId xmlns:a16="http://schemas.microsoft.com/office/drawing/2014/main" val="3078240861"/>
                        </a:ext>
                      </a:extLst>
                    </a:gridCol>
                  </a:tblGrid>
                  <a:tr h="914400">
                    <a:tc>
                      <a:txBody>
                        <a:bodyPr/>
                        <a:lstStyle/>
                        <a:p>
                          <a:endParaRPr lang="en-US"/>
                        </a:p>
                      </a:txBody>
                      <a:tcPr anchor="ctr">
                        <a:lnL>
                          <a:noFill/>
                        </a:lnL>
                        <a:lnR>
                          <a:noFill/>
                        </a:lnR>
                        <a:lnT>
                          <a:noFill/>
                        </a:lnT>
                        <a:lnB>
                          <a:noFill/>
                        </a:lnB>
                        <a:blipFill>
                          <a:blip r:embed="rId2"/>
                          <a:stretch>
                            <a:fillRect t="-3311"/>
                          </a:stretch>
                        </a:blipFill>
                      </a:tcPr>
                    </a:tc>
                    <a:extLst>
                      <a:ext uri="{0D108BD9-81ED-4DB2-BD59-A6C34878D82A}">
                        <a16:rowId xmlns:a16="http://schemas.microsoft.com/office/drawing/2014/main" val="3729152317"/>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11" name="Table 10"/>
              <p:cNvGraphicFramePr>
                <a:graphicFrameLocks noGrp="1"/>
              </p:cNvGraphicFramePr>
              <p:nvPr>
                <p:extLst>
                  <p:ext uri="{D42A27DB-BD31-4B8C-83A1-F6EECF244321}">
                    <p14:modId xmlns:p14="http://schemas.microsoft.com/office/powerpoint/2010/main" val="1406110030"/>
                  </p:ext>
                </p:extLst>
              </p:nvPr>
            </p:nvGraphicFramePr>
            <p:xfrm>
              <a:off x="659875" y="5399144"/>
              <a:ext cx="7894950" cy="640080"/>
            </p:xfrm>
            <a:graphic>
              <a:graphicData uri="http://schemas.openxmlformats.org/drawingml/2006/table">
                <a:tbl>
                  <a:tblPr/>
                  <a:tblGrid>
                    <a:gridCol w="7894950">
                      <a:extLst>
                        <a:ext uri="{9D8B030D-6E8A-4147-A177-3AD203B41FA5}">
                          <a16:colId xmlns:a16="http://schemas.microsoft.com/office/drawing/2014/main" xmlns="" val="3369582811"/>
                        </a:ext>
                      </a:extLst>
                    </a:gridCol>
                  </a:tblGrid>
                  <a:tr h="0">
                    <a:tc>
                      <a:txBody>
                        <a:bodyPr/>
                        <a:lstStyle/>
                        <a:p>
                          <a:r>
                            <a:rPr lang="en-US" dirty="0" smtClean="0">
                              <a:solidFill>
                                <a:srgbClr val="000000"/>
                              </a:solidFill>
                              <a:latin typeface="Arial,Helvetica"/>
                            </a:rPr>
                            <a:t>For </a:t>
                          </a:r>
                          <a:r>
                            <a:rPr lang="en-US" dirty="0">
                              <a:solidFill>
                                <a:srgbClr val="000000"/>
                              </a:solidFill>
                              <a:latin typeface="Arial,Helvetica"/>
                            </a:rPr>
                            <a:t>every force acting on a body, there is an equal and opposite force exerted by the </a:t>
                          </a:r>
                          <a:r>
                            <a:rPr lang="en-US" dirty="0" smtClean="0">
                              <a:solidFill>
                                <a:srgbClr val="000000"/>
                              </a:solidFill>
                              <a:latin typeface="Arial,Helvetica"/>
                            </a:rPr>
                            <a:t>body;</a:t>
                          </a:r>
                          <a:r>
                            <a:rPr lang="en-US" dirty="0">
                              <a:solidFill>
                                <a:srgbClr val="000000"/>
                              </a:solidFill>
                              <a:latin typeface="Arial,Helvetica"/>
                            </a:rPr>
                            <a:t> </a:t>
                          </a:r>
                          <a14:m>
                            <m:oMath xmlns:m="http://schemas.openxmlformats.org/officeDocument/2006/math">
                              <m:sSub>
                                <m:sSubPr>
                                  <m:ctrlPr>
                                    <a:rPr lang="en-US" i="1" smtClean="0">
                                      <a:solidFill>
                                        <a:srgbClr val="000000"/>
                                      </a:solidFill>
                                      <a:latin typeface="Cambria Math" panose="02040503050406030204" pitchFamily="18" charset="0"/>
                                    </a:rPr>
                                  </m:ctrlPr>
                                </m:sSubPr>
                                <m:e>
                                  <m:r>
                                    <a:rPr lang="en-US" b="1" i="1" smtClean="0">
                                      <a:solidFill>
                                        <a:srgbClr val="000000"/>
                                      </a:solidFill>
                                      <a:latin typeface="Cambria Math" panose="02040503050406030204" pitchFamily="18" charset="0"/>
                                    </a:rPr>
                                    <m:t>𝑭</m:t>
                                  </m:r>
                                </m:e>
                                <m:sub>
                                  <m:r>
                                    <a:rPr lang="en-US" b="0" i="1" smtClean="0">
                                      <a:solidFill>
                                        <a:srgbClr val="000000"/>
                                      </a:solidFill>
                                      <a:latin typeface="Cambria Math" panose="02040503050406030204" pitchFamily="18" charset="0"/>
                                    </a:rPr>
                                    <m:t>1</m:t>
                                  </m:r>
                                </m:sub>
                              </m:sSub>
                              <m:r>
                                <a:rPr lang="en-US" b="0" i="1" smtClean="0">
                                  <a:solidFill>
                                    <a:srgbClr val="000000"/>
                                  </a:solidFill>
                                  <a:latin typeface="Cambria Math" panose="02040503050406030204" pitchFamily="18" charset="0"/>
                                </a:rPr>
                                <m:t>=−</m:t>
                              </m:r>
                              <m:sSub>
                                <m:sSubPr>
                                  <m:ctrlPr>
                                    <a:rPr lang="en-US" b="0" i="1" smtClean="0">
                                      <a:solidFill>
                                        <a:srgbClr val="000000"/>
                                      </a:solidFill>
                                      <a:latin typeface="Cambria Math" panose="02040503050406030204" pitchFamily="18" charset="0"/>
                                    </a:rPr>
                                  </m:ctrlPr>
                                </m:sSubPr>
                                <m:e>
                                  <m:r>
                                    <a:rPr lang="en-US" b="1" i="1" smtClean="0">
                                      <a:solidFill>
                                        <a:srgbClr val="000000"/>
                                      </a:solidFill>
                                      <a:latin typeface="Cambria Math" panose="02040503050406030204" pitchFamily="18" charset="0"/>
                                    </a:rPr>
                                    <m:t>𝑭</m:t>
                                  </m:r>
                                </m:e>
                                <m:sub>
                                  <m:r>
                                    <a:rPr lang="en-US" b="0" i="1" smtClean="0">
                                      <a:solidFill>
                                        <a:srgbClr val="000000"/>
                                      </a:solidFill>
                                      <a:latin typeface="Cambria Math" panose="02040503050406030204" pitchFamily="18" charset="0"/>
                                    </a:rPr>
                                    <m:t>2</m:t>
                                  </m:r>
                                </m:sub>
                              </m:sSub>
                              <m:r>
                                <a:rPr lang="en-US" b="0" i="0" smtClean="0">
                                  <a:solidFill>
                                    <a:srgbClr val="000000"/>
                                  </a:solidFill>
                                  <a:latin typeface="Cambria Math" panose="02040503050406030204" pitchFamily="18" charset="0"/>
                                </a:rPr>
                                <m:t>; </m:t>
                              </m:r>
                            </m:oMath>
                          </a14:m>
                          <a:r>
                            <a:rPr lang="en-US" b="0" dirty="0" smtClean="0">
                              <a:solidFill>
                                <a:srgbClr val="000000"/>
                              </a:solidFill>
                              <a:latin typeface="Arial,Helvetica"/>
                            </a:rPr>
                            <a:t>or </a:t>
                          </a:r>
                          <a14:m>
                            <m:oMath xmlns:m="http://schemas.openxmlformats.org/officeDocument/2006/math">
                              <m:r>
                                <a:rPr lang="en-US" b="1" i="1" baseline="0" smtClean="0">
                                  <a:solidFill>
                                    <a:srgbClr val="000000"/>
                                  </a:solidFill>
                                  <a:latin typeface="Cambria Math" panose="02040503050406030204" pitchFamily="18" charset="0"/>
                                </a:rPr>
                                <m:t>𝑷</m:t>
                              </m:r>
                              <m:r>
                                <a:rPr lang="en-US" b="1" i="1" baseline="0" smtClean="0">
                                  <a:solidFill>
                                    <a:srgbClr val="000000"/>
                                  </a:solidFill>
                                  <a:latin typeface="Cambria Math" panose="02040503050406030204" pitchFamily="18" charset="0"/>
                                </a:rPr>
                                <m:t>=</m:t>
                              </m:r>
                              <m:nary>
                                <m:naryPr>
                                  <m:chr m:val="∑"/>
                                  <m:subHide m:val="on"/>
                                  <m:supHide m:val="on"/>
                                  <m:ctrlPr>
                                    <a:rPr lang="en-US" b="1" i="1" baseline="0" smtClean="0">
                                      <a:solidFill>
                                        <a:srgbClr val="000000"/>
                                      </a:solidFill>
                                      <a:latin typeface="Cambria Math" panose="02040503050406030204" pitchFamily="18" charset="0"/>
                                    </a:rPr>
                                  </m:ctrlPr>
                                </m:naryPr>
                                <m:sub/>
                                <m:sup/>
                                <m:e>
                                  <m:sSub>
                                    <m:sSubPr>
                                      <m:ctrlPr>
                                        <a:rPr lang="en-US" b="1" i="1" baseline="0" smtClean="0">
                                          <a:solidFill>
                                            <a:srgbClr val="000000"/>
                                          </a:solidFill>
                                          <a:latin typeface="Cambria Math" panose="02040503050406030204" pitchFamily="18" charset="0"/>
                                        </a:rPr>
                                      </m:ctrlPr>
                                    </m:sSubPr>
                                    <m:e>
                                      <m:r>
                                        <a:rPr lang="en-US" b="1" i="1" baseline="0" smtClean="0">
                                          <a:solidFill>
                                            <a:srgbClr val="000000"/>
                                          </a:solidFill>
                                          <a:latin typeface="Cambria Math" panose="02040503050406030204" pitchFamily="18" charset="0"/>
                                        </a:rPr>
                                        <m:t>𝒑</m:t>
                                      </m:r>
                                    </m:e>
                                    <m:sub>
                                      <m:r>
                                        <a:rPr lang="en-US" b="0" i="1" baseline="0" smtClean="0">
                                          <a:solidFill>
                                            <a:srgbClr val="000000"/>
                                          </a:solidFill>
                                          <a:latin typeface="Cambria Math" panose="02040503050406030204" pitchFamily="18" charset="0"/>
                                        </a:rPr>
                                        <m:t>𝑖</m:t>
                                      </m:r>
                                    </m:sub>
                                  </m:sSub>
                                </m:e>
                              </m:nary>
                            </m:oMath>
                          </a14:m>
                          <a:r>
                            <a:rPr lang="en-US" b="1" i="1" baseline="0" dirty="0" smtClean="0">
                              <a:solidFill>
                                <a:srgbClr val="000000"/>
                              </a:solidFill>
                              <a:latin typeface="+mn-lt"/>
                            </a:rPr>
                            <a:t> </a:t>
                          </a:r>
                          <a:r>
                            <a:rPr lang="en-US" b="1" i="0" baseline="0" dirty="0" smtClean="0">
                              <a:solidFill>
                                <a:srgbClr val="000000"/>
                              </a:solidFill>
                              <a:latin typeface="+mn-lt"/>
                            </a:rPr>
                            <a:t>= </a:t>
                          </a:r>
                          <a:r>
                            <a:rPr lang="en-US" dirty="0" smtClean="0">
                              <a:solidFill>
                                <a:srgbClr val="000000"/>
                              </a:solidFill>
                            </a:rPr>
                            <a:t>constant</a:t>
                          </a:r>
                          <a:endParaRPr lang="en-US" dirty="0">
                            <a:solidFill>
                              <a:srgbClr val="000000"/>
                            </a:solidFill>
                          </a:endParaRPr>
                        </a:p>
                      </a:txBody>
                      <a:tcPr anchor="ctr">
                        <a:lnL>
                          <a:noFill/>
                        </a:lnL>
                        <a:lnR>
                          <a:noFill/>
                        </a:lnR>
                        <a:lnT>
                          <a:noFill/>
                        </a:lnT>
                        <a:lnB>
                          <a:noFill/>
                        </a:lnB>
                        <a:solidFill>
                          <a:schemeClr val="tx2">
                            <a:lumMod val="40000"/>
                            <a:lumOff val="60000"/>
                          </a:schemeClr>
                        </a:solidFill>
                      </a:tcPr>
                    </a:tc>
                    <a:extLst>
                      <a:ext uri="{0D108BD9-81ED-4DB2-BD59-A6C34878D82A}">
                        <a16:rowId xmlns:a16="http://schemas.microsoft.com/office/drawing/2014/main" xmlns="" val="424619317"/>
                      </a:ext>
                    </a:extLst>
                  </a:tr>
                </a:tbl>
              </a:graphicData>
            </a:graphic>
          </p:graphicFrame>
        </mc:Choice>
        <mc:Fallback xmlns="">
          <p:graphicFrame>
            <p:nvGraphicFramePr>
              <p:cNvPr id="11" name="Table 10"/>
              <p:cNvGraphicFramePr>
                <a:graphicFrameLocks noGrp="1"/>
              </p:cNvGraphicFramePr>
              <p:nvPr>
                <p:extLst>
                  <p:ext uri="{D42A27DB-BD31-4B8C-83A1-F6EECF244321}">
                    <p14:modId xmlns:p14="http://schemas.microsoft.com/office/powerpoint/2010/main" val="1406110030"/>
                  </p:ext>
                </p:extLst>
              </p:nvPr>
            </p:nvGraphicFramePr>
            <p:xfrm>
              <a:off x="659875" y="5399144"/>
              <a:ext cx="7894950" cy="640080"/>
            </p:xfrm>
            <a:graphic>
              <a:graphicData uri="http://schemas.openxmlformats.org/drawingml/2006/table">
                <a:tbl>
                  <a:tblPr/>
                  <a:tblGrid>
                    <a:gridCol w="7894950">
                      <a:extLst>
                        <a:ext uri="{9D8B030D-6E8A-4147-A177-3AD203B41FA5}">
                          <a16:colId xmlns:a16="http://schemas.microsoft.com/office/drawing/2014/main" val="3369582811"/>
                        </a:ext>
                      </a:extLst>
                    </a:gridCol>
                  </a:tblGrid>
                  <a:tr h="640080">
                    <a:tc>
                      <a:txBody>
                        <a:bodyPr/>
                        <a:lstStyle/>
                        <a:p>
                          <a:endParaRPr lang="en-US"/>
                        </a:p>
                      </a:txBody>
                      <a:tcPr anchor="ctr">
                        <a:lnL>
                          <a:noFill/>
                        </a:lnL>
                        <a:lnR>
                          <a:noFill/>
                        </a:lnR>
                        <a:lnT>
                          <a:noFill/>
                        </a:lnT>
                        <a:lnB>
                          <a:noFill/>
                        </a:lnB>
                        <a:blipFill>
                          <a:blip r:embed="rId3"/>
                          <a:stretch>
                            <a:fillRect t="-23585" b="-108491"/>
                          </a:stretch>
                        </a:blipFill>
                      </a:tcPr>
                    </a:tc>
                    <a:extLst>
                      <a:ext uri="{0D108BD9-81ED-4DB2-BD59-A6C34878D82A}">
                        <a16:rowId xmlns:a16="http://schemas.microsoft.com/office/drawing/2014/main" val="424619317"/>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9" name="Table 8"/>
              <p:cNvGraphicFramePr>
                <a:graphicFrameLocks noGrp="1"/>
              </p:cNvGraphicFramePr>
              <p:nvPr>
                <p:extLst>
                  <p:ext uri="{D42A27DB-BD31-4B8C-83A1-F6EECF244321}">
                    <p14:modId xmlns:p14="http://schemas.microsoft.com/office/powerpoint/2010/main" val="3427545217"/>
                  </p:ext>
                </p:extLst>
              </p:nvPr>
            </p:nvGraphicFramePr>
            <p:xfrm>
              <a:off x="659875" y="1673518"/>
              <a:ext cx="7894949" cy="1309497"/>
            </p:xfrm>
            <a:graphic>
              <a:graphicData uri="http://schemas.openxmlformats.org/drawingml/2006/table">
                <a:tbl>
                  <a:tblPr/>
                  <a:tblGrid>
                    <a:gridCol w="7894949">
                      <a:extLst>
                        <a:ext uri="{9D8B030D-6E8A-4147-A177-3AD203B41FA5}">
                          <a16:colId xmlns:a16="http://schemas.microsoft.com/office/drawing/2014/main" xmlns="" val="1824502817"/>
                        </a:ext>
                      </a:extLst>
                    </a:gridCol>
                  </a:tblGrid>
                  <a:tr h="0">
                    <a:tc>
                      <a:txBody>
                        <a:bodyPr/>
                        <a:lstStyle/>
                        <a:p>
                          <a:r>
                            <a:rPr lang="en-US" dirty="0" smtClean="0">
                              <a:solidFill>
                                <a:srgbClr val="000000"/>
                              </a:solidFill>
                              <a:latin typeface="Arial,Helvetica"/>
                            </a:rPr>
                            <a:t>The </a:t>
                          </a:r>
                          <a:r>
                            <a:rPr lang="en-US" dirty="0">
                              <a:solidFill>
                                <a:srgbClr val="000000"/>
                              </a:solidFill>
                              <a:latin typeface="Arial,Helvetica"/>
                            </a:rPr>
                            <a:t>velocity of a body remains constant unless the body is acted on by an outside </a:t>
                          </a:r>
                          <a:r>
                            <a:rPr lang="en-US" dirty="0" smtClean="0">
                              <a:solidFill>
                                <a:srgbClr val="000000"/>
                              </a:solidFill>
                              <a:latin typeface="Arial,Helvetica"/>
                            </a:rPr>
                            <a:t>force; A </a:t>
                          </a:r>
                          <a:r>
                            <a:rPr lang="en-US" dirty="0">
                              <a:solidFill>
                                <a:srgbClr val="000000"/>
                              </a:solidFill>
                              <a:latin typeface="Arial,Helvetica"/>
                            </a:rPr>
                            <a:t>body at rest tends to remain at rest, a body in motion tends to remain in motion, unless acted on by an outside </a:t>
                          </a:r>
                          <a:r>
                            <a:rPr lang="en-US" dirty="0" smtClean="0">
                              <a:solidFill>
                                <a:srgbClr val="000000"/>
                              </a:solidFill>
                              <a:latin typeface="Arial,Helvetica"/>
                            </a:rPr>
                            <a:t>force;</a:t>
                          </a:r>
                        </a:p>
                        <a:p>
                          <a:r>
                            <a:rPr lang="en-US" dirty="0" smtClean="0">
                              <a:solidFill>
                                <a:srgbClr val="000000"/>
                              </a:solidFill>
                              <a:latin typeface="Arial,Helvetica"/>
                            </a:rPr>
                            <a:t> </a:t>
                          </a:r>
                          <a14:m>
                            <m:oMath xmlns:m="http://schemas.openxmlformats.org/officeDocument/2006/math">
                              <m:r>
                                <a:rPr lang="en-US" b="1" i="1" dirty="0" smtClean="0">
                                  <a:solidFill>
                                    <a:srgbClr val="000000"/>
                                  </a:solidFill>
                                  <a:latin typeface="Cambria Math" panose="02040503050406030204" pitchFamily="18" charset="0"/>
                                </a:rPr>
                                <m:t>𝑭</m:t>
                              </m:r>
                              <m:r>
                                <a:rPr lang="en-US" b="0" i="0" dirty="0" smtClean="0">
                                  <a:solidFill>
                                    <a:srgbClr val="000000"/>
                                  </a:solidFill>
                                  <a:latin typeface="Cambria Math" panose="02040503050406030204" pitchFamily="18" charset="0"/>
                                </a:rPr>
                                <m:t>=</m:t>
                              </m:r>
                              <m:f>
                                <m:fPr>
                                  <m:ctrlPr>
                                    <a:rPr lang="en-US" b="0" i="1" dirty="0" smtClean="0">
                                      <a:solidFill>
                                        <a:srgbClr val="000000"/>
                                      </a:solidFill>
                                      <a:latin typeface="Cambria Math" panose="02040503050406030204" pitchFamily="18" charset="0"/>
                                    </a:rPr>
                                  </m:ctrlPr>
                                </m:fPr>
                                <m:num>
                                  <m:r>
                                    <a:rPr lang="en-US" b="0" i="1" dirty="0" smtClean="0">
                                      <a:solidFill>
                                        <a:srgbClr val="000000"/>
                                      </a:solidFill>
                                      <a:latin typeface="Cambria Math" panose="02040503050406030204" pitchFamily="18" charset="0"/>
                                    </a:rPr>
                                    <m:t>𝑑</m:t>
                                  </m:r>
                                  <m:r>
                                    <a:rPr lang="en-US" b="1" i="1" dirty="0" err="1" smtClean="0">
                                      <a:solidFill>
                                        <a:srgbClr val="000000"/>
                                      </a:solidFill>
                                      <a:latin typeface="Cambria Math" panose="02040503050406030204" pitchFamily="18" charset="0"/>
                                    </a:rPr>
                                    <m:t>𝒑</m:t>
                                  </m:r>
                                </m:num>
                                <m:den>
                                  <m:r>
                                    <a:rPr lang="en-US" b="0" i="1" dirty="0" err="1" smtClean="0">
                                      <a:solidFill>
                                        <a:srgbClr val="000000"/>
                                      </a:solidFill>
                                      <a:latin typeface="Cambria Math" panose="02040503050406030204" pitchFamily="18" charset="0"/>
                                    </a:rPr>
                                    <m:t>𝑑𝑡</m:t>
                                  </m:r>
                                </m:den>
                              </m:f>
                              <m:r>
                                <a:rPr lang="en-US" b="0" i="1" dirty="0" smtClean="0">
                                  <a:solidFill>
                                    <a:srgbClr val="000000"/>
                                  </a:solidFill>
                                  <a:latin typeface="Cambria Math" panose="02040503050406030204" pitchFamily="18" charset="0"/>
                                </a:rPr>
                                <m:t>=0⇒</m:t>
                              </m:r>
                              <m:f>
                                <m:fPr>
                                  <m:ctrlPr>
                                    <a:rPr lang="en-US" b="0" i="1" dirty="0" smtClean="0">
                                      <a:solidFill>
                                        <a:srgbClr val="000000"/>
                                      </a:solidFill>
                                      <a:latin typeface="Cambria Math" panose="02040503050406030204" pitchFamily="18" charset="0"/>
                                    </a:rPr>
                                  </m:ctrlPr>
                                </m:fPr>
                                <m:num>
                                  <m:r>
                                    <a:rPr lang="en-US" b="0" i="1" dirty="0" smtClean="0">
                                      <a:solidFill>
                                        <a:srgbClr val="000000"/>
                                      </a:solidFill>
                                      <a:latin typeface="Cambria Math" panose="02040503050406030204" pitchFamily="18" charset="0"/>
                                    </a:rPr>
                                    <m:t>𝑚𝑑</m:t>
                                  </m:r>
                                  <m:r>
                                    <a:rPr lang="en-US" b="1" i="1" dirty="0" smtClean="0">
                                      <a:solidFill>
                                        <a:srgbClr val="000000"/>
                                      </a:solidFill>
                                      <a:latin typeface="Cambria Math" panose="02040503050406030204" pitchFamily="18" charset="0"/>
                                    </a:rPr>
                                    <m:t>𝒗</m:t>
                                  </m:r>
                                </m:num>
                                <m:den>
                                  <m:r>
                                    <a:rPr lang="en-US" b="0" i="1" dirty="0" err="1" smtClean="0">
                                      <a:solidFill>
                                        <a:srgbClr val="000000"/>
                                      </a:solidFill>
                                      <a:latin typeface="Cambria Math" panose="02040503050406030204" pitchFamily="18" charset="0"/>
                                    </a:rPr>
                                    <m:t>𝑑𝑡</m:t>
                                  </m:r>
                                </m:den>
                              </m:f>
                              <m:r>
                                <a:rPr lang="en-US" b="0" i="1" dirty="0" smtClean="0">
                                  <a:solidFill>
                                    <a:srgbClr val="000000"/>
                                  </a:solidFill>
                                  <a:latin typeface="Cambria Math" panose="02040503050406030204" pitchFamily="18" charset="0"/>
                                </a:rPr>
                                <m:t>=0⇒</m:t>
                              </m:r>
                              <m:r>
                                <a:rPr lang="en-US" b="0" i="1" dirty="0" smtClean="0">
                                  <a:solidFill>
                                    <a:srgbClr val="000000"/>
                                  </a:solidFill>
                                  <a:latin typeface="Cambria Math" panose="02040503050406030204" pitchFamily="18" charset="0"/>
                                </a:rPr>
                                <m:t>𝑚</m:t>
                              </m:r>
                              <m:r>
                                <a:rPr lang="en-US" b="1" i="1" dirty="0" smtClean="0">
                                  <a:solidFill>
                                    <a:srgbClr val="000000"/>
                                  </a:solidFill>
                                  <a:latin typeface="Cambria Math" panose="02040503050406030204" pitchFamily="18" charset="0"/>
                                </a:rPr>
                                <m:t>𝒂</m:t>
                              </m:r>
                              <m:r>
                                <a:rPr lang="en-US" b="0" i="1" dirty="0" smtClean="0">
                                  <a:solidFill>
                                    <a:srgbClr val="000000"/>
                                  </a:solidFill>
                                  <a:latin typeface="Cambria Math" panose="02040503050406030204" pitchFamily="18" charset="0"/>
                                </a:rPr>
                                <m:t>=0</m:t>
                              </m:r>
                            </m:oMath>
                          </a14:m>
                          <a:endParaRPr lang="en-US" dirty="0">
                            <a:solidFill>
                              <a:srgbClr val="000000"/>
                            </a:solidFill>
                          </a:endParaRPr>
                        </a:p>
                      </a:txBody>
                      <a:tcPr anchor="ctr">
                        <a:lnL>
                          <a:noFill/>
                        </a:lnL>
                        <a:lnR>
                          <a:noFill/>
                        </a:lnR>
                        <a:lnT>
                          <a:noFill/>
                        </a:lnT>
                        <a:lnB>
                          <a:noFill/>
                        </a:lnB>
                        <a:solidFill>
                          <a:schemeClr val="tx2">
                            <a:lumMod val="40000"/>
                            <a:lumOff val="60000"/>
                          </a:schemeClr>
                        </a:solidFill>
                      </a:tcPr>
                    </a:tc>
                    <a:extLst>
                      <a:ext uri="{0D108BD9-81ED-4DB2-BD59-A6C34878D82A}">
                        <a16:rowId xmlns:a16="http://schemas.microsoft.com/office/drawing/2014/main" xmlns="" val="4086546920"/>
                      </a:ext>
                    </a:extLst>
                  </a:tr>
                </a:tbl>
              </a:graphicData>
            </a:graphic>
          </p:graphicFrame>
        </mc:Choice>
        <mc:Fallback>
          <p:graphicFrame>
            <p:nvGraphicFramePr>
              <p:cNvPr id="9" name="Table 8"/>
              <p:cNvGraphicFramePr>
                <a:graphicFrameLocks noGrp="1"/>
              </p:cNvGraphicFramePr>
              <p:nvPr>
                <p:extLst>
                  <p:ext uri="{D42A27DB-BD31-4B8C-83A1-F6EECF244321}">
                    <p14:modId xmlns:p14="http://schemas.microsoft.com/office/powerpoint/2010/main" val="3427545217"/>
                  </p:ext>
                </p:extLst>
              </p:nvPr>
            </p:nvGraphicFramePr>
            <p:xfrm>
              <a:off x="659875" y="1673518"/>
              <a:ext cx="7894949" cy="1309497"/>
            </p:xfrm>
            <a:graphic>
              <a:graphicData uri="http://schemas.openxmlformats.org/drawingml/2006/table">
                <a:tbl>
                  <a:tblPr/>
                  <a:tblGrid>
                    <a:gridCol w="7894949">
                      <a:extLst>
                        <a:ext uri="{9D8B030D-6E8A-4147-A177-3AD203B41FA5}">
                          <a16:colId xmlns:a16="http://schemas.microsoft.com/office/drawing/2014/main" xmlns:a14="http://schemas.microsoft.com/office/drawing/2010/main" xmlns="" val="1824502817"/>
                        </a:ext>
                      </a:extLst>
                    </a:gridCol>
                  </a:tblGrid>
                  <a:tr h="1309497">
                    <a:tc>
                      <a:txBody>
                        <a:bodyPr/>
                        <a:lstStyle/>
                        <a:p>
                          <a:endParaRPr lang="en-US"/>
                        </a:p>
                      </a:txBody>
                      <a:tcPr anchor="ctr">
                        <a:lnL>
                          <a:noFill/>
                        </a:lnL>
                        <a:lnR>
                          <a:noFill/>
                        </a:lnR>
                        <a:lnT>
                          <a:noFill/>
                        </a:lnT>
                        <a:lnB>
                          <a:noFill/>
                        </a:lnB>
                        <a:blipFill rotWithShape="0">
                          <a:blip r:embed="rId4"/>
                          <a:stretch>
                            <a:fillRect t="-2315" b="-926"/>
                          </a:stretch>
                        </a:blipFill>
                      </a:tcPr>
                    </a:tc>
                    <a:extLst>
                      <a:ext uri="{0D108BD9-81ED-4DB2-BD59-A6C34878D82A}">
                        <a16:rowId xmlns:a16="http://schemas.microsoft.com/office/drawing/2014/main" xmlns:a14="http://schemas.microsoft.com/office/drawing/2010/main" xmlns="" val="4086546920"/>
                      </a:ext>
                    </a:extLst>
                  </a:tr>
                </a:tbl>
              </a:graphicData>
            </a:graphic>
          </p:graphicFrame>
        </mc:Fallback>
      </mc:AlternateContent>
    </p:spTree>
    <p:extLst>
      <p:ext uri="{BB962C8B-B14F-4D97-AF65-F5344CB8AC3E}">
        <p14:creationId xmlns:p14="http://schemas.microsoft.com/office/powerpoint/2010/main" val="2039384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975"/>
            <a:ext cx="8229600" cy="1163425"/>
          </a:xfrm>
        </p:spPr>
        <p:txBody>
          <a:bodyPr/>
          <a:lstStyle/>
          <a:p>
            <a:r>
              <a:rPr lang="en-US" dirty="0" smtClean="0"/>
              <a:t>Newton’s Law of </a:t>
            </a:r>
            <a:br>
              <a:rPr lang="en-US" dirty="0" smtClean="0"/>
            </a:br>
            <a:r>
              <a:rPr lang="en-US" dirty="0" smtClean="0"/>
              <a:t>Universal Gravitation</a:t>
            </a:r>
            <a:endParaRPr lang="en-US" dirty="0"/>
          </a:p>
        </p:txBody>
      </p:sp>
      <mc:AlternateContent xmlns:mc="http://schemas.openxmlformats.org/markup-compatibility/2006" xmlns:a14="http://schemas.microsoft.com/office/drawing/2010/main">
        <mc:Choice Requires="a14">
          <p:sp>
            <p:nvSpPr>
              <p:cNvPr id="3" name="Text Placeholder 2"/>
              <p:cNvSpPr>
                <a:spLocks noGrp="1"/>
              </p:cNvSpPr>
              <p:nvPr>
                <p:ph type="body" sz="half" idx="1"/>
              </p:nvPr>
            </p:nvSpPr>
            <p:spPr>
              <a:xfrm>
                <a:off x="457200" y="1447800"/>
                <a:ext cx="8229600" cy="4648200"/>
              </a:xfrm>
            </p:spPr>
            <p:txBody>
              <a:bodyPr/>
              <a:lstStyle/>
              <a:p>
                <a:r>
                  <a:rPr lang="en-US" sz="1800" dirty="0" smtClean="0"/>
                  <a:t>Newton used this three laws of motion applied to the motion of the Moon to arrive at the law of universal gravitation. Consider the special case of a circular orbit of small mass </a:t>
                </a:r>
                <a:r>
                  <a:rPr lang="en-US" sz="1800" i="1" dirty="0" smtClean="0">
                    <a:latin typeface="Times New Roman" panose="02020603050405020304" pitchFamily="18" charset="0"/>
                    <a:cs typeface="Times New Roman" panose="02020603050405020304" pitchFamily="18" charset="0"/>
                  </a:rPr>
                  <a:t>m</a:t>
                </a:r>
                <a:r>
                  <a:rPr lang="en-US" sz="1800" dirty="0" smtClean="0"/>
                  <a:t> about a much larger mass </a:t>
                </a:r>
                <a14:m>
                  <m:oMath xmlns:m="http://schemas.openxmlformats.org/officeDocument/2006/math">
                    <m:r>
                      <a:rPr lang="en-US" sz="1800" b="0" i="1" smtClean="0">
                        <a:latin typeface="Cambria Math" panose="02040503050406030204" pitchFamily="18" charset="0"/>
                      </a:rPr>
                      <m:t>𝑀</m:t>
                    </m:r>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𝑚</m:t>
                    </m:r>
                  </m:oMath>
                </a14:m>
                <a:r>
                  <a:rPr lang="en-US" sz="1800" dirty="0" smtClean="0"/>
                  <a:t>.  The period of such an orbit is just the distance around the orbit divided by the speed:</a:t>
                </a:r>
              </a:p>
              <a:p>
                <a:endParaRPr lang="en-US" sz="1800" dirty="0"/>
              </a:p>
              <a:p>
                <a:r>
                  <a:rPr lang="en-US" sz="1800" dirty="0" smtClean="0"/>
                  <a:t>Putting this into Kepler’s third law,</a:t>
                </a:r>
                <a:endParaRPr lang="en-US" sz="1800" dirty="0"/>
              </a:p>
              <a:p>
                <a:r>
                  <a:rPr lang="en-US" sz="1800" dirty="0" smtClean="0"/>
                  <a:t>Newton knew about centripetal force, the central force needed to keep something moving in a circle:</a:t>
                </a:r>
              </a:p>
              <a:p>
                <a:endParaRPr lang="en-US" sz="1800" dirty="0"/>
              </a:p>
              <a:p>
                <a:r>
                  <a:rPr lang="en-US" sz="1800" dirty="0" smtClean="0"/>
                  <a:t>So he made the great leap to guess that the same force attracting an apple to the ground was acting on the Moon, purely in the radial direction.  Rearranging (1) and multiplying by </a:t>
                </a:r>
                <a:r>
                  <a:rPr lang="en-US" sz="1800" i="1" dirty="0" smtClean="0">
                    <a:latin typeface="Times New Roman" panose="02020603050405020304" pitchFamily="18" charset="0"/>
                    <a:cs typeface="Times New Roman" panose="02020603050405020304" pitchFamily="18" charset="0"/>
                  </a:rPr>
                  <a:t>m</a:t>
                </a:r>
                <a:r>
                  <a:rPr lang="en-US" sz="1800" dirty="0" smtClean="0"/>
                  <a:t>, to put the centripetal force on the left: </a:t>
                </a:r>
              </a:p>
              <a:p>
                <a:endParaRPr lang="en-US" sz="1800" dirty="0"/>
              </a:p>
              <a:p>
                <a:endParaRPr lang="en-US" sz="1800" dirty="0"/>
              </a:p>
            </p:txBody>
          </p:sp>
        </mc:Choice>
        <mc:Fallback xmlns="">
          <p:sp>
            <p:nvSpPr>
              <p:cNvPr id="3" name="Text Placeholder 2"/>
              <p:cNvSpPr>
                <a:spLocks noGrp="1" noRot="1" noChangeAspect="1" noMove="1" noResize="1" noEditPoints="1" noAdjustHandles="1" noChangeArrowheads="1" noChangeShapeType="1" noTextEdit="1"/>
              </p:cNvSpPr>
              <p:nvPr>
                <p:ph type="body" sz="half" idx="1"/>
              </p:nvPr>
            </p:nvSpPr>
            <p:spPr>
              <a:xfrm>
                <a:off x="457200" y="1447800"/>
                <a:ext cx="8229600" cy="4648200"/>
              </a:xfrm>
              <a:blipFill>
                <a:blip r:embed="rId2"/>
                <a:stretch>
                  <a:fillRect l="-148" t="-787" r="-1185"/>
                </a:stretch>
              </a:blipFill>
            </p:spPr>
            <p:txBody>
              <a:bodyPr/>
              <a:lstStyle/>
              <a:p>
                <a:r>
                  <a:rPr lang="en-US">
                    <a:noFill/>
                  </a:rPr>
                  <a:t> </a:t>
                </a:r>
              </a:p>
            </p:txBody>
          </p:sp>
        </mc:Fallback>
      </mc:AlternateContent>
      <p:sp>
        <p:nvSpPr>
          <p:cNvPr id="6" name="Date Placeholder 5"/>
          <p:cNvSpPr>
            <a:spLocks noGrp="1"/>
          </p:cNvSpPr>
          <p:nvPr>
            <p:ph type="dt" sz="half" idx="10"/>
          </p:nvPr>
        </p:nvSpPr>
        <p:spPr/>
        <p:txBody>
          <a:bodyPr/>
          <a:lstStyle/>
          <a:p>
            <a:pPr>
              <a:defRPr/>
            </a:pPr>
            <a:r>
              <a:rPr lang="en-US" smtClean="0"/>
              <a:t>September 13, 2018</a:t>
            </a:r>
            <a:endParaRPr lang="en-US" altLang="zh-CN"/>
          </a:p>
        </p:txBody>
      </p:sp>
      <mc:AlternateContent xmlns:mc="http://schemas.openxmlformats.org/markup-compatibility/2006" xmlns:a14="http://schemas.microsoft.com/office/drawing/2010/main">
        <mc:Choice Requires="a14">
          <p:sp>
            <p:nvSpPr>
              <p:cNvPr id="7" name="TextBox 6"/>
              <p:cNvSpPr txBox="1"/>
              <p:nvPr/>
            </p:nvSpPr>
            <p:spPr>
              <a:xfrm>
                <a:off x="1821673" y="2589260"/>
                <a:ext cx="900375" cy="520527"/>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𝑃</m:t>
                      </m:r>
                      <m:r>
                        <a:rPr lang="en-US" sz="1800" b="0" i="1" smtClean="0">
                          <a:latin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rPr>
                            <m:t>2</m:t>
                          </m:r>
                          <m:r>
                            <a:rPr lang="en-US" sz="1800" b="0" i="1" smtClean="0">
                              <a:latin typeface="Cambria Math" panose="02040503050406030204" pitchFamily="18" charset="0"/>
                              <a:ea typeface="Cambria Math" panose="02040503050406030204" pitchFamily="18" charset="0"/>
                            </a:rPr>
                            <m:t>𝜋</m:t>
                          </m:r>
                          <m:r>
                            <a:rPr lang="en-US" sz="1800" b="0" i="1" smtClean="0">
                              <a:latin typeface="Cambria Math" panose="02040503050406030204" pitchFamily="18" charset="0"/>
                              <a:ea typeface="Cambria Math" panose="02040503050406030204" pitchFamily="18" charset="0"/>
                            </a:rPr>
                            <m:t>𝑟</m:t>
                          </m:r>
                        </m:num>
                        <m:den>
                          <m:r>
                            <a:rPr lang="en-US" sz="1800" b="0" i="1" smtClean="0">
                              <a:latin typeface="Cambria Math" panose="02040503050406030204" pitchFamily="18" charset="0"/>
                              <a:ea typeface="Cambria Math" panose="02040503050406030204" pitchFamily="18" charset="0"/>
                            </a:rPr>
                            <m:t>𝑣</m:t>
                          </m:r>
                        </m:den>
                      </m:f>
                    </m:oMath>
                  </m:oMathPara>
                </a14:m>
                <a:endParaRPr lang="en-US" sz="1800" dirty="0" smtClean="0"/>
              </a:p>
            </p:txBody>
          </p:sp>
        </mc:Choice>
        <mc:Fallback xmlns="">
          <p:sp>
            <p:nvSpPr>
              <p:cNvPr id="7" name="TextBox 6"/>
              <p:cNvSpPr txBox="1">
                <a:spLocks noRot="1" noChangeAspect="1" noMove="1" noResize="1" noEditPoints="1" noAdjustHandles="1" noChangeArrowheads="1" noChangeShapeType="1" noTextEdit="1"/>
              </p:cNvSpPr>
              <p:nvPr/>
            </p:nvSpPr>
            <p:spPr>
              <a:xfrm>
                <a:off x="1821673" y="2589260"/>
                <a:ext cx="900375" cy="52052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572000" y="2987238"/>
                <a:ext cx="2480872" cy="555921"/>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p>
                        <m:sSupPr>
                          <m:ctrlPr>
                            <a:rPr lang="en-US" sz="1800" i="1" smtClean="0">
                              <a:latin typeface="Cambria Math" panose="02040503050406030204" pitchFamily="18" charset="0"/>
                            </a:rPr>
                          </m:ctrlPr>
                        </m:sSupPr>
                        <m:e>
                          <m:r>
                            <a:rPr lang="en-US" sz="1800" b="0" i="1" smtClean="0">
                              <a:latin typeface="Cambria Math" panose="02040503050406030204" pitchFamily="18" charset="0"/>
                            </a:rPr>
                            <m:t>𝑃</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4</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𝜋</m:t>
                              </m:r>
                            </m:e>
                            <m:sup>
                              <m:r>
                                <a:rPr lang="en-US" sz="1800" b="0" i="1" smtClean="0">
                                  <a:latin typeface="Cambria Math" panose="02040503050406030204" pitchFamily="18" charset="0"/>
                                </a:rPr>
                                <m:t>2</m:t>
                              </m:r>
                            </m:sup>
                          </m:sSup>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𝑟</m:t>
                              </m:r>
                            </m:e>
                            <m:sup>
                              <m:r>
                                <a:rPr lang="en-US" sz="1800" b="0" i="1" smtClean="0">
                                  <a:latin typeface="Cambria Math" panose="02040503050406030204" pitchFamily="18" charset="0"/>
                                </a:rPr>
                                <m:t>2</m:t>
                              </m:r>
                            </m:sup>
                          </m:sSup>
                        </m:num>
                        <m:den>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𝑣</m:t>
                              </m:r>
                            </m:e>
                            <m:sup>
                              <m:r>
                                <a:rPr lang="en-US" sz="1800" b="0" i="1" smtClean="0">
                                  <a:latin typeface="Cambria Math" panose="02040503050406030204" pitchFamily="18" charset="0"/>
                                </a:rPr>
                                <m:t>2</m:t>
                              </m:r>
                            </m:sup>
                          </m:sSup>
                        </m:den>
                      </m:f>
                      <m:r>
                        <a:rPr lang="en-US" sz="1800" b="0" i="1" smtClean="0">
                          <a:latin typeface="Cambria Math" panose="02040503050406030204" pitchFamily="18" charset="0"/>
                        </a:rPr>
                        <m:t>= </m:t>
                      </m:r>
                      <m:r>
                        <a:rPr lang="en-US" sz="1800" b="0" i="1" smtClean="0">
                          <a:latin typeface="Cambria Math" panose="02040503050406030204" pitchFamily="18" charset="0"/>
                        </a:rPr>
                        <m:t>𝑘</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𝑟</m:t>
                          </m:r>
                        </m:e>
                        <m:sup>
                          <m:r>
                            <a:rPr lang="en-US" sz="1800" b="0" i="1" smtClean="0">
                              <a:latin typeface="Cambria Math" panose="02040503050406030204" pitchFamily="18" charset="0"/>
                            </a:rPr>
                            <m:t>3</m:t>
                          </m:r>
                        </m:sup>
                      </m:sSup>
                      <m:r>
                        <a:rPr lang="en-US" sz="1800" b="0" i="1" smtClean="0">
                          <a:latin typeface="Cambria Math" panose="02040503050406030204" pitchFamily="18" charset="0"/>
                        </a:rPr>
                        <m:t>    (1)</m:t>
                      </m:r>
                    </m:oMath>
                  </m:oMathPara>
                </a14:m>
                <a:endParaRPr lang="en-US" sz="1800" dirty="0" smtClean="0"/>
              </a:p>
            </p:txBody>
          </p:sp>
        </mc:Choice>
        <mc:Fallback xmlns="">
          <p:sp>
            <p:nvSpPr>
              <p:cNvPr id="9" name="TextBox 8"/>
              <p:cNvSpPr txBox="1">
                <a:spLocks noRot="1" noChangeAspect="1" noMove="1" noResize="1" noEditPoints="1" noAdjustHandles="1" noChangeArrowheads="1" noChangeShapeType="1" noTextEdit="1"/>
              </p:cNvSpPr>
              <p:nvPr/>
            </p:nvSpPr>
            <p:spPr>
              <a:xfrm>
                <a:off x="4572000" y="2987238"/>
                <a:ext cx="2480872" cy="555921"/>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4308144" y="3870774"/>
                <a:ext cx="1017906" cy="553998"/>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𝐹</m:t>
                          </m:r>
                        </m:e>
                        <m:sub>
                          <m:r>
                            <a:rPr lang="en-US" sz="1800" b="0" i="1" smtClean="0">
                              <a:latin typeface="Cambria Math" panose="02040503050406030204" pitchFamily="18" charset="0"/>
                            </a:rPr>
                            <m:t>𝑟</m:t>
                          </m:r>
                        </m:sub>
                      </m:sSub>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𝑚</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𝑣</m:t>
                              </m:r>
                            </m:e>
                            <m:sup>
                              <m:r>
                                <a:rPr lang="en-US" sz="1800" b="0" i="1" smtClean="0">
                                  <a:latin typeface="Cambria Math" panose="02040503050406030204" pitchFamily="18" charset="0"/>
                                </a:rPr>
                                <m:t>2</m:t>
                              </m:r>
                            </m:sup>
                          </m:sSup>
                        </m:num>
                        <m:den>
                          <m:r>
                            <a:rPr lang="en-US" sz="1800" b="0" i="1" smtClean="0">
                              <a:latin typeface="Cambria Math" panose="02040503050406030204" pitchFamily="18" charset="0"/>
                            </a:rPr>
                            <m:t>𝑟</m:t>
                          </m:r>
                        </m:den>
                      </m:f>
                    </m:oMath>
                  </m:oMathPara>
                </a14:m>
                <a:endParaRPr lang="en-US" sz="1800" dirty="0" smtClean="0"/>
              </a:p>
            </p:txBody>
          </p:sp>
        </mc:Choice>
        <mc:Fallback xmlns="">
          <p:sp>
            <p:nvSpPr>
              <p:cNvPr id="10" name="TextBox 9"/>
              <p:cNvSpPr txBox="1">
                <a:spLocks noRot="1" noChangeAspect="1" noMove="1" noResize="1" noEditPoints="1" noAdjustHandles="1" noChangeArrowheads="1" noChangeShapeType="1" noTextEdit="1"/>
              </p:cNvSpPr>
              <p:nvPr/>
            </p:nvSpPr>
            <p:spPr>
              <a:xfrm>
                <a:off x="4308144" y="3870774"/>
                <a:ext cx="1017906" cy="553998"/>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2009575" y="5403524"/>
                <a:ext cx="2466894" cy="555793"/>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rPr>
                        <m:t>𝐹</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𝑚</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𝑣</m:t>
                              </m:r>
                            </m:e>
                            <m:sup>
                              <m:r>
                                <a:rPr lang="en-US" sz="1800" b="0" i="1" smtClean="0">
                                  <a:latin typeface="Cambria Math" panose="02040503050406030204" pitchFamily="18" charset="0"/>
                                </a:rPr>
                                <m:t>2</m:t>
                              </m:r>
                            </m:sup>
                          </m:sSup>
                        </m:num>
                        <m:den>
                          <m:r>
                            <a:rPr lang="en-US" sz="1800" b="0" i="1" smtClean="0">
                              <a:latin typeface="Cambria Math" panose="02040503050406030204" pitchFamily="18" charset="0"/>
                            </a:rPr>
                            <m:t>𝑟</m:t>
                          </m:r>
                        </m:den>
                      </m:f>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4</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𝜋</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𝑚</m:t>
                          </m:r>
                        </m:num>
                        <m:den>
                          <m:r>
                            <a:rPr lang="en-US" sz="1800" b="0" i="1" smtClean="0">
                              <a:latin typeface="Cambria Math" panose="02040503050406030204" pitchFamily="18" charset="0"/>
                            </a:rPr>
                            <m:t>𝑘</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𝑟</m:t>
                              </m:r>
                            </m:e>
                            <m:sup>
                              <m:r>
                                <a:rPr lang="en-US" sz="1800" b="0" i="1" smtClean="0">
                                  <a:latin typeface="Cambria Math" panose="02040503050406030204" pitchFamily="18" charset="0"/>
                                </a:rPr>
                                <m:t>2</m:t>
                              </m:r>
                            </m:sup>
                          </m:sSup>
                        </m:den>
                      </m:f>
                      <m:r>
                        <a:rPr lang="en-US" sz="1800" b="0" i="1" smtClean="0">
                          <a:latin typeface="Cambria Math" panose="02040503050406030204" pitchFamily="18" charset="0"/>
                        </a:rPr>
                        <m:t>     (2)</m:t>
                      </m:r>
                    </m:oMath>
                  </m:oMathPara>
                </a14:m>
                <a:endParaRPr lang="en-US" sz="1800" dirty="0" smtClean="0"/>
              </a:p>
            </p:txBody>
          </p:sp>
        </mc:Choice>
        <mc:Fallback xmlns="">
          <p:sp>
            <p:nvSpPr>
              <p:cNvPr id="11" name="TextBox 10"/>
              <p:cNvSpPr txBox="1">
                <a:spLocks noRot="1" noChangeAspect="1" noMove="1" noResize="1" noEditPoints="1" noAdjustHandles="1" noChangeArrowheads="1" noChangeShapeType="1" noTextEdit="1"/>
              </p:cNvSpPr>
              <p:nvPr/>
            </p:nvSpPr>
            <p:spPr>
              <a:xfrm>
                <a:off x="2009575" y="5403524"/>
                <a:ext cx="2466894" cy="555793"/>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38183235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447800"/>
            <a:ext cx="8229600" cy="4648200"/>
          </a:xfrm>
        </p:spPr>
        <p:txBody>
          <a:bodyPr/>
          <a:lstStyle/>
          <a:p>
            <a:r>
              <a:rPr lang="en-US" sz="1800" dirty="0" smtClean="0"/>
              <a:t>From Newton’s third law, he knew that this force on the Moon would have to be balanced by an equal and opposite force of the Moon on the Earth. But in that case, the mass in the force equation would be the Earth’s mass (and the constant </a:t>
            </a:r>
            <a:r>
              <a:rPr lang="en-US" sz="1800" i="1" dirty="0" smtClean="0">
                <a:latin typeface="Times New Roman" panose="02020603050405020304" pitchFamily="18" charset="0"/>
                <a:cs typeface="Times New Roman" panose="02020603050405020304" pitchFamily="18" charset="0"/>
              </a:rPr>
              <a:t>k</a:t>
            </a:r>
            <a:r>
              <a:rPr lang="en-US" sz="1800" dirty="0" smtClean="0"/>
              <a:t> would be different).</a:t>
            </a:r>
          </a:p>
          <a:p>
            <a:endParaRPr lang="en-US" sz="1800" dirty="0"/>
          </a:p>
          <a:p>
            <a:endParaRPr lang="en-US" sz="1800" dirty="0" smtClean="0"/>
          </a:p>
          <a:p>
            <a:r>
              <a:rPr lang="en-US" sz="1800" dirty="0" smtClean="0"/>
              <a:t>Thus, there is a third constant, which he called </a:t>
            </a:r>
            <a:r>
              <a:rPr lang="en-US" sz="1800" i="1" dirty="0" smtClean="0">
                <a:latin typeface="Times New Roman" panose="02020603050405020304" pitchFamily="18" charset="0"/>
                <a:cs typeface="Times New Roman" panose="02020603050405020304" pitchFamily="18" charset="0"/>
              </a:rPr>
              <a:t>G</a:t>
            </a:r>
            <a:r>
              <a:rPr lang="en-US" sz="1800" dirty="0" smtClean="0"/>
              <a:t>, with the value</a:t>
            </a:r>
          </a:p>
          <a:p>
            <a:endParaRPr lang="en-US" sz="1800" dirty="0"/>
          </a:p>
          <a:p>
            <a:endParaRPr lang="en-US" sz="1800" dirty="0" smtClean="0"/>
          </a:p>
          <a:p>
            <a:r>
              <a:rPr lang="en-US" sz="1800" dirty="0" smtClean="0"/>
              <a:t>So that both (2) and (2’) become the same equation:</a:t>
            </a:r>
          </a:p>
          <a:p>
            <a:r>
              <a:rPr lang="en-US" sz="1800" dirty="0" smtClean="0"/>
              <a:t>If this same force is the one that attracts an apple, then the value </a:t>
            </a:r>
            <a:r>
              <a:rPr lang="en-US" sz="1800" i="1" dirty="0" smtClean="0">
                <a:latin typeface="Times New Roman" panose="02020603050405020304" pitchFamily="18" charset="0"/>
                <a:cs typeface="Times New Roman" panose="02020603050405020304" pitchFamily="18" charset="0"/>
              </a:rPr>
              <a:t>G</a:t>
            </a:r>
            <a:r>
              <a:rPr lang="en-US" sz="1800" dirty="0" smtClean="0"/>
              <a:t> can be determined from </a:t>
            </a:r>
            <a:endParaRPr lang="en-US" sz="1800" dirty="0"/>
          </a:p>
        </p:txBody>
      </p:sp>
      <p:sp>
        <p:nvSpPr>
          <p:cNvPr id="6" name="Date Placeholder 5"/>
          <p:cNvSpPr>
            <a:spLocks noGrp="1"/>
          </p:cNvSpPr>
          <p:nvPr>
            <p:ph type="dt" sz="half" idx="10"/>
          </p:nvPr>
        </p:nvSpPr>
        <p:spPr/>
        <p:txBody>
          <a:bodyPr/>
          <a:lstStyle/>
          <a:p>
            <a:pPr>
              <a:defRPr/>
            </a:pPr>
            <a:r>
              <a:rPr lang="en-US" smtClean="0"/>
              <a:t>September 13, 2018</a:t>
            </a:r>
            <a:endParaRPr lang="en-US" altLang="zh-CN"/>
          </a:p>
        </p:txBody>
      </p:sp>
      <p:sp>
        <p:nvSpPr>
          <p:cNvPr id="7" name="Title 1"/>
          <p:cNvSpPr txBox="1">
            <a:spLocks/>
          </p:cNvSpPr>
          <p:nvPr/>
        </p:nvSpPr>
        <p:spPr bwMode="auto">
          <a:xfrm>
            <a:off x="457200" y="131975"/>
            <a:ext cx="8229600" cy="116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Tahoma" pitchFamily="34" charset="0"/>
              </a:defRPr>
            </a:lvl2pPr>
            <a:lvl3pPr algn="ctr" rtl="0" eaLnBrk="0" fontAlgn="base" hangingPunct="0">
              <a:spcBef>
                <a:spcPct val="0"/>
              </a:spcBef>
              <a:spcAft>
                <a:spcPct val="0"/>
              </a:spcAft>
              <a:defRPr sz="4400">
                <a:solidFill>
                  <a:schemeClr val="bg2"/>
                </a:solidFill>
                <a:latin typeface="Tahoma" pitchFamily="34" charset="0"/>
              </a:defRPr>
            </a:lvl3pPr>
            <a:lvl4pPr algn="ctr" rtl="0" eaLnBrk="0" fontAlgn="base" hangingPunct="0">
              <a:spcBef>
                <a:spcPct val="0"/>
              </a:spcBef>
              <a:spcAft>
                <a:spcPct val="0"/>
              </a:spcAft>
              <a:defRPr sz="4400">
                <a:solidFill>
                  <a:schemeClr val="bg2"/>
                </a:solidFill>
                <a:latin typeface="Tahoma" pitchFamily="34" charset="0"/>
              </a:defRPr>
            </a:lvl4pPr>
            <a:lvl5pPr algn="ctr" rtl="0" eaLnBrk="0" fontAlgn="base" hangingPunct="0">
              <a:spcBef>
                <a:spcPct val="0"/>
              </a:spcBef>
              <a:spcAft>
                <a:spcPct val="0"/>
              </a:spcAft>
              <a:defRPr sz="4400">
                <a:solidFill>
                  <a:schemeClr val="bg2"/>
                </a:solidFill>
                <a:latin typeface="Tahoma" pitchFamily="34" charset="0"/>
              </a:defRPr>
            </a:lvl5pPr>
            <a:lvl6pPr marL="457200" algn="ctr" rtl="0" fontAlgn="base">
              <a:spcBef>
                <a:spcPct val="0"/>
              </a:spcBef>
              <a:spcAft>
                <a:spcPct val="0"/>
              </a:spcAft>
              <a:defRPr sz="4400">
                <a:solidFill>
                  <a:schemeClr val="bg2"/>
                </a:solidFill>
                <a:latin typeface="Tahoma" pitchFamily="34" charset="0"/>
              </a:defRPr>
            </a:lvl6pPr>
            <a:lvl7pPr marL="914400" algn="ctr" rtl="0" fontAlgn="base">
              <a:spcBef>
                <a:spcPct val="0"/>
              </a:spcBef>
              <a:spcAft>
                <a:spcPct val="0"/>
              </a:spcAft>
              <a:defRPr sz="4400">
                <a:solidFill>
                  <a:schemeClr val="bg2"/>
                </a:solidFill>
                <a:latin typeface="Tahoma" pitchFamily="34" charset="0"/>
              </a:defRPr>
            </a:lvl7pPr>
            <a:lvl8pPr marL="1371600" algn="ctr" rtl="0" fontAlgn="base">
              <a:spcBef>
                <a:spcPct val="0"/>
              </a:spcBef>
              <a:spcAft>
                <a:spcPct val="0"/>
              </a:spcAft>
              <a:defRPr sz="4400">
                <a:solidFill>
                  <a:schemeClr val="bg2"/>
                </a:solidFill>
                <a:latin typeface="Tahoma" pitchFamily="34" charset="0"/>
              </a:defRPr>
            </a:lvl8pPr>
            <a:lvl9pPr marL="1828800" algn="ctr" rtl="0" fontAlgn="base">
              <a:spcBef>
                <a:spcPct val="0"/>
              </a:spcBef>
              <a:spcAft>
                <a:spcPct val="0"/>
              </a:spcAft>
              <a:defRPr sz="4400">
                <a:solidFill>
                  <a:schemeClr val="bg2"/>
                </a:solidFill>
                <a:latin typeface="Tahoma" pitchFamily="34" charset="0"/>
              </a:defRPr>
            </a:lvl9pPr>
          </a:lstStyle>
          <a:p>
            <a:r>
              <a:rPr lang="en-US" kern="0" smtClean="0"/>
              <a:t>Newton’s Law of </a:t>
            </a:r>
            <a:br>
              <a:rPr lang="en-US" kern="0" smtClean="0"/>
            </a:br>
            <a:r>
              <a:rPr lang="en-US" kern="0" smtClean="0"/>
              <a:t>Universal Gravitation</a:t>
            </a:r>
            <a:endParaRPr lang="en-US" kern="0" dirty="0"/>
          </a:p>
        </p:txBody>
      </p:sp>
      <mc:AlternateContent xmlns:mc="http://schemas.openxmlformats.org/markup-compatibility/2006" xmlns:a14="http://schemas.microsoft.com/office/drawing/2010/main">
        <mc:Choice Requires="a14">
          <p:sp>
            <p:nvSpPr>
              <p:cNvPr id="9" name="TextBox 8"/>
              <p:cNvSpPr txBox="1"/>
              <p:nvPr/>
            </p:nvSpPr>
            <p:spPr>
              <a:xfrm>
                <a:off x="3679031" y="2613190"/>
                <a:ext cx="1785937" cy="555793"/>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rPr>
                        <m:t>𝐹</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4</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𝜋</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𝑀</m:t>
                          </m:r>
                        </m:num>
                        <m:den>
                          <m:r>
                            <a:rPr lang="en-US" sz="1800" b="0" i="1" smtClean="0">
                              <a:latin typeface="Cambria Math" panose="02040503050406030204" pitchFamily="18" charset="0"/>
                            </a:rPr>
                            <m:t>𝑘</m:t>
                          </m:r>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𝑟</m:t>
                              </m:r>
                            </m:e>
                            <m:sup>
                              <m:r>
                                <a:rPr lang="en-US" sz="1800" b="0" i="1" smtClean="0">
                                  <a:latin typeface="Cambria Math" panose="02040503050406030204" pitchFamily="18" charset="0"/>
                                </a:rPr>
                                <m:t>2</m:t>
                              </m:r>
                            </m:sup>
                          </m:sSup>
                        </m:den>
                      </m:f>
                      <m:r>
                        <a:rPr lang="en-US" sz="1800" b="0" i="1" smtClean="0">
                          <a:latin typeface="Cambria Math" panose="02040503050406030204" pitchFamily="18" charset="0"/>
                        </a:rPr>
                        <m:t>     (2′)</m:t>
                      </m:r>
                    </m:oMath>
                  </m:oMathPara>
                </a14:m>
                <a:endParaRPr lang="en-US" sz="1800" dirty="0" smtClean="0"/>
              </a:p>
            </p:txBody>
          </p:sp>
        </mc:Choice>
        <mc:Fallback xmlns="">
          <p:sp>
            <p:nvSpPr>
              <p:cNvPr id="9" name="TextBox 8"/>
              <p:cNvSpPr txBox="1">
                <a:spLocks noRot="1" noChangeAspect="1" noMove="1" noResize="1" noEditPoints="1" noAdjustHandles="1" noChangeArrowheads="1" noChangeShapeType="1" noTextEdit="1"/>
              </p:cNvSpPr>
              <p:nvPr/>
            </p:nvSpPr>
            <p:spPr>
              <a:xfrm>
                <a:off x="3679031" y="2613190"/>
                <a:ext cx="1785937" cy="555793"/>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3951797" y="3661137"/>
                <a:ext cx="1620187" cy="555793"/>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𝐺</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i="1">
                              <a:latin typeface="Cambria Math" panose="02040503050406030204" pitchFamily="18" charset="0"/>
                            </a:rPr>
                            <m:t>4</m:t>
                          </m:r>
                          <m:sSup>
                            <m:sSupPr>
                              <m:ctrlPr>
                                <a:rPr lang="en-US" sz="1800" i="1">
                                  <a:latin typeface="Cambria Math" panose="02040503050406030204" pitchFamily="18" charset="0"/>
                                </a:rPr>
                              </m:ctrlPr>
                            </m:sSupPr>
                            <m:e>
                              <m:r>
                                <a:rPr lang="en-US" sz="1800" i="1">
                                  <a:latin typeface="Cambria Math" panose="02040503050406030204" pitchFamily="18" charset="0"/>
                                  <a:ea typeface="Cambria Math" panose="02040503050406030204" pitchFamily="18" charset="0"/>
                                </a:rPr>
                                <m:t>𝜋</m:t>
                              </m:r>
                            </m:e>
                            <m:sup>
                              <m:r>
                                <a:rPr lang="en-US" sz="1800" i="1">
                                  <a:latin typeface="Cambria Math" panose="02040503050406030204" pitchFamily="18" charset="0"/>
                                </a:rPr>
                                <m:t>2</m:t>
                              </m:r>
                            </m:sup>
                          </m:sSup>
                        </m:num>
                        <m:den>
                          <m:r>
                            <a:rPr lang="en-US" sz="1800" i="1">
                              <a:latin typeface="Cambria Math" panose="02040503050406030204" pitchFamily="18" charset="0"/>
                            </a:rPr>
                            <m:t>𝑘𝑀</m:t>
                          </m:r>
                        </m:den>
                      </m:f>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i="1">
                              <a:latin typeface="Cambria Math" panose="02040503050406030204" pitchFamily="18" charset="0"/>
                            </a:rPr>
                            <m:t>4</m:t>
                          </m:r>
                          <m:sSup>
                            <m:sSupPr>
                              <m:ctrlPr>
                                <a:rPr lang="en-US" sz="1800" i="1">
                                  <a:latin typeface="Cambria Math" panose="02040503050406030204" pitchFamily="18" charset="0"/>
                                </a:rPr>
                              </m:ctrlPr>
                            </m:sSupPr>
                            <m:e>
                              <m:r>
                                <a:rPr lang="en-US" sz="1800" i="1">
                                  <a:latin typeface="Cambria Math" panose="02040503050406030204" pitchFamily="18" charset="0"/>
                                  <a:ea typeface="Cambria Math" panose="02040503050406030204" pitchFamily="18" charset="0"/>
                                </a:rPr>
                                <m:t>𝜋</m:t>
                              </m:r>
                            </m:e>
                            <m:sup>
                              <m:r>
                                <a:rPr lang="en-US" sz="1800" i="1">
                                  <a:latin typeface="Cambria Math" panose="02040503050406030204" pitchFamily="18" charset="0"/>
                                </a:rPr>
                                <m:t>2</m:t>
                              </m:r>
                            </m:sup>
                          </m:sSup>
                        </m:num>
                        <m:den>
                          <m:sSup>
                            <m:sSupPr>
                              <m:ctrlPr>
                                <a:rPr lang="en-US" sz="1800" i="1">
                                  <a:latin typeface="Cambria Math" panose="02040503050406030204" pitchFamily="18" charset="0"/>
                                </a:rPr>
                              </m:ctrlPr>
                            </m:sSupPr>
                            <m:e>
                              <m:r>
                                <a:rPr lang="en-US" sz="1800" i="1">
                                  <a:latin typeface="Cambria Math" panose="02040503050406030204" pitchFamily="18" charset="0"/>
                                </a:rPr>
                                <m:t>𝑘</m:t>
                              </m:r>
                            </m:e>
                            <m:sup>
                              <m:r>
                                <a:rPr lang="en-US" sz="1800" i="1">
                                  <a:latin typeface="Cambria Math" panose="02040503050406030204" pitchFamily="18" charset="0"/>
                                </a:rPr>
                                <m:t>′</m:t>
                              </m:r>
                            </m:sup>
                          </m:sSup>
                          <m:r>
                            <a:rPr lang="en-US" sz="1800" i="1">
                              <a:latin typeface="Cambria Math" panose="02040503050406030204" pitchFamily="18" charset="0"/>
                            </a:rPr>
                            <m:t>𝑚</m:t>
                          </m:r>
                        </m:den>
                      </m:f>
                    </m:oMath>
                  </m:oMathPara>
                </a14:m>
                <a:endParaRPr lang="en-US" sz="1800" dirty="0" smtClean="0"/>
              </a:p>
            </p:txBody>
          </p:sp>
        </mc:Choice>
        <mc:Fallback xmlns="">
          <p:sp>
            <p:nvSpPr>
              <p:cNvPr id="10" name="TextBox 9"/>
              <p:cNvSpPr txBox="1">
                <a:spLocks noRot="1" noChangeAspect="1" noMove="1" noResize="1" noEditPoints="1" noAdjustHandles="1" noChangeArrowheads="1" noChangeShapeType="1" noTextEdit="1"/>
              </p:cNvSpPr>
              <p:nvPr/>
            </p:nvSpPr>
            <p:spPr>
              <a:xfrm>
                <a:off x="3951797" y="3661137"/>
                <a:ext cx="1620187" cy="555793"/>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6440796" y="4075082"/>
                <a:ext cx="1728743" cy="516745"/>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rPr>
                        <m:t>𝐹</m:t>
                      </m:r>
                      <m:r>
                        <a:rPr lang="en-US" sz="1800" b="0" i="1" smtClean="0">
                          <a:latin typeface="Cambria Math" panose="02040503050406030204" pitchFamily="18" charset="0"/>
                        </a:rPr>
                        <m:t>=</m:t>
                      </m:r>
                      <m:r>
                        <a:rPr lang="en-US" sz="1800" b="0" i="1" smtClean="0">
                          <a:latin typeface="Cambria Math" panose="02040503050406030204" pitchFamily="18" charset="0"/>
                        </a:rPr>
                        <m:t>𝐺</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𝑀𝑚</m:t>
                          </m:r>
                        </m:num>
                        <m:den>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𝑟</m:t>
                              </m:r>
                            </m:e>
                            <m:sup>
                              <m:r>
                                <a:rPr lang="en-US" sz="1800" b="0" i="1" smtClean="0">
                                  <a:latin typeface="Cambria Math" panose="02040503050406030204" pitchFamily="18" charset="0"/>
                                </a:rPr>
                                <m:t>2</m:t>
                              </m:r>
                            </m:sup>
                          </m:sSup>
                        </m:den>
                      </m:f>
                      <m:r>
                        <a:rPr lang="en-US" sz="1800" b="0" i="1" smtClean="0">
                          <a:latin typeface="Cambria Math" panose="02040503050406030204" pitchFamily="18" charset="0"/>
                        </a:rPr>
                        <m:t>     (3)</m:t>
                      </m:r>
                    </m:oMath>
                  </m:oMathPara>
                </a14:m>
                <a:endParaRPr lang="en-US" sz="1800" dirty="0" smtClean="0"/>
              </a:p>
            </p:txBody>
          </p:sp>
        </mc:Choice>
        <mc:Fallback xmlns="">
          <p:sp>
            <p:nvSpPr>
              <p:cNvPr id="11" name="TextBox 10"/>
              <p:cNvSpPr txBox="1">
                <a:spLocks noRot="1" noChangeAspect="1" noMove="1" noResize="1" noEditPoints="1" noAdjustHandles="1" noChangeArrowheads="1" noChangeShapeType="1" noTextEdit="1"/>
              </p:cNvSpPr>
              <p:nvPr/>
            </p:nvSpPr>
            <p:spPr>
              <a:xfrm>
                <a:off x="6440796" y="4075082"/>
                <a:ext cx="1728743" cy="51674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1800855" y="5219550"/>
                <a:ext cx="6107762" cy="901850"/>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rPr>
                        <m:t>𝐹</m:t>
                      </m:r>
                      <m:r>
                        <a:rPr lang="en-US" sz="1800" b="0" i="1" smtClean="0">
                          <a:latin typeface="Cambria Math" panose="02040503050406030204" pitchFamily="18" charset="0"/>
                        </a:rPr>
                        <m:t>=</m:t>
                      </m:r>
                      <m:r>
                        <a:rPr lang="en-US" sz="1800" b="0" i="1" smtClean="0">
                          <a:latin typeface="Cambria Math" panose="02040503050406030204" pitchFamily="18" charset="0"/>
                        </a:rPr>
                        <m:t>𝐺</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𝑀𝑚</m:t>
                          </m:r>
                        </m:num>
                        <m:den>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𝑟</m:t>
                              </m:r>
                            </m:e>
                            <m:sup>
                              <m:r>
                                <a:rPr lang="en-US" sz="1800" b="0" i="1" smtClean="0">
                                  <a:latin typeface="Cambria Math" panose="02040503050406030204" pitchFamily="18" charset="0"/>
                                </a:rPr>
                                <m:t>2</m:t>
                              </m:r>
                            </m:sup>
                          </m:sSup>
                        </m:den>
                      </m:f>
                      <m:r>
                        <a:rPr lang="en-US" sz="1800" b="0" i="1" smtClean="0">
                          <a:latin typeface="Cambria Math" panose="02040503050406030204" pitchFamily="18" charset="0"/>
                        </a:rPr>
                        <m:t>=</m:t>
                      </m:r>
                      <m:r>
                        <a:rPr lang="en-US" sz="1800" b="0" i="1" smtClean="0">
                          <a:latin typeface="Cambria Math" panose="02040503050406030204" pitchFamily="18" charset="0"/>
                        </a:rPr>
                        <m:t>𝑚𝑔</m:t>
                      </m:r>
                      <m:r>
                        <a:rPr lang="en-US" sz="1800" b="0" i="1" smtClean="0">
                          <a:latin typeface="Cambria Math" panose="02040503050406030204" pitchFamily="18" charset="0"/>
                        </a:rPr>
                        <m:t>⇒</m:t>
                      </m:r>
                      <m:r>
                        <a:rPr lang="en-US" sz="1800" b="0" i="1" smtClean="0">
                          <a:latin typeface="Cambria Math" panose="02040503050406030204" pitchFamily="18" charset="0"/>
                        </a:rPr>
                        <m:t>𝐺</m:t>
                      </m:r>
                      <m:r>
                        <a:rPr lang="en-US" sz="1800" b="0" i="1" smtClean="0">
                          <a:latin typeface="Cambria Math" panose="02040503050406030204" pitchFamily="18" charset="0"/>
                        </a:rPr>
                        <m:t>=</m:t>
                      </m:r>
                      <m:r>
                        <a:rPr lang="en-US" sz="1800" b="0" i="1" smtClean="0">
                          <a:latin typeface="Cambria Math" panose="02040503050406030204" pitchFamily="18" charset="0"/>
                        </a:rPr>
                        <m:t>𝑔</m:t>
                      </m:r>
                      <m:f>
                        <m:fPr>
                          <m:ctrlPr>
                            <a:rPr lang="en-US" sz="1800" b="0" i="1" smtClean="0">
                              <a:latin typeface="Cambria Math" panose="02040503050406030204" pitchFamily="18" charset="0"/>
                            </a:rPr>
                          </m:ctrlPr>
                        </m:fPr>
                        <m:num>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𝑅</m:t>
                              </m:r>
                            </m:e>
                            <m:sub>
                              <m:r>
                                <a:rPr lang="en-US" sz="1800" b="0" i="1" smtClean="0">
                                  <a:latin typeface="Cambria Math" panose="02040503050406030204" pitchFamily="18" charset="0"/>
                                  <a:ea typeface="Cambria Math" panose="02040503050406030204" pitchFamily="18" charset="0"/>
                                </a:rPr>
                                <m:t>⨁</m:t>
                              </m:r>
                            </m:sub>
                            <m:sup>
                              <m:r>
                                <a:rPr lang="en-US" sz="1800" b="0" i="1" smtClean="0">
                                  <a:latin typeface="Cambria Math" panose="02040503050406030204" pitchFamily="18" charset="0"/>
                                </a:rPr>
                                <m:t>2</m:t>
                              </m:r>
                            </m:sup>
                          </m:sSubSup>
                        </m:num>
                        <m:den>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𝑀</m:t>
                              </m:r>
                            </m:e>
                            <m:sub>
                              <m:r>
                                <a:rPr lang="en-US" sz="1800" b="0" i="1" smtClean="0">
                                  <a:latin typeface="Cambria Math" panose="02040503050406030204" pitchFamily="18" charset="0"/>
                                  <a:ea typeface="Cambria Math" panose="02040503050406030204" pitchFamily="18" charset="0"/>
                                </a:rPr>
                                <m:t>⨁</m:t>
                              </m:r>
                            </m:sub>
                          </m:sSub>
                        </m:den>
                      </m:f>
                      <m:r>
                        <a:rPr lang="en-US" sz="1800" b="0" i="1" smtClean="0">
                          <a:latin typeface="Cambria Math" panose="02040503050406030204" pitchFamily="18" charset="0"/>
                        </a:rPr>
                        <m:t>=6.673</m:t>
                      </m:r>
                      <m:r>
                        <a:rPr lang="en-US" sz="1800" b="0" i="1" smtClean="0">
                          <a:latin typeface="Cambria Math" panose="02040503050406030204" pitchFamily="18" charset="0"/>
                          <a:ea typeface="Cambria Math" panose="02040503050406030204" pitchFamily="18" charset="0"/>
                        </a:rPr>
                        <m:t>×</m:t>
                      </m:r>
                      <m:sSup>
                        <m:sSupPr>
                          <m:ctrlPr>
                            <a:rPr lang="en-US" sz="1800" b="0" i="1" smtClean="0">
                              <a:latin typeface="Cambria Math" panose="02040503050406030204" pitchFamily="18" charset="0"/>
                              <a:ea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10</m:t>
                          </m:r>
                        </m:e>
                        <m:sup>
                          <m:r>
                            <a:rPr lang="en-US" sz="1800" b="0" i="1" smtClean="0">
                              <a:latin typeface="Cambria Math" panose="02040503050406030204" pitchFamily="18" charset="0"/>
                              <a:ea typeface="Cambria Math" panose="02040503050406030204" pitchFamily="18" charset="0"/>
                            </a:rPr>
                            <m:t>−11</m:t>
                          </m:r>
                        </m:sup>
                      </m:sSup>
                      <m:r>
                        <m:rPr>
                          <m:nor/>
                        </m:rPr>
                        <a:rPr lang="en-US" sz="1800" b="0" i="0" smtClean="0">
                          <a:latin typeface="Cambria Math" panose="02040503050406030204" pitchFamily="18" charset="0"/>
                          <a:ea typeface="Cambria Math" panose="02040503050406030204" pitchFamily="18" charset="0"/>
                        </a:rPr>
                        <m:t>  </m:t>
                      </m:r>
                      <m:r>
                        <m:rPr>
                          <m:nor/>
                        </m:rPr>
                        <a:rPr lang="en-US" sz="1800">
                          <a:latin typeface="Cambria Math" panose="02040503050406030204" pitchFamily="18" charset="0"/>
                          <a:ea typeface="Cambria Math" panose="02040503050406030204" pitchFamily="18" charset="0"/>
                        </a:rPr>
                        <m:t>N</m:t>
                      </m:r>
                      <m:r>
                        <a:rPr lang="en-US" sz="1800" b="0" i="1" smtClean="0">
                          <a:latin typeface="Cambria Math" panose="02040503050406030204" pitchFamily="18" charset="0"/>
                          <a:ea typeface="Cambria Math" panose="02040503050406030204" pitchFamily="18" charset="0"/>
                        </a:rPr>
                        <m:t> </m:t>
                      </m:r>
                      <m:sSup>
                        <m:sSupPr>
                          <m:ctrlPr>
                            <a:rPr lang="en-US" sz="1800" i="1">
                              <a:latin typeface="Cambria Math" panose="02040503050406030204" pitchFamily="18" charset="0"/>
                              <a:ea typeface="Cambria Math" panose="02040503050406030204" pitchFamily="18" charset="0"/>
                            </a:rPr>
                          </m:ctrlPr>
                        </m:sSupPr>
                        <m:e>
                          <m:r>
                            <m:rPr>
                              <m:nor/>
                            </m:rPr>
                            <a:rPr lang="en-US" sz="1800">
                              <a:latin typeface="Cambria Math" panose="02040503050406030204" pitchFamily="18" charset="0"/>
                              <a:ea typeface="Cambria Math" panose="02040503050406030204" pitchFamily="18" charset="0"/>
                            </a:rPr>
                            <m:t>m</m:t>
                          </m:r>
                        </m:e>
                        <m:sup>
                          <m:r>
                            <m:rPr>
                              <m:nor/>
                            </m:rPr>
                            <a:rPr lang="en-US" sz="1800">
                              <a:latin typeface="Cambria Math" panose="02040503050406030204" pitchFamily="18" charset="0"/>
                              <a:ea typeface="Cambria Math" panose="02040503050406030204" pitchFamily="18" charset="0"/>
                            </a:rPr>
                            <m:t>2</m:t>
                          </m:r>
                        </m:sup>
                      </m:sSup>
                      <m:r>
                        <a:rPr lang="en-US" sz="1800" b="0" i="1" smtClean="0">
                          <a:latin typeface="Cambria Math" panose="02040503050406030204" pitchFamily="18" charset="0"/>
                          <a:ea typeface="Cambria Math" panose="02040503050406030204" pitchFamily="18" charset="0"/>
                        </a:rPr>
                        <m:t> </m:t>
                      </m:r>
                      <m:sSup>
                        <m:sSupPr>
                          <m:ctrlPr>
                            <a:rPr lang="en-US" sz="1800" i="1">
                              <a:latin typeface="Cambria Math" panose="02040503050406030204" pitchFamily="18" charset="0"/>
                              <a:ea typeface="Cambria Math" panose="02040503050406030204" pitchFamily="18" charset="0"/>
                            </a:rPr>
                          </m:ctrlPr>
                        </m:sSupPr>
                        <m:e>
                          <m:r>
                            <m:rPr>
                              <m:nor/>
                            </m:rPr>
                            <a:rPr lang="en-US" sz="1800">
                              <a:latin typeface="Cambria Math" panose="02040503050406030204" pitchFamily="18" charset="0"/>
                              <a:ea typeface="Cambria Math" panose="02040503050406030204" pitchFamily="18" charset="0"/>
                            </a:rPr>
                            <m:t>kg</m:t>
                          </m:r>
                        </m:e>
                        <m:sup>
                          <m:r>
                            <m:rPr>
                              <m:nor/>
                            </m:rPr>
                            <a:rPr lang="en-US" sz="1800">
                              <a:latin typeface="Cambria Math" panose="02040503050406030204" pitchFamily="18" charset="0"/>
                              <a:ea typeface="Cambria Math" panose="02040503050406030204" pitchFamily="18" charset="0"/>
                            </a:rPr>
                            <m:t>−2</m:t>
                          </m:r>
                        </m:sup>
                      </m:sSup>
                    </m:oMath>
                  </m:oMathPara>
                </a14:m>
                <a:endParaRPr lang="en-US" sz="1800" b="0" i="1" dirty="0" smtClean="0">
                  <a:latin typeface="Cambria Math" panose="02040503050406030204" pitchFamily="18" charset="0"/>
                  <a:ea typeface="Cambria Math" panose="02040503050406030204" pitchFamily="18" charset="0"/>
                </a:endParaRPr>
              </a:p>
              <a:p>
                <a:pPr algn="l"/>
                <a:r>
                  <a:rPr lang="en-US" sz="1800" dirty="0" smtClean="0"/>
                  <a:t> </a:t>
                </a:r>
              </a:p>
            </p:txBody>
          </p:sp>
        </mc:Choice>
        <mc:Fallback xmlns="">
          <p:sp>
            <p:nvSpPr>
              <p:cNvPr id="12" name="TextBox 11"/>
              <p:cNvSpPr txBox="1">
                <a:spLocks noRot="1" noChangeAspect="1" noMove="1" noResize="1" noEditPoints="1" noAdjustHandles="1" noChangeArrowheads="1" noChangeShapeType="1" noTextEdit="1"/>
              </p:cNvSpPr>
              <p:nvPr/>
            </p:nvSpPr>
            <p:spPr>
              <a:xfrm>
                <a:off x="1800855" y="5219550"/>
                <a:ext cx="6107762" cy="901850"/>
              </a:xfrm>
              <a:prstGeom prst="rect">
                <a:avLst/>
              </a:prstGeom>
              <a:blipFill>
                <a:blip r:embed="rId5"/>
                <a:stretch>
                  <a:fillRect/>
                </a:stretch>
              </a:blipFill>
            </p:spPr>
            <p:txBody>
              <a:bodyPr/>
              <a:lstStyle/>
              <a:p>
                <a:r>
                  <a:rPr lang="en-US">
                    <a:noFill/>
                  </a:rPr>
                  <a:t> </a:t>
                </a:r>
              </a:p>
            </p:txBody>
          </p:sp>
        </mc:Fallback>
      </mc:AlternateContent>
      <p:grpSp>
        <p:nvGrpSpPr>
          <p:cNvPr id="18" name="Group 17"/>
          <p:cNvGrpSpPr/>
          <p:nvPr/>
        </p:nvGrpSpPr>
        <p:grpSpPr>
          <a:xfrm>
            <a:off x="2347275" y="4897873"/>
            <a:ext cx="3060019" cy="965599"/>
            <a:chOff x="2347275" y="4897873"/>
            <a:chExt cx="3060019" cy="965599"/>
          </a:xfrm>
        </p:grpSpPr>
        <p:sp>
          <p:nvSpPr>
            <p:cNvPr id="13" name="Oval 12"/>
            <p:cNvSpPr/>
            <p:nvPr/>
          </p:nvSpPr>
          <p:spPr bwMode="auto">
            <a:xfrm>
              <a:off x="2347275" y="5219550"/>
              <a:ext cx="509047" cy="643922"/>
            </a:xfrm>
            <a:prstGeom prst="ellipse">
              <a:avLst/>
            </a:prstGeom>
            <a:noFill/>
            <a:ln w="38100" cap="flat" cmpd="sng" algn="ctr">
              <a:solidFill>
                <a:srgbClr val="FF0000"/>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smtClean="0">
                <a:ln>
                  <a:noFill/>
                </a:ln>
                <a:solidFill>
                  <a:schemeClr val="bg2"/>
                </a:solidFill>
                <a:effectLst/>
                <a:latin typeface="Tahoma" pitchFamily="34" charset="0"/>
                <a:ea typeface="宋体" pitchFamily="2" charset="-122"/>
              </a:endParaRPr>
            </a:p>
          </p:txBody>
        </p:sp>
        <p:sp>
          <p:nvSpPr>
            <p:cNvPr id="14" name="TextBox 13"/>
            <p:cNvSpPr txBox="1"/>
            <p:nvPr/>
          </p:nvSpPr>
          <p:spPr>
            <a:xfrm>
              <a:off x="2992659" y="4897873"/>
              <a:ext cx="2414635" cy="338554"/>
            </a:xfrm>
            <a:prstGeom prst="rect">
              <a:avLst/>
            </a:prstGeom>
            <a:noFill/>
          </p:spPr>
          <p:txBody>
            <a:bodyPr wrap="none" rtlCol="0">
              <a:spAutoFit/>
            </a:bodyPr>
            <a:lstStyle/>
            <a:p>
              <a:pPr algn="l"/>
              <a:r>
                <a:rPr lang="en-US" sz="1600" dirty="0" smtClean="0">
                  <a:solidFill>
                    <a:srgbClr val="FF0000"/>
                  </a:solidFill>
                </a:rPr>
                <a:t>Acceleration of gravity, </a:t>
              </a:r>
              <a:r>
                <a:rPr lang="en-US" sz="1600" i="1" dirty="0" smtClean="0">
                  <a:solidFill>
                    <a:srgbClr val="FF0000"/>
                  </a:solidFill>
                  <a:latin typeface="Times New Roman" panose="02020603050405020304" pitchFamily="18" charset="0"/>
                  <a:cs typeface="Times New Roman" panose="02020603050405020304" pitchFamily="18" charset="0"/>
                </a:rPr>
                <a:t>g</a:t>
              </a:r>
            </a:p>
          </p:txBody>
        </p:sp>
        <p:cxnSp>
          <p:nvCxnSpPr>
            <p:cNvPr id="16" name="Straight Connector 15"/>
            <p:cNvCxnSpPr>
              <a:endCxn id="13" idx="7"/>
            </p:cNvCxnSpPr>
            <p:nvPr/>
          </p:nvCxnSpPr>
          <p:spPr bwMode="auto">
            <a:xfrm flipH="1">
              <a:off x="2781774" y="5067150"/>
              <a:ext cx="197096" cy="246700"/>
            </a:xfrm>
            <a:prstGeom prst="line">
              <a:avLst/>
            </a:prstGeom>
            <a:solidFill>
              <a:schemeClr val="accent1"/>
            </a:solidFill>
            <a:ln w="38100" cap="flat" cmpd="sng" algn="ctr">
              <a:solidFill>
                <a:srgbClr val="FF0000"/>
              </a:solidFill>
              <a:prstDash val="solid"/>
              <a:round/>
              <a:headEnd type="triangle" w="med" len="med"/>
              <a:tailEnd type="none" w="med" len="med"/>
            </a:ln>
            <a:effectLst/>
          </p:spPr>
        </p:cxnSp>
      </p:grpSp>
    </p:spTree>
    <p:extLst>
      <p:ext uri="{BB962C8B-B14F-4D97-AF65-F5344CB8AC3E}">
        <p14:creationId xmlns:p14="http://schemas.microsoft.com/office/powerpoint/2010/main" val="11127745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063"/>
            <a:ext cx="8229600" cy="914400"/>
          </a:xfrm>
        </p:spPr>
        <p:txBody>
          <a:bodyPr/>
          <a:lstStyle/>
          <a:p>
            <a:r>
              <a:rPr lang="en-US" dirty="0" smtClean="0"/>
              <a:t>The Falling Moon</a:t>
            </a:r>
            <a:endParaRPr lang="en-US" dirty="0"/>
          </a:p>
        </p:txBody>
      </p:sp>
      <mc:AlternateContent xmlns:mc="http://schemas.openxmlformats.org/markup-compatibility/2006" xmlns:a14="http://schemas.microsoft.com/office/drawing/2010/main">
        <mc:Choice Requires="a14">
          <p:sp>
            <p:nvSpPr>
              <p:cNvPr id="3" name="Text Placeholder 2"/>
              <p:cNvSpPr>
                <a:spLocks noGrp="1"/>
              </p:cNvSpPr>
              <p:nvPr>
                <p:ph type="body" sz="half" idx="1"/>
              </p:nvPr>
            </p:nvSpPr>
            <p:spPr>
              <a:xfrm>
                <a:off x="457199" y="797347"/>
                <a:ext cx="6358379" cy="3557832"/>
              </a:xfrm>
            </p:spPr>
            <p:txBody>
              <a:bodyPr/>
              <a:lstStyle/>
              <a:p>
                <a:r>
                  <a:rPr lang="en-US" sz="1800" dirty="0" smtClean="0"/>
                  <a:t>This was a great result, but Newton was not done yet.  Like all good scientists, he had to check his work!</a:t>
                </a:r>
              </a:p>
              <a:p>
                <a:r>
                  <a:rPr lang="en-US" sz="1800" dirty="0" smtClean="0"/>
                  <a:t>How?  By comparing the orbit of the Moon with the distance it would fall if his theory were correct.</a:t>
                </a:r>
              </a:p>
              <a:p>
                <a:r>
                  <a:rPr lang="en-US" sz="1800" dirty="0" smtClean="0"/>
                  <a:t>First, he needed the acceleration of gravity at the distance of the Moon:</a:t>
                </a:r>
              </a:p>
              <a:p>
                <a:endParaRPr lang="en-US" sz="1800" dirty="0"/>
              </a:p>
              <a:p>
                <a:endParaRPr lang="en-US" sz="1800" dirty="0" smtClean="0"/>
              </a:p>
              <a:p>
                <a:r>
                  <a:rPr lang="en-US" sz="1800" dirty="0" smtClean="0"/>
                  <a:t>The value of </a:t>
                </a:r>
                <a:r>
                  <a:rPr lang="en-US" sz="1800" i="1" dirty="0" smtClean="0">
                    <a:latin typeface="Times New Roman" panose="02020603050405020304" pitchFamily="18" charset="0"/>
                    <a:cs typeface="Times New Roman" panose="02020603050405020304" pitchFamily="18" charset="0"/>
                  </a:rPr>
                  <a:t>g</a:t>
                </a:r>
                <a:r>
                  <a:rPr lang="en-US" sz="1800" dirty="0">
                    <a:latin typeface="Times New Roman" panose="02020603050405020304" pitchFamily="18" charset="0"/>
                    <a:cs typeface="Times New Roman" panose="02020603050405020304" pitchFamily="18" charset="0"/>
                  </a:rPr>
                  <a:t>'</a:t>
                </a:r>
                <a:r>
                  <a:rPr lang="en-US" sz="1800" dirty="0" smtClean="0"/>
                  <a:t> is </a:t>
                </a:r>
                <a:r>
                  <a:rPr lang="en-US" sz="1800" dirty="0" smtClean="0">
                    <a:latin typeface="Times New Roman" panose="02020603050405020304" pitchFamily="18" charset="0"/>
                    <a:cs typeface="Times New Roman" panose="02020603050405020304" pitchFamily="18" charset="0"/>
                  </a:rPr>
                  <a:t>2.71 x 10</a:t>
                </a:r>
                <a:r>
                  <a:rPr lang="en-US" sz="1800" baseline="30000" dirty="0" smtClean="0">
                    <a:latin typeface="Symbol" panose="05050102010706020507" pitchFamily="18" charset="2"/>
                    <a:cs typeface="Times New Roman" panose="02020603050405020304" pitchFamily="18" charset="0"/>
                  </a:rPr>
                  <a:t>-</a:t>
                </a:r>
                <a:r>
                  <a:rPr lang="en-US" sz="1800" baseline="30000" dirty="0" smtClean="0">
                    <a:latin typeface="Times New Roman" panose="02020603050405020304" pitchFamily="18" charset="0"/>
                    <a:cs typeface="Times New Roman" panose="02020603050405020304" pitchFamily="18" charset="0"/>
                  </a:rPr>
                  <a:t>3</a:t>
                </a:r>
                <a:r>
                  <a:rPr lang="en-US" sz="1800" dirty="0" smtClean="0">
                    <a:latin typeface="Times New Roman" panose="02020603050405020304" pitchFamily="18" charset="0"/>
                    <a:cs typeface="Times New Roman" panose="02020603050405020304" pitchFamily="18" charset="0"/>
                  </a:rPr>
                  <a:t> m s</a:t>
                </a:r>
                <a:r>
                  <a:rPr lang="en-US" sz="1800" baseline="30000" dirty="0" smtClean="0">
                    <a:latin typeface="Symbol" panose="05050102010706020507" pitchFamily="18" charset="2"/>
                    <a:cs typeface="Times New Roman" panose="02020603050405020304" pitchFamily="18" charset="0"/>
                  </a:rPr>
                  <a:t>-</a:t>
                </a:r>
                <a:r>
                  <a:rPr lang="en-US" sz="1800" baseline="30000" dirty="0" smtClean="0">
                    <a:latin typeface="Times New Roman" panose="02020603050405020304" pitchFamily="18" charset="0"/>
                    <a:cs typeface="Times New Roman" panose="02020603050405020304" pitchFamily="18" charset="0"/>
                  </a:rPr>
                  <a:t>2</a:t>
                </a:r>
                <a:r>
                  <a:rPr lang="en-US" sz="1800" dirty="0" smtClean="0"/>
                  <a:t>.  Thus, in 1 s, the Moon will fall a distance:</a:t>
                </a:r>
                <a14:m>
                  <m:oMath xmlns:m="http://schemas.openxmlformats.org/officeDocument/2006/math">
                    <m:r>
                      <a:rPr lang="en-US" sz="1800" b="0" i="0" smtClean="0">
                        <a:latin typeface="Cambria Math" panose="02040503050406030204" pitchFamily="18" charset="0"/>
                      </a:rPr>
                      <m:t>  </m:t>
                    </m:r>
                    <m:r>
                      <a:rPr lang="en-US" sz="1800" b="0" i="1" smtClean="0">
                        <a:latin typeface="Cambria Math" panose="02040503050406030204" pitchFamily="18" charset="0"/>
                      </a:rPr>
                      <m:t>𝑥</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r>
                      <a:rPr lang="en-US" sz="1800" b="0" i="1" smtClean="0">
                        <a:latin typeface="Cambria Math" panose="02040503050406030204" pitchFamily="18" charset="0"/>
                      </a:rPr>
                      <m:t>𝑎</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𝑡</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𝑔</m:t>
                        </m:r>
                      </m:e>
                      <m:sup>
                        <m:r>
                          <a:rPr lang="en-US" sz="1800" b="0" i="1" smtClean="0">
                            <a:latin typeface="Cambria Math" panose="02040503050406030204" pitchFamily="18" charset="0"/>
                          </a:rPr>
                          <m:t>′</m:t>
                        </m:r>
                      </m:sup>
                    </m:sSup>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𝑡</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=1.36</m:t>
                    </m:r>
                    <m:r>
                      <a:rPr lang="en-US" sz="1800" b="0" i="1" smtClean="0">
                        <a:latin typeface="Cambria Math" panose="02040503050406030204" pitchFamily="18" charset="0"/>
                        <a:ea typeface="Cambria Math" panose="02040503050406030204" pitchFamily="18" charset="0"/>
                      </a:rPr>
                      <m:t>×</m:t>
                    </m:r>
                    <m:sSup>
                      <m:sSupPr>
                        <m:ctrlPr>
                          <a:rPr lang="en-US" sz="1800" b="0" i="1" smtClean="0">
                            <a:latin typeface="Cambria Math" panose="02040503050406030204" pitchFamily="18" charset="0"/>
                            <a:ea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10</m:t>
                        </m:r>
                      </m:e>
                      <m:sup>
                        <m:r>
                          <a:rPr lang="en-US" sz="1800" b="0" i="1" smtClean="0">
                            <a:latin typeface="Cambria Math" panose="02040503050406030204" pitchFamily="18" charset="0"/>
                            <a:ea typeface="Cambria Math" panose="02040503050406030204" pitchFamily="18" charset="0"/>
                          </a:rPr>
                          <m:t>−3</m:t>
                        </m:r>
                      </m:sup>
                    </m:sSup>
                    <m:r>
                      <a:rPr lang="en-US" sz="1800" b="0" i="1" smtClean="0">
                        <a:latin typeface="Cambria Math" panose="02040503050406030204" pitchFamily="18" charset="0"/>
                        <a:ea typeface="Cambria Math" panose="02040503050406030204" pitchFamily="18" charset="0"/>
                      </a:rPr>
                      <m:t> </m:t>
                    </m:r>
                    <m:r>
                      <m:rPr>
                        <m:nor/>
                      </m:rPr>
                      <a:rPr lang="en-US" sz="1800" b="0" i="0" smtClean="0">
                        <a:latin typeface="Cambria Math" panose="02040503050406030204" pitchFamily="18" charset="0"/>
                        <a:ea typeface="Cambria Math" panose="02040503050406030204" pitchFamily="18" charset="0"/>
                      </a:rPr>
                      <m:t>m</m:t>
                    </m:r>
                    <m:r>
                      <m:rPr>
                        <m:nor/>
                      </m:rPr>
                      <a:rPr lang="en-US" sz="1800" b="0" i="0" smtClean="0">
                        <a:latin typeface="Cambria Math" panose="02040503050406030204" pitchFamily="18" charset="0"/>
                        <a:ea typeface="Cambria Math" panose="02040503050406030204" pitchFamily="18" charset="0"/>
                      </a:rPr>
                      <m:t>.</m:t>
                    </m:r>
                  </m:oMath>
                </a14:m>
                <a:endParaRPr lang="en-US" sz="1800" dirty="0" smtClean="0"/>
              </a:p>
              <a:p>
                <a:r>
                  <a:rPr lang="en-US" sz="1800" dirty="0" smtClean="0"/>
                  <a:t>Let’s see if this matches the orbit of the Moon.</a:t>
                </a:r>
              </a:p>
            </p:txBody>
          </p:sp>
        </mc:Choice>
        <mc:Fallback xmlns="">
          <p:sp>
            <p:nvSpPr>
              <p:cNvPr id="3" name="Text Placeholder 2"/>
              <p:cNvSpPr>
                <a:spLocks noGrp="1" noRot="1" noChangeAspect="1" noMove="1" noResize="1" noEditPoints="1" noAdjustHandles="1" noChangeArrowheads="1" noChangeShapeType="1" noTextEdit="1"/>
              </p:cNvSpPr>
              <p:nvPr>
                <p:ph type="body" sz="half" idx="1"/>
              </p:nvPr>
            </p:nvSpPr>
            <p:spPr>
              <a:xfrm>
                <a:off x="457199" y="797347"/>
                <a:ext cx="6358379" cy="3557832"/>
              </a:xfrm>
              <a:blipFill>
                <a:blip r:embed="rId2"/>
                <a:stretch>
                  <a:fillRect l="-192" t="-1029" r="-1630" b="-2744"/>
                </a:stretch>
              </a:blipFill>
            </p:spPr>
            <p:txBody>
              <a:bodyPr/>
              <a:lstStyle/>
              <a:p>
                <a:r>
                  <a:rPr lang="en-US">
                    <a:noFill/>
                  </a:rPr>
                  <a:t> </a:t>
                </a:r>
              </a:p>
            </p:txBody>
          </p:sp>
        </mc:Fallback>
      </mc:AlternateContent>
      <p:sp>
        <p:nvSpPr>
          <p:cNvPr id="6" name="Date Placeholder 5"/>
          <p:cNvSpPr>
            <a:spLocks noGrp="1"/>
          </p:cNvSpPr>
          <p:nvPr>
            <p:ph type="dt" sz="half" idx="10"/>
          </p:nvPr>
        </p:nvSpPr>
        <p:spPr/>
        <p:txBody>
          <a:bodyPr/>
          <a:lstStyle/>
          <a:p>
            <a:pPr>
              <a:defRPr/>
            </a:pPr>
            <a:r>
              <a:rPr lang="en-US" smtClean="0"/>
              <a:t>September 13, 2018</a:t>
            </a:r>
            <a:endParaRPr lang="en-US" altLang="zh-CN"/>
          </a:p>
        </p:txBody>
      </p:sp>
      <p:pic>
        <p:nvPicPr>
          <p:cNvPr id="2050" name="Picture 2" descr="https://web.njit.edu/~gary/320/assets/Moonfall.gif"/>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bwMode="auto">
          <a:xfrm>
            <a:off x="6646486" y="797347"/>
            <a:ext cx="2247900" cy="22479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8" name="TextBox 7"/>
              <p:cNvSpPr txBox="1"/>
              <p:nvPr/>
            </p:nvSpPr>
            <p:spPr>
              <a:xfrm>
                <a:off x="1851345" y="2563897"/>
                <a:ext cx="3631572" cy="962699"/>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rPr>
                        <m:t>𝐹</m:t>
                      </m:r>
                      <m:r>
                        <a:rPr lang="en-US" sz="1800" b="0" i="1" smtClean="0">
                          <a:latin typeface="Cambria Math" panose="02040503050406030204" pitchFamily="18" charset="0"/>
                        </a:rPr>
                        <m:t>=</m:t>
                      </m:r>
                      <m:r>
                        <a:rPr lang="en-US" sz="1800" b="0" i="1" smtClean="0">
                          <a:latin typeface="Cambria Math" panose="02040503050406030204" pitchFamily="18" charset="0"/>
                        </a:rPr>
                        <m:t>𝐺</m:t>
                      </m:r>
                      <m:f>
                        <m:fPr>
                          <m:ctrlPr>
                            <a:rPr lang="en-US" sz="1800" b="0" i="1" smtClean="0">
                              <a:latin typeface="Cambria Math" panose="02040503050406030204" pitchFamily="18" charset="0"/>
                            </a:rPr>
                          </m:ctrlPr>
                        </m:fPr>
                        <m:num>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𝑀</m:t>
                              </m:r>
                            </m:e>
                            <m:sub>
                              <m:r>
                                <a:rPr lang="en-US" sz="1800" b="0" i="1" smtClean="0">
                                  <a:latin typeface="Cambria Math" panose="02040503050406030204" pitchFamily="18" charset="0"/>
                                  <a:ea typeface="Cambria Math" panose="02040503050406030204" pitchFamily="18" charset="0"/>
                                </a:rPr>
                                <m:t>⊕</m:t>
                              </m:r>
                            </m:sub>
                          </m:sSub>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𝑀</m:t>
                              </m:r>
                            </m:e>
                            <m:sub>
                              <m:r>
                                <a:rPr lang="en-US" sz="1800" i="1">
                                  <a:latin typeface="Cambria Math" panose="02040503050406030204" pitchFamily="18" charset="0"/>
                                </a:rPr>
                                <m:t>⦅</m:t>
                              </m:r>
                            </m:sub>
                          </m:sSub>
                        </m:num>
                        <m:den>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𝐷</m:t>
                              </m:r>
                            </m:e>
                            <m:sub>
                              <m:r>
                                <a:rPr lang="en-US" sz="1800" b="0" i="1" smtClean="0">
                                  <a:latin typeface="Cambria Math" panose="02040503050406030204" pitchFamily="18" charset="0"/>
                                </a:rPr>
                                <m:t>⦅</m:t>
                              </m:r>
                            </m:sub>
                            <m:sup>
                              <m:r>
                                <a:rPr lang="en-US" sz="1800" b="0" i="1" smtClean="0">
                                  <a:latin typeface="Cambria Math" panose="02040503050406030204" pitchFamily="18" charset="0"/>
                                </a:rPr>
                                <m:t>2</m:t>
                              </m:r>
                            </m:sup>
                          </m:sSubSup>
                        </m:den>
                      </m:f>
                      <m:r>
                        <a:rPr lang="en-US" sz="1800" i="1">
                          <a:latin typeface="Cambria Math" panose="02040503050406030204" pitchFamily="18" charset="0"/>
                        </a:rPr>
                        <m:t>=</m:t>
                      </m:r>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𝑀</m:t>
                          </m:r>
                        </m:e>
                        <m:sub>
                          <m:r>
                            <a:rPr lang="en-US" sz="1800" i="1">
                              <a:latin typeface="Cambria Math" panose="02040503050406030204" pitchFamily="18" charset="0"/>
                            </a:rPr>
                            <m:t>⦅</m:t>
                          </m:r>
                        </m:sub>
                      </m:sSub>
                      <m:f>
                        <m:fPr>
                          <m:ctrlPr>
                            <a:rPr lang="en-US" sz="1800" b="0" i="1" smtClean="0">
                              <a:latin typeface="Cambria Math" panose="02040503050406030204" pitchFamily="18" charset="0"/>
                            </a:rPr>
                          </m:ctrlPr>
                        </m:fPr>
                        <m:num>
                          <m:sSubSup>
                            <m:sSubSupPr>
                              <m:ctrlPr>
                                <a:rPr lang="en-US" sz="1800" i="1" smtClean="0">
                                  <a:latin typeface="Cambria Math" panose="02040503050406030204" pitchFamily="18" charset="0"/>
                                </a:rPr>
                              </m:ctrlPr>
                            </m:sSubSupPr>
                            <m:e>
                              <m:r>
                                <a:rPr lang="en-US" sz="1800" b="0" i="1" smtClean="0">
                                  <a:latin typeface="Cambria Math" panose="02040503050406030204" pitchFamily="18" charset="0"/>
                                </a:rPr>
                                <m:t>𝑅</m:t>
                              </m:r>
                            </m:e>
                            <m:sub>
                              <m:r>
                                <a:rPr lang="en-US" sz="1800" i="1">
                                  <a:latin typeface="Cambria Math" panose="02040503050406030204" pitchFamily="18" charset="0"/>
                                  <a:ea typeface="Cambria Math" panose="02040503050406030204" pitchFamily="18" charset="0"/>
                                </a:rPr>
                                <m:t>⊕</m:t>
                              </m:r>
                            </m:sub>
                            <m:sup>
                              <m:r>
                                <a:rPr lang="en-US" sz="1800" b="0" i="1" smtClean="0">
                                  <a:latin typeface="Cambria Math" panose="02040503050406030204" pitchFamily="18" charset="0"/>
                                </a:rPr>
                                <m:t>2</m:t>
                              </m:r>
                            </m:sup>
                          </m:sSubSup>
                        </m:num>
                        <m:den>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𝐷</m:t>
                              </m:r>
                            </m:e>
                            <m:sub>
                              <m:r>
                                <a:rPr lang="en-US" sz="1800" i="1">
                                  <a:latin typeface="Cambria Math" panose="02040503050406030204" pitchFamily="18" charset="0"/>
                                </a:rPr>
                                <m:t>⦅</m:t>
                              </m:r>
                            </m:sub>
                            <m:sup>
                              <m:r>
                                <a:rPr lang="en-US" sz="1800" b="0" i="1" smtClean="0">
                                  <a:latin typeface="Cambria Math" panose="02040503050406030204" pitchFamily="18" charset="0"/>
                                </a:rPr>
                                <m:t>2</m:t>
                              </m:r>
                            </m:sup>
                          </m:sSubSup>
                        </m:den>
                      </m:f>
                      <m:r>
                        <a:rPr lang="en-US" sz="1800" b="0" i="1" smtClean="0">
                          <a:latin typeface="Cambria Math" panose="02040503050406030204" pitchFamily="18" charset="0"/>
                        </a:rPr>
                        <m:t>=</m:t>
                      </m:r>
                      <m:r>
                        <a:rPr lang="en-US" sz="1800" b="0" i="1" smtClean="0">
                          <a:latin typeface="Cambria Math" panose="02040503050406030204" pitchFamily="18" charset="0"/>
                        </a:rPr>
                        <m:t>𝑔</m:t>
                      </m:r>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𝑀</m:t>
                          </m:r>
                        </m:e>
                        <m:sub>
                          <m:r>
                            <a:rPr lang="en-US" sz="1800" i="1">
                              <a:latin typeface="Cambria Math" panose="02040503050406030204" pitchFamily="18" charset="0"/>
                            </a:rPr>
                            <m:t>⦅</m:t>
                          </m:r>
                        </m:sub>
                      </m:sSub>
                    </m:oMath>
                  </m:oMathPara>
                </a14:m>
                <a:endParaRPr lang="en-US" sz="1800" b="0" i="1" dirty="0" smtClean="0">
                  <a:latin typeface="Cambria Math" panose="02040503050406030204" pitchFamily="18" charset="0"/>
                  <a:ea typeface="Cambria Math" panose="02040503050406030204" pitchFamily="18" charset="0"/>
                </a:endParaRPr>
              </a:p>
              <a:p>
                <a:pPr algn="l"/>
                <a:r>
                  <a:rPr lang="en-US" sz="1800" dirty="0" smtClean="0"/>
                  <a:t> </a:t>
                </a:r>
              </a:p>
            </p:txBody>
          </p:sp>
        </mc:Choice>
        <mc:Fallback xmlns="">
          <p:sp>
            <p:nvSpPr>
              <p:cNvPr id="8" name="TextBox 7"/>
              <p:cNvSpPr txBox="1">
                <a:spLocks noRot="1" noChangeAspect="1" noMove="1" noResize="1" noEditPoints="1" noAdjustHandles="1" noChangeArrowheads="1" noChangeShapeType="1" noTextEdit="1"/>
              </p:cNvSpPr>
              <p:nvPr/>
            </p:nvSpPr>
            <p:spPr>
              <a:xfrm>
                <a:off x="1851345" y="2563897"/>
                <a:ext cx="3631572" cy="962699"/>
              </a:xfrm>
              <a:prstGeom prst="rect">
                <a:avLst/>
              </a:prstGeom>
              <a:blipFill>
                <a:blip r:embed="rId4"/>
                <a:stretch>
                  <a:fillRect/>
                </a:stretch>
              </a:blipFill>
            </p:spPr>
            <p:txBody>
              <a:bodyPr/>
              <a:lstStyle/>
              <a:p>
                <a:r>
                  <a:rPr lang="en-US">
                    <a:noFill/>
                  </a:rPr>
                  <a:t> </a:t>
                </a:r>
              </a:p>
            </p:txBody>
          </p:sp>
        </mc:Fallback>
      </mc:AlternateContent>
      <p:sp>
        <p:nvSpPr>
          <p:cNvPr id="9" name="Text Placeholder 2"/>
          <p:cNvSpPr txBox="1">
            <a:spLocks/>
          </p:cNvSpPr>
          <p:nvPr/>
        </p:nvSpPr>
        <p:spPr bwMode="auto">
          <a:xfrm>
            <a:off x="457198" y="4355179"/>
            <a:ext cx="8328583" cy="1166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9999FF"/>
              </a:buClr>
              <a:buSzPct val="80000"/>
              <a:buFont typeface="Wingdings" panose="05000000000000000000" pitchFamily="2" charset="2"/>
              <a:buChar char="q"/>
              <a:defRPr sz="3200">
                <a:solidFill>
                  <a:schemeClr val="bg2"/>
                </a:solidFill>
                <a:latin typeface="+mn-lt"/>
                <a:ea typeface="+mn-ea"/>
                <a:cs typeface="+mn-cs"/>
              </a:defRPr>
            </a:lvl1pPr>
            <a:lvl2pPr marL="742950" indent="-285750" algn="l" rtl="0" eaLnBrk="0" fontAlgn="base" hangingPunct="0">
              <a:spcBef>
                <a:spcPct val="20000"/>
              </a:spcBef>
              <a:spcAft>
                <a:spcPct val="0"/>
              </a:spcAft>
              <a:buClr>
                <a:srgbClr val="9999FF"/>
              </a:buClr>
              <a:buSzPct val="65000"/>
              <a:buFont typeface="Wingdings" panose="05000000000000000000" pitchFamily="2" charset="2"/>
              <a:buChar char="n"/>
              <a:defRPr sz="2800">
                <a:solidFill>
                  <a:schemeClr val="bg2"/>
                </a:solidFill>
                <a:latin typeface="+mn-lt"/>
              </a:defRPr>
            </a:lvl2pPr>
            <a:lvl3pPr marL="1143000" indent="-228600" algn="l" rtl="0" eaLnBrk="0" fontAlgn="base" hangingPunct="0">
              <a:spcBef>
                <a:spcPct val="20000"/>
              </a:spcBef>
              <a:spcAft>
                <a:spcPct val="0"/>
              </a:spcAft>
              <a:buClr>
                <a:srgbClr val="9999FF"/>
              </a:buClr>
              <a:buSzPct val="65000"/>
              <a:buFont typeface="Wingdings" panose="05000000000000000000" pitchFamily="2" charset="2"/>
              <a:buChar char="n"/>
              <a:defRPr sz="2400">
                <a:solidFill>
                  <a:schemeClr val="bg2"/>
                </a:solidFill>
                <a:latin typeface="+mn-lt"/>
              </a:defRPr>
            </a:lvl3pPr>
            <a:lvl4pPr marL="1600200" indent="-228600" algn="l" rtl="0" eaLnBrk="0" fontAlgn="base" hangingPunct="0">
              <a:spcBef>
                <a:spcPct val="20000"/>
              </a:spcBef>
              <a:spcAft>
                <a:spcPct val="0"/>
              </a:spcAft>
              <a:buClr>
                <a:srgbClr val="9999FF"/>
              </a:buClr>
              <a:buSzPct val="65000"/>
              <a:buFont typeface="Wingdings" panose="05000000000000000000" pitchFamily="2" charset="2"/>
              <a:buChar char="n"/>
              <a:defRPr sz="2000">
                <a:solidFill>
                  <a:schemeClr val="bg2"/>
                </a:solidFill>
                <a:latin typeface="+mn-lt"/>
              </a:defRPr>
            </a:lvl4pPr>
            <a:lvl5pPr marL="2057400" indent="-228600" algn="l" rtl="0" eaLnBrk="0" fontAlgn="base" hangingPunct="0">
              <a:spcBef>
                <a:spcPct val="20000"/>
              </a:spcBef>
              <a:spcAft>
                <a:spcPct val="0"/>
              </a:spcAft>
              <a:buClr>
                <a:srgbClr val="9999FF"/>
              </a:buClr>
              <a:buSzPct val="65000"/>
              <a:buFont typeface="Wingdings" panose="05000000000000000000" pitchFamily="2" charset="2"/>
              <a:buChar char="n"/>
              <a:defRPr sz="2000">
                <a:solidFill>
                  <a:schemeClr val="bg2"/>
                </a:solidFill>
                <a:latin typeface="+mn-lt"/>
              </a:defRPr>
            </a:lvl5pPr>
            <a:lvl6pPr marL="25146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6pPr>
            <a:lvl7pPr marL="29718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7pPr>
            <a:lvl8pPr marL="34290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8pPr>
            <a:lvl9pPr marL="38862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9pPr>
          </a:lstStyle>
          <a:p>
            <a:r>
              <a:rPr lang="en-US" sz="1800" dirty="0"/>
              <a:t>The sidereal period of the Moon is </a:t>
            </a:r>
            <a:r>
              <a:rPr lang="en-US" sz="1800" i="1" dirty="0">
                <a:latin typeface="Times New Roman" panose="02020603050405020304" pitchFamily="18" charset="0"/>
                <a:cs typeface="Times New Roman" panose="02020603050405020304" pitchFamily="18" charset="0"/>
              </a:rPr>
              <a:t>P</a:t>
            </a:r>
            <a:r>
              <a:rPr lang="en-US" sz="1800" dirty="0">
                <a:latin typeface="Times New Roman" panose="02020603050405020304" pitchFamily="18" charset="0"/>
                <a:cs typeface="Times New Roman" panose="02020603050405020304" pitchFamily="18" charset="0"/>
              </a:rPr>
              <a:t> = 27.32 days = </a:t>
            </a:r>
            <a:r>
              <a:rPr lang="en-US" sz="1800" dirty="0" smtClean="0">
                <a:latin typeface="Times New Roman" panose="02020603050405020304" pitchFamily="18" charset="0"/>
                <a:cs typeface="Times New Roman" panose="02020603050405020304" pitchFamily="18" charset="0"/>
              </a:rPr>
              <a:t>2.36×10</a:t>
            </a:r>
            <a:r>
              <a:rPr lang="en-US" sz="1800" baseline="30000" dirty="0" smtClean="0">
                <a:latin typeface="Times New Roman" panose="02020603050405020304" pitchFamily="18" charset="0"/>
                <a:cs typeface="Times New Roman" panose="02020603050405020304" pitchFamily="18" charset="0"/>
              </a:rPr>
              <a:t>6</a:t>
            </a:r>
            <a:r>
              <a:rPr lang="en-US" sz="1800" dirty="0">
                <a:latin typeface="Times New Roman" panose="02020603050405020304" pitchFamily="18" charset="0"/>
                <a:cs typeface="Times New Roman" panose="02020603050405020304" pitchFamily="18" charset="0"/>
              </a:rPr>
              <a:t> s</a:t>
            </a:r>
            <a:r>
              <a:rPr lang="en-US" sz="1800" dirty="0"/>
              <a:t>, so the angular velocity is </a:t>
            </a:r>
            <a:r>
              <a:rPr lang="en-US" sz="1800" dirty="0">
                <a:latin typeface="Times New Roman" panose="02020603050405020304" pitchFamily="18" charset="0"/>
                <a:cs typeface="Times New Roman" panose="02020603050405020304" pitchFamily="18" charset="0"/>
              </a:rPr>
              <a:t>2</a:t>
            </a:r>
            <a:r>
              <a:rPr lang="en-US" sz="1800" dirty="0">
                <a:latin typeface="Symbol" panose="05050102010706020507" pitchFamily="18" charset="2"/>
                <a:cs typeface="Times New Roman" panose="02020603050405020304" pitchFamily="18" charset="0"/>
              </a:rPr>
              <a:t>p</a:t>
            </a:r>
            <a:r>
              <a:rPr lang="en-US" sz="1800" dirty="0">
                <a:latin typeface="Times New Roman" panose="02020603050405020304" pitchFamily="18" charset="0"/>
                <a:cs typeface="Times New Roman" panose="02020603050405020304" pitchFamily="18" charset="0"/>
              </a:rPr>
              <a:t>/</a:t>
            </a:r>
            <a:r>
              <a:rPr lang="en-US" sz="1800" i="1" dirty="0">
                <a:latin typeface="Times New Roman" panose="02020603050405020304" pitchFamily="18" charset="0"/>
                <a:cs typeface="Times New Roman" panose="02020603050405020304" pitchFamily="18" charset="0"/>
              </a:rPr>
              <a:t>P</a:t>
            </a:r>
            <a:r>
              <a:rPr lang="en-US" sz="1800" dirty="0">
                <a:latin typeface="Times New Roman" panose="02020603050405020304" pitchFamily="18" charset="0"/>
                <a:cs typeface="Times New Roman" panose="02020603050405020304" pitchFamily="18" charset="0"/>
              </a:rPr>
              <a:t> = </a:t>
            </a:r>
            <a:r>
              <a:rPr lang="en-US" sz="1800" dirty="0" smtClean="0">
                <a:latin typeface="Times New Roman" panose="02020603050405020304" pitchFamily="18" charset="0"/>
                <a:cs typeface="Times New Roman" panose="02020603050405020304" pitchFamily="18" charset="0"/>
              </a:rPr>
              <a:t>2.66</a:t>
            </a:r>
            <a:r>
              <a:rPr lang="en-US" sz="1800" dirty="0">
                <a:latin typeface="Times New Roman" panose="02020603050405020304" pitchFamily="18" charset="0"/>
                <a:cs typeface="Times New Roman" panose="02020603050405020304" pitchFamily="18" charset="0"/>
              </a:rPr>
              <a:t>×</a:t>
            </a:r>
            <a:r>
              <a:rPr lang="en-US" sz="1800" dirty="0" smtClean="0">
                <a:latin typeface="Times New Roman" panose="02020603050405020304" pitchFamily="18" charset="0"/>
                <a:cs typeface="Times New Roman" panose="02020603050405020304" pitchFamily="18" charset="0"/>
              </a:rPr>
              <a:t>10</a:t>
            </a:r>
            <a:r>
              <a:rPr lang="en-US" sz="1800" baseline="30000" dirty="0" smtClean="0">
                <a:latin typeface="Symbol" panose="05050102010706020507" pitchFamily="18" charset="2"/>
                <a:cs typeface="Times New Roman" panose="02020603050405020304" pitchFamily="18" charset="0"/>
              </a:rPr>
              <a:t>-</a:t>
            </a:r>
            <a:r>
              <a:rPr lang="en-US" sz="1800" baseline="30000" dirty="0" smtClean="0">
                <a:latin typeface="Times New Roman" panose="02020603050405020304" pitchFamily="18" charset="0"/>
                <a:cs typeface="Times New Roman" panose="02020603050405020304" pitchFamily="18" charset="0"/>
              </a:rPr>
              <a:t>6</a:t>
            </a:r>
            <a:r>
              <a:rPr lang="en-US" sz="1800" dirty="0">
                <a:latin typeface="Times New Roman" panose="02020603050405020304" pitchFamily="18" charset="0"/>
                <a:cs typeface="Times New Roman" panose="02020603050405020304" pitchFamily="18" charset="0"/>
              </a:rPr>
              <a:t> s</a:t>
            </a:r>
            <a:r>
              <a:rPr lang="en-US" sz="1800" baseline="30000" dirty="0">
                <a:latin typeface="Symbol" panose="05050102010706020507" pitchFamily="18" charset="2"/>
                <a:cs typeface="Times New Roman" panose="02020603050405020304" pitchFamily="18" charset="0"/>
              </a:rPr>
              <a:t>-</a:t>
            </a:r>
            <a:r>
              <a:rPr lang="en-US" sz="1800" baseline="30000" dirty="0">
                <a:latin typeface="Times New Roman" panose="02020603050405020304" pitchFamily="18" charset="0"/>
                <a:cs typeface="Times New Roman" panose="02020603050405020304" pitchFamily="18" charset="0"/>
              </a:rPr>
              <a:t>1</a:t>
            </a:r>
            <a:r>
              <a:rPr lang="en-US" sz="1800" dirty="0"/>
              <a:t>.  Thus, in </a:t>
            </a:r>
            <a:r>
              <a:rPr lang="en-US" sz="1800" dirty="0">
                <a:latin typeface="Times New Roman" panose="02020603050405020304" pitchFamily="18" charset="0"/>
                <a:cs typeface="Times New Roman" panose="02020603050405020304" pitchFamily="18" charset="0"/>
              </a:rPr>
              <a:t>1 s</a:t>
            </a:r>
            <a:r>
              <a:rPr lang="en-US" sz="1800" dirty="0"/>
              <a:t>, the Moon moves through an angle of </a:t>
            </a:r>
            <a:r>
              <a:rPr lang="en-US" sz="1800" dirty="0" smtClean="0">
                <a:latin typeface="Times New Roman" panose="02020603050405020304" pitchFamily="18" charset="0"/>
                <a:cs typeface="Times New Roman" panose="02020603050405020304" pitchFamily="18" charset="0"/>
              </a:rPr>
              <a:t>2.66</a:t>
            </a:r>
            <a:r>
              <a:rPr lang="en-US" sz="1800" dirty="0">
                <a:latin typeface="Times New Roman" panose="02020603050405020304" pitchFamily="18" charset="0"/>
                <a:cs typeface="Times New Roman" panose="02020603050405020304" pitchFamily="18" charset="0"/>
              </a:rPr>
              <a:t>×10</a:t>
            </a:r>
            <a:r>
              <a:rPr lang="en-US" sz="1800" baseline="30000" dirty="0">
                <a:latin typeface="Symbol" panose="05050102010706020507" pitchFamily="18" charset="2"/>
                <a:cs typeface="Times New Roman" panose="02020603050405020304" pitchFamily="18" charset="0"/>
              </a:rPr>
              <a:t>-</a:t>
            </a:r>
            <a:r>
              <a:rPr lang="en-US" sz="1800" baseline="30000" dirty="0">
                <a:latin typeface="Times New Roman" panose="02020603050405020304" pitchFamily="18" charset="0"/>
                <a:cs typeface="Times New Roman" panose="02020603050405020304" pitchFamily="18" charset="0"/>
              </a:rPr>
              <a:t>6</a:t>
            </a:r>
            <a:r>
              <a:rPr lang="en-US" sz="1800" dirty="0">
                <a:latin typeface="Times New Roman" panose="02020603050405020304" pitchFamily="18" charset="0"/>
                <a:cs typeface="Times New Roman" panose="02020603050405020304" pitchFamily="18" charset="0"/>
              </a:rPr>
              <a:t> radians</a:t>
            </a:r>
            <a:r>
              <a:rPr lang="en-US" sz="1800" dirty="0"/>
              <a:t>. The distance that the Moon falls is shown in the figure </a:t>
            </a:r>
            <a:r>
              <a:rPr lang="en-US" sz="1800" dirty="0" smtClean="0"/>
              <a:t>above, </a:t>
            </a:r>
            <a:r>
              <a:rPr lang="en-US" sz="1800" dirty="0"/>
              <a:t>and is related to the distance to the Moon </a:t>
            </a:r>
            <a:r>
              <a:rPr lang="en-US" sz="1800" dirty="0" smtClean="0"/>
              <a:t>by</a:t>
            </a:r>
            <a:endParaRPr lang="en-US" sz="1800" dirty="0"/>
          </a:p>
        </p:txBody>
      </p:sp>
      <mc:AlternateContent xmlns:mc="http://schemas.openxmlformats.org/markup-compatibility/2006" xmlns:a14="http://schemas.microsoft.com/office/drawing/2010/main">
        <mc:Choice Requires="a14">
          <p:sp>
            <p:nvSpPr>
              <p:cNvPr id="10" name="TextBox 9"/>
              <p:cNvSpPr txBox="1"/>
              <p:nvPr/>
            </p:nvSpPr>
            <p:spPr>
              <a:xfrm>
                <a:off x="659133" y="5521484"/>
                <a:ext cx="8126648" cy="569195"/>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𝑑</m:t>
                      </m:r>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𝐷</m:t>
                              </m:r>
                            </m:e>
                            <m:sub>
                              <m:r>
                                <a:rPr lang="en-US" sz="1600" i="1">
                                  <a:latin typeface="Cambria Math" panose="02040503050406030204" pitchFamily="18" charset="0"/>
                                </a:rPr>
                                <m:t>⦅</m:t>
                              </m:r>
                            </m:sub>
                          </m:sSub>
                        </m:num>
                        <m:den>
                          <m:func>
                            <m:funcPr>
                              <m:ctrlPr>
                                <a:rPr lang="en-US" sz="1600" b="0" i="1" smtClean="0">
                                  <a:latin typeface="Cambria Math" panose="02040503050406030204" pitchFamily="18" charset="0"/>
                                </a:rPr>
                              </m:ctrlPr>
                            </m:funcPr>
                            <m:fName>
                              <m:r>
                                <m:rPr>
                                  <m:sty m:val="p"/>
                                </m:rPr>
                                <a:rPr lang="en-US" sz="1600" b="0" i="0" smtClean="0">
                                  <a:latin typeface="Cambria Math" panose="02040503050406030204" pitchFamily="18" charset="0"/>
                                </a:rPr>
                                <m:t>cos</m:t>
                              </m:r>
                            </m:fName>
                            <m:e>
                              <m:r>
                                <a:rPr lang="en-US" sz="1600" i="1">
                                  <a:latin typeface="Cambria Math" panose="02040503050406030204" pitchFamily="18" charset="0"/>
                                  <a:ea typeface="Cambria Math" panose="02040503050406030204" pitchFamily="18" charset="0"/>
                                </a:rPr>
                                <m:t>𝜃</m:t>
                              </m:r>
                            </m:e>
                          </m:func>
                        </m:den>
                      </m:f>
                      <m:r>
                        <a:rPr lang="en-US" sz="1600" i="1">
                          <a:latin typeface="Cambria Math" panose="02040503050406030204" pitchFamily="18" charset="0"/>
                          <a:ea typeface="Cambria Math" panose="02040503050406030204" pitchFamily="18" charset="0"/>
                        </a:rPr>
                        <m:t> −</m:t>
                      </m:r>
                      <m:sSub>
                        <m:sSubPr>
                          <m:ctrlPr>
                            <a:rPr lang="en-US" sz="1600" i="1">
                              <a:latin typeface="Cambria Math" panose="02040503050406030204" pitchFamily="18" charset="0"/>
                            </a:rPr>
                          </m:ctrlPr>
                        </m:sSubPr>
                        <m:e>
                          <m:r>
                            <a:rPr lang="en-US" sz="1600" i="1">
                              <a:latin typeface="Cambria Math" panose="02040503050406030204" pitchFamily="18" charset="0"/>
                            </a:rPr>
                            <m:t>𝐷</m:t>
                          </m:r>
                        </m:e>
                        <m:sub>
                          <m:r>
                            <a:rPr lang="en-US" sz="1600" i="1">
                              <a:latin typeface="Cambria Math" panose="02040503050406030204" pitchFamily="18" charset="0"/>
                            </a:rPr>
                            <m:t>⦅</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𝐷</m:t>
                          </m:r>
                        </m:e>
                        <m:sub>
                          <m:r>
                            <a:rPr lang="en-US" sz="1600" i="1">
                              <a:latin typeface="Cambria Math" panose="02040503050406030204" pitchFamily="18" charset="0"/>
                            </a:rPr>
                            <m:t>⦅</m:t>
                          </m:r>
                        </m:sub>
                      </m:sSub>
                      <m:d>
                        <m:dPr>
                          <m:ctrlPr>
                            <a:rPr lang="en-US" sz="1600" i="1" smtClean="0">
                              <a:latin typeface="Cambria Math" panose="02040503050406030204" pitchFamily="18" charset="0"/>
                            </a:rPr>
                          </m:ctrlPr>
                        </m:dPr>
                        <m:e>
                          <m:r>
                            <a:rPr lang="en-US" sz="1600" i="1">
                              <a:latin typeface="Cambria Math" panose="02040503050406030204" pitchFamily="18" charset="0"/>
                            </a:rPr>
                            <m:t>1−</m:t>
                          </m:r>
                          <m:f>
                            <m:fPr>
                              <m:ctrlPr>
                                <a:rPr lang="en-US" sz="1600" i="1">
                                  <a:latin typeface="Cambria Math" panose="02040503050406030204" pitchFamily="18" charset="0"/>
                                </a:rPr>
                              </m:ctrlPr>
                            </m:fPr>
                            <m:num>
                              <m:r>
                                <a:rPr lang="en-US" sz="1600" i="1">
                                  <a:latin typeface="Cambria Math" panose="02040503050406030204" pitchFamily="18" charset="0"/>
                                </a:rPr>
                                <m:t>1</m:t>
                              </m:r>
                            </m:num>
                            <m:den>
                              <m:func>
                                <m:funcPr>
                                  <m:ctrlPr>
                                    <a:rPr lang="en-US" sz="1600" i="1">
                                      <a:latin typeface="Cambria Math" panose="02040503050406030204" pitchFamily="18" charset="0"/>
                                    </a:rPr>
                                  </m:ctrlPr>
                                </m:funcPr>
                                <m:fName>
                                  <m:r>
                                    <m:rPr>
                                      <m:sty m:val="p"/>
                                    </m:rPr>
                                    <a:rPr lang="en-US" sz="1600">
                                      <a:latin typeface="Cambria Math" panose="02040503050406030204" pitchFamily="18" charset="0"/>
                                    </a:rPr>
                                    <m:t>cos</m:t>
                                  </m:r>
                                </m:fName>
                                <m:e>
                                  <m:r>
                                    <a:rPr lang="en-US" sz="1600" i="1">
                                      <a:latin typeface="Cambria Math" panose="02040503050406030204" pitchFamily="18" charset="0"/>
                                      <a:ea typeface="Cambria Math" panose="02040503050406030204" pitchFamily="18" charset="0"/>
                                    </a:rPr>
                                    <m:t>𝜃</m:t>
                                  </m:r>
                                </m:e>
                              </m:func>
                            </m:den>
                          </m:f>
                        </m:e>
                      </m:d>
                      <m:r>
                        <a:rPr lang="en-US" sz="160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rPr>
                          </m:ctrlPr>
                        </m:fPr>
                        <m:num>
                          <m:sSub>
                            <m:sSubPr>
                              <m:ctrlPr>
                                <a:rPr lang="en-US" sz="1600" i="1">
                                  <a:latin typeface="Cambria Math" panose="02040503050406030204" pitchFamily="18" charset="0"/>
                                </a:rPr>
                              </m:ctrlPr>
                            </m:sSubPr>
                            <m:e>
                              <m:r>
                                <a:rPr lang="en-US" sz="1600" i="1">
                                  <a:latin typeface="Cambria Math" panose="02040503050406030204" pitchFamily="18" charset="0"/>
                                </a:rPr>
                                <m:t>𝐷</m:t>
                              </m:r>
                            </m:e>
                            <m:sub>
                              <m:r>
                                <a:rPr lang="en-US" sz="1600" i="1">
                                  <a:latin typeface="Cambria Math" panose="02040503050406030204" pitchFamily="18" charset="0"/>
                                </a:rPr>
                                <m:t>⦅</m:t>
                              </m:r>
                            </m:sub>
                          </m:sSub>
                          <m:sSup>
                            <m:sSupPr>
                              <m:ctrlPr>
                                <a:rPr lang="en-US" sz="1600" i="1" smtClean="0">
                                  <a:latin typeface="Cambria Math" panose="02040503050406030204" pitchFamily="18" charset="0"/>
                                </a:rPr>
                              </m:ctrlPr>
                            </m:sSupPr>
                            <m:e>
                              <m:r>
                                <a:rPr lang="en-US" sz="1600" i="1" smtClean="0">
                                  <a:latin typeface="Cambria Math" panose="02040503050406030204" pitchFamily="18" charset="0"/>
                                  <a:ea typeface="Cambria Math" panose="02040503050406030204" pitchFamily="18" charset="0"/>
                                </a:rPr>
                                <m:t>𝜃</m:t>
                              </m:r>
                            </m:e>
                            <m:sup>
                              <m:r>
                                <a:rPr lang="en-US" sz="1600" b="0" i="1" smtClean="0">
                                  <a:latin typeface="Cambria Math" panose="02040503050406030204" pitchFamily="18" charset="0"/>
                                </a:rPr>
                                <m:t>2</m:t>
                              </m:r>
                            </m:sup>
                          </m:sSup>
                        </m:num>
                        <m:den>
                          <m:r>
                            <a:rPr lang="en-US" sz="1600" b="0" i="1" smtClean="0">
                              <a:latin typeface="Cambria Math" panose="02040503050406030204" pitchFamily="18" charset="0"/>
                            </a:rPr>
                            <m:t>2</m:t>
                          </m:r>
                        </m:den>
                      </m:f>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2</m:t>
                          </m:r>
                        </m:den>
                      </m:f>
                      <m:d>
                        <m:dPr>
                          <m:ctrlPr>
                            <a:rPr lang="en-US" sz="1600" b="0" i="1" smtClean="0">
                              <a:latin typeface="Cambria Math" panose="02040503050406030204" pitchFamily="18" charset="0"/>
                            </a:rPr>
                          </m:ctrlPr>
                        </m:dPr>
                        <m:e>
                          <m:r>
                            <a:rPr lang="en-US" sz="1600" b="0" i="1" smtClean="0">
                              <a:latin typeface="Cambria Math" panose="02040503050406030204" pitchFamily="18" charset="0"/>
                            </a:rPr>
                            <m:t>384,000 </m:t>
                          </m:r>
                          <m:r>
                            <m:rPr>
                              <m:nor/>
                            </m:rPr>
                            <a:rPr lang="en-US" sz="1600" b="0" i="0" smtClean="0">
                              <a:latin typeface="Cambria Math" panose="02040503050406030204" pitchFamily="18" charset="0"/>
                            </a:rPr>
                            <m:t>km</m:t>
                          </m:r>
                        </m:e>
                      </m:d>
                      <m:sSup>
                        <m:sSupPr>
                          <m:ctrlPr>
                            <a:rPr lang="en-US" sz="1600" b="0" i="1" smtClean="0">
                              <a:latin typeface="Cambria Math" panose="02040503050406030204" pitchFamily="18" charset="0"/>
                              <a:ea typeface="Cambria Math" panose="02040503050406030204" pitchFamily="18" charset="0"/>
                            </a:rPr>
                          </m:ctrlPr>
                        </m:sSupPr>
                        <m:e>
                          <m:d>
                            <m:dPr>
                              <m:ctrlPr>
                                <a:rPr lang="en-US" sz="1600" i="1">
                                  <a:latin typeface="Cambria Math" panose="02040503050406030204" pitchFamily="18" charset="0"/>
                                </a:rPr>
                              </m:ctrlPr>
                            </m:dPr>
                            <m:e>
                              <m:r>
                                <a:rPr lang="en-US" sz="1600" i="1">
                                  <a:latin typeface="Cambria Math" panose="02040503050406030204" pitchFamily="18" charset="0"/>
                                </a:rPr>
                                <m:t>2.66</m:t>
                              </m:r>
                              <m:r>
                                <a:rPr lang="en-US" sz="1600" i="1">
                                  <a:latin typeface="Cambria Math" panose="02040503050406030204" pitchFamily="18" charset="0"/>
                                  <a:ea typeface="Cambria Math" panose="02040503050406030204" pitchFamily="18" charset="0"/>
                                </a:rPr>
                                <m:t>×</m:t>
                              </m:r>
                              <m:sSup>
                                <m:sSupPr>
                                  <m:ctrlPr>
                                    <a:rPr lang="en-US" sz="1600" i="1">
                                      <a:latin typeface="Cambria Math" panose="02040503050406030204" pitchFamily="18" charset="0"/>
                                      <a:ea typeface="Cambria Math" panose="02040503050406030204" pitchFamily="18" charset="0"/>
                                    </a:rPr>
                                  </m:ctrlPr>
                                </m:sSupPr>
                                <m:e>
                                  <m:r>
                                    <a:rPr lang="en-US" sz="1600" i="1">
                                      <a:latin typeface="Cambria Math" panose="02040503050406030204" pitchFamily="18" charset="0"/>
                                      <a:ea typeface="Cambria Math" panose="02040503050406030204" pitchFamily="18" charset="0"/>
                                    </a:rPr>
                                    <m:t>10</m:t>
                                  </m:r>
                                </m:e>
                                <m:sup>
                                  <m:r>
                                    <a:rPr lang="en-US" sz="1600" i="1">
                                      <a:latin typeface="Cambria Math" panose="02040503050406030204" pitchFamily="18" charset="0"/>
                                      <a:ea typeface="Cambria Math" panose="02040503050406030204" pitchFamily="18" charset="0"/>
                                    </a:rPr>
                                    <m:t>−6</m:t>
                                  </m:r>
                                </m:sup>
                              </m:sSup>
                            </m:e>
                          </m:d>
                        </m:e>
                        <m:sup>
                          <m:r>
                            <a:rPr lang="en-US" sz="1600" b="0" i="1" smtClean="0">
                              <a:latin typeface="Cambria Math" panose="02040503050406030204" pitchFamily="18" charset="0"/>
                              <a:ea typeface="Cambria Math" panose="02040503050406030204" pitchFamily="18" charset="0"/>
                            </a:rPr>
                            <m:t>2</m:t>
                          </m:r>
                        </m:sup>
                      </m:sSup>
                      <m:r>
                        <a:rPr lang="en-US" sz="1600" b="0" i="1" smtClean="0">
                          <a:latin typeface="Cambria Math" panose="02040503050406030204" pitchFamily="18" charset="0"/>
                          <a:ea typeface="Cambria Math" panose="02040503050406030204" pitchFamily="18" charset="0"/>
                        </a:rPr>
                        <m:t>=1.36×</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10</m:t>
                          </m:r>
                        </m:e>
                        <m:sup>
                          <m:r>
                            <a:rPr lang="en-US" sz="1600" b="0" i="1" smtClean="0">
                              <a:latin typeface="Cambria Math" panose="02040503050406030204" pitchFamily="18" charset="0"/>
                              <a:ea typeface="Cambria Math" panose="02040503050406030204" pitchFamily="18" charset="0"/>
                            </a:rPr>
                            <m:t>−3</m:t>
                          </m:r>
                        </m:sup>
                      </m:sSup>
                      <m:r>
                        <a:rPr lang="en-US" sz="1600" b="0" i="1" smtClean="0">
                          <a:latin typeface="Cambria Math" panose="02040503050406030204" pitchFamily="18" charset="0"/>
                          <a:ea typeface="Cambria Math" panose="02040503050406030204" pitchFamily="18" charset="0"/>
                        </a:rPr>
                        <m:t> </m:t>
                      </m:r>
                      <m:r>
                        <m:rPr>
                          <m:nor/>
                        </m:rPr>
                        <a:rPr lang="en-US" sz="1600" b="0" i="0" smtClean="0">
                          <a:latin typeface="Cambria Math" panose="02040503050406030204" pitchFamily="18" charset="0"/>
                          <a:ea typeface="Cambria Math" panose="02040503050406030204" pitchFamily="18" charset="0"/>
                        </a:rPr>
                        <m:t>m</m:t>
                      </m:r>
                    </m:oMath>
                  </m:oMathPara>
                </a14:m>
                <a:endParaRPr lang="en-US" sz="1600" dirty="0" smtClean="0"/>
              </a:p>
            </p:txBody>
          </p:sp>
        </mc:Choice>
        <mc:Fallback xmlns="">
          <p:sp>
            <p:nvSpPr>
              <p:cNvPr id="10" name="TextBox 9"/>
              <p:cNvSpPr txBox="1">
                <a:spLocks noRot="1" noChangeAspect="1" noMove="1" noResize="1" noEditPoints="1" noAdjustHandles="1" noChangeArrowheads="1" noChangeShapeType="1" noTextEdit="1"/>
              </p:cNvSpPr>
              <p:nvPr/>
            </p:nvSpPr>
            <p:spPr>
              <a:xfrm>
                <a:off x="659133" y="5521484"/>
                <a:ext cx="8126648" cy="569195"/>
              </a:xfrm>
              <a:prstGeom prst="rect">
                <a:avLst/>
              </a:prstGeom>
              <a:blipFill>
                <a:blip r:embed="rId5"/>
                <a:stretch>
                  <a:fillRect/>
                </a:stretch>
              </a:blipFill>
            </p:spPr>
            <p:txBody>
              <a:bodyPr/>
              <a:lstStyle/>
              <a:p>
                <a:r>
                  <a:rPr lang="en-US">
                    <a:noFill/>
                  </a:rPr>
                  <a:t> </a:t>
                </a:r>
              </a:p>
            </p:txBody>
          </p:sp>
        </mc:Fallback>
      </mc:AlternateContent>
      <p:grpSp>
        <p:nvGrpSpPr>
          <p:cNvPr id="18" name="Group 17"/>
          <p:cNvGrpSpPr/>
          <p:nvPr/>
        </p:nvGrpSpPr>
        <p:grpSpPr>
          <a:xfrm>
            <a:off x="4854804" y="3526596"/>
            <a:ext cx="4039582" cy="2564767"/>
            <a:chOff x="4854804" y="3526596"/>
            <a:chExt cx="4039582" cy="2564767"/>
          </a:xfrm>
        </p:grpSpPr>
        <p:sp>
          <p:nvSpPr>
            <p:cNvPr id="11" name="Oval 10"/>
            <p:cNvSpPr/>
            <p:nvPr/>
          </p:nvSpPr>
          <p:spPr bwMode="auto">
            <a:xfrm>
              <a:off x="4854804" y="3526596"/>
              <a:ext cx="1668544" cy="555210"/>
            </a:xfrm>
            <a:prstGeom prst="ellipse">
              <a:avLst/>
            </a:prstGeom>
            <a:noFill/>
            <a:ln w="38100" cap="flat" cmpd="sng" algn="ctr">
              <a:solidFill>
                <a:srgbClr val="FF0000"/>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smtClean="0">
                <a:ln>
                  <a:noFill/>
                </a:ln>
                <a:solidFill>
                  <a:schemeClr val="bg2"/>
                </a:solidFill>
                <a:effectLst/>
                <a:latin typeface="Tahoma" pitchFamily="34" charset="0"/>
                <a:ea typeface="宋体" pitchFamily="2" charset="-122"/>
              </a:endParaRPr>
            </a:p>
          </p:txBody>
        </p:sp>
        <p:sp>
          <p:nvSpPr>
            <p:cNvPr id="13" name="Oval 12"/>
            <p:cNvSpPr/>
            <p:nvPr/>
          </p:nvSpPr>
          <p:spPr bwMode="auto">
            <a:xfrm>
              <a:off x="7225842" y="5536153"/>
              <a:ext cx="1668544" cy="555210"/>
            </a:xfrm>
            <a:prstGeom prst="ellipse">
              <a:avLst/>
            </a:prstGeom>
            <a:noFill/>
            <a:ln w="38100" cap="flat" cmpd="sng" algn="ctr">
              <a:solidFill>
                <a:srgbClr val="FF0000"/>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smtClean="0">
                <a:ln>
                  <a:noFill/>
                </a:ln>
                <a:solidFill>
                  <a:schemeClr val="bg2"/>
                </a:solidFill>
                <a:effectLst/>
                <a:latin typeface="Tahoma" pitchFamily="34" charset="0"/>
                <a:ea typeface="宋体" pitchFamily="2" charset="-122"/>
              </a:endParaRPr>
            </a:p>
          </p:txBody>
        </p:sp>
        <p:sp>
          <p:nvSpPr>
            <p:cNvPr id="12" name="TextBox 11"/>
            <p:cNvSpPr txBox="1"/>
            <p:nvPr/>
          </p:nvSpPr>
          <p:spPr>
            <a:xfrm>
              <a:off x="6968336" y="3769712"/>
              <a:ext cx="1628972" cy="369332"/>
            </a:xfrm>
            <a:prstGeom prst="rect">
              <a:avLst/>
            </a:prstGeom>
            <a:noFill/>
          </p:spPr>
          <p:txBody>
            <a:bodyPr wrap="none" rtlCol="0">
              <a:spAutoFit/>
            </a:bodyPr>
            <a:lstStyle/>
            <a:p>
              <a:pPr algn="l"/>
              <a:r>
                <a:rPr lang="en-US" sz="1800" dirty="0" smtClean="0">
                  <a:solidFill>
                    <a:srgbClr val="FF0000"/>
                  </a:solidFill>
                </a:rPr>
                <a:t>Same answer!</a:t>
              </a:r>
            </a:p>
          </p:txBody>
        </p:sp>
        <p:cxnSp>
          <p:nvCxnSpPr>
            <p:cNvPr id="15" name="Straight Connector 14"/>
            <p:cNvCxnSpPr>
              <a:stCxn id="11" idx="6"/>
              <a:endCxn id="12" idx="1"/>
            </p:cNvCxnSpPr>
            <p:nvPr/>
          </p:nvCxnSpPr>
          <p:spPr bwMode="auto">
            <a:xfrm>
              <a:off x="6523348" y="3804201"/>
              <a:ext cx="444988" cy="150177"/>
            </a:xfrm>
            <a:prstGeom prst="line">
              <a:avLst/>
            </a:prstGeom>
            <a:solidFill>
              <a:schemeClr val="accent1"/>
            </a:solidFill>
            <a:ln w="38100" cap="flat" cmpd="sng" algn="ctr">
              <a:solidFill>
                <a:srgbClr val="FF0000"/>
              </a:solidFill>
              <a:prstDash val="solid"/>
              <a:round/>
              <a:headEnd type="arrow" w="med" len="med"/>
              <a:tailEnd type="none" w="med" len="med"/>
            </a:ln>
            <a:effectLst/>
          </p:spPr>
        </p:cxnSp>
        <p:cxnSp>
          <p:nvCxnSpPr>
            <p:cNvPr id="17" name="Straight Arrow Connector 16"/>
            <p:cNvCxnSpPr>
              <a:stCxn id="12" idx="2"/>
              <a:endCxn id="13" idx="0"/>
            </p:cNvCxnSpPr>
            <p:nvPr/>
          </p:nvCxnSpPr>
          <p:spPr bwMode="auto">
            <a:xfrm>
              <a:off x="7782822" y="4139044"/>
              <a:ext cx="277292" cy="1397109"/>
            </a:xfrm>
            <a:prstGeom prst="straightConnector1">
              <a:avLst/>
            </a:prstGeom>
            <a:solidFill>
              <a:schemeClr val="accent1"/>
            </a:solidFill>
            <a:ln w="38100" cap="flat" cmpd="sng" algn="ctr">
              <a:solidFill>
                <a:srgbClr val="FF0000"/>
              </a:solidFill>
              <a:prstDash val="solid"/>
              <a:round/>
              <a:headEnd type="none" w="med" len="med"/>
              <a:tailEnd type="arrow" w="med" len="med"/>
            </a:ln>
            <a:effectLst/>
          </p:spPr>
        </p:cxnSp>
      </p:grpSp>
    </p:spTree>
    <p:extLst>
      <p:ext uri="{BB962C8B-B14F-4D97-AF65-F5344CB8AC3E}">
        <p14:creationId xmlns:p14="http://schemas.microsoft.com/office/powerpoint/2010/main" val="17776844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Series Expansions</a:t>
            </a:r>
            <a:endParaRPr lang="en-US" dirty="0"/>
          </a:p>
        </p:txBody>
      </p:sp>
      <p:sp>
        <p:nvSpPr>
          <p:cNvPr id="3" name="Text Placeholder 2"/>
          <p:cNvSpPr>
            <a:spLocks noGrp="1"/>
          </p:cNvSpPr>
          <p:nvPr>
            <p:ph type="body" sz="half" idx="1"/>
          </p:nvPr>
        </p:nvSpPr>
        <p:spPr>
          <a:xfrm>
            <a:off x="457199" y="1447800"/>
            <a:ext cx="8319155" cy="4648200"/>
          </a:xfrm>
        </p:spPr>
        <p:txBody>
          <a:bodyPr/>
          <a:lstStyle/>
          <a:p>
            <a:r>
              <a:rPr lang="en-US" sz="1800" dirty="0" smtClean="0"/>
              <a:t>The approximation                                 required the use of two expansions:</a:t>
            </a:r>
          </a:p>
          <a:p>
            <a:endParaRPr lang="en-US" sz="1800" dirty="0"/>
          </a:p>
          <a:p>
            <a:endParaRPr lang="en-US" sz="1800" dirty="0" smtClean="0"/>
          </a:p>
          <a:p>
            <a:endParaRPr lang="en-US" sz="1800" dirty="0"/>
          </a:p>
          <a:p>
            <a:endParaRPr lang="en-US" sz="1800" dirty="0" smtClean="0"/>
          </a:p>
          <a:p>
            <a:r>
              <a:rPr lang="en-US" sz="1800" dirty="0" smtClean="0"/>
              <a:t>These are often necessary for working with very small numbers, or numbers very close to 1 (as in this case).  Most calculators will evaluate </a:t>
            </a:r>
            <a:r>
              <a:rPr lang="en-US" sz="1800" dirty="0" smtClean="0">
                <a:latin typeface="Times New Roman" panose="02020603050405020304" pitchFamily="18" charset="0"/>
                <a:cs typeface="Times New Roman" panose="02020603050405020304" pitchFamily="18" charset="0"/>
              </a:rPr>
              <a:t>cos(2.66×10</a:t>
            </a:r>
            <a:r>
              <a:rPr lang="en-US" sz="1800" baseline="30000" dirty="0" smtClean="0">
                <a:latin typeface="Symbol" panose="05050102010706020507" pitchFamily="18" charset="2"/>
                <a:cs typeface="Times New Roman" panose="02020603050405020304" pitchFamily="18" charset="0"/>
              </a:rPr>
              <a:t>-</a:t>
            </a:r>
            <a:r>
              <a:rPr lang="en-US" sz="1800" baseline="30000" dirty="0" smtClean="0">
                <a:latin typeface="Times New Roman" panose="02020603050405020304" pitchFamily="18" charset="0"/>
                <a:cs typeface="Times New Roman" panose="02020603050405020304" pitchFamily="18" charset="0"/>
              </a:rPr>
              <a:t>6</a:t>
            </a:r>
            <a:r>
              <a:rPr lang="en-US" sz="1800" dirty="0" smtClean="0">
                <a:latin typeface="Times New Roman" panose="02020603050405020304" pitchFamily="18" charset="0"/>
                <a:cs typeface="Times New Roman" panose="02020603050405020304" pitchFamily="18" charset="0"/>
              </a:rPr>
              <a:t>)</a:t>
            </a:r>
            <a:r>
              <a:rPr lang="en-US" sz="1800" dirty="0" smtClean="0"/>
              <a:t> as </a:t>
            </a:r>
            <a:r>
              <a:rPr lang="en-US" sz="1800" dirty="0" smtClean="0">
                <a:latin typeface="Times New Roman" panose="02020603050405020304" pitchFamily="18" charset="0"/>
                <a:cs typeface="Times New Roman" panose="02020603050405020304" pitchFamily="18" charset="0"/>
              </a:rPr>
              <a:t>1</a:t>
            </a:r>
            <a:r>
              <a:rPr lang="en-US" sz="1800" dirty="0" smtClean="0"/>
              <a:t>, which would give a result of </a:t>
            </a:r>
            <a:r>
              <a:rPr lang="en-US" sz="1800" dirty="0" smtClean="0">
                <a:latin typeface="Times New Roman" panose="02020603050405020304" pitchFamily="18" charset="0"/>
                <a:cs typeface="Times New Roman" panose="02020603050405020304" pitchFamily="18" charset="0"/>
              </a:rPr>
              <a:t>0</a:t>
            </a:r>
            <a:r>
              <a:rPr lang="en-US" sz="1800" dirty="0" smtClean="0"/>
              <a:t> in the above case.</a:t>
            </a:r>
          </a:p>
          <a:p>
            <a:r>
              <a:rPr lang="en-US" sz="1800" dirty="0" smtClean="0"/>
              <a:t>You should be able to recognize situations where an expansion is called for, and be able to perform the expansion using the appropriate formula.</a:t>
            </a:r>
            <a:endParaRPr lang="en-US" sz="1800" dirty="0"/>
          </a:p>
        </p:txBody>
      </p:sp>
      <p:sp>
        <p:nvSpPr>
          <p:cNvPr id="6" name="Date Placeholder 5"/>
          <p:cNvSpPr>
            <a:spLocks noGrp="1"/>
          </p:cNvSpPr>
          <p:nvPr>
            <p:ph type="dt" sz="half" idx="10"/>
          </p:nvPr>
        </p:nvSpPr>
        <p:spPr/>
        <p:txBody>
          <a:bodyPr/>
          <a:lstStyle/>
          <a:p>
            <a:pPr>
              <a:defRPr/>
            </a:pPr>
            <a:r>
              <a:rPr lang="en-US" smtClean="0"/>
              <a:t>September 13, 2018</a:t>
            </a:r>
            <a:endParaRPr lang="en-US" altLang="zh-CN"/>
          </a:p>
        </p:txBody>
      </p:sp>
      <mc:AlternateContent xmlns:mc="http://schemas.openxmlformats.org/markup-compatibility/2006" xmlns:a14="http://schemas.microsoft.com/office/drawing/2010/main">
        <mc:Choice Requires="a14">
          <p:sp>
            <p:nvSpPr>
              <p:cNvPr id="7" name="Rectangle 6"/>
              <p:cNvSpPr/>
              <p:nvPr/>
            </p:nvSpPr>
            <p:spPr>
              <a:xfrm>
                <a:off x="2780905" y="1267119"/>
                <a:ext cx="2417975" cy="73263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𝐷</m:t>
                          </m:r>
                        </m:e>
                        <m:sub>
                          <m:r>
                            <a:rPr lang="en-US" sz="1800" i="1">
                              <a:latin typeface="Cambria Math" panose="02040503050406030204" pitchFamily="18" charset="0"/>
                            </a:rPr>
                            <m:t>⦅</m:t>
                          </m:r>
                        </m:sub>
                      </m:sSub>
                      <m:d>
                        <m:dPr>
                          <m:ctrlPr>
                            <a:rPr lang="en-US" sz="1800" i="1">
                              <a:latin typeface="Cambria Math" panose="02040503050406030204" pitchFamily="18" charset="0"/>
                            </a:rPr>
                          </m:ctrlPr>
                        </m:dPr>
                        <m:e>
                          <m:r>
                            <a:rPr lang="en-US" sz="1800" i="1">
                              <a:latin typeface="Cambria Math" panose="02040503050406030204" pitchFamily="18" charset="0"/>
                            </a:rPr>
                            <m:t>1−</m:t>
                          </m:r>
                          <m:f>
                            <m:fPr>
                              <m:ctrlPr>
                                <a:rPr lang="en-US" sz="1800" i="1">
                                  <a:latin typeface="Cambria Math" panose="02040503050406030204" pitchFamily="18" charset="0"/>
                                </a:rPr>
                              </m:ctrlPr>
                            </m:fPr>
                            <m:num>
                              <m:r>
                                <a:rPr lang="en-US" sz="1800" i="1">
                                  <a:latin typeface="Cambria Math" panose="02040503050406030204" pitchFamily="18" charset="0"/>
                                </a:rPr>
                                <m:t>1</m:t>
                              </m:r>
                            </m:num>
                            <m:den>
                              <m:func>
                                <m:funcPr>
                                  <m:ctrlPr>
                                    <a:rPr lang="en-US" sz="1800" i="1">
                                      <a:latin typeface="Cambria Math" panose="02040503050406030204" pitchFamily="18" charset="0"/>
                                    </a:rPr>
                                  </m:ctrlPr>
                                </m:funcPr>
                                <m:fName>
                                  <m:r>
                                    <m:rPr>
                                      <m:sty m:val="p"/>
                                    </m:rPr>
                                    <a:rPr lang="en-US" sz="1800">
                                      <a:latin typeface="Cambria Math" panose="02040503050406030204" pitchFamily="18" charset="0"/>
                                    </a:rPr>
                                    <m:t>cos</m:t>
                                  </m:r>
                                </m:fName>
                                <m:e>
                                  <m:r>
                                    <a:rPr lang="en-US" sz="1800" i="1">
                                      <a:latin typeface="Cambria Math" panose="02040503050406030204" pitchFamily="18" charset="0"/>
                                      <a:ea typeface="Cambria Math" panose="02040503050406030204" pitchFamily="18" charset="0"/>
                                    </a:rPr>
                                    <m:t>𝜃</m:t>
                                  </m:r>
                                </m:e>
                              </m:func>
                            </m:den>
                          </m:f>
                        </m:e>
                      </m:d>
                      <m:r>
                        <a:rPr lang="en-US" sz="1800" i="1">
                          <a:latin typeface="Cambria Math" panose="02040503050406030204" pitchFamily="18" charset="0"/>
                          <a:ea typeface="Cambria Math" panose="02040503050406030204" pitchFamily="18" charset="0"/>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panose="02040503050406030204" pitchFamily="18" charset="0"/>
                                </a:rPr>
                                <m:t>𝐷</m:t>
                              </m:r>
                            </m:e>
                            <m:sub>
                              <m:r>
                                <a:rPr lang="en-US" sz="1800" i="1">
                                  <a:latin typeface="Cambria Math" panose="02040503050406030204" pitchFamily="18" charset="0"/>
                                </a:rPr>
                                <m:t>⦅</m:t>
                              </m:r>
                            </m:sub>
                          </m:sSub>
                          <m:sSup>
                            <m:sSupPr>
                              <m:ctrlPr>
                                <a:rPr lang="en-US" sz="1800" i="1">
                                  <a:latin typeface="Cambria Math" panose="02040503050406030204" pitchFamily="18" charset="0"/>
                                </a:rPr>
                              </m:ctrlPr>
                            </m:sSupPr>
                            <m:e>
                              <m:r>
                                <a:rPr lang="en-US" sz="1800" i="1">
                                  <a:latin typeface="Cambria Math" panose="02040503050406030204" pitchFamily="18" charset="0"/>
                                  <a:ea typeface="Cambria Math" panose="02040503050406030204" pitchFamily="18" charset="0"/>
                                </a:rPr>
                                <m:t>𝜃</m:t>
                              </m:r>
                            </m:e>
                            <m:sup>
                              <m:r>
                                <a:rPr lang="en-US" sz="1800" i="1">
                                  <a:latin typeface="Cambria Math" panose="02040503050406030204" pitchFamily="18" charset="0"/>
                                </a:rPr>
                                <m:t>2</m:t>
                              </m:r>
                            </m:sup>
                          </m:sSup>
                        </m:num>
                        <m:den>
                          <m:r>
                            <a:rPr lang="en-US" sz="1800" i="1">
                              <a:latin typeface="Cambria Math" panose="02040503050406030204" pitchFamily="18" charset="0"/>
                            </a:rPr>
                            <m:t>2</m:t>
                          </m:r>
                        </m:den>
                      </m:f>
                    </m:oMath>
                  </m:oMathPara>
                </a14:m>
                <a:endParaRPr lang="en-US" sz="1800" dirty="0"/>
              </a:p>
            </p:txBody>
          </p:sp>
        </mc:Choice>
        <mc:Fallback xmlns="">
          <p:sp>
            <p:nvSpPr>
              <p:cNvPr id="7" name="Rectangle 6"/>
              <p:cNvSpPr>
                <a:spLocks noRot="1" noChangeAspect="1" noMove="1" noResize="1" noEditPoints="1" noAdjustHandles="1" noChangeArrowheads="1" noChangeShapeType="1" noTextEdit="1"/>
              </p:cNvSpPr>
              <p:nvPr/>
            </p:nvSpPr>
            <p:spPr>
              <a:xfrm>
                <a:off x="2780905" y="1267119"/>
                <a:ext cx="2417975" cy="732636"/>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283946" y="2133007"/>
                <a:ext cx="2528192" cy="553998"/>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func>
                        <m:funcPr>
                          <m:ctrlPr>
                            <a:rPr lang="en-US" sz="1800" i="1" smtClean="0">
                              <a:latin typeface="Cambria Math" panose="02040503050406030204" pitchFamily="18" charset="0"/>
                            </a:rPr>
                          </m:ctrlPr>
                        </m:funcPr>
                        <m:fName>
                          <m:r>
                            <m:rPr>
                              <m:sty m:val="p"/>
                            </m:rPr>
                            <a:rPr lang="en-US" sz="1800" i="0" smtClean="0">
                              <a:latin typeface="Cambria Math" panose="02040503050406030204" pitchFamily="18" charset="0"/>
                            </a:rPr>
                            <m:t>cos</m:t>
                          </m:r>
                        </m:fName>
                        <m:e>
                          <m:r>
                            <a:rPr lang="en-US" sz="1800" i="1" smtClean="0">
                              <a:latin typeface="Cambria Math" panose="02040503050406030204" pitchFamily="18" charset="0"/>
                              <a:ea typeface="Cambria Math" panose="02040503050406030204" pitchFamily="18" charset="0"/>
                            </a:rPr>
                            <m:t>𝜃</m:t>
                          </m:r>
                        </m:e>
                      </m:func>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𝜃</m:t>
                              </m:r>
                            </m:e>
                            <m:sup>
                              <m:r>
                                <a:rPr lang="en-US" sz="1800" b="0" i="1" smtClean="0">
                                  <a:latin typeface="Cambria Math" panose="02040503050406030204" pitchFamily="18" charset="0"/>
                                </a:rPr>
                                <m:t>2</m:t>
                              </m:r>
                            </m:sup>
                          </m:sSup>
                        </m:num>
                        <m:den>
                          <m:r>
                            <a:rPr lang="en-US" sz="1800" b="0" i="1" smtClean="0">
                              <a:latin typeface="Cambria Math" panose="02040503050406030204" pitchFamily="18" charset="0"/>
                            </a:rPr>
                            <m:t>2</m:t>
                          </m:r>
                        </m:den>
                      </m:f>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𝜃</m:t>
                              </m:r>
                            </m:e>
                            <m:sup>
                              <m:r>
                                <a:rPr lang="en-US" sz="1800" b="0" i="1" smtClean="0">
                                  <a:latin typeface="Cambria Math" panose="02040503050406030204" pitchFamily="18" charset="0"/>
                                </a:rPr>
                                <m:t>4</m:t>
                              </m:r>
                            </m:sup>
                          </m:sSup>
                        </m:num>
                        <m:den>
                          <m:r>
                            <a:rPr lang="en-US" sz="1800" b="0" i="1" smtClean="0">
                              <a:latin typeface="Cambria Math" panose="02040503050406030204" pitchFamily="18" charset="0"/>
                            </a:rPr>
                            <m:t>24</m:t>
                          </m:r>
                        </m:den>
                      </m:f>
                      <m:r>
                        <a:rPr lang="en-US" sz="1800" b="0" i="1" smtClean="0">
                          <a:latin typeface="Cambria Math" panose="02040503050406030204" pitchFamily="18" charset="0"/>
                        </a:rPr>
                        <m:t>−…</m:t>
                      </m:r>
                    </m:oMath>
                  </m:oMathPara>
                </a14:m>
                <a:endParaRPr lang="en-US" sz="1800" dirty="0" smtClean="0"/>
              </a:p>
            </p:txBody>
          </p:sp>
        </mc:Choice>
        <mc:Fallback xmlns="">
          <p:sp>
            <p:nvSpPr>
              <p:cNvPr id="8" name="TextBox 7"/>
              <p:cNvSpPr txBox="1">
                <a:spLocks noRot="1" noChangeAspect="1" noMove="1" noResize="1" noEditPoints="1" noAdjustHandles="1" noChangeArrowheads="1" noChangeShapeType="1" noTextEdit="1"/>
              </p:cNvSpPr>
              <p:nvPr/>
            </p:nvSpPr>
            <p:spPr>
              <a:xfrm>
                <a:off x="1283946" y="2133007"/>
                <a:ext cx="2528192" cy="55399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1282231" y="2824918"/>
                <a:ext cx="3916649" cy="518604"/>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p>
                        <m:sSupPr>
                          <m:ctrlPr>
                            <a:rPr lang="en-US" sz="1800" i="1" smtClean="0">
                              <a:latin typeface="Cambria Math" panose="02040503050406030204" pitchFamily="18" charset="0"/>
                            </a:rPr>
                          </m:ctrlPr>
                        </m:sSupPr>
                        <m:e>
                          <m:d>
                            <m:dPr>
                              <m:ctrlPr>
                                <a:rPr lang="en-US" sz="1800" i="1" smtClean="0">
                                  <a:latin typeface="Cambria Math" panose="02040503050406030204" pitchFamily="18" charset="0"/>
                                </a:rPr>
                              </m:ctrlPr>
                            </m:dPr>
                            <m:e>
                              <m:r>
                                <a:rPr lang="en-US" sz="1800" b="0" i="1" smtClean="0">
                                  <a:latin typeface="Cambria Math" panose="02040503050406030204" pitchFamily="18" charset="0"/>
                                </a:rPr>
                                <m:t>1−</m:t>
                              </m:r>
                              <m:r>
                                <a:rPr lang="en-US" sz="1800" b="0" i="1" smtClean="0">
                                  <a:latin typeface="Cambria Math" panose="02040503050406030204" pitchFamily="18" charset="0"/>
                                </a:rPr>
                                <m:t>𝑥</m:t>
                              </m:r>
                            </m:e>
                          </m:d>
                        </m:e>
                        <m:sup>
                          <m:r>
                            <a:rPr lang="en-US" sz="1800" b="0" i="1" smtClean="0">
                              <a:latin typeface="Cambria Math" panose="02040503050406030204" pitchFamily="18" charset="0"/>
                            </a:rPr>
                            <m:t>𝑛</m:t>
                          </m:r>
                        </m:sup>
                      </m:sSup>
                      <m:r>
                        <a:rPr lang="en-US" sz="1800" b="0" i="1" smtClean="0">
                          <a:latin typeface="Cambria Math" panose="02040503050406030204" pitchFamily="18" charset="0"/>
                        </a:rPr>
                        <m:t>=1+</m:t>
                      </m:r>
                      <m:r>
                        <a:rPr lang="en-US" sz="1800" b="0" i="1" smtClean="0">
                          <a:latin typeface="Cambria Math" panose="02040503050406030204" pitchFamily="18" charset="0"/>
                        </a:rPr>
                        <m:t>𝑛𝑥</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r>
                        <a:rPr lang="en-US" sz="1800" b="0" i="1" smtClean="0">
                          <a:latin typeface="Cambria Math" panose="02040503050406030204" pitchFamily="18" charset="0"/>
                        </a:rPr>
                        <m:t>𝑛</m:t>
                      </m:r>
                      <m:d>
                        <m:dPr>
                          <m:ctrlPr>
                            <a:rPr lang="en-US" sz="1800" b="0" i="1" smtClean="0">
                              <a:latin typeface="Cambria Math" panose="02040503050406030204" pitchFamily="18" charset="0"/>
                            </a:rPr>
                          </m:ctrlPr>
                        </m:dPr>
                        <m:e>
                          <m:r>
                            <a:rPr lang="en-US" sz="1800" b="0" i="1" smtClean="0">
                              <a:latin typeface="Cambria Math" panose="02040503050406030204" pitchFamily="18" charset="0"/>
                            </a:rPr>
                            <m:t>𝑛</m:t>
                          </m:r>
                          <m:r>
                            <a:rPr lang="en-US" sz="1800" b="0" i="1" smtClean="0">
                              <a:latin typeface="Cambria Math" panose="02040503050406030204" pitchFamily="18" charset="0"/>
                            </a:rPr>
                            <m:t>−1</m:t>
                          </m:r>
                        </m:e>
                      </m:d>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𝑥</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oMath>
                  </m:oMathPara>
                </a14:m>
                <a:endParaRPr lang="en-US" sz="1800" dirty="0" smtClean="0"/>
              </a:p>
            </p:txBody>
          </p:sp>
        </mc:Choice>
        <mc:Fallback xmlns="">
          <p:sp>
            <p:nvSpPr>
              <p:cNvPr id="9" name="TextBox 8"/>
              <p:cNvSpPr txBox="1">
                <a:spLocks noRot="1" noChangeAspect="1" noMove="1" noResize="1" noEditPoints="1" noAdjustHandles="1" noChangeArrowheads="1" noChangeShapeType="1" noTextEdit="1"/>
              </p:cNvSpPr>
              <p:nvPr/>
            </p:nvSpPr>
            <p:spPr>
              <a:xfrm>
                <a:off x="1282231" y="2824918"/>
                <a:ext cx="3916649" cy="518604"/>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00162577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to Kepler’s Third Law</a:t>
            </a:r>
            <a:endParaRPr lang="en-US" dirty="0"/>
          </a:p>
        </p:txBody>
      </p:sp>
      <mc:AlternateContent xmlns:mc="http://schemas.openxmlformats.org/markup-compatibility/2006" xmlns:a14="http://schemas.microsoft.com/office/drawing/2010/main">
        <mc:Choice Requires="a14">
          <p:sp>
            <p:nvSpPr>
              <p:cNvPr id="3" name="Text Placeholder 2"/>
              <p:cNvSpPr>
                <a:spLocks noGrp="1"/>
              </p:cNvSpPr>
              <p:nvPr>
                <p:ph type="body" sz="half" idx="1"/>
              </p:nvPr>
            </p:nvSpPr>
            <p:spPr>
              <a:xfrm>
                <a:off x="457200" y="1447800"/>
                <a:ext cx="8229600" cy="4648200"/>
              </a:xfrm>
            </p:spPr>
            <p:txBody>
              <a:bodyPr/>
              <a:lstStyle/>
              <a:p>
                <a:r>
                  <a:rPr lang="en-US" sz="1800" dirty="0" smtClean="0"/>
                  <a:t>Earlier, we noted that Newton defined the gravitational constant as</a:t>
                </a:r>
              </a:p>
              <a:p>
                <a:endParaRPr lang="en-US" sz="1800" dirty="0"/>
              </a:p>
              <a:p>
                <a:endParaRPr lang="en-US" sz="1800" dirty="0" smtClean="0"/>
              </a:p>
              <a:p>
                <a:r>
                  <a:rPr lang="en-US" sz="1800" dirty="0" smtClean="0"/>
                  <a:t>But recall that the </a:t>
                </a:r>
                <a:r>
                  <a:rPr lang="en-US" sz="1800" i="1" dirty="0">
                    <a:latin typeface="Times New Roman" panose="02020603050405020304" pitchFamily="18" charset="0"/>
                    <a:cs typeface="Times New Roman" panose="02020603050405020304" pitchFamily="18" charset="0"/>
                  </a:rPr>
                  <a:t>k</a:t>
                </a:r>
                <a:r>
                  <a:rPr lang="en-US" sz="1800" dirty="0" smtClean="0"/>
                  <a:t> in the first relation came from Kepler’s third law.  Thus, Newton determined the value of </a:t>
                </a:r>
                <a:r>
                  <a:rPr lang="en-US" sz="1800" i="1" dirty="0" smtClean="0">
                    <a:latin typeface="Times New Roman" panose="02020603050405020304" pitchFamily="18" charset="0"/>
                    <a:cs typeface="Times New Roman" panose="02020603050405020304" pitchFamily="18" charset="0"/>
                  </a:rPr>
                  <a:t>k</a:t>
                </a:r>
                <a:r>
                  <a:rPr lang="en-US" sz="1800" dirty="0" smtClean="0"/>
                  <a:t>, </a:t>
                </a:r>
              </a:p>
              <a:p>
                <a:endParaRPr lang="en-US" sz="1800" dirty="0"/>
              </a:p>
              <a:p>
                <a:r>
                  <a:rPr lang="en-US" sz="1800" dirty="0" smtClean="0"/>
                  <a:t>and as a result we can rewrite Kepler’s third law as</a:t>
                </a:r>
              </a:p>
              <a:p>
                <a:endParaRPr lang="en-US" sz="1800" dirty="0"/>
              </a:p>
              <a:p>
                <a:endParaRPr lang="en-US" sz="1800" dirty="0" smtClean="0"/>
              </a:p>
              <a:p>
                <a:r>
                  <a:rPr lang="en-US" sz="1800" dirty="0" smtClean="0"/>
                  <a:t>It turns out that this is only valid for an orbiting object of mass </a:t>
                </a:r>
                <a14:m>
                  <m:oMath xmlns:m="http://schemas.openxmlformats.org/officeDocument/2006/math">
                    <m:r>
                      <a:rPr lang="en-US" sz="1800" b="0" i="1" smtClean="0">
                        <a:latin typeface="Cambria Math" panose="02040503050406030204" pitchFamily="18" charset="0"/>
                      </a:rPr>
                      <m:t>𝑚</m:t>
                    </m:r>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𝑀</m:t>
                    </m:r>
                    <m:r>
                      <a:rPr lang="en-US" sz="1800" b="0" i="1" smtClean="0">
                        <a:latin typeface="Cambria Math" panose="02040503050406030204" pitchFamily="18" charset="0"/>
                        <a:ea typeface="Cambria Math" panose="02040503050406030204" pitchFamily="18" charset="0"/>
                      </a:rPr>
                      <m:t>.</m:t>
                    </m:r>
                  </m:oMath>
                </a14:m>
                <a:endParaRPr lang="en-US" sz="1800" dirty="0" smtClean="0"/>
              </a:p>
              <a:p>
                <a:r>
                  <a:rPr lang="en-US" sz="1800" dirty="0"/>
                  <a:t>I</a:t>
                </a:r>
                <a:r>
                  <a:rPr lang="en-US" sz="1800" dirty="0" smtClean="0"/>
                  <a:t>n a couple of weeks, we will make a further improvement to get the final form:</a:t>
                </a:r>
                <a:endParaRPr lang="en-US" sz="1800" dirty="0"/>
              </a:p>
            </p:txBody>
          </p:sp>
        </mc:Choice>
        <mc:Fallback xmlns="">
          <p:sp>
            <p:nvSpPr>
              <p:cNvPr id="3" name="Text Placeholder 2"/>
              <p:cNvSpPr>
                <a:spLocks noGrp="1" noRot="1" noChangeAspect="1" noMove="1" noResize="1" noEditPoints="1" noAdjustHandles="1" noChangeArrowheads="1" noChangeShapeType="1" noTextEdit="1"/>
              </p:cNvSpPr>
              <p:nvPr>
                <p:ph type="body" sz="half" idx="1"/>
              </p:nvPr>
            </p:nvSpPr>
            <p:spPr>
              <a:xfrm>
                <a:off x="457200" y="1447800"/>
                <a:ext cx="8229600" cy="4648200"/>
              </a:xfrm>
              <a:blipFill>
                <a:blip r:embed="rId2"/>
                <a:stretch>
                  <a:fillRect l="-148" t="-787" r="-741"/>
                </a:stretch>
              </a:blipFill>
            </p:spPr>
            <p:txBody>
              <a:bodyPr/>
              <a:lstStyle/>
              <a:p>
                <a:r>
                  <a:rPr lang="en-US">
                    <a:noFill/>
                  </a:rPr>
                  <a:t> </a:t>
                </a:r>
              </a:p>
            </p:txBody>
          </p:sp>
        </mc:Fallback>
      </mc:AlternateContent>
      <p:sp>
        <p:nvSpPr>
          <p:cNvPr id="6" name="Date Placeholder 5"/>
          <p:cNvSpPr>
            <a:spLocks noGrp="1"/>
          </p:cNvSpPr>
          <p:nvPr>
            <p:ph type="dt" sz="half" idx="10"/>
          </p:nvPr>
        </p:nvSpPr>
        <p:spPr/>
        <p:txBody>
          <a:bodyPr/>
          <a:lstStyle/>
          <a:p>
            <a:pPr>
              <a:defRPr/>
            </a:pPr>
            <a:r>
              <a:rPr lang="en-US" smtClean="0"/>
              <a:t>September 13, 2018</a:t>
            </a:r>
            <a:endParaRPr lang="en-US" altLang="zh-CN"/>
          </a:p>
        </p:txBody>
      </p:sp>
      <mc:AlternateContent xmlns:mc="http://schemas.openxmlformats.org/markup-compatibility/2006" xmlns:a14="http://schemas.microsoft.com/office/drawing/2010/main">
        <mc:Choice Requires="a14">
          <p:sp>
            <p:nvSpPr>
              <p:cNvPr id="7" name="TextBox 6"/>
              <p:cNvSpPr txBox="1"/>
              <p:nvPr/>
            </p:nvSpPr>
            <p:spPr>
              <a:xfrm>
                <a:off x="4571999" y="2791519"/>
                <a:ext cx="891526" cy="555858"/>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𝑘</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i="1">
                              <a:latin typeface="Cambria Math" panose="02040503050406030204" pitchFamily="18" charset="0"/>
                            </a:rPr>
                            <m:t>4</m:t>
                          </m:r>
                          <m:sSup>
                            <m:sSupPr>
                              <m:ctrlPr>
                                <a:rPr lang="en-US" sz="1800" i="1">
                                  <a:latin typeface="Cambria Math" panose="02040503050406030204" pitchFamily="18" charset="0"/>
                                </a:rPr>
                              </m:ctrlPr>
                            </m:sSupPr>
                            <m:e>
                              <m:r>
                                <a:rPr lang="en-US" sz="1800" i="1">
                                  <a:latin typeface="Cambria Math" panose="02040503050406030204" pitchFamily="18" charset="0"/>
                                  <a:ea typeface="Cambria Math" panose="02040503050406030204" pitchFamily="18" charset="0"/>
                                </a:rPr>
                                <m:t>𝜋</m:t>
                              </m:r>
                            </m:e>
                            <m:sup>
                              <m:r>
                                <a:rPr lang="en-US" sz="1800" i="1">
                                  <a:latin typeface="Cambria Math" panose="02040503050406030204" pitchFamily="18" charset="0"/>
                                </a:rPr>
                                <m:t>2</m:t>
                              </m:r>
                            </m:sup>
                          </m:sSup>
                        </m:num>
                        <m:den>
                          <m:r>
                            <a:rPr lang="en-US" sz="1800" b="0" i="1" smtClean="0">
                              <a:latin typeface="Cambria Math" panose="02040503050406030204" pitchFamily="18" charset="0"/>
                            </a:rPr>
                            <m:t>𝐺</m:t>
                          </m:r>
                          <m:r>
                            <a:rPr lang="en-US" sz="1800" i="1">
                              <a:latin typeface="Cambria Math" panose="02040503050406030204" pitchFamily="18" charset="0"/>
                            </a:rPr>
                            <m:t>𝑀</m:t>
                          </m:r>
                        </m:den>
                      </m:f>
                    </m:oMath>
                  </m:oMathPara>
                </a14:m>
                <a:endParaRPr lang="en-US" sz="1800" dirty="0" smtClean="0"/>
              </a:p>
            </p:txBody>
          </p:sp>
        </mc:Choice>
        <mc:Fallback xmlns="">
          <p:sp>
            <p:nvSpPr>
              <p:cNvPr id="7" name="TextBox 6"/>
              <p:cNvSpPr txBox="1">
                <a:spLocks noRot="1" noChangeAspect="1" noMove="1" noResize="1" noEditPoints="1" noAdjustHandles="1" noChangeArrowheads="1" noChangeShapeType="1" noTextEdit="1"/>
              </p:cNvSpPr>
              <p:nvPr/>
            </p:nvSpPr>
            <p:spPr>
              <a:xfrm>
                <a:off x="4571999" y="2791519"/>
                <a:ext cx="891526" cy="55585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761906" y="1841763"/>
                <a:ext cx="1620187" cy="555793"/>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𝐺</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i="1">
                              <a:latin typeface="Cambria Math" panose="02040503050406030204" pitchFamily="18" charset="0"/>
                            </a:rPr>
                            <m:t>4</m:t>
                          </m:r>
                          <m:sSup>
                            <m:sSupPr>
                              <m:ctrlPr>
                                <a:rPr lang="en-US" sz="1800" i="1">
                                  <a:latin typeface="Cambria Math" panose="02040503050406030204" pitchFamily="18" charset="0"/>
                                </a:rPr>
                              </m:ctrlPr>
                            </m:sSupPr>
                            <m:e>
                              <m:r>
                                <a:rPr lang="en-US" sz="1800" i="1">
                                  <a:latin typeface="Cambria Math" panose="02040503050406030204" pitchFamily="18" charset="0"/>
                                  <a:ea typeface="Cambria Math" panose="02040503050406030204" pitchFamily="18" charset="0"/>
                                </a:rPr>
                                <m:t>𝜋</m:t>
                              </m:r>
                            </m:e>
                            <m:sup>
                              <m:r>
                                <a:rPr lang="en-US" sz="1800" i="1">
                                  <a:latin typeface="Cambria Math" panose="02040503050406030204" pitchFamily="18" charset="0"/>
                                </a:rPr>
                                <m:t>2</m:t>
                              </m:r>
                            </m:sup>
                          </m:sSup>
                        </m:num>
                        <m:den>
                          <m:r>
                            <a:rPr lang="en-US" sz="1800" i="1">
                              <a:latin typeface="Cambria Math" panose="02040503050406030204" pitchFamily="18" charset="0"/>
                            </a:rPr>
                            <m:t>𝑘𝑀</m:t>
                          </m:r>
                        </m:den>
                      </m:f>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i="1">
                              <a:latin typeface="Cambria Math" panose="02040503050406030204" pitchFamily="18" charset="0"/>
                            </a:rPr>
                            <m:t>4</m:t>
                          </m:r>
                          <m:sSup>
                            <m:sSupPr>
                              <m:ctrlPr>
                                <a:rPr lang="en-US" sz="1800" i="1">
                                  <a:latin typeface="Cambria Math" panose="02040503050406030204" pitchFamily="18" charset="0"/>
                                </a:rPr>
                              </m:ctrlPr>
                            </m:sSupPr>
                            <m:e>
                              <m:r>
                                <a:rPr lang="en-US" sz="1800" i="1">
                                  <a:latin typeface="Cambria Math" panose="02040503050406030204" pitchFamily="18" charset="0"/>
                                  <a:ea typeface="Cambria Math" panose="02040503050406030204" pitchFamily="18" charset="0"/>
                                </a:rPr>
                                <m:t>𝜋</m:t>
                              </m:r>
                            </m:e>
                            <m:sup>
                              <m:r>
                                <a:rPr lang="en-US" sz="1800" i="1">
                                  <a:latin typeface="Cambria Math" panose="02040503050406030204" pitchFamily="18" charset="0"/>
                                </a:rPr>
                                <m:t>2</m:t>
                              </m:r>
                            </m:sup>
                          </m:sSup>
                        </m:num>
                        <m:den>
                          <m:sSup>
                            <m:sSupPr>
                              <m:ctrlPr>
                                <a:rPr lang="en-US" sz="1800" i="1">
                                  <a:latin typeface="Cambria Math" panose="02040503050406030204" pitchFamily="18" charset="0"/>
                                </a:rPr>
                              </m:ctrlPr>
                            </m:sSupPr>
                            <m:e>
                              <m:r>
                                <a:rPr lang="en-US" sz="1800" i="1">
                                  <a:latin typeface="Cambria Math" panose="02040503050406030204" pitchFamily="18" charset="0"/>
                                </a:rPr>
                                <m:t>𝑘</m:t>
                              </m:r>
                            </m:e>
                            <m:sup>
                              <m:r>
                                <a:rPr lang="en-US" sz="1800" i="1">
                                  <a:latin typeface="Cambria Math" panose="02040503050406030204" pitchFamily="18" charset="0"/>
                                </a:rPr>
                                <m:t>′</m:t>
                              </m:r>
                            </m:sup>
                          </m:sSup>
                          <m:r>
                            <a:rPr lang="en-US" sz="1800" i="1">
                              <a:latin typeface="Cambria Math" panose="02040503050406030204" pitchFamily="18" charset="0"/>
                            </a:rPr>
                            <m:t>𝑚</m:t>
                          </m:r>
                        </m:den>
                      </m:f>
                    </m:oMath>
                  </m:oMathPara>
                </a14:m>
                <a:endParaRPr lang="en-US" sz="1800" dirty="0" smtClean="0"/>
              </a:p>
            </p:txBody>
          </p:sp>
        </mc:Choice>
        <mc:Fallback xmlns="">
          <p:sp>
            <p:nvSpPr>
              <p:cNvPr id="8" name="TextBox 7"/>
              <p:cNvSpPr txBox="1">
                <a:spLocks noRot="1" noChangeAspect="1" noMove="1" noResize="1" noEditPoints="1" noAdjustHandles="1" noChangeArrowheads="1" noChangeShapeType="1" noTextEdit="1"/>
              </p:cNvSpPr>
              <p:nvPr/>
            </p:nvSpPr>
            <p:spPr>
              <a:xfrm>
                <a:off x="3761906" y="1841763"/>
                <a:ext cx="1620187" cy="555793"/>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088598" y="3771900"/>
                <a:ext cx="1293495" cy="555858"/>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𝑃</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i="1">
                              <a:latin typeface="Cambria Math" panose="02040503050406030204" pitchFamily="18" charset="0"/>
                            </a:rPr>
                            <m:t>4</m:t>
                          </m:r>
                          <m:sSup>
                            <m:sSupPr>
                              <m:ctrlPr>
                                <a:rPr lang="en-US" sz="1800" i="1">
                                  <a:latin typeface="Cambria Math" panose="02040503050406030204" pitchFamily="18" charset="0"/>
                                </a:rPr>
                              </m:ctrlPr>
                            </m:sSupPr>
                            <m:e>
                              <m:r>
                                <a:rPr lang="en-US" sz="1800" i="1">
                                  <a:latin typeface="Cambria Math" panose="02040503050406030204" pitchFamily="18" charset="0"/>
                                  <a:ea typeface="Cambria Math" panose="02040503050406030204" pitchFamily="18" charset="0"/>
                                </a:rPr>
                                <m:t>𝜋</m:t>
                              </m:r>
                            </m:e>
                            <m:sup>
                              <m:r>
                                <a:rPr lang="en-US" sz="1800" i="1">
                                  <a:latin typeface="Cambria Math" panose="02040503050406030204" pitchFamily="18" charset="0"/>
                                </a:rPr>
                                <m:t>2</m:t>
                              </m:r>
                            </m:sup>
                          </m:sSup>
                        </m:num>
                        <m:den>
                          <m:r>
                            <a:rPr lang="en-US" sz="1800" b="0" i="1" smtClean="0">
                              <a:latin typeface="Cambria Math" panose="02040503050406030204" pitchFamily="18" charset="0"/>
                            </a:rPr>
                            <m:t>𝐺</m:t>
                          </m:r>
                          <m:r>
                            <a:rPr lang="en-US" sz="1800" i="1">
                              <a:latin typeface="Cambria Math" panose="02040503050406030204" pitchFamily="18" charset="0"/>
                            </a:rPr>
                            <m:t>𝑀</m:t>
                          </m:r>
                        </m:den>
                      </m:f>
                      <m:sSup>
                        <m:sSupPr>
                          <m:ctrlPr>
                            <a:rPr lang="en-US" sz="1800" i="1" smtClean="0">
                              <a:latin typeface="Cambria Math" panose="02040503050406030204" pitchFamily="18" charset="0"/>
                            </a:rPr>
                          </m:ctrlPr>
                        </m:sSupPr>
                        <m:e>
                          <m:r>
                            <a:rPr lang="en-US" sz="1800" b="0" i="1" smtClean="0">
                              <a:latin typeface="Cambria Math" panose="02040503050406030204" pitchFamily="18" charset="0"/>
                            </a:rPr>
                            <m:t>𝑎</m:t>
                          </m:r>
                        </m:e>
                        <m:sup>
                          <m:r>
                            <a:rPr lang="en-US" sz="1800" b="0" i="1" smtClean="0">
                              <a:latin typeface="Cambria Math" panose="02040503050406030204" pitchFamily="18" charset="0"/>
                            </a:rPr>
                            <m:t>3</m:t>
                          </m:r>
                        </m:sup>
                      </m:sSup>
                    </m:oMath>
                  </m:oMathPara>
                </a14:m>
                <a:endParaRPr lang="en-US" sz="1800" dirty="0" smtClean="0"/>
              </a:p>
            </p:txBody>
          </p:sp>
        </mc:Choice>
        <mc:Fallback xmlns="">
          <p:sp>
            <p:nvSpPr>
              <p:cNvPr id="9" name="TextBox 8"/>
              <p:cNvSpPr txBox="1">
                <a:spLocks noRot="1" noChangeAspect="1" noMove="1" noResize="1" noEditPoints="1" noAdjustHandles="1" noChangeArrowheads="1" noChangeShapeType="1" noTextEdit="1"/>
              </p:cNvSpPr>
              <p:nvPr/>
            </p:nvSpPr>
            <p:spPr>
              <a:xfrm>
                <a:off x="4088598" y="3771900"/>
                <a:ext cx="1293495" cy="555858"/>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3661814" y="5064440"/>
                <a:ext cx="2147062" cy="601127"/>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𝑃</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i="1">
                              <a:latin typeface="Cambria Math" panose="02040503050406030204" pitchFamily="18" charset="0"/>
                            </a:rPr>
                            <m:t>4</m:t>
                          </m:r>
                          <m:sSup>
                            <m:sSupPr>
                              <m:ctrlPr>
                                <a:rPr lang="en-US" sz="1800" i="1">
                                  <a:latin typeface="Cambria Math" panose="02040503050406030204" pitchFamily="18" charset="0"/>
                                </a:rPr>
                              </m:ctrlPr>
                            </m:sSupPr>
                            <m:e>
                              <m:r>
                                <a:rPr lang="en-US" sz="1800" i="1">
                                  <a:latin typeface="Cambria Math" panose="02040503050406030204" pitchFamily="18" charset="0"/>
                                  <a:ea typeface="Cambria Math" panose="02040503050406030204" pitchFamily="18" charset="0"/>
                                </a:rPr>
                                <m:t>𝜋</m:t>
                              </m:r>
                            </m:e>
                            <m:sup>
                              <m:r>
                                <a:rPr lang="en-US" sz="1800" i="1">
                                  <a:latin typeface="Cambria Math" panose="02040503050406030204" pitchFamily="18" charset="0"/>
                                </a:rPr>
                                <m:t>2</m:t>
                              </m:r>
                            </m:sup>
                          </m:sSup>
                        </m:num>
                        <m:den>
                          <m:r>
                            <a:rPr lang="en-US" sz="1800" b="0" i="1" smtClean="0">
                              <a:latin typeface="Cambria Math" panose="02040503050406030204" pitchFamily="18" charset="0"/>
                            </a:rPr>
                            <m:t>𝐺</m:t>
                          </m:r>
                          <m:d>
                            <m:dPr>
                              <m:ctrlPr>
                                <a:rPr lang="en-US" sz="1800" b="0" i="1" smtClean="0">
                                  <a:latin typeface="Cambria Math" panose="02040503050406030204" pitchFamily="18" charset="0"/>
                                </a:rPr>
                              </m:ctrlPr>
                            </m:dP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2</m:t>
                                  </m:r>
                                </m:sub>
                              </m:sSub>
                            </m:e>
                          </m:d>
                        </m:den>
                      </m:f>
                      <m:sSup>
                        <m:sSupPr>
                          <m:ctrlPr>
                            <a:rPr lang="en-US" sz="1800" i="1" smtClean="0">
                              <a:latin typeface="Cambria Math" panose="02040503050406030204" pitchFamily="18" charset="0"/>
                            </a:rPr>
                          </m:ctrlPr>
                        </m:sSupPr>
                        <m:e>
                          <m:r>
                            <a:rPr lang="en-US" sz="1800" b="0" i="1" smtClean="0">
                              <a:latin typeface="Cambria Math" panose="02040503050406030204" pitchFamily="18" charset="0"/>
                            </a:rPr>
                            <m:t>𝑎</m:t>
                          </m:r>
                        </m:e>
                        <m:sup>
                          <m:r>
                            <a:rPr lang="en-US" sz="1800" b="0" i="1" smtClean="0">
                              <a:latin typeface="Cambria Math" panose="02040503050406030204" pitchFamily="18" charset="0"/>
                            </a:rPr>
                            <m:t>3</m:t>
                          </m:r>
                        </m:sup>
                      </m:sSup>
                    </m:oMath>
                  </m:oMathPara>
                </a14:m>
                <a:endParaRPr lang="en-US" sz="1800" dirty="0" smtClean="0"/>
              </a:p>
            </p:txBody>
          </p:sp>
        </mc:Choice>
        <mc:Fallback xmlns="">
          <p:sp>
            <p:nvSpPr>
              <p:cNvPr id="10" name="TextBox 9"/>
              <p:cNvSpPr txBox="1">
                <a:spLocks noRot="1" noChangeAspect="1" noMove="1" noResize="1" noEditPoints="1" noAdjustHandles="1" noChangeArrowheads="1" noChangeShapeType="1" noTextEdit="1"/>
              </p:cNvSpPr>
              <p:nvPr/>
            </p:nvSpPr>
            <p:spPr>
              <a:xfrm>
                <a:off x="3661814" y="5064440"/>
                <a:ext cx="2147062" cy="601127"/>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76661261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Gravity Due to a Spherical Mass</a:t>
            </a:r>
            <a:endParaRPr lang="en-US" dirty="0"/>
          </a:p>
        </p:txBody>
      </p:sp>
      <p:sp>
        <p:nvSpPr>
          <p:cNvPr id="3" name="Text Placeholder 2"/>
          <p:cNvSpPr>
            <a:spLocks noGrp="1"/>
          </p:cNvSpPr>
          <p:nvPr>
            <p:ph type="body" sz="half" idx="1"/>
          </p:nvPr>
        </p:nvSpPr>
        <p:spPr>
          <a:xfrm>
            <a:off x="457200" y="1447800"/>
            <a:ext cx="8229600" cy="4648200"/>
          </a:xfrm>
        </p:spPr>
        <p:txBody>
          <a:bodyPr/>
          <a:lstStyle/>
          <a:p>
            <a:r>
              <a:rPr lang="en-US" sz="1800" dirty="0" smtClean="0"/>
              <a:t>In astronomy, we are very often dealing with spherical masses with densities that depend only on radius (that is, the mass is evenly distributed azimuthally, but is concentrated in the center).  This is the case for stars and planets, and is a good approximation even for relatively small but more-or-less round asteroids.</a:t>
            </a:r>
          </a:p>
          <a:p>
            <a:r>
              <a:rPr lang="en-US" sz="1800" dirty="0" smtClean="0"/>
              <a:t>There is an important result for the </a:t>
            </a:r>
            <a:r>
              <a:rPr lang="en-US" sz="1800" dirty="0" smtClean="0">
                <a:hlinkClick r:id="rId2"/>
              </a:rPr>
              <a:t>gravity force due to a spherical shell</a:t>
            </a:r>
            <a:r>
              <a:rPr lang="en-US" sz="1800" dirty="0" smtClean="0"/>
              <a:t>, that the force of the spherical shell acts as if it is a point mass located at the center of the shell, with the mass of the total mass of the shell.</a:t>
            </a:r>
          </a:p>
          <a:p>
            <a:r>
              <a:rPr lang="en-US" sz="1800" dirty="0" smtClean="0"/>
              <a:t>Since a sphere with densities depending only on radius can be built up of a nested series of such shells, this shows that the gravity force of such a spherical body acts as a point mass at its center, with mass equal to the total mass of the body.</a:t>
            </a:r>
          </a:p>
          <a:p>
            <a:r>
              <a:rPr lang="en-US" sz="1800" dirty="0" smtClean="0"/>
              <a:t>There are some surprising results of this for points inside the shell! cf. Dyson spheres and Ring World.</a:t>
            </a:r>
            <a:endParaRPr lang="en-US" sz="1800" dirty="0"/>
          </a:p>
        </p:txBody>
      </p:sp>
      <p:sp>
        <p:nvSpPr>
          <p:cNvPr id="6" name="Date Placeholder 5"/>
          <p:cNvSpPr>
            <a:spLocks noGrp="1"/>
          </p:cNvSpPr>
          <p:nvPr>
            <p:ph type="dt" sz="half" idx="10"/>
          </p:nvPr>
        </p:nvSpPr>
        <p:spPr/>
        <p:txBody>
          <a:bodyPr/>
          <a:lstStyle/>
          <a:p>
            <a:pPr>
              <a:defRPr/>
            </a:pPr>
            <a:r>
              <a:rPr lang="en-US" smtClean="0"/>
              <a:t>September 13, 2018</a:t>
            </a:r>
            <a:endParaRPr lang="en-US" altLang="zh-CN"/>
          </a:p>
        </p:txBody>
      </p:sp>
    </p:spTree>
    <p:extLst>
      <p:ext uri="{BB962C8B-B14F-4D97-AF65-F5344CB8AC3E}">
        <p14:creationId xmlns:p14="http://schemas.microsoft.com/office/powerpoint/2010/main" val="35830686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xtured">
  <a:themeElements>
    <a:clrScheme name="Custom 1">
      <a:dk1>
        <a:srgbClr val="000066"/>
      </a:dk1>
      <a:lt1>
        <a:srgbClr val="FFFFFF"/>
      </a:lt1>
      <a:dk2>
        <a:srgbClr val="9999FF"/>
      </a:dk2>
      <a:lt2>
        <a:srgbClr val="FFCC00"/>
      </a:lt2>
      <a:accent1>
        <a:srgbClr val="009999"/>
      </a:accent1>
      <a:accent2>
        <a:srgbClr val="DC0C3E"/>
      </a:accent2>
      <a:accent3>
        <a:srgbClr val="CACAFF"/>
      </a:accent3>
      <a:accent4>
        <a:srgbClr val="DADADA"/>
      </a:accent4>
      <a:accent5>
        <a:srgbClr val="AACACA"/>
      </a:accent5>
      <a:accent6>
        <a:srgbClr val="C70A37"/>
      </a:accent6>
      <a:hlink>
        <a:srgbClr val="0000CC"/>
      </a:hlink>
      <a:folHlink>
        <a:srgbClr val="A5082E"/>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bg2"/>
          </a:solidFill>
          <a:prstDash val="solid"/>
          <a:round/>
          <a:headEnd type="triangl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bg2"/>
            </a:solidFill>
            <a:effectLst/>
            <a:latin typeface="Tahoma"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38100" cap="flat" cmpd="sng" algn="ctr">
          <a:solidFill>
            <a:schemeClr val="bg2"/>
          </a:solidFill>
          <a:prstDash val="solid"/>
          <a:round/>
          <a:headEnd type="triangl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bg2"/>
            </a:solidFill>
            <a:effectLst/>
            <a:latin typeface="Tahoma" pitchFamily="34" charset="0"/>
            <a:ea typeface="宋体" pitchFamily="2" charset="-122"/>
          </a:defRPr>
        </a:defPPr>
      </a:lstStyle>
    </a:lnDef>
    <a:txDef>
      <a:spPr>
        <a:noFill/>
      </a:spPr>
      <a:bodyPr wrap="none" rtlCol="0">
        <a:spAutoFit/>
      </a:bodyPr>
      <a:lstStyle>
        <a:defPPr algn="l">
          <a:defRPr sz="2400" dirty="0" smtClean="0"/>
        </a:defPPr>
      </a:lstStyle>
    </a:tx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
      <a:clrScheme name="Textured 9">
        <a:dk1>
          <a:srgbClr val="003366"/>
        </a:dk1>
        <a:lt1>
          <a:srgbClr val="FFFFFF"/>
        </a:lt1>
        <a:dk2>
          <a:srgbClr val="2B5481"/>
        </a:dk2>
        <a:lt2>
          <a:srgbClr val="FFCC00"/>
        </a:lt2>
        <a:accent1>
          <a:srgbClr val="009999"/>
        </a:accent1>
        <a:accent2>
          <a:srgbClr val="336699"/>
        </a:accent2>
        <a:accent3>
          <a:srgbClr val="ACB3C1"/>
        </a:accent3>
        <a:accent4>
          <a:srgbClr val="DADADA"/>
        </a:accent4>
        <a:accent5>
          <a:srgbClr val="AACACA"/>
        </a:accent5>
        <a:accent6>
          <a:srgbClr val="2D5C8A"/>
        </a:accent6>
        <a:hlink>
          <a:srgbClr val="C4BDFB"/>
        </a:hlink>
        <a:folHlink>
          <a:srgbClr val="FFCC00"/>
        </a:folHlink>
      </a:clrScheme>
      <a:clrMap bg1="dk2" tx1="lt1" bg2="dk1" tx2="lt2" accent1="accent1" accent2="accent2" accent3="accent3" accent4="accent4" accent5="accent5" accent6="accent6" hlink="hlink" folHlink="folHlink"/>
    </a:extraClrScheme>
    <a:extraClrScheme>
      <a:clrScheme name="Textured 10">
        <a:dk1>
          <a:srgbClr val="000066"/>
        </a:dk1>
        <a:lt1>
          <a:srgbClr val="FFFFFF"/>
        </a:lt1>
        <a:dk2>
          <a:srgbClr val="2B5481"/>
        </a:dk2>
        <a:lt2>
          <a:srgbClr val="FFCC00"/>
        </a:lt2>
        <a:accent1>
          <a:srgbClr val="009999"/>
        </a:accent1>
        <a:accent2>
          <a:srgbClr val="336699"/>
        </a:accent2>
        <a:accent3>
          <a:srgbClr val="ACB3C1"/>
        </a:accent3>
        <a:accent4>
          <a:srgbClr val="DADADA"/>
        </a:accent4>
        <a:accent5>
          <a:srgbClr val="AACACA"/>
        </a:accent5>
        <a:accent6>
          <a:srgbClr val="2D5C8A"/>
        </a:accent6>
        <a:hlink>
          <a:srgbClr val="C4BDFB"/>
        </a:hlink>
        <a:folHlink>
          <a:srgbClr val="FFCC00"/>
        </a:folHlink>
      </a:clrScheme>
      <a:clrMap bg1="dk2" tx1="lt1" bg2="dk1" tx2="lt2" accent1="accent1" accent2="accent2" accent3="accent3" accent4="accent4" accent5="accent5" accent6="accent6" hlink="hlink" folHlink="folHlink"/>
    </a:extraClrScheme>
    <a:extraClrScheme>
      <a:clrScheme name="Textured 11">
        <a:dk1>
          <a:srgbClr val="000066"/>
        </a:dk1>
        <a:lt1>
          <a:srgbClr val="FFFFFF"/>
        </a:lt1>
        <a:dk2>
          <a:srgbClr val="2B5481"/>
        </a:dk2>
        <a:lt2>
          <a:srgbClr val="FFCC00"/>
        </a:lt2>
        <a:accent1>
          <a:srgbClr val="009999"/>
        </a:accent1>
        <a:accent2>
          <a:srgbClr val="FF0000"/>
        </a:accent2>
        <a:accent3>
          <a:srgbClr val="ACB3C1"/>
        </a:accent3>
        <a:accent4>
          <a:srgbClr val="DADADA"/>
        </a:accent4>
        <a:accent5>
          <a:srgbClr val="AACACA"/>
        </a:accent5>
        <a:accent6>
          <a:srgbClr val="E70000"/>
        </a:accent6>
        <a:hlink>
          <a:srgbClr val="C4BDFB"/>
        </a:hlink>
        <a:folHlink>
          <a:srgbClr val="FFCC00"/>
        </a:folHlink>
      </a:clrScheme>
      <a:clrMap bg1="dk2" tx1="lt1" bg2="dk1" tx2="lt2" accent1="accent1" accent2="accent2" accent3="accent3" accent4="accent4" accent5="accent5" accent6="accent6" hlink="hlink" folHlink="folHlink"/>
    </a:extraClrScheme>
    <a:extraClrScheme>
      <a:clrScheme name="Textured 12">
        <a:dk1>
          <a:srgbClr val="000066"/>
        </a:dk1>
        <a:lt1>
          <a:srgbClr val="FFFFFF"/>
        </a:lt1>
        <a:dk2>
          <a:srgbClr val="E61244"/>
        </a:dk2>
        <a:lt2>
          <a:srgbClr val="FFCC00"/>
        </a:lt2>
        <a:accent1>
          <a:srgbClr val="009999"/>
        </a:accent1>
        <a:accent2>
          <a:srgbClr val="DC0C3E"/>
        </a:accent2>
        <a:accent3>
          <a:srgbClr val="F0AAB0"/>
        </a:accent3>
        <a:accent4>
          <a:srgbClr val="DADADA"/>
        </a:accent4>
        <a:accent5>
          <a:srgbClr val="AACACA"/>
        </a:accent5>
        <a:accent6>
          <a:srgbClr val="C70A37"/>
        </a:accent6>
        <a:hlink>
          <a:srgbClr val="C4BDFB"/>
        </a:hlink>
        <a:folHlink>
          <a:srgbClr val="FFCC00"/>
        </a:folHlink>
      </a:clrScheme>
      <a:clrMap bg1="dk2" tx1="lt1" bg2="dk1" tx2="lt2" accent1="accent1" accent2="accent2" accent3="accent3" accent4="accent4" accent5="accent5" accent6="accent6" hlink="hlink" folHlink="folHlink"/>
    </a:extraClrScheme>
    <a:extraClrScheme>
      <a:clrScheme name="Textured 13">
        <a:dk1>
          <a:srgbClr val="000066"/>
        </a:dk1>
        <a:lt1>
          <a:srgbClr val="FFFFFF"/>
        </a:lt1>
        <a:dk2>
          <a:srgbClr val="9999FF"/>
        </a:dk2>
        <a:lt2>
          <a:srgbClr val="FFCC00"/>
        </a:lt2>
        <a:accent1>
          <a:srgbClr val="009999"/>
        </a:accent1>
        <a:accent2>
          <a:srgbClr val="DC0C3E"/>
        </a:accent2>
        <a:accent3>
          <a:srgbClr val="CACAFF"/>
        </a:accent3>
        <a:accent4>
          <a:srgbClr val="DADADA"/>
        </a:accent4>
        <a:accent5>
          <a:srgbClr val="AACACA"/>
        </a:accent5>
        <a:accent6>
          <a:srgbClr val="C70A37"/>
        </a:accent6>
        <a:hlink>
          <a:srgbClr val="C4BDFB"/>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19960</TotalTime>
  <Words>1304</Words>
  <Application>Microsoft Office PowerPoint</Application>
  <PresentationFormat>On-screen Show (4:3)</PresentationFormat>
  <Paragraphs>115</Paragraphs>
  <Slides>10</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10</vt:i4>
      </vt:variant>
    </vt:vector>
  </HeadingPairs>
  <TitlesOfParts>
    <vt:vector size="22" baseType="lpstr">
      <vt:lpstr>宋体</vt:lpstr>
      <vt:lpstr>Arial</vt:lpstr>
      <vt:lpstr>Arial Black</vt:lpstr>
      <vt:lpstr>Arial,Helvetica</vt:lpstr>
      <vt:lpstr>Cambria Math</vt:lpstr>
      <vt:lpstr>Comic Sans MS</vt:lpstr>
      <vt:lpstr>Palatino Linotype</vt:lpstr>
      <vt:lpstr>Symbol</vt:lpstr>
      <vt:lpstr>Tahoma</vt:lpstr>
      <vt:lpstr>Times New Roman</vt:lpstr>
      <vt:lpstr>Wingdings</vt:lpstr>
      <vt:lpstr>Textured</vt:lpstr>
      <vt:lpstr>Physics 320: Newtonian Mechanics (Lecture 4)</vt:lpstr>
      <vt:lpstr>Isaac Newton</vt:lpstr>
      <vt:lpstr>Newton’s Three Laws of Motion</vt:lpstr>
      <vt:lpstr>Newton’s Law of  Universal Gravitation</vt:lpstr>
      <vt:lpstr>PowerPoint Presentation</vt:lpstr>
      <vt:lpstr>The Falling Moon</vt:lpstr>
      <vt:lpstr>Series Expansions</vt:lpstr>
      <vt:lpstr>Update to Kepler’s Third Law</vt:lpstr>
      <vt:lpstr>Gravity Due to a Spherical Mass</vt:lpstr>
      <vt:lpstr>What We’ve Learned</vt:lpstr>
    </vt:vector>
  </TitlesOfParts>
  <Company>NJIT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Dale</dc:creator>
  <cp:lastModifiedBy>Dale</cp:lastModifiedBy>
  <cp:revision>411</cp:revision>
  <dcterms:created xsi:type="dcterms:W3CDTF">2003-02-02T23:38:32Z</dcterms:created>
  <dcterms:modified xsi:type="dcterms:W3CDTF">2018-09-13T13:30:06Z</dcterms:modified>
</cp:coreProperties>
</file>