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15"/>
  </p:notesMasterIdLst>
  <p:handoutMasterIdLst>
    <p:handoutMasterId r:id="rId16"/>
  </p:handoutMasterIdLst>
  <p:sldIdLst>
    <p:sldId id="256" r:id="rId2"/>
    <p:sldId id="258" r:id="rId3"/>
    <p:sldId id="341" r:id="rId4"/>
    <p:sldId id="353" r:id="rId5"/>
    <p:sldId id="354" r:id="rId6"/>
    <p:sldId id="355" r:id="rId7"/>
    <p:sldId id="356" r:id="rId8"/>
    <p:sldId id="357" r:id="rId9"/>
    <p:sldId id="358" r:id="rId10"/>
    <p:sldId id="359" r:id="rId11"/>
    <p:sldId id="360" r:id="rId12"/>
    <p:sldId id="361" r:id="rId13"/>
    <p:sldId id="351" r:id="rId14"/>
  </p:sldIdLst>
  <p:sldSz cx="9144000" cy="6858000" type="screen4x3"/>
  <p:notesSz cx="7315200" cy="9601200"/>
  <p:defaultTextStyle>
    <a:defPPr>
      <a:defRPr lang="en-US"/>
    </a:defPPr>
    <a:lvl1pPr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1pPr>
    <a:lvl2pPr marL="4572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2pPr>
    <a:lvl3pPr marL="9144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3pPr>
    <a:lvl4pPr marL="13716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4pPr>
    <a:lvl5pPr marL="1828800" algn="ctr" rtl="0" fontAlgn="base">
      <a:spcBef>
        <a:spcPct val="0"/>
      </a:spcBef>
      <a:spcAft>
        <a:spcPct val="0"/>
      </a:spcAft>
      <a:defRPr sz="4400" kern="1200">
        <a:solidFill>
          <a:schemeClr val="bg2"/>
        </a:solidFill>
        <a:latin typeface="Tahoma" panose="020B0604030504040204" pitchFamily="34" charset="0"/>
        <a:ea typeface="宋体" panose="02010600030101010101" pitchFamily="2" charset="-122"/>
        <a:cs typeface="+mn-cs"/>
      </a:defRPr>
    </a:lvl5pPr>
    <a:lvl6pPr marL="22860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6pPr>
    <a:lvl7pPr marL="27432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7pPr>
    <a:lvl8pPr marL="32004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8pPr>
    <a:lvl9pPr marL="3657600" algn="l" defTabSz="914400" rtl="0" eaLnBrk="1" latinLnBrk="0" hangingPunct="1">
      <a:defRPr sz="4400" kern="1200">
        <a:solidFill>
          <a:schemeClr val="bg2"/>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FBAC"/>
    <a:srgbClr val="009999"/>
    <a:srgbClr val="969696"/>
    <a:srgbClr val="000000"/>
    <a:srgbClr val="FFFF66"/>
    <a:srgbClr val="FFFF00"/>
    <a:srgbClr val="4D4D4D"/>
    <a:srgbClr val="FFCC99"/>
    <a:srgbClr val="FFCC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32" autoAdjust="0"/>
    <p:restoredTop sz="86408" autoAdjust="0"/>
  </p:normalViewPr>
  <p:slideViewPr>
    <p:cSldViewPr snapToGrid="0">
      <p:cViewPr varScale="1">
        <p:scale>
          <a:sx n="91" d="100"/>
          <a:sy n="91" d="100"/>
        </p:scale>
        <p:origin x="29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0" d="100"/>
          <a:sy n="50" d="100"/>
        </p:scale>
        <p:origin x="-186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l"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l" defTabSz="950913" eaLnBrk="0" hangingPunct="0">
              <a:lnSpc>
                <a:spcPct val="70000"/>
              </a:lnSpc>
              <a:spcBef>
                <a:spcPct val="50000"/>
              </a:spcBef>
              <a:buClr>
                <a:srgbClr val="EC143C"/>
              </a:buClr>
              <a:buSzPct val="80000"/>
              <a:buFont typeface="Wingdings" pitchFamily="2" charset="2"/>
              <a:buChar char="q"/>
              <a:defRPr sz="1200" smtClean="0">
                <a:solidFill>
                  <a:schemeClr val="tx1"/>
                </a:solidFill>
                <a:latin typeface="Palatino Linotype"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0" hangingPunct="0">
              <a:lnSpc>
                <a:spcPct val="70000"/>
              </a:lnSpc>
              <a:spcBef>
                <a:spcPct val="50000"/>
              </a:spcBef>
              <a:buClr>
                <a:srgbClr val="EC143C"/>
              </a:buClr>
              <a:buSzPct val="80000"/>
              <a:buFont typeface="Wingdings" panose="05000000000000000000" pitchFamily="2" charset="2"/>
              <a:buChar char="q"/>
              <a:defRPr sz="1200">
                <a:solidFill>
                  <a:schemeClr val="tx1"/>
                </a:solidFill>
                <a:latin typeface="Palatino Linotype" panose="02040502050505030304" pitchFamily="18" charset="0"/>
              </a:defRPr>
            </a:lvl1pPr>
          </a:lstStyle>
          <a:p>
            <a:fld id="{A958A045-EAE3-4781-8406-3B9475E74553}" type="slidenum">
              <a:rPr lang="en-US" altLang="en-US"/>
              <a:pPr/>
              <a:t>‹#›</a:t>
            </a:fld>
            <a:endParaRPr lang="en-US" altLang="en-US"/>
          </a:p>
        </p:txBody>
      </p:sp>
    </p:spTree>
    <p:extLst>
      <p:ext uri="{BB962C8B-B14F-4D97-AF65-F5344CB8AC3E}">
        <p14:creationId xmlns:p14="http://schemas.microsoft.com/office/powerpoint/2010/main" val="970843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144963" y="709613"/>
            <a:ext cx="3170237" cy="481012"/>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l" defTabSz="950913">
              <a:defRPr sz="1200" smtClean="0">
                <a:solidFill>
                  <a:schemeClr val="tx1"/>
                </a:solidFill>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a:defRPr sz="1200" smtClean="0">
                <a:solidFill>
                  <a:schemeClr val="tx1"/>
                </a:solidFill>
                <a:latin typeface="Times New Roman" pitchFamily="18"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684213" y="246063"/>
            <a:ext cx="2933700" cy="2200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239713" y="2762250"/>
            <a:ext cx="6770687" cy="6470650"/>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4144963" y="1420813"/>
            <a:ext cx="3170237"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l" defTabSz="950913">
              <a:defRPr sz="1200" smtClean="0">
                <a:solidFill>
                  <a:schemeClr val="tx1"/>
                </a:solidFill>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144963" y="2051050"/>
            <a:ext cx="3170237" cy="481013"/>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a:defRPr sz="1200">
                <a:solidFill>
                  <a:schemeClr val="tx1"/>
                </a:solidFill>
                <a:latin typeface="Times New Roman" panose="02020603050405020304" pitchFamily="18" charset="0"/>
              </a:defRPr>
            </a:lvl1pPr>
          </a:lstStyle>
          <a:p>
            <a:fld id="{98CB9906-1C95-45EE-92C4-8B1B1AB13FB4}" type="slidenum">
              <a:rPr lang="en-US" altLang="en-US"/>
              <a:pPr/>
              <a:t>‹#›</a:t>
            </a:fld>
            <a:endParaRPr lang="en-US" altLang="en-US"/>
          </a:p>
        </p:txBody>
      </p:sp>
    </p:spTree>
    <p:extLst>
      <p:ext uri="{BB962C8B-B14F-4D97-AF65-F5344CB8AC3E}">
        <p14:creationId xmlns:p14="http://schemas.microsoft.com/office/powerpoint/2010/main" val="3500705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eaLnBrk="0" hangingPunct="0">
              <a:defRPr sz="4400">
                <a:solidFill>
                  <a:schemeClr val="bg2"/>
                </a:solidFill>
                <a:latin typeface="Tahoma" panose="020B0604030504040204" pitchFamily="34" charset="0"/>
                <a:ea typeface="宋体" panose="02010600030101010101" pitchFamily="2" charset="-122"/>
              </a:defRPr>
            </a:lvl1pPr>
            <a:lvl2pPr marL="742950" indent="-285750" defTabSz="950913" eaLnBrk="0" hangingPunct="0">
              <a:defRPr sz="4400">
                <a:solidFill>
                  <a:schemeClr val="bg2"/>
                </a:solidFill>
                <a:latin typeface="Tahoma" panose="020B0604030504040204" pitchFamily="34" charset="0"/>
                <a:ea typeface="宋体" panose="02010600030101010101" pitchFamily="2" charset="-122"/>
              </a:defRPr>
            </a:lvl2pPr>
            <a:lvl3pPr marL="1143000" indent="-228600" defTabSz="950913" eaLnBrk="0" hangingPunct="0">
              <a:defRPr sz="4400">
                <a:solidFill>
                  <a:schemeClr val="bg2"/>
                </a:solidFill>
                <a:latin typeface="Tahoma" panose="020B0604030504040204" pitchFamily="34" charset="0"/>
                <a:ea typeface="宋体" panose="02010600030101010101" pitchFamily="2" charset="-122"/>
              </a:defRPr>
            </a:lvl3pPr>
            <a:lvl4pPr marL="1600200" indent="-228600" defTabSz="950913" eaLnBrk="0" hangingPunct="0">
              <a:defRPr sz="4400">
                <a:solidFill>
                  <a:schemeClr val="bg2"/>
                </a:solidFill>
                <a:latin typeface="Tahoma" panose="020B0604030504040204" pitchFamily="34" charset="0"/>
                <a:ea typeface="宋体" panose="02010600030101010101" pitchFamily="2" charset="-122"/>
              </a:defRPr>
            </a:lvl4pPr>
            <a:lvl5pPr marL="2057400" indent="-228600" defTabSz="950913"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fld id="{0A80610C-C3EA-494B-8330-57148D37CC9C}" type="slidenum">
              <a:rPr lang="en-US" altLang="en-US" sz="1200">
                <a:solidFill>
                  <a:schemeClr val="tx1"/>
                </a:solidFill>
                <a:latin typeface="Times New Roman" panose="02020603050405020304" pitchFamily="18" charset="0"/>
              </a:rPr>
              <a:pPr eaLnBrk="1" hangingPunct="1"/>
              <a:t>1</a:t>
            </a:fld>
            <a:endParaRPr lang="en-US" altLang="en-US" sz="1200">
              <a:solidFill>
                <a:schemeClr val="tx1"/>
              </a:solidFill>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9592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eaLnBrk="0" hangingPunct="0">
              <a:defRPr sz="4400">
                <a:solidFill>
                  <a:schemeClr val="bg2"/>
                </a:solidFill>
                <a:latin typeface="Tahoma" panose="020B0604030504040204" pitchFamily="34" charset="0"/>
                <a:ea typeface="宋体" panose="02010600030101010101" pitchFamily="2" charset="-122"/>
              </a:defRPr>
            </a:lvl1pPr>
            <a:lvl2pPr marL="742950" indent="-285750" defTabSz="950913" eaLnBrk="0" hangingPunct="0">
              <a:defRPr sz="4400">
                <a:solidFill>
                  <a:schemeClr val="bg2"/>
                </a:solidFill>
                <a:latin typeface="Tahoma" panose="020B0604030504040204" pitchFamily="34" charset="0"/>
                <a:ea typeface="宋体" panose="02010600030101010101" pitchFamily="2" charset="-122"/>
              </a:defRPr>
            </a:lvl2pPr>
            <a:lvl3pPr marL="1143000" indent="-228600" defTabSz="950913" eaLnBrk="0" hangingPunct="0">
              <a:defRPr sz="4400">
                <a:solidFill>
                  <a:schemeClr val="bg2"/>
                </a:solidFill>
                <a:latin typeface="Tahoma" panose="020B0604030504040204" pitchFamily="34" charset="0"/>
                <a:ea typeface="宋体" panose="02010600030101010101" pitchFamily="2" charset="-122"/>
              </a:defRPr>
            </a:lvl3pPr>
            <a:lvl4pPr marL="1600200" indent="-228600" defTabSz="950913" eaLnBrk="0" hangingPunct="0">
              <a:defRPr sz="4400">
                <a:solidFill>
                  <a:schemeClr val="bg2"/>
                </a:solidFill>
                <a:latin typeface="Tahoma" panose="020B0604030504040204" pitchFamily="34" charset="0"/>
                <a:ea typeface="宋体" panose="02010600030101010101" pitchFamily="2" charset="-122"/>
              </a:defRPr>
            </a:lvl4pPr>
            <a:lvl5pPr marL="2057400" indent="-228600" defTabSz="950913"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defTabSz="950913"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fld id="{5CD54818-4771-455C-A003-7BED2D4D0E9C}" type="slidenum">
              <a:rPr lang="en-US" altLang="en-US" sz="1200">
                <a:solidFill>
                  <a:schemeClr val="tx1"/>
                </a:solidFill>
                <a:latin typeface="Times New Roman" panose="02020603050405020304" pitchFamily="18" charset="0"/>
              </a:rPr>
              <a:pPr eaLnBrk="1" hangingPunct="1"/>
              <a:t>2</a:t>
            </a:fld>
            <a:endParaRPr lang="en-US" altLang="en-US" sz="1200">
              <a:solidFill>
                <a:schemeClr val="tx1"/>
              </a:solidFill>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宋体" panose="02010600030101010101" pitchFamily="2" charset="-122"/>
            </a:endParaRPr>
          </a:p>
        </p:txBody>
      </p:sp>
    </p:spTree>
    <p:extLst>
      <p:ext uri="{BB962C8B-B14F-4D97-AF65-F5344CB8AC3E}">
        <p14:creationId xmlns:p14="http://schemas.microsoft.com/office/powerpoint/2010/main" val="4261813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Physics_at_NJI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6000"/>
            <a:ext cx="91868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5" descr="sun2"/>
          <p:cNvPicPr>
            <a:picLocks noChangeAspect="1" noChangeArrowheads="1"/>
          </p:cNvPicPr>
          <p:nvPr userDrawn="1"/>
        </p:nvPicPr>
        <p:blipFill>
          <a:blip r:embed="rId3">
            <a:extLst>
              <a:ext uri="{28A0092B-C50C-407E-A947-70E740481C1C}">
                <a14:useLocalDpi xmlns:a14="http://schemas.microsoft.com/office/drawing/2010/main" val="0"/>
              </a:ext>
            </a:extLst>
          </a:blip>
          <a:srcRect r="5904"/>
          <a:stretch>
            <a:fillRect/>
          </a:stretch>
        </p:blipFill>
        <p:spPr bwMode="auto">
          <a:xfrm>
            <a:off x="6727825" y="2190750"/>
            <a:ext cx="2428875"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4194" name="Rectangle 2"/>
          <p:cNvSpPr>
            <a:spLocks noGrp="1" noChangeArrowheads="1"/>
          </p:cNvSpPr>
          <p:nvPr>
            <p:ph type="ctrTitle" sz="quarter"/>
          </p:nvPr>
        </p:nvSpPr>
        <p:spPr>
          <a:xfrm>
            <a:off x="685800" y="1447800"/>
            <a:ext cx="7772400" cy="1828800"/>
          </a:xfrm>
        </p:spPr>
        <p:txBody>
          <a:bodyPr/>
          <a:lstStyle>
            <a:lvl1pPr>
              <a:defRPr/>
            </a:lvl1pPr>
          </a:lstStyle>
          <a:p>
            <a:r>
              <a:rPr lang="en-US"/>
              <a:t>Click to edit Master title style</a:t>
            </a:r>
          </a:p>
        </p:txBody>
      </p:sp>
      <p:sp>
        <p:nvSpPr>
          <p:cNvPr id="264195" name="Rectangle 3"/>
          <p:cNvSpPr>
            <a:spLocks noGrp="1" noChangeArrowheads="1"/>
          </p:cNvSpPr>
          <p:nvPr>
            <p:ph type="subTitle" sz="quarter" idx="1"/>
          </p:nvPr>
        </p:nvSpPr>
        <p:spPr>
          <a:xfrm>
            <a:off x="685800" y="3657600"/>
            <a:ext cx="64008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91732133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276297204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265115300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478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481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3029418208"/>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317481166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447800"/>
            <a:ext cx="8229600" cy="4648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302976688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4478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848100"/>
            <a:ext cx="40386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176543439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126953677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4038600" cy="46482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22814951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7900085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282009036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277412655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31627686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22942053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380219885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34647142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 2018</a:t>
            </a:r>
            <a:endParaRPr lang="en-US" altLang="zh-CN"/>
          </a:p>
        </p:txBody>
      </p:sp>
    </p:spTree>
    <p:extLst>
      <p:ext uri="{BB962C8B-B14F-4D97-AF65-F5344CB8AC3E}">
        <p14:creationId xmlns:p14="http://schemas.microsoft.com/office/powerpoint/2010/main" val="18334817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482" name="Picture 11" descr="Physics_at_NJIT"/>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096000"/>
            <a:ext cx="91868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Grp="1" noChangeArrowheads="1"/>
          </p:cNvSpPr>
          <p:nvPr>
            <p:ph type="title"/>
          </p:nvPr>
        </p:nvSpPr>
        <p:spPr bwMode="auto">
          <a:xfrm>
            <a:off x="457200" y="3810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484" name="Rectangle 3"/>
          <p:cNvSpPr>
            <a:spLocks noGrp="1" noChangeArrowheads="1"/>
          </p:cNvSpPr>
          <p:nvPr>
            <p:ph type="body" idx="1"/>
          </p:nvPr>
        </p:nvSpPr>
        <p:spPr bwMode="auto">
          <a:xfrm>
            <a:off x="457200" y="14478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3172" name="Rectangle 4"/>
          <p:cNvSpPr>
            <a:spLocks noGrp="1" noChangeArrowheads="1"/>
          </p:cNvSpPr>
          <p:nvPr>
            <p:ph type="dt" sz="half" idx="2"/>
          </p:nvPr>
        </p:nvSpPr>
        <p:spPr bwMode="auto">
          <a:xfrm>
            <a:off x="6342063" y="6146800"/>
            <a:ext cx="2133600" cy="239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b="1" smtClean="0">
                <a:solidFill>
                  <a:schemeClr val="tx1"/>
                </a:solidFill>
                <a:latin typeface="Arial" charset="0"/>
              </a:defRPr>
            </a:lvl1pPr>
          </a:lstStyle>
          <a:p>
            <a:pPr>
              <a:defRPr/>
            </a:pPr>
            <a:r>
              <a:rPr lang="en-US" smtClean="0"/>
              <a:t>September 20, 2018</a:t>
            </a:r>
            <a:endParaRPr lang="en-US" altLang="zh-CN"/>
          </a:p>
        </p:txBody>
      </p:sp>
      <p:pic>
        <p:nvPicPr>
          <p:cNvPr id="20486" name="Picture 10" descr="sun2"/>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r="5904"/>
          <a:stretch>
            <a:fillRect/>
          </a:stretch>
        </p:blipFill>
        <p:spPr bwMode="auto">
          <a:xfrm>
            <a:off x="8491538" y="5578475"/>
            <a:ext cx="66516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44"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ransition/>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Tahoma" pitchFamily="34" charset="0"/>
        </a:defRPr>
      </a:lvl2pPr>
      <a:lvl3pPr algn="ctr" rtl="0" eaLnBrk="0" fontAlgn="base" hangingPunct="0">
        <a:spcBef>
          <a:spcPct val="0"/>
        </a:spcBef>
        <a:spcAft>
          <a:spcPct val="0"/>
        </a:spcAft>
        <a:defRPr sz="4400">
          <a:solidFill>
            <a:schemeClr val="bg2"/>
          </a:solidFill>
          <a:latin typeface="Tahoma" pitchFamily="34" charset="0"/>
        </a:defRPr>
      </a:lvl3pPr>
      <a:lvl4pPr algn="ctr" rtl="0" eaLnBrk="0" fontAlgn="base" hangingPunct="0">
        <a:spcBef>
          <a:spcPct val="0"/>
        </a:spcBef>
        <a:spcAft>
          <a:spcPct val="0"/>
        </a:spcAft>
        <a:defRPr sz="4400">
          <a:solidFill>
            <a:schemeClr val="bg2"/>
          </a:solidFill>
          <a:latin typeface="Tahoma" pitchFamily="34" charset="0"/>
        </a:defRPr>
      </a:lvl4pPr>
      <a:lvl5pPr algn="ctr" rtl="0" eaLnBrk="0" fontAlgn="base" hangingPunct="0">
        <a:spcBef>
          <a:spcPct val="0"/>
        </a:spcBef>
        <a:spcAft>
          <a:spcPct val="0"/>
        </a:spcAft>
        <a:defRPr sz="4400">
          <a:solidFill>
            <a:schemeClr val="bg2"/>
          </a:solidFill>
          <a:latin typeface="Tahoma" pitchFamily="34" charset="0"/>
        </a:defRPr>
      </a:lvl5pPr>
      <a:lvl6pPr marL="457200" algn="ctr" rtl="0" fontAlgn="base">
        <a:spcBef>
          <a:spcPct val="0"/>
        </a:spcBef>
        <a:spcAft>
          <a:spcPct val="0"/>
        </a:spcAft>
        <a:defRPr sz="4400">
          <a:solidFill>
            <a:schemeClr val="bg2"/>
          </a:solidFill>
          <a:latin typeface="Tahoma" pitchFamily="34" charset="0"/>
        </a:defRPr>
      </a:lvl6pPr>
      <a:lvl7pPr marL="914400" algn="ctr" rtl="0" fontAlgn="base">
        <a:spcBef>
          <a:spcPct val="0"/>
        </a:spcBef>
        <a:spcAft>
          <a:spcPct val="0"/>
        </a:spcAft>
        <a:defRPr sz="4400">
          <a:solidFill>
            <a:schemeClr val="bg2"/>
          </a:solidFill>
          <a:latin typeface="Tahoma" pitchFamily="34" charset="0"/>
        </a:defRPr>
      </a:lvl7pPr>
      <a:lvl8pPr marL="1371600" algn="ctr" rtl="0" fontAlgn="base">
        <a:spcBef>
          <a:spcPct val="0"/>
        </a:spcBef>
        <a:spcAft>
          <a:spcPct val="0"/>
        </a:spcAft>
        <a:defRPr sz="4400">
          <a:solidFill>
            <a:schemeClr val="bg2"/>
          </a:solidFill>
          <a:latin typeface="Tahoma" pitchFamily="34" charset="0"/>
        </a:defRPr>
      </a:lvl8pPr>
      <a:lvl9pPr marL="1828800" algn="ctr" rtl="0" fontAlgn="base">
        <a:spcBef>
          <a:spcPct val="0"/>
        </a:spcBef>
        <a:spcAft>
          <a:spcPct val="0"/>
        </a:spcAft>
        <a:defRPr sz="4400">
          <a:solidFill>
            <a:schemeClr val="bg2"/>
          </a:solidFill>
          <a:latin typeface="Tahoma" pitchFamily="34" charset="0"/>
        </a:defRPr>
      </a:lvl9pPr>
    </p:titleStyle>
    <p:bodyStyle>
      <a:lvl1pPr marL="342900" indent="-342900" algn="l" rtl="0" eaLnBrk="0" fontAlgn="base" hangingPunct="0">
        <a:spcBef>
          <a:spcPct val="20000"/>
        </a:spcBef>
        <a:spcAft>
          <a:spcPct val="0"/>
        </a:spcAft>
        <a:buClr>
          <a:srgbClr val="9999FF"/>
        </a:buClr>
        <a:buSzPct val="80000"/>
        <a:buFont typeface="Wingdings" panose="05000000000000000000" pitchFamily="2" charset="2"/>
        <a:buChar char="q"/>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9999FF"/>
        </a:buClr>
        <a:buSzPct val="65000"/>
        <a:buFont typeface="Wingdings" panose="05000000000000000000" pitchFamily="2" charset="2"/>
        <a:buChar char="n"/>
        <a:defRPr sz="2800">
          <a:solidFill>
            <a:schemeClr val="bg2"/>
          </a:solidFill>
          <a:latin typeface="+mn-lt"/>
        </a:defRPr>
      </a:lvl2pPr>
      <a:lvl3pPr marL="1143000" indent="-228600" algn="l" rtl="0" eaLnBrk="0" fontAlgn="base" hangingPunct="0">
        <a:spcBef>
          <a:spcPct val="20000"/>
        </a:spcBef>
        <a:spcAft>
          <a:spcPct val="0"/>
        </a:spcAft>
        <a:buClr>
          <a:srgbClr val="9999FF"/>
        </a:buClr>
        <a:buSzPct val="65000"/>
        <a:buFont typeface="Wingdings" panose="05000000000000000000" pitchFamily="2" charset="2"/>
        <a:buChar char="n"/>
        <a:defRPr sz="2400">
          <a:solidFill>
            <a:schemeClr val="bg2"/>
          </a:solidFill>
          <a:latin typeface="+mn-lt"/>
        </a:defRPr>
      </a:lvl3pPr>
      <a:lvl4pPr marL="16002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4pPr>
      <a:lvl5pPr marL="20574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5pPr>
      <a:lvl6pPr marL="25146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6pPr>
      <a:lvl7pPr marL="29718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7pPr>
      <a:lvl8pPr marL="34290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8pPr>
      <a:lvl9pPr marL="38862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2.xml"/><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gif"/><Relationship Id="rId1" Type="http://schemas.openxmlformats.org/officeDocument/2006/relationships/slideLayout" Target="../slideLayouts/slideLayout12.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241300" y="1422400"/>
            <a:ext cx="7772400" cy="1828800"/>
          </a:xfrm>
        </p:spPr>
        <p:txBody>
          <a:bodyPr/>
          <a:lstStyle/>
          <a:p>
            <a:pPr eaLnBrk="1" hangingPunct="1">
              <a:tabLst>
                <a:tab pos="1027113" algn="l"/>
              </a:tabLst>
            </a:pPr>
            <a:r>
              <a:rPr lang="en-US" altLang="en-US" dirty="0" smtClean="0"/>
              <a:t>Physics 320: </a:t>
            </a:r>
            <a:r>
              <a:rPr lang="en-US" altLang="zh-CN" dirty="0" smtClean="0">
                <a:ea typeface="宋体" panose="02010600030101010101" pitchFamily="2" charset="-122"/>
              </a:rPr>
              <a:t>Star Distances and Magnitudes</a:t>
            </a:r>
            <a:r>
              <a:rPr lang="en-US" altLang="en-US" dirty="0" smtClean="0"/>
              <a:t> (Lecture </a:t>
            </a:r>
            <a:r>
              <a:rPr lang="en-US" altLang="en-US" dirty="0"/>
              <a:t>6</a:t>
            </a:r>
            <a:r>
              <a:rPr lang="en-US" altLang="en-US" dirty="0" smtClean="0"/>
              <a:t>)</a:t>
            </a:r>
          </a:p>
        </p:txBody>
      </p:sp>
      <p:sp>
        <p:nvSpPr>
          <p:cNvPr id="22531" name="Rectangle 3"/>
          <p:cNvSpPr>
            <a:spLocks noGrp="1" noChangeArrowheads="1"/>
          </p:cNvSpPr>
          <p:nvPr>
            <p:ph type="subTitle" idx="1"/>
          </p:nvPr>
        </p:nvSpPr>
        <p:spPr>
          <a:xfrm>
            <a:off x="914400" y="3784600"/>
            <a:ext cx="6400800" cy="1600200"/>
          </a:xfrm>
        </p:spPr>
        <p:txBody>
          <a:bodyPr/>
          <a:lstStyle/>
          <a:p>
            <a:pPr eaLnBrk="1" hangingPunct="1"/>
            <a:r>
              <a:rPr lang="en-US" altLang="en-US" b="1" dirty="0" smtClean="0">
                <a:latin typeface="Comic Sans MS" panose="030F0702030302020204" pitchFamily="66" charset="0"/>
              </a:rPr>
              <a:t>Dale Gary</a:t>
            </a:r>
          </a:p>
          <a:p>
            <a:pPr eaLnBrk="1" hangingPunct="1"/>
            <a:endParaRPr lang="en-US" altLang="en-US" sz="1000" b="1" dirty="0" smtClean="0">
              <a:latin typeface="Comic Sans MS" panose="030F0702030302020204" pitchFamily="66" charset="0"/>
            </a:endParaRPr>
          </a:p>
          <a:p>
            <a:pPr eaLnBrk="1" hangingPunct="1"/>
            <a:r>
              <a:rPr lang="en-US" altLang="en-US" sz="2800" i="1" dirty="0" smtClean="0">
                <a:solidFill>
                  <a:srgbClr val="EC143C"/>
                </a:solidFill>
                <a:latin typeface="Arial Black" panose="020B0A04020102020204" pitchFamily="34" charset="0"/>
              </a:rPr>
              <a:t>NJIT</a:t>
            </a:r>
            <a:r>
              <a:rPr lang="en-US" altLang="en-US" sz="2800" dirty="0" smtClean="0"/>
              <a:t> </a:t>
            </a:r>
            <a:r>
              <a:rPr lang="en-US" altLang="zh-CN" sz="2800" dirty="0" smtClean="0">
                <a:ea typeface="宋体" panose="02010600030101010101" pitchFamily="2" charset="-122"/>
              </a:rPr>
              <a:t> </a:t>
            </a:r>
            <a:r>
              <a:rPr lang="en-US" altLang="en-US" sz="2800" dirty="0" smtClean="0"/>
              <a:t>Physics Department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559" y="212835"/>
            <a:ext cx="8618482" cy="914400"/>
          </a:xfrm>
        </p:spPr>
        <p:txBody>
          <a:bodyPr/>
          <a:lstStyle/>
          <a:p>
            <a:r>
              <a:rPr lang="en-US" dirty="0" smtClean="0"/>
              <a:t>Color Magnitudes and Color Index</a:t>
            </a:r>
            <a:endParaRPr lang="en-US" dirty="0"/>
          </a:p>
        </p:txBody>
      </p:sp>
      <p:sp>
        <p:nvSpPr>
          <p:cNvPr id="3" name="Text Placeholder 2"/>
          <p:cNvSpPr>
            <a:spLocks noGrp="1"/>
          </p:cNvSpPr>
          <p:nvPr>
            <p:ph type="body" sz="half" idx="1"/>
          </p:nvPr>
        </p:nvSpPr>
        <p:spPr>
          <a:xfrm>
            <a:off x="346841" y="1127235"/>
            <a:ext cx="8458200" cy="4968765"/>
          </a:xfrm>
        </p:spPr>
        <p:txBody>
          <a:bodyPr/>
          <a:lstStyle/>
          <a:p>
            <a:r>
              <a:rPr lang="en-US" sz="1800" dirty="0" smtClean="0"/>
              <a:t>The brightness of stars in different filters is characterized by “color magnitudes,” which can be written, e.g. as </a:t>
            </a:r>
            <a:r>
              <a:rPr lang="en-US" sz="1800" i="1" dirty="0" err="1" smtClean="0">
                <a:latin typeface="Times New Roman" panose="02020603050405020304" pitchFamily="18" charset="0"/>
                <a:cs typeface="Times New Roman" panose="02020603050405020304" pitchFamily="18" charset="0"/>
              </a:rPr>
              <a:t>m</a:t>
            </a:r>
            <a:r>
              <a:rPr lang="en-US" sz="1800" i="1" baseline="-25000" dirty="0" err="1" smtClean="0">
                <a:latin typeface="Times New Roman" panose="02020603050405020304" pitchFamily="18" charset="0"/>
                <a:cs typeface="Times New Roman" panose="02020603050405020304" pitchFamily="18" charset="0"/>
              </a:rPr>
              <a:t>U</a:t>
            </a:r>
            <a:r>
              <a:rPr lang="en-US" sz="1800" dirty="0" smtClean="0"/>
              <a:t>, </a:t>
            </a:r>
            <a:r>
              <a:rPr lang="en-US" sz="1800" i="1" dirty="0" err="1" smtClean="0">
                <a:latin typeface="Times New Roman" panose="02020603050405020304" pitchFamily="18" charset="0"/>
                <a:cs typeface="Times New Roman" panose="02020603050405020304" pitchFamily="18" charset="0"/>
              </a:rPr>
              <a:t>m</a:t>
            </a:r>
            <a:r>
              <a:rPr lang="en-US" sz="1800" i="1" baseline="-25000" dirty="0" err="1" smtClean="0">
                <a:latin typeface="Times New Roman" panose="02020603050405020304" pitchFamily="18" charset="0"/>
                <a:cs typeface="Times New Roman" panose="02020603050405020304" pitchFamily="18" charset="0"/>
              </a:rPr>
              <a:t>B</a:t>
            </a:r>
            <a:r>
              <a:rPr lang="en-US" sz="1800" dirty="0" smtClean="0"/>
              <a:t>, </a:t>
            </a:r>
            <a:r>
              <a:rPr lang="en-US" sz="1800" i="1" dirty="0" smtClean="0">
                <a:latin typeface="Times New Roman" panose="02020603050405020304" pitchFamily="18" charset="0"/>
                <a:cs typeface="Times New Roman" panose="02020603050405020304" pitchFamily="18" charset="0"/>
              </a:rPr>
              <a:t>m</a:t>
            </a:r>
            <a:r>
              <a:rPr lang="en-US" sz="1800" i="1" baseline="-25000" dirty="0" smtClean="0">
                <a:latin typeface="Times New Roman" panose="02020603050405020304" pitchFamily="18" charset="0"/>
                <a:cs typeface="Times New Roman" panose="02020603050405020304" pitchFamily="18" charset="0"/>
              </a:rPr>
              <a:t>V</a:t>
            </a:r>
            <a:r>
              <a:rPr lang="en-US" sz="1800" dirty="0" smtClean="0"/>
              <a:t> for ultraviolet, blue, and visual magnitudes.  However, astronomers also use just the letters </a:t>
            </a:r>
            <a:r>
              <a:rPr lang="en-US" sz="1800" i="1" dirty="0" smtClean="0">
                <a:latin typeface="Times New Roman" panose="02020603050405020304" pitchFamily="18" charset="0"/>
                <a:cs typeface="Times New Roman" panose="02020603050405020304" pitchFamily="18" charset="0"/>
              </a:rPr>
              <a:t>U</a:t>
            </a:r>
            <a:r>
              <a:rPr lang="en-US" sz="1800"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a:t>
            </a:r>
            <a:r>
              <a:rPr lang="en-US" sz="1800" dirty="0" smtClean="0"/>
              <a:t> and </a:t>
            </a:r>
            <a:r>
              <a:rPr lang="en-US" sz="1800" i="1" dirty="0" smtClean="0">
                <a:latin typeface="Times New Roman" panose="02020603050405020304" pitchFamily="18" charset="0"/>
                <a:cs typeface="Times New Roman" panose="02020603050405020304" pitchFamily="18" charset="0"/>
              </a:rPr>
              <a:t>V</a:t>
            </a:r>
            <a:r>
              <a:rPr lang="en-US" sz="1800" dirty="0" smtClean="0"/>
              <a:t> as a shortcut.  If you see a designation like </a:t>
            </a:r>
            <a:r>
              <a:rPr lang="en-US" sz="1800" i="1" dirty="0" smtClean="0">
                <a:latin typeface="Times New Roman" panose="02020603050405020304" pitchFamily="18" charset="0"/>
                <a:cs typeface="Times New Roman" panose="02020603050405020304" pitchFamily="18" charset="0"/>
              </a:rPr>
              <a:t>B</a:t>
            </a:r>
            <a:r>
              <a:rPr lang="en-US" sz="1800" i="1" dirty="0" smtClean="0">
                <a:latin typeface="Symbol" panose="05050102010706020507" pitchFamily="18" charset="2"/>
                <a:cs typeface="Times New Roman" panose="02020603050405020304" pitchFamily="18" charset="0"/>
              </a:rPr>
              <a:t>-</a:t>
            </a:r>
            <a:r>
              <a:rPr lang="en-US" sz="1800" i="1" dirty="0" smtClean="0">
                <a:latin typeface="Times New Roman" panose="02020603050405020304" pitchFamily="18" charset="0"/>
                <a:cs typeface="Times New Roman" panose="02020603050405020304" pitchFamily="18" charset="0"/>
              </a:rPr>
              <a:t>V</a:t>
            </a:r>
            <a:r>
              <a:rPr lang="en-US" sz="1800" dirty="0" smtClean="0"/>
              <a:t>, this means </a:t>
            </a:r>
            <a:r>
              <a:rPr lang="en-US" sz="1800" i="1" dirty="0" err="1">
                <a:latin typeface="Times New Roman" panose="02020603050405020304" pitchFamily="18" charset="0"/>
                <a:cs typeface="Times New Roman" panose="02020603050405020304" pitchFamily="18" charset="0"/>
              </a:rPr>
              <a:t>m</a:t>
            </a:r>
            <a:r>
              <a:rPr lang="en-US" sz="1800" i="1" baseline="-25000" dirty="0" err="1">
                <a:latin typeface="Times New Roman" panose="02020603050405020304" pitchFamily="18" charset="0"/>
                <a:cs typeface="Times New Roman" panose="02020603050405020304" pitchFamily="18" charset="0"/>
              </a:rPr>
              <a:t>B</a:t>
            </a:r>
            <a:r>
              <a:rPr lang="en-US" sz="1800" i="1" baseline="-25000" dirty="0">
                <a:latin typeface="Times New Roman" panose="02020603050405020304" pitchFamily="18" charset="0"/>
                <a:cs typeface="Times New Roman" panose="02020603050405020304" pitchFamily="18" charset="0"/>
              </a:rPr>
              <a:t> </a:t>
            </a:r>
            <a:r>
              <a:rPr lang="en-US" sz="1800" dirty="0" smtClean="0">
                <a:latin typeface="Symbol" panose="05050102010706020507" pitchFamily="18" charset="2"/>
              </a:rPr>
              <a:t>-</a:t>
            </a:r>
            <a:r>
              <a:rPr lang="en-US" sz="1800" i="1" dirty="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m</a:t>
            </a:r>
            <a:r>
              <a:rPr lang="en-US" sz="1800" i="1" baseline="-25000" dirty="0" smtClean="0">
                <a:latin typeface="Times New Roman" panose="02020603050405020304" pitchFamily="18" charset="0"/>
                <a:cs typeface="Times New Roman" panose="02020603050405020304" pitchFamily="18" charset="0"/>
              </a:rPr>
              <a:t>V</a:t>
            </a:r>
            <a:r>
              <a:rPr lang="en-US" sz="1800" dirty="0" smtClean="0"/>
              <a:t>.</a:t>
            </a:r>
          </a:p>
          <a:p>
            <a:r>
              <a:rPr lang="en-US" sz="1800" dirty="0" smtClean="0"/>
              <a:t>The magnitude difference </a:t>
            </a:r>
            <a:r>
              <a:rPr lang="en-US" sz="1800" i="1" dirty="0">
                <a:latin typeface="Times New Roman" panose="02020603050405020304" pitchFamily="18" charset="0"/>
                <a:cs typeface="Times New Roman" panose="02020603050405020304" pitchFamily="18" charset="0"/>
              </a:rPr>
              <a:t>B</a:t>
            </a:r>
            <a:r>
              <a:rPr lang="en-US" sz="1800" i="1" dirty="0">
                <a:latin typeface="Symbol" panose="05050102010706020507" pitchFamily="18" charset="2"/>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V</a:t>
            </a:r>
            <a:r>
              <a:rPr lang="en-US" sz="1800" dirty="0" smtClean="0"/>
              <a:t> has a special name, the color index, and for stars the color index can be approximated by:</a:t>
            </a:r>
          </a:p>
          <a:p>
            <a:endParaRPr lang="en-US" sz="1800" dirty="0"/>
          </a:p>
          <a:p>
            <a:endParaRPr lang="en-US" sz="1800" dirty="0" smtClean="0"/>
          </a:p>
          <a:p>
            <a:r>
              <a:rPr lang="en-US" sz="1800" dirty="0" smtClean="0"/>
              <a:t>The above equation can even be used to estimate a star’s temperature, by measuring the color index (difference in magnitudes in the </a:t>
            </a:r>
            <a:r>
              <a:rPr lang="en-US" sz="1800" i="1" dirty="0" smtClean="0">
                <a:latin typeface="Times New Roman" panose="02020603050405020304" pitchFamily="18" charset="0"/>
                <a:cs typeface="Times New Roman" panose="02020603050405020304" pitchFamily="18" charset="0"/>
              </a:rPr>
              <a:t>B</a:t>
            </a:r>
            <a:r>
              <a:rPr lang="en-US" sz="1800" dirty="0" smtClean="0"/>
              <a:t> and </a:t>
            </a:r>
            <a:r>
              <a:rPr lang="en-US" sz="1800" i="1" dirty="0" smtClean="0">
                <a:latin typeface="Times New Roman" panose="02020603050405020304" pitchFamily="18" charset="0"/>
                <a:cs typeface="Times New Roman" panose="02020603050405020304" pitchFamily="18" charset="0"/>
              </a:rPr>
              <a:t>V</a:t>
            </a:r>
            <a:r>
              <a:rPr lang="en-US" sz="1800" dirty="0" smtClean="0"/>
              <a:t> filters).</a:t>
            </a:r>
          </a:p>
          <a:p>
            <a:r>
              <a:rPr lang="en-US" sz="1800" dirty="0" smtClean="0"/>
              <a:t>Note that most star magnitudes given are those taken in the V filter, so you will often see the distance modulus written this way:</a:t>
            </a:r>
            <a:endParaRPr lang="en-US" sz="18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mc:AlternateContent xmlns:mc="http://schemas.openxmlformats.org/markup-compatibility/2006">
        <mc:Choice xmlns:a14="http://schemas.microsoft.com/office/drawing/2010/main" Requires="a14">
          <p:sp>
            <p:nvSpPr>
              <p:cNvPr id="7" name="TextBox 6"/>
              <p:cNvSpPr txBox="1"/>
              <p:nvPr/>
            </p:nvSpPr>
            <p:spPr>
              <a:xfrm>
                <a:off x="1921141" y="2930133"/>
                <a:ext cx="5593134" cy="524182"/>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𝐶𝐼</m:t>
                      </m:r>
                      <m:r>
                        <a:rPr lang="en-US" sz="1800" b="0" i="1" smtClean="0">
                          <a:latin typeface="Cambria Math" panose="02040503050406030204" pitchFamily="18" charset="0"/>
                        </a:rPr>
                        <m:t>=</m:t>
                      </m:r>
                      <m:r>
                        <a:rPr lang="en-US" sz="1800" b="0" i="1" smtClean="0">
                          <a:latin typeface="Cambria Math" panose="02040503050406030204" pitchFamily="18" charset="0"/>
                        </a:rPr>
                        <m:t>𝐵</m:t>
                      </m:r>
                      <m:r>
                        <a:rPr lang="en-US" sz="1800" b="0" i="1" smtClean="0">
                          <a:latin typeface="Cambria Math" panose="02040503050406030204" pitchFamily="18" charset="0"/>
                        </a:rPr>
                        <m:t>−</m:t>
                      </m:r>
                      <m:r>
                        <a:rPr lang="en-US" sz="1800" b="0" i="1" smtClean="0">
                          <a:latin typeface="Cambria Math" panose="02040503050406030204" pitchFamily="18" charset="0"/>
                        </a:rPr>
                        <m:t>𝑉</m:t>
                      </m:r>
                      <m:r>
                        <a:rPr lang="en-US" sz="1800" b="0" i="1" smtClean="0">
                          <a:latin typeface="Cambria Math" panose="02040503050406030204" pitchFamily="18" charset="0"/>
                        </a:rPr>
                        <m:t>=−0.865+</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8540</m:t>
                          </m:r>
                        </m:num>
                        <m:den>
                          <m:r>
                            <a:rPr lang="en-US" sz="1800" b="0" i="1" smtClean="0">
                              <a:latin typeface="Cambria Math" panose="02040503050406030204" pitchFamily="18" charset="0"/>
                            </a:rPr>
                            <m:t>𝑇</m:t>
                          </m:r>
                        </m:den>
                      </m:f>
                      <m:r>
                        <a:rPr lang="en-US" sz="1800" b="0" i="1" smtClean="0">
                          <a:latin typeface="Cambria Math" panose="02040503050406030204" pitchFamily="18" charset="0"/>
                        </a:rPr>
                        <m:t> (4000 </m:t>
                      </m:r>
                      <m:r>
                        <m:rPr>
                          <m:nor/>
                        </m:rPr>
                        <a:rPr lang="en-US" sz="1800" b="0" i="0" smtClean="0">
                          <a:latin typeface="Cambria Math" panose="02040503050406030204" pitchFamily="18" charset="0"/>
                        </a:rPr>
                        <m:t>K</m:t>
                      </m:r>
                      <m:r>
                        <a:rPr lang="en-US" sz="1800" b="0" i="1" smtClean="0">
                          <a:latin typeface="Cambria Math" panose="02040503050406030204" pitchFamily="18" charset="0"/>
                        </a:rPr>
                        <m:t>&lt;</m:t>
                      </m:r>
                      <m:r>
                        <a:rPr lang="en-US" sz="1800" b="0" i="1" smtClean="0">
                          <a:latin typeface="Cambria Math" panose="02040503050406030204" pitchFamily="18" charset="0"/>
                        </a:rPr>
                        <m:t>𝑇</m:t>
                      </m:r>
                      <m:r>
                        <a:rPr lang="en-US" sz="1800" b="0" i="1" smtClean="0">
                          <a:latin typeface="Cambria Math" panose="02040503050406030204" pitchFamily="18" charset="0"/>
                        </a:rPr>
                        <m:t>&lt;10000 </m:t>
                      </m:r>
                      <m:r>
                        <m:rPr>
                          <m:nor/>
                        </m:rPr>
                        <a:rPr lang="en-US" sz="1800" b="0" i="0" smtClean="0">
                          <a:latin typeface="Cambria Math" panose="02040503050406030204" pitchFamily="18" charset="0"/>
                        </a:rPr>
                        <m:t>K</m:t>
                      </m:r>
                      <m:r>
                        <a:rPr lang="en-US" sz="1800" b="0" i="1" smtClean="0">
                          <a:latin typeface="Cambria Math" panose="02040503050406030204" pitchFamily="18" charset="0"/>
                        </a:rPr>
                        <m:t>)</m:t>
                      </m:r>
                    </m:oMath>
                  </m:oMathPara>
                </a14:m>
                <a:endParaRPr lang="en-US" sz="1800" dirty="0" smtClean="0"/>
              </a:p>
            </p:txBody>
          </p:sp>
        </mc:Choice>
        <mc:Fallback>
          <p:sp>
            <p:nvSpPr>
              <p:cNvPr id="7" name="TextBox 6"/>
              <p:cNvSpPr txBox="1">
                <a:spLocks noRot="1" noChangeAspect="1" noMove="1" noResize="1" noEditPoints="1" noAdjustHandles="1" noChangeArrowheads="1" noChangeShapeType="1" noTextEdit="1"/>
              </p:cNvSpPr>
              <p:nvPr/>
            </p:nvSpPr>
            <p:spPr>
              <a:xfrm>
                <a:off x="1921141" y="2930133"/>
                <a:ext cx="5593134" cy="524182"/>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3024648" y="4840157"/>
                <a:ext cx="3386120" cy="525913"/>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𝑉</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𝑀</m:t>
                          </m:r>
                        </m:e>
                        <m:sub>
                          <m:r>
                            <a:rPr lang="en-US" sz="1800" b="0" i="1" smtClean="0">
                              <a:latin typeface="Cambria Math" panose="02040503050406030204" pitchFamily="18" charset="0"/>
                            </a:rPr>
                            <m:t>𝑉</m:t>
                          </m:r>
                        </m:sub>
                      </m:sSub>
                      <m:r>
                        <a:rPr lang="en-US" sz="1800" b="0" i="1" smtClean="0">
                          <a:latin typeface="Cambria Math" panose="02040503050406030204" pitchFamily="18" charset="0"/>
                        </a:rPr>
                        <m:t>=5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m:t>
                              </m:r>
                            </m:num>
                            <m:den>
                              <m:r>
                                <a:rPr lang="en-US" sz="1800" b="0" i="1" smtClean="0">
                                  <a:latin typeface="Cambria Math" panose="02040503050406030204" pitchFamily="18" charset="0"/>
                                </a:rPr>
                                <m:t>10</m:t>
                              </m:r>
                            </m:den>
                          </m:f>
                        </m:e>
                      </m:func>
                      <m:r>
                        <a:rPr lang="en-US" sz="1800" b="0" i="1" smtClean="0">
                          <a:latin typeface="Cambria Math" panose="02040503050406030204" pitchFamily="18" charset="0"/>
                        </a:rPr>
                        <m:t>=5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r>
                            <a:rPr lang="en-US" sz="1800" b="0" i="1" smtClean="0">
                              <a:latin typeface="Cambria Math" panose="02040503050406030204" pitchFamily="18" charset="0"/>
                            </a:rPr>
                            <m:t>𝑑</m:t>
                          </m:r>
                        </m:e>
                      </m:func>
                      <m:r>
                        <a:rPr lang="en-US" sz="1800" b="0" i="1" smtClean="0">
                          <a:latin typeface="Cambria Math" panose="02040503050406030204" pitchFamily="18" charset="0"/>
                        </a:rPr>
                        <m:t>−5</m:t>
                      </m:r>
                    </m:oMath>
                  </m:oMathPara>
                </a14:m>
                <a:endParaRPr lang="en-US" sz="1800" dirty="0" smtClean="0"/>
              </a:p>
            </p:txBody>
          </p:sp>
        </mc:Choice>
        <mc:Fallback>
          <p:sp>
            <p:nvSpPr>
              <p:cNvPr id="8" name="TextBox 7"/>
              <p:cNvSpPr txBox="1">
                <a:spLocks noRot="1" noChangeAspect="1" noMove="1" noResize="1" noEditPoints="1" noAdjustHandles="1" noChangeArrowheads="1" noChangeShapeType="1" noTextEdit="1"/>
              </p:cNvSpPr>
              <p:nvPr/>
            </p:nvSpPr>
            <p:spPr>
              <a:xfrm>
                <a:off x="3024648" y="4840157"/>
                <a:ext cx="3386120" cy="525913"/>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190383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774"/>
            <a:ext cx="8229600" cy="914400"/>
          </a:xfrm>
        </p:spPr>
        <p:txBody>
          <a:bodyPr/>
          <a:lstStyle/>
          <a:p>
            <a:r>
              <a:rPr lang="en-US" dirty="0" smtClean="0"/>
              <a:t>Dust Absorption and Extinction</a:t>
            </a:r>
            <a:endParaRPr lang="en-US" dirty="0"/>
          </a:p>
        </p:txBody>
      </p:sp>
      <p:sp>
        <p:nvSpPr>
          <p:cNvPr id="3" name="Text Placeholder 2"/>
          <p:cNvSpPr>
            <a:spLocks noGrp="1"/>
          </p:cNvSpPr>
          <p:nvPr>
            <p:ph type="body" sz="half" idx="1"/>
          </p:nvPr>
        </p:nvSpPr>
        <p:spPr>
          <a:xfrm>
            <a:off x="293913" y="933546"/>
            <a:ext cx="8523515" cy="5088882"/>
          </a:xfrm>
        </p:spPr>
        <p:txBody>
          <a:bodyPr/>
          <a:lstStyle/>
          <a:p>
            <a:r>
              <a:rPr lang="en-US" sz="1800" dirty="0" smtClean="0"/>
              <a:t>The problem with using differences in color magnitudes (color index) for measuring intrinsic star properties is that the light from the star may be partially absorbed on its way to us, due to dust along the line of sight.</a:t>
            </a:r>
          </a:p>
          <a:p>
            <a:r>
              <a:rPr lang="en-US" sz="1800" dirty="0" smtClean="0"/>
              <a:t>Dust is often invisible (we will talk about it in more detail later in the course), but we can deduce its presence because of its affect on light.  Dust absorbs much more strongly in the blue part of the spectrum than in the red (in fact, astronomers use infra-red observations to see right through dust clouds).</a:t>
            </a:r>
          </a:p>
          <a:p>
            <a:r>
              <a:rPr lang="en-US" sz="1800" dirty="0" smtClean="0"/>
              <a:t>Astronomers take absorption into account by adding a quantity </a:t>
            </a:r>
            <a:r>
              <a:rPr lang="en-US" sz="1800" i="1" dirty="0" smtClean="0">
                <a:latin typeface="Times New Roman" panose="02020603050405020304" pitchFamily="18" charset="0"/>
                <a:cs typeface="Times New Roman" panose="02020603050405020304" pitchFamily="18" charset="0"/>
              </a:rPr>
              <a:t>A</a:t>
            </a:r>
            <a:r>
              <a:rPr lang="en-US" sz="1800" i="1" baseline="-25000" dirty="0" smtClean="0">
                <a:latin typeface="Times New Roman" panose="02020603050405020304" pitchFamily="18" charset="0"/>
                <a:cs typeface="Times New Roman" panose="02020603050405020304" pitchFamily="18" charset="0"/>
              </a:rPr>
              <a:t>V</a:t>
            </a:r>
            <a:r>
              <a:rPr lang="en-US" sz="1800" dirty="0" smtClean="0"/>
              <a:t>, which is the amount of absorption in the </a:t>
            </a:r>
            <a:r>
              <a:rPr lang="en-US" sz="1800" i="1" dirty="0" smtClean="0">
                <a:latin typeface="Times New Roman" panose="02020603050405020304" pitchFamily="18" charset="0"/>
                <a:cs typeface="Times New Roman" panose="02020603050405020304" pitchFamily="18" charset="0"/>
              </a:rPr>
              <a:t>V</a:t>
            </a:r>
            <a:r>
              <a:rPr lang="en-US" sz="1800" dirty="0" smtClean="0"/>
              <a:t> filter, in magnitudes.</a:t>
            </a:r>
          </a:p>
          <a:p>
            <a:endParaRPr lang="en-US" sz="1800" dirty="0"/>
          </a:p>
          <a:p>
            <a:r>
              <a:rPr lang="en-US" sz="1800" dirty="0" smtClean="0"/>
              <a:t>Generally, </a:t>
            </a:r>
            <a:r>
              <a:rPr lang="en-US" sz="1800" i="1" dirty="0">
                <a:latin typeface="Times New Roman" panose="02020603050405020304" pitchFamily="18" charset="0"/>
                <a:cs typeface="Times New Roman" panose="02020603050405020304" pitchFamily="18" charset="0"/>
              </a:rPr>
              <a:t>A</a:t>
            </a:r>
            <a:r>
              <a:rPr lang="en-US" sz="1800" i="1" baseline="-25000" dirty="0">
                <a:latin typeface="Times New Roman" panose="02020603050405020304" pitchFamily="18" charset="0"/>
                <a:cs typeface="Times New Roman" panose="02020603050405020304" pitchFamily="18" charset="0"/>
              </a:rPr>
              <a:t>V</a:t>
            </a:r>
            <a:r>
              <a:rPr lang="en-US" sz="1800" dirty="0" smtClean="0"/>
              <a:t> is unknown, although it can sometimes be estimated by comparing the color index (</a:t>
            </a:r>
            <a:r>
              <a:rPr lang="en-US" sz="1800" i="1" dirty="0">
                <a:latin typeface="Times New Roman" panose="02020603050405020304" pitchFamily="18" charset="0"/>
                <a:cs typeface="Times New Roman" panose="02020603050405020304" pitchFamily="18" charset="0"/>
              </a:rPr>
              <a:t>B</a:t>
            </a:r>
            <a:r>
              <a:rPr lang="en-US" sz="1800" i="1" dirty="0">
                <a:latin typeface="Symbol" panose="05050102010706020507" pitchFamily="18" charset="2"/>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V</a:t>
            </a:r>
            <a:r>
              <a:rPr lang="en-US" sz="1800" dirty="0" smtClean="0"/>
              <a:t>) expected for a given star with the actual, or measured color index.  This quantity is called the color excess,</a:t>
            </a:r>
          </a:p>
          <a:p>
            <a:pPr marL="0" indent="0">
              <a:buNone/>
            </a:pPr>
            <a:r>
              <a:rPr lang="en-US" sz="1800" dirty="0"/>
              <a:t> </a:t>
            </a:r>
            <a:r>
              <a:rPr lang="en-US" sz="1800" dirty="0" smtClean="0"/>
              <a:t>                                          </a:t>
            </a:r>
            <a:r>
              <a:rPr lang="en-US" sz="1800" dirty="0" smtClean="0">
                <a:latin typeface="Times New Roman" panose="02020603050405020304" pitchFamily="18" charset="0"/>
                <a:cs typeface="Times New Roman" panose="02020603050405020304" pitchFamily="18" charset="0"/>
              </a:rPr>
              <a:t>CE = </a:t>
            </a:r>
            <a:r>
              <a:rPr lang="en-US" sz="1800" dirty="0" err="1" smtClean="0">
                <a:latin typeface="Times New Roman" panose="02020603050405020304" pitchFamily="18" charset="0"/>
                <a:cs typeface="Times New Roman" panose="02020603050405020304" pitchFamily="18" charset="0"/>
              </a:rPr>
              <a:t>CI</a:t>
            </a:r>
            <a:r>
              <a:rPr lang="en-US" sz="1800" baseline="-25000" dirty="0" err="1" smtClean="0">
                <a:latin typeface="Times New Roman" panose="02020603050405020304" pitchFamily="18" charset="0"/>
                <a:cs typeface="Times New Roman" panose="02020603050405020304" pitchFamily="18" charset="0"/>
              </a:rPr>
              <a:t>observed</a:t>
            </a:r>
            <a:r>
              <a:rPr lang="en-US" sz="1800" dirty="0" smtClean="0">
                <a:latin typeface="Times New Roman" panose="02020603050405020304" pitchFamily="18" charset="0"/>
                <a:cs typeface="Times New Roman" panose="02020603050405020304" pitchFamily="18" charset="0"/>
              </a:rPr>
              <a:t> – </a:t>
            </a:r>
            <a:r>
              <a:rPr lang="en-US" sz="1800" dirty="0" err="1" smtClean="0">
                <a:latin typeface="Times New Roman" panose="02020603050405020304" pitchFamily="18" charset="0"/>
                <a:cs typeface="Times New Roman" panose="02020603050405020304" pitchFamily="18" charset="0"/>
              </a:rPr>
              <a:t>CI</a:t>
            </a:r>
            <a:r>
              <a:rPr lang="en-US" sz="1800" baseline="-25000" dirty="0" err="1" smtClean="0">
                <a:latin typeface="Times New Roman" panose="02020603050405020304" pitchFamily="18" charset="0"/>
                <a:cs typeface="Times New Roman" panose="02020603050405020304" pitchFamily="18" charset="0"/>
              </a:rPr>
              <a:t>intrinsic</a:t>
            </a:r>
            <a:r>
              <a:rPr lang="en-US" sz="1800" dirty="0" smtClean="0"/>
              <a:t>.</a:t>
            </a:r>
          </a:p>
          <a:p>
            <a:r>
              <a:rPr lang="en-US" sz="1800" dirty="0" smtClean="0"/>
              <a:t>For this to work, we have to have some idea of what the intrinsic color index of the star should be!  Note that before Gaia, the unknown </a:t>
            </a:r>
            <a:r>
              <a:rPr lang="en-US" sz="1800" i="1" dirty="0" smtClean="0">
                <a:latin typeface="Times New Roman" panose="02020603050405020304" pitchFamily="18" charset="0"/>
                <a:cs typeface="Times New Roman" panose="02020603050405020304" pitchFamily="18" charset="0"/>
              </a:rPr>
              <a:t>A</a:t>
            </a:r>
            <a:r>
              <a:rPr lang="en-US" sz="1800" i="1" baseline="-25000" dirty="0" smtClean="0">
                <a:latin typeface="Times New Roman" panose="02020603050405020304" pitchFamily="18" charset="0"/>
                <a:cs typeface="Times New Roman" panose="02020603050405020304" pitchFamily="18" charset="0"/>
              </a:rPr>
              <a:t>V</a:t>
            </a:r>
            <a:r>
              <a:rPr lang="en-US" sz="1800" dirty="0" smtClean="0"/>
              <a:t> was the biggest cause of uncertainty in stellar distances.</a:t>
            </a:r>
            <a:endParaRPr lang="en-US" sz="18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mc:AlternateContent xmlns:mc="http://schemas.openxmlformats.org/markup-compatibility/2006">
        <mc:Choice xmlns:a14="http://schemas.microsoft.com/office/drawing/2010/main" Requires="a14">
          <p:sp>
            <p:nvSpPr>
              <p:cNvPr id="7" name="TextBox 6"/>
              <p:cNvSpPr txBox="1"/>
              <p:nvPr/>
            </p:nvSpPr>
            <p:spPr>
              <a:xfrm>
                <a:off x="3067025" y="3607446"/>
                <a:ext cx="2977290" cy="276999"/>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𝑉</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𝑀</m:t>
                          </m:r>
                        </m:e>
                        <m:sub>
                          <m:r>
                            <a:rPr lang="en-US" sz="1800" b="0" i="1" smtClean="0">
                              <a:latin typeface="Cambria Math" panose="02040503050406030204" pitchFamily="18" charset="0"/>
                            </a:rPr>
                            <m:t>𝑉</m:t>
                          </m:r>
                        </m:sub>
                      </m:sSub>
                      <m:r>
                        <a:rPr lang="en-US" sz="1800" b="0" i="1" smtClean="0">
                          <a:latin typeface="Cambria Math" panose="02040503050406030204" pitchFamily="18" charset="0"/>
                        </a:rPr>
                        <m:t>=5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r>
                            <a:rPr lang="en-US" sz="1800" b="0" i="1" smtClean="0">
                              <a:latin typeface="Cambria Math" panose="02040503050406030204" pitchFamily="18" charset="0"/>
                            </a:rPr>
                            <m:t>𝑑</m:t>
                          </m:r>
                        </m:e>
                      </m:func>
                      <m:r>
                        <a:rPr lang="en-US" sz="1800" b="0" i="1" smtClean="0">
                          <a:latin typeface="Cambria Math" panose="02040503050406030204" pitchFamily="18" charset="0"/>
                        </a:rPr>
                        <m:t>−5+</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𝐴</m:t>
                          </m:r>
                        </m:e>
                        <m:sub>
                          <m:r>
                            <a:rPr lang="en-US" sz="1800" b="0" i="1" smtClean="0">
                              <a:latin typeface="Cambria Math" panose="02040503050406030204" pitchFamily="18" charset="0"/>
                            </a:rPr>
                            <m:t>𝑉</m:t>
                          </m:r>
                        </m:sub>
                      </m:sSub>
                    </m:oMath>
                  </m:oMathPara>
                </a14:m>
                <a:endParaRPr lang="en-US" sz="1800" dirty="0" smtClean="0"/>
              </a:p>
            </p:txBody>
          </p:sp>
        </mc:Choice>
        <mc:Fallback>
          <p:sp>
            <p:nvSpPr>
              <p:cNvPr id="7" name="TextBox 6"/>
              <p:cNvSpPr txBox="1">
                <a:spLocks noRot="1" noChangeAspect="1" noMove="1" noResize="1" noEditPoints="1" noAdjustHandles="1" noChangeArrowheads="1" noChangeShapeType="1" noTextEdit="1"/>
              </p:cNvSpPr>
              <p:nvPr/>
            </p:nvSpPr>
            <p:spPr>
              <a:xfrm>
                <a:off x="3067025" y="3607446"/>
                <a:ext cx="2977290" cy="276999"/>
              </a:xfrm>
              <a:prstGeom prst="rect">
                <a:avLst/>
              </a:prstGeom>
              <a:blipFill rotWithShape="0">
                <a:blip r:embed="rId2"/>
                <a:stretch>
                  <a:fillRect b="-40000"/>
                </a:stretch>
              </a:blipFill>
            </p:spPr>
            <p:txBody>
              <a:bodyPr/>
              <a:lstStyle/>
              <a:p>
                <a:r>
                  <a:rPr lang="en-US">
                    <a:noFill/>
                  </a:rPr>
                  <a:t> </a:t>
                </a:r>
              </a:p>
            </p:txBody>
          </p:sp>
        </mc:Fallback>
      </mc:AlternateContent>
    </p:spTree>
    <p:extLst>
      <p:ext uri="{BB962C8B-B14F-4D97-AF65-F5344CB8AC3E}">
        <p14:creationId xmlns:p14="http://schemas.microsoft.com/office/powerpoint/2010/main" val="188074443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Flux and Luminosity</a:t>
            </a:r>
            <a:endParaRPr lang="en-US" dirty="0"/>
          </a:p>
        </p:txBody>
      </p:sp>
      <p:sp>
        <p:nvSpPr>
          <p:cNvPr id="3" name="Text Placeholder 2"/>
          <p:cNvSpPr>
            <a:spLocks noGrp="1"/>
          </p:cNvSpPr>
          <p:nvPr>
            <p:ph type="body" sz="half" idx="1"/>
          </p:nvPr>
        </p:nvSpPr>
        <p:spPr>
          <a:xfrm>
            <a:off x="336331" y="1198179"/>
            <a:ext cx="8513379" cy="4897821"/>
          </a:xfrm>
        </p:spPr>
        <p:txBody>
          <a:bodyPr/>
          <a:lstStyle/>
          <a:p>
            <a:r>
              <a:rPr lang="en-US" sz="1800" dirty="0" smtClean="0"/>
              <a:t>One last thing to mention—earlier we noted that the flux of energy through a star (</a:t>
            </a:r>
            <a:r>
              <a:rPr lang="en-US" sz="1800" dirty="0" smtClean="0">
                <a:latin typeface="Times New Roman" panose="02020603050405020304" pitchFamily="18" charset="0"/>
                <a:cs typeface="Times New Roman" panose="02020603050405020304" pitchFamily="18" charset="0"/>
              </a:rPr>
              <a:t>energy / s / unit area</a:t>
            </a:r>
            <a:r>
              <a:rPr lang="en-US" sz="1800" dirty="0" smtClean="0"/>
              <a:t>) is:</a:t>
            </a:r>
          </a:p>
          <a:p>
            <a:endParaRPr lang="en-US" sz="1800" dirty="0"/>
          </a:p>
          <a:p>
            <a:r>
              <a:rPr lang="en-US" sz="1800" dirty="0" smtClean="0"/>
              <a:t>From the black body spectrum, we know that              , which means that we have the important relationship:</a:t>
            </a:r>
          </a:p>
          <a:p>
            <a:endParaRPr lang="en-US" sz="1800" dirty="0"/>
          </a:p>
          <a:p>
            <a:r>
              <a:rPr lang="en-US" sz="1800" dirty="0" smtClean="0"/>
              <a:t>This turns out to be important for estimating the size of solar system bodies such as asteroids and Kuiper-belt objects, and also for finding out what temperature we expect such bodies to have based on their distance from the Sun, so we will be using this relation later.</a:t>
            </a:r>
            <a:endParaRPr lang="en-US" sz="18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mc:AlternateContent xmlns:mc="http://schemas.openxmlformats.org/markup-compatibility/2006">
        <mc:Choice xmlns:a14="http://schemas.microsoft.com/office/drawing/2010/main" Requires="a14">
          <p:sp>
            <p:nvSpPr>
              <p:cNvPr id="7" name="TextBox 6"/>
              <p:cNvSpPr txBox="1"/>
              <p:nvPr/>
            </p:nvSpPr>
            <p:spPr>
              <a:xfrm>
                <a:off x="3814060" y="1593975"/>
                <a:ext cx="1075423" cy="518604"/>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rPr>
                        <m:t>ℱ</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𝐿</m:t>
                          </m:r>
                        </m:num>
                        <m:den>
                          <m:r>
                            <a:rPr lang="en-US" sz="1800" b="0" i="1" smtClean="0">
                              <a:latin typeface="Cambria Math" panose="02040503050406030204" pitchFamily="18" charset="0"/>
                              <a:ea typeface="Cambria Math" panose="02040503050406030204" pitchFamily="18" charset="0"/>
                            </a:rPr>
                            <m:t>4</m:t>
                          </m:r>
                          <m:r>
                            <a:rPr lang="en-US" sz="1800" b="0" i="1" smtClean="0">
                              <a:latin typeface="Cambria Math" panose="02040503050406030204" pitchFamily="18" charset="0"/>
                              <a:ea typeface="Cambria Math" panose="02040503050406030204" pitchFamily="18" charset="0"/>
                            </a:rPr>
                            <m:t>𝜋</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𝑅</m:t>
                              </m:r>
                            </m:e>
                            <m:sup>
                              <m:r>
                                <a:rPr lang="en-US" sz="1800" b="0" i="1" smtClean="0">
                                  <a:latin typeface="Cambria Math" panose="02040503050406030204" pitchFamily="18" charset="0"/>
                                  <a:ea typeface="Cambria Math" panose="02040503050406030204" pitchFamily="18" charset="0"/>
                                </a:rPr>
                                <m:t>2</m:t>
                              </m:r>
                            </m:sup>
                          </m:sSup>
                        </m:den>
                      </m:f>
                    </m:oMath>
                  </m:oMathPara>
                </a14:m>
                <a:endParaRPr lang="en-US" sz="1800" dirty="0" smtClean="0"/>
              </a:p>
            </p:txBody>
          </p:sp>
        </mc:Choice>
        <mc:Fallback>
          <p:sp>
            <p:nvSpPr>
              <p:cNvPr id="7" name="TextBox 6"/>
              <p:cNvSpPr txBox="1">
                <a:spLocks noRot="1" noChangeAspect="1" noMove="1" noResize="1" noEditPoints="1" noAdjustHandles="1" noChangeArrowheads="1" noChangeShapeType="1" noTextEdit="1"/>
              </p:cNvSpPr>
              <p:nvPr/>
            </p:nvSpPr>
            <p:spPr>
              <a:xfrm>
                <a:off x="3814060" y="1593975"/>
                <a:ext cx="1075423" cy="518604"/>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5399754" y="2181038"/>
                <a:ext cx="942309" cy="276999"/>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rPr>
                        <m:t>ℱ</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𝜎</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𝑇</m:t>
                          </m:r>
                        </m:e>
                        <m:sup>
                          <m:r>
                            <a:rPr lang="en-US" sz="1800" b="0" i="1" smtClean="0">
                              <a:latin typeface="Cambria Math" panose="02040503050406030204" pitchFamily="18" charset="0"/>
                              <a:ea typeface="Cambria Math" panose="02040503050406030204" pitchFamily="18" charset="0"/>
                            </a:rPr>
                            <m:t>4</m:t>
                          </m:r>
                        </m:sup>
                      </m:sSup>
                    </m:oMath>
                  </m:oMathPara>
                </a14:m>
                <a:endParaRPr lang="en-US" sz="1800" dirty="0" smtClean="0"/>
              </a:p>
            </p:txBody>
          </p:sp>
        </mc:Choice>
        <mc:Fallback>
          <p:sp>
            <p:nvSpPr>
              <p:cNvPr id="8" name="TextBox 7"/>
              <p:cNvSpPr txBox="1">
                <a:spLocks noRot="1" noChangeAspect="1" noMove="1" noResize="1" noEditPoints="1" noAdjustHandles="1" noChangeArrowheads="1" noChangeShapeType="1" noTextEdit="1"/>
              </p:cNvSpPr>
              <p:nvPr/>
            </p:nvSpPr>
            <p:spPr>
              <a:xfrm>
                <a:off x="5399754" y="2181038"/>
                <a:ext cx="942309" cy="276999"/>
              </a:xfrm>
              <a:prstGeom prst="rect">
                <a:avLst/>
              </a:prstGeom>
              <a:blipFill rotWithShape="0">
                <a:blip r:embed="rId3"/>
                <a:stretch>
                  <a:fillRect l="-4545" r="-1299" b="-1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3636511" y="2791258"/>
                <a:ext cx="1430520" cy="276999"/>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𝐿</m:t>
                      </m:r>
                      <m:r>
                        <a:rPr lang="en-US" sz="1800" b="0" i="1" smtClean="0">
                          <a:latin typeface="Cambria Math" panose="02040503050406030204" pitchFamily="18" charset="0"/>
                        </a:rPr>
                        <m:t>=4</m:t>
                      </m:r>
                      <m:r>
                        <a:rPr lang="en-US" sz="1800" b="0" i="1" smtClean="0">
                          <a:latin typeface="Cambria Math" panose="02040503050406030204" pitchFamily="18" charset="0"/>
                          <a:ea typeface="Cambria Math" panose="02040503050406030204" pitchFamily="18" charset="0"/>
                        </a:rPr>
                        <m:t>𝜋</m:t>
                      </m:r>
                      <m:sSubSup>
                        <m:sSubSupPr>
                          <m:ctrlPr>
                            <a:rPr lang="en-US" sz="1800" b="0" i="1" smtClean="0">
                              <a:latin typeface="Cambria Math" panose="02040503050406030204" pitchFamily="18" charset="0"/>
                              <a:ea typeface="Cambria Math" panose="02040503050406030204" pitchFamily="18" charset="0"/>
                            </a:rPr>
                          </m:ctrlPr>
                        </m:sSubSupPr>
                        <m:e>
                          <m:r>
                            <a:rPr lang="en-US" sz="1800" b="0" i="1" smtClean="0">
                              <a:latin typeface="Cambria Math" panose="02040503050406030204" pitchFamily="18" charset="0"/>
                              <a:ea typeface="Cambria Math" panose="02040503050406030204" pitchFamily="18" charset="0"/>
                            </a:rPr>
                            <m:t>𝑅</m:t>
                          </m:r>
                        </m:e>
                        <m:sub>
                          <m:r>
                            <a:rPr lang="en-US" sz="1800" b="0" i="1" smtClean="0">
                              <a:latin typeface="Cambria Math" panose="02040503050406030204" pitchFamily="18" charset="0"/>
                              <a:ea typeface="Cambria Math" panose="02040503050406030204" pitchFamily="18" charset="0"/>
                            </a:rPr>
                            <m:t>∗</m:t>
                          </m:r>
                        </m:sub>
                        <m:sup>
                          <m:r>
                            <a:rPr lang="en-US" sz="1800" b="0" i="1" smtClean="0">
                              <a:latin typeface="Cambria Math" panose="02040503050406030204" pitchFamily="18" charset="0"/>
                              <a:ea typeface="Cambria Math" panose="02040503050406030204" pitchFamily="18" charset="0"/>
                            </a:rPr>
                            <m:t>2</m:t>
                          </m:r>
                        </m:sup>
                      </m:sSubSup>
                      <m:r>
                        <a:rPr lang="en-US" sz="1800" b="0" i="1" smtClean="0">
                          <a:latin typeface="Cambria Math" panose="02040503050406030204" pitchFamily="18" charset="0"/>
                          <a:ea typeface="Cambria Math" panose="02040503050406030204" pitchFamily="18" charset="0"/>
                        </a:rPr>
                        <m:t>𝜎</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𝑇</m:t>
                          </m:r>
                        </m:e>
                        <m:sup>
                          <m:r>
                            <a:rPr lang="en-US" sz="1800" b="0" i="1" smtClean="0">
                              <a:latin typeface="Cambria Math" panose="02040503050406030204" pitchFamily="18" charset="0"/>
                              <a:ea typeface="Cambria Math" panose="02040503050406030204" pitchFamily="18" charset="0"/>
                            </a:rPr>
                            <m:t>4</m:t>
                          </m:r>
                        </m:sup>
                      </m:sSup>
                    </m:oMath>
                  </m:oMathPara>
                </a14:m>
                <a:endParaRPr lang="en-US" sz="1800" dirty="0" smtClean="0"/>
              </a:p>
            </p:txBody>
          </p:sp>
        </mc:Choice>
        <mc:Fallback>
          <p:sp>
            <p:nvSpPr>
              <p:cNvPr id="9" name="TextBox 8"/>
              <p:cNvSpPr txBox="1">
                <a:spLocks noRot="1" noChangeAspect="1" noMove="1" noResize="1" noEditPoints="1" noAdjustHandles="1" noChangeArrowheads="1" noChangeShapeType="1" noTextEdit="1"/>
              </p:cNvSpPr>
              <p:nvPr/>
            </p:nvSpPr>
            <p:spPr>
              <a:xfrm>
                <a:off x="3636511" y="2791258"/>
                <a:ext cx="1430520" cy="276999"/>
              </a:xfrm>
              <a:prstGeom prst="rect">
                <a:avLst/>
              </a:prstGeom>
              <a:blipFill rotWithShape="0">
                <a:blip r:embed="rId4"/>
                <a:stretch>
                  <a:fillRect l="-2991" r="-855" b="-15556"/>
                </a:stretch>
              </a:blipFill>
            </p:spPr>
            <p:txBody>
              <a:bodyPr/>
              <a:lstStyle/>
              <a:p>
                <a:r>
                  <a:rPr lang="en-US">
                    <a:noFill/>
                  </a:rPr>
                  <a:t> </a:t>
                </a:r>
              </a:p>
            </p:txBody>
          </p:sp>
        </mc:Fallback>
      </mc:AlternateContent>
    </p:spTree>
    <p:extLst>
      <p:ext uri="{BB962C8B-B14F-4D97-AF65-F5344CB8AC3E}">
        <p14:creationId xmlns:p14="http://schemas.microsoft.com/office/powerpoint/2010/main" val="15509444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What We’ve Learned</a:t>
            </a:r>
            <a:endParaRPr lang="en-US" dirty="0"/>
          </a:p>
        </p:txBody>
      </p:sp>
      <p:sp>
        <p:nvSpPr>
          <p:cNvPr id="3" name="Text Placeholder 2"/>
          <p:cNvSpPr>
            <a:spLocks noGrp="1"/>
          </p:cNvSpPr>
          <p:nvPr>
            <p:ph type="body" sz="half" idx="1"/>
          </p:nvPr>
        </p:nvSpPr>
        <p:spPr>
          <a:xfrm>
            <a:off x="457200" y="838212"/>
            <a:ext cx="8229600" cy="5308588"/>
          </a:xfrm>
        </p:spPr>
        <p:txBody>
          <a:bodyPr/>
          <a:lstStyle/>
          <a:p>
            <a:r>
              <a:rPr lang="en-US" sz="1800" dirty="0" smtClean="0"/>
              <a:t>Be familiar with the concept of the astronomical distance scale.</a:t>
            </a:r>
            <a:endParaRPr lang="en-US" sz="1800" dirty="0" smtClean="0"/>
          </a:p>
          <a:p>
            <a:r>
              <a:rPr lang="en-US" sz="1800" dirty="0" smtClean="0"/>
              <a:t>Be able to explain what stellar parallax is, and how to use a given observed parallax angle to calculate a star’s distance.</a:t>
            </a:r>
          </a:p>
          <a:p>
            <a:r>
              <a:rPr lang="en-US" sz="1800" dirty="0" smtClean="0"/>
              <a:t>Be able to explain how the distance unit of parsec is related to an AU.</a:t>
            </a:r>
          </a:p>
          <a:p>
            <a:r>
              <a:rPr lang="en-US" sz="1800" dirty="0" smtClean="0"/>
              <a:t>Know how the ancient magnitude scale for naked eye objects, from 1-6, was extended to much brighter and fainter objects, i.e. it was done by requiring that a 5-magnitude difference equate to a factor of 100 change in flux (brightness).</a:t>
            </a:r>
          </a:p>
          <a:p>
            <a:r>
              <a:rPr lang="en-US" sz="1800" dirty="0" smtClean="0"/>
              <a:t>Be familiar with the various magnitude relationships, and how to use them.</a:t>
            </a:r>
          </a:p>
          <a:p>
            <a:endParaRPr lang="en-US" sz="1800" dirty="0"/>
          </a:p>
          <a:p>
            <a:endParaRPr lang="en-US" sz="1800" dirty="0" smtClean="0"/>
          </a:p>
          <a:p>
            <a:endParaRPr lang="en-US" sz="1800" dirty="0"/>
          </a:p>
          <a:p>
            <a:r>
              <a:rPr lang="en-US" sz="1800" dirty="0" smtClean="0"/>
              <a:t>Know the difference between apparent and absolute magnitudes, and how the absolute magnitude is defined.</a:t>
            </a:r>
          </a:p>
          <a:p>
            <a:r>
              <a:rPr lang="en-US" sz="1800" dirty="0" smtClean="0"/>
              <a:t>Be familiar with color index, color excess, and extinction/absorption.</a:t>
            </a:r>
          </a:p>
          <a:p>
            <a:r>
              <a:rPr lang="en-US" sz="1800" dirty="0" smtClean="0"/>
              <a:t>Know the relationship between flux, luminosity, distance, and temperature.</a:t>
            </a:r>
          </a:p>
          <a:p>
            <a:endParaRPr lang="en-US" sz="1800" dirty="0" smtClean="0"/>
          </a:p>
          <a:p>
            <a:endParaRPr lang="en-US" sz="18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mc:AlternateContent xmlns:mc="http://schemas.openxmlformats.org/markup-compatibility/2006">
        <mc:Choice xmlns:a14="http://schemas.microsoft.com/office/drawing/2010/main" Requires="a14">
          <p:sp>
            <p:nvSpPr>
              <p:cNvPr id="5" name="TextBox 4"/>
              <p:cNvSpPr txBox="1"/>
              <p:nvPr/>
            </p:nvSpPr>
            <p:spPr>
              <a:xfrm>
                <a:off x="1023829" y="3561706"/>
                <a:ext cx="1914947" cy="575157"/>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𝑛</m:t>
                      </m:r>
                      <m:r>
                        <a:rPr lang="en-US" sz="1800" b="0" i="1" smtClean="0">
                          <a:latin typeface="Cambria Math" panose="02040503050406030204" pitchFamily="18" charset="0"/>
                        </a:rPr>
                        <m:t>=2.5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𝑛</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𝑚</m:t>
                                  </m:r>
                                </m:sub>
                              </m:sSub>
                            </m:den>
                          </m:f>
                        </m:e>
                      </m:func>
                    </m:oMath>
                  </m:oMathPara>
                </a14:m>
                <a:endParaRPr lang="en-US" sz="1800" dirty="0" smtClean="0"/>
              </a:p>
            </p:txBody>
          </p:sp>
        </mc:Choice>
        <mc:Fallback>
          <p:sp>
            <p:nvSpPr>
              <p:cNvPr id="5" name="TextBox 4"/>
              <p:cNvSpPr txBox="1">
                <a:spLocks noRot="1" noChangeAspect="1" noMove="1" noResize="1" noEditPoints="1" noAdjustHandles="1" noChangeArrowheads="1" noChangeShapeType="1" noTextEdit="1"/>
              </p:cNvSpPr>
              <p:nvPr/>
            </p:nvSpPr>
            <p:spPr>
              <a:xfrm>
                <a:off x="1023829" y="3561706"/>
                <a:ext cx="1914947" cy="575157"/>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3098101" y="3610949"/>
                <a:ext cx="1809791" cy="525913"/>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𝑀</m:t>
                      </m:r>
                      <m:r>
                        <a:rPr lang="en-US" sz="1800" b="0" i="1" smtClean="0">
                          <a:latin typeface="Cambria Math" panose="02040503050406030204" pitchFamily="18" charset="0"/>
                        </a:rPr>
                        <m:t>=5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m:t>
                              </m:r>
                            </m:num>
                            <m:den>
                              <m:r>
                                <a:rPr lang="en-US" sz="1800" b="0" i="1" smtClean="0">
                                  <a:latin typeface="Cambria Math" panose="02040503050406030204" pitchFamily="18" charset="0"/>
                                </a:rPr>
                                <m:t>10</m:t>
                              </m:r>
                            </m:den>
                          </m:f>
                        </m:e>
                      </m:func>
                    </m:oMath>
                  </m:oMathPara>
                </a14:m>
                <a:endParaRPr lang="en-US" sz="1800" dirty="0" smtClean="0"/>
              </a:p>
            </p:txBody>
          </p:sp>
        </mc:Choice>
        <mc:Fallback>
          <p:sp>
            <p:nvSpPr>
              <p:cNvPr id="7" name="TextBox 6"/>
              <p:cNvSpPr txBox="1">
                <a:spLocks noRot="1" noChangeAspect="1" noMove="1" noResize="1" noEditPoints="1" noAdjustHandles="1" noChangeArrowheads="1" noChangeShapeType="1" noTextEdit="1"/>
              </p:cNvSpPr>
              <p:nvPr/>
            </p:nvSpPr>
            <p:spPr>
              <a:xfrm>
                <a:off x="3098101" y="3610949"/>
                <a:ext cx="1809791" cy="525913"/>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5041267" y="3610950"/>
                <a:ext cx="3386120" cy="525913"/>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𝑉</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𝑀</m:t>
                          </m:r>
                        </m:e>
                        <m:sub>
                          <m:r>
                            <a:rPr lang="en-US" sz="1800" b="0" i="1" smtClean="0">
                              <a:latin typeface="Cambria Math" panose="02040503050406030204" pitchFamily="18" charset="0"/>
                            </a:rPr>
                            <m:t>𝑉</m:t>
                          </m:r>
                        </m:sub>
                      </m:sSub>
                      <m:r>
                        <a:rPr lang="en-US" sz="1800" b="0" i="1" smtClean="0">
                          <a:latin typeface="Cambria Math" panose="02040503050406030204" pitchFamily="18" charset="0"/>
                        </a:rPr>
                        <m:t>=5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m:t>
                              </m:r>
                            </m:num>
                            <m:den>
                              <m:r>
                                <a:rPr lang="en-US" sz="1800" b="0" i="1" smtClean="0">
                                  <a:latin typeface="Cambria Math" panose="02040503050406030204" pitchFamily="18" charset="0"/>
                                </a:rPr>
                                <m:t>10</m:t>
                              </m:r>
                            </m:den>
                          </m:f>
                        </m:e>
                      </m:func>
                      <m:r>
                        <a:rPr lang="en-US" sz="1800" b="0" i="1" smtClean="0">
                          <a:latin typeface="Cambria Math" panose="02040503050406030204" pitchFamily="18" charset="0"/>
                        </a:rPr>
                        <m:t>=5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r>
                            <a:rPr lang="en-US" sz="1800" b="0" i="1" smtClean="0">
                              <a:latin typeface="Cambria Math" panose="02040503050406030204" pitchFamily="18" charset="0"/>
                            </a:rPr>
                            <m:t>𝑑</m:t>
                          </m:r>
                        </m:e>
                      </m:func>
                      <m:r>
                        <a:rPr lang="en-US" sz="1800" b="0" i="1" smtClean="0">
                          <a:latin typeface="Cambria Math" panose="02040503050406030204" pitchFamily="18" charset="0"/>
                        </a:rPr>
                        <m:t>−5</m:t>
                      </m:r>
                    </m:oMath>
                  </m:oMathPara>
                </a14:m>
                <a:endParaRPr lang="en-US" sz="1800" dirty="0" smtClean="0"/>
              </a:p>
            </p:txBody>
          </p:sp>
        </mc:Choice>
        <mc:Fallback>
          <p:sp>
            <p:nvSpPr>
              <p:cNvPr id="8" name="TextBox 7"/>
              <p:cNvSpPr txBox="1">
                <a:spLocks noRot="1" noChangeAspect="1" noMove="1" noResize="1" noEditPoints="1" noAdjustHandles="1" noChangeArrowheads="1" noChangeShapeType="1" noTextEdit="1"/>
              </p:cNvSpPr>
              <p:nvPr/>
            </p:nvSpPr>
            <p:spPr>
              <a:xfrm>
                <a:off x="5041267" y="3610950"/>
                <a:ext cx="3386120" cy="525913"/>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2938776" y="4289262"/>
                <a:ext cx="2977290" cy="276999"/>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𝑉</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𝑀</m:t>
                          </m:r>
                        </m:e>
                        <m:sub>
                          <m:r>
                            <a:rPr lang="en-US" sz="1800" b="0" i="1" smtClean="0">
                              <a:latin typeface="Cambria Math" panose="02040503050406030204" pitchFamily="18" charset="0"/>
                            </a:rPr>
                            <m:t>𝑉</m:t>
                          </m:r>
                        </m:sub>
                      </m:sSub>
                      <m:r>
                        <a:rPr lang="en-US" sz="1800" b="0" i="1" smtClean="0">
                          <a:latin typeface="Cambria Math" panose="02040503050406030204" pitchFamily="18" charset="0"/>
                        </a:rPr>
                        <m:t>=5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r>
                            <a:rPr lang="en-US" sz="1800" b="0" i="1" smtClean="0">
                              <a:latin typeface="Cambria Math" panose="02040503050406030204" pitchFamily="18" charset="0"/>
                            </a:rPr>
                            <m:t>𝑑</m:t>
                          </m:r>
                        </m:e>
                      </m:func>
                      <m:r>
                        <a:rPr lang="en-US" sz="1800" b="0" i="1" smtClean="0">
                          <a:latin typeface="Cambria Math" panose="02040503050406030204" pitchFamily="18" charset="0"/>
                        </a:rPr>
                        <m:t>−5+</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𝐴</m:t>
                          </m:r>
                        </m:e>
                        <m:sub>
                          <m:r>
                            <a:rPr lang="en-US" sz="1800" b="0" i="1" smtClean="0">
                              <a:latin typeface="Cambria Math" panose="02040503050406030204" pitchFamily="18" charset="0"/>
                            </a:rPr>
                            <m:t>𝑉</m:t>
                          </m:r>
                        </m:sub>
                      </m:sSub>
                    </m:oMath>
                  </m:oMathPara>
                </a14:m>
                <a:endParaRPr lang="en-US" sz="1800" dirty="0" smtClean="0"/>
              </a:p>
            </p:txBody>
          </p:sp>
        </mc:Choice>
        <mc:Fallback>
          <p:sp>
            <p:nvSpPr>
              <p:cNvPr id="9" name="TextBox 8"/>
              <p:cNvSpPr txBox="1">
                <a:spLocks noRot="1" noChangeAspect="1" noMove="1" noResize="1" noEditPoints="1" noAdjustHandles="1" noChangeArrowheads="1" noChangeShapeType="1" noTextEdit="1"/>
              </p:cNvSpPr>
              <p:nvPr/>
            </p:nvSpPr>
            <p:spPr>
              <a:xfrm>
                <a:off x="2938776" y="4289262"/>
                <a:ext cx="2977290" cy="276999"/>
              </a:xfrm>
              <a:prstGeom prst="rect">
                <a:avLst/>
              </a:prstGeom>
              <a:blipFill rotWithShape="0">
                <a:blip r:embed="rId5"/>
                <a:stretch>
                  <a:fillRect b="-4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2572476" y="5807988"/>
                <a:ext cx="1430520" cy="276999"/>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𝐿</m:t>
                      </m:r>
                      <m:r>
                        <a:rPr lang="en-US" sz="1800" b="0" i="1" smtClean="0">
                          <a:latin typeface="Cambria Math" panose="02040503050406030204" pitchFamily="18" charset="0"/>
                        </a:rPr>
                        <m:t>=4</m:t>
                      </m:r>
                      <m:r>
                        <a:rPr lang="en-US" sz="1800" b="0" i="1" smtClean="0">
                          <a:latin typeface="Cambria Math" panose="02040503050406030204" pitchFamily="18" charset="0"/>
                          <a:ea typeface="Cambria Math" panose="02040503050406030204" pitchFamily="18" charset="0"/>
                        </a:rPr>
                        <m:t>𝜋</m:t>
                      </m:r>
                      <m:sSubSup>
                        <m:sSubSupPr>
                          <m:ctrlPr>
                            <a:rPr lang="en-US" sz="1800" b="0" i="1" smtClean="0">
                              <a:latin typeface="Cambria Math" panose="02040503050406030204" pitchFamily="18" charset="0"/>
                              <a:ea typeface="Cambria Math" panose="02040503050406030204" pitchFamily="18" charset="0"/>
                            </a:rPr>
                          </m:ctrlPr>
                        </m:sSubSupPr>
                        <m:e>
                          <m:r>
                            <a:rPr lang="en-US" sz="1800" b="0" i="1" smtClean="0">
                              <a:latin typeface="Cambria Math" panose="02040503050406030204" pitchFamily="18" charset="0"/>
                              <a:ea typeface="Cambria Math" panose="02040503050406030204" pitchFamily="18" charset="0"/>
                            </a:rPr>
                            <m:t>𝑅</m:t>
                          </m:r>
                        </m:e>
                        <m:sub>
                          <m:r>
                            <a:rPr lang="en-US" sz="1800" b="0" i="1" smtClean="0">
                              <a:latin typeface="Cambria Math" panose="02040503050406030204" pitchFamily="18" charset="0"/>
                              <a:ea typeface="Cambria Math" panose="02040503050406030204" pitchFamily="18" charset="0"/>
                            </a:rPr>
                            <m:t>∗</m:t>
                          </m:r>
                        </m:sub>
                        <m:sup>
                          <m:r>
                            <a:rPr lang="en-US" sz="1800" b="0" i="1" smtClean="0">
                              <a:latin typeface="Cambria Math" panose="02040503050406030204" pitchFamily="18" charset="0"/>
                              <a:ea typeface="Cambria Math" panose="02040503050406030204" pitchFamily="18" charset="0"/>
                            </a:rPr>
                            <m:t>2</m:t>
                          </m:r>
                        </m:sup>
                      </m:sSubSup>
                      <m:r>
                        <a:rPr lang="en-US" sz="1800" b="0" i="1" smtClean="0">
                          <a:latin typeface="Cambria Math" panose="02040503050406030204" pitchFamily="18" charset="0"/>
                          <a:ea typeface="Cambria Math" panose="02040503050406030204" pitchFamily="18" charset="0"/>
                        </a:rPr>
                        <m:t>𝜎</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𝑇</m:t>
                          </m:r>
                        </m:e>
                        <m:sup>
                          <m:r>
                            <a:rPr lang="en-US" sz="1800" b="0" i="1" smtClean="0">
                              <a:latin typeface="Cambria Math" panose="02040503050406030204" pitchFamily="18" charset="0"/>
                              <a:ea typeface="Cambria Math" panose="02040503050406030204" pitchFamily="18" charset="0"/>
                            </a:rPr>
                            <m:t>4</m:t>
                          </m:r>
                        </m:sup>
                      </m:sSup>
                    </m:oMath>
                  </m:oMathPara>
                </a14:m>
                <a:endParaRPr lang="en-US" sz="1800" dirty="0" smtClean="0"/>
              </a:p>
            </p:txBody>
          </p:sp>
        </mc:Choice>
        <mc:Fallback>
          <p:sp>
            <p:nvSpPr>
              <p:cNvPr id="10" name="TextBox 9"/>
              <p:cNvSpPr txBox="1">
                <a:spLocks noRot="1" noChangeAspect="1" noMove="1" noResize="1" noEditPoints="1" noAdjustHandles="1" noChangeArrowheads="1" noChangeShapeType="1" noTextEdit="1"/>
              </p:cNvSpPr>
              <p:nvPr/>
            </p:nvSpPr>
            <p:spPr>
              <a:xfrm>
                <a:off x="2572476" y="5807988"/>
                <a:ext cx="1430520" cy="276999"/>
              </a:xfrm>
              <a:prstGeom prst="rect">
                <a:avLst/>
              </a:prstGeom>
              <a:blipFill rotWithShape="0">
                <a:blip r:embed="rId6"/>
                <a:stretch>
                  <a:fillRect l="-2979" r="-426" b="-15556"/>
                </a:stretch>
              </a:blipFill>
            </p:spPr>
            <p:txBody>
              <a:bodyPr/>
              <a:lstStyle/>
              <a:p>
                <a:r>
                  <a:rPr lang="en-US">
                    <a:noFill/>
                  </a:rPr>
                  <a:t> </a:t>
                </a:r>
              </a:p>
            </p:txBody>
          </p:sp>
        </mc:Fallback>
      </mc:AlternateContent>
    </p:spTree>
    <p:extLst>
      <p:ext uri="{BB962C8B-B14F-4D97-AF65-F5344CB8AC3E}">
        <p14:creationId xmlns:p14="http://schemas.microsoft.com/office/powerpoint/2010/main" val="15683473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bg2"/>
                </a:solidFill>
                <a:latin typeface="Tahoma" panose="020B0604030504040204" pitchFamily="34" charset="0"/>
                <a:ea typeface="宋体" panose="02010600030101010101" pitchFamily="2" charset="-122"/>
              </a:defRPr>
            </a:lvl1pPr>
            <a:lvl2pPr marL="742950" indent="-285750" eaLnBrk="0" hangingPunct="0">
              <a:defRPr sz="4400">
                <a:solidFill>
                  <a:schemeClr val="bg2"/>
                </a:solidFill>
                <a:latin typeface="Tahoma" panose="020B0604030504040204" pitchFamily="34" charset="0"/>
                <a:ea typeface="宋体" panose="02010600030101010101" pitchFamily="2" charset="-122"/>
              </a:defRPr>
            </a:lvl2pPr>
            <a:lvl3pPr marL="1143000" indent="-228600" eaLnBrk="0" hangingPunct="0">
              <a:defRPr sz="4400">
                <a:solidFill>
                  <a:schemeClr val="bg2"/>
                </a:solidFill>
                <a:latin typeface="Tahoma" panose="020B0604030504040204" pitchFamily="34" charset="0"/>
                <a:ea typeface="宋体" panose="02010600030101010101" pitchFamily="2" charset="-122"/>
              </a:defRPr>
            </a:lvl3pPr>
            <a:lvl4pPr marL="1600200" indent="-228600" eaLnBrk="0" hangingPunct="0">
              <a:defRPr sz="4400">
                <a:solidFill>
                  <a:schemeClr val="bg2"/>
                </a:solidFill>
                <a:latin typeface="Tahoma" panose="020B0604030504040204" pitchFamily="34" charset="0"/>
                <a:ea typeface="宋体" panose="02010600030101010101" pitchFamily="2" charset="-122"/>
              </a:defRPr>
            </a:lvl4pPr>
            <a:lvl5pPr marL="2057400" indent="-228600" eaLnBrk="0" hangingPunct="0">
              <a:defRPr sz="4400">
                <a:solidFill>
                  <a:schemeClr val="bg2"/>
                </a:solidFill>
                <a:latin typeface="Tahoma" panose="020B0604030504040204" pitchFamily="34" charset="0"/>
                <a:ea typeface="宋体" panose="02010600030101010101" pitchFamily="2" charset="-122"/>
              </a:defRPr>
            </a:lvl5pPr>
            <a:lvl6pPr marL="25146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6pPr>
            <a:lvl7pPr marL="29718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7pPr>
            <a:lvl8pPr marL="34290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8pPr>
            <a:lvl9pPr marL="3886200" indent="-228600" algn="ctr" eaLnBrk="0" fontAlgn="base" hangingPunct="0">
              <a:spcBef>
                <a:spcPct val="0"/>
              </a:spcBef>
              <a:spcAft>
                <a:spcPct val="0"/>
              </a:spcAft>
              <a:defRPr sz="4400">
                <a:solidFill>
                  <a:schemeClr val="bg2"/>
                </a:solidFill>
                <a:latin typeface="Tahoma" panose="020B0604030504040204" pitchFamily="34" charset="0"/>
                <a:ea typeface="宋体" panose="02010600030101010101" pitchFamily="2" charset="-122"/>
              </a:defRPr>
            </a:lvl9pPr>
          </a:lstStyle>
          <a:p>
            <a:pPr eaLnBrk="1" hangingPunct="1"/>
            <a:r>
              <a:rPr lang="en-US" altLang="en-US" sz="1400" smtClean="0">
                <a:solidFill>
                  <a:schemeClr val="tx1"/>
                </a:solidFill>
                <a:latin typeface="Arial" panose="020B0604020202020204" pitchFamily="34" charset="0"/>
              </a:rPr>
              <a:t>September 20, 2018</a:t>
            </a:r>
            <a:endParaRPr lang="en-US" altLang="zh-CN" sz="1400">
              <a:solidFill>
                <a:schemeClr val="tx1"/>
              </a:solidFill>
              <a:latin typeface="Arial" panose="020B0604020202020204" pitchFamily="34" charset="0"/>
            </a:endParaRPr>
          </a:p>
        </p:txBody>
      </p:sp>
      <p:sp>
        <p:nvSpPr>
          <p:cNvPr id="23555" name="Rectangle 2"/>
          <p:cNvSpPr>
            <a:spLocks noGrp="1" noChangeArrowheads="1"/>
          </p:cNvSpPr>
          <p:nvPr>
            <p:ph type="title"/>
          </p:nvPr>
        </p:nvSpPr>
        <p:spPr>
          <a:xfrm>
            <a:off x="469900" y="16237"/>
            <a:ext cx="8229600" cy="914400"/>
          </a:xfrm>
        </p:spPr>
        <p:txBody>
          <a:bodyPr/>
          <a:lstStyle/>
          <a:p>
            <a:pPr eaLnBrk="1" hangingPunct="1"/>
            <a:r>
              <a:rPr lang="en-US" altLang="zh-CN" dirty="0" smtClean="0">
                <a:ea typeface="宋体" panose="02010600030101010101" pitchFamily="2" charset="-122"/>
              </a:rPr>
              <a:t>Stellar Parallax</a:t>
            </a:r>
            <a:endParaRPr lang="en-US" altLang="en-US" dirty="0" smtClean="0"/>
          </a:p>
        </p:txBody>
      </p:sp>
      <p:sp>
        <p:nvSpPr>
          <p:cNvPr id="23556" name="Rectangle 3"/>
          <p:cNvSpPr>
            <a:spLocks noGrp="1" noChangeArrowheads="1"/>
          </p:cNvSpPr>
          <p:nvPr>
            <p:ph type="body" sz="half" idx="1"/>
          </p:nvPr>
        </p:nvSpPr>
        <p:spPr>
          <a:xfrm>
            <a:off x="301657" y="801281"/>
            <a:ext cx="8474697" cy="2752626"/>
          </a:xfrm>
        </p:spPr>
        <p:txBody>
          <a:bodyPr/>
          <a:lstStyle/>
          <a:p>
            <a:pPr marL="0" indent="0" eaLnBrk="1" hangingPunct="1">
              <a:lnSpc>
                <a:spcPct val="90000"/>
              </a:lnSpc>
              <a:buNone/>
            </a:pPr>
            <a:r>
              <a:rPr lang="en-US" altLang="zh-CN" sz="2000" dirty="0" smtClean="0">
                <a:ea typeface="宋体" panose="02010600030101010101" pitchFamily="2" charset="-122"/>
              </a:rPr>
              <a:t>The Distance Scale</a:t>
            </a:r>
          </a:p>
          <a:p>
            <a:pPr eaLnBrk="1" hangingPunct="1">
              <a:lnSpc>
                <a:spcPct val="90000"/>
              </a:lnSpc>
            </a:pPr>
            <a:r>
              <a:rPr lang="en-US" sz="1800" dirty="0" smtClean="0"/>
              <a:t>There are several steps that we use to determine distances in astronomy.</a:t>
            </a:r>
          </a:p>
          <a:p>
            <a:pPr lvl="1" eaLnBrk="1" hangingPunct="1">
              <a:lnSpc>
                <a:spcPct val="90000"/>
              </a:lnSpc>
              <a:buFont typeface="+mj-lt"/>
              <a:buAutoNum type="arabicPeriod"/>
            </a:pPr>
            <a:r>
              <a:rPr lang="en-US" sz="1600" dirty="0" smtClean="0"/>
              <a:t>The first is that used by Kepler to determine the relative distances of the planets from the Sun, all based on one “unknown” distance, the astronomical unit (AU).</a:t>
            </a:r>
          </a:p>
          <a:p>
            <a:pPr lvl="1" eaLnBrk="1" hangingPunct="1">
              <a:lnSpc>
                <a:spcPct val="90000"/>
              </a:lnSpc>
              <a:buFont typeface="+mj-lt"/>
              <a:buAutoNum type="arabicPeriod"/>
            </a:pPr>
            <a:r>
              <a:rPr lang="en-US" sz="1600" dirty="0" smtClean="0"/>
              <a:t>The second step is based on the same yardstick, the astronomical unit, and is stellar parallax (the idea that the positions of nearby stars will appear to shift due to our changing perspective as the Earth orbits the Sun).</a:t>
            </a:r>
          </a:p>
          <a:p>
            <a:pPr lvl="1" eaLnBrk="1" hangingPunct="1">
              <a:lnSpc>
                <a:spcPct val="90000"/>
              </a:lnSpc>
              <a:buFont typeface="+mj-lt"/>
              <a:buAutoNum type="arabicPeriod"/>
            </a:pPr>
            <a:r>
              <a:rPr lang="en-US" sz="1600" dirty="0" smtClean="0"/>
              <a:t>Larger steps, which you will learn about in the second-semester course (</a:t>
            </a:r>
            <a:r>
              <a:rPr lang="en-US" sz="1600" dirty="0" err="1" smtClean="0"/>
              <a:t>Phys</a:t>
            </a:r>
            <a:r>
              <a:rPr lang="en-US" sz="1600" dirty="0" smtClean="0"/>
              <a:t> 321), are based on other measures like RR </a:t>
            </a:r>
            <a:r>
              <a:rPr lang="en-US" sz="1600" dirty="0" err="1" smtClean="0"/>
              <a:t>Lyrae</a:t>
            </a:r>
            <a:r>
              <a:rPr lang="en-US" sz="1600" dirty="0" smtClean="0"/>
              <a:t> and Cepheid variables, the main-sequence of the H-R diagram, supernovae, and the Hubble law of galaxy recession.</a:t>
            </a:r>
          </a:p>
        </p:txBody>
      </p:sp>
      <p:pic>
        <p:nvPicPr>
          <p:cNvPr id="1026" name="Picture 2" descr="https://web.njit.edu/~gary/321/trig-anim.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95457" y="3686956"/>
            <a:ext cx="3265537" cy="196393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p:cNvSpPr txBox="1">
            <a:spLocks noChangeArrowheads="1"/>
          </p:cNvSpPr>
          <p:nvPr/>
        </p:nvSpPr>
        <p:spPr bwMode="auto">
          <a:xfrm>
            <a:off x="301658" y="3553907"/>
            <a:ext cx="5393798" cy="2292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9999FF"/>
              </a:buClr>
              <a:buSzPct val="80000"/>
              <a:buFont typeface="Wingdings" panose="05000000000000000000" pitchFamily="2" charset="2"/>
              <a:buChar char="q"/>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9999FF"/>
              </a:buClr>
              <a:buSzPct val="65000"/>
              <a:buFont typeface="Wingdings" panose="05000000000000000000" pitchFamily="2" charset="2"/>
              <a:buChar char="n"/>
              <a:defRPr sz="2800">
                <a:solidFill>
                  <a:schemeClr val="bg2"/>
                </a:solidFill>
                <a:latin typeface="+mn-lt"/>
              </a:defRPr>
            </a:lvl2pPr>
            <a:lvl3pPr marL="1143000" indent="-228600" algn="l" rtl="0" eaLnBrk="0" fontAlgn="base" hangingPunct="0">
              <a:spcBef>
                <a:spcPct val="20000"/>
              </a:spcBef>
              <a:spcAft>
                <a:spcPct val="0"/>
              </a:spcAft>
              <a:buClr>
                <a:srgbClr val="9999FF"/>
              </a:buClr>
              <a:buSzPct val="65000"/>
              <a:buFont typeface="Wingdings" panose="05000000000000000000" pitchFamily="2" charset="2"/>
              <a:buChar char="n"/>
              <a:defRPr sz="2400">
                <a:solidFill>
                  <a:schemeClr val="bg2"/>
                </a:solidFill>
                <a:latin typeface="+mn-lt"/>
              </a:defRPr>
            </a:lvl3pPr>
            <a:lvl4pPr marL="16002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4pPr>
            <a:lvl5pPr marL="2057400" indent="-228600" algn="l" rtl="0" eaLnBrk="0" fontAlgn="base" hangingPunct="0">
              <a:spcBef>
                <a:spcPct val="20000"/>
              </a:spcBef>
              <a:spcAft>
                <a:spcPct val="0"/>
              </a:spcAft>
              <a:buClr>
                <a:srgbClr val="9999FF"/>
              </a:buClr>
              <a:buSzPct val="65000"/>
              <a:buFont typeface="Wingdings" panose="05000000000000000000" pitchFamily="2" charset="2"/>
              <a:buChar char="n"/>
              <a:defRPr sz="2000">
                <a:solidFill>
                  <a:schemeClr val="bg2"/>
                </a:solidFill>
                <a:latin typeface="+mn-lt"/>
              </a:defRPr>
            </a:lvl5pPr>
            <a:lvl6pPr marL="25146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6pPr>
            <a:lvl7pPr marL="29718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7pPr>
            <a:lvl8pPr marL="34290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8pPr>
            <a:lvl9pPr marL="3886200" indent="-228600" algn="l" rtl="0" fontAlgn="base">
              <a:spcBef>
                <a:spcPct val="20000"/>
              </a:spcBef>
              <a:spcAft>
                <a:spcPct val="0"/>
              </a:spcAft>
              <a:buClr>
                <a:srgbClr val="9999FF"/>
              </a:buClr>
              <a:buSzPct val="65000"/>
              <a:buFont typeface="Wingdings" pitchFamily="2" charset="2"/>
              <a:buChar char="n"/>
              <a:defRPr sz="2000">
                <a:solidFill>
                  <a:schemeClr val="bg2"/>
                </a:solidFill>
                <a:latin typeface="+mn-lt"/>
              </a:defRPr>
            </a:lvl9pPr>
          </a:lstStyle>
          <a:p>
            <a:pPr eaLnBrk="1" hangingPunct="1">
              <a:lnSpc>
                <a:spcPct val="90000"/>
              </a:lnSpc>
            </a:pPr>
            <a:r>
              <a:rPr lang="en-US" sz="1800" kern="0" dirty="0" smtClean="0"/>
              <a:t>For this course, we will not go farther than to discuss parallax, which uses the same approach as your brain does with stereo vision.</a:t>
            </a:r>
          </a:p>
          <a:p>
            <a:pPr eaLnBrk="1" hangingPunct="1">
              <a:lnSpc>
                <a:spcPct val="90000"/>
              </a:lnSpc>
            </a:pPr>
            <a:r>
              <a:rPr lang="en-US" sz="1800" kern="0" dirty="0" smtClean="0"/>
              <a:t>The distance to a star is related to the half angle that the star shifts by:</a:t>
            </a:r>
          </a:p>
        </p:txBody>
      </p:sp>
      <p:pic>
        <p:nvPicPr>
          <p:cNvPr id="1028" name="Picture 4" descr="https://web.njit.edu/~gary/321/skinny.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057" y="5302832"/>
            <a:ext cx="5410200" cy="77152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TextBox 5"/>
              <p:cNvSpPr txBox="1"/>
              <p:nvPr/>
            </p:nvSpPr>
            <p:spPr>
              <a:xfrm>
                <a:off x="3199236" y="4817097"/>
                <a:ext cx="2420021" cy="567078"/>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𝑑</m:t>
                      </m:r>
                      <m:r>
                        <a:rPr lang="en-US" sz="1800" b="0" i="1" smtClean="0">
                          <a:latin typeface="Cambria Math" panose="02040503050406030204" pitchFamily="18" charset="0"/>
                        </a:rPr>
                        <m:t>=1 </m:t>
                      </m:r>
                      <m:r>
                        <m:rPr>
                          <m:nor/>
                        </m:rPr>
                        <a:rPr lang="en-US" sz="1800" b="0" i="0" smtClean="0">
                          <a:latin typeface="Cambria Math" panose="02040503050406030204" pitchFamily="18" charset="0"/>
                        </a:rPr>
                        <m:t>AU</m:t>
                      </m:r>
                      <m:r>
                        <a:rPr lang="en-US" sz="1800" b="0" i="1" smtClean="0">
                          <a:latin typeface="Cambria Math" panose="02040503050406030204" pitchFamily="18" charset="0"/>
                        </a:rPr>
                        <m:t>/</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tan</m:t>
                          </m:r>
                        </m:fName>
                        <m:e>
                          <m:r>
                            <a:rPr lang="en-US" sz="1800" i="1">
                              <a:latin typeface="Cambria Math" panose="02040503050406030204" pitchFamily="18" charset="0"/>
                            </a:rPr>
                            <m:t>𝑝</m:t>
                          </m:r>
                        </m:e>
                      </m:func>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𝑝</m:t>
                          </m:r>
                        </m:den>
                      </m:f>
                      <m:r>
                        <m:rPr>
                          <m:nor/>
                        </m:rPr>
                        <a:rPr lang="en-US" sz="1800" b="0" i="0" smtClean="0">
                          <a:latin typeface="Cambria Math" panose="02040503050406030204" pitchFamily="18" charset="0"/>
                          <a:ea typeface="Cambria Math" panose="02040503050406030204" pitchFamily="18" charset="0"/>
                        </a:rPr>
                        <m:t>AU</m:t>
                      </m:r>
                    </m:oMath>
                  </m:oMathPara>
                </a14:m>
                <a:endParaRPr lang="en-US" sz="1800" dirty="0" smtClean="0"/>
              </a:p>
            </p:txBody>
          </p:sp>
        </mc:Choice>
        <mc:Fallback xmlns="">
          <p:sp>
            <p:nvSpPr>
              <p:cNvPr id="6" name="TextBox 5"/>
              <p:cNvSpPr txBox="1">
                <a:spLocks noRot="1" noChangeAspect="1" noMove="1" noResize="1" noEditPoints="1" noAdjustHandles="1" noChangeArrowheads="1" noChangeShapeType="1" noTextEdit="1"/>
              </p:cNvSpPr>
              <p:nvPr/>
            </p:nvSpPr>
            <p:spPr>
              <a:xfrm>
                <a:off x="3199236" y="4817097"/>
                <a:ext cx="2420021" cy="567078"/>
              </a:xfrm>
              <a:prstGeom prst="rect">
                <a:avLst/>
              </a:prstGeom>
              <a:blipFill>
                <a:blip r:embed="rId5"/>
                <a:stretch>
                  <a:fillRect/>
                </a:stretch>
              </a:blipFill>
            </p:spPr>
            <p:txBody>
              <a:bodyPr/>
              <a:lstStyle/>
              <a:p>
                <a:r>
                  <a:rPr lang="en-US">
                    <a:noFill/>
                  </a:rPr>
                  <a:t> </a:t>
                </a:r>
              </a:p>
            </p:txBody>
          </p:sp>
        </mc:Fallback>
      </mc:AlternateContent>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5584"/>
            <a:ext cx="8229600" cy="914400"/>
          </a:xfrm>
        </p:spPr>
        <p:txBody>
          <a:bodyPr/>
          <a:lstStyle/>
          <a:p>
            <a:r>
              <a:rPr lang="en-US" altLang="zh-CN" dirty="0" smtClean="0">
                <a:ea typeface="宋体" panose="02010600030101010101" pitchFamily="2" charset="-122"/>
              </a:rPr>
              <a:t>Stellar Parallax</a:t>
            </a:r>
            <a:endParaRPr lang="en-US" dirty="0"/>
          </a:p>
        </p:txBody>
      </p:sp>
      <p:sp>
        <p:nvSpPr>
          <p:cNvPr id="3" name="Text Placeholder 2"/>
          <p:cNvSpPr>
            <a:spLocks noGrp="1"/>
          </p:cNvSpPr>
          <p:nvPr>
            <p:ph type="body" sz="half" idx="1"/>
          </p:nvPr>
        </p:nvSpPr>
        <p:spPr>
          <a:xfrm>
            <a:off x="457200" y="1004736"/>
            <a:ext cx="8229600" cy="4755040"/>
          </a:xfrm>
        </p:spPr>
        <p:txBody>
          <a:bodyPr/>
          <a:lstStyle/>
          <a:p>
            <a:r>
              <a:rPr lang="en-US" sz="1800" dirty="0" smtClean="0"/>
              <a:t>Many early astronomers sought to measure this expected shift, to prove once and for all that stars are not on a distant “celestial sphere.” In fact, one of the reasons </a:t>
            </a:r>
            <a:r>
              <a:rPr lang="en-US" sz="1800" dirty="0" err="1" smtClean="0"/>
              <a:t>Tycho</a:t>
            </a:r>
            <a:r>
              <a:rPr lang="en-US" sz="1800" dirty="0" smtClean="0"/>
              <a:t> Brahe believed in an Earth-centered solar system is that he tried and failed to measure any stellar parallax.</a:t>
            </a:r>
          </a:p>
          <a:p>
            <a:r>
              <a:rPr lang="en-US" sz="1800" dirty="0" smtClean="0"/>
              <a:t>We now know that this is because the stars are </a:t>
            </a:r>
            <a:r>
              <a:rPr lang="en-US" sz="1800" b="1" dirty="0" smtClean="0"/>
              <a:t>really</a:t>
            </a:r>
            <a:r>
              <a:rPr lang="en-US" sz="1800" dirty="0" smtClean="0"/>
              <a:t> far away.  To measure the angle, we have to deal with very small angles, and it is convenient to use the </a:t>
            </a:r>
            <a:r>
              <a:rPr lang="en-US" sz="1800" dirty="0" err="1" smtClean="0"/>
              <a:t>arcsecond</a:t>
            </a:r>
            <a:r>
              <a:rPr lang="en-US" sz="1800" dirty="0" smtClean="0"/>
              <a:t> (ˮ, or </a:t>
            </a:r>
            <a:r>
              <a:rPr lang="en-US" sz="1800" dirty="0" err="1" smtClean="0"/>
              <a:t>arcsec</a:t>
            </a:r>
            <a:r>
              <a:rPr lang="en-US" sz="1800" dirty="0" smtClean="0"/>
              <a:t>).  To convert radians to </a:t>
            </a:r>
            <a:r>
              <a:rPr lang="en-US" sz="1800" dirty="0" err="1" smtClean="0"/>
              <a:t>arcsec</a:t>
            </a:r>
            <a:r>
              <a:rPr lang="en-US" sz="1800" dirty="0" smtClean="0"/>
              <a:t>, the factor is </a:t>
            </a:r>
            <a:r>
              <a:rPr lang="en-US" sz="1800" dirty="0" smtClean="0">
                <a:latin typeface="Times New Roman" panose="02020603050405020304" pitchFamily="18" charset="0"/>
                <a:cs typeface="Times New Roman" panose="02020603050405020304" pitchFamily="18" charset="0"/>
              </a:rPr>
              <a:t>(180/</a:t>
            </a:r>
            <a:r>
              <a:rPr lang="en-US" sz="1800" i="1" dirty="0" smtClean="0">
                <a:latin typeface="Symbol" panose="05050102010706020507" pitchFamily="18" charset="2"/>
                <a:cs typeface="Times New Roman" panose="02020603050405020304" pitchFamily="18" charset="0"/>
              </a:rPr>
              <a:t>p</a:t>
            </a:r>
            <a:r>
              <a:rPr lang="en-US" sz="1800" dirty="0" smtClean="0">
                <a:latin typeface="Times New Roman" panose="02020603050405020304" pitchFamily="18" charset="0"/>
                <a:cs typeface="Times New Roman" panose="02020603050405020304" pitchFamily="18" charset="0"/>
              </a:rPr>
              <a:t>)(3600) = 206265</a:t>
            </a:r>
            <a:r>
              <a:rPr lang="en-US" sz="1800" dirty="0" smtClean="0"/>
              <a:t>.  Using this conversion, we can express the distance in terms of the angle in </a:t>
            </a:r>
            <a:r>
              <a:rPr lang="en-US" sz="1800" dirty="0" err="1" smtClean="0"/>
              <a:t>arcsec</a:t>
            </a:r>
            <a:r>
              <a:rPr lang="en-US" sz="1800" dirty="0" smtClean="0"/>
              <a:t>,</a:t>
            </a:r>
          </a:p>
          <a:p>
            <a:endParaRPr lang="en-US" sz="1800" dirty="0"/>
          </a:p>
          <a:p>
            <a:endParaRPr lang="en-US" sz="1800" dirty="0" smtClean="0"/>
          </a:p>
          <a:p>
            <a:r>
              <a:rPr lang="en-US" sz="1800" dirty="0" smtClean="0"/>
              <a:t>But this is so common, that we have a name for </a:t>
            </a:r>
            <a:r>
              <a:rPr lang="en-US" sz="1800" dirty="0" smtClean="0">
                <a:latin typeface="Times New Roman" panose="02020603050405020304" pitchFamily="18" charset="0"/>
                <a:cs typeface="Times New Roman" panose="02020603050405020304" pitchFamily="18" charset="0"/>
              </a:rPr>
              <a:t>206265 AU</a:t>
            </a:r>
            <a:r>
              <a:rPr lang="en-US" sz="1800" dirty="0" smtClean="0"/>
              <a:t>, called the parsec (short for parallax second), and abbreviated pc.  Astronomers express all distances in terms of </a:t>
            </a:r>
            <a:r>
              <a:rPr lang="en-US" sz="1800" dirty="0" smtClean="0">
                <a:latin typeface="Times New Roman" panose="02020603050405020304" pitchFamily="18" charset="0"/>
                <a:cs typeface="Times New Roman" panose="02020603050405020304" pitchFamily="18" charset="0"/>
              </a:rPr>
              <a:t>pc, </a:t>
            </a:r>
            <a:r>
              <a:rPr lang="en-US" sz="1800" dirty="0" err="1" smtClean="0">
                <a:latin typeface="Times New Roman" panose="02020603050405020304" pitchFamily="18" charset="0"/>
                <a:cs typeface="Times New Roman" panose="02020603050405020304" pitchFamily="18" charset="0"/>
              </a:rPr>
              <a:t>kpc</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Mpc</a:t>
            </a:r>
            <a:r>
              <a:rPr lang="en-US" sz="1800" dirty="0" smtClean="0">
                <a:latin typeface="Times New Roman" panose="02020603050405020304" pitchFamily="18" charset="0"/>
                <a:cs typeface="Times New Roman" panose="02020603050405020304" pitchFamily="18" charset="0"/>
              </a:rPr>
              <a:t>, </a:t>
            </a:r>
            <a:r>
              <a:rPr lang="en-US" sz="1800" dirty="0" smtClean="0"/>
              <a:t>or even </a:t>
            </a:r>
            <a:r>
              <a:rPr lang="en-US" sz="1800" dirty="0" err="1" smtClean="0">
                <a:latin typeface="Times New Roman" panose="02020603050405020304" pitchFamily="18" charset="0"/>
                <a:cs typeface="Times New Roman" panose="02020603050405020304" pitchFamily="18" charset="0"/>
              </a:rPr>
              <a:t>Gpc</a:t>
            </a:r>
            <a:r>
              <a:rPr lang="en-US" sz="1800" dirty="0" smtClean="0"/>
              <a:t>.  The popular term light-year is NOT used by astronomers.  Note, </a:t>
            </a:r>
            <a:r>
              <a:rPr lang="en-US" sz="1800" dirty="0" smtClean="0">
                <a:latin typeface="Times New Roman" panose="02020603050405020304" pitchFamily="18" charset="0"/>
                <a:cs typeface="Times New Roman" panose="02020603050405020304" pitchFamily="18" charset="0"/>
              </a:rPr>
              <a:t>1 pc ≈ 3.26 </a:t>
            </a:r>
            <a:r>
              <a:rPr lang="en-US" sz="1800" dirty="0" err="1" smtClean="0">
                <a:latin typeface="Times New Roman" panose="02020603050405020304" pitchFamily="18" charset="0"/>
                <a:cs typeface="Times New Roman" panose="02020603050405020304" pitchFamily="18" charset="0"/>
              </a:rPr>
              <a:t>ly</a:t>
            </a:r>
            <a:r>
              <a:rPr lang="en-US" sz="1800" dirty="0" smtClean="0"/>
              <a:t>.</a:t>
            </a:r>
            <a:endParaRPr lang="en-US" sz="16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mc:AlternateContent xmlns:mc="http://schemas.openxmlformats.org/markup-compatibility/2006" xmlns:a14="http://schemas.microsoft.com/office/drawing/2010/main">
        <mc:Choice Requires="a14">
          <p:sp>
            <p:nvSpPr>
              <p:cNvPr id="5" name="TextBox 4"/>
              <p:cNvSpPr txBox="1"/>
              <p:nvPr/>
            </p:nvSpPr>
            <p:spPr>
              <a:xfrm>
                <a:off x="3764439" y="3648172"/>
                <a:ext cx="1615122" cy="572657"/>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𝑑</m:t>
                      </m:r>
                      <m:r>
                        <a:rPr lang="en-US" sz="1800" b="0" i="1" smtClean="0">
                          <a:latin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206265</m:t>
                          </m:r>
                        </m:num>
                        <m:den>
                          <m:r>
                            <a:rPr lang="en-US" sz="1800" b="0" i="1" smtClean="0">
                              <a:latin typeface="Cambria Math" panose="02040503050406030204" pitchFamily="18" charset="0"/>
                              <a:ea typeface="Cambria Math" panose="02040503050406030204" pitchFamily="18" charset="0"/>
                            </a:rPr>
                            <m:t>𝑝</m:t>
                          </m:r>
                          <m:r>
                            <a:rPr lang="en-US" sz="1800" b="0" i="1" smtClean="0">
                              <a:latin typeface="Cambria Math" panose="02040503050406030204" pitchFamily="18" charset="0"/>
                              <a:ea typeface="Cambria Math" panose="02040503050406030204" pitchFamily="18" charset="0"/>
                            </a:rPr>
                            <m:t>′′</m:t>
                          </m:r>
                        </m:den>
                      </m:f>
                      <m:r>
                        <m:rPr>
                          <m:nor/>
                        </m:rPr>
                        <a:rPr lang="en-US" sz="1800" b="0" i="0" smtClean="0">
                          <a:latin typeface="Cambria Math" panose="02040503050406030204" pitchFamily="18" charset="0"/>
                          <a:ea typeface="Cambria Math" panose="02040503050406030204" pitchFamily="18" charset="0"/>
                        </a:rPr>
                        <m:t>AU</m:t>
                      </m:r>
                    </m:oMath>
                  </m:oMathPara>
                </a14:m>
                <a:endParaRPr lang="en-US" sz="180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3764439" y="3648172"/>
                <a:ext cx="1615122" cy="572657"/>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634628" y="5476237"/>
                <a:ext cx="1874744" cy="567078"/>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𝑑</m:t>
                      </m:r>
                      <m:r>
                        <a:rPr lang="en-US" sz="1800" b="0" i="1" smtClean="0">
                          <a:latin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𝑝</m:t>
                          </m:r>
                          <m:r>
                            <a:rPr lang="en-US" sz="1800" b="0" i="1" smtClean="0">
                              <a:latin typeface="Cambria Math" panose="02040503050406030204" pitchFamily="18" charset="0"/>
                              <a:ea typeface="Cambria Math" panose="02040503050406030204" pitchFamily="18" charset="0"/>
                            </a:rPr>
                            <m:t>′′</m:t>
                          </m:r>
                        </m:den>
                      </m:f>
                      <m:r>
                        <m:rPr>
                          <m:nor/>
                        </m:rPr>
                        <a:rPr lang="en-US" sz="1800" b="0" i="0" smtClean="0">
                          <a:latin typeface="Cambria Math" panose="02040503050406030204" pitchFamily="18" charset="0"/>
                          <a:ea typeface="Cambria Math" panose="02040503050406030204" pitchFamily="18" charset="0"/>
                        </a:rPr>
                        <m:t>pc</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sSup>
                            <m:sSupPr>
                              <m:ctrlPr>
                                <a:rPr lang="en-US" sz="1800" i="1">
                                  <a:latin typeface="Cambria Math" panose="02040503050406030204" pitchFamily="18" charset="0"/>
                                  <a:ea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𝜋</m:t>
                              </m:r>
                            </m:e>
                            <m:sup>
                              <m:r>
                                <a:rPr lang="en-US" sz="1800" i="1">
                                  <a:latin typeface="Cambria Math" panose="02040503050406030204" pitchFamily="18" charset="0"/>
                                  <a:ea typeface="Cambria Math" panose="02040503050406030204" pitchFamily="18" charset="0"/>
                                </a:rPr>
                                <m:t>′′</m:t>
                              </m:r>
                            </m:sup>
                          </m:sSup>
                        </m:den>
                      </m:f>
                      <m:r>
                        <m:rPr>
                          <m:nor/>
                        </m:rPr>
                        <a:rPr lang="en-US" sz="1800" b="0" i="0" smtClean="0">
                          <a:latin typeface="Cambria Math" panose="02040503050406030204" pitchFamily="18" charset="0"/>
                          <a:ea typeface="Cambria Math" panose="02040503050406030204" pitchFamily="18" charset="0"/>
                        </a:rPr>
                        <m:t>pc</m:t>
                      </m:r>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3634628" y="5476237"/>
                <a:ext cx="1874744" cy="567078"/>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680314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5584"/>
            <a:ext cx="8229600" cy="914400"/>
          </a:xfrm>
        </p:spPr>
        <p:txBody>
          <a:bodyPr/>
          <a:lstStyle/>
          <a:p>
            <a:r>
              <a:rPr lang="en-US" altLang="zh-CN" dirty="0" smtClean="0">
                <a:ea typeface="宋体" panose="02010600030101010101" pitchFamily="2" charset="-122"/>
              </a:rPr>
              <a:t>Measuring Stellar Parallax</a:t>
            </a:r>
            <a:endParaRPr lang="en-US" dirty="0"/>
          </a:p>
        </p:txBody>
      </p:sp>
      <p:sp>
        <p:nvSpPr>
          <p:cNvPr id="3" name="Text Placeholder 2"/>
          <p:cNvSpPr>
            <a:spLocks noGrp="1"/>
          </p:cNvSpPr>
          <p:nvPr>
            <p:ph type="body" sz="half" idx="1"/>
          </p:nvPr>
        </p:nvSpPr>
        <p:spPr>
          <a:xfrm>
            <a:off x="457200" y="1155568"/>
            <a:ext cx="8229600" cy="4755040"/>
          </a:xfrm>
        </p:spPr>
        <p:txBody>
          <a:bodyPr/>
          <a:lstStyle/>
          <a:p>
            <a:r>
              <a:rPr lang="en-US" sz="1800" dirty="0" smtClean="0"/>
              <a:t>The best measurements from the ground yielded reliable parallax angles for only about 100 stars, and those were only the most nearby ones.  The error bars on those measurements were quite large, which made this most direct of means of getting star distances quite uncertain.</a:t>
            </a:r>
          </a:p>
          <a:p>
            <a:r>
              <a:rPr lang="en-US" sz="1800" dirty="0" smtClean="0"/>
              <a:t>In the 1990’s, a European Space Agency (ESA) spacecraft called </a:t>
            </a:r>
            <a:r>
              <a:rPr lang="en-US" sz="1800" dirty="0" err="1" smtClean="0"/>
              <a:t>Hipparchos</a:t>
            </a:r>
            <a:r>
              <a:rPr lang="en-US" sz="1800" dirty="0" smtClean="0"/>
              <a:t> revolutionized this science by measuring parallaxes for more than 100,000 stars.  More recently, a new spacecraft, Gaia, has measured parallaxes (and other measures of brightness and color) for more than 1.6 billion stars!</a:t>
            </a:r>
          </a:p>
          <a:p>
            <a:r>
              <a:rPr lang="en-US" sz="1800" dirty="0" smtClean="0"/>
              <a:t>The second Gaia data release was 25 April 2018, and is revolutionizing our understanding of distances, stellar evolution, and a whole host of related topics in stellar and galactic astrophysics.</a:t>
            </a:r>
            <a:endParaRPr lang="en-US" sz="16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p:pic>
        <p:nvPicPr>
          <p:cNvPr id="2050" name="Picture 2" descr="3D image of Gaia spacra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0300" y="4095128"/>
            <a:ext cx="2476500" cy="19335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342063" y="5690150"/>
            <a:ext cx="1795235" cy="338554"/>
          </a:xfrm>
          <a:prstGeom prst="rect">
            <a:avLst/>
          </a:prstGeom>
          <a:noFill/>
        </p:spPr>
        <p:txBody>
          <a:bodyPr wrap="none" rtlCol="0">
            <a:spAutoFit/>
          </a:bodyPr>
          <a:lstStyle/>
          <a:p>
            <a:pPr algn="l"/>
            <a:r>
              <a:rPr lang="en-US" sz="1600" dirty="0" smtClean="0">
                <a:solidFill>
                  <a:schemeClr val="tx1"/>
                </a:solidFill>
              </a:rPr>
              <a:t>Gaia (credit: ESA)</a:t>
            </a:r>
          </a:p>
        </p:txBody>
      </p:sp>
    </p:spTree>
    <p:extLst>
      <p:ext uri="{BB962C8B-B14F-4D97-AF65-F5344CB8AC3E}">
        <p14:creationId xmlns:p14="http://schemas.microsoft.com/office/powerpoint/2010/main" val="388868245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33"/>
            <a:ext cx="8229600" cy="914400"/>
          </a:xfrm>
        </p:spPr>
        <p:txBody>
          <a:bodyPr/>
          <a:lstStyle/>
          <a:p>
            <a:r>
              <a:rPr lang="en-US" dirty="0" smtClean="0"/>
              <a:t>The Magnitude Scale</a:t>
            </a:r>
            <a:endParaRPr lang="en-US" dirty="0"/>
          </a:p>
        </p:txBody>
      </p:sp>
      <p:sp>
        <p:nvSpPr>
          <p:cNvPr id="3" name="Text Placeholder 2"/>
          <p:cNvSpPr>
            <a:spLocks noGrp="1"/>
          </p:cNvSpPr>
          <p:nvPr>
            <p:ph type="body" sz="half" idx="1"/>
          </p:nvPr>
        </p:nvSpPr>
        <p:spPr>
          <a:xfrm>
            <a:off x="457199" y="914403"/>
            <a:ext cx="8328581" cy="5147032"/>
          </a:xfrm>
        </p:spPr>
        <p:txBody>
          <a:bodyPr/>
          <a:lstStyle/>
          <a:p>
            <a:r>
              <a:rPr lang="en-US" sz="1800" dirty="0"/>
              <a:t>It is immediately clear when you look at the stars that some are much brighter than others.  Does this mean that the brighter stars are closer, and the dim ones are farther away</a:t>
            </a:r>
            <a:r>
              <a:rPr lang="en-US" sz="1800" dirty="0" smtClean="0"/>
              <a:t>?  </a:t>
            </a:r>
            <a:r>
              <a:rPr lang="en-US" sz="1800" dirty="0"/>
              <a:t>The brightness that a star seems to have is called its apparent magnitude (</a:t>
            </a:r>
            <a:r>
              <a:rPr lang="en-US" sz="1800" i="1" dirty="0">
                <a:latin typeface="Times New Roman" panose="02020603050405020304" pitchFamily="18" charset="0"/>
                <a:cs typeface="Times New Roman" panose="02020603050405020304" pitchFamily="18" charset="0"/>
              </a:rPr>
              <a:t>m</a:t>
            </a:r>
            <a:r>
              <a:rPr lang="en-US" sz="1800" dirty="0"/>
              <a:t>).  </a:t>
            </a:r>
            <a:endParaRPr lang="en-US" sz="1800" dirty="0" smtClean="0"/>
          </a:p>
          <a:p>
            <a:r>
              <a:rPr lang="en-US" sz="1800" dirty="0" smtClean="0"/>
              <a:t>Astronomers </a:t>
            </a:r>
            <a:r>
              <a:rPr lang="en-US" sz="1800" dirty="0"/>
              <a:t>have developed a quantitative measure of apparent magnitude, based on an old scheme suggested by the ancient Greek astronomer Hipparchus.--magnitudes 1 through 6 for the brightest to the dimmest stars visible to the naked eye.  </a:t>
            </a:r>
            <a:endParaRPr lang="en-US" sz="1800" dirty="0" smtClean="0"/>
          </a:p>
          <a:p>
            <a:r>
              <a:rPr lang="en-US" sz="1800" dirty="0" smtClean="0"/>
              <a:t>Note </a:t>
            </a:r>
            <a:r>
              <a:rPr lang="en-US" sz="1800" dirty="0"/>
              <a:t>that the brighter the object, the smaller the magnitude. To use this scheme for even brighter objects (like the Sun) the magnitudes have to go negative (the Sun has an apparent visual magnitude of </a:t>
            </a:r>
            <a:r>
              <a:rPr lang="en-US" sz="1800" dirty="0">
                <a:latin typeface="Symbol" panose="05050102010706020507" pitchFamily="18" charset="2"/>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26.8</a:t>
            </a:r>
            <a:r>
              <a:rPr lang="en-US" sz="1800" dirty="0"/>
              <a:t>).  The faintest objects visible to large telescopes are around magnitude </a:t>
            </a:r>
            <a:r>
              <a:rPr lang="en-US" sz="1800" dirty="0" smtClean="0">
                <a:latin typeface="Times New Roman" panose="02020603050405020304" pitchFamily="18" charset="0"/>
                <a:cs typeface="Times New Roman" panose="02020603050405020304" pitchFamily="18" charset="0"/>
              </a:rPr>
              <a:t>31</a:t>
            </a:r>
            <a:r>
              <a:rPr lang="en-US" sz="1800" dirty="0" smtClean="0"/>
              <a:t> </a:t>
            </a:r>
            <a:r>
              <a:rPr lang="en-US" sz="1800" dirty="0"/>
              <a:t>or so</a:t>
            </a:r>
            <a:r>
              <a:rPr lang="en-US" sz="1800" dirty="0" smtClean="0"/>
              <a:t>.</a:t>
            </a:r>
          </a:p>
          <a:p>
            <a:pPr lvl="1"/>
            <a:r>
              <a:rPr lang="en-US" sz="1600" dirty="0"/>
              <a:t>The magnitude scheme is based on human vision, which has approximately logarithmic scale</a:t>
            </a:r>
          </a:p>
          <a:p>
            <a:pPr lvl="1"/>
            <a:r>
              <a:rPr lang="en-US" sz="1600" dirty="0"/>
              <a:t>There is about a factor of 100 difference in brightness between the brightest (magnitude 1) and dimmest (magnitude 6) stars visible with the naked </a:t>
            </a:r>
            <a:r>
              <a:rPr lang="en-US" sz="1600" dirty="0" smtClean="0"/>
              <a:t>eye</a:t>
            </a:r>
          </a:p>
          <a:p>
            <a:pPr lvl="1"/>
            <a:r>
              <a:rPr lang="en-US" sz="1600" dirty="0"/>
              <a:t>Astronomers standardized to set 5 magnitudes exactly equal to a factor of 100 in "brightness".</a:t>
            </a:r>
          </a:p>
          <a:p>
            <a:pPr lvl="1"/>
            <a:endParaRPr lang="en-US" sz="14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p:spTree>
    <p:extLst>
      <p:ext uri="{BB962C8B-B14F-4D97-AF65-F5344CB8AC3E}">
        <p14:creationId xmlns:p14="http://schemas.microsoft.com/office/powerpoint/2010/main" val="138040650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Brightness, Flux, and Magnitude</a:t>
            </a:r>
            <a:endParaRPr lang="en-US" dirty="0"/>
          </a:p>
        </p:txBody>
      </p:sp>
      <p:sp>
        <p:nvSpPr>
          <p:cNvPr id="3" name="Text Placeholder 2"/>
          <p:cNvSpPr>
            <a:spLocks noGrp="1"/>
          </p:cNvSpPr>
          <p:nvPr>
            <p:ph type="body" sz="half" idx="1"/>
          </p:nvPr>
        </p:nvSpPr>
        <p:spPr>
          <a:xfrm>
            <a:off x="457200" y="1295400"/>
            <a:ext cx="8229600" cy="4756608"/>
          </a:xfrm>
        </p:spPr>
        <p:txBody>
          <a:bodyPr/>
          <a:lstStyle/>
          <a:p>
            <a:r>
              <a:rPr lang="en-US" sz="1800" dirty="0"/>
              <a:t>By "brightness," we really mean </a:t>
            </a:r>
            <a:r>
              <a:rPr lang="en-US" sz="1800" i="1" dirty="0"/>
              <a:t>flux </a:t>
            </a:r>
            <a:r>
              <a:rPr lang="en-US" sz="1800" dirty="0"/>
              <a:t>-- that is, the flux of energy from the star through a surface of a given size (our eye, for example!).  The units are energy per second per square meter = </a:t>
            </a:r>
            <a:r>
              <a:rPr lang="en-US" sz="1800" dirty="0">
                <a:latin typeface="Times New Roman" panose="02020603050405020304" pitchFamily="18" charset="0"/>
                <a:cs typeface="Times New Roman" panose="02020603050405020304" pitchFamily="18" charset="0"/>
              </a:rPr>
              <a:t>J / s / m</a:t>
            </a:r>
            <a:r>
              <a:rPr lang="en-US" sz="1800" baseline="30000" dirty="0">
                <a:latin typeface="Times New Roman" panose="02020603050405020304" pitchFamily="18" charset="0"/>
                <a:cs typeface="Times New Roman" panose="02020603050405020304" pitchFamily="18" charset="0"/>
              </a:rPr>
              <a:t>2</a:t>
            </a:r>
            <a:r>
              <a:rPr lang="en-US" sz="1800" dirty="0"/>
              <a:t> </a:t>
            </a:r>
            <a:r>
              <a:rPr lang="en-US" sz="1800" dirty="0" smtClean="0"/>
              <a:t>or equivalently,</a:t>
            </a:r>
            <a:r>
              <a:rPr lang="en-US" sz="1800" dirty="0"/>
              <a:t> power per square meter = </a:t>
            </a:r>
            <a:r>
              <a:rPr lang="en-US" sz="1800" dirty="0">
                <a:latin typeface="Times New Roman" panose="02020603050405020304" pitchFamily="18" charset="0"/>
                <a:cs typeface="Times New Roman" panose="02020603050405020304" pitchFamily="18" charset="0"/>
              </a:rPr>
              <a:t>W / m</a:t>
            </a:r>
            <a:r>
              <a:rPr lang="en-US" sz="1800" baseline="30000" dirty="0">
                <a:latin typeface="Times New Roman" panose="02020603050405020304" pitchFamily="18" charset="0"/>
                <a:cs typeface="Times New Roman" panose="02020603050405020304" pitchFamily="18" charset="0"/>
              </a:rPr>
              <a:t>2</a:t>
            </a:r>
            <a:r>
              <a:rPr lang="en-US" sz="1800" dirty="0" smtClean="0"/>
              <a:t>.</a:t>
            </a:r>
          </a:p>
          <a:p>
            <a:r>
              <a:rPr lang="en-US" sz="1800" dirty="0"/>
              <a:t>A star of magnitude </a:t>
            </a:r>
            <a:r>
              <a:rPr lang="en-US" sz="1800" i="1" dirty="0">
                <a:latin typeface="Times New Roman" panose="02020603050405020304" pitchFamily="18" charset="0"/>
                <a:cs typeface="Times New Roman" panose="02020603050405020304" pitchFamily="18" charset="0"/>
              </a:rPr>
              <a:t>m</a:t>
            </a:r>
            <a:r>
              <a:rPr lang="en-US" sz="1800" dirty="0">
                <a:latin typeface="Times New Roman" panose="02020603050405020304" pitchFamily="18" charset="0"/>
                <a:cs typeface="Times New Roman" panose="02020603050405020304" pitchFamily="18" charset="0"/>
              </a:rPr>
              <a:t> = 6 </a:t>
            </a:r>
            <a:r>
              <a:rPr lang="en-US" sz="1800" dirty="0"/>
              <a:t>has a flux,  </a:t>
            </a:r>
            <a:r>
              <a:rPr lang="en-US" sz="1800" i="1" dirty="0" err="1">
                <a:latin typeface="Times New Roman" panose="02020603050405020304" pitchFamily="18" charset="0"/>
                <a:cs typeface="Times New Roman" panose="02020603050405020304" pitchFamily="18" charset="0"/>
              </a:rPr>
              <a:t>f</a:t>
            </a:r>
            <a:r>
              <a:rPr lang="en-US" sz="1800" i="1" baseline="-25000" dirty="0" err="1">
                <a:latin typeface="Times New Roman" panose="02020603050405020304" pitchFamily="18" charset="0"/>
                <a:cs typeface="Times New Roman" panose="02020603050405020304" pitchFamily="18" charset="0"/>
              </a:rPr>
              <a:t>m</a:t>
            </a:r>
            <a:r>
              <a:rPr lang="en-US" sz="1800" dirty="0"/>
              <a:t>, that is 100 times smaller than the flux,  </a:t>
            </a:r>
            <a:r>
              <a:rPr lang="en-US" sz="1800" i="1" dirty="0" err="1">
                <a:latin typeface="Times New Roman" panose="02020603050405020304" pitchFamily="18" charset="0"/>
                <a:cs typeface="Times New Roman" panose="02020603050405020304" pitchFamily="18" charset="0"/>
              </a:rPr>
              <a:t>f</a:t>
            </a:r>
            <a:r>
              <a:rPr lang="en-US" sz="1800" i="1" baseline="-25000" dirty="0" err="1">
                <a:latin typeface="Times New Roman" panose="02020603050405020304" pitchFamily="18" charset="0"/>
                <a:cs typeface="Times New Roman" panose="02020603050405020304" pitchFamily="18" charset="0"/>
              </a:rPr>
              <a:t>n</a:t>
            </a:r>
            <a:r>
              <a:rPr lang="en-US" sz="1800" dirty="0"/>
              <a:t>, of a star with magnitude </a:t>
            </a:r>
            <a:r>
              <a:rPr lang="en-US" sz="1800" i="1" dirty="0">
                <a:latin typeface="Times New Roman" panose="02020603050405020304" pitchFamily="18" charset="0"/>
                <a:cs typeface="Times New Roman" panose="02020603050405020304" pitchFamily="18" charset="0"/>
              </a:rPr>
              <a:t>n</a:t>
            </a:r>
            <a:r>
              <a:rPr lang="en-US" sz="1800" dirty="0">
                <a:latin typeface="Times New Roman" panose="02020603050405020304" pitchFamily="18" charset="0"/>
                <a:cs typeface="Times New Roman" panose="02020603050405020304" pitchFamily="18" charset="0"/>
              </a:rPr>
              <a:t> = 1</a:t>
            </a:r>
            <a:r>
              <a:rPr lang="en-US" sz="1800" dirty="0"/>
              <a:t>, giving the relation</a:t>
            </a:r>
            <a:r>
              <a:rPr lang="en-US" sz="1800" dirty="0" smtClean="0"/>
              <a:t>:</a:t>
            </a:r>
          </a:p>
          <a:p>
            <a:endParaRPr lang="en-US" sz="1800" dirty="0"/>
          </a:p>
          <a:p>
            <a:endParaRPr lang="en-US" sz="1800" dirty="0" smtClean="0"/>
          </a:p>
          <a:p>
            <a:r>
              <a:rPr lang="en-US" sz="1800" dirty="0" smtClean="0"/>
              <a:t>Now take the logarithm of both sides:</a:t>
            </a:r>
          </a:p>
          <a:p>
            <a:endParaRPr lang="en-US" sz="1800" dirty="0"/>
          </a:p>
          <a:p>
            <a:endParaRPr lang="en-US" sz="1800" dirty="0" smtClean="0"/>
          </a:p>
          <a:p>
            <a:r>
              <a:rPr lang="en-US" sz="1800" dirty="0" smtClean="0"/>
              <a:t>Which leads to the equation in final form:</a:t>
            </a:r>
          </a:p>
          <a:p>
            <a:endParaRPr lang="en-US" sz="1800" dirty="0" smtClean="0"/>
          </a:p>
          <a:p>
            <a:r>
              <a:rPr lang="en-US" sz="1800" dirty="0" smtClean="0"/>
              <a:t>Note the order of indexes. The flux corresponding to the first magnitude on the left (</a:t>
            </a:r>
            <a:r>
              <a:rPr lang="en-US" sz="1800" i="1" dirty="0" smtClean="0">
                <a:latin typeface="Times New Roman" panose="02020603050405020304" pitchFamily="18" charset="0"/>
                <a:cs typeface="Times New Roman" panose="02020603050405020304" pitchFamily="18" charset="0"/>
              </a:rPr>
              <a:t>m</a:t>
            </a:r>
            <a:r>
              <a:rPr lang="en-US" sz="1800" dirty="0" smtClean="0"/>
              <a:t>) goes in the denominator.</a:t>
            </a:r>
            <a:endParaRPr lang="en-US" sz="1800" dirty="0"/>
          </a:p>
          <a:p>
            <a:endParaRPr lang="en-US" sz="18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mc:AlternateContent xmlns:mc="http://schemas.openxmlformats.org/markup-compatibility/2006" xmlns:a14="http://schemas.microsoft.com/office/drawing/2010/main">
        <mc:Choice Requires="a14">
          <p:sp>
            <p:nvSpPr>
              <p:cNvPr id="7" name="TextBox 6"/>
              <p:cNvSpPr txBox="1"/>
              <p:nvPr/>
            </p:nvSpPr>
            <p:spPr>
              <a:xfrm>
                <a:off x="3535051" y="3087278"/>
                <a:ext cx="1734770" cy="575157"/>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𝑛</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𝑚</m:t>
                              </m:r>
                            </m:sub>
                          </m:sSub>
                        </m:den>
                      </m:f>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100</m:t>
                          </m:r>
                        </m:e>
                        <m:sup>
                          <m:r>
                            <a:rPr lang="en-US" sz="1800" b="0" i="1" smtClean="0">
                              <a:latin typeface="Cambria Math" panose="02040503050406030204" pitchFamily="18" charset="0"/>
                            </a:rPr>
                            <m:t>(</m:t>
                          </m:r>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𝑛</m:t>
                          </m:r>
                          <m:r>
                            <a:rPr lang="en-US" sz="1800" b="0" i="1" smtClean="0">
                              <a:latin typeface="Cambria Math" panose="02040503050406030204" pitchFamily="18" charset="0"/>
                            </a:rPr>
                            <m:t>)/5</m:t>
                          </m:r>
                        </m:sup>
                      </m:sSup>
                    </m:oMath>
                  </m:oMathPara>
                </a14:m>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3535051" y="3087278"/>
                <a:ext cx="1734770" cy="575157"/>
              </a:xfrm>
              <a:prstGeom prst="rect">
                <a:avLst/>
              </a:prstGeom>
              <a:blipFill>
                <a:blip r:embed="rId2"/>
                <a:stretch>
                  <a:fillRect/>
                </a:stretch>
              </a:blipFill>
            </p:spPr>
            <p:txBody>
              <a:bodyPr/>
              <a:lstStyle/>
              <a:p>
                <a:r>
                  <a:rPr lang="en-US">
                    <a:noFill/>
                  </a:rPr>
                  <a:t> </a:t>
                </a:r>
              </a:p>
            </p:txBody>
          </p:sp>
        </mc:Fallback>
      </mc:AlternateContent>
      <p:sp>
        <p:nvSpPr>
          <p:cNvPr id="8" name="TextBox 7"/>
          <p:cNvSpPr txBox="1"/>
          <p:nvPr/>
        </p:nvSpPr>
        <p:spPr>
          <a:xfrm>
            <a:off x="5887040" y="3082564"/>
            <a:ext cx="2799760" cy="830997"/>
          </a:xfrm>
          <a:prstGeom prst="rect">
            <a:avLst/>
          </a:prstGeom>
          <a:solidFill>
            <a:srgbClr val="85FBAC"/>
          </a:solidFill>
        </p:spPr>
        <p:txBody>
          <a:bodyPr wrap="square" rtlCol="0">
            <a:spAutoFit/>
          </a:bodyPr>
          <a:lstStyle/>
          <a:p>
            <a:pPr algn="l"/>
            <a:r>
              <a:rPr lang="en-US" sz="1600" dirty="0" smtClean="0"/>
              <a:t>Check it.  For a magnitude difference </a:t>
            </a:r>
            <a:r>
              <a:rPr lang="en-US" sz="1600" i="1" dirty="0" smtClean="0">
                <a:latin typeface="Times New Roman" panose="02020603050405020304" pitchFamily="18" charset="0"/>
                <a:cs typeface="Times New Roman" panose="02020603050405020304" pitchFamily="18" charset="0"/>
              </a:rPr>
              <a:t>m </a:t>
            </a:r>
            <a:r>
              <a:rPr lang="en-US" sz="1600" i="1" dirty="0" smtClean="0">
                <a:latin typeface="Symbol" panose="05050102010706020507" pitchFamily="18" charset="2"/>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n</a:t>
            </a:r>
            <a:r>
              <a:rPr lang="en-US" sz="1600" dirty="0" smtClean="0">
                <a:latin typeface="Times New Roman" panose="02020603050405020304" pitchFamily="18" charset="0"/>
                <a:cs typeface="Times New Roman" panose="02020603050405020304" pitchFamily="18" charset="0"/>
              </a:rPr>
              <a:t> = 5</a:t>
            </a:r>
            <a:r>
              <a:rPr lang="en-US" sz="1600" dirty="0" smtClean="0"/>
              <a:t>, the flux ratio is </a:t>
            </a:r>
            <a:r>
              <a:rPr lang="en-US" sz="1600" dirty="0" smtClean="0">
                <a:latin typeface="Times New Roman" panose="02020603050405020304" pitchFamily="18" charset="0"/>
                <a:cs typeface="Times New Roman" panose="02020603050405020304" pitchFamily="18" charset="0"/>
              </a:rPr>
              <a:t>100</a:t>
            </a:r>
            <a:r>
              <a:rPr lang="en-US" sz="1600" dirty="0" smtClean="0"/>
              <a:t>.</a:t>
            </a:r>
          </a:p>
        </p:txBody>
      </p:sp>
      <mc:AlternateContent xmlns:mc="http://schemas.openxmlformats.org/markup-compatibility/2006" xmlns:a14="http://schemas.microsoft.com/office/drawing/2010/main">
        <mc:Choice Requires="a14">
          <p:sp>
            <p:nvSpPr>
              <p:cNvPr id="9" name="TextBox 8"/>
              <p:cNvSpPr txBox="1"/>
              <p:nvPr/>
            </p:nvSpPr>
            <p:spPr>
              <a:xfrm>
                <a:off x="2777043" y="4008353"/>
                <a:ext cx="3602846" cy="575157"/>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func>
                        <m:funcPr>
                          <m:ctrlPr>
                            <a:rPr lang="en-US" sz="1800" i="1" smtClean="0">
                              <a:latin typeface="Cambria Math" panose="02040503050406030204" pitchFamily="18" charset="0"/>
                            </a:rPr>
                          </m:ctrlPr>
                        </m:funcPr>
                        <m:fName>
                          <m:r>
                            <m:rPr>
                              <m:sty m:val="p"/>
                            </m:rPr>
                            <a:rPr lang="en-US" sz="1800" i="0" smtClean="0">
                              <a:latin typeface="Cambria Math" panose="02040503050406030204" pitchFamily="18" charset="0"/>
                            </a:rPr>
                            <m:t>log</m:t>
                          </m:r>
                        </m:fName>
                        <m:e>
                          <m:f>
                            <m:fPr>
                              <m:ctrlPr>
                                <a:rPr lang="en-US" sz="1800" b="0" i="1" smtClean="0">
                                  <a:latin typeface="Cambria Math" panose="02040503050406030204" pitchFamily="18" charset="0"/>
                                </a:rPr>
                              </m:ctrlPr>
                            </m:fPr>
                            <m:num>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𝑛</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𝑚</m:t>
                                  </m:r>
                                </m:sub>
                              </m:sSub>
                            </m:den>
                          </m:f>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𝑛</m:t>
                              </m:r>
                            </m:num>
                            <m:den>
                              <m:r>
                                <a:rPr lang="en-US" sz="1800" b="0" i="1" smtClean="0">
                                  <a:latin typeface="Cambria Math" panose="02040503050406030204" pitchFamily="18" charset="0"/>
                                </a:rPr>
                                <m:t>5</m:t>
                              </m:r>
                            </m:den>
                          </m:f>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r>
                                <a:rPr lang="en-US" sz="1800" b="0" i="1" smtClean="0">
                                  <a:latin typeface="Cambria Math" panose="02040503050406030204" pitchFamily="18" charset="0"/>
                                </a:rPr>
                                <m:t>100</m:t>
                              </m:r>
                            </m:e>
                          </m:func>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2</m:t>
                              </m:r>
                            </m:num>
                            <m:den>
                              <m:r>
                                <a:rPr lang="en-US" sz="1800" b="0" i="1" smtClean="0">
                                  <a:latin typeface="Cambria Math" panose="02040503050406030204" pitchFamily="18" charset="0"/>
                                </a:rPr>
                                <m:t>5</m:t>
                              </m:r>
                            </m:den>
                          </m:f>
                          <m:r>
                            <a:rPr lang="en-US" sz="1800" b="0" i="1" smtClean="0">
                              <a:latin typeface="Cambria Math" panose="02040503050406030204" pitchFamily="18" charset="0"/>
                            </a:rPr>
                            <m:t>(</m:t>
                          </m:r>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𝑛</m:t>
                          </m:r>
                          <m:r>
                            <a:rPr lang="en-US" sz="1800" b="0" i="1" smtClean="0">
                              <a:latin typeface="Cambria Math" panose="02040503050406030204" pitchFamily="18" charset="0"/>
                            </a:rPr>
                            <m:t>)</m:t>
                          </m:r>
                        </m:e>
                      </m:func>
                    </m:oMath>
                  </m:oMathPara>
                </a14:m>
                <a:endParaRPr lang="en-US" sz="1800"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2777043" y="4008353"/>
                <a:ext cx="3602846" cy="57515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269821" y="4641849"/>
                <a:ext cx="1914947" cy="575157"/>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𝑛</m:t>
                      </m:r>
                      <m:r>
                        <a:rPr lang="en-US" sz="1800" b="0" i="1" smtClean="0">
                          <a:latin typeface="Cambria Math" panose="02040503050406030204" pitchFamily="18" charset="0"/>
                        </a:rPr>
                        <m:t>=2.5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𝑛</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𝑚</m:t>
                                  </m:r>
                                </m:sub>
                              </m:sSub>
                            </m:den>
                          </m:f>
                        </m:e>
                      </m:func>
                    </m:oMath>
                  </m:oMathPara>
                </a14:m>
                <a:endParaRPr lang="en-US" sz="1800"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5269821" y="4641849"/>
                <a:ext cx="1914947" cy="575157"/>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498503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741"/>
            <a:ext cx="8229600" cy="914400"/>
          </a:xfrm>
        </p:spPr>
        <p:txBody>
          <a:bodyPr/>
          <a:lstStyle/>
          <a:p>
            <a:r>
              <a:rPr lang="en-US" dirty="0" smtClean="0"/>
              <a:t>Examples</a:t>
            </a:r>
            <a:endParaRPr lang="en-US" dirty="0"/>
          </a:p>
        </p:txBody>
      </p:sp>
      <p:sp>
        <p:nvSpPr>
          <p:cNvPr id="3" name="Text Placeholder 2"/>
          <p:cNvSpPr>
            <a:spLocks noGrp="1"/>
          </p:cNvSpPr>
          <p:nvPr>
            <p:ph type="body" sz="half" idx="1"/>
          </p:nvPr>
        </p:nvSpPr>
        <p:spPr>
          <a:xfrm>
            <a:off x="457199" y="1135141"/>
            <a:ext cx="8328581" cy="4800600"/>
          </a:xfrm>
        </p:spPr>
        <p:txBody>
          <a:bodyPr/>
          <a:lstStyle/>
          <a:p>
            <a:pPr>
              <a:buFont typeface="+mj-lt"/>
              <a:buAutoNum type="arabicPeriod"/>
            </a:pPr>
            <a:r>
              <a:rPr lang="en-US" sz="1800" dirty="0"/>
              <a:t>The star RR </a:t>
            </a:r>
            <a:r>
              <a:rPr lang="en-US" sz="1800" dirty="0" err="1"/>
              <a:t>Lyrae</a:t>
            </a:r>
            <a:r>
              <a:rPr lang="en-US" sz="1800" dirty="0"/>
              <a:t> varies from 7.1 to 7.8 magnitude.  What is the change in flux from maximum flux </a:t>
            </a:r>
            <a:r>
              <a:rPr lang="en-US" sz="1800" i="1" dirty="0" err="1">
                <a:latin typeface="Times New Roman" panose="02020603050405020304" pitchFamily="18" charset="0"/>
                <a:cs typeface="Times New Roman" panose="02020603050405020304" pitchFamily="18" charset="0"/>
              </a:rPr>
              <a:t>f</a:t>
            </a:r>
            <a:r>
              <a:rPr lang="en-US" sz="1800" baseline="-25000" dirty="0" err="1">
                <a:latin typeface="Times New Roman" panose="02020603050405020304" pitchFamily="18" charset="0"/>
                <a:cs typeface="Times New Roman" panose="02020603050405020304" pitchFamily="18" charset="0"/>
              </a:rPr>
              <a:t>max</a:t>
            </a:r>
            <a:r>
              <a:rPr lang="en-US" sz="1800" dirty="0"/>
              <a:t> to minimum flux </a:t>
            </a:r>
            <a:r>
              <a:rPr lang="en-US" sz="1800" i="1" dirty="0" err="1">
                <a:latin typeface="Times New Roman" panose="02020603050405020304" pitchFamily="18" charset="0"/>
                <a:cs typeface="Times New Roman" panose="02020603050405020304" pitchFamily="18" charset="0"/>
              </a:rPr>
              <a:t>f</a:t>
            </a:r>
            <a:r>
              <a:rPr lang="en-US" sz="1800" baseline="-25000" dirty="0" err="1">
                <a:latin typeface="Times New Roman" panose="02020603050405020304" pitchFamily="18" charset="0"/>
                <a:cs typeface="Times New Roman" panose="02020603050405020304" pitchFamily="18" charset="0"/>
              </a:rPr>
              <a:t>min</a:t>
            </a:r>
            <a:r>
              <a:rPr lang="en-US" sz="1800" dirty="0" smtClean="0"/>
              <a:t>?</a:t>
            </a:r>
          </a:p>
          <a:p>
            <a:pPr marL="0" indent="0">
              <a:buNone/>
            </a:pPr>
            <a:r>
              <a:rPr lang="en-US" sz="1800" dirty="0" err="1" smtClean="0"/>
              <a:t>Ans</a:t>
            </a:r>
            <a:r>
              <a:rPr lang="en-US" sz="1800" dirty="0" smtClean="0"/>
              <a:t>: Minimum flux corresponds to the larger magnitude value, and vice versa.</a:t>
            </a:r>
          </a:p>
          <a:p>
            <a:pPr marL="0" indent="0">
              <a:buNone/>
            </a:pPr>
            <a:endParaRPr lang="en-US" sz="1800" dirty="0"/>
          </a:p>
          <a:p>
            <a:pPr marL="0" indent="0">
              <a:buNone/>
            </a:pPr>
            <a:endParaRPr lang="en-US" sz="1800" dirty="0" smtClean="0"/>
          </a:p>
          <a:p>
            <a:pPr marL="0" indent="0">
              <a:buNone/>
            </a:pPr>
            <a:r>
              <a:rPr lang="en-US" sz="1800" dirty="0" smtClean="0"/>
              <a:t>So the star almost doubles in flux.</a:t>
            </a:r>
          </a:p>
          <a:p>
            <a:pPr>
              <a:buFont typeface="+mj-lt"/>
              <a:buAutoNum type="arabicPeriod" startAt="2"/>
            </a:pPr>
            <a:r>
              <a:rPr lang="en-US" sz="1800" dirty="0"/>
              <a:t>A binary system consists of two stars </a:t>
            </a:r>
            <a:r>
              <a:rPr lang="en-US" sz="1800" i="1" dirty="0">
                <a:latin typeface="Times New Roman" panose="02020603050405020304" pitchFamily="18" charset="0"/>
                <a:cs typeface="Times New Roman" panose="02020603050405020304" pitchFamily="18" charset="0"/>
              </a:rPr>
              <a:t>a</a:t>
            </a:r>
            <a:r>
              <a:rPr lang="en-US" sz="1800" dirty="0"/>
              <a:t> and </a:t>
            </a:r>
            <a:r>
              <a:rPr lang="en-US" sz="1800" i="1" dirty="0">
                <a:latin typeface="Times New Roman" panose="02020603050405020304" pitchFamily="18" charset="0"/>
                <a:cs typeface="Times New Roman" panose="02020603050405020304" pitchFamily="18" charset="0"/>
              </a:rPr>
              <a:t>b</a:t>
            </a:r>
            <a:r>
              <a:rPr lang="en-US" sz="1800" dirty="0"/>
              <a:t>, with a flux ratio of </a:t>
            </a:r>
            <a:r>
              <a:rPr lang="en-US" sz="1800" dirty="0">
                <a:latin typeface="Times New Roman" panose="02020603050405020304" pitchFamily="18" charset="0"/>
                <a:cs typeface="Times New Roman" panose="02020603050405020304" pitchFamily="18" charset="0"/>
              </a:rPr>
              <a:t>2</a:t>
            </a:r>
            <a:r>
              <a:rPr lang="en-US" sz="1800" dirty="0"/>
              <a:t>.  The magnitude of the two together is </a:t>
            </a:r>
            <a:r>
              <a:rPr lang="en-US" sz="1800" dirty="0">
                <a:latin typeface="Times New Roman" panose="02020603050405020304" pitchFamily="18" charset="0"/>
                <a:cs typeface="Times New Roman" panose="02020603050405020304" pitchFamily="18" charset="0"/>
              </a:rPr>
              <a:t>+5.0</a:t>
            </a:r>
            <a:r>
              <a:rPr lang="en-US" sz="1800" dirty="0"/>
              <a:t>.  What is the magnitude of each separately</a:t>
            </a:r>
            <a:r>
              <a:rPr lang="en-US" sz="1800" dirty="0" smtClean="0"/>
              <a:t>?</a:t>
            </a:r>
          </a:p>
          <a:p>
            <a:pPr marL="0" indent="0">
              <a:buNone/>
            </a:pPr>
            <a:r>
              <a:rPr lang="en-US" sz="1800" dirty="0" err="1" smtClean="0"/>
              <a:t>Ans</a:t>
            </a:r>
            <a:r>
              <a:rPr lang="en-US" sz="1800" dirty="0" smtClean="0"/>
              <a:t>: This is a bit tricky, and takes some thought. You are given the flux ratio    </a:t>
            </a:r>
            <a:r>
              <a:rPr lang="en-US" sz="1800" i="1" dirty="0" smtClean="0">
                <a:latin typeface="Times New Roman" panose="02020603050405020304" pitchFamily="18" charset="0"/>
                <a:cs typeface="Times New Roman" panose="02020603050405020304" pitchFamily="18" charset="0"/>
              </a:rPr>
              <a:t>f</a:t>
            </a:r>
            <a:r>
              <a:rPr lang="en-US" sz="1800" i="1" baseline="-25000" dirty="0" smtClean="0">
                <a:latin typeface="Times New Roman" panose="02020603050405020304" pitchFamily="18" charset="0"/>
                <a:cs typeface="Times New Roman" panose="02020603050405020304" pitchFamily="18" charset="0"/>
              </a:rPr>
              <a:t>a </a:t>
            </a:r>
            <a:r>
              <a:rPr lang="en-US" sz="1800" i="1" dirty="0" smtClean="0">
                <a:latin typeface="Times New Roman" panose="02020603050405020304" pitchFamily="18" charset="0"/>
                <a:cs typeface="Times New Roman" panose="02020603050405020304" pitchFamily="18" charset="0"/>
              </a:rPr>
              <a:t>/ f</a:t>
            </a:r>
            <a:r>
              <a:rPr lang="en-US" sz="1800" i="1" baseline="-25000" dirty="0" smtClean="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 = 2.0</a:t>
            </a:r>
            <a:r>
              <a:rPr lang="en-US" sz="1800" dirty="0" smtClean="0"/>
              <a:t>, and the total magnitude, but because magnitudes are logarithms, the total magnitude is not the sum of magnitudes!  Instead, consider the sum of fluxes </a:t>
            </a:r>
            <a:r>
              <a:rPr lang="en-US" sz="1800" i="1" dirty="0" smtClean="0">
                <a:latin typeface="Times New Roman" panose="02020603050405020304" pitchFamily="18" charset="0"/>
                <a:cs typeface="Times New Roman" panose="02020603050405020304" pitchFamily="18" charset="0"/>
              </a:rPr>
              <a:t>f</a:t>
            </a:r>
            <a:r>
              <a:rPr lang="en-US" sz="1800" i="1" baseline="-25000" dirty="0" smtClean="0">
                <a:latin typeface="Times New Roman" panose="02020603050405020304" pitchFamily="18" charset="0"/>
                <a:cs typeface="Times New Roman" panose="02020603050405020304" pitchFamily="18" charset="0"/>
              </a:rPr>
              <a:t>a</a:t>
            </a:r>
            <a:r>
              <a:rPr lang="en-US" sz="1800" i="1" dirty="0" smtClean="0">
                <a:latin typeface="Times New Roman" panose="02020603050405020304" pitchFamily="18" charset="0"/>
                <a:cs typeface="Times New Roman" panose="02020603050405020304" pitchFamily="18" charset="0"/>
              </a:rPr>
              <a:t> + f</a:t>
            </a:r>
            <a:r>
              <a:rPr lang="en-US" sz="1800" i="1" baseline="-25000" dirty="0" smtClean="0">
                <a:latin typeface="Times New Roman" panose="02020603050405020304" pitchFamily="18" charset="0"/>
                <a:cs typeface="Times New Roman" panose="02020603050405020304" pitchFamily="18" charset="0"/>
              </a:rPr>
              <a:t>b</a:t>
            </a:r>
            <a:r>
              <a:rPr lang="en-US" sz="1800" dirty="0" smtClean="0"/>
              <a:t>.  Since </a:t>
            </a:r>
            <a:r>
              <a:rPr lang="en-US" sz="1800" i="1" dirty="0">
                <a:latin typeface="Times New Roman" panose="02020603050405020304" pitchFamily="18" charset="0"/>
                <a:cs typeface="Times New Roman" panose="02020603050405020304" pitchFamily="18" charset="0"/>
              </a:rPr>
              <a:t>f</a:t>
            </a:r>
            <a:r>
              <a:rPr lang="en-US" sz="1800" i="1" baseline="-25000" dirty="0">
                <a:latin typeface="Times New Roman" panose="02020603050405020304" pitchFamily="18" charset="0"/>
                <a:cs typeface="Times New Roman" panose="02020603050405020304" pitchFamily="18" charset="0"/>
              </a:rPr>
              <a:t>a</a:t>
            </a:r>
            <a:r>
              <a:rPr lang="en-US" sz="1800" dirty="0" smtClean="0">
                <a:latin typeface="Times New Roman" panose="02020603050405020304" pitchFamily="18" charset="0"/>
                <a:cs typeface="Times New Roman" panose="02020603050405020304" pitchFamily="18" charset="0"/>
              </a:rPr>
              <a:t> = 2 </a:t>
            </a:r>
            <a:r>
              <a:rPr lang="en-US" sz="1800" i="1" dirty="0" smtClean="0">
                <a:latin typeface="Times New Roman" panose="02020603050405020304" pitchFamily="18" charset="0"/>
                <a:cs typeface="Times New Roman" panose="02020603050405020304" pitchFamily="18" charset="0"/>
              </a:rPr>
              <a:t>f</a:t>
            </a:r>
            <a:r>
              <a:rPr lang="en-US" sz="1800" i="1" baseline="-25000" dirty="0" smtClean="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a:t>
            </a:r>
            <a:r>
              <a:rPr lang="en-US" sz="1800" dirty="0" smtClean="0"/>
              <a:t> then </a:t>
            </a:r>
            <a:r>
              <a:rPr lang="en-US" sz="1800" i="1" dirty="0">
                <a:latin typeface="Times New Roman" panose="02020603050405020304" pitchFamily="18" charset="0"/>
                <a:cs typeface="Times New Roman" panose="02020603050405020304" pitchFamily="18" charset="0"/>
              </a:rPr>
              <a:t>f</a:t>
            </a:r>
            <a:r>
              <a:rPr lang="en-US" sz="1800" i="1" baseline="-25000" dirty="0">
                <a:latin typeface="Times New Roman" panose="02020603050405020304" pitchFamily="18" charset="0"/>
                <a:cs typeface="Times New Roman" panose="02020603050405020304" pitchFamily="18" charset="0"/>
              </a:rPr>
              <a:t>a</a:t>
            </a:r>
            <a:r>
              <a:rPr lang="en-US" sz="1800" i="1" dirty="0">
                <a:latin typeface="Times New Roman" panose="02020603050405020304" pitchFamily="18" charset="0"/>
                <a:cs typeface="Times New Roman" panose="02020603050405020304" pitchFamily="18" charset="0"/>
              </a:rPr>
              <a:t> + f</a:t>
            </a:r>
            <a:r>
              <a:rPr lang="en-US" sz="1800" i="1" baseline="-25000" dirty="0">
                <a:latin typeface="Times New Roman" panose="02020603050405020304" pitchFamily="18" charset="0"/>
                <a:cs typeface="Times New Roman" panose="02020603050405020304" pitchFamily="18" charset="0"/>
              </a:rPr>
              <a:t>a</a:t>
            </a:r>
            <a:r>
              <a:rPr lang="en-US" sz="1800" dirty="0" smtClean="0"/>
              <a:t> </a:t>
            </a:r>
            <a:r>
              <a:rPr lang="en-US" sz="1800" dirty="0" smtClean="0">
                <a:latin typeface="Times New Roman" panose="02020603050405020304" pitchFamily="18" charset="0"/>
                <a:cs typeface="Times New Roman" panose="02020603050405020304" pitchFamily="18" charset="0"/>
              </a:rPr>
              <a:t>= 3</a:t>
            </a:r>
            <a:r>
              <a:rPr lang="en-US" sz="1800" i="1" dirty="0" smtClean="0">
                <a:latin typeface="Times New Roman" panose="02020603050405020304" pitchFamily="18" charset="0"/>
                <a:cs typeface="Times New Roman" panose="02020603050405020304" pitchFamily="18" charset="0"/>
              </a:rPr>
              <a:t>f</a:t>
            </a:r>
            <a:r>
              <a:rPr lang="en-US" sz="1800" i="1" baseline="-25000" dirty="0" smtClean="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 </a:t>
            </a:r>
            <a:r>
              <a:rPr lang="en-US" sz="1800" dirty="0" smtClean="0"/>
              <a:t>so </a:t>
            </a:r>
            <a:r>
              <a:rPr lang="en-US" sz="1800" dirty="0" smtClean="0">
                <a:latin typeface="Times New Roman" panose="02020603050405020304" pitchFamily="18" charset="0"/>
                <a:cs typeface="Times New Roman" panose="02020603050405020304" pitchFamily="18" charset="0"/>
              </a:rPr>
              <a:t>(</a:t>
            </a:r>
            <a:r>
              <a:rPr lang="en-US" sz="1800" i="1" dirty="0" smtClean="0">
                <a:latin typeface="Times New Roman" panose="02020603050405020304" pitchFamily="18" charset="0"/>
                <a:cs typeface="Times New Roman" panose="02020603050405020304" pitchFamily="18" charset="0"/>
              </a:rPr>
              <a:t>f</a:t>
            </a:r>
            <a:r>
              <a:rPr lang="en-US" sz="1800" i="1" baseline="-25000" dirty="0" smtClean="0">
                <a:latin typeface="Times New Roman" panose="02020603050405020304" pitchFamily="18" charset="0"/>
                <a:cs typeface="Times New Roman" panose="02020603050405020304" pitchFamily="18" charset="0"/>
              </a:rPr>
              <a:t>a</a:t>
            </a:r>
            <a:r>
              <a:rPr lang="en-US" sz="1800" dirty="0" smtClean="0">
                <a:latin typeface="Times New Roman" panose="02020603050405020304" pitchFamily="18" charset="0"/>
                <a:cs typeface="Times New Roman" panose="02020603050405020304" pitchFamily="18" charset="0"/>
              </a:rPr>
              <a:t> + </a:t>
            </a:r>
            <a:r>
              <a:rPr lang="en-US" sz="1800" i="1" dirty="0" smtClean="0">
                <a:latin typeface="Times New Roman" panose="02020603050405020304" pitchFamily="18" charset="0"/>
                <a:cs typeface="Times New Roman" panose="02020603050405020304" pitchFamily="18" charset="0"/>
              </a:rPr>
              <a:t>f</a:t>
            </a:r>
            <a:r>
              <a:rPr lang="en-US" sz="1800" i="1" baseline="-25000" dirty="0" smtClean="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a:t>
            </a:r>
            <a:r>
              <a:rPr lang="en-US" sz="1800" i="1" dirty="0" smtClean="0">
                <a:latin typeface="Times New Roman" panose="02020603050405020304" pitchFamily="18" charset="0"/>
                <a:cs typeface="Times New Roman" panose="02020603050405020304" pitchFamily="18" charset="0"/>
              </a:rPr>
              <a:t>f</a:t>
            </a:r>
            <a:r>
              <a:rPr lang="en-US" sz="1800" i="1" baseline="-25000" dirty="0" smtClean="0">
                <a:latin typeface="Times New Roman" panose="02020603050405020304" pitchFamily="18" charset="0"/>
                <a:cs typeface="Times New Roman" panose="02020603050405020304" pitchFamily="18" charset="0"/>
              </a:rPr>
              <a:t>b</a:t>
            </a:r>
            <a:r>
              <a:rPr lang="en-US" sz="1800" dirty="0" smtClean="0">
                <a:latin typeface="Times New Roman" panose="02020603050405020304" pitchFamily="18" charset="0"/>
                <a:cs typeface="Times New Roman" panose="02020603050405020304" pitchFamily="18" charset="0"/>
              </a:rPr>
              <a:t> = 3</a:t>
            </a:r>
            <a:r>
              <a:rPr lang="en-US" sz="1800" dirty="0" smtClean="0"/>
              <a:t>. Now form the equation:</a:t>
            </a:r>
          </a:p>
          <a:p>
            <a:pPr marL="0" indent="0">
              <a:buNone/>
            </a:pPr>
            <a:endParaRPr lang="en-US" sz="1800" dirty="0"/>
          </a:p>
          <a:p>
            <a:pPr marL="0" indent="0">
              <a:buNone/>
            </a:pPr>
            <a:r>
              <a:rPr lang="en-US" sz="1800" dirty="0" smtClean="0"/>
              <a:t>How would you now proceed to get </a:t>
            </a:r>
            <a:r>
              <a:rPr lang="en-US" sz="1800" i="1" dirty="0" smtClean="0">
                <a:latin typeface="Times New Roman" panose="02020603050405020304" pitchFamily="18" charset="0"/>
                <a:cs typeface="Times New Roman" panose="02020603050405020304" pitchFamily="18" charset="0"/>
              </a:rPr>
              <a:t>m</a:t>
            </a:r>
            <a:r>
              <a:rPr lang="en-US" sz="1800" i="1" baseline="-25000" dirty="0" smtClean="0">
                <a:latin typeface="Times New Roman" panose="02020603050405020304" pitchFamily="18" charset="0"/>
                <a:cs typeface="Times New Roman" panose="02020603050405020304" pitchFamily="18" charset="0"/>
              </a:rPr>
              <a:t>a</a:t>
            </a:r>
            <a:r>
              <a:rPr lang="en-US" sz="1800" dirty="0" smtClean="0"/>
              <a:t>?</a:t>
            </a:r>
            <a:endParaRPr lang="en-US" sz="18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mc:AlternateContent xmlns:mc="http://schemas.openxmlformats.org/markup-compatibility/2006" xmlns:a14="http://schemas.microsoft.com/office/drawing/2010/main">
        <mc:Choice Requires="a14">
          <p:sp>
            <p:nvSpPr>
              <p:cNvPr id="7" name="TextBox 6"/>
              <p:cNvSpPr txBox="1"/>
              <p:nvPr/>
            </p:nvSpPr>
            <p:spPr>
              <a:xfrm>
                <a:off x="1291709" y="2162596"/>
                <a:ext cx="6814109" cy="591059"/>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𝑛</m:t>
                      </m:r>
                      <m:r>
                        <a:rPr lang="en-US" sz="1800" b="0" i="1" smtClean="0">
                          <a:latin typeface="Cambria Math" panose="02040503050406030204" pitchFamily="18" charset="0"/>
                        </a:rPr>
                        <m:t>=7.8−7.1=2.5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m:rPr>
                                      <m:nor/>
                                    </m:rPr>
                                    <a:rPr lang="en-US" sz="1800" b="0" i="0" smtClean="0">
                                      <a:latin typeface="Cambria Math" panose="02040503050406030204" pitchFamily="18" charset="0"/>
                                    </a:rPr>
                                    <m:t>max</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m:rPr>
                                      <m:nor/>
                                    </m:rPr>
                                    <a:rPr lang="en-US" sz="1800" b="0" i="0" smtClean="0">
                                      <a:latin typeface="Cambria Math" panose="02040503050406030204" pitchFamily="18" charset="0"/>
                                    </a:rPr>
                                    <m:t>min</m:t>
                                  </m:r>
                                </m:sub>
                              </m:sSub>
                            </m:den>
                          </m:f>
                        </m:e>
                      </m:func>
                      <m:r>
                        <a:rPr lang="en-US" sz="1800" b="0" i="0" smtClean="0">
                          <a:latin typeface="Cambria Math" panose="02040503050406030204" pitchFamily="18" charset="0"/>
                        </a:rPr>
                        <m:t>⇒</m:t>
                      </m:r>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m:rPr>
                                  <m:nor/>
                                </m:rPr>
                                <a:rPr lang="en-US" sz="1800" b="0" i="0" smtClean="0">
                                  <a:latin typeface="Cambria Math" panose="02040503050406030204" pitchFamily="18" charset="0"/>
                                </a:rPr>
                                <m:t>max</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m:rPr>
                                  <m:nor/>
                                </m:rPr>
                                <a:rPr lang="en-US" sz="1800" b="0" i="0" smtClean="0">
                                  <a:latin typeface="Cambria Math" panose="02040503050406030204" pitchFamily="18" charset="0"/>
                                </a:rPr>
                                <m:t>min</m:t>
                              </m:r>
                            </m:sub>
                          </m:sSub>
                        </m:den>
                      </m:f>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10</m:t>
                          </m:r>
                        </m:e>
                        <m:sup>
                          <m:d>
                            <m:dPr>
                              <m:ctrlPr>
                                <a:rPr lang="en-US" sz="1800" b="0" i="1" smtClean="0">
                                  <a:latin typeface="Cambria Math" panose="02040503050406030204" pitchFamily="18" charset="0"/>
                                </a:rPr>
                              </m:ctrlPr>
                            </m:dPr>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0.7</m:t>
                                  </m:r>
                                </m:num>
                                <m:den>
                                  <m:r>
                                    <a:rPr lang="en-US" sz="1800" b="0" i="1" smtClean="0">
                                      <a:latin typeface="Cambria Math" panose="02040503050406030204" pitchFamily="18" charset="0"/>
                                    </a:rPr>
                                    <m:t>2.5</m:t>
                                  </m:r>
                                </m:den>
                              </m:f>
                            </m:e>
                          </m:d>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10</m:t>
                          </m:r>
                        </m:e>
                        <m:sup>
                          <m:r>
                            <a:rPr lang="en-US" sz="1800" b="0" i="1" smtClean="0">
                              <a:latin typeface="Cambria Math" panose="02040503050406030204" pitchFamily="18" charset="0"/>
                            </a:rPr>
                            <m:t>0.28</m:t>
                          </m:r>
                        </m:sup>
                      </m:sSup>
                      <m:r>
                        <a:rPr lang="en-US" sz="1800" b="0" i="1" smtClean="0">
                          <a:latin typeface="Cambria Math" panose="02040503050406030204" pitchFamily="18" charset="0"/>
                        </a:rPr>
                        <m:t>=1.91</m:t>
                      </m:r>
                    </m:oMath>
                  </m:oMathPara>
                </a14:m>
                <a:endParaRPr lang="en-US" sz="1800" b="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1291709" y="2162596"/>
                <a:ext cx="6814109" cy="59105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635649" y="5199598"/>
                <a:ext cx="6470169" cy="575157"/>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𝑏</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𝑎</m:t>
                          </m:r>
                          <m:r>
                            <a:rPr lang="en-US" sz="1800" b="0" i="1" smtClean="0">
                              <a:latin typeface="Cambria Math" panose="02040503050406030204" pitchFamily="18" charset="0"/>
                            </a:rPr>
                            <m:t>+</m:t>
                          </m:r>
                          <m:r>
                            <a:rPr lang="en-US" sz="1800" b="0" i="1" smtClean="0">
                              <a:latin typeface="Cambria Math" panose="02040503050406030204" pitchFamily="18" charset="0"/>
                            </a:rPr>
                            <m:t>𝑏</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𝑏</m:t>
                          </m:r>
                        </m:sub>
                      </m:sSub>
                      <m:r>
                        <a:rPr lang="en-US" sz="1800" b="0" i="1" smtClean="0">
                          <a:latin typeface="Cambria Math" panose="02040503050406030204" pitchFamily="18" charset="0"/>
                        </a:rPr>
                        <m:t>−5.0=2.5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𝑎</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𝑏</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𝑏</m:t>
                                  </m:r>
                                </m:sub>
                              </m:sSub>
                            </m:den>
                          </m:f>
                        </m:e>
                      </m:func>
                      <m:r>
                        <a:rPr lang="en-US" sz="1800" b="0" i="1" smtClean="0">
                          <a:latin typeface="Cambria Math" panose="02040503050406030204" pitchFamily="18" charset="0"/>
                        </a:rPr>
                        <m:t>=2.5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r>
                            <a:rPr lang="en-US" sz="1800" b="0" i="1" smtClean="0">
                              <a:latin typeface="Cambria Math" panose="02040503050406030204" pitchFamily="18" charset="0"/>
                            </a:rPr>
                            <m:t>3</m:t>
                          </m:r>
                        </m:e>
                      </m:func>
                      <m:r>
                        <a:rPr lang="en-US" sz="1800" b="0" i="0"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𝑚</m:t>
                          </m:r>
                        </m:e>
                        <m:sub>
                          <m:r>
                            <a:rPr lang="en-US" sz="1800" b="0" i="1" smtClean="0">
                              <a:latin typeface="Cambria Math" panose="02040503050406030204" pitchFamily="18" charset="0"/>
                            </a:rPr>
                            <m:t>𝑏</m:t>
                          </m:r>
                        </m:sub>
                      </m:sSub>
                      <m:r>
                        <a:rPr lang="en-US" sz="1800" b="0" i="1" smtClean="0">
                          <a:latin typeface="Cambria Math" panose="02040503050406030204" pitchFamily="18" charset="0"/>
                        </a:rPr>
                        <m:t>=6.19</m:t>
                      </m:r>
                    </m:oMath>
                  </m:oMathPara>
                </a14:m>
                <a:endParaRPr lang="en-US" sz="1800" b="0" dirty="0" smtClean="0"/>
              </a:p>
            </p:txBody>
          </p:sp>
        </mc:Choice>
        <mc:Fallback xmlns="">
          <p:sp>
            <p:nvSpPr>
              <p:cNvPr id="8" name="TextBox 7"/>
              <p:cNvSpPr txBox="1">
                <a:spLocks noRot="1" noChangeAspect="1" noMove="1" noResize="1" noEditPoints="1" noAdjustHandles="1" noChangeArrowheads="1" noChangeShapeType="1" noTextEdit="1"/>
              </p:cNvSpPr>
              <p:nvPr/>
            </p:nvSpPr>
            <p:spPr>
              <a:xfrm>
                <a:off x="1635649" y="5199598"/>
                <a:ext cx="6470169" cy="575157"/>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708520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312"/>
            <a:ext cx="8229600" cy="1163425"/>
          </a:xfrm>
        </p:spPr>
        <p:txBody>
          <a:bodyPr/>
          <a:lstStyle/>
          <a:p>
            <a:r>
              <a:rPr lang="en-US" dirty="0" smtClean="0"/>
              <a:t>Absolute Magnitude and Distance Modulus</a:t>
            </a:r>
            <a:endParaRPr lang="en-US" dirty="0"/>
          </a:p>
        </p:txBody>
      </p:sp>
      <mc:AlternateContent xmlns:mc="http://schemas.openxmlformats.org/markup-compatibility/2006">
        <mc:Choice xmlns:a14="http://schemas.microsoft.com/office/drawing/2010/main" Requires="a14">
          <p:sp>
            <p:nvSpPr>
              <p:cNvPr id="3" name="Text Placeholder 2"/>
              <p:cNvSpPr>
                <a:spLocks noGrp="1"/>
              </p:cNvSpPr>
              <p:nvPr>
                <p:ph type="body" sz="half" idx="1"/>
              </p:nvPr>
            </p:nvSpPr>
            <p:spPr>
              <a:xfrm>
                <a:off x="105103" y="1239737"/>
                <a:ext cx="8860221" cy="4648200"/>
              </a:xfrm>
            </p:spPr>
            <p:txBody>
              <a:bodyPr/>
              <a:lstStyle/>
              <a:p>
                <a:r>
                  <a:rPr lang="en-US" sz="1800" dirty="0" smtClean="0"/>
                  <a:t>We said that flux </a:t>
                </a:r>
                <a14:m>
                  <m:oMath xmlns:m="http://schemas.openxmlformats.org/officeDocument/2006/math">
                    <m:r>
                      <a:rPr lang="en-US" sz="1800" i="1" smtClean="0">
                        <a:latin typeface="Cambria Math" panose="02040503050406030204" pitchFamily="18" charset="0"/>
                        <a:ea typeface="Cambria Math" panose="02040503050406030204" pitchFamily="18" charset="0"/>
                      </a:rPr>
                      <m:t>ℱ</m:t>
                    </m:r>
                  </m:oMath>
                </a14:m>
                <a:r>
                  <a:rPr lang="en-US" sz="1800" dirty="0" smtClean="0"/>
                  <a:t> is the </a:t>
                </a:r>
                <a:r>
                  <a:rPr lang="en-US" sz="1800" dirty="0" smtClean="0">
                    <a:latin typeface="Times New Roman" panose="02020603050405020304" pitchFamily="18" charset="0"/>
                    <a:cs typeface="Times New Roman" panose="02020603050405020304" pitchFamily="18" charset="0"/>
                  </a:rPr>
                  <a:t>energy/s</a:t>
                </a:r>
                <a:r>
                  <a:rPr lang="en-US" sz="1800" dirty="0" smtClean="0"/>
                  <a:t> through a surface (e.g. the pu</a:t>
                </a:r>
                <a:r>
                  <a:rPr lang="en-US" sz="1800" dirty="0" smtClean="0"/>
                  <a:t>pil of your eye).  We can also consider the </a:t>
                </a:r>
                <a:r>
                  <a:rPr lang="en-US" sz="1800" dirty="0" smtClean="0">
                    <a:latin typeface="Times New Roman" panose="02020603050405020304" pitchFamily="18" charset="0"/>
                    <a:cs typeface="Times New Roman" panose="02020603050405020304" pitchFamily="18" charset="0"/>
                  </a:rPr>
                  <a:t>energy/s</a:t>
                </a:r>
                <a:r>
                  <a:rPr lang="en-US" sz="1800" dirty="0" smtClean="0"/>
                  <a:t> through the entire surface of a star, which is a quantity called the luminosity (</a:t>
                </a:r>
                <a:r>
                  <a:rPr lang="en-US" sz="1800" i="1" dirty="0" smtClean="0">
                    <a:latin typeface="Times New Roman" panose="02020603050405020304" pitchFamily="18" charset="0"/>
                    <a:cs typeface="Times New Roman" panose="02020603050405020304" pitchFamily="18" charset="0"/>
                  </a:rPr>
                  <a:t>L</a:t>
                </a:r>
                <a:r>
                  <a:rPr lang="en-US" sz="1800" dirty="0" smtClean="0"/>
                  <a:t>).  Given a stellar radius </a:t>
                </a:r>
                <a:r>
                  <a:rPr lang="en-US" sz="1800" i="1" dirty="0" smtClean="0">
                    <a:latin typeface="Times New Roman" panose="02020603050405020304" pitchFamily="18" charset="0"/>
                    <a:cs typeface="Times New Roman" panose="02020603050405020304" pitchFamily="18" charset="0"/>
                  </a:rPr>
                  <a:t>R</a:t>
                </a:r>
                <a:r>
                  <a:rPr lang="en-US" sz="1800" dirty="0" smtClean="0"/>
                  <a:t>, the spherical surface area is </a:t>
                </a:r>
                <a:r>
                  <a:rPr lang="en-US" sz="1800" dirty="0" smtClean="0">
                    <a:latin typeface="Times New Roman" panose="02020603050405020304" pitchFamily="18" charset="0"/>
                    <a:cs typeface="Times New Roman" panose="02020603050405020304" pitchFamily="18" charset="0"/>
                  </a:rPr>
                  <a:t>4</a:t>
                </a:r>
                <a:r>
                  <a:rPr lang="en-US" sz="1800" dirty="0" smtClean="0">
                    <a:latin typeface="Symbol" panose="05050102010706020507" pitchFamily="18" charset="2"/>
                    <a:cs typeface="Times New Roman" panose="02020603050405020304" pitchFamily="18" charset="0"/>
                  </a:rPr>
                  <a:t>p</a:t>
                </a:r>
                <a:r>
                  <a:rPr lang="en-US" sz="1800" i="1" dirty="0" smtClean="0">
                    <a:latin typeface="Times New Roman" panose="02020603050405020304" pitchFamily="18" charset="0"/>
                    <a:cs typeface="Times New Roman" panose="02020603050405020304" pitchFamily="18" charset="0"/>
                  </a:rPr>
                  <a:t>R</a:t>
                </a:r>
                <a:r>
                  <a:rPr lang="en-US" sz="1800" baseline="30000" dirty="0" smtClean="0">
                    <a:latin typeface="Times New Roman" panose="02020603050405020304" pitchFamily="18" charset="0"/>
                    <a:cs typeface="Times New Roman" panose="02020603050405020304" pitchFamily="18" charset="0"/>
                  </a:rPr>
                  <a:t>2</a:t>
                </a:r>
                <a:r>
                  <a:rPr lang="en-US" sz="1800" dirty="0" smtClean="0"/>
                  <a:t>, which means</a:t>
                </a:r>
              </a:p>
              <a:p>
                <a:endParaRPr lang="en-US" sz="1800" dirty="0"/>
              </a:p>
              <a:p>
                <a:r>
                  <a:rPr lang="en-US" sz="1800" dirty="0" smtClean="0"/>
                  <a:t>In fact, if we consider any other sphere centered on the star, of radius </a:t>
                </a:r>
                <a:r>
                  <a:rPr lang="en-US" sz="1800" i="1" dirty="0" smtClean="0">
                    <a:latin typeface="Times New Roman" panose="02020603050405020304" pitchFamily="18" charset="0"/>
                    <a:cs typeface="Times New Roman" panose="02020603050405020304" pitchFamily="18" charset="0"/>
                  </a:rPr>
                  <a:t>r</a:t>
                </a:r>
                <a:r>
                  <a:rPr lang="en-US" sz="1800" dirty="0" smtClean="0"/>
                  <a:t>, then we have the well-known inverse square-law for light:</a:t>
                </a:r>
              </a:p>
              <a:p>
                <a:endParaRPr lang="en-US" sz="1800" dirty="0"/>
              </a:p>
              <a:p>
                <a:endParaRPr lang="en-US" sz="1800" dirty="0" smtClean="0"/>
              </a:p>
              <a:p>
                <a:r>
                  <a:rPr lang="en-US" sz="1800" dirty="0" smtClean="0"/>
                  <a:t>This says that the flux falls off with distance from the star as </a:t>
                </a:r>
                <a:r>
                  <a:rPr lang="en-US" sz="1800" dirty="0" smtClean="0">
                    <a:latin typeface="Times New Roman" panose="02020603050405020304" pitchFamily="18" charset="0"/>
                    <a:cs typeface="Times New Roman" panose="02020603050405020304" pitchFamily="18" charset="0"/>
                  </a:rPr>
                  <a:t>1/</a:t>
                </a:r>
                <a:r>
                  <a:rPr lang="en-US" sz="1800" i="1" dirty="0" smtClean="0">
                    <a:latin typeface="Times New Roman" panose="02020603050405020304" pitchFamily="18" charset="0"/>
                    <a:cs typeface="Times New Roman" panose="02020603050405020304" pitchFamily="18" charset="0"/>
                  </a:rPr>
                  <a:t>r</a:t>
                </a:r>
                <a:r>
                  <a:rPr lang="en-US" sz="1800" baseline="30000" dirty="0" smtClean="0">
                    <a:latin typeface="Times New Roman" panose="02020603050405020304" pitchFamily="18" charset="0"/>
                    <a:cs typeface="Times New Roman" panose="02020603050405020304" pitchFamily="18" charset="0"/>
                  </a:rPr>
                  <a:t>2</a:t>
                </a:r>
                <a:r>
                  <a:rPr lang="en-US" sz="1800" dirty="0" smtClean="0"/>
                  <a:t>.</a:t>
                </a:r>
              </a:p>
              <a:p>
                <a:r>
                  <a:rPr lang="en-US" sz="1800" dirty="0" smtClean="0"/>
                  <a:t>Using this concept, astronomers define an absolute magnitude (</a:t>
                </a:r>
                <a:r>
                  <a:rPr lang="en-US" sz="1800" i="1" dirty="0" smtClean="0">
                    <a:latin typeface="Times New Roman" panose="02020603050405020304" pitchFamily="18" charset="0"/>
                    <a:cs typeface="Times New Roman" panose="02020603050405020304" pitchFamily="18" charset="0"/>
                  </a:rPr>
                  <a:t>M</a:t>
                </a:r>
                <a:r>
                  <a:rPr lang="en-US" sz="1800" dirty="0" smtClean="0"/>
                  <a:t>), as the magnitude a star at its true distance </a:t>
                </a:r>
                <a:r>
                  <a:rPr lang="en-US" sz="1800" i="1" dirty="0" smtClean="0">
                    <a:latin typeface="Times New Roman" panose="02020603050405020304" pitchFamily="18" charset="0"/>
                    <a:cs typeface="Times New Roman" panose="02020603050405020304" pitchFamily="18" charset="0"/>
                  </a:rPr>
                  <a:t>d</a:t>
                </a:r>
                <a:r>
                  <a:rPr lang="en-US" sz="1800" dirty="0" smtClean="0"/>
                  <a:t> would have at a default distance, taken to be </a:t>
                </a:r>
                <a:r>
                  <a:rPr lang="en-US" sz="1800" dirty="0" smtClean="0">
                    <a:latin typeface="Times New Roman" panose="02020603050405020304" pitchFamily="18" charset="0"/>
                    <a:cs typeface="Times New Roman" panose="02020603050405020304" pitchFamily="18" charset="0"/>
                  </a:rPr>
                  <a:t>10 pc</a:t>
                </a:r>
                <a:r>
                  <a:rPr lang="en-US" sz="1800" dirty="0" smtClean="0"/>
                  <a:t>. Thus,</a:t>
                </a:r>
                <a:endParaRPr lang="en-US" sz="1800" dirty="0"/>
              </a:p>
            </p:txBody>
          </p:sp>
        </mc:Choice>
        <mc:Fallback>
          <p:sp>
            <p:nvSpPr>
              <p:cNvPr id="3" name="Text Placeholder 2"/>
              <p:cNvSpPr>
                <a:spLocks noGrp="1" noRot="1" noChangeAspect="1" noMove="1" noResize="1" noEditPoints="1" noAdjustHandles="1" noChangeArrowheads="1" noChangeShapeType="1" noTextEdit="1"/>
              </p:cNvSpPr>
              <p:nvPr>
                <p:ph type="body" sz="half" idx="1"/>
              </p:nvPr>
            </p:nvSpPr>
            <p:spPr>
              <a:xfrm>
                <a:off x="105103" y="1239737"/>
                <a:ext cx="8860221" cy="4648200"/>
              </a:xfrm>
              <a:blipFill rotWithShape="0">
                <a:blip r:embed="rId2"/>
                <a:stretch>
                  <a:fillRect l="-138" t="-786" r="-344"/>
                </a:stretch>
              </a:blipFill>
            </p:spPr>
            <p:txBody>
              <a:bodyPr/>
              <a:lstStyle/>
              <a:p>
                <a:r>
                  <a:rPr lang="en-US">
                    <a:noFill/>
                  </a:rPr>
                  <a:t> </a:t>
                </a:r>
              </a:p>
            </p:txBody>
          </p:sp>
        </mc:Fallback>
      </mc:AlternateContent>
      <p:sp>
        <p:nvSpPr>
          <p:cNvPr id="6" name="Date Placeholder 5"/>
          <p:cNvSpPr>
            <a:spLocks noGrp="1"/>
          </p:cNvSpPr>
          <p:nvPr>
            <p:ph type="dt" sz="half" idx="10"/>
          </p:nvPr>
        </p:nvSpPr>
        <p:spPr/>
        <p:txBody>
          <a:bodyPr/>
          <a:lstStyle/>
          <a:p>
            <a:pPr>
              <a:defRPr/>
            </a:pPr>
            <a:r>
              <a:rPr lang="en-US" smtClean="0"/>
              <a:t>September 20, 2018</a:t>
            </a:r>
            <a:endParaRPr lang="en-US" altLang="zh-CN"/>
          </a:p>
        </p:txBody>
      </p:sp>
      <mc:AlternateContent xmlns:mc="http://schemas.openxmlformats.org/markup-compatibility/2006">
        <mc:Choice xmlns:a14="http://schemas.microsoft.com/office/drawing/2010/main" Requires="a14">
          <p:sp>
            <p:nvSpPr>
              <p:cNvPr id="7" name="TextBox 6"/>
              <p:cNvSpPr txBox="1"/>
              <p:nvPr/>
            </p:nvSpPr>
            <p:spPr>
              <a:xfrm>
                <a:off x="3845591" y="2143860"/>
                <a:ext cx="1075423" cy="518604"/>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rPr>
                        <m:t>ℱ</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𝐿</m:t>
                          </m:r>
                        </m:num>
                        <m:den>
                          <m:r>
                            <a:rPr lang="en-US" sz="1800" b="0" i="1" smtClean="0">
                              <a:latin typeface="Cambria Math" panose="02040503050406030204" pitchFamily="18" charset="0"/>
                              <a:ea typeface="Cambria Math" panose="02040503050406030204" pitchFamily="18" charset="0"/>
                            </a:rPr>
                            <m:t>4</m:t>
                          </m:r>
                          <m:r>
                            <a:rPr lang="en-US" sz="1800" b="0" i="1" smtClean="0">
                              <a:latin typeface="Cambria Math" panose="02040503050406030204" pitchFamily="18" charset="0"/>
                              <a:ea typeface="Cambria Math" panose="02040503050406030204" pitchFamily="18" charset="0"/>
                            </a:rPr>
                            <m:t>𝜋</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𝑅</m:t>
                              </m:r>
                            </m:e>
                            <m:sup>
                              <m:r>
                                <a:rPr lang="en-US" sz="1800" b="0" i="1" smtClean="0">
                                  <a:latin typeface="Cambria Math" panose="02040503050406030204" pitchFamily="18" charset="0"/>
                                  <a:ea typeface="Cambria Math" panose="02040503050406030204" pitchFamily="18" charset="0"/>
                                </a:rPr>
                                <m:t>2</m:t>
                              </m:r>
                            </m:sup>
                          </m:sSup>
                        </m:den>
                      </m:f>
                    </m:oMath>
                  </m:oMathPara>
                </a14:m>
                <a:endParaRPr lang="en-US" sz="1800" dirty="0" smtClean="0"/>
              </a:p>
            </p:txBody>
          </p:sp>
        </mc:Choice>
        <mc:Fallback>
          <p:sp>
            <p:nvSpPr>
              <p:cNvPr id="7" name="TextBox 6"/>
              <p:cNvSpPr txBox="1">
                <a:spLocks noRot="1" noChangeAspect="1" noMove="1" noResize="1" noEditPoints="1" noAdjustHandles="1" noChangeArrowheads="1" noChangeShapeType="1" noTextEdit="1"/>
              </p:cNvSpPr>
              <p:nvPr/>
            </p:nvSpPr>
            <p:spPr>
              <a:xfrm>
                <a:off x="3845591" y="2143860"/>
                <a:ext cx="1075423" cy="518604"/>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3879511" y="3307408"/>
                <a:ext cx="1041503" cy="518604"/>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ea typeface="Cambria Math" panose="02040503050406030204" pitchFamily="18" charset="0"/>
                        </a:rPr>
                        <m:t>ℱ</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𝐿</m:t>
                          </m:r>
                        </m:num>
                        <m:den>
                          <m:r>
                            <a:rPr lang="en-US" sz="1800" b="0" i="1" smtClean="0">
                              <a:latin typeface="Cambria Math" panose="02040503050406030204" pitchFamily="18" charset="0"/>
                              <a:ea typeface="Cambria Math" panose="02040503050406030204" pitchFamily="18" charset="0"/>
                            </a:rPr>
                            <m:t>4</m:t>
                          </m:r>
                          <m:r>
                            <a:rPr lang="en-US" sz="1800" b="0" i="1" smtClean="0">
                              <a:latin typeface="Cambria Math" panose="02040503050406030204" pitchFamily="18" charset="0"/>
                              <a:ea typeface="Cambria Math" panose="02040503050406030204" pitchFamily="18" charset="0"/>
                            </a:rPr>
                            <m:t>𝜋</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𝑟</m:t>
                              </m:r>
                            </m:e>
                            <m:sup>
                              <m:r>
                                <a:rPr lang="en-US" sz="1800" b="0" i="1" smtClean="0">
                                  <a:latin typeface="Cambria Math" panose="02040503050406030204" pitchFamily="18" charset="0"/>
                                  <a:ea typeface="Cambria Math" panose="02040503050406030204" pitchFamily="18" charset="0"/>
                                </a:rPr>
                                <m:t>2</m:t>
                              </m:r>
                            </m:sup>
                          </m:sSup>
                        </m:den>
                      </m:f>
                    </m:oMath>
                  </m:oMathPara>
                </a14:m>
                <a:endParaRPr lang="en-US" sz="1800" dirty="0" smtClean="0"/>
              </a:p>
            </p:txBody>
          </p:sp>
        </mc:Choice>
        <mc:Fallback>
          <p:sp>
            <p:nvSpPr>
              <p:cNvPr id="8" name="TextBox 7"/>
              <p:cNvSpPr txBox="1">
                <a:spLocks noRot="1" noChangeAspect="1" noMove="1" noResize="1" noEditPoints="1" noAdjustHandles="1" noChangeArrowheads="1" noChangeShapeType="1" noTextEdit="1"/>
              </p:cNvSpPr>
              <p:nvPr/>
            </p:nvSpPr>
            <p:spPr>
              <a:xfrm>
                <a:off x="3879511" y="3307408"/>
                <a:ext cx="1041503" cy="518604"/>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457200" y="5016581"/>
                <a:ext cx="5631285" cy="1000787"/>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𝑀</m:t>
                      </m:r>
                      <m:r>
                        <a:rPr lang="en-US" sz="1800" b="0" i="1" smtClean="0">
                          <a:latin typeface="Cambria Math" panose="02040503050406030204" pitchFamily="18" charset="0"/>
                        </a:rPr>
                        <m:t>=2.5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10</m:t>
                                  </m:r>
                                  <m:r>
                                    <a:rPr lang="en-US" sz="1800" b="0" i="1" smtClean="0">
                                      <a:latin typeface="Cambria Math" panose="02040503050406030204" pitchFamily="18" charset="0"/>
                                    </a:rPr>
                                    <m:t>𝑝𝑐</m:t>
                                  </m:r>
                                </m:sub>
                              </m:sSub>
                            </m:num>
                            <m:den>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𝑓</m:t>
                                  </m:r>
                                </m:e>
                                <m:sub>
                                  <m:r>
                                    <a:rPr lang="en-US" sz="1800" b="0" i="1" smtClean="0">
                                      <a:latin typeface="Cambria Math" panose="02040503050406030204" pitchFamily="18" charset="0"/>
                                    </a:rPr>
                                    <m:t>𝑑</m:t>
                                  </m:r>
                                </m:sub>
                              </m:sSub>
                            </m:den>
                          </m:f>
                        </m:e>
                      </m:func>
                      <m:r>
                        <a:rPr lang="en-US" sz="1800" b="0" i="1" smtClean="0">
                          <a:latin typeface="Cambria Math" panose="02040503050406030204" pitchFamily="18" charset="0"/>
                        </a:rPr>
                        <m:t>=2.5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ea typeface="Cambria Math" panose="02040503050406030204" pitchFamily="18" charset="0"/>
                                </a:rPr>
                              </m:ctrlPr>
                            </m:fPr>
                            <m:num>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𝐿</m:t>
                                  </m:r>
                                </m:num>
                                <m:den>
                                  <m:r>
                                    <a:rPr lang="en-US" sz="1800" b="0" i="1" smtClean="0">
                                      <a:latin typeface="Cambria Math" panose="02040503050406030204" pitchFamily="18" charset="0"/>
                                    </a:rPr>
                                    <m:t>4</m:t>
                                  </m:r>
                                  <m:r>
                                    <a:rPr lang="en-US" sz="1800" b="0" i="1" smtClean="0">
                                      <a:latin typeface="Cambria Math" panose="02040503050406030204" pitchFamily="18" charset="0"/>
                                      <a:ea typeface="Cambria Math" panose="02040503050406030204" pitchFamily="18" charset="0"/>
                                    </a:rPr>
                                    <m:t>𝜋</m:t>
                                  </m:r>
                                  <m:sSup>
                                    <m:sSupPr>
                                      <m:ctrlPr>
                                        <a:rPr lang="en-US" sz="1800" b="0" i="1" smtClean="0">
                                          <a:latin typeface="Cambria Math" panose="02040503050406030204" pitchFamily="18" charset="0"/>
                                          <a:ea typeface="Cambria Math" panose="02040503050406030204" pitchFamily="18" charset="0"/>
                                        </a:rPr>
                                      </m:ctrlPr>
                                    </m:sSupPr>
                                    <m:e>
                                      <m:d>
                                        <m:dPr>
                                          <m:ctrlPr>
                                            <a:rPr lang="en-US" sz="1800" b="0" i="1" smtClean="0">
                                              <a:latin typeface="Cambria Math" panose="02040503050406030204" pitchFamily="18" charset="0"/>
                                              <a:ea typeface="Cambria Math" panose="02040503050406030204" pitchFamily="18" charset="0"/>
                                            </a:rPr>
                                          </m:ctrlPr>
                                        </m:dPr>
                                        <m:e>
                                          <m:r>
                                            <a:rPr lang="en-US" sz="1800" b="0" i="1" smtClean="0">
                                              <a:latin typeface="Cambria Math" panose="02040503050406030204" pitchFamily="18" charset="0"/>
                                              <a:ea typeface="Cambria Math" panose="02040503050406030204" pitchFamily="18" charset="0"/>
                                            </a:rPr>
                                            <m:t>10</m:t>
                                          </m:r>
                                          <m:r>
                                            <a:rPr lang="en-US" sz="1800" b="0" i="1" smtClean="0">
                                              <a:latin typeface="Cambria Math" panose="02040503050406030204" pitchFamily="18" charset="0"/>
                                              <a:ea typeface="Cambria Math" panose="02040503050406030204" pitchFamily="18" charset="0"/>
                                            </a:rPr>
                                            <m:t>𝑝𝑐</m:t>
                                          </m:r>
                                        </m:e>
                                      </m:d>
                                    </m:e>
                                    <m:sup>
                                      <m:r>
                                        <a:rPr lang="en-US" sz="1800" b="0" i="1" smtClean="0">
                                          <a:latin typeface="Cambria Math" panose="02040503050406030204" pitchFamily="18" charset="0"/>
                                          <a:ea typeface="Cambria Math" panose="02040503050406030204" pitchFamily="18" charset="0"/>
                                        </a:rPr>
                                        <m:t>2</m:t>
                                      </m:r>
                                    </m:sup>
                                  </m:sSup>
                                </m:den>
                              </m:f>
                            </m:num>
                            <m:den>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rPr>
                                    <m:t>𝐿</m:t>
                                  </m:r>
                                </m:num>
                                <m:den>
                                  <m:r>
                                    <a:rPr lang="en-US" sz="1800" b="0" i="1" smtClean="0">
                                      <a:latin typeface="Cambria Math" panose="02040503050406030204" pitchFamily="18" charset="0"/>
                                    </a:rPr>
                                    <m:t>4</m:t>
                                  </m:r>
                                  <m:r>
                                    <a:rPr lang="en-US" sz="1800" b="0" i="1" smtClean="0">
                                      <a:latin typeface="Cambria Math" panose="02040503050406030204" pitchFamily="18" charset="0"/>
                                      <a:ea typeface="Cambria Math" panose="02040503050406030204" pitchFamily="18" charset="0"/>
                                    </a:rPr>
                                    <m:t>𝜋</m:t>
                                  </m:r>
                                  <m:sSup>
                                    <m:sSupPr>
                                      <m:ctrlPr>
                                        <a:rPr lang="en-US" sz="1800" b="0" i="1" smtClean="0">
                                          <a:latin typeface="Cambria Math" panose="02040503050406030204" pitchFamily="18" charset="0"/>
                                          <a:ea typeface="Cambria Math" panose="02040503050406030204" pitchFamily="18" charset="0"/>
                                        </a:rPr>
                                      </m:ctrlPr>
                                    </m:sSupPr>
                                    <m:e>
                                      <m:r>
                                        <a:rPr lang="en-US" sz="1800" i="1">
                                          <a:latin typeface="Cambria Math" panose="02040503050406030204" pitchFamily="18" charset="0"/>
                                          <a:ea typeface="Cambria Math" panose="02040503050406030204" pitchFamily="18" charset="0"/>
                                        </a:rPr>
                                        <m:t>𝑑</m:t>
                                      </m:r>
                                    </m:e>
                                    <m:sup>
                                      <m:r>
                                        <a:rPr lang="en-US" sz="1800" i="1">
                                          <a:latin typeface="Cambria Math" panose="02040503050406030204" pitchFamily="18" charset="0"/>
                                          <a:ea typeface="Cambria Math" panose="02040503050406030204" pitchFamily="18" charset="0"/>
                                        </a:rPr>
                                        <m:t>2</m:t>
                                      </m:r>
                                    </m:sup>
                                  </m:sSup>
                                </m:den>
                              </m:f>
                            </m:den>
                          </m:f>
                        </m:e>
                      </m:func>
                      <m:r>
                        <a:rPr lang="en-US" sz="1800" b="0" i="1" smtClean="0">
                          <a:latin typeface="Cambria Math" panose="02040503050406030204" pitchFamily="18" charset="0"/>
                        </a:rPr>
                        <m:t>=2.5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𝑑</m:t>
                                  </m:r>
                                </m:e>
                                <m:sup>
                                  <m:r>
                                    <a:rPr lang="en-US" sz="1800" b="0" i="1" smtClean="0">
                                      <a:latin typeface="Cambria Math" panose="02040503050406030204" pitchFamily="18" charset="0"/>
                                    </a:rPr>
                                    <m:t>2</m:t>
                                  </m:r>
                                </m:sup>
                              </m:sSup>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10</m:t>
                                  </m:r>
                                </m:e>
                                <m:sup>
                                  <m:r>
                                    <a:rPr lang="en-US" sz="1800" b="0" i="1" smtClean="0">
                                      <a:latin typeface="Cambria Math" panose="02040503050406030204" pitchFamily="18" charset="0"/>
                                    </a:rPr>
                                    <m:t>2</m:t>
                                  </m:r>
                                </m:sup>
                              </m:sSup>
                            </m:den>
                          </m:f>
                        </m:e>
                      </m:func>
                    </m:oMath>
                  </m:oMathPara>
                </a14:m>
                <a:endParaRPr lang="en-US" sz="1800" dirty="0" smtClean="0"/>
              </a:p>
            </p:txBody>
          </p:sp>
        </mc:Choice>
        <mc:Fallback>
          <p:sp>
            <p:nvSpPr>
              <p:cNvPr id="9" name="TextBox 8"/>
              <p:cNvSpPr txBox="1">
                <a:spLocks noRot="1" noChangeAspect="1" noMove="1" noResize="1" noEditPoints="1" noAdjustHandles="1" noChangeArrowheads="1" noChangeShapeType="1" noTextEdit="1"/>
              </p:cNvSpPr>
              <p:nvPr/>
            </p:nvSpPr>
            <p:spPr>
              <a:xfrm>
                <a:off x="457200" y="5016581"/>
                <a:ext cx="5631285" cy="1000787"/>
              </a:xfrm>
              <a:prstGeom prst="rect">
                <a:avLst/>
              </a:prstGeom>
              <a:blipFill rotWithShape="0">
                <a:blip r:embed="rId5"/>
                <a:stretch>
                  <a:fillRect/>
                </a:stretch>
              </a:blipFill>
            </p:spPr>
            <p:txBody>
              <a:bodyPr/>
              <a:lstStyle/>
              <a:p>
                <a:r>
                  <a:rPr lang="en-US">
                    <a:noFill/>
                  </a:rPr>
                  <a:t> </a:t>
                </a:r>
              </a:p>
            </p:txBody>
          </p:sp>
        </mc:Fallback>
      </mc:AlternateContent>
      <p:grpSp>
        <p:nvGrpSpPr>
          <p:cNvPr id="12" name="Group 11"/>
          <p:cNvGrpSpPr/>
          <p:nvPr/>
        </p:nvGrpSpPr>
        <p:grpSpPr>
          <a:xfrm>
            <a:off x="6425260" y="5057407"/>
            <a:ext cx="1967205" cy="895245"/>
            <a:chOff x="6311377" y="3216016"/>
            <a:chExt cx="1967205" cy="895245"/>
          </a:xfrm>
        </p:grpSpPr>
        <mc:AlternateContent xmlns:mc="http://schemas.openxmlformats.org/markup-compatibility/2006">
          <mc:Choice xmlns:a14="http://schemas.microsoft.com/office/drawing/2010/main" Requires="a14">
            <p:sp>
              <p:nvSpPr>
                <p:cNvPr id="10" name="TextBox 9"/>
                <p:cNvSpPr txBox="1"/>
                <p:nvPr/>
              </p:nvSpPr>
              <p:spPr>
                <a:xfrm>
                  <a:off x="6390085" y="3216016"/>
                  <a:ext cx="1809791" cy="525913"/>
                </a:xfrm>
                <a:prstGeom prst="rect">
                  <a:avLst/>
                </a:prstGeom>
                <a:solidFill>
                  <a:schemeClr val="tx2">
                    <a:lumMod val="40000"/>
                    <a:lumOff val="60000"/>
                  </a:schemeClr>
                </a:solid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𝑚</m:t>
                        </m:r>
                        <m:r>
                          <a:rPr lang="en-US" sz="1800" b="0" i="1" smtClean="0">
                            <a:latin typeface="Cambria Math" panose="02040503050406030204" pitchFamily="18" charset="0"/>
                          </a:rPr>
                          <m:t>−</m:t>
                        </m:r>
                        <m:r>
                          <a:rPr lang="en-US" sz="1800" b="0" i="1" smtClean="0">
                            <a:latin typeface="Cambria Math" panose="02040503050406030204" pitchFamily="18" charset="0"/>
                          </a:rPr>
                          <m:t>𝑀</m:t>
                        </m:r>
                        <m:r>
                          <a:rPr lang="en-US" sz="1800" b="0" i="1" smtClean="0">
                            <a:latin typeface="Cambria Math" panose="02040503050406030204" pitchFamily="18" charset="0"/>
                          </a:rPr>
                          <m:t>=5</m:t>
                        </m:r>
                        <m:func>
                          <m:funcPr>
                            <m:ctrlPr>
                              <a:rPr lang="en-US" sz="1800" b="0" i="1" smtClean="0">
                                <a:latin typeface="Cambria Math" panose="02040503050406030204" pitchFamily="18" charset="0"/>
                              </a:rPr>
                            </m:ctrlPr>
                          </m:funcPr>
                          <m:fName>
                            <m:r>
                              <m:rPr>
                                <m:sty m:val="p"/>
                              </m:rPr>
                              <a:rPr lang="en-US" sz="1800" b="0" i="0" smtClean="0">
                                <a:latin typeface="Cambria Math" panose="02040503050406030204" pitchFamily="18" charset="0"/>
                              </a:rPr>
                              <m:t>log</m:t>
                            </m:r>
                          </m:fName>
                          <m:e>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𝑑</m:t>
                                </m:r>
                              </m:num>
                              <m:den>
                                <m:r>
                                  <a:rPr lang="en-US" sz="1800" b="0" i="1" smtClean="0">
                                    <a:latin typeface="Cambria Math" panose="02040503050406030204" pitchFamily="18" charset="0"/>
                                  </a:rPr>
                                  <m:t>10</m:t>
                                </m:r>
                              </m:den>
                            </m:f>
                          </m:e>
                        </m:func>
                      </m:oMath>
                    </m:oMathPara>
                  </a14:m>
                  <a:endParaRPr lang="en-US" sz="1800" dirty="0" smtClean="0"/>
                </a:p>
              </p:txBody>
            </p:sp>
          </mc:Choice>
          <mc:Fallback>
            <p:sp>
              <p:nvSpPr>
                <p:cNvPr id="10" name="TextBox 9"/>
                <p:cNvSpPr txBox="1">
                  <a:spLocks noRot="1" noChangeAspect="1" noMove="1" noResize="1" noEditPoints="1" noAdjustHandles="1" noChangeArrowheads="1" noChangeShapeType="1" noTextEdit="1"/>
                </p:cNvSpPr>
                <p:nvPr/>
              </p:nvSpPr>
              <p:spPr>
                <a:xfrm>
                  <a:off x="6390085" y="3216016"/>
                  <a:ext cx="1809791" cy="525913"/>
                </a:xfrm>
                <a:prstGeom prst="rect">
                  <a:avLst/>
                </a:prstGeom>
                <a:blipFill rotWithShape="0">
                  <a:blip r:embed="rId6"/>
                  <a:stretch>
                    <a:fillRect/>
                  </a:stretch>
                </a:blipFill>
              </p:spPr>
              <p:txBody>
                <a:bodyPr/>
                <a:lstStyle/>
                <a:p>
                  <a:r>
                    <a:rPr lang="en-US">
                      <a:noFill/>
                    </a:rPr>
                    <a:t> </a:t>
                  </a:r>
                </a:p>
              </p:txBody>
            </p:sp>
          </mc:Fallback>
        </mc:AlternateContent>
        <p:sp>
          <p:nvSpPr>
            <p:cNvPr id="11" name="TextBox 10"/>
            <p:cNvSpPr txBox="1"/>
            <p:nvPr/>
          </p:nvSpPr>
          <p:spPr>
            <a:xfrm>
              <a:off x="6311377" y="3741929"/>
              <a:ext cx="1967205" cy="369332"/>
            </a:xfrm>
            <a:prstGeom prst="rect">
              <a:avLst/>
            </a:prstGeom>
            <a:solidFill>
              <a:schemeClr val="tx2">
                <a:lumMod val="60000"/>
                <a:lumOff val="40000"/>
              </a:schemeClr>
            </a:solidFill>
          </p:spPr>
          <p:txBody>
            <a:bodyPr wrap="none" rtlCol="0">
              <a:spAutoFit/>
            </a:bodyPr>
            <a:lstStyle/>
            <a:p>
              <a:pPr algn="l"/>
              <a:r>
                <a:rPr lang="en-US" sz="1800" dirty="0" smtClean="0"/>
                <a:t>Distance Modulus</a:t>
              </a:r>
              <a:endParaRPr lang="en-US" sz="1800" dirty="0" smtClean="0"/>
            </a:p>
          </p:txBody>
        </p:sp>
      </p:grpSp>
    </p:spTree>
    <p:extLst>
      <p:ext uri="{BB962C8B-B14F-4D97-AF65-F5344CB8AC3E}">
        <p14:creationId xmlns:p14="http://schemas.microsoft.com/office/powerpoint/2010/main" val="3260013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306"/>
            <a:ext cx="8229600" cy="914400"/>
          </a:xfrm>
        </p:spPr>
        <p:txBody>
          <a:bodyPr/>
          <a:lstStyle/>
          <a:p>
            <a:r>
              <a:rPr lang="en-US" dirty="0" smtClean="0"/>
              <a:t>Star Colors and Magnitudes</a:t>
            </a:r>
            <a:endParaRPr lang="en-US" dirty="0"/>
          </a:p>
        </p:txBody>
      </p:sp>
      <p:sp>
        <p:nvSpPr>
          <p:cNvPr id="3" name="Text Placeholder 2"/>
          <p:cNvSpPr>
            <a:spLocks noGrp="1"/>
          </p:cNvSpPr>
          <p:nvPr>
            <p:ph type="body" sz="half" idx="1"/>
          </p:nvPr>
        </p:nvSpPr>
        <p:spPr>
          <a:xfrm>
            <a:off x="320565" y="969582"/>
            <a:ext cx="5314731" cy="5051095"/>
          </a:xfrm>
        </p:spPr>
        <p:txBody>
          <a:bodyPr/>
          <a:lstStyle/>
          <a:p>
            <a:r>
              <a:rPr lang="en-US" sz="1800" dirty="0" smtClean="0"/>
              <a:t>You will learn much more about stars in the second semester (</a:t>
            </a:r>
            <a:r>
              <a:rPr lang="en-US" sz="1800" dirty="0" err="1" smtClean="0"/>
              <a:t>Phys</a:t>
            </a:r>
            <a:r>
              <a:rPr lang="en-US" sz="1800" dirty="0" smtClean="0"/>
              <a:t> 321), including more details about the blackbody spectrum and the behavior of hot objects.  Here I just want to introduce you to some important results.</a:t>
            </a:r>
          </a:p>
          <a:p>
            <a:r>
              <a:rPr lang="en-US" sz="1800" dirty="0" smtClean="0"/>
              <a:t>You probably know that objects such as a piece of iron can get so hot that they glow.  This glow is called blackbody radiation, and the intensity vs. wavelength follows a very specific progression from cooler to hotter.  Stars for the most part follow the black body law, but so do planets, which “glow” mainly in the invisible infra-red.</a:t>
            </a:r>
          </a:p>
          <a:p>
            <a:r>
              <a:rPr lang="en-US" sz="1800" dirty="0" smtClean="0"/>
              <a:t>Stars have colors governed by their temperature, which is a direct consequence of the black body law.  Astronomers use standard filters (called U, B, V, etc.) to measure star magnitudes.</a:t>
            </a:r>
          </a:p>
          <a:p>
            <a:endParaRPr lang="en-US" sz="1800" dirty="0" smtClean="0"/>
          </a:p>
          <a:p>
            <a:endParaRPr lang="en-US" sz="1800" dirty="0"/>
          </a:p>
        </p:txBody>
      </p:sp>
      <p:sp>
        <p:nvSpPr>
          <p:cNvPr id="6" name="Date Placeholder 5"/>
          <p:cNvSpPr>
            <a:spLocks noGrp="1"/>
          </p:cNvSpPr>
          <p:nvPr>
            <p:ph type="dt" sz="half" idx="10"/>
          </p:nvPr>
        </p:nvSpPr>
        <p:spPr/>
        <p:txBody>
          <a:bodyPr/>
          <a:lstStyle/>
          <a:p>
            <a:pPr>
              <a:defRPr/>
            </a:pPr>
            <a:r>
              <a:rPr lang="en-US" smtClean="0"/>
              <a:t>September 20, 2018</a:t>
            </a:r>
            <a:endParaRPr lang="en-US" altLang="zh-CN"/>
          </a:p>
        </p:txBody>
      </p:sp>
      <p:pic>
        <p:nvPicPr>
          <p:cNvPr id="1026" name="Picture 2" descr="Blackbody Spectrum"/>
          <p:cNvPicPr>
            <a:picLocks noChangeAspect="1" noChangeArrowheads="1"/>
          </p:cNvPicPr>
          <p:nvPr/>
        </p:nvPicPr>
        <p:blipFill rotWithShape="1">
          <a:blip r:embed="rId2">
            <a:extLst>
              <a:ext uri="{28A0092B-C50C-407E-A947-70E740481C1C}">
                <a14:useLocalDpi xmlns:a14="http://schemas.microsoft.com/office/drawing/2010/main" val="0"/>
              </a:ext>
            </a:extLst>
          </a:blip>
          <a:srcRect l="8495" t="5687" r="4159" b="2037"/>
          <a:stretch/>
        </p:blipFill>
        <p:spPr bwMode="auto">
          <a:xfrm>
            <a:off x="5778938" y="1148258"/>
            <a:ext cx="3365062" cy="26958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eb.njit.edu/~gary/321/UBV_filter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5296" y="3824887"/>
            <a:ext cx="3508704" cy="227111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7" name="TextBox 6"/>
              <p:cNvSpPr txBox="1"/>
              <p:nvPr/>
            </p:nvSpPr>
            <p:spPr>
              <a:xfrm>
                <a:off x="7635764" y="2275630"/>
                <a:ext cx="1252073" cy="369332"/>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ℱ</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𝜎</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𝑇</m:t>
                          </m:r>
                        </m:e>
                        <m:sup>
                          <m:r>
                            <a:rPr lang="en-US" sz="2400" b="0" i="1" smtClean="0">
                              <a:latin typeface="Cambria Math" panose="02040503050406030204" pitchFamily="18" charset="0"/>
                              <a:ea typeface="Cambria Math" panose="02040503050406030204" pitchFamily="18" charset="0"/>
                            </a:rPr>
                            <m:t>4</m:t>
                          </m:r>
                        </m:sup>
                      </m:sSup>
                    </m:oMath>
                  </m:oMathPara>
                </a14:m>
                <a:endParaRPr lang="en-US" sz="2400" dirty="0" smtClean="0"/>
              </a:p>
            </p:txBody>
          </p:sp>
        </mc:Choice>
        <mc:Fallback>
          <p:sp>
            <p:nvSpPr>
              <p:cNvPr id="7" name="TextBox 6"/>
              <p:cNvSpPr txBox="1">
                <a:spLocks noRot="1" noChangeAspect="1" noMove="1" noResize="1" noEditPoints="1" noAdjustHandles="1" noChangeArrowheads="1" noChangeShapeType="1" noTextEdit="1"/>
              </p:cNvSpPr>
              <p:nvPr/>
            </p:nvSpPr>
            <p:spPr>
              <a:xfrm>
                <a:off x="7635764" y="2275630"/>
                <a:ext cx="1252073" cy="369332"/>
              </a:xfrm>
              <a:prstGeom prst="rect">
                <a:avLst/>
              </a:prstGeom>
              <a:blipFill rotWithShape="0">
                <a:blip r:embed="rId4"/>
                <a:stretch>
                  <a:fillRect l="-4390" r="-976" b="-9836"/>
                </a:stretch>
              </a:blipFill>
            </p:spPr>
            <p:txBody>
              <a:bodyPr/>
              <a:lstStyle/>
              <a:p>
                <a:r>
                  <a:rPr lang="en-US">
                    <a:noFill/>
                  </a:rPr>
                  <a:t> </a:t>
                </a:r>
              </a:p>
            </p:txBody>
          </p:sp>
        </mc:Fallback>
      </mc:AlternateContent>
    </p:spTree>
    <p:extLst>
      <p:ext uri="{BB962C8B-B14F-4D97-AF65-F5344CB8AC3E}">
        <p14:creationId xmlns:p14="http://schemas.microsoft.com/office/powerpoint/2010/main" val="25915304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xtured">
  <a:themeElements>
    <a:clrScheme name="Custom 1">
      <a:dk1>
        <a:srgbClr val="000066"/>
      </a:dk1>
      <a:lt1>
        <a:srgbClr val="FFFFFF"/>
      </a:lt1>
      <a:dk2>
        <a:srgbClr val="9999FF"/>
      </a:dk2>
      <a:lt2>
        <a:srgbClr val="FFCC00"/>
      </a:lt2>
      <a:accent1>
        <a:srgbClr val="009999"/>
      </a:accent1>
      <a:accent2>
        <a:srgbClr val="DC0C3E"/>
      </a:accent2>
      <a:accent3>
        <a:srgbClr val="CACAFF"/>
      </a:accent3>
      <a:accent4>
        <a:srgbClr val="DADADA"/>
      </a:accent4>
      <a:accent5>
        <a:srgbClr val="AACACA"/>
      </a:accent5>
      <a:accent6>
        <a:srgbClr val="C70A37"/>
      </a:accent6>
      <a:hlink>
        <a:srgbClr val="0000CC"/>
      </a:hlink>
      <a:folHlink>
        <a:srgbClr val="A5082E"/>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bg2"/>
          </a:solidFill>
          <a:prstDash val="solid"/>
          <a:round/>
          <a:headEnd type="triangl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bg2"/>
            </a:solidFill>
            <a:effectLst/>
            <a:latin typeface="Tahom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38100" cap="flat" cmpd="sng" algn="ctr">
          <a:solidFill>
            <a:schemeClr val="bg2"/>
          </a:solidFill>
          <a:prstDash val="solid"/>
          <a:round/>
          <a:headEnd type="triangl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bg2"/>
            </a:solidFill>
            <a:effectLst/>
            <a:latin typeface="Tahoma" pitchFamily="34" charset="0"/>
            <a:ea typeface="宋体" pitchFamily="2" charset="-122"/>
          </a:defRPr>
        </a:defPPr>
      </a:lstStyle>
    </a:lnDef>
    <a:txDef>
      <a:spPr>
        <a:noFill/>
      </a:spPr>
      <a:bodyPr wrap="none" rtlCol="0">
        <a:spAutoFit/>
      </a:bodyPr>
      <a:lstStyle>
        <a:defPPr algn="l">
          <a:defRPr sz="2400" dirty="0" smtClean="0"/>
        </a:defPPr>
      </a:lstStyle>
    </a:tx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
      <a:clrScheme name="Textured 9">
        <a:dk1>
          <a:srgbClr val="003366"/>
        </a:dk1>
        <a:lt1>
          <a:srgbClr val="FFFFFF"/>
        </a:lt1>
        <a:dk2>
          <a:srgbClr val="2B5481"/>
        </a:dk2>
        <a:lt2>
          <a:srgbClr val="FFCC00"/>
        </a:lt2>
        <a:accent1>
          <a:srgbClr val="009999"/>
        </a:accent1>
        <a:accent2>
          <a:srgbClr val="336699"/>
        </a:accent2>
        <a:accent3>
          <a:srgbClr val="ACB3C1"/>
        </a:accent3>
        <a:accent4>
          <a:srgbClr val="DADADA"/>
        </a:accent4>
        <a:accent5>
          <a:srgbClr val="AACACA"/>
        </a:accent5>
        <a:accent6>
          <a:srgbClr val="2D5C8A"/>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0">
        <a:dk1>
          <a:srgbClr val="000066"/>
        </a:dk1>
        <a:lt1>
          <a:srgbClr val="FFFFFF"/>
        </a:lt1>
        <a:dk2>
          <a:srgbClr val="2B5481"/>
        </a:dk2>
        <a:lt2>
          <a:srgbClr val="FFCC00"/>
        </a:lt2>
        <a:accent1>
          <a:srgbClr val="009999"/>
        </a:accent1>
        <a:accent2>
          <a:srgbClr val="336699"/>
        </a:accent2>
        <a:accent3>
          <a:srgbClr val="ACB3C1"/>
        </a:accent3>
        <a:accent4>
          <a:srgbClr val="DADADA"/>
        </a:accent4>
        <a:accent5>
          <a:srgbClr val="AACACA"/>
        </a:accent5>
        <a:accent6>
          <a:srgbClr val="2D5C8A"/>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1">
        <a:dk1>
          <a:srgbClr val="000066"/>
        </a:dk1>
        <a:lt1>
          <a:srgbClr val="FFFFFF"/>
        </a:lt1>
        <a:dk2>
          <a:srgbClr val="2B5481"/>
        </a:dk2>
        <a:lt2>
          <a:srgbClr val="FFCC00"/>
        </a:lt2>
        <a:accent1>
          <a:srgbClr val="009999"/>
        </a:accent1>
        <a:accent2>
          <a:srgbClr val="FF0000"/>
        </a:accent2>
        <a:accent3>
          <a:srgbClr val="ACB3C1"/>
        </a:accent3>
        <a:accent4>
          <a:srgbClr val="DADADA"/>
        </a:accent4>
        <a:accent5>
          <a:srgbClr val="AACACA"/>
        </a:accent5>
        <a:accent6>
          <a:srgbClr val="E70000"/>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2">
        <a:dk1>
          <a:srgbClr val="000066"/>
        </a:dk1>
        <a:lt1>
          <a:srgbClr val="FFFFFF"/>
        </a:lt1>
        <a:dk2>
          <a:srgbClr val="E61244"/>
        </a:dk2>
        <a:lt2>
          <a:srgbClr val="FFCC00"/>
        </a:lt2>
        <a:accent1>
          <a:srgbClr val="009999"/>
        </a:accent1>
        <a:accent2>
          <a:srgbClr val="DC0C3E"/>
        </a:accent2>
        <a:accent3>
          <a:srgbClr val="F0AAB0"/>
        </a:accent3>
        <a:accent4>
          <a:srgbClr val="DADADA"/>
        </a:accent4>
        <a:accent5>
          <a:srgbClr val="AACACA"/>
        </a:accent5>
        <a:accent6>
          <a:srgbClr val="C70A37"/>
        </a:accent6>
        <a:hlink>
          <a:srgbClr val="C4BDFB"/>
        </a:hlink>
        <a:folHlink>
          <a:srgbClr val="FFCC00"/>
        </a:folHlink>
      </a:clrScheme>
      <a:clrMap bg1="dk2" tx1="lt1" bg2="dk1" tx2="lt2" accent1="accent1" accent2="accent2" accent3="accent3" accent4="accent4" accent5="accent5" accent6="accent6" hlink="hlink" folHlink="folHlink"/>
    </a:extraClrScheme>
    <a:extraClrScheme>
      <a:clrScheme name="Textured 13">
        <a:dk1>
          <a:srgbClr val="000066"/>
        </a:dk1>
        <a:lt1>
          <a:srgbClr val="FFFFFF"/>
        </a:lt1>
        <a:dk2>
          <a:srgbClr val="9999FF"/>
        </a:dk2>
        <a:lt2>
          <a:srgbClr val="FFCC00"/>
        </a:lt2>
        <a:accent1>
          <a:srgbClr val="009999"/>
        </a:accent1>
        <a:accent2>
          <a:srgbClr val="DC0C3E"/>
        </a:accent2>
        <a:accent3>
          <a:srgbClr val="CACAFF"/>
        </a:accent3>
        <a:accent4>
          <a:srgbClr val="DADADA"/>
        </a:accent4>
        <a:accent5>
          <a:srgbClr val="AACACA"/>
        </a:accent5>
        <a:accent6>
          <a:srgbClr val="C70A37"/>
        </a:accent6>
        <a:hlink>
          <a:srgbClr val="C4BDFB"/>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18959</TotalTime>
  <Words>2026</Words>
  <Application>Microsoft Office PowerPoint</Application>
  <PresentationFormat>On-screen Show (4:3)</PresentationFormat>
  <Paragraphs>136</Paragraphs>
  <Slides>13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宋体</vt:lpstr>
      <vt:lpstr>Arial</vt:lpstr>
      <vt:lpstr>Arial Black</vt:lpstr>
      <vt:lpstr>Cambria Math</vt:lpstr>
      <vt:lpstr>Comic Sans MS</vt:lpstr>
      <vt:lpstr>Palatino Linotype</vt:lpstr>
      <vt:lpstr>Symbol</vt:lpstr>
      <vt:lpstr>Tahoma</vt:lpstr>
      <vt:lpstr>Times New Roman</vt:lpstr>
      <vt:lpstr>Wingdings</vt:lpstr>
      <vt:lpstr>Textured</vt:lpstr>
      <vt:lpstr>Physics 320: Star Distances and Magnitudes (Lecture 6)</vt:lpstr>
      <vt:lpstr>Stellar Parallax</vt:lpstr>
      <vt:lpstr>Stellar Parallax</vt:lpstr>
      <vt:lpstr>Measuring Stellar Parallax</vt:lpstr>
      <vt:lpstr>The Magnitude Scale</vt:lpstr>
      <vt:lpstr>Brightness, Flux, and Magnitude</vt:lpstr>
      <vt:lpstr>Examples</vt:lpstr>
      <vt:lpstr>Absolute Magnitude and Distance Modulus</vt:lpstr>
      <vt:lpstr>Star Colors and Magnitudes</vt:lpstr>
      <vt:lpstr>Color Magnitudes and Color Index</vt:lpstr>
      <vt:lpstr>Dust Absorption and Extinction</vt:lpstr>
      <vt:lpstr>Flux and Luminosity</vt:lpstr>
      <vt:lpstr>What We’ve Learned</vt:lpstr>
    </vt:vector>
  </TitlesOfParts>
  <Company>NJIT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Dale</dc:creator>
  <cp:lastModifiedBy>Dale</cp:lastModifiedBy>
  <cp:revision>391</cp:revision>
  <dcterms:created xsi:type="dcterms:W3CDTF">2003-02-02T23:38:32Z</dcterms:created>
  <dcterms:modified xsi:type="dcterms:W3CDTF">2018-09-10T18:21:48Z</dcterms:modified>
</cp:coreProperties>
</file>