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21"/>
  </p:notesMasterIdLst>
  <p:handoutMasterIdLst>
    <p:handoutMasterId r:id="rId22"/>
  </p:handoutMasterIdLst>
  <p:sldIdLst>
    <p:sldId id="256" r:id="rId2"/>
    <p:sldId id="362" r:id="rId3"/>
    <p:sldId id="371" r:id="rId4"/>
    <p:sldId id="363" r:id="rId5"/>
    <p:sldId id="364" r:id="rId6"/>
    <p:sldId id="372" r:id="rId7"/>
    <p:sldId id="373" r:id="rId8"/>
    <p:sldId id="375" r:id="rId9"/>
    <p:sldId id="374" r:id="rId10"/>
    <p:sldId id="365" r:id="rId11"/>
    <p:sldId id="376" r:id="rId12"/>
    <p:sldId id="378" r:id="rId13"/>
    <p:sldId id="377" r:id="rId14"/>
    <p:sldId id="379" r:id="rId15"/>
    <p:sldId id="380" r:id="rId16"/>
    <p:sldId id="381" r:id="rId17"/>
    <p:sldId id="382" r:id="rId18"/>
    <p:sldId id="383" r:id="rId19"/>
    <p:sldId id="351" r:id="rId20"/>
  </p:sldIdLst>
  <p:sldSz cx="9144000" cy="6858000" type="screen4x3"/>
  <p:notesSz cx="7315200" cy="9601200"/>
  <p:defaultTextStyle>
    <a:defPPr>
      <a:defRPr lang="en-US"/>
    </a:defPPr>
    <a:lvl1pPr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1pPr>
    <a:lvl2pPr marL="4572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2pPr>
    <a:lvl3pPr marL="9144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3pPr>
    <a:lvl4pPr marL="13716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4pPr>
    <a:lvl5pPr marL="18288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99"/>
    <a:srgbClr val="85FBAC"/>
    <a:srgbClr val="969696"/>
    <a:srgbClr val="FFFF66"/>
    <a:srgbClr val="FFFF00"/>
    <a:srgbClr val="4D4D4D"/>
    <a:srgbClr val="FFCC99"/>
    <a:srgbClr val="FF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32" autoAdjust="0"/>
    <p:restoredTop sz="86408" autoAdjust="0"/>
  </p:normalViewPr>
  <p:slideViewPr>
    <p:cSldViewPr snapToGrid="0">
      <p:cViewPr varScale="1">
        <p:scale>
          <a:sx n="102" d="100"/>
          <a:sy n="102" d="100"/>
        </p:scale>
        <p:origin x="11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anose="05000000000000000000" pitchFamily="2" charset="2"/>
              <a:buChar char="q"/>
              <a:defRPr sz="1200">
                <a:solidFill>
                  <a:schemeClr val="tx1"/>
                </a:solidFill>
                <a:latin typeface="Palatino Linotype" panose="02040502050505030304" pitchFamily="18" charset="0"/>
              </a:defRPr>
            </a:lvl1pPr>
          </a:lstStyle>
          <a:p>
            <a:fld id="{A958A045-EAE3-4781-8406-3B9475E74553}" type="slidenum">
              <a:rPr lang="en-US" altLang="en-US"/>
              <a:pPr/>
              <a:t>‹#›</a:t>
            </a:fld>
            <a:endParaRPr lang="en-US" altLang="en-US"/>
          </a:p>
        </p:txBody>
      </p:sp>
    </p:spTree>
    <p:extLst>
      <p:ext uri="{BB962C8B-B14F-4D97-AF65-F5344CB8AC3E}">
        <p14:creationId xmlns:p14="http://schemas.microsoft.com/office/powerpoint/2010/main" val="97084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144963" y="709613"/>
            <a:ext cx="3170237" cy="481012"/>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a:defRPr sz="1200" smtClean="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684213" y="246063"/>
            <a:ext cx="2933700" cy="220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239713" y="2762250"/>
            <a:ext cx="6770687" cy="647065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4144963" y="1420813"/>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2051050"/>
            <a:ext cx="3170237" cy="481013"/>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a:defRPr sz="1200">
                <a:solidFill>
                  <a:schemeClr val="tx1"/>
                </a:solidFill>
                <a:latin typeface="Times New Roman" panose="02020603050405020304" pitchFamily="18" charset="0"/>
              </a:defRPr>
            </a:lvl1pPr>
          </a:lstStyle>
          <a:p>
            <a:fld id="{98CB9906-1C95-45EE-92C4-8B1B1AB13FB4}" type="slidenum">
              <a:rPr lang="en-US" altLang="en-US"/>
              <a:pPr/>
              <a:t>‹#›</a:t>
            </a:fld>
            <a:endParaRPr lang="en-US" altLang="en-US"/>
          </a:p>
        </p:txBody>
      </p:sp>
    </p:spTree>
    <p:extLst>
      <p:ext uri="{BB962C8B-B14F-4D97-AF65-F5344CB8AC3E}">
        <p14:creationId xmlns:p14="http://schemas.microsoft.com/office/powerpoint/2010/main" val="350070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0A80610C-C3EA-494B-8330-57148D37CC9C}"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9592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85D26-1946-4A49-9C15-72DCF3AE1B53}" type="slidenum">
              <a:rPr lang="en-US" altLang="en-US"/>
              <a:pPr/>
              <a:t>4</a:t>
            </a:fld>
            <a:endParaRPr lang="en-US" alt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8713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2EDA5-1C45-4A1D-AB5E-AAD54CE39F94}" type="slidenum">
              <a:rPr lang="en-US" altLang="en-US"/>
              <a:pPr/>
              <a:t>5</a:t>
            </a:fld>
            <a:endParaRPr lang="en-US" alt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0449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2EDA5-1C45-4A1D-AB5E-AAD54CE39F94}" type="slidenum">
              <a:rPr lang="en-US" altLang="en-US"/>
              <a:pPr/>
              <a:t>6</a:t>
            </a:fld>
            <a:endParaRPr lang="en-US" alt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4393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2EDA5-1C45-4A1D-AB5E-AAD54CE39F94}" type="slidenum">
              <a:rPr lang="en-US" altLang="en-US"/>
              <a:pPr/>
              <a:t>7</a:t>
            </a:fld>
            <a:endParaRPr lang="en-US" alt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18412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hysics_at_NJI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6000"/>
            <a:ext cx="918686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un2"/>
          <p:cNvPicPr>
            <a:picLocks noChangeAspect="1" noChangeArrowheads="1"/>
          </p:cNvPicPr>
          <p:nvPr userDrawn="1"/>
        </p:nvPicPr>
        <p:blipFill>
          <a:blip r:embed="rId3">
            <a:extLst>
              <a:ext uri="{28A0092B-C50C-407E-A947-70E740481C1C}">
                <a14:useLocalDpi xmlns:a14="http://schemas.microsoft.com/office/drawing/2010/main" val="0"/>
              </a:ext>
            </a:extLst>
          </a:blip>
          <a:srcRect r="5904"/>
          <a:stretch>
            <a:fillRect/>
          </a:stretch>
        </p:blipFill>
        <p:spPr bwMode="auto">
          <a:xfrm>
            <a:off x="6727825" y="2190750"/>
            <a:ext cx="24288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Rectangle 2"/>
          <p:cNvSpPr>
            <a:spLocks noGrp="1" noChangeArrowheads="1"/>
          </p:cNvSpPr>
          <p:nvPr>
            <p:ph type="ctrTitle" sz="quarter"/>
          </p:nvPr>
        </p:nvSpPr>
        <p:spPr>
          <a:xfrm>
            <a:off x="685800" y="1447800"/>
            <a:ext cx="7772400" cy="1828800"/>
          </a:xfrm>
        </p:spPr>
        <p:txBody>
          <a:bodyPr/>
          <a:lstStyle>
            <a:lvl1pPr>
              <a:defRPr/>
            </a:lvl1pPr>
          </a:lstStyle>
          <a:p>
            <a:r>
              <a:rPr lang="en-US"/>
              <a:t>Click to edit Master title style</a:t>
            </a:r>
          </a:p>
        </p:txBody>
      </p:sp>
      <p:sp>
        <p:nvSpPr>
          <p:cNvPr id="264195" name="Rectangle 3"/>
          <p:cNvSpPr>
            <a:spLocks noGrp="1" noChangeArrowheads="1"/>
          </p:cNvSpPr>
          <p:nvPr>
            <p:ph type="subTitle" sz="quarter" idx="1"/>
          </p:nvPr>
        </p:nvSpPr>
        <p:spPr>
          <a:xfrm>
            <a:off x="685800" y="3657600"/>
            <a:ext cx="64008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917321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2762972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2651153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302941820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3174811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648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302976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8481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1765434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1269536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4038600" cy="46482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2281495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790008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2820090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2774126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3162768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22942053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3802198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34647142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27, 2018</a:t>
            </a:r>
            <a:endParaRPr lang="en-US" altLang="zh-CN"/>
          </a:p>
        </p:txBody>
      </p:sp>
    </p:spTree>
    <p:extLst>
      <p:ext uri="{BB962C8B-B14F-4D97-AF65-F5344CB8AC3E}">
        <p14:creationId xmlns:p14="http://schemas.microsoft.com/office/powerpoint/2010/main" val="18334817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11" descr="Physics_at_NJIT"/>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6096000"/>
            <a:ext cx="918686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4" name="Rectangle 3"/>
          <p:cNvSpPr>
            <a:spLocks noGrp="1" noChangeArrowheads="1"/>
          </p:cNvSpPr>
          <p:nvPr>
            <p:ph type="body" idx="1"/>
          </p:nvPr>
        </p:nvSpPr>
        <p:spPr bwMode="auto">
          <a:xfrm>
            <a:off x="457200" y="14478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3172" name="Rectangle 4"/>
          <p:cNvSpPr>
            <a:spLocks noGrp="1" noChangeArrowheads="1"/>
          </p:cNvSpPr>
          <p:nvPr>
            <p:ph type="dt" sz="half" idx="2"/>
          </p:nvPr>
        </p:nvSpPr>
        <p:spPr bwMode="auto">
          <a:xfrm>
            <a:off x="6342063" y="6146800"/>
            <a:ext cx="2133600" cy="239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smtClean="0">
                <a:solidFill>
                  <a:schemeClr val="tx1"/>
                </a:solidFill>
                <a:latin typeface="Arial" charset="0"/>
              </a:defRPr>
            </a:lvl1pPr>
          </a:lstStyle>
          <a:p>
            <a:pPr>
              <a:defRPr/>
            </a:pPr>
            <a:r>
              <a:rPr lang="en-US" smtClean="0"/>
              <a:t>September 27, 2018</a:t>
            </a:r>
            <a:endParaRPr lang="en-US" altLang="zh-CN"/>
          </a:p>
        </p:txBody>
      </p:sp>
      <p:pic>
        <p:nvPicPr>
          <p:cNvPr id="20486" name="Picture 10" descr="sun2"/>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r="5904"/>
          <a:stretch>
            <a:fillRect/>
          </a:stretch>
        </p:blipFill>
        <p:spPr bwMode="auto">
          <a:xfrm>
            <a:off x="8491538" y="5578475"/>
            <a:ext cx="66516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4"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itchFamily="34" charset="0"/>
        </a:defRPr>
      </a:lvl2pPr>
      <a:lvl3pPr algn="ctr" rtl="0" eaLnBrk="0" fontAlgn="base" hangingPunct="0">
        <a:spcBef>
          <a:spcPct val="0"/>
        </a:spcBef>
        <a:spcAft>
          <a:spcPct val="0"/>
        </a:spcAft>
        <a:defRPr sz="4400">
          <a:solidFill>
            <a:schemeClr val="bg2"/>
          </a:solidFill>
          <a:latin typeface="Tahoma" pitchFamily="34" charset="0"/>
        </a:defRPr>
      </a:lvl3pPr>
      <a:lvl4pPr algn="ctr" rtl="0" eaLnBrk="0" fontAlgn="base" hangingPunct="0">
        <a:spcBef>
          <a:spcPct val="0"/>
        </a:spcBef>
        <a:spcAft>
          <a:spcPct val="0"/>
        </a:spcAft>
        <a:defRPr sz="4400">
          <a:solidFill>
            <a:schemeClr val="bg2"/>
          </a:solidFill>
          <a:latin typeface="Tahoma" pitchFamily="34" charset="0"/>
        </a:defRPr>
      </a:lvl4pPr>
      <a:lvl5pPr algn="ctr" rtl="0" eaLnBrk="0" fontAlgn="base" hangingPunct="0">
        <a:spcBef>
          <a:spcPct val="0"/>
        </a:spcBef>
        <a:spcAft>
          <a:spcPct val="0"/>
        </a:spcAft>
        <a:defRPr sz="4400">
          <a:solidFill>
            <a:schemeClr val="bg2"/>
          </a:solidFill>
          <a:latin typeface="Tahoma" pitchFamily="34" charset="0"/>
        </a:defRPr>
      </a:lvl5pPr>
      <a:lvl6pPr marL="457200" algn="ctr" rtl="0" fontAlgn="base">
        <a:spcBef>
          <a:spcPct val="0"/>
        </a:spcBef>
        <a:spcAft>
          <a:spcPct val="0"/>
        </a:spcAft>
        <a:defRPr sz="4400">
          <a:solidFill>
            <a:schemeClr val="bg2"/>
          </a:solidFill>
          <a:latin typeface="Tahoma" pitchFamily="34" charset="0"/>
        </a:defRPr>
      </a:lvl6pPr>
      <a:lvl7pPr marL="914400" algn="ctr" rtl="0" fontAlgn="base">
        <a:spcBef>
          <a:spcPct val="0"/>
        </a:spcBef>
        <a:spcAft>
          <a:spcPct val="0"/>
        </a:spcAft>
        <a:defRPr sz="4400">
          <a:solidFill>
            <a:schemeClr val="bg2"/>
          </a:solidFill>
          <a:latin typeface="Tahoma" pitchFamily="34" charset="0"/>
        </a:defRPr>
      </a:lvl7pPr>
      <a:lvl8pPr marL="1371600" algn="ctr" rtl="0" fontAlgn="base">
        <a:spcBef>
          <a:spcPct val="0"/>
        </a:spcBef>
        <a:spcAft>
          <a:spcPct val="0"/>
        </a:spcAft>
        <a:defRPr sz="4400">
          <a:solidFill>
            <a:schemeClr val="bg2"/>
          </a:solidFill>
          <a:latin typeface="Tahoma" pitchFamily="34" charset="0"/>
        </a:defRPr>
      </a:lvl8pPr>
      <a:lvl9pPr marL="1828800" algn="ctr" rtl="0" fontAlgn="base">
        <a:spcBef>
          <a:spcPct val="0"/>
        </a:spcBef>
        <a:spcAft>
          <a:spcPct val="0"/>
        </a:spcAft>
        <a:defRPr sz="4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41300" y="1422400"/>
            <a:ext cx="7772400" cy="1828800"/>
          </a:xfrm>
        </p:spPr>
        <p:txBody>
          <a:bodyPr/>
          <a:lstStyle/>
          <a:p>
            <a:pPr eaLnBrk="1" hangingPunct="1">
              <a:tabLst>
                <a:tab pos="1027113" algn="l"/>
              </a:tabLst>
            </a:pPr>
            <a:r>
              <a:rPr lang="en-US" altLang="en-US" dirty="0" smtClean="0"/>
              <a:t>Physics 320: </a:t>
            </a:r>
            <a:r>
              <a:rPr lang="en-US" altLang="zh-CN" dirty="0" smtClean="0">
                <a:ea typeface="宋体" panose="02010600030101010101" pitchFamily="2" charset="-122"/>
              </a:rPr>
              <a:t>Interstellar Medium </a:t>
            </a:r>
            <a:r>
              <a:rPr lang="en-US" altLang="en-US" dirty="0" smtClean="0"/>
              <a:t>(Lecture </a:t>
            </a:r>
            <a:r>
              <a:rPr lang="en-US" altLang="en-US" dirty="0"/>
              <a:t>8</a:t>
            </a:r>
            <a:r>
              <a:rPr lang="en-US" altLang="en-US" dirty="0" smtClean="0"/>
              <a:t>)</a:t>
            </a:r>
          </a:p>
        </p:txBody>
      </p:sp>
      <p:sp>
        <p:nvSpPr>
          <p:cNvPr id="22531" name="Rectangle 3"/>
          <p:cNvSpPr>
            <a:spLocks noGrp="1" noChangeArrowheads="1"/>
          </p:cNvSpPr>
          <p:nvPr>
            <p:ph type="subTitle" idx="1"/>
          </p:nvPr>
        </p:nvSpPr>
        <p:spPr>
          <a:xfrm>
            <a:off x="914400" y="3784600"/>
            <a:ext cx="6400800" cy="1600200"/>
          </a:xfrm>
        </p:spPr>
        <p:txBody>
          <a:bodyPr/>
          <a:lstStyle/>
          <a:p>
            <a:pPr eaLnBrk="1" hangingPunct="1"/>
            <a:r>
              <a:rPr lang="en-US" altLang="en-US" b="1" dirty="0" smtClean="0">
                <a:latin typeface="Comic Sans MS" panose="030F0702030302020204" pitchFamily="66" charset="0"/>
              </a:rPr>
              <a:t>Dale Gary</a:t>
            </a:r>
          </a:p>
          <a:p>
            <a:pPr eaLnBrk="1" hangingPunct="1"/>
            <a:endParaRPr lang="en-US" altLang="en-US" sz="1000" b="1" dirty="0" smtClean="0">
              <a:latin typeface="Comic Sans MS" panose="030F0702030302020204" pitchFamily="66" charset="0"/>
            </a:endParaRPr>
          </a:p>
          <a:p>
            <a:pPr eaLnBrk="1" hangingPunct="1"/>
            <a:r>
              <a:rPr lang="en-US" altLang="en-US" sz="2800" i="1" dirty="0" smtClean="0">
                <a:solidFill>
                  <a:srgbClr val="EC143C"/>
                </a:solidFill>
                <a:latin typeface="Arial Black" panose="020B0A04020102020204" pitchFamily="34" charset="0"/>
              </a:rPr>
              <a:t>NJIT</a:t>
            </a:r>
            <a:r>
              <a:rPr lang="en-US" altLang="en-US" sz="2800" dirty="0" smtClean="0"/>
              <a:t> </a:t>
            </a:r>
            <a:r>
              <a:rPr lang="en-US" altLang="zh-CN" sz="2800" dirty="0" smtClean="0">
                <a:ea typeface="宋体" panose="02010600030101010101" pitchFamily="2" charset="-122"/>
              </a:rPr>
              <a:t> </a:t>
            </a:r>
            <a:r>
              <a:rPr lang="en-US" altLang="en-US" sz="2800" dirty="0" smtClean="0"/>
              <a:t>Physics Department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vs. Dust</a:t>
            </a:r>
            <a:endParaRPr lang="en-US" dirty="0"/>
          </a:p>
        </p:txBody>
      </p:sp>
      <p:sp>
        <p:nvSpPr>
          <p:cNvPr id="3" name="Text Placeholder 2"/>
          <p:cNvSpPr>
            <a:spLocks noGrp="1"/>
          </p:cNvSpPr>
          <p:nvPr>
            <p:ph type="body" sz="half" idx="1"/>
          </p:nvPr>
        </p:nvSpPr>
        <p:spPr>
          <a:xfrm>
            <a:off x="457200" y="1447800"/>
            <a:ext cx="8385142" cy="4648200"/>
          </a:xfrm>
        </p:spPr>
        <p:txBody>
          <a:bodyPr/>
          <a:lstStyle/>
          <a:p>
            <a:r>
              <a:rPr lang="en-US" sz="2000" dirty="0"/>
              <a:t>Gas (atomic nuclei, neutral atoms, molecules)</a:t>
            </a:r>
          </a:p>
          <a:p>
            <a:pPr lvl="1"/>
            <a:r>
              <a:rPr lang="en-US" sz="1800" dirty="0"/>
              <a:t>obeys gas dynamics (e.g. ideal gas law), emission processes.</a:t>
            </a:r>
          </a:p>
          <a:p>
            <a:pPr lvl="1"/>
            <a:r>
              <a:rPr lang="en-US" sz="1800" dirty="0"/>
              <a:t>Factor of 10</a:t>
            </a:r>
            <a:r>
              <a:rPr lang="en-US" sz="1800" baseline="30000" dirty="0"/>
              <a:t>12</a:t>
            </a:r>
            <a:r>
              <a:rPr lang="en-US" sz="1800" dirty="0"/>
              <a:t> larger number of gas particles than dust particles.</a:t>
            </a:r>
          </a:p>
          <a:p>
            <a:pPr lvl="1"/>
            <a:r>
              <a:rPr lang="en-US" sz="1800" dirty="0"/>
              <a:t>Seen by emission or absorption (mostly of spectral </a:t>
            </a:r>
            <a:r>
              <a:rPr lang="en-US" sz="1800" dirty="0" smtClean="0"/>
              <a:t>lines), so mainly RED due to the strongest optical line of hydrogen (H</a:t>
            </a:r>
            <a:r>
              <a:rPr lang="en-US" sz="1800" dirty="0" smtClean="0">
                <a:latin typeface="Symbol" panose="05050102010706020507" pitchFamily="18" charset="2"/>
              </a:rPr>
              <a:t>a</a:t>
            </a:r>
            <a:r>
              <a:rPr lang="en-US" sz="1800" dirty="0" smtClean="0"/>
              <a:t>).</a:t>
            </a:r>
            <a:endParaRPr lang="en-US" sz="1800" dirty="0"/>
          </a:p>
          <a:p>
            <a:r>
              <a:rPr lang="en-US" sz="2000" dirty="0"/>
              <a:t>Dust (grains, aggregates of molecules)</a:t>
            </a:r>
          </a:p>
          <a:p>
            <a:pPr lvl="1"/>
            <a:r>
              <a:rPr lang="en-US" sz="1800" dirty="0"/>
              <a:t>only small in number (avg. 1 particle in 10</a:t>
            </a:r>
            <a:r>
              <a:rPr lang="en-US" sz="1800" baseline="30000" dirty="0"/>
              <a:t>6</a:t>
            </a:r>
            <a:r>
              <a:rPr lang="en-US" sz="1800" dirty="0"/>
              <a:t> m</a:t>
            </a:r>
            <a:r>
              <a:rPr lang="en-US" sz="1800" baseline="30000" dirty="0"/>
              <a:t>3</a:t>
            </a:r>
            <a:r>
              <a:rPr lang="en-US" sz="1800" dirty="0"/>
              <a:t>),</a:t>
            </a:r>
          </a:p>
          <a:p>
            <a:pPr lvl="1"/>
            <a:r>
              <a:rPr lang="en-US" sz="1800" dirty="0"/>
              <a:t>but </a:t>
            </a:r>
            <a:r>
              <a:rPr lang="en-US" sz="1800" b="1" i="1" dirty="0"/>
              <a:t>BIG</a:t>
            </a:r>
            <a:r>
              <a:rPr lang="en-US" sz="1800" b="1" dirty="0"/>
              <a:t> </a:t>
            </a:r>
            <a:r>
              <a:rPr lang="en-US" sz="1800" dirty="0"/>
              <a:t>-- of order 1 micron in size.</a:t>
            </a:r>
          </a:p>
          <a:p>
            <a:pPr lvl="1"/>
            <a:r>
              <a:rPr lang="en-US" sz="1800" dirty="0"/>
              <a:t>Make up about 1% of ISM by mass.</a:t>
            </a:r>
          </a:p>
          <a:p>
            <a:pPr lvl="1"/>
            <a:r>
              <a:rPr lang="en-US" sz="1800" dirty="0"/>
              <a:t>Dominates opacity (interstellar absorption and other effects).</a:t>
            </a:r>
          </a:p>
          <a:p>
            <a:pPr lvl="1"/>
            <a:r>
              <a:rPr lang="en-US" sz="1800" dirty="0"/>
              <a:t>Seen by reflection or absorption (</a:t>
            </a:r>
            <a:r>
              <a:rPr lang="en-US" sz="1800" dirty="0" smtClean="0"/>
              <a:t>continuum), so BLUE (if thin) or BLACK (if thick)</a:t>
            </a:r>
            <a:endParaRPr lang="en-US" sz="1800" dirty="0"/>
          </a:p>
          <a:p>
            <a:endParaRPr lang="en-US" sz="1200" dirty="0"/>
          </a:p>
        </p:txBody>
      </p:sp>
      <p:sp>
        <p:nvSpPr>
          <p:cNvPr id="6" name="Date Placeholder 5"/>
          <p:cNvSpPr>
            <a:spLocks noGrp="1"/>
          </p:cNvSpPr>
          <p:nvPr>
            <p:ph type="dt" sz="half" idx="10"/>
          </p:nvPr>
        </p:nvSpPr>
        <p:spPr/>
        <p:txBody>
          <a:bodyPr/>
          <a:lstStyle/>
          <a:p>
            <a:pPr>
              <a:defRPr/>
            </a:pPr>
            <a:r>
              <a:rPr lang="en-US" smtClean="0"/>
              <a:t>September 27, 2018</a:t>
            </a:r>
            <a:endParaRPr lang="en-US" altLang="zh-CN"/>
          </a:p>
        </p:txBody>
      </p:sp>
    </p:spTree>
    <p:extLst>
      <p:ext uri="{BB962C8B-B14F-4D97-AF65-F5344CB8AC3E}">
        <p14:creationId xmlns:p14="http://schemas.microsoft.com/office/powerpoint/2010/main" val="20445823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724"/>
            <a:ext cx="8229600" cy="914400"/>
          </a:xfrm>
        </p:spPr>
        <p:txBody>
          <a:bodyPr/>
          <a:lstStyle/>
          <a:p>
            <a:r>
              <a:rPr lang="en-US" dirty="0" smtClean="0"/>
              <a:t>Interaction of Light with Gas</a:t>
            </a:r>
            <a:endParaRPr lang="en-US" dirty="0"/>
          </a:p>
        </p:txBody>
      </p:sp>
      <p:sp>
        <p:nvSpPr>
          <p:cNvPr id="6" name="Date Placeholder 5"/>
          <p:cNvSpPr>
            <a:spLocks noGrp="1"/>
          </p:cNvSpPr>
          <p:nvPr>
            <p:ph type="dt" sz="half" idx="10"/>
          </p:nvPr>
        </p:nvSpPr>
        <p:spPr/>
        <p:txBody>
          <a:bodyPr/>
          <a:lstStyle/>
          <a:p>
            <a:pPr>
              <a:defRPr/>
            </a:pPr>
            <a:r>
              <a:rPr lang="en-US" smtClean="0"/>
              <a:t>September 27, 2018</a:t>
            </a:r>
            <a:endParaRPr lang="en-US" altLang="zh-CN"/>
          </a:p>
        </p:txBody>
      </p:sp>
      <p:pic>
        <p:nvPicPr>
          <p:cNvPr id="8194" name="Picture 2" descr="http://www.webexhibits.org/causesofcolor/images/content/17.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866241" y="1346200"/>
            <a:ext cx="292227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light emission from 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648" y="3848100"/>
            <a:ext cx="3376430" cy="19236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19982" y="2063919"/>
            <a:ext cx="1603324" cy="338554"/>
          </a:xfrm>
          <a:prstGeom prst="rect">
            <a:avLst/>
          </a:prstGeom>
          <a:noFill/>
        </p:spPr>
        <p:txBody>
          <a:bodyPr wrap="none" rtlCol="0">
            <a:spAutoFit/>
          </a:bodyPr>
          <a:lstStyle/>
          <a:p>
            <a:pPr algn="l"/>
            <a:r>
              <a:rPr lang="en-US" sz="1600" dirty="0" smtClean="0"/>
              <a:t>Absorbs photon</a:t>
            </a:r>
          </a:p>
        </p:txBody>
      </p:sp>
      <p:sp>
        <p:nvSpPr>
          <p:cNvPr id="10" name="TextBox 9"/>
          <p:cNvSpPr txBox="1"/>
          <p:nvPr/>
        </p:nvSpPr>
        <p:spPr>
          <a:xfrm>
            <a:off x="6719219" y="3213269"/>
            <a:ext cx="1379288" cy="338554"/>
          </a:xfrm>
          <a:prstGeom prst="rect">
            <a:avLst/>
          </a:prstGeom>
          <a:noFill/>
        </p:spPr>
        <p:txBody>
          <a:bodyPr wrap="none" rtlCol="0">
            <a:spAutoFit/>
          </a:bodyPr>
          <a:lstStyle/>
          <a:p>
            <a:pPr algn="l"/>
            <a:r>
              <a:rPr lang="en-US" sz="1600" dirty="0" smtClean="0"/>
              <a:t>Emits photon</a:t>
            </a:r>
          </a:p>
        </p:txBody>
      </p:sp>
      <p:sp>
        <p:nvSpPr>
          <p:cNvPr id="3" name="Text Placeholder 2"/>
          <p:cNvSpPr>
            <a:spLocks noGrp="1"/>
          </p:cNvSpPr>
          <p:nvPr>
            <p:ph type="body" sz="half" idx="1"/>
          </p:nvPr>
        </p:nvSpPr>
        <p:spPr>
          <a:xfrm>
            <a:off x="131976" y="956866"/>
            <a:ext cx="5588672" cy="4814858"/>
          </a:xfrm>
        </p:spPr>
        <p:txBody>
          <a:bodyPr/>
          <a:lstStyle/>
          <a:p>
            <a:r>
              <a:rPr lang="en-US" sz="1800" dirty="0" smtClean="0"/>
              <a:t>In the ISM, gas comes in many forms, depending on temperature and density. These are, in order of increasing energy:</a:t>
            </a:r>
          </a:p>
          <a:p>
            <a:pPr lvl="1"/>
            <a:r>
              <a:rPr lang="en-US" sz="1600" dirty="0" smtClean="0"/>
              <a:t>Molecular gas, </a:t>
            </a:r>
            <a:r>
              <a:rPr lang="en-US" sz="1600" dirty="0" err="1" smtClean="0"/>
              <a:t>e.g</a:t>
            </a:r>
            <a:r>
              <a:rPr lang="en-US" sz="1600" dirty="0" smtClean="0"/>
              <a:t> H</a:t>
            </a:r>
            <a:r>
              <a:rPr lang="en-US" sz="1600" baseline="-25000" dirty="0" smtClean="0"/>
              <a:t>2</a:t>
            </a:r>
            <a:r>
              <a:rPr lang="en-US" sz="1600" dirty="0" smtClean="0"/>
              <a:t>, but others like CO, OH, CH</a:t>
            </a:r>
            <a:r>
              <a:rPr lang="en-US" sz="1600" baseline="-25000" dirty="0" smtClean="0"/>
              <a:t>4</a:t>
            </a:r>
            <a:endParaRPr lang="en-US" sz="1600" dirty="0" smtClean="0"/>
          </a:p>
          <a:p>
            <a:pPr lvl="1"/>
            <a:r>
              <a:rPr lang="en-US" sz="1600" dirty="0" smtClean="0"/>
              <a:t>Neutral atomic gas, e.g. H or H I, but also He</a:t>
            </a:r>
          </a:p>
          <a:p>
            <a:pPr lvl="1"/>
            <a:r>
              <a:rPr lang="en-US" sz="1600" dirty="0" smtClean="0"/>
              <a:t>Ionized gas (called a plasma), e.g. H II, but others like C IV, Si IV, even up to Fe XXIV</a:t>
            </a:r>
          </a:p>
          <a:p>
            <a:pPr lvl="1"/>
            <a:r>
              <a:rPr lang="en-US" sz="1600" dirty="0" smtClean="0"/>
              <a:t>Elementary particles (when the energies are so high that electrons are all stripped from the atoms).</a:t>
            </a:r>
          </a:p>
          <a:p>
            <a:r>
              <a:rPr lang="en-US" sz="1800" dirty="0" smtClean="0"/>
              <a:t>These different forms react with light (both for absorption, and its inverse, emission) in different ways. </a:t>
            </a:r>
          </a:p>
          <a:p>
            <a:r>
              <a:rPr lang="en-US" sz="1800" dirty="0"/>
              <a:t>M</a:t>
            </a:r>
            <a:r>
              <a:rPr lang="en-US" sz="1800" dirty="0" smtClean="0"/>
              <a:t>olecular gas around a hot star is first dissociated (broken into its constituent atoms) and becomes neutral atomic gas.  Photons from the star will excite the atom into higher atomic states, which spontaneously emit photons, e.g. H</a:t>
            </a:r>
            <a:r>
              <a:rPr lang="en-US" sz="1800" dirty="0" smtClean="0">
                <a:latin typeface="Symbol" panose="05050102010706020507" pitchFamily="18" charset="2"/>
              </a:rPr>
              <a:t>a</a:t>
            </a:r>
            <a:r>
              <a:rPr lang="en-US" sz="1800" dirty="0" smtClean="0"/>
              <a:t>.  Higher energy photons ionize the gas.</a:t>
            </a:r>
            <a:endParaRPr lang="en-US" sz="1800" dirty="0"/>
          </a:p>
        </p:txBody>
      </p:sp>
    </p:spTree>
    <p:extLst>
      <p:ext uri="{BB962C8B-B14F-4D97-AF65-F5344CB8AC3E}">
        <p14:creationId xmlns:p14="http://schemas.microsoft.com/office/powerpoint/2010/main" val="1095437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 from Gas</a:t>
            </a:r>
            <a:endParaRPr lang="en-US" dirty="0"/>
          </a:p>
        </p:txBody>
      </p:sp>
      <p:sp>
        <p:nvSpPr>
          <p:cNvPr id="3" name="Text Placeholder 2"/>
          <p:cNvSpPr>
            <a:spLocks noGrp="1"/>
          </p:cNvSpPr>
          <p:nvPr>
            <p:ph type="body" sz="half" idx="1"/>
          </p:nvPr>
        </p:nvSpPr>
        <p:spPr>
          <a:xfrm>
            <a:off x="372358" y="1221557"/>
            <a:ext cx="8441703" cy="4764464"/>
          </a:xfrm>
        </p:spPr>
        <p:txBody>
          <a:bodyPr/>
          <a:lstStyle/>
          <a:p>
            <a:r>
              <a:rPr lang="en-US" sz="1800" dirty="0" smtClean="0"/>
              <a:t>Just as it takes more and more energy to create these different species of gas, from molecular, through atomic, to ionized, so too these different species of gas emit photons from lower to higher energy generally in the same sequence.</a:t>
            </a:r>
          </a:p>
          <a:p>
            <a:r>
              <a:rPr lang="en-US" sz="1800" dirty="0" smtClean="0"/>
              <a:t>That is because for every process of absorption, there is an equivalent, but opposite, process of emission.</a:t>
            </a:r>
          </a:p>
          <a:p>
            <a:r>
              <a:rPr lang="en-US" sz="1800" dirty="0" smtClean="0"/>
              <a:t>Molecules tend to emit at very long wavelengths, such as millimeter-wavelength radio emission. So if you want to make images of the distribution of molecular clouds, the main technique is to use radio telescopes.</a:t>
            </a:r>
          </a:p>
          <a:p>
            <a:r>
              <a:rPr lang="en-US" sz="1800" dirty="0" smtClean="0"/>
              <a:t>Atoms can emit a very wide range of energies, from extreme ultraviolet on the high-energy end to long-wavelength radio emission at the low-energy end.  Of course, the H</a:t>
            </a:r>
            <a:r>
              <a:rPr lang="en-US" sz="1800" dirty="0" smtClean="0">
                <a:latin typeface="Symbol" panose="05050102010706020507" pitchFamily="18" charset="2"/>
              </a:rPr>
              <a:t>a</a:t>
            </a:r>
            <a:r>
              <a:rPr lang="en-US" sz="1800" dirty="0" smtClean="0"/>
              <a:t> line, in the visible part of the spectrum, is one of the most prominent optical lines, which is why gas nebulae are red.</a:t>
            </a:r>
          </a:p>
          <a:p>
            <a:r>
              <a:rPr lang="en-US" sz="1800" dirty="0" smtClean="0"/>
              <a:t>Ionized atoms emit mainly at the high-energy end of this range, i.e. ultraviolet.  That wavelength is absorbed by the Earth’s atmosphere, so to observe ultraviolet, one must again use spacecraft.</a:t>
            </a:r>
            <a:endParaRPr lang="en-US" sz="1800" dirty="0"/>
          </a:p>
        </p:txBody>
      </p:sp>
      <p:sp>
        <p:nvSpPr>
          <p:cNvPr id="6" name="Date Placeholder 5"/>
          <p:cNvSpPr>
            <a:spLocks noGrp="1"/>
          </p:cNvSpPr>
          <p:nvPr>
            <p:ph type="dt" sz="half" idx="10"/>
          </p:nvPr>
        </p:nvSpPr>
        <p:spPr/>
        <p:txBody>
          <a:bodyPr/>
          <a:lstStyle/>
          <a:p>
            <a:pPr>
              <a:defRPr/>
            </a:pPr>
            <a:r>
              <a:rPr lang="en-US" smtClean="0"/>
              <a:t>September 27, 2018</a:t>
            </a:r>
            <a:endParaRPr lang="en-US" altLang="zh-CN"/>
          </a:p>
        </p:txBody>
      </p:sp>
    </p:spTree>
    <p:extLst>
      <p:ext uri="{BB962C8B-B14F-4D97-AF65-F5344CB8AC3E}">
        <p14:creationId xmlns:p14="http://schemas.microsoft.com/office/powerpoint/2010/main" val="4573330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Emission</a:t>
            </a:r>
            <a:endParaRPr lang="en-US" dirty="0"/>
          </a:p>
        </p:txBody>
      </p:sp>
      <p:sp>
        <p:nvSpPr>
          <p:cNvPr id="6" name="Date Placeholder 5"/>
          <p:cNvSpPr>
            <a:spLocks noGrp="1"/>
          </p:cNvSpPr>
          <p:nvPr>
            <p:ph type="dt" sz="half" idx="10"/>
          </p:nvPr>
        </p:nvSpPr>
        <p:spPr/>
        <p:txBody>
          <a:bodyPr/>
          <a:lstStyle/>
          <a:p>
            <a:pPr>
              <a:defRPr/>
            </a:pPr>
            <a:r>
              <a:rPr lang="en-US" smtClean="0"/>
              <a:t>September 27, 2018</a:t>
            </a:r>
            <a:endParaRPr lang="en-US" altLang="zh-CN"/>
          </a:p>
        </p:txBody>
      </p:sp>
      <p:pic>
        <p:nvPicPr>
          <p:cNvPr id="9218" name="Picture 2" descr="Image result for H alpha vs. Ly alp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277598"/>
            <a:ext cx="7972425" cy="45243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4685122" y="4336331"/>
            <a:ext cx="3412914" cy="584212"/>
            <a:chOff x="4685122" y="4336331"/>
            <a:chExt cx="3412914" cy="584212"/>
          </a:xfrm>
        </p:grpSpPr>
        <p:sp>
          <p:nvSpPr>
            <p:cNvPr id="8" name="TextBox 7"/>
            <p:cNvSpPr txBox="1"/>
            <p:nvPr/>
          </p:nvSpPr>
          <p:spPr>
            <a:xfrm>
              <a:off x="6202837" y="4458878"/>
              <a:ext cx="1895199" cy="461665"/>
            </a:xfrm>
            <a:prstGeom prst="rect">
              <a:avLst/>
            </a:prstGeom>
            <a:noFill/>
          </p:spPr>
          <p:txBody>
            <a:bodyPr wrap="none" rtlCol="0">
              <a:spAutoFit/>
            </a:bodyPr>
            <a:lstStyle/>
            <a:p>
              <a:pPr algn="l"/>
              <a:r>
                <a:rPr lang="en-US" sz="2400" dirty="0" smtClean="0"/>
                <a:t>Optical (red)</a:t>
              </a:r>
            </a:p>
          </p:txBody>
        </p:sp>
        <p:cxnSp>
          <p:nvCxnSpPr>
            <p:cNvPr id="10" name="Straight Arrow Connector 9"/>
            <p:cNvCxnSpPr>
              <a:stCxn id="8" idx="1"/>
            </p:cNvCxnSpPr>
            <p:nvPr/>
          </p:nvCxnSpPr>
          <p:spPr bwMode="auto">
            <a:xfrm flipH="1" flipV="1">
              <a:off x="4685122" y="4336331"/>
              <a:ext cx="1517715" cy="353380"/>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grpSp>
      <p:grpSp>
        <p:nvGrpSpPr>
          <p:cNvPr id="14" name="Group 13"/>
          <p:cNvGrpSpPr/>
          <p:nvPr/>
        </p:nvGrpSpPr>
        <p:grpSpPr>
          <a:xfrm>
            <a:off x="171908" y="4232511"/>
            <a:ext cx="3165181" cy="829683"/>
            <a:chOff x="5887661" y="4812133"/>
            <a:chExt cx="3165181" cy="829683"/>
          </a:xfrm>
        </p:grpSpPr>
        <p:sp>
          <p:nvSpPr>
            <p:cNvPr id="15" name="TextBox 14"/>
            <p:cNvSpPr txBox="1"/>
            <p:nvPr/>
          </p:nvSpPr>
          <p:spPr>
            <a:xfrm>
              <a:off x="5887661" y="4812133"/>
              <a:ext cx="2766848" cy="461665"/>
            </a:xfrm>
            <a:prstGeom prst="rect">
              <a:avLst/>
            </a:prstGeom>
            <a:noFill/>
          </p:spPr>
          <p:txBody>
            <a:bodyPr wrap="none" rtlCol="0">
              <a:spAutoFit/>
            </a:bodyPr>
            <a:lstStyle/>
            <a:p>
              <a:pPr algn="l"/>
              <a:r>
                <a:rPr lang="en-US" sz="2400" dirty="0" smtClean="0"/>
                <a:t>Extreme Ultraviolet</a:t>
              </a:r>
            </a:p>
          </p:txBody>
        </p:sp>
        <p:cxnSp>
          <p:nvCxnSpPr>
            <p:cNvPr id="16" name="Straight Arrow Connector 15"/>
            <p:cNvCxnSpPr/>
            <p:nvPr/>
          </p:nvCxnSpPr>
          <p:spPr bwMode="auto">
            <a:xfrm>
              <a:off x="7648248" y="5269332"/>
              <a:ext cx="1404594" cy="372484"/>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grpSp>
      <p:grpSp>
        <p:nvGrpSpPr>
          <p:cNvPr id="22" name="Group 21"/>
          <p:cNvGrpSpPr/>
          <p:nvPr/>
        </p:nvGrpSpPr>
        <p:grpSpPr>
          <a:xfrm>
            <a:off x="2798977" y="1840333"/>
            <a:ext cx="2187802" cy="461665"/>
            <a:chOff x="5887661" y="4812133"/>
            <a:chExt cx="2187802" cy="461665"/>
          </a:xfrm>
        </p:grpSpPr>
        <p:sp>
          <p:nvSpPr>
            <p:cNvPr id="23" name="TextBox 22"/>
            <p:cNvSpPr txBox="1"/>
            <p:nvPr/>
          </p:nvSpPr>
          <p:spPr>
            <a:xfrm>
              <a:off x="5887661" y="4812133"/>
              <a:ext cx="1551643" cy="461665"/>
            </a:xfrm>
            <a:prstGeom prst="rect">
              <a:avLst/>
            </a:prstGeom>
            <a:noFill/>
          </p:spPr>
          <p:txBody>
            <a:bodyPr wrap="none" rtlCol="0">
              <a:spAutoFit/>
            </a:bodyPr>
            <a:lstStyle/>
            <a:p>
              <a:pPr algn="l"/>
              <a:r>
                <a:rPr lang="en-US" sz="2400" dirty="0" smtClean="0"/>
                <a:t>Ultraviolet</a:t>
              </a:r>
            </a:p>
          </p:txBody>
        </p:sp>
        <p:cxnSp>
          <p:nvCxnSpPr>
            <p:cNvPr id="24" name="Straight Arrow Connector 23"/>
            <p:cNvCxnSpPr/>
            <p:nvPr/>
          </p:nvCxnSpPr>
          <p:spPr bwMode="auto">
            <a:xfrm flipV="1">
              <a:off x="7439304" y="5042965"/>
              <a:ext cx="636159" cy="85092"/>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grpSp>
      <p:sp>
        <p:nvSpPr>
          <p:cNvPr id="27" name="TextBox 26"/>
          <p:cNvSpPr txBox="1"/>
          <p:nvPr/>
        </p:nvSpPr>
        <p:spPr>
          <a:xfrm>
            <a:off x="6268656" y="1582226"/>
            <a:ext cx="1763560" cy="307777"/>
          </a:xfrm>
          <a:prstGeom prst="rect">
            <a:avLst/>
          </a:prstGeom>
          <a:noFill/>
        </p:spPr>
        <p:txBody>
          <a:bodyPr wrap="none" rtlCol="0">
            <a:spAutoFit/>
          </a:bodyPr>
          <a:lstStyle/>
          <a:p>
            <a:pPr algn="l"/>
            <a:r>
              <a:rPr lang="en-US" sz="1400" dirty="0" smtClean="0"/>
              <a:t>(Transitions to n=2)</a:t>
            </a:r>
          </a:p>
        </p:txBody>
      </p:sp>
      <p:sp>
        <p:nvSpPr>
          <p:cNvPr id="29" name="TextBox 28"/>
          <p:cNvSpPr txBox="1"/>
          <p:nvPr/>
        </p:nvSpPr>
        <p:spPr>
          <a:xfrm>
            <a:off x="592662" y="1774922"/>
            <a:ext cx="1763560" cy="307777"/>
          </a:xfrm>
          <a:prstGeom prst="rect">
            <a:avLst/>
          </a:prstGeom>
          <a:noFill/>
        </p:spPr>
        <p:txBody>
          <a:bodyPr wrap="none" rtlCol="0">
            <a:spAutoFit/>
          </a:bodyPr>
          <a:lstStyle/>
          <a:p>
            <a:pPr algn="l"/>
            <a:r>
              <a:rPr lang="en-US" sz="1400" dirty="0" smtClean="0"/>
              <a:t>(Transitions to n=1)</a:t>
            </a:r>
          </a:p>
        </p:txBody>
      </p:sp>
    </p:spTree>
    <p:extLst>
      <p:ext uri="{BB962C8B-B14F-4D97-AF65-F5344CB8AC3E}">
        <p14:creationId xmlns:p14="http://schemas.microsoft.com/office/powerpoint/2010/main" val="949383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210032" cy="914400"/>
          </a:xfrm>
        </p:spPr>
        <p:txBody>
          <a:bodyPr/>
          <a:lstStyle/>
          <a:p>
            <a:r>
              <a:rPr lang="en-US" dirty="0" smtClean="0"/>
              <a:t>Try It</a:t>
            </a:r>
            <a:endParaRPr lang="en-US" dirty="0"/>
          </a:p>
        </p:txBody>
      </p:sp>
      <p:sp>
        <p:nvSpPr>
          <p:cNvPr id="3" name="Text Placeholder 2"/>
          <p:cNvSpPr>
            <a:spLocks noGrp="1"/>
          </p:cNvSpPr>
          <p:nvPr>
            <p:ph type="body" sz="half" idx="1"/>
          </p:nvPr>
        </p:nvSpPr>
        <p:spPr>
          <a:xfrm>
            <a:off x="457200" y="1447800"/>
            <a:ext cx="2210032" cy="4648200"/>
          </a:xfrm>
        </p:spPr>
        <p:txBody>
          <a:bodyPr/>
          <a:lstStyle/>
          <a:p>
            <a:r>
              <a:rPr lang="en-US" sz="1800" dirty="0" smtClean="0"/>
              <a:t>In this photo, identify:</a:t>
            </a:r>
          </a:p>
          <a:p>
            <a:pPr lvl="1"/>
            <a:r>
              <a:rPr lang="en-US" sz="1600" dirty="0" smtClean="0"/>
              <a:t>Dust</a:t>
            </a:r>
          </a:p>
          <a:p>
            <a:pPr lvl="1"/>
            <a:r>
              <a:rPr lang="en-US" sz="1600" dirty="0" smtClean="0"/>
              <a:t>Reflection nebula</a:t>
            </a:r>
          </a:p>
          <a:p>
            <a:pPr lvl="1"/>
            <a:r>
              <a:rPr lang="en-US" sz="1600" dirty="0" smtClean="0"/>
              <a:t>Absorption nebula</a:t>
            </a:r>
          </a:p>
          <a:p>
            <a:pPr lvl="1"/>
            <a:r>
              <a:rPr lang="en-US" sz="1600" dirty="0" smtClean="0"/>
              <a:t>Emission nebula</a:t>
            </a:r>
          </a:p>
          <a:p>
            <a:pPr lvl="1"/>
            <a:r>
              <a:rPr lang="en-US" sz="1600" dirty="0" smtClean="0"/>
              <a:t>Star cluster</a:t>
            </a:r>
          </a:p>
          <a:p>
            <a:r>
              <a:rPr lang="en-US" sz="1800" dirty="0" smtClean="0"/>
              <a:t>Which types require nearby hot stars?</a:t>
            </a:r>
            <a:endParaRPr lang="en-US" sz="1800" dirty="0"/>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sp>
        <p:nvSpPr>
          <p:cNvPr id="6" name="Date Placeholder 5"/>
          <p:cNvSpPr>
            <a:spLocks noGrp="1"/>
          </p:cNvSpPr>
          <p:nvPr>
            <p:ph type="dt" sz="half" idx="10"/>
          </p:nvPr>
        </p:nvSpPr>
        <p:spPr/>
        <p:txBody>
          <a:bodyPr/>
          <a:lstStyle/>
          <a:p>
            <a:pPr>
              <a:defRPr/>
            </a:pPr>
            <a:r>
              <a:rPr lang="en-US" smtClean="0"/>
              <a:t>September 27, 2018</a:t>
            </a:r>
            <a:endParaRPr lang="en-US" altLang="zh-CN"/>
          </a:p>
        </p:txBody>
      </p:sp>
      <p:pic>
        <p:nvPicPr>
          <p:cNvPr id="10242" name="Picture 2" descr="https://web.njit.edu/~gary/320/assets/coneabtp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232" y="25750"/>
            <a:ext cx="6448489" cy="60608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19264" y="5748019"/>
            <a:ext cx="3642985" cy="338554"/>
          </a:xfrm>
          <a:prstGeom prst="rect">
            <a:avLst/>
          </a:prstGeom>
          <a:noFill/>
        </p:spPr>
        <p:txBody>
          <a:bodyPr wrap="none" rtlCol="0">
            <a:spAutoFit/>
          </a:bodyPr>
          <a:lstStyle/>
          <a:p>
            <a:pPr algn="l"/>
            <a:r>
              <a:rPr lang="en-US" sz="1600" dirty="0" smtClean="0">
                <a:solidFill>
                  <a:schemeClr val="tx1"/>
                </a:solidFill>
              </a:rPr>
              <a:t>Photo by Adam Block and Tim Puckett</a:t>
            </a:r>
          </a:p>
        </p:txBody>
      </p:sp>
    </p:spTree>
    <p:extLst>
      <p:ext uri="{BB962C8B-B14F-4D97-AF65-F5344CB8AC3E}">
        <p14:creationId xmlns:p14="http://schemas.microsoft.com/office/powerpoint/2010/main" val="27551885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4" y="0"/>
            <a:ext cx="8229600" cy="914400"/>
          </a:xfrm>
        </p:spPr>
        <p:txBody>
          <a:bodyPr/>
          <a:lstStyle/>
          <a:p>
            <a:r>
              <a:rPr lang="en-US" dirty="0" smtClean="0"/>
              <a:t>How Do We Study Nebulae?</a:t>
            </a:r>
            <a:endParaRPr lang="en-US" dirty="0"/>
          </a:p>
        </p:txBody>
      </p:sp>
      <p:sp>
        <p:nvSpPr>
          <p:cNvPr id="3" name="Text Placeholder 2"/>
          <p:cNvSpPr>
            <a:spLocks noGrp="1"/>
          </p:cNvSpPr>
          <p:nvPr>
            <p:ph type="body" sz="half" idx="1"/>
          </p:nvPr>
        </p:nvSpPr>
        <p:spPr>
          <a:xfrm>
            <a:off x="150829" y="744717"/>
            <a:ext cx="5992349" cy="5313575"/>
          </a:xfrm>
        </p:spPr>
        <p:txBody>
          <a:bodyPr/>
          <a:lstStyle/>
          <a:p>
            <a:pPr marL="0" indent="0">
              <a:buNone/>
            </a:pPr>
            <a:r>
              <a:rPr lang="en-US" sz="1800" u="sng" dirty="0" smtClean="0"/>
              <a:t>Doppler Effect</a:t>
            </a:r>
          </a:p>
          <a:p>
            <a:r>
              <a:rPr lang="en-US" sz="1800" dirty="0" smtClean="0"/>
              <a:t>As for sound (when you hear an approaching siren and it sounds higher pitched), light also shifts its wavelength depending on its motion.  Atoms moving toward the observer emit blue-shifted light, while atoms moving away emit red-shifted light.  That means spectral lines emitted by those atoms are shifted from their rest wavelength.</a:t>
            </a:r>
          </a:p>
          <a:p>
            <a:r>
              <a:rPr lang="en-US" sz="1800" dirty="0" smtClean="0"/>
              <a:t>Hot objects have atoms in disordered motion (moving in all directions), so their spectral lines are “Doppler broadened.”  Cool objects have narrow lines.</a:t>
            </a:r>
          </a:p>
        </p:txBody>
      </p:sp>
      <p:sp>
        <p:nvSpPr>
          <p:cNvPr id="6" name="Date Placeholder 5"/>
          <p:cNvSpPr>
            <a:spLocks noGrp="1"/>
          </p:cNvSpPr>
          <p:nvPr>
            <p:ph type="dt" sz="half" idx="10"/>
          </p:nvPr>
        </p:nvSpPr>
        <p:spPr/>
        <p:txBody>
          <a:bodyPr/>
          <a:lstStyle/>
          <a:p>
            <a:pPr>
              <a:defRPr/>
            </a:pPr>
            <a:r>
              <a:rPr lang="en-US" smtClean="0"/>
              <a:t>September 27, 2018</a:t>
            </a:r>
            <a:endParaRPr lang="en-US" altLang="zh-CN"/>
          </a:p>
        </p:txBody>
      </p:sp>
      <p:pic>
        <p:nvPicPr>
          <p:cNvPr id="12292" name="Picture 4" descr="Image result for doppler effect"/>
          <p:cNvPicPr>
            <a:picLocks noChangeAspect="1" noChangeArrowheads="1"/>
          </p:cNvPicPr>
          <p:nvPr/>
        </p:nvPicPr>
        <p:blipFill rotWithShape="1">
          <a:blip r:embed="rId2">
            <a:extLst>
              <a:ext uri="{28A0092B-C50C-407E-A947-70E740481C1C}">
                <a14:useLocalDpi xmlns:a14="http://schemas.microsoft.com/office/drawing/2010/main" val="0"/>
              </a:ext>
            </a:extLst>
          </a:blip>
          <a:srcRect l="6229" r="2663"/>
          <a:stretch/>
        </p:blipFill>
        <p:spPr bwMode="auto">
          <a:xfrm>
            <a:off x="5999684" y="2807236"/>
            <a:ext cx="3063712" cy="133367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5957907" y="974825"/>
                <a:ext cx="3002104" cy="89171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𝜈</m:t>
                          </m:r>
                        </m:e>
                        <m:sub>
                          <m:r>
                            <a:rPr lang="en-US" sz="1800" b="0" i="1" smtClean="0">
                              <a:latin typeface="Cambria Math" panose="02040503050406030204" pitchFamily="18" charset="0"/>
                            </a:rPr>
                            <m:t>𝑜𝑏𝑠</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𝜈</m:t>
                          </m:r>
                        </m:e>
                        <m:sub>
                          <m:r>
                            <a:rPr lang="en-US" sz="1800" b="0" i="1" smtClean="0">
                              <a:latin typeface="Cambria Math" panose="02040503050406030204" pitchFamily="18" charset="0"/>
                            </a:rPr>
                            <m:t>𝑠𝑟𝑐</m:t>
                          </m:r>
                        </m:sub>
                      </m:sSub>
                      <m:d>
                        <m:dPr>
                          <m:ctrlPr>
                            <a:rPr lang="en-US" sz="1800" b="0" i="1" smtClean="0">
                              <a:latin typeface="Cambria Math" panose="02040503050406030204" pitchFamily="18" charset="0"/>
                            </a:rPr>
                          </m:ctrlPr>
                        </m:dPr>
                        <m:e>
                          <m:rad>
                            <m:radPr>
                              <m:degHide m:val="on"/>
                              <m:ctrlPr>
                                <a:rPr lang="en-US" sz="1800" b="0" i="1" smtClean="0">
                                  <a:latin typeface="Cambria Math" panose="02040503050406030204" pitchFamily="18" charset="0"/>
                                </a:rPr>
                              </m:ctrlPr>
                            </m:radPr>
                            <m:deg/>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f>
                                    <m:fPr>
                                      <m:type m:val="lin"/>
                                      <m:ctrlPr>
                                        <a:rPr lang="en-US" sz="1800" b="0" i="1" smtClean="0">
                                          <a:latin typeface="Cambria Math" panose="02040503050406030204" pitchFamily="18" charset="0"/>
                                        </a:rPr>
                                      </m:ctrlPr>
                                    </m:fPr>
                                    <m:num>
                                      <m:r>
                                        <a:rPr lang="en-US" sz="1800" b="0" i="1" smtClean="0">
                                          <a:latin typeface="Cambria Math" panose="02040503050406030204" pitchFamily="18" charset="0"/>
                                        </a:rPr>
                                        <m:t>𝑣</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r>
                                            <a:rPr lang="en-US" sz="1800" i="1">
                                              <a:latin typeface="Cambria Math" panose="02040503050406030204" pitchFamily="18" charset="0"/>
                                              <a:ea typeface="Cambria Math" panose="02040503050406030204" pitchFamily="18" charset="0"/>
                                            </a:rPr>
                                            <m:t>𝜃</m:t>
                                          </m:r>
                                        </m:e>
                                      </m:func>
                                    </m:num>
                                    <m:den>
                                      <m:r>
                                        <a:rPr lang="en-US" sz="1800" b="0" i="1" smtClean="0">
                                          <a:latin typeface="Cambria Math" panose="02040503050406030204" pitchFamily="18" charset="0"/>
                                        </a:rPr>
                                        <m:t>𝑐</m:t>
                                      </m:r>
                                    </m:den>
                                  </m:f>
                                </m:num>
                                <m:den>
                                  <m:r>
                                    <a:rPr lang="en-US" sz="1800" b="0" i="1" smtClean="0">
                                      <a:latin typeface="Cambria Math" panose="02040503050406030204" pitchFamily="18" charset="0"/>
                                    </a:rPr>
                                    <m:t>1−</m:t>
                                  </m:r>
                                  <m:f>
                                    <m:fPr>
                                      <m:type m:val="lin"/>
                                      <m:ctrlPr>
                                        <a:rPr lang="en-US" sz="1800" i="1">
                                          <a:latin typeface="Cambria Math" panose="02040503050406030204" pitchFamily="18" charset="0"/>
                                        </a:rPr>
                                      </m:ctrlPr>
                                    </m:fPr>
                                    <m:num>
                                      <m:r>
                                        <a:rPr lang="en-US" sz="1800" i="1">
                                          <a:latin typeface="Cambria Math" panose="02040503050406030204" pitchFamily="18" charset="0"/>
                                        </a:rPr>
                                        <m:t>𝑣</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r>
                                            <a:rPr lang="en-US" sz="1800" i="1">
                                              <a:latin typeface="Cambria Math" panose="02040503050406030204" pitchFamily="18" charset="0"/>
                                              <a:ea typeface="Cambria Math" panose="02040503050406030204" pitchFamily="18" charset="0"/>
                                            </a:rPr>
                                            <m:t>𝜃</m:t>
                                          </m:r>
                                        </m:e>
                                      </m:func>
                                    </m:num>
                                    <m:den>
                                      <m:r>
                                        <a:rPr lang="en-US" sz="1800" i="1">
                                          <a:latin typeface="Cambria Math" panose="02040503050406030204" pitchFamily="18" charset="0"/>
                                        </a:rPr>
                                        <m:t>𝑐</m:t>
                                      </m:r>
                                    </m:den>
                                  </m:f>
                                </m:den>
                              </m:f>
                            </m:e>
                          </m:rad>
                        </m:e>
                      </m:d>
                    </m:oMath>
                  </m:oMathPara>
                </a14:m>
                <a:endParaRPr lang="en-US" sz="24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5957907" y="974825"/>
                <a:ext cx="3002104" cy="891719"/>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flipH="1">
            <a:off x="6367305" y="2062084"/>
            <a:ext cx="613014" cy="800738"/>
          </a:xfrm>
          <a:prstGeom prst="rect">
            <a:avLst/>
          </a:prstGeom>
        </p:spPr>
      </p:pic>
      <p:cxnSp>
        <p:nvCxnSpPr>
          <p:cNvPr id="9" name="Straight Arrow Connector 8"/>
          <p:cNvCxnSpPr/>
          <p:nvPr/>
        </p:nvCxnSpPr>
        <p:spPr bwMode="auto">
          <a:xfrm flipH="1">
            <a:off x="7579151" y="2545237"/>
            <a:ext cx="896512" cy="0"/>
          </a:xfrm>
          <a:prstGeom prst="straightConnector1">
            <a:avLst/>
          </a:prstGeom>
          <a:solidFill>
            <a:schemeClr val="accent1"/>
          </a:solidFill>
          <a:ln w="19050" cap="flat" cmpd="sng" algn="ctr">
            <a:solidFill>
              <a:schemeClr val="bg2"/>
            </a:solidFill>
            <a:prstDash val="dash"/>
            <a:round/>
            <a:headEnd type="none" w="med" len="med"/>
            <a:tailEnd type="triangle" w="med" len="med"/>
          </a:ln>
          <a:effectLst/>
        </p:spPr>
      </p:cxnSp>
      <p:cxnSp>
        <p:nvCxnSpPr>
          <p:cNvPr id="12" name="Straight Arrow Connector 11"/>
          <p:cNvCxnSpPr/>
          <p:nvPr/>
        </p:nvCxnSpPr>
        <p:spPr bwMode="auto">
          <a:xfrm flipH="1" flipV="1">
            <a:off x="7579151" y="2121031"/>
            <a:ext cx="896512" cy="424206"/>
          </a:xfrm>
          <a:prstGeom prst="straightConnector1">
            <a:avLst/>
          </a:prstGeom>
          <a:solidFill>
            <a:schemeClr val="accent1"/>
          </a:solidFill>
          <a:ln w="38100" cap="flat" cmpd="sng" algn="ctr">
            <a:solidFill>
              <a:schemeClr val="bg2"/>
            </a:solidFill>
            <a:prstDash val="solid"/>
            <a:round/>
            <a:headEnd type="none" w="med" len="med"/>
            <a:tailEnd type="triangle" w="med" len="med"/>
          </a:ln>
          <a:effectLst/>
        </p:spPr>
      </p:cxnSp>
      <p:sp>
        <p:nvSpPr>
          <p:cNvPr id="14" name="TextBox 13"/>
          <p:cNvSpPr txBox="1"/>
          <p:nvPr/>
        </p:nvSpPr>
        <p:spPr>
          <a:xfrm>
            <a:off x="7722515" y="2213613"/>
            <a:ext cx="304892" cy="369332"/>
          </a:xfrm>
          <a:prstGeom prst="rect">
            <a:avLst/>
          </a:prstGeom>
          <a:noFill/>
        </p:spPr>
        <p:txBody>
          <a:bodyPr wrap="none" rtlCol="0">
            <a:spAutoFit/>
          </a:bodyPr>
          <a:lstStyle/>
          <a:p>
            <a:pPr algn="l"/>
            <a:r>
              <a:rPr lang="en-US" sz="1800" i="1" dirty="0" smtClean="0">
                <a:latin typeface="Symbol" panose="05050102010706020507" pitchFamily="18" charset="2"/>
              </a:rPr>
              <a:t>q</a:t>
            </a:r>
            <a:endParaRPr lang="en-US" sz="2400" i="1" dirty="0" smtClean="0">
              <a:latin typeface="Symbol" panose="05050102010706020507" pitchFamily="18" charset="2"/>
            </a:endParaRPr>
          </a:p>
        </p:txBody>
      </p:sp>
      <p:sp>
        <p:nvSpPr>
          <p:cNvPr id="15" name="TextBox 14"/>
          <p:cNvSpPr txBox="1"/>
          <p:nvPr/>
        </p:nvSpPr>
        <p:spPr>
          <a:xfrm>
            <a:off x="7951453" y="1996424"/>
            <a:ext cx="300082" cy="369332"/>
          </a:xfrm>
          <a:prstGeom prst="rect">
            <a:avLst/>
          </a:prstGeom>
          <a:noFill/>
        </p:spPr>
        <p:txBody>
          <a:bodyPr wrap="none" rtlCol="0">
            <a:spAutoFit/>
          </a:bodyPr>
          <a:lstStyle/>
          <a:p>
            <a:pPr algn="l"/>
            <a:r>
              <a:rPr lang="en-US" sz="1800" dirty="0" smtClean="0"/>
              <a:t>v</a:t>
            </a:r>
          </a:p>
        </p:txBody>
      </p:sp>
      <mc:AlternateContent xmlns:mc="http://schemas.openxmlformats.org/markup-compatibility/2006" xmlns:a14="http://schemas.microsoft.com/office/drawing/2010/main">
        <mc:Choice Requires="a14">
          <p:sp>
            <p:nvSpPr>
              <p:cNvPr id="17" name="TextBox 16"/>
              <p:cNvSpPr txBox="1"/>
              <p:nvPr/>
            </p:nvSpPr>
            <p:spPr>
              <a:xfrm>
                <a:off x="7654567" y="2508142"/>
                <a:ext cx="659090" cy="24622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𝑣</m:t>
                      </m:r>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cos</m:t>
                          </m:r>
                        </m:fName>
                        <m:e>
                          <m:r>
                            <a:rPr lang="en-US" sz="1600" b="0" i="1" smtClean="0">
                              <a:latin typeface="Cambria Math" panose="02040503050406030204" pitchFamily="18" charset="0"/>
                              <a:ea typeface="Cambria Math" panose="02040503050406030204" pitchFamily="18" charset="0"/>
                            </a:rPr>
                            <m:t>𝜃</m:t>
                          </m:r>
                        </m:e>
                      </m:func>
                    </m:oMath>
                  </m:oMathPara>
                </a14:m>
                <a:endParaRPr lang="en-US" sz="1600" dirty="0" smtClean="0"/>
              </a:p>
            </p:txBody>
          </p:sp>
        </mc:Choice>
        <mc:Fallback xmlns="">
          <p:sp>
            <p:nvSpPr>
              <p:cNvPr id="17" name="TextBox 16"/>
              <p:cNvSpPr txBox="1">
                <a:spLocks noRot="1" noChangeAspect="1" noMove="1" noResize="1" noEditPoints="1" noAdjustHandles="1" noChangeArrowheads="1" noChangeShapeType="1" noTextEdit="1"/>
              </p:cNvSpPr>
              <p:nvPr/>
            </p:nvSpPr>
            <p:spPr>
              <a:xfrm>
                <a:off x="7654567" y="2508142"/>
                <a:ext cx="659090" cy="246221"/>
              </a:xfrm>
              <a:prstGeom prst="rect">
                <a:avLst/>
              </a:prstGeom>
              <a:blipFill>
                <a:blip r:embed="rId5"/>
                <a:stretch>
                  <a:fillRect l="-2778" r="-5556" b="-9756"/>
                </a:stretch>
              </a:blipFill>
            </p:spPr>
            <p:txBody>
              <a:bodyPr/>
              <a:lstStyle/>
              <a:p>
                <a:r>
                  <a:rPr lang="en-US">
                    <a:noFill/>
                  </a:rPr>
                  <a:t> </a:t>
                </a:r>
              </a:p>
            </p:txBody>
          </p:sp>
        </mc:Fallback>
      </mc:AlternateContent>
      <p:sp>
        <p:nvSpPr>
          <p:cNvPr id="20" name="Text Placeholder 2"/>
          <p:cNvSpPr txBox="1">
            <a:spLocks/>
          </p:cNvSpPr>
          <p:nvPr/>
        </p:nvSpPr>
        <p:spPr bwMode="auto">
          <a:xfrm>
            <a:off x="157982" y="3909559"/>
            <a:ext cx="8809182" cy="531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pPr marL="0" indent="0">
              <a:buFont typeface="Wingdings" panose="05000000000000000000" pitchFamily="2" charset="2"/>
              <a:buNone/>
            </a:pPr>
            <a:r>
              <a:rPr lang="en-US" sz="1800" u="sng" kern="0" dirty="0" smtClean="0"/>
              <a:t>Interstellar Absorption Lines</a:t>
            </a:r>
            <a:endParaRPr lang="en-US" sz="1800" kern="0" dirty="0" smtClean="0"/>
          </a:p>
          <a:p>
            <a:r>
              <a:rPr lang="en-US" sz="1800" kern="0" dirty="0" smtClean="0"/>
              <a:t>Unlike dust, gas is largely transparent--except in narrow spectral lines.</a:t>
            </a:r>
          </a:p>
          <a:p>
            <a:r>
              <a:rPr lang="en-US" sz="1800" kern="0" dirty="0" smtClean="0"/>
              <a:t>Look at stars, and see absorption lines in the star-light that are not due to star -- Ca I, Ca II, </a:t>
            </a:r>
            <a:r>
              <a:rPr lang="en-US" sz="1800" kern="0" dirty="0" err="1" smtClean="0"/>
              <a:t>Ti</a:t>
            </a:r>
            <a:r>
              <a:rPr lang="en-US" sz="1800" kern="0" dirty="0" smtClean="0"/>
              <a:t> I, </a:t>
            </a:r>
            <a:r>
              <a:rPr lang="en-US" sz="1800" kern="0" dirty="0" err="1" smtClean="0"/>
              <a:t>Ti</a:t>
            </a:r>
            <a:r>
              <a:rPr lang="en-US" sz="1800" kern="0" dirty="0" smtClean="0"/>
              <a:t> II, Na I, and molecules link CN and CH</a:t>
            </a:r>
          </a:p>
          <a:p>
            <a:r>
              <a:rPr lang="en-US" sz="1800" kern="0" dirty="0" smtClean="0"/>
              <a:t>What should such lines look like?</a:t>
            </a:r>
          </a:p>
          <a:p>
            <a:pPr lvl="1"/>
            <a:r>
              <a:rPr lang="en-US" sz="1600" kern="0" dirty="0" smtClean="0"/>
              <a:t>sharp and narrow (because cool and low thermal </a:t>
            </a:r>
            <a:r>
              <a:rPr lang="en-US" sz="1600" kern="0" dirty="0" err="1" smtClean="0"/>
              <a:t>doppler</a:t>
            </a:r>
            <a:r>
              <a:rPr lang="en-US" sz="1600" kern="0" dirty="0" smtClean="0"/>
              <a:t> broadening)</a:t>
            </a:r>
          </a:p>
          <a:p>
            <a:pPr lvl="1"/>
            <a:r>
              <a:rPr lang="en-US" sz="1600" kern="0" dirty="0" smtClean="0"/>
              <a:t>can be shifted due to bulk </a:t>
            </a:r>
            <a:r>
              <a:rPr lang="en-US" sz="1600" kern="0" dirty="0" err="1" smtClean="0"/>
              <a:t>doppler</a:t>
            </a:r>
            <a:r>
              <a:rPr lang="en-US" sz="1600" kern="0" dirty="0" smtClean="0"/>
              <a:t> shifts--multiple clouds.</a:t>
            </a:r>
            <a:endParaRPr lang="en-US" sz="1600" kern="0" dirty="0"/>
          </a:p>
        </p:txBody>
      </p:sp>
    </p:spTree>
    <p:extLst>
      <p:ext uri="{BB962C8B-B14F-4D97-AF65-F5344CB8AC3E}">
        <p14:creationId xmlns:p14="http://schemas.microsoft.com/office/powerpoint/2010/main" val="274788822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9_3 Spheres of ion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794" y="732287"/>
            <a:ext cx="3027161" cy="2996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6054" y="0"/>
            <a:ext cx="8229600" cy="914400"/>
          </a:xfrm>
        </p:spPr>
        <p:txBody>
          <a:bodyPr/>
          <a:lstStyle/>
          <a:p>
            <a:r>
              <a:rPr lang="en-US" dirty="0" smtClean="0"/>
              <a:t>How Do We Study Nebulae?</a:t>
            </a:r>
            <a:endParaRPr lang="en-US" dirty="0"/>
          </a:p>
        </p:txBody>
      </p:sp>
      <p:sp>
        <p:nvSpPr>
          <p:cNvPr id="3" name="Text Placeholder 2"/>
          <p:cNvSpPr>
            <a:spLocks noGrp="1"/>
          </p:cNvSpPr>
          <p:nvPr>
            <p:ph type="body" sz="half" idx="1"/>
          </p:nvPr>
        </p:nvSpPr>
        <p:spPr>
          <a:xfrm>
            <a:off x="301659" y="782425"/>
            <a:ext cx="5797483" cy="5313575"/>
          </a:xfrm>
        </p:spPr>
        <p:txBody>
          <a:bodyPr/>
          <a:lstStyle/>
          <a:p>
            <a:pPr marL="0" indent="0">
              <a:buNone/>
            </a:pPr>
            <a:r>
              <a:rPr lang="en-US" sz="1800" u="sng" dirty="0" smtClean="0"/>
              <a:t>Emission </a:t>
            </a:r>
            <a:r>
              <a:rPr lang="en-US" sz="1800" u="sng" dirty="0"/>
              <a:t>Nebulae--H II </a:t>
            </a:r>
            <a:r>
              <a:rPr lang="en-US" sz="1800" u="sng" dirty="0" smtClean="0"/>
              <a:t>Regions </a:t>
            </a:r>
          </a:p>
          <a:p>
            <a:r>
              <a:rPr lang="en-US" sz="1800" dirty="0" smtClean="0"/>
              <a:t>Hydrogen </a:t>
            </a:r>
            <a:r>
              <a:rPr lang="en-US" sz="1800" dirty="0"/>
              <a:t>lines are due to recombination of ionized hydrogen (H II</a:t>
            </a:r>
            <a:r>
              <a:rPr lang="en-US" sz="1800" dirty="0" smtClean="0"/>
              <a:t>).</a:t>
            </a:r>
            <a:endParaRPr lang="en-US" sz="1800" dirty="0"/>
          </a:p>
          <a:p>
            <a:r>
              <a:rPr lang="en-US" sz="1800" dirty="0"/>
              <a:t>Ionization occurs due to UV photons ( &gt; 91.2 nm, Lyman continuum) from hot (</a:t>
            </a:r>
            <a:r>
              <a:rPr lang="en-US" sz="1800" i="1" dirty="0"/>
              <a:t>T</a:t>
            </a:r>
            <a:r>
              <a:rPr lang="en-US" sz="1800" dirty="0"/>
              <a:t> = 20,000 K) O and B stars.</a:t>
            </a:r>
          </a:p>
          <a:p>
            <a:r>
              <a:rPr lang="en-US" sz="1800" dirty="0"/>
              <a:t>Gas fluoresces by converting UV photons to visible (electrons cascade down to lower energy levels)</a:t>
            </a:r>
          </a:p>
          <a:p>
            <a:r>
              <a:rPr lang="en-US" sz="1800" dirty="0"/>
              <a:t>If gas is uniform, an O or B star has a roughly spherical volume of H II (</a:t>
            </a:r>
            <a:r>
              <a:rPr lang="en-US" sz="1800" dirty="0" err="1" smtClean="0"/>
              <a:t>Strömgren</a:t>
            </a:r>
            <a:r>
              <a:rPr lang="en-US" sz="1800" dirty="0" smtClean="0"/>
              <a:t> </a:t>
            </a:r>
            <a:r>
              <a:rPr lang="en-US" sz="1800" dirty="0"/>
              <a:t>Sphere).</a:t>
            </a:r>
          </a:p>
          <a:p>
            <a:r>
              <a:rPr lang="en-US" sz="1800" dirty="0"/>
              <a:t>Radio continuum comes from the free electrons</a:t>
            </a:r>
          </a:p>
          <a:p>
            <a:pPr marL="0" indent="0">
              <a:buNone/>
            </a:pPr>
            <a:r>
              <a:rPr lang="en-US" sz="1800" u="sng" dirty="0" err="1"/>
              <a:t>Supernove</a:t>
            </a:r>
            <a:r>
              <a:rPr lang="en-US" sz="1800" u="sng" dirty="0"/>
              <a:t> Remnants and Planetary </a:t>
            </a:r>
            <a:r>
              <a:rPr lang="en-US" sz="1800" u="sng" dirty="0" smtClean="0"/>
              <a:t>Nebulae</a:t>
            </a:r>
          </a:p>
          <a:p>
            <a:r>
              <a:rPr lang="en-US" sz="1800" dirty="0" smtClean="0"/>
              <a:t>These are other types of nebulae that               form by other processes.</a:t>
            </a:r>
          </a:p>
          <a:p>
            <a:r>
              <a:rPr lang="en-US" sz="1800" dirty="0" smtClean="0"/>
              <a:t>They shine by the same processes, but                 with a different source of energy.</a:t>
            </a:r>
            <a:endParaRPr lang="en-US" sz="1800" dirty="0"/>
          </a:p>
        </p:txBody>
      </p:sp>
      <p:sp>
        <p:nvSpPr>
          <p:cNvPr id="6" name="Date Placeholder 5"/>
          <p:cNvSpPr>
            <a:spLocks noGrp="1"/>
          </p:cNvSpPr>
          <p:nvPr>
            <p:ph type="dt" sz="half" idx="10"/>
          </p:nvPr>
        </p:nvSpPr>
        <p:spPr/>
        <p:txBody>
          <a:bodyPr/>
          <a:lstStyle/>
          <a:p>
            <a:pPr>
              <a:defRPr/>
            </a:pPr>
            <a:r>
              <a:rPr lang="en-US" smtClean="0"/>
              <a:t>September 27, 2018</a:t>
            </a:r>
            <a:endParaRPr lang="en-US" altLang="zh-CN"/>
          </a:p>
        </p:txBody>
      </p:sp>
      <p:sp>
        <p:nvSpPr>
          <p:cNvPr id="4" name="Rectangle 3"/>
          <p:cNvSpPr/>
          <p:nvPr/>
        </p:nvSpPr>
        <p:spPr>
          <a:xfrm>
            <a:off x="6136850" y="3523481"/>
            <a:ext cx="2795047" cy="461665"/>
          </a:xfrm>
          <a:prstGeom prst="rect">
            <a:avLst/>
          </a:prstGeom>
        </p:spPr>
        <p:txBody>
          <a:bodyPr wrap="square">
            <a:spAutoFit/>
          </a:bodyPr>
          <a:lstStyle/>
          <a:p>
            <a:r>
              <a:rPr lang="en-US" sz="2400" dirty="0" err="1" smtClean="0"/>
              <a:t>Strömgren</a:t>
            </a:r>
            <a:r>
              <a:rPr lang="en-US" sz="2400" dirty="0" smtClean="0"/>
              <a:t> </a:t>
            </a:r>
            <a:r>
              <a:rPr lang="en-US" sz="2400" dirty="0"/>
              <a:t>Sphere</a:t>
            </a:r>
          </a:p>
        </p:txBody>
      </p:sp>
      <p:pic>
        <p:nvPicPr>
          <p:cNvPr id="13314" name="Picture 2" descr="Iridescent Glory of Nearby Helix Nebula"/>
          <p:cNvPicPr>
            <a:picLocks noChangeAspect="1" noChangeArrowheads="1"/>
          </p:cNvPicPr>
          <p:nvPr/>
        </p:nvPicPr>
        <p:blipFill rotWithShape="1">
          <a:blip r:embed="rId3">
            <a:extLst>
              <a:ext uri="{28A0092B-C50C-407E-A947-70E740481C1C}">
                <a14:useLocalDpi xmlns:a14="http://schemas.microsoft.com/office/drawing/2010/main" val="0"/>
              </a:ext>
            </a:extLst>
          </a:blip>
          <a:srcRect l="22456" r="22228"/>
          <a:stretch/>
        </p:blipFill>
        <p:spPr bwMode="auto">
          <a:xfrm>
            <a:off x="7159870" y="4135509"/>
            <a:ext cx="1904216" cy="193634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Mysterious Ring Structure around Supernova 1987A"/>
          <p:cNvPicPr>
            <a:picLocks noChangeAspect="1" noChangeArrowheads="1"/>
          </p:cNvPicPr>
          <p:nvPr/>
        </p:nvPicPr>
        <p:blipFill rotWithShape="1">
          <a:blip r:embed="rId4">
            <a:extLst>
              <a:ext uri="{28A0092B-C50C-407E-A947-70E740481C1C}">
                <a14:useLocalDpi xmlns:a14="http://schemas.microsoft.com/office/drawing/2010/main" val="0"/>
              </a:ext>
            </a:extLst>
          </a:blip>
          <a:srcRect l="7150" t="8799" r="2132" b="5846"/>
          <a:stretch/>
        </p:blipFill>
        <p:spPr bwMode="auto">
          <a:xfrm>
            <a:off x="5015061" y="4142525"/>
            <a:ext cx="2050541" cy="19293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58429" y="5603407"/>
            <a:ext cx="3889526" cy="461665"/>
          </a:xfrm>
          <a:prstGeom prst="rect">
            <a:avLst/>
          </a:prstGeom>
          <a:noFill/>
        </p:spPr>
        <p:txBody>
          <a:bodyPr wrap="none" rtlCol="0">
            <a:spAutoFit/>
          </a:bodyPr>
          <a:lstStyle/>
          <a:p>
            <a:pPr algn="l"/>
            <a:r>
              <a:rPr lang="en-US" sz="2400" dirty="0" smtClean="0">
                <a:solidFill>
                  <a:schemeClr val="tx1"/>
                </a:solidFill>
              </a:rPr>
              <a:t>SN 1987 A      Helix Nebula</a:t>
            </a:r>
          </a:p>
        </p:txBody>
      </p:sp>
    </p:spTree>
    <p:extLst>
      <p:ext uri="{BB962C8B-B14F-4D97-AF65-F5344CB8AC3E}">
        <p14:creationId xmlns:p14="http://schemas.microsoft.com/office/powerpoint/2010/main" val="17733455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Interstellar Radio Lines</a:t>
            </a:r>
            <a:endParaRPr lang="en-US" dirty="0"/>
          </a:p>
        </p:txBody>
      </p:sp>
      <p:sp>
        <p:nvSpPr>
          <p:cNvPr id="3" name="Text Placeholder 2"/>
          <p:cNvSpPr>
            <a:spLocks noGrp="1"/>
          </p:cNvSpPr>
          <p:nvPr>
            <p:ph type="body" sz="half" idx="1"/>
          </p:nvPr>
        </p:nvSpPr>
        <p:spPr>
          <a:xfrm>
            <a:off x="457200" y="791065"/>
            <a:ext cx="8309728" cy="5191815"/>
          </a:xfrm>
        </p:spPr>
        <p:txBody>
          <a:bodyPr/>
          <a:lstStyle/>
          <a:p>
            <a:pPr marL="0" indent="0">
              <a:buNone/>
            </a:pPr>
            <a:r>
              <a:rPr lang="en-US" sz="1800" dirty="0"/>
              <a:t>21-cm </a:t>
            </a:r>
            <a:r>
              <a:rPr lang="en-US" sz="1800" dirty="0" smtClean="0"/>
              <a:t>line</a:t>
            </a:r>
          </a:p>
          <a:p>
            <a:r>
              <a:rPr lang="en-US" sz="1800" dirty="0" smtClean="0"/>
              <a:t>Lowest </a:t>
            </a:r>
            <a:r>
              <a:rPr lang="en-US" sz="1800" dirty="0"/>
              <a:t>energy state of hydrogen</a:t>
            </a:r>
          </a:p>
          <a:p>
            <a:r>
              <a:rPr lang="en-US" sz="1800" dirty="0"/>
              <a:t>Electron in one of two spin states "up" or "down"</a:t>
            </a:r>
          </a:p>
          <a:p>
            <a:r>
              <a:rPr lang="en-US" sz="1800" dirty="0"/>
              <a:t>Define "up" to be parallel with proton spin--then this is higher energy state--would rather be antiparallel</a:t>
            </a:r>
          </a:p>
          <a:p>
            <a:r>
              <a:rPr lang="en-US" sz="1800" dirty="0"/>
              <a:t>Energy difference between "up" and "down" corresponds to radio photon of 21 cm wavelength</a:t>
            </a:r>
          </a:p>
          <a:p>
            <a:r>
              <a:rPr lang="en-US" sz="1800" dirty="0"/>
              <a:t>Spontaneous flip occurs only once every few million years!</a:t>
            </a:r>
          </a:p>
          <a:p>
            <a:r>
              <a:rPr lang="en-US" sz="1800" dirty="0"/>
              <a:t>Collisions in ISM occur once every 400 years, so most flips are due to collisions (no radiation)</a:t>
            </a:r>
          </a:p>
          <a:p>
            <a:r>
              <a:rPr lang="en-US" sz="1800" dirty="0"/>
              <a:t>Rare photon emission, but there are enormous numbers of H atoms along each line of sight, so line is strong</a:t>
            </a:r>
            <a:r>
              <a:rPr lang="en-US" sz="1800" dirty="0" smtClean="0"/>
              <a:t>!</a:t>
            </a:r>
          </a:p>
          <a:p>
            <a:r>
              <a:rPr lang="en-US" sz="1800" dirty="0" smtClean="0"/>
              <a:t>The optical depth is:</a:t>
            </a:r>
          </a:p>
          <a:p>
            <a:endParaRPr lang="en-US" sz="1800" dirty="0" smtClean="0"/>
          </a:p>
          <a:p>
            <a:endParaRPr lang="en-US" sz="1800" dirty="0"/>
          </a:p>
          <a:p>
            <a:r>
              <a:rPr lang="en-US" sz="1800" dirty="0" smtClean="0"/>
              <a:t>Here, </a:t>
            </a:r>
            <a:r>
              <a:rPr lang="en-US" sz="1800" i="1" dirty="0" smtClean="0">
                <a:latin typeface="Times New Roman" panose="02020603050405020304" pitchFamily="18" charset="0"/>
                <a:cs typeface="Times New Roman" panose="02020603050405020304" pitchFamily="18" charset="0"/>
              </a:rPr>
              <a:t>N</a:t>
            </a:r>
            <a:r>
              <a:rPr lang="en-US" sz="1800" i="1" baseline="-25000" dirty="0" smtClean="0">
                <a:latin typeface="Times New Roman" panose="02020603050405020304" pitchFamily="18" charset="0"/>
                <a:cs typeface="Times New Roman" panose="02020603050405020304" pitchFamily="18" charset="0"/>
              </a:rPr>
              <a:t>H</a:t>
            </a:r>
            <a:r>
              <a:rPr lang="en-US" sz="1800" dirty="0" smtClean="0"/>
              <a:t> is the column density</a:t>
            </a:r>
            <a:endParaRPr lang="en-US" sz="1800" dirty="0"/>
          </a:p>
          <a:p>
            <a:endParaRPr lang="en-US" sz="1100" dirty="0"/>
          </a:p>
        </p:txBody>
      </p:sp>
      <p:sp>
        <p:nvSpPr>
          <p:cNvPr id="6" name="Date Placeholder 5"/>
          <p:cNvSpPr>
            <a:spLocks noGrp="1"/>
          </p:cNvSpPr>
          <p:nvPr>
            <p:ph type="dt" sz="half" idx="10"/>
          </p:nvPr>
        </p:nvSpPr>
        <p:spPr/>
        <p:txBody>
          <a:bodyPr/>
          <a:lstStyle/>
          <a:p>
            <a:pPr>
              <a:defRPr/>
            </a:pPr>
            <a:r>
              <a:rPr lang="en-US" smtClean="0"/>
              <a:t>September 27, 2018</a:t>
            </a:r>
            <a:endParaRPr lang="en-US" altLang="zh-CN"/>
          </a:p>
        </p:txBody>
      </p:sp>
      <p:pic>
        <p:nvPicPr>
          <p:cNvPr id="14338" name="Picture 2" descr="https://web.njit.edu/~gary/728/assets/21cm.gif"/>
          <p:cNvPicPr>
            <a:picLocks noChangeAspect="1" noChangeArrowheads="1"/>
          </p:cNvPicPr>
          <p:nvPr/>
        </p:nvPicPr>
        <p:blipFill rotWithShape="1">
          <a:blip r:embed="rId2">
            <a:extLst>
              <a:ext uri="{28A0092B-C50C-407E-A947-70E740481C1C}">
                <a14:useLocalDpi xmlns:a14="http://schemas.microsoft.com/office/drawing/2010/main" val="0"/>
              </a:ext>
            </a:extLst>
          </a:blip>
          <a:srcRect l="5721" t="7833" r="2750" b="4023"/>
          <a:stretch/>
        </p:blipFill>
        <p:spPr bwMode="auto">
          <a:xfrm>
            <a:off x="4266408" y="4536081"/>
            <a:ext cx="4788816" cy="144679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web.njit.edu/~gary/728/assets/m81mosaic.gif"/>
          <p:cNvPicPr>
            <a:picLocks noChangeAspect="1" noChangeArrowheads="1"/>
          </p:cNvPicPr>
          <p:nvPr/>
        </p:nvPicPr>
        <p:blipFill rotWithShape="1">
          <a:blip r:embed="rId3">
            <a:extLst>
              <a:ext uri="{28A0092B-C50C-407E-A947-70E740481C1C}">
                <a14:useLocalDpi xmlns:a14="http://schemas.microsoft.com/office/drawing/2010/main" val="0"/>
              </a:ext>
            </a:extLst>
          </a:blip>
          <a:srcRect t="18679"/>
          <a:stretch/>
        </p:blipFill>
        <p:spPr bwMode="auto">
          <a:xfrm>
            <a:off x="1433512" y="1364972"/>
            <a:ext cx="6276975" cy="347786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 name="TextBox 3"/>
              <p:cNvSpPr txBox="1"/>
              <p:nvPr/>
            </p:nvSpPr>
            <p:spPr>
              <a:xfrm>
                <a:off x="1253840" y="4924796"/>
                <a:ext cx="2215928" cy="5185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𝜏</m:t>
                          </m:r>
                        </m:e>
                        <m:sub>
                          <m:r>
                            <a:rPr lang="en-US" sz="1800" b="0" i="1" smtClean="0">
                              <a:latin typeface="Cambria Math" panose="02040503050406030204" pitchFamily="18" charset="0"/>
                            </a:rPr>
                            <m:t>𝐻</m:t>
                          </m:r>
                        </m:sub>
                      </m:sSub>
                      <m:r>
                        <a:rPr lang="en-US" sz="1800" b="0" i="1" smtClean="0">
                          <a:latin typeface="Cambria Math" panose="02040503050406030204" pitchFamily="18" charset="0"/>
                        </a:rPr>
                        <m:t>=5.2</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−23</m:t>
                          </m:r>
                        </m:sup>
                      </m:sSup>
                      <m:f>
                        <m:fPr>
                          <m:ctrlPr>
                            <a:rPr lang="en-US" sz="1800" b="0" i="1" smtClean="0">
                              <a:latin typeface="Cambria Math" panose="02040503050406030204" pitchFamily="18" charset="0"/>
                              <a:ea typeface="Cambria Math" panose="02040503050406030204" pitchFamily="18" charset="0"/>
                            </a:rPr>
                          </m:ctrlPr>
                        </m:fPr>
                        <m:num>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𝐻</m:t>
                              </m:r>
                            </m:sub>
                          </m:sSub>
                        </m:num>
                        <m:den>
                          <m:r>
                            <a:rPr lang="en-US" sz="1800" b="0" i="1" smtClean="0">
                              <a:latin typeface="Cambria Math" panose="02040503050406030204" pitchFamily="18" charset="0"/>
                              <a:ea typeface="Cambria Math" panose="02040503050406030204" pitchFamily="18" charset="0"/>
                            </a:rPr>
                            <m:t>𝑇</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𝜐</m:t>
                          </m:r>
                        </m:den>
                      </m:f>
                    </m:oMath>
                  </m:oMathPara>
                </a14:m>
                <a:endParaRPr lang="en-US" sz="1800" dirty="0" smtClean="0"/>
              </a:p>
            </p:txBody>
          </p:sp>
        </mc:Choice>
        <mc:Fallback>
          <p:sp>
            <p:nvSpPr>
              <p:cNvPr id="4" name="TextBox 3"/>
              <p:cNvSpPr txBox="1">
                <a:spLocks noRot="1" noChangeAspect="1" noMove="1" noResize="1" noEditPoints="1" noAdjustHandles="1" noChangeArrowheads="1" noChangeShapeType="1" noTextEdit="1"/>
              </p:cNvSpPr>
              <p:nvPr/>
            </p:nvSpPr>
            <p:spPr>
              <a:xfrm>
                <a:off x="1253840" y="4924796"/>
                <a:ext cx="2215928" cy="51854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02313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Interstellar Radio Lines</a:t>
            </a:r>
            <a:endParaRPr lang="en-US" dirty="0"/>
          </a:p>
        </p:txBody>
      </p:sp>
      <p:sp>
        <p:nvSpPr>
          <p:cNvPr id="3" name="Text Placeholder 2"/>
          <p:cNvSpPr>
            <a:spLocks noGrp="1"/>
          </p:cNvSpPr>
          <p:nvPr>
            <p:ph type="body" sz="half" idx="1"/>
          </p:nvPr>
        </p:nvSpPr>
        <p:spPr>
          <a:xfrm>
            <a:off x="457200" y="791065"/>
            <a:ext cx="8309728" cy="5251516"/>
          </a:xfrm>
        </p:spPr>
        <p:txBody>
          <a:bodyPr/>
          <a:lstStyle/>
          <a:p>
            <a:pPr marL="0" indent="0">
              <a:buNone/>
            </a:pPr>
            <a:r>
              <a:rPr lang="en-US" sz="1800" dirty="0" smtClean="0"/>
              <a:t>Recombination Lines</a:t>
            </a:r>
          </a:p>
          <a:p>
            <a:r>
              <a:rPr lang="en-US" sz="1800" dirty="0"/>
              <a:t>Electrons recombining with hydrogen in H II regions can attach in very high excitation levels, then transition to slightly lower ones, i.e. </a:t>
            </a:r>
            <a:r>
              <a:rPr lang="en-US" sz="1800" i="1" dirty="0">
                <a:latin typeface="Times New Roman" panose="02020603050405020304" pitchFamily="18" charset="0"/>
                <a:cs typeface="Times New Roman" panose="02020603050405020304" pitchFamily="18" charset="0"/>
              </a:rPr>
              <a:t>n</a:t>
            </a:r>
            <a:r>
              <a:rPr lang="en-US" sz="1800" dirty="0">
                <a:latin typeface="Times New Roman" panose="02020603050405020304" pitchFamily="18" charset="0"/>
                <a:cs typeface="Times New Roman" panose="02020603050405020304" pitchFamily="18" charset="0"/>
              </a:rPr>
              <a:t> = 105 </a:t>
            </a:r>
            <a:r>
              <a:rPr lang="en-US" sz="1800" dirty="0"/>
              <a:t>to </a:t>
            </a:r>
            <a:r>
              <a:rPr lang="en-US" sz="1800" i="1" dirty="0">
                <a:latin typeface="Times New Roman" panose="02020603050405020304" pitchFamily="18" charset="0"/>
                <a:cs typeface="Times New Roman" panose="02020603050405020304" pitchFamily="18" charset="0"/>
              </a:rPr>
              <a:t>n</a:t>
            </a:r>
            <a:r>
              <a:rPr lang="en-US" sz="1800" dirty="0">
                <a:latin typeface="Times New Roman" panose="02020603050405020304" pitchFamily="18" charset="0"/>
                <a:cs typeface="Times New Roman" panose="02020603050405020304" pitchFamily="18" charset="0"/>
              </a:rPr>
              <a:t> = 104</a:t>
            </a:r>
            <a:r>
              <a:rPr lang="en-US" sz="1800" dirty="0"/>
              <a:t>.  These low-energy transitions give off low-energy photons in the </a:t>
            </a:r>
            <a:r>
              <a:rPr lang="en-US" sz="1800" dirty="0" smtClean="0"/>
              <a:t>radio </a:t>
            </a:r>
            <a:r>
              <a:rPr lang="en-US" sz="1800" dirty="0"/>
              <a:t>region of the spectrum, giving another way to study H II regions</a:t>
            </a:r>
            <a:r>
              <a:rPr lang="en-US" sz="1800" dirty="0" smtClean="0"/>
              <a:t>.</a:t>
            </a:r>
          </a:p>
          <a:p>
            <a:pPr marL="0" indent="0">
              <a:buNone/>
            </a:pPr>
            <a:r>
              <a:rPr lang="en-US" sz="1800" dirty="0"/>
              <a:t>Molecular Lines</a:t>
            </a:r>
          </a:p>
          <a:p>
            <a:r>
              <a:rPr lang="en-US" sz="1800" dirty="0"/>
              <a:t>CO rotational line, with </a:t>
            </a:r>
            <a:r>
              <a:rPr lang="en-US" sz="1800" i="1" dirty="0">
                <a:latin typeface="Times New Roman" panose="02020603050405020304" pitchFamily="18" charset="0"/>
                <a:cs typeface="Times New Roman" panose="02020603050405020304" pitchFamily="18" charset="0"/>
              </a:rPr>
              <a:t>J</a:t>
            </a:r>
            <a:r>
              <a:rPr lang="en-US" sz="1800" dirty="0">
                <a:latin typeface="Times New Roman" panose="02020603050405020304" pitchFamily="18" charset="0"/>
                <a:cs typeface="Times New Roman" panose="02020603050405020304" pitchFamily="18" charset="0"/>
              </a:rPr>
              <a:t> = 0 to 1 </a:t>
            </a:r>
            <a:r>
              <a:rPr lang="en-US" sz="1800" dirty="0"/>
              <a:t>transition at 115 GHz, and the 1 to 2 transition at 230 GHz.  These correspond to mm wavelengths--radio </a:t>
            </a:r>
            <a:r>
              <a:rPr lang="en-US" sz="1800" dirty="0" smtClean="0"/>
              <a:t>again.</a:t>
            </a:r>
          </a:p>
          <a:p>
            <a:r>
              <a:rPr lang="en-US" sz="1800" dirty="0" smtClean="0"/>
              <a:t>Molecules </a:t>
            </a:r>
            <a:r>
              <a:rPr lang="en-US" sz="1800" dirty="0"/>
              <a:t>that have been detected: CO, CN, OH, H2CO, CH3OH, H2O, NH3, HCN, HC3N, HNCO</a:t>
            </a:r>
            <a:r>
              <a:rPr lang="en-US" sz="1800" dirty="0" smtClean="0"/>
              <a:t>, and many more</a:t>
            </a:r>
          </a:p>
          <a:p>
            <a:r>
              <a:rPr lang="en-US" sz="1800" dirty="0" smtClean="0"/>
              <a:t>Most </a:t>
            </a:r>
            <a:r>
              <a:rPr lang="en-US" sz="1800" dirty="0"/>
              <a:t>molecules, however, are good old H2 (molecular hydrogen</a:t>
            </a:r>
            <a:r>
              <a:rPr lang="en-US" sz="1800" dirty="0" smtClean="0"/>
              <a:t>).</a:t>
            </a:r>
          </a:p>
          <a:p>
            <a:r>
              <a:rPr lang="en-US" sz="1800" dirty="0" smtClean="0"/>
              <a:t>Chance </a:t>
            </a:r>
            <a:r>
              <a:rPr lang="en-US" sz="1800" dirty="0"/>
              <a:t>of these forming in ISM seem very small (one collision every 400 years) </a:t>
            </a:r>
            <a:r>
              <a:rPr lang="en-US" sz="1800" dirty="0" smtClean="0"/>
              <a:t>but dust helps</a:t>
            </a:r>
          </a:p>
          <a:p>
            <a:pPr lvl="1"/>
            <a:r>
              <a:rPr lang="en-US" sz="1600" dirty="0" smtClean="0"/>
              <a:t>provides </a:t>
            </a:r>
            <a:r>
              <a:rPr lang="en-US" sz="1600" dirty="0"/>
              <a:t>place to collect and hold atoms while molecules form over millions (perhaps billions) of </a:t>
            </a:r>
            <a:r>
              <a:rPr lang="en-US" sz="1600" dirty="0" smtClean="0"/>
              <a:t>years</a:t>
            </a:r>
          </a:p>
          <a:p>
            <a:pPr lvl="1"/>
            <a:r>
              <a:rPr lang="en-US" sz="1600" dirty="0" smtClean="0"/>
              <a:t>shadows </a:t>
            </a:r>
            <a:r>
              <a:rPr lang="en-US" sz="1600" dirty="0"/>
              <a:t>fragile molecules from dissociating radiation</a:t>
            </a:r>
          </a:p>
          <a:p>
            <a:r>
              <a:rPr lang="en-US" sz="1800" dirty="0"/>
              <a:t>Widespread existence of molecules has implications for extraterrestrial life.</a:t>
            </a:r>
          </a:p>
        </p:txBody>
      </p:sp>
      <p:sp>
        <p:nvSpPr>
          <p:cNvPr id="6" name="Date Placeholder 5"/>
          <p:cNvSpPr>
            <a:spLocks noGrp="1"/>
          </p:cNvSpPr>
          <p:nvPr>
            <p:ph type="dt" sz="half" idx="10"/>
          </p:nvPr>
        </p:nvSpPr>
        <p:spPr/>
        <p:txBody>
          <a:bodyPr/>
          <a:lstStyle/>
          <a:p>
            <a:pPr>
              <a:defRPr/>
            </a:pPr>
            <a:r>
              <a:rPr lang="en-US" smtClean="0"/>
              <a:t>September 27, 2018</a:t>
            </a:r>
            <a:endParaRPr lang="en-US" altLang="zh-CN"/>
          </a:p>
        </p:txBody>
      </p:sp>
    </p:spTree>
    <p:extLst>
      <p:ext uri="{BB962C8B-B14F-4D97-AF65-F5344CB8AC3E}">
        <p14:creationId xmlns:p14="http://schemas.microsoft.com/office/powerpoint/2010/main" val="16249754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14"/>
            <a:ext cx="8229600" cy="464142"/>
          </a:xfrm>
        </p:spPr>
        <p:txBody>
          <a:bodyPr/>
          <a:lstStyle/>
          <a:p>
            <a:r>
              <a:rPr lang="en-US" dirty="0" smtClean="0"/>
              <a:t>What We’ve Learned</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329939" y="527124"/>
                <a:ext cx="8651806" cy="5543738"/>
              </a:xfrm>
            </p:spPr>
            <p:txBody>
              <a:bodyPr/>
              <a:lstStyle/>
              <a:p>
                <a:r>
                  <a:rPr lang="en-US" sz="1800" dirty="0" smtClean="0"/>
                  <a:t>We learned that the interstellar medium is composed of gas, dust, particles, and magnetic fields.</a:t>
                </a:r>
              </a:p>
              <a:p>
                <a:r>
                  <a:rPr lang="en-US" sz="1800" dirty="0" smtClean="0"/>
                  <a:t>We learned that dust is made a large grains, and causes extinction and reddening of star light due to Mie scattering.  Grain cross sections are just the geometrical one for short wavelengths, but </a:t>
                </a:r>
                <a14:m>
                  <m:oMath xmlns:m="http://schemas.openxmlformats.org/officeDocument/2006/math">
                    <m:sSub>
                      <m:sSubPr>
                        <m:ctrlPr>
                          <a:rPr lang="en-US" altLang="en-US" sz="1800" i="1">
                            <a:latin typeface="Cambria Math" panose="02040503050406030204" pitchFamily="18" charset="0"/>
                          </a:rPr>
                        </m:ctrlPr>
                      </m:sSubPr>
                      <m:e>
                        <m:r>
                          <a:rPr lang="en-US" altLang="en-US" sz="1800" i="1">
                            <a:latin typeface="Cambria Math" panose="02040503050406030204" pitchFamily="18" charset="0"/>
                            <a:ea typeface="Cambria Math" panose="02040503050406030204" pitchFamily="18" charset="0"/>
                          </a:rPr>
                          <m:t>𝜎</m:t>
                        </m:r>
                      </m:e>
                      <m:sub>
                        <m:r>
                          <a:rPr lang="en-US" altLang="en-US" sz="1800" i="1">
                            <a:latin typeface="Cambria Math" panose="02040503050406030204" pitchFamily="18" charset="0"/>
                            <a:ea typeface="Cambria Math" panose="02040503050406030204" pitchFamily="18" charset="0"/>
                          </a:rPr>
                          <m:t>𝜆</m:t>
                        </m:r>
                      </m:sub>
                    </m:sSub>
                    <m:r>
                      <a:rPr lang="en-US" altLang="en-US" sz="1800" i="1">
                        <a:latin typeface="Cambria Math" panose="02040503050406030204" pitchFamily="18" charset="0"/>
                        <a:ea typeface="Cambria Math" panose="02040503050406030204" pitchFamily="18" charset="0"/>
                      </a:rPr>
                      <m:t>∝</m:t>
                    </m:r>
                    <m:f>
                      <m:fPr>
                        <m:type m:val="lin"/>
                        <m:ctrlPr>
                          <a:rPr lang="en-US" altLang="en-US" sz="1800" i="1">
                            <a:latin typeface="Cambria Math" panose="02040503050406030204" pitchFamily="18" charset="0"/>
                            <a:ea typeface="Cambria Math" panose="02040503050406030204" pitchFamily="18" charset="0"/>
                          </a:rPr>
                        </m:ctrlPr>
                      </m:fPr>
                      <m:num>
                        <m:sSup>
                          <m:sSupPr>
                            <m:ctrlPr>
                              <a:rPr lang="en-US" altLang="en-US" sz="1800" i="1">
                                <a:latin typeface="Cambria Math" panose="02040503050406030204" pitchFamily="18" charset="0"/>
                                <a:ea typeface="Cambria Math" panose="02040503050406030204" pitchFamily="18" charset="0"/>
                              </a:rPr>
                            </m:ctrlPr>
                          </m:sSupPr>
                          <m:e>
                            <m:r>
                              <a:rPr lang="en-US" altLang="en-US" sz="1800" i="1">
                                <a:latin typeface="Cambria Math" panose="02040503050406030204" pitchFamily="18" charset="0"/>
                                <a:ea typeface="Cambria Math" panose="02040503050406030204" pitchFamily="18" charset="0"/>
                              </a:rPr>
                              <m:t>𝑎</m:t>
                            </m:r>
                          </m:e>
                          <m:sup>
                            <m:r>
                              <a:rPr lang="en-US" altLang="en-US" sz="1800" i="1">
                                <a:latin typeface="Cambria Math" panose="02040503050406030204" pitchFamily="18" charset="0"/>
                                <a:ea typeface="Cambria Math" panose="02040503050406030204" pitchFamily="18" charset="0"/>
                              </a:rPr>
                              <m:t>3</m:t>
                            </m:r>
                          </m:sup>
                        </m:sSup>
                      </m:num>
                      <m:den>
                        <m:r>
                          <a:rPr lang="en-US" altLang="en-US" sz="1800" i="1">
                            <a:latin typeface="Cambria Math" panose="02040503050406030204" pitchFamily="18" charset="0"/>
                            <a:ea typeface="Cambria Math" panose="02040503050406030204" pitchFamily="18" charset="0"/>
                          </a:rPr>
                          <m:t>𝜆</m:t>
                        </m:r>
                      </m:den>
                    </m:f>
                  </m:oMath>
                </a14:m>
                <a:r>
                  <a:rPr lang="en-US" sz="1800" dirty="0" smtClean="0"/>
                  <a:t> for longer wavelengths.</a:t>
                </a:r>
              </a:p>
              <a:p>
                <a:r>
                  <a:rPr lang="en-US" sz="1800" dirty="0" smtClean="0"/>
                  <a:t>Extinction requires a correction to obs. magnitudes                                         where the extinction magnitude is </a:t>
                </a:r>
                <a14:m>
                  <m:oMath xmlns:m="http://schemas.openxmlformats.org/officeDocument/2006/math">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𝐴</m:t>
                        </m:r>
                      </m:e>
                      <m:sub>
                        <m:r>
                          <a:rPr lang="en-US" altLang="en-US" sz="1800" i="1">
                            <a:latin typeface="Cambria Math" panose="02040503050406030204" pitchFamily="18" charset="0"/>
                            <a:ea typeface="Cambria Math" panose="02040503050406030204" pitchFamily="18" charset="0"/>
                          </a:rPr>
                          <m:t>𝜆</m:t>
                        </m:r>
                      </m:sub>
                    </m:sSub>
                    <m:r>
                      <a:rPr lang="en-US" altLang="en-US" sz="1800" i="1">
                        <a:latin typeface="Cambria Math" panose="02040503050406030204" pitchFamily="18" charset="0"/>
                      </a:rPr>
                      <m:t>=1.086</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ea typeface="Cambria Math" panose="02040503050406030204" pitchFamily="18" charset="0"/>
                          </a:rPr>
                          <m:t>𝜏</m:t>
                        </m:r>
                      </m:e>
                      <m:sub>
                        <m:r>
                          <a:rPr lang="en-US" altLang="en-US" sz="1800" i="1">
                            <a:latin typeface="Cambria Math" panose="02040503050406030204" pitchFamily="18" charset="0"/>
                            <a:ea typeface="Cambria Math" panose="02040503050406030204" pitchFamily="18" charset="0"/>
                          </a:rPr>
                          <m:t>𝜆</m:t>
                        </m:r>
                      </m:sub>
                    </m:sSub>
                  </m:oMath>
                </a14:m>
                <a:r>
                  <a:rPr lang="en-US" sz="1800" dirty="0" smtClean="0"/>
                  <a:t>, i.e. is almost a direct measure of optical depth.</a:t>
                </a:r>
              </a:p>
              <a:p>
                <a:r>
                  <a:rPr lang="en-US" sz="1800" dirty="0" smtClean="0"/>
                  <a:t>We learned that gas far outnumbers dust grains in terms of numbers, but are very much lighter.  Unlike dust, gas is transparent, but it can absorb specific wavelengths depending on temperature, density, and composition.</a:t>
                </a:r>
              </a:p>
              <a:p>
                <a:r>
                  <a:rPr lang="en-US" sz="1800" dirty="0" smtClean="0"/>
                  <a:t>Gas comes in a hierarchy of species, molecular, neutral, ionized, and particles, with increasing energy.</a:t>
                </a:r>
              </a:p>
              <a:p>
                <a:r>
                  <a:rPr lang="en-US" sz="1800" dirty="0" smtClean="0"/>
                  <a:t>We briefly covered the processes of emission and absorption, and discussed the extremely important Doppler effect, which let’s us learn about motions and even temperatures of clouds of gas.</a:t>
                </a:r>
              </a:p>
              <a:p>
                <a:r>
                  <a:rPr lang="en-US" sz="1800" dirty="0" smtClean="0"/>
                  <a:t>We surveyed many of the types of emission that can be measured in the radio, visible, and ultraviolet.</a:t>
                </a:r>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329939" y="527124"/>
                <a:ext cx="8651806" cy="5543738"/>
              </a:xfrm>
              <a:blipFill>
                <a:blip r:embed="rId2"/>
                <a:stretch>
                  <a:fillRect l="-141" t="-549" r="-1409"/>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September 27, 2018</a:t>
            </a:r>
            <a:endParaRPr lang="en-US" altLang="zh-CN"/>
          </a:p>
        </p:txBody>
      </p:sp>
      <mc:AlternateContent xmlns:mc="http://schemas.openxmlformats.org/markup-compatibility/2006" xmlns:a14="http://schemas.microsoft.com/office/drawing/2010/main">
        <mc:Choice Requires="a14">
          <p:sp>
            <p:nvSpPr>
              <p:cNvPr id="19" name="TextBox 18"/>
              <p:cNvSpPr txBox="1"/>
              <p:nvPr/>
            </p:nvSpPr>
            <p:spPr>
              <a:xfrm>
                <a:off x="5985428" y="2062612"/>
                <a:ext cx="2846870" cy="276999"/>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𝜆</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i="1">
                              <a:latin typeface="Cambria Math" panose="02040503050406030204" pitchFamily="18" charset="0"/>
                              <a:ea typeface="Cambria Math" panose="02040503050406030204" pitchFamily="18" charset="0"/>
                            </a:rPr>
                            <m:t>𝜆</m:t>
                          </m:r>
                        </m:sub>
                      </m:sSub>
                      <m:r>
                        <a:rPr lang="en-US" sz="1800" b="0" i="1" smtClean="0">
                          <a:latin typeface="Cambria Math" panose="02040503050406030204" pitchFamily="18" charset="0"/>
                        </a:rPr>
                        <m:t>=5</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𝑑</m:t>
                          </m:r>
                        </m:e>
                      </m:func>
                      <m:r>
                        <a:rPr lang="en-US" sz="1800" b="0" i="1" smtClean="0">
                          <a:latin typeface="Cambria Math" panose="02040503050406030204" pitchFamily="18" charset="0"/>
                        </a:rPr>
                        <m:t>−5+</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𝐴</m:t>
                          </m:r>
                        </m:e>
                        <m:sub>
                          <m:r>
                            <a:rPr lang="en-US" sz="1800" i="1">
                              <a:latin typeface="Cambria Math" panose="02040503050406030204" pitchFamily="18" charset="0"/>
                              <a:ea typeface="Cambria Math" panose="02040503050406030204" pitchFamily="18" charset="0"/>
                            </a:rPr>
                            <m:t>𝜆</m:t>
                          </m:r>
                        </m:sub>
                      </m:sSub>
                    </m:oMath>
                  </m:oMathPara>
                </a14:m>
                <a:endParaRPr lang="en-US" sz="1800"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5985428" y="2062612"/>
                <a:ext cx="2846870" cy="276999"/>
              </a:xfrm>
              <a:prstGeom prst="rect">
                <a:avLst/>
              </a:prstGeom>
              <a:blipFill>
                <a:blip r:embed="rId3"/>
                <a:stretch>
                  <a:fillRect b="-36957"/>
                </a:stretch>
              </a:blipFill>
            </p:spPr>
            <p:txBody>
              <a:bodyPr/>
              <a:lstStyle/>
              <a:p>
                <a:r>
                  <a:rPr lang="en-US">
                    <a:noFill/>
                  </a:rPr>
                  <a:t> </a:t>
                </a:r>
              </a:p>
            </p:txBody>
          </p:sp>
        </mc:Fallback>
      </mc:AlternateContent>
    </p:spTree>
    <p:extLst>
      <p:ext uri="{BB962C8B-B14F-4D97-AF65-F5344CB8AC3E}">
        <p14:creationId xmlns:p14="http://schemas.microsoft.com/office/powerpoint/2010/main" val="15683473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of the Solar System</a:t>
            </a:r>
            <a:endParaRPr lang="en-US" dirty="0"/>
          </a:p>
        </p:txBody>
      </p:sp>
      <p:sp>
        <p:nvSpPr>
          <p:cNvPr id="3" name="Text Placeholder 2"/>
          <p:cNvSpPr>
            <a:spLocks noGrp="1"/>
          </p:cNvSpPr>
          <p:nvPr>
            <p:ph type="body" sz="half" idx="1"/>
          </p:nvPr>
        </p:nvSpPr>
        <p:spPr>
          <a:xfrm>
            <a:off x="457200" y="1150070"/>
            <a:ext cx="8229600" cy="4945930"/>
          </a:xfrm>
        </p:spPr>
        <p:txBody>
          <a:bodyPr/>
          <a:lstStyle/>
          <a:p>
            <a:r>
              <a:rPr lang="en-US" sz="1800" dirty="0" smtClean="0"/>
              <a:t>We are going to spend a couple of weeks looking into how the solar system (and other planetary systems we have discovered) came to be.  That starts with the raw materials that the solar system is made of.</a:t>
            </a:r>
          </a:p>
          <a:p>
            <a:r>
              <a:rPr lang="en-US" sz="1800" dirty="0" smtClean="0"/>
              <a:t>That material is gas and dust that permeates all of space, but of course is denser in some places than others.  This forms the gas and dust clouds called nebulae, which are fun to look at in small telescopes, and make such beautiful and colorful images when photographed with “deep” exposures.</a:t>
            </a:r>
          </a:p>
          <a:p>
            <a:r>
              <a:rPr lang="en-US" sz="1800" dirty="0" smtClean="0"/>
              <a:t>In the early universe, there was no dust, only gas in the form of mostly hydrogen, with about 25% helium (by mass), and traces of lithium.  This gas eventually became dense and cold enough to collapse under its own gravity and form very large stars, which, because they were so large, lived their lives very quickly (perhaps 100 million years or less). The stars shine by fusing their hydrogen into heavier and heavier elements, until iron (element 26) is reached. They then undergo supernova explosions, creating even heavier elements and spewing them into space.</a:t>
            </a:r>
          </a:p>
          <a:p>
            <a:r>
              <a:rPr lang="en-US" sz="1800" dirty="0" smtClean="0"/>
              <a:t>Many such generations of stars have lived and died, creating the gas and dust that we now see as the interstellar medium.</a:t>
            </a:r>
            <a:endParaRPr lang="en-US" sz="1800" dirty="0"/>
          </a:p>
        </p:txBody>
      </p:sp>
      <p:sp>
        <p:nvSpPr>
          <p:cNvPr id="6" name="Date Placeholder 5"/>
          <p:cNvSpPr>
            <a:spLocks noGrp="1"/>
          </p:cNvSpPr>
          <p:nvPr>
            <p:ph type="dt" sz="half" idx="10"/>
          </p:nvPr>
        </p:nvSpPr>
        <p:spPr/>
        <p:txBody>
          <a:bodyPr/>
          <a:lstStyle/>
          <a:p>
            <a:pPr>
              <a:defRPr/>
            </a:pPr>
            <a:r>
              <a:rPr lang="en-US" smtClean="0"/>
              <a:t>September 27, 2018</a:t>
            </a:r>
            <a:endParaRPr lang="en-US" altLang="zh-CN"/>
          </a:p>
        </p:txBody>
      </p:sp>
    </p:spTree>
    <p:extLst>
      <p:ext uri="{BB962C8B-B14F-4D97-AF65-F5344CB8AC3E}">
        <p14:creationId xmlns:p14="http://schemas.microsoft.com/office/powerpoint/2010/main" val="4257473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eb.njit.edu/~gary/320/assets/LagoonTrifid_mazlinmisti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5" y="38395"/>
            <a:ext cx="9166615" cy="60576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8395"/>
            <a:ext cx="5066907" cy="914400"/>
          </a:xfrm>
        </p:spPr>
        <p:txBody>
          <a:bodyPr/>
          <a:lstStyle/>
          <a:p>
            <a:r>
              <a:rPr lang="en-US" sz="2800" dirty="0" smtClean="0">
                <a:solidFill>
                  <a:schemeClr val="tx1"/>
                </a:solidFill>
              </a:rPr>
              <a:t>Gas and Dust in the Milky Way</a:t>
            </a:r>
            <a:endParaRPr lang="en-US" sz="2800" dirty="0">
              <a:solidFill>
                <a:schemeClr val="tx1"/>
              </a:solidFill>
            </a:endParaRPr>
          </a:p>
        </p:txBody>
      </p:sp>
      <p:sp>
        <p:nvSpPr>
          <p:cNvPr id="6" name="Date Placeholder 5"/>
          <p:cNvSpPr>
            <a:spLocks noGrp="1"/>
          </p:cNvSpPr>
          <p:nvPr>
            <p:ph type="dt" sz="half" idx="10"/>
          </p:nvPr>
        </p:nvSpPr>
        <p:spPr/>
        <p:txBody>
          <a:bodyPr/>
          <a:lstStyle/>
          <a:p>
            <a:pPr>
              <a:defRPr/>
            </a:pPr>
            <a:r>
              <a:rPr lang="en-US" smtClean="0"/>
              <a:t>September 27, 2018</a:t>
            </a:r>
            <a:endParaRPr lang="en-US" altLang="zh-CN"/>
          </a:p>
        </p:txBody>
      </p:sp>
      <p:sp>
        <p:nvSpPr>
          <p:cNvPr id="7" name="TextBox 6"/>
          <p:cNvSpPr txBox="1"/>
          <p:nvPr/>
        </p:nvSpPr>
        <p:spPr>
          <a:xfrm>
            <a:off x="5797485" y="5752483"/>
            <a:ext cx="3420936" cy="338554"/>
          </a:xfrm>
          <a:prstGeom prst="rect">
            <a:avLst/>
          </a:prstGeom>
          <a:noFill/>
        </p:spPr>
        <p:txBody>
          <a:bodyPr wrap="none" rtlCol="0">
            <a:spAutoFit/>
          </a:bodyPr>
          <a:lstStyle/>
          <a:p>
            <a:pPr algn="l"/>
            <a:r>
              <a:rPr lang="en-US" sz="1600" dirty="0" smtClean="0">
                <a:solidFill>
                  <a:schemeClr val="tx1"/>
                </a:solidFill>
              </a:rPr>
              <a:t>Photo by Steve </a:t>
            </a:r>
            <a:r>
              <a:rPr lang="en-US" sz="1600" dirty="0" err="1" smtClean="0">
                <a:solidFill>
                  <a:schemeClr val="tx1"/>
                </a:solidFill>
              </a:rPr>
              <a:t>Mazlin</a:t>
            </a:r>
            <a:r>
              <a:rPr lang="en-US" sz="1600" dirty="0" smtClean="0">
                <a:solidFill>
                  <a:schemeClr val="tx1"/>
                </a:solidFill>
              </a:rPr>
              <a:t> and Jim </a:t>
            </a:r>
            <a:r>
              <a:rPr lang="en-US" sz="1600" dirty="0" err="1" smtClean="0">
                <a:solidFill>
                  <a:schemeClr val="tx1"/>
                </a:solidFill>
              </a:rPr>
              <a:t>Misti</a:t>
            </a:r>
            <a:endParaRPr lang="en-US" sz="1600" dirty="0" smtClean="0">
              <a:solidFill>
                <a:schemeClr val="tx1"/>
              </a:solidFill>
            </a:endParaRPr>
          </a:p>
        </p:txBody>
      </p:sp>
    </p:spTree>
    <p:extLst>
      <p:ext uri="{BB962C8B-B14F-4D97-AF65-F5344CB8AC3E}">
        <p14:creationId xmlns:p14="http://schemas.microsoft.com/office/powerpoint/2010/main" val="10087239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altLang="en-US" smtClean="0"/>
              <a:t>September 27, 2018</a:t>
            </a:r>
            <a:endParaRPr lang="en-US" altLang="en-US"/>
          </a:p>
        </p:txBody>
      </p:sp>
      <p:sp>
        <p:nvSpPr>
          <p:cNvPr id="400409" name="Rectangle 25"/>
          <p:cNvSpPr>
            <a:spLocks noChangeArrowheads="1"/>
          </p:cNvSpPr>
          <p:nvPr/>
        </p:nvSpPr>
        <p:spPr bwMode="auto">
          <a:xfrm>
            <a:off x="457200" y="1122440"/>
            <a:ext cx="8229600" cy="492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9999FF"/>
              </a:buClr>
              <a:buSzPct val="80000"/>
              <a:buFont typeface="Wingdings" panose="05000000000000000000" pitchFamily="2" charset="2"/>
              <a:buChar char="q"/>
              <a:defRPr sz="3200">
                <a:solidFill>
                  <a:schemeClr val="bg2"/>
                </a:solidFill>
                <a:latin typeface="Tahoma" panose="020B0604030504040204" pitchFamily="34" charset="0"/>
              </a:defRPr>
            </a:lvl1pPr>
            <a:lvl2pPr marL="742950" indent="-285750" algn="l">
              <a:spcBef>
                <a:spcPct val="20000"/>
              </a:spcBef>
              <a:buClr>
                <a:srgbClr val="9999FF"/>
              </a:buClr>
              <a:buSzPct val="65000"/>
              <a:buFont typeface="Wingdings" panose="05000000000000000000" pitchFamily="2" charset="2"/>
              <a:buChar char="n"/>
              <a:defRPr sz="2800">
                <a:solidFill>
                  <a:schemeClr val="bg2"/>
                </a:solidFill>
                <a:latin typeface="Tahoma" panose="020B0604030504040204" pitchFamily="34" charset="0"/>
              </a:defRPr>
            </a:lvl2pPr>
            <a:lvl3pPr marL="1143000" indent="-228600" algn="l">
              <a:spcBef>
                <a:spcPct val="20000"/>
              </a:spcBef>
              <a:buClr>
                <a:srgbClr val="9999FF"/>
              </a:buClr>
              <a:buSzPct val="65000"/>
              <a:buFont typeface="Wingdings" panose="05000000000000000000" pitchFamily="2" charset="2"/>
              <a:buChar char="n"/>
              <a:defRPr sz="2400">
                <a:solidFill>
                  <a:schemeClr val="bg2"/>
                </a:solidFill>
                <a:latin typeface="Tahoma" panose="020B0604030504040204" pitchFamily="34" charset="0"/>
              </a:defRPr>
            </a:lvl3pPr>
            <a:lvl4pPr marL="1600200" indent="-228600" algn="l">
              <a:spcBef>
                <a:spcPct val="20000"/>
              </a:spcBef>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4pPr>
            <a:lvl5pPr marL="2057400" indent="-228600" algn="l">
              <a:spcBef>
                <a:spcPct val="20000"/>
              </a:spcBef>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5pPr>
            <a:lvl6pPr marL="25146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6pPr>
            <a:lvl7pPr marL="29718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7pPr>
            <a:lvl8pPr marL="34290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8pPr>
            <a:lvl9pPr marL="38862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9pPr>
          </a:lstStyle>
          <a:p>
            <a:pPr eaLnBrk="1" hangingPunct="1"/>
            <a:r>
              <a:rPr lang="en-US" altLang="en-US" sz="1800" i="0" dirty="0" smtClean="0"/>
              <a:t>You can see from the previous image tha</a:t>
            </a:r>
            <a:r>
              <a:rPr lang="en-US" altLang="en-US" sz="1800" dirty="0" smtClean="0"/>
              <a:t>t the interstellar medium, or ISM, has a lot of structure, and appears in different forms that can have distinctive colors.  In this lecture, we will investigate what phenomena are causing these differences.</a:t>
            </a:r>
          </a:p>
          <a:p>
            <a:pPr eaLnBrk="1" hangingPunct="1"/>
            <a:r>
              <a:rPr lang="en-US" altLang="en-US" sz="1800" i="0" dirty="0" smtClean="0"/>
              <a:t>Note that the term ISM also includes the magnetic fields that may be present, in addition to the particles of gas and dust.</a:t>
            </a:r>
          </a:p>
          <a:p>
            <a:pPr eaLnBrk="1" hangingPunct="1"/>
            <a:r>
              <a:rPr lang="en-US" altLang="en-US" sz="1800" dirty="0" smtClean="0"/>
              <a:t>Aside from those regions that seem to glow in red and blue colors, most of the ISM is dark and hard to detect.  The dark clouds of the Milky Way are only visible due to their absorption of light from the background stars of the Milky Way, but such dust is in every direction we look, even if it cannot be directly seen.</a:t>
            </a:r>
          </a:p>
          <a:p>
            <a:pPr eaLnBrk="1" hangingPunct="1"/>
            <a:r>
              <a:rPr lang="en-US" altLang="en-US" sz="1800" i="0" dirty="0" smtClean="0"/>
              <a:t>We already mentioned last week that one effect of the dust was to absorb some starlight, so that we have to modify the distance modulus equation to account for it:</a:t>
            </a:r>
          </a:p>
          <a:p>
            <a:r>
              <a:rPr lang="en-US" altLang="en-US" sz="1800" dirty="0" smtClean="0"/>
              <a:t>We use the subscript </a:t>
            </a:r>
            <a:r>
              <a:rPr lang="en-US" altLang="en-US" sz="1800" dirty="0" smtClean="0">
                <a:latin typeface="Symbol" panose="05050102010706020507" pitchFamily="18" charset="2"/>
              </a:rPr>
              <a:t>l</a:t>
            </a:r>
            <a:r>
              <a:rPr lang="en-US" altLang="en-US" sz="1800" dirty="0" smtClean="0"/>
              <a:t> just to emphasize that the absorption is wavelength (or color) dependent.  As we said last week, this absorption reddens starlight, and affects the “color excess” </a:t>
            </a:r>
            <a:r>
              <a:rPr lang="en-US" sz="1800" dirty="0">
                <a:latin typeface="Times New Roman" panose="02020603050405020304" pitchFamily="18" charset="0"/>
                <a:cs typeface="Times New Roman" panose="02020603050405020304" pitchFamily="18" charset="0"/>
              </a:rPr>
              <a:t>CE = </a:t>
            </a:r>
            <a:r>
              <a:rPr lang="en-US" sz="1800" dirty="0" err="1">
                <a:latin typeface="Times New Roman" panose="02020603050405020304" pitchFamily="18" charset="0"/>
                <a:cs typeface="Times New Roman" panose="02020603050405020304" pitchFamily="18" charset="0"/>
              </a:rPr>
              <a:t>CI</a:t>
            </a:r>
            <a:r>
              <a:rPr lang="en-US" sz="1800" baseline="-25000" dirty="0" err="1">
                <a:latin typeface="Times New Roman" panose="02020603050405020304" pitchFamily="18" charset="0"/>
                <a:cs typeface="Times New Roman" panose="02020603050405020304" pitchFamily="18" charset="0"/>
              </a:rPr>
              <a:t>observed</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CI</a:t>
            </a:r>
            <a:r>
              <a:rPr lang="en-US" sz="1800" baseline="-25000" dirty="0" err="1">
                <a:latin typeface="Times New Roman" panose="02020603050405020304" pitchFamily="18" charset="0"/>
                <a:cs typeface="Times New Roman" panose="02020603050405020304" pitchFamily="18" charset="0"/>
              </a:rPr>
              <a:t>intrinsic</a:t>
            </a:r>
            <a:r>
              <a:rPr lang="en-US" sz="1800" dirty="0"/>
              <a:t>.</a:t>
            </a:r>
          </a:p>
          <a:p>
            <a:pPr eaLnBrk="1" hangingPunct="1"/>
            <a:endParaRPr lang="en-US" altLang="en-US" sz="1800" dirty="0"/>
          </a:p>
        </p:txBody>
      </p:sp>
      <p:sp>
        <p:nvSpPr>
          <p:cNvPr id="400386" name="Rectangle 2"/>
          <p:cNvSpPr>
            <a:spLocks noGrp="1" noChangeArrowheads="1"/>
          </p:cNvSpPr>
          <p:nvPr>
            <p:ph type="title"/>
          </p:nvPr>
        </p:nvSpPr>
        <p:spPr>
          <a:xfrm>
            <a:off x="457200" y="220741"/>
            <a:ext cx="8229600" cy="942706"/>
          </a:xfrm>
        </p:spPr>
        <p:txBody>
          <a:bodyPr/>
          <a:lstStyle/>
          <a:p>
            <a:r>
              <a:rPr lang="en-US" altLang="en-US" dirty="0" smtClean="0"/>
              <a:t>Interstellar Medium</a:t>
            </a:r>
            <a:endParaRPr lang="en-US" altLang="en-US" dirty="0"/>
          </a:p>
        </p:txBody>
      </p:sp>
      <mc:AlternateContent xmlns:mc="http://schemas.openxmlformats.org/markup-compatibility/2006" xmlns:a14="http://schemas.microsoft.com/office/drawing/2010/main">
        <mc:Choice Requires="a14">
          <p:sp>
            <p:nvSpPr>
              <p:cNvPr id="8" name="TextBox 7"/>
              <p:cNvSpPr txBox="1"/>
              <p:nvPr/>
            </p:nvSpPr>
            <p:spPr>
              <a:xfrm>
                <a:off x="2614538" y="4936626"/>
                <a:ext cx="2846870" cy="276999"/>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𝜆</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i="1">
                              <a:latin typeface="Cambria Math" panose="02040503050406030204" pitchFamily="18" charset="0"/>
                              <a:ea typeface="Cambria Math" panose="02040503050406030204" pitchFamily="18" charset="0"/>
                            </a:rPr>
                            <m:t>𝜆</m:t>
                          </m:r>
                        </m:sub>
                      </m:sSub>
                      <m:r>
                        <a:rPr lang="en-US" sz="1800" b="0" i="1" smtClean="0">
                          <a:latin typeface="Cambria Math" panose="02040503050406030204" pitchFamily="18" charset="0"/>
                        </a:rPr>
                        <m:t>=5</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𝑑</m:t>
                          </m:r>
                        </m:e>
                      </m:func>
                      <m:r>
                        <a:rPr lang="en-US" sz="1800" b="0" i="1" smtClean="0">
                          <a:latin typeface="Cambria Math" panose="02040503050406030204" pitchFamily="18" charset="0"/>
                        </a:rPr>
                        <m:t>−5+</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𝐴</m:t>
                          </m:r>
                        </m:e>
                        <m:sub>
                          <m:r>
                            <a:rPr lang="en-US" sz="1800" i="1">
                              <a:latin typeface="Cambria Math" panose="02040503050406030204" pitchFamily="18" charset="0"/>
                              <a:ea typeface="Cambria Math" panose="02040503050406030204" pitchFamily="18" charset="0"/>
                            </a:rPr>
                            <m:t>𝜆</m:t>
                          </m:r>
                        </m:sub>
                      </m:sSub>
                    </m:oMath>
                  </m:oMathPara>
                </a14:m>
                <a:endParaRPr lang="en-US" sz="18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2614538" y="4936626"/>
                <a:ext cx="2846870" cy="276999"/>
              </a:xfrm>
              <a:prstGeom prst="rect">
                <a:avLst/>
              </a:prstGeom>
              <a:blipFill>
                <a:blip r:embed="rId3"/>
                <a:stretch>
                  <a:fillRect b="-40000"/>
                </a:stretch>
              </a:blipFill>
            </p:spPr>
            <p:txBody>
              <a:bodyPr/>
              <a:lstStyle/>
              <a:p>
                <a:r>
                  <a:rPr lang="en-US">
                    <a:noFill/>
                  </a:rPr>
                  <a:t> </a:t>
                </a:r>
              </a:p>
            </p:txBody>
          </p:sp>
        </mc:Fallback>
      </mc:AlternateContent>
    </p:spTree>
    <p:extLst>
      <p:ext uri="{BB962C8B-B14F-4D97-AF65-F5344CB8AC3E}">
        <p14:creationId xmlns:p14="http://schemas.microsoft.com/office/powerpoint/2010/main" val="5018504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4"/>
          <p:cNvSpPr>
            <a:spLocks noGrp="1"/>
          </p:cNvSpPr>
          <p:nvPr>
            <p:ph type="dt" sz="half" idx="10"/>
          </p:nvPr>
        </p:nvSpPr>
        <p:spPr/>
        <p:txBody>
          <a:bodyPr/>
          <a:lstStyle/>
          <a:p>
            <a:r>
              <a:rPr lang="en-US" altLang="en-US" smtClean="0"/>
              <a:t>September 27, 2018</a:t>
            </a:r>
            <a:endParaRPr lang="en-US" altLang="en-US"/>
          </a:p>
        </p:txBody>
      </p:sp>
      <p:sp>
        <p:nvSpPr>
          <p:cNvPr id="594946" name="Rectangle 2"/>
          <p:cNvSpPr>
            <a:spLocks noChangeArrowheads="1"/>
          </p:cNvSpPr>
          <p:nvPr/>
        </p:nvSpPr>
        <p:spPr bwMode="auto">
          <a:xfrm>
            <a:off x="457200" y="783075"/>
            <a:ext cx="8448675" cy="51468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9999FF"/>
              </a:buClr>
              <a:buSzPct val="80000"/>
              <a:buFont typeface="Wingdings" panose="05000000000000000000" pitchFamily="2" charset="2"/>
              <a:buChar char="q"/>
              <a:defRPr sz="3200">
                <a:solidFill>
                  <a:schemeClr val="bg2"/>
                </a:solidFill>
                <a:latin typeface="Tahoma" panose="020B0604030504040204" pitchFamily="34" charset="0"/>
              </a:defRPr>
            </a:lvl1pPr>
            <a:lvl2pPr marL="742950" indent="-285750" algn="l">
              <a:spcBef>
                <a:spcPct val="20000"/>
              </a:spcBef>
              <a:buClr>
                <a:srgbClr val="9999FF"/>
              </a:buClr>
              <a:buSzPct val="65000"/>
              <a:buFont typeface="Wingdings" panose="05000000000000000000" pitchFamily="2" charset="2"/>
              <a:buChar char="n"/>
              <a:defRPr sz="2800">
                <a:solidFill>
                  <a:schemeClr val="bg2"/>
                </a:solidFill>
                <a:latin typeface="Tahoma" panose="020B0604030504040204" pitchFamily="34" charset="0"/>
              </a:defRPr>
            </a:lvl2pPr>
            <a:lvl3pPr marL="1143000" indent="-228600" algn="l">
              <a:spcBef>
                <a:spcPct val="20000"/>
              </a:spcBef>
              <a:buClr>
                <a:srgbClr val="9999FF"/>
              </a:buClr>
              <a:buSzPct val="65000"/>
              <a:buFont typeface="Wingdings" panose="05000000000000000000" pitchFamily="2" charset="2"/>
              <a:buChar char="n"/>
              <a:defRPr sz="2400">
                <a:solidFill>
                  <a:schemeClr val="bg2"/>
                </a:solidFill>
                <a:latin typeface="Tahoma" panose="020B0604030504040204" pitchFamily="34" charset="0"/>
              </a:defRPr>
            </a:lvl3pPr>
            <a:lvl4pPr marL="1600200" indent="-228600" algn="l">
              <a:spcBef>
                <a:spcPct val="20000"/>
              </a:spcBef>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4pPr>
            <a:lvl5pPr marL="2057400" indent="-228600" algn="l">
              <a:spcBef>
                <a:spcPct val="20000"/>
              </a:spcBef>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5pPr>
            <a:lvl6pPr marL="25146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6pPr>
            <a:lvl7pPr marL="29718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7pPr>
            <a:lvl8pPr marL="34290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8pPr>
            <a:lvl9pPr marL="38862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9pPr>
          </a:lstStyle>
          <a:p>
            <a:pPr eaLnBrk="1" hangingPunct="1"/>
            <a:r>
              <a:rPr lang="en-US" altLang="en-US" sz="1800" i="0" dirty="0" smtClean="0"/>
              <a:t>There is an aspect of the effect of dust that often gives students difficulty, so let’s discuss it in some detail.</a:t>
            </a:r>
          </a:p>
          <a:p>
            <a:pPr eaLnBrk="1" hangingPunct="1"/>
            <a:r>
              <a:rPr lang="en-US" altLang="en-US" sz="1800" dirty="0" smtClean="0"/>
              <a:t>First, there are a couple of direct experiences you yourself have had.  One is the blue appearance of thin smoke seen by reflected light.</a:t>
            </a:r>
          </a:p>
          <a:p>
            <a:pPr eaLnBrk="1" hangingPunct="1"/>
            <a:endParaRPr lang="en-US" altLang="en-US" sz="1800" dirty="0"/>
          </a:p>
          <a:p>
            <a:pPr eaLnBrk="1" hangingPunct="1"/>
            <a:endParaRPr lang="en-US" altLang="en-US" sz="1800" dirty="0" smtClean="0"/>
          </a:p>
          <a:p>
            <a:pPr eaLnBrk="1" hangingPunct="1"/>
            <a:endParaRPr lang="en-US" altLang="en-US" sz="1800" dirty="0"/>
          </a:p>
          <a:p>
            <a:pPr eaLnBrk="1" hangingPunct="1"/>
            <a:endParaRPr lang="en-US" altLang="en-US" sz="1800" dirty="0" smtClean="0"/>
          </a:p>
          <a:p>
            <a:pPr eaLnBrk="1" hangingPunct="1"/>
            <a:endParaRPr lang="en-US" altLang="en-US" sz="1800" dirty="0"/>
          </a:p>
          <a:p>
            <a:pPr eaLnBrk="1" hangingPunct="1"/>
            <a:r>
              <a:rPr lang="en-US" altLang="en-US" sz="1800" dirty="0" smtClean="0"/>
              <a:t>Sufficiently tiny dust particles tend to reflect blue light, because blue light has a shorter wavelength that red light, and so it scatters more easily on particles of similar size.  This is Mie scattering, so is somewhat different than the Rayleigh scattering that explains why the sky is blue.</a:t>
            </a:r>
          </a:p>
        </p:txBody>
      </p:sp>
      <p:sp>
        <p:nvSpPr>
          <p:cNvPr id="594947" name="Rectangle 3"/>
          <p:cNvSpPr>
            <a:spLocks noGrp="1" noChangeArrowheads="1"/>
          </p:cNvSpPr>
          <p:nvPr>
            <p:ph type="title"/>
          </p:nvPr>
        </p:nvSpPr>
        <p:spPr>
          <a:xfrm>
            <a:off x="161925" y="-118625"/>
            <a:ext cx="8858250" cy="914400"/>
          </a:xfrm>
        </p:spPr>
        <p:txBody>
          <a:bodyPr/>
          <a:lstStyle/>
          <a:p>
            <a:r>
              <a:rPr lang="en-US" altLang="en-US" sz="3600" dirty="0" smtClean="0"/>
              <a:t>Black and Blue Dust</a:t>
            </a:r>
            <a:endParaRPr lang="en-US" altLang="en-US" sz="3600" dirty="0"/>
          </a:p>
        </p:txBody>
      </p:sp>
      <p:pic>
        <p:nvPicPr>
          <p:cNvPr id="3" name="Picture 2"/>
          <p:cNvPicPr>
            <a:picLocks noChangeAspect="1"/>
          </p:cNvPicPr>
          <p:nvPr/>
        </p:nvPicPr>
        <p:blipFill>
          <a:blip r:embed="rId3"/>
          <a:stretch>
            <a:fillRect/>
          </a:stretch>
        </p:blipFill>
        <p:spPr>
          <a:xfrm>
            <a:off x="461160" y="1989056"/>
            <a:ext cx="8259780" cy="1680671"/>
          </a:xfrm>
          <a:prstGeom prst="rect">
            <a:avLst/>
          </a:prstGeom>
        </p:spPr>
      </p:pic>
      <p:sp>
        <p:nvSpPr>
          <p:cNvPr id="4" name="TextBox 3"/>
          <p:cNvSpPr txBox="1"/>
          <p:nvPr/>
        </p:nvSpPr>
        <p:spPr>
          <a:xfrm>
            <a:off x="6918505" y="2309568"/>
            <a:ext cx="1557158" cy="307777"/>
          </a:xfrm>
          <a:prstGeom prst="rect">
            <a:avLst/>
          </a:prstGeom>
          <a:noFill/>
        </p:spPr>
        <p:txBody>
          <a:bodyPr wrap="none" rtlCol="0">
            <a:spAutoFit/>
          </a:bodyPr>
          <a:lstStyle/>
          <a:p>
            <a:pPr algn="l"/>
            <a:r>
              <a:rPr lang="en-US" sz="1400" dirty="0" smtClean="0">
                <a:solidFill>
                  <a:schemeClr val="tx1"/>
                </a:solidFill>
              </a:rPr>
              <a:t>© Mitch Martinez</a:t>
            </a:r>
          </a:p>
        </p:txBody>
      </p:sp>
      <p:grpSp>
        <p:nvGrpSpPr>
          <p:cNvPr id="24" name="Group 23"/>
          <p:cNvGrpSpPr/>
          <p:nvPr/>
        </p:nvGrpSpPr>
        <p:grpSpPr>
          <a:xfrm>
            <a:off x="5903417" y="4536778"/>
            <a:ext cx="2662200" cy="1396624"/>
            <a:chOff x="5648893" y="4536778"/>
            <a:chExt cx="2662200" cy="1396624"/>
          </a:xfrm>
        </p:grpSpPr>
        <p:sp>
          <p:nvSpPr>
            <p:cNvPr id="76" name="Double Wave 75"/>
            <p:cNvSpPr/>
            <p:nvPr/>
          </p:nvSpPr>
          <p:spPr bwMode="auto">
            <a:xfrm>
              <a:off x="7783063" y="5127606"/>
              <a:ext cx="473295" cy="377072"/>
            </a:xfrm>
            <a:prstGeom prst="doubleWave">
              <a:avLst/>
            </a:prstGeom>
            <a:noFill/>
            <a:ln w="38100" cap="flat" cmpd="sng" algn="ctr">
              <a:solidFill>
                <a:schemeClr val="bg2">
                  <a:lumMod val="40000"/>
                  <a:lumOff val="60000"/>
                </a:schemeClr>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77" name="Rectangle 76"/>
            <p:cNvSpPr/>
            <p:nvPr/>
          </p:nvSpPr>
          <p:spPr bwMode="auto">
            <a:xfrm>
              <a:off x="8237306" y="5185249"/>
              <a:ext cx="45719" cy="281428"/>
            </a:xfrm>
            <a:prstGeom prst="rect">
              <a:avLst/>
            </a:prstGeom>
            <a:solidFill>
              <a:schemeClr val="tx1"/>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78" name="Rectangle 77"/>
            <p:cNvSpPr/>
            <p:nvPr/>
          </p:nvSpPr>
          <p:spPr bwMode="auto">
            <a:xfrm>
              <a:off x="7757552" y="5157255"/>
              <a:ext cx="45719" cy="281428"/>
            </a:xfrm>
            <a:prstGeom prst="rect">
              <a:avLst/>
            </a:prstGeom>
            <a:solidFill>
              <a:schemeClr val="tx1"/>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grpSp>
          <p:nvGrpSpPr>
            <p:cNvPr id="20" name="Group 19"/>
            <p:cNvGrpSpPr/>
            <p:nvPr/>
          </p:nvGrpSpPr>
          <p:grpSpPr>
            <a:xfrm>
              <a:off x="5648893" y="4536778"/>
              <a:ext cx="2662200" cy="1396624"/>
              <a:chOff x="4821452" y="4953382"/>
              <a:chExt cx="2662200" cy="1396624"/>
            </a:xfrm>
          </p:grpSpPr>
          <p:sp>
            <p:nvSpPr>
              <p:cNvPr id="5" name="Cloud 4"/>
              <p:cNvSpPr/>
              <p:nvPr/>
            </p:nvSpPr>
            <p:spPr bwMode="auto">
              <a:xfrm>
                <a:off x="5381626" y="5348734"/>
                <a:ext cx="974574" cy="711598"/>
              </a:xfrm>
              <a:prstGeom prst="cloud">
                <a:avLst/>
              </a:prstGeom>
              <a:solidFill>
                <a:schemeClr val="tx1">
                  <a:lumMod val="85000"/>
                </a:schemeClr>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grpSp>
            <p:nvGrpSpPr>
              <p:cNvPr id="8" name="Group 7"/>
              <p:cNvGrpSpPr/>
              <p:nvPr/>
            </p:nvGrpSpPr>
            <p:grpSpPr>
              <a:xfrm>
                <a:off x="5925863" y="5542960"/>
                <a:ext cx="522822" cy="377072"/>
                <a:chOff x="2039655" y="5542960"/>
                <a:chExt cx="522822" cy="377072"/>
              </a:xfrm>
            </p:grpSpPr>
            <p:sp>
              <p:nvSpPr>
                <p:cNvPr id="32" name="Double Wave 31"/>
                <p:cNvSpPr/>
                <p:nvPr/>
              </p:nvSpPr>
              <p:spPr bwMode="auto">
                <a:xfrm>
                  <a:off x="2062515" y="5542960"/>
                  <a:ext cx="473295" cy="377072"/>
                </a:xfrm>
                <a:prstGeom prst="doubleWave">
                  <a:avLst/>
                </a:prstGeom>
                <a:noFill/>
                <a:ln w="38100" cap="flat" cmpd="sng" algn="ctr">
                  <a:solidFill>
                    <a:schemeClr val="bg2">
                      <a:lumMod val="40000"/>
                      <a:lumOff val="60000"/>
                    </a:schemeClr>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35" name="Rectangle 34"/>
                <p:cNvSpPr/>
                <p:nvPr/>
              </p:nvSpPr>
              <p:spPr bwMode="auto">
                <a:xfrm>
                  <a:off x="2516758" y="5591176"/>
                  <a:ext cx="45719" cy="281428"/>
                </a:xfrm>
                <a:prstGeom prst="rect">
                  <a:avLst/>
                </a:prstGeom>
                <a:solidFill>
                  <a:schemeClr val="tx1"/>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36" name="Rectangle 35"/>
                <p:cNvSpPr/>
                <p:nvPr/>
              </p:nvSpPr>
              <p:spPr bwMode="auto">
                <a:xfrm>
                  <a:off x="2039655" y="5581650"/>
                  <a:ext cx="45719" cy="281428"/>
                </a:xfrm>
                <a:prstGeom prst="rect">
                  <a:avLst/>
                </a:prstGeom>
                <a:solidFill>
                  <a:schemeClr val="tx1">
                    <a:lumMod val="85000"/>
                  </a:schemeClr>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grpSp>
          <p:grpSp>
            <p:nvGrpSpPr>
              <p:cNvPr id="38" name="Group 37"/>
              <p:cNvGrpSpPr/>
              <p:nvPr/>
            </p:nvGrpSpPr>
            <p:grpSpPr>
              <a:xfrm>
                <a:off x="6426778" y="5533828"/>
                <a:ext cx="522822" cy="377072"/>
                <a:chOff x="2039655" y="5542960"/>
                <a:chExt cx="522822" cy="377072"/>
              </a:xfrm>
            </p:grpSpPr>
            <p:sp>
              <p:nvSpPr>
                <p:cNvPr id="39" name="Double Wave 38"/>
                <p:cNvSpPr/>
                <p:nvPr/>
              </p:nvSpPr>
              <p:spPr bwMode="auto">
                <a:xfrm>
                  <a:off x="2062515" y="5542960"/>
                  <a:ext cx="473295" cy="377072"/>
                </a:xfrm>
                <a:prstGeom prst="doubleWave">
                  <a:avLst/>
                </a:prstGeom>
                <a:noFill/>
                <a:ln w="38100" cap="flat" cmpd="sng" algn="ctr">
                  <a:solidFill>
                    <a:schemeClr val="bg2">
                      <a:lumMod val="40000"/>
                      <a:lumOff val="60000"/>
                    </a:schemeClr>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40" name="Rectangle 39"/>
                <p:cNvSpPr/>
                <p:nvPr/>
              </p:nvSpPr>
              <p:spPr bwMode="auto">
                <a:xfrm>
                  <a:off x="2516758" y="5591176"/>
                  <a:ext cx="45719" cy="281428"/>
                </a:xfrm>
                <a:prstGeom prst="rect">
                  <a:avLst/>
                </a:prstGeom>
                <a:solidFill>
                  <a:schemeClr val="tx1"/>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41" name="Rectangle 40"/>
                <p:cNvSpPr/>
                <p:nvPr/>
              </p:nvSpPr>
              <p:spPr bwMode="auto">
                <a:xfrm>
                  <a:off x="2039655" y="5581650"/>
                  <a:ext cx="45719" cy="281428"/>
                </a:xfrm>
                <a:prstGeom prst="rect">
                  <a:avLst/>
                </a:prstGeom>
                <a:solidFill>
                  <a:schemeClr val="tx1"/>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grpSp>
          <p:grpSp>
            <p:nvGrpSpPr>
              <p:cNvPr id="46" name="Group 45"/>
              <p:cNvGrpSpPr/>
              <p:nvPr/>
            </p:nvGrpSpPr>
            <p:grpSpPr>
              <a:xfrm rot="7575096">
                <a:off x="5657932" y="5684068"/>
                <a:ext cx="522822" cy="377072"/>
                <a:chOff x="2039655" y="5542960"/>
                <a:chExt cx="522822" cy="377072"/>
              </a:xfrm>
            </p:grpSpPr>
            <p:sp>
              <p:nvSpPr>
                <p:cNvPr id="47" name="Double Wave 46"/>
                <p:cNvSpPr/>
                <p:nvPr/>
              </p:nvSpPr>
              <p:spPr bwMode="auto">
                <a:xfrm>
                  <a:off x="2062515" y="5542960"/>
                  <a:ext cx="473295" cy="377072"/>
                </a:xfrm>
                <a:prstGeom prst="doubleWave">
                  <a:avLst/>
                </a:prstGeom>
                <a:noFill/>
                <a:ln w="38100" cap="flat" cmpd="sng" algn="ctr">
                  <a:solidFill>
                    <a:schemeClr val="bg2">
                      <a:lumMod val="40000"/>
                      <a:lumOff val="60000"/>
                    </a:schemeClr>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48" name="Rectangle 47"/>
                <p:cNvSpPr/>
                <p:nvPr/>
              </p:nvSpPr>
              <p:spPr bwMode="auto">
                <a:xfrm>
                  <a:off x="2516758" y="5591176"/>
                  <a:ext cx="45719" cy="281428"/>
                </a:xfrm>
                <a:prstGeom prst="rect">
                  <a:avLst/>
                </a:prstGeom>
                <a:solidFill>
                  <a:schemeClr val="tx1"/>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49" name="Rectangle 48"/>
                <p:cNvSpPr/>
                <p:nvPr/>
              </p:nvSpPr>
              <p:spPr bwMode="auto">
                <a:xfrm>
                  <a:off x="2039655" y="5581650"/>
                  <a:ext cx="45719" cy="281428"/>
                </a:xfrm>
                <a:prstGeom prst="rect">
                  <a:avLst/>
                </a:prstGeom>
                <a:solidFill>
                  <a:schemeClr val="tx1">
                    <a:lumMod val="85000"/>
                  </a:schemeClr>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grpSp>
          <p:grpSp>
            <p:nvGrpSpPr>
              <p:cNvPr id="42" name="Group 41"/>
              <p:cNvGrpSpPr/>
              <p:nvPr/>
            </p:nvGrpSpPr>
            <p:grpSpPr>
              <a:xfrm rot="14529009">
                <a:off x="5511892" y="5256574"/>
                <a:ext cx="522822" cy="377072"/>
                <a:chOff x="2039655" y="5542960"/>
                <a:chExt cx="522822" cy="377072"/>
              </a:xfrm>
            </p:grpSpPr>
            <p:sp>
              <p:nvSpPr>
                <p:cNvPr id="43" name="Double Wave 42"/>
                <p:cNvSpPr/>
                <p:nvPr/>
              </p:nvSpPr>
              <p:spPr bwMode="auto">
                <a:xfrm>
                  <a:off x="2062515" y="5542960"/>
                  <a:ext cx="473295" cy="377072"/>
                </a:xfrm>
                <a:prstGeom prst="doubleWave">
                  <a:avLst/>
                </a:prstGeom>
                <a:noFill/>
                <a:ln w="38100" cap="flat" cmpd="sng" algn="ctr">
                  <a:solidFill>
                    <a:schemeClr val="bg2">
                      <a:lumMod val="40000"/>
                      <a:lumOff val="60000"/>
                    </a:schemeClr>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44" name="Rectangle 43"/>
                <p:cNvSpPr/>
                <p:nvPr/>
              </p:nvSpPr>
              <p:spPr bwMode="auto">
                <a:xfrm>
                  <a:off x="2516758" y="5591176"/>
                  <a:ext cx="45719" cy="281428"/>
                </a:xfrm>
                <a:prstGeom prst="rect">
                  <a:avLst/>
                </a:prstGeom>
                <a:solidFill>
                  <a:schemeClr val="tx1"/>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45" name="Rectangle 44"/>
                <p:cNvSpPr/>
                <p:nvPr/>
              </p:nvSpPr>
              <p:spPr bwMode="auto">
                <a:xfrm>
                  <a:off x="2039655" y="5581650"/>
                  <a:ext cx="45719" cy="281428"/>
                </a:xfrm>
                <a:prstGeom prst="rect">
                  <a:avLst/>
                </a:prstGeom>
                <a:solidFill>
                  <a:schemeClr val="tx1">
                    <a:lumMod val="85000"/>
                  </a:schemeClr>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grpSp>
          <p:grpSp>
            <p:nvGrpSpPr>
              <p:cNvPr id="10" name="Group 9"/>
              <p:cNvGrpSpPr/>
              <p:nvPr/>
            </p:nvGrpSpPr>
            <p:grpSpPr>
              <a:xfrm>
                <a:off x="5075771" y="5609642"/>
                <a:ext cx="2407881" cy="377072"/>
                <a:chOff x="5166260" y="5542960"/>
                <a:chExt cx="2407881" cy="377072"/>
              </a:xfrm>
            </p:grpSpPr>
            <p:sp>
              <p:nvSpPr>
                <p:cNvPr id="6" name="Double Wave 5"/>
                <p:cNvSpPr/>
                <p:nvPr/>
              </p:nvSpPr>
              <p:spPr bwMode="auto">
                <a:xfrm>
                  <a:off x="5184357" y="5542960"/>
                  <a:ext cx="1311095" cy="377072"/>
                </a:xfrm>
                <a:prstGeom prst="doubleWave">
                  <a:avLst/>
                </a:prstGeom>
                <a:noFill/>
                <a:ln w="38100" cap="flat" cmpd="sng" algn="ctr">
                  <a:solidFill>
                    <a:srgbClr val="FF00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grpSp>
              <p:nvGrpSpPr>
                <p:cNvPr id="9" name="Group 8"/>
                <p:cNvGrpSpPr/>
                <p:nvPr/>
              </p:nvGrpSpPr>
              <p:grpSpPr>
                <a:xfrm>
                  <a:off x="6472591" y="5542960"/>
                  <a:ext cx="1073483" cy="377072"/>
                  <a:chOff x="6472591" y="5542960"/>
                  <a:chExt cx="1073483" cy="377072"/>
                </a:xfrm>
              </p:grpSpPr>
              <p:sp>
                <p:nvSpPr>
                  <p:cNvPr id="52" name="Double Wave 51"/>
                  <p:cNvSpPr/>
                  <p:nvPr/>
                </p:nvSpPr>
                <p:spPr bwMode="auto">
                  <a:xfrm>
                    <a:off x="6490598" y="5542960"/>
                    <a:ext cx="1055476" cy="377072"/>
                  </a:xfrm>
                  <a:prstGeom prst="doubleWave">
                    <a:avLst/>
                  </a:prstGeom>
                  <a:noFill/>
                  <a:ln w="38100" cap="flat" cmpd="sng" algn="ctr">
                    <a:solidFill>
                      <a:srgbClr val="FF00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50" name="Rectangle 49"/>
                  <p:cNvSpPr/>
                  <p:nvPr/>
                </p:nvSpPr>
                <p:spPr bwMode="auto">
                  <a:xfrm>
                    <a:off x="6472591" y="5600504"/>
                    <a:ext cx="49831" cy="196187"/>
                  </a:xfrm>
                  <a:prstGeom prst="rect">
                    <a:avLst/>
                  </a:prstGeom>
                  <a:solidFill>
                    <a:schemeClr val="tx1"/>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grpSp>
            <p:sp>
              <p:nvSpPr>
                <p:cNvPr id="51" name="Rectangle 50"/>
                <p:cNvSpPr/>
                <p:nvPr/>
              </p:nvSpPr>
              <p:spPr bwMode="auto">
                <a:xfrm>
                  <a:off x="5166260" y="5581650"/>
                  <a:ext cx="45719" cy="281428"/>
                </a:xfrm>
                <a:prstGeom prst="rect">
                  <a:avLst/>
                </a:prstGeom>
                <a:solidFill>
                  <a:schemeClr val="tx1"/>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54" name="Rectangle 53"/>
                <p:cNvSpPr/>
                <p:nvPr/>
              </p:nvSpPr>
              <p:spPr bwMode="auto">
                <a:xfrm>
                  <a:off x="7528422" y="5591176"/>
                  <a:ext cx="45719" cy="281428"/>
                </a:xfrm>
                <a:prstGeom prst="rect">
                  <a:avLst/>
                </a:prstGeom>
                <a:solidFill>
                  <a:schemeClr val="tx1"/>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grpSp>
          <p:cxnSp>
            <p:nvCxnSpPr>
              <p:cNvPr id="12" name="Straight Arrow Connector 11"/>
              <p:cNvCxnSpPr/>
              <p:nvPr/>
            </p:nvCxnSpPr>
            <p:spPr bwMode="auto">
              <a:xfrm flipH="1">
                <a:off x="4821452" y="5638382"/>
                <a:ext cx="300038" cy="0"/>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cxnSp>
            <p:nvCxnSpPr>
              <p:cNvPr id="58" name="Straight Arrow Connector 57"/>
              <p:cNvCxnSpPr/>
              <p:nvPr/>
            </p:nvCxnSpPr>
            <p:spPr bwMode="auto">
              <a:xfrm flipH="1">
                <a:off x="4826211" y="5952712"/>
                <a:ext cx="300038" cy="0"/>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cxnSp>
            <p:nvCxnSpPr>
              <p:cNvPr id="59" name="Straight Arrow Connector 58"/>
              <p:cNvCxnSpPr/>
              <p:nvPr/>
            </p:nvCxnSpPr>
            <p:spPr bwMode="auto">
              <a:xfrm flipH="1">
                <a:off x="5730363" y="6173396"/>
                <a:ext cx="180579" cy="176610"/>
              </a:xfrm>
              <a:prstGeom prst="straightConnector1">
                <a:avLst/>
              </a:prstGeom>
              <a:solidFill>
                <a:schemeClr val="accent1"/>
              </a:solidFill>
              <a:ln w="38100" cap="flat" cmpd="sng" algn="ctr">
                <a:solidFill>
                  <a:schemeClr val="bg2">
                    <a:lumMod val="40000"/>
                    <a:lumOff val="60000"/>
                  </a:schemeClr>
                </a:solidFill>
                <a:prstDash val="solid"/>
                <a:round/>
                <a:headEnd type="none" w="med" len="med"/>
                <a:tailEnd type="arrow" w="med" len="med"/>
              </a:ln>
              <a:effectLst/>
            </p:spPr>
          </p:cxnSp>
          <p:cxnSp>
            <p:nvCxnSpPr>
              <p:cNvPr id="61" name="Straight Arrow Connector 60"/>
              <p:cNvCxnSpPr/>
              <p:nvPr/>
            </p:nvCxnSpPr>
            <p:spPr bwMode="auto">
              <a:xfrm flipH="1">
                <a:off x="5601520" y="5967476"/>
                <a:ext cx="43129" cy="246820"/>
              </a:xfrm>
              <a:prstGeom prst="straightConnector1">
                <a:avLst/>
              </a:prstGeom>
              <a:solidFill>
                <a:schemeClr val="accent1"/>
              </a:solidFill>
              <a:ln w="38100" cap="flat" cmpd="sng" algn="ctr">
                <a:solidFill>
                  <a:schemeClr val="bg2">
                    <a:lumMod val="40000"/>
                    <a:lumOff val="60000"/>
                  </a:schemeClr>
                </a:solidFill>
                <a:prstDash val="solid"/>
                <a:round/>
                <a:headEnd type="none" w="med" len="med"/>
                <a:tailEnd type="arrow" w="med" len="med"/>
              </a:ln>
              <a:effectLst/>
            </p:spPr>
          </p:cxnSp>
          <p:cxnSp>
            <p:nvCxnSpPr>
              <p:cNvPr id="62" name="Straight Arrow Connector 61"/>
              <p:cNvCxnSpPr/>
              <p:nvPr/>
            </p:nvCxnSpPr>
            <p:spPr bwMode="auto">
              <a:xfrm flipH="1" flipV="1">
                <a:off x="5349837" y="5207038"/>
                <a:ext cx="177278" cy="100119"/>
              </a:xfrm>
              <a:prstGeom prst="straightConnector1">
                <a:avLst/>
              </a:prstGeom>
              <a:solidFill>
                <a:schemeClr val="accent1"/>
              </a:solidFill>
              <a:ln w="38100" cap="flat" cmpd="sng" algn="ctr">
                <a:solidFill>
                  <a:schemeClr val="bg2">
                    <a:lumMod val="40000"/>
                    <a:lumOff val="60000"/>
                  </a:schemeClr>
                </a:solidFill>
                <a:prstDash val="solid"/>
                <a:round/>
                <a:headEnd type="none" w="med" len="med"/>
                <a:tailEnd type="arrow" w="med" len="med"/>
              </a:ln>
              <a:effectLst/>
            </p:spPr>
          </p:cxnSp>
          <p:cxnSp>
            <p:nvCxnSpPr>
              <p:cNvPr id="64" name="Straight Arrow Connector 63"/>
              <p:cNvCxnSpPr/>
              <p:nvPr/>
            </p:nvCxnSpPr>
            <p:spPr bwMode="auto">
              <a:xfrm flipH="1" flipV="1">
                <a:off x="5730363" y="4953382"/>
                <a:ext cx="72081" cy="199092"/>
              </a:xfrm>
              <a:prstGeom prst="straightConnector1">
                <a:avLst/>
              </a:prstGeom>
              <a:solidFill>
                <a:schemeClr val="accent1"/>
              </a:solidFill>
              <a:ln w="38100" cap="flat" cmpd="sng" algn="ctr">
                <a:solidFill>
                  <a:schemeClr val="bg2">
                    <a:lumMod val="40000"/>
                    <a:lumOff val="60000"/>
                  </a:schemeClr>
                </a:solidFill>
                <a:prstDash val="solid"/>
                <a:round/>
                <a:headEnd type="none" w="med" len="med"/>
                <a:tailEnd type="arrow" w="med" len="med"/>
              </a:ln>
              <a:effectLst/>
            </p:spPr>
          </p:cxnSp>
        </p:grpSp>
      </p:grpSp>
      <p:sp>
        <p:nvSpPr>
          <p:cNvPr id="71" name="Rectangle 2"/>
          <p:cNvSpPr>
            <a:spLocks noChangeArrowheads="1"/>
          </p:cNvSpPr>
          <p:nvPr/>
        </p:nvSpPr>
        <p:spPr bwMode="auto">
          <a:xfrm>
            <a:off x="449161" y="4773621"/>
            <a:ext cx="4690016" cy="1260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9999FF"/>
              </a:buClr>
              <a:buSzPct val="80000"/>
              <a:buFont typeface="Wingdings" panose="05000000000000000000" pitchFamily="2" charset="2"/>
              <a:buChar char="q"/>
              <a:defRPr sz="3200">
                <a:solidFill>
                  <a:schemeClr val="bg2"/>
                </a:solidFill>
                <a:latin typeface="Tahoma" panose="020B0604030504040204" pitchFamily="34" charset="0"/>
              </a:defRPr>
            </a:lvl1pPr>
            <a:lvl2pPr marL="742950" indent="-285750" algn="l">
              <a:spcBef>
                <a:spcPct val="20000"/>
              </a:spcBef>
              <a:buClr>
                <a:srgbClr val="9999FF"/>
              </a:buClr>
              <a:buSzPct val="65000"/>
              <a:buFont typeface="Wingdings" panose="05000000000000000000" pitchFamily="2" charset="2"/>
              <a:buChar char="n"/>
              <a:defRPr sz="2800">
                <a:solidFill>
                  <a:schemeClr val="bg2"/>
                </a:solidFill>
                <a:latin typeface="Tahoma" panose="020B0604030504040204" pitchFamily="34" charset="0"/>
              </a:defRPr>
            </a:lvl2pPr>
            <a:lvl3pPr marL="1143000" indent="-228600" algn="l">
              <a:spcBef>
                <a:spcPct val="20000"/>
              </a:spcBef>
              <a:buClr>
                <a:srgbClr val="9999FF"/>
              </a:buClr>
              <a:buSzPct val="65000"/>
              <a:buFont typeface="Wingdings" panose="05000000000000000000" pitchFamily="2" charset="2"/>
              <a:buChar char="n"/>
              <a:defRPr sz="2400">
                <a:solidFill>
                  <a:schemeClr val="bg2"/>
                </a:solidFill>
                <a:latin typeface="Tahoma" panose="020B0604030504040204" pitchFamily="34" charset="0"/>
              </a:defRPr>
            </a:lvl3pPr>
            <a:lvl4pPr marL="1600200" indent="-228600" algn="l">
              <a:spcBef>
                <a:spcPct val="20000"/>
              </a:spcBef>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4pPr>
            <a:lvl5pPr marL="2057400" indent="-228600" algn="l">
              <a:spcBef>
                <a:spcPct val="20000"/>
              </a:spcBef>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5pPr>
            <a:lvl6pPr marL="25146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6pPr>
            <a:lvl7pPr marL="29718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7pPr>
            <a:lvl8pPr marL="34290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8pPr>
            <a:lvl9pPr marL="38862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9pPr>
          </a:lstStyle>
          <a:p>
            <a:pPr eaLnBrk="1" hangingPunct="1"/>
            <a:r>
              <a:rPr lang="en-US" altLang="en-US" sz="1800" dirty="0" smtClean="0"/>
              <a:t>However, when you look at an object through such smoke, the object is reddened?  Why?  Because the blue light is scattered and not transmitted.</a:t>
            </a:r>
            <a:endParaRPr lang="en-US" altLang="en-US" sz="1800" i="0" dirty="0"/>
          </a:p>
        </p:txBody>
      </p:sp>
      <p:pic>
        <p:nvPicPr>
          <p:cNvPr id="23" name="Picture 22"/>
          <p:cNvPicPr>
            <a:picLocks noChangeAspect="1"/>
          </p:cNvPicPr>
          <p:nvPr/>
        </p:nvPicPr>
        <p:blipFill>
          <a:blip r:embed="rId4"/>
          <a:stretch>
            <a:fillRect/>
          </a:stretch>
        </p:blipFill>
        <p:spPr>
          <a:xfrm rot="17006746">
            <a:off x="6322893" y="5936803"/>
            <a:ext cx="661832" cy="820672"/>
          </a:xfrm>
          <a:prstGeom prst="rect">
            <a:avLst/>
          </a:prstGeom>
        </p:spPr>
      </p:pic>
      <p:sp>
        <p:nvSpPr>
          <p:cNvPr id="26" name="Sun 25"/>
          <p:cNvSpPr/>
          <p:nvPr/>
        </p:nvSpPr>
        <p:spPr bwMode="auto">
          <a:xfrm>
            <a:off x="8597853" y="5108861"/>
            <a:ext cx="423060" cy="452886"/>
          </a:xfrm>
          <a:prstGeom prst="sun">
            <a:avLst/>
          </a:prstGeom>
          <a:solidFill>
            <a:srgbClr val="FFFF00"/>
          </a:solidFill>
          <a:ln w="9525" cap="flat" cmpd="sng" algn="ctr">
            <a:solidFill>
              <a:srgbClr val="0000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pic>
        <p:nvPicPr>
          <p:cNvPr id="22" name="Picture 21"/>
          <p:cNvPicPr>
            <a:picLocks noChangeAspect="1"/>
          </p:cNvPicPr>
          <p:nvPr/>
        </p:nvPicPr>
        <p:blipFill>
          <a:blip r:embed="rId5"/>
          <a:stretch>
            <a:fillRect/>
          </a:stretch>
        </p:blipFill>
        <p:spPr>
          <a:xfrm flipH="1">
            <a:off x="5242303" y="4982127"/>
            <a:ext cx="613014" cy="800738"/>
          </a:xfrm>
          <a:prstGeom prst="rect">
            <a:avLst/>
          </a:prstGeom>
        </p:spPr>
      </p:pic>
      <p:sp>
        <p:nvSpPr>
          <p:cNvPr id="81" name="Sun 80"/>
          <p:cNvSpPr/>
          <p:nvPr/>
        </p:nvSpPr>
        <p:spPr bwMode="auto">
          <a:xfrm>
            <a:off x="8599424" y="5110434"/>
            <a:ext cx="423060" cy="452886"/>
          </a:xfrm>
          <a:prstGeom prst="sun">
            <a:avLst/>
          </a:prstGeom>
          <a:solidFill>
            <a:srgbClr val="FFC000"/>
          </a:solidFill>
          <a:ln w="9525" cap="flat" cmpd="sng" algn="ctr">
            <a:solidFill>
              <a:srgbClr val="0000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grpSp>
        <p:nvGrpSpPr>
          <p:cNvPr id="30" name="Group 29"/>
          <p:cNvGrpSpPr/>
          <p:nvPr/>
        </p:nvGrpSpPr>
        <p:grpSpPr>
          <a:xfrm>
            <a:off x="1381858" y="2067758"/>
            <a:ext cx="1134361" cy="1275637"/>
            <a:chOff x="1381858" y="2067758"/>
            <a:chExt cx="1134361" cy="1275637"/>
          </a:xfrm>
        </p:grpSpPr>
        <p:pic>
          <p:nvPicPr>
            <p:cNvPr id="28" name="Picture 27"/>
            <p:cNvPicPr>
              <a:picLocks noChangeAspect="1"/>
            </p:cNvPicPr>
            <p:nvPr/>
          </p:nvPicPr>
          <p:blipFill>
            <a:blip r:embed="rId6"/>
            <a:stretch>
              <a:fillRect/>
            </a:stretch>
          </p:blipFill>
          <p:spPr>
            <a:xfrm>
              <a:off x="1381858" y="2067758"/>
              <a:ext cx="1134361" cy="1275637"/>
            </a:xfrm>
            <a:prstGeom prst="rect">
              <a:avLst/>
            </a:prstGeom>
          </p:spPr>
        </p:pic>
        <p:sp>
          <p:nvSpPr>
            <p:cNvPr id="29" name="TextBox 28"/>
            <p:cNvSpPr txBox="1"/>
            <p:nvPr/>
          </p:nvSpPr>
          <p:spPr>
            <a:xfrm>
              <a:off x="1381858" y="2556313"/>
              <a:ext cx="1017357" cy="738664"/>
            </a:xfrm>
            <a:prstGeom prst="rect">
              <a:avLst/>
            </a:prstGeom>
            <a:noFill/>
          </p:spPr>
          <p:txBody>
            <a:bodyPr wrap="square" rtlCol="0">
              <a:spAutoFit/>
            </a:bodyPr>
            <a:lstStyle/>
            <a:p>
              <a:pPr algn="l"/>
              <a:r>
                <a:rPr lang="en-US" sz="1400" dirty="0" smtClean="0"/>
                <a:t>Sun through smoke</a:t>
              </a:r>
            </a:p>
          </p:txBody>
        </p:sp>
      </p:grpSp>
    </p:spTree>
    <p:extLst>
      <p:ext uri="{BB962C8B-B14F-4D97-AF65-F5344CB8AC3E}">
        <p14:creationId xmlns:p14="http://schemas.microsoft.com/office/powerpoint/2010/main" val="3622988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500"/>
                                        <p:tgtEl>
                                          <p:spTgt spid="8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4"/>
          <p:cNvSpPr>
            <a:spLocks noGrp="1"/>
          </p:cNvSpPr>
          <p:nvPr>
            <p:ph type="dt" sz="half" idx="10"/>
          </p:nvPr>
        </p:nvSpPr>
        <p:spPr/>
        <p:txBody>
          <a:bodyPr/>
          <a:lstStyle/>
          <a:p>
            <a:r>
              <a:rPr lang="en-US" altLang="en-US" smtClean="0"/>
              <a:t>September 27, 2018</a:t>
            </a:r>
            <a:endParaRPr lang="en-US" altLang="en-US"/>
          </a:p>
        </p:txBody>
      </p:sp>
      <mc:AlternateContent xmlns:mc="http://schemas.openxmlformats.org/markup-compatibility/2006" xmlns:a14="http://schemas.microsoft.com/office/drawing/2010/main">
        <mc:Choice Requires="a14">
          <p:sp>
            <p:nvSpPr>
              <p:cNvPr id="594946" name="Rectangle 2"/>
              <p:cNvSpPr>
                <a:spLocks noChangeArrowheads="1"/>
              </p:cNvSpPr>
              <p:nvPr/>
            </p:nvSpPr>
            <p:spPr bwMode="auto">
              <a:xfrm>
                <a:off x="457200" y="707659"/>
                <a:ext cx="8448675" cy="4609057"/>
              </a:xfrm>
              <a:prstGeom prst="rect">
                <a:avLst/>
              </a:prstGeom>
              <a:noFill/>
              <a:ln w="9525">
                <a:solidFill>
                  <a:schemeClr val="tx1"/>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lstStyle>
                <a:lvl1pPr marL="342900" indent="-342900" algn="l">
                  <a:spcBef>
                    <a:spcPct val="20000"/>
                  </a:spcBef>
                  <a:buClr>
                    <a:srgbClr val="9999FF"/>
                  </a:buClr>
                  <a:buSzPct val="80000"/>
                  <a:buFont typeface="Wingdings" panose="05000000000000000000" pitchFamily="2" charset="2"/>
                  <a:buChar char="q"/>
                  <a:defRPr sz="3200">
                    <a:solidFill>
                      <a:schemeClr val="bg2"/>
                    </a:solidFill>
                    <a:latin typeface="Tahoma" panose="020B0604030504040204" pitchFamily="34" charset="0"/>
                  </a:defRPr>
                </a:lvl1pPr>
                <a:lvl2pPr marL="742950" indent="-285750" algn="l">
                  <a:spcBef>
                    <a:spcPct val="20000"/>
                  </a:spcBef>
                  <a:buClr>
                    <a:srgbClr val="9999FF"/>
                  </a:buClr>
                  <a:buSzPct val="65000"/>
                  <a:buFont typeface="Wingdings" panose="05000000000000000000" pitchFamily="2" charset="2"/>
                  <a:buChar char="n"/>
                  <a:defRPr sz="2800">
                    <a:solidFill>
                      <a:schemeClr val="bg2"/>
                    </a:solidFill>
                    <a:latin typeface="Tahoma" panose="020B0604030504040204" pitchFamily="34" charset="0"/>
                  </a:defRPr>
                </a:lvl2pPr>
                <a:lvl3pPr marL="1143000" indent="-228600" algn="l">
                  <a:spcBef>
                    <a:spcPct val="20000"/>
                  </a:spcBef>
                  <a:buClr>
                    <a:srgbClr val="9999FF"/>
                  </a:buClr>
                  <a:buSzPct val="65000"/>
                  <a:buFont typeface="Wingdings" panose="05000000000000000000" pitchFamily="2" charset="2"/>
                  <a:buChar char="n"/>
                  <a:defRPr sz="2400">
                    <a:solidFill>
                      <a:schemeClr val="bg2"/>
                    </a:solidFill>
                    <a:latin typeface="Tahoma" panose="020B0604030504040204" pitchFamily="34" charset="0"/>
                  </a:defRPr>
                </a:lvl3pPr>
                <a:lvl4pPr marL="1600200" indent="-228600" algn="l">
                  <a:spcBef>
                    <a:spcPct val="20000"/>
                  </a:spcBef>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4pPr>
                <a:lvl5pPr marL="2057400" indent="-228600" algn="l">
                  <a:spcBef>
                    <a:spcPct val="20000"/>
                  </a:spcBef>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5pPr>
                <a:lvl6pPr marL="25146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6pPr>
                <a:lvl7pPr marL="29718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7pPr>
                <a:lvl8pPr marL="34290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8pPr>
                <a:lvl9pPr marL="38862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9pPr>
              </a:lstStyle>
              <a:p>
                <a:pPr eaLnBrk="1" hangingPunct="1"/>
                <a:r>
                  <a:rPr lang="en-US" altLang="en-US" sz="1800" i="0" dirty="0" smtClean="0"/>
                  <a:t>The amount of scattering depends on how far the light travels through the dust, with some fraction of the remaining light being scattered, so one can write down a simple differential equation: </a:t>
                </a:r>
                <a14:m>
                  <m:oMath xmlns:m="http://schemas.openxmlformats.org/officeDocument/2006/math">
                    <m:r>
                      <a:rPr lang="en-US" altLang="en-US" sz="1800" b="0" i="1" smtClean="0">
                        <a:latin typeface="Cambria Math" panose="02040503050406030204" pitchFamily="18" charset="0"/>
                      </a:rPr>
                      <m:t>𝑑𝐼</m:t>
                    </m:r>
                    <m:r>
                      <a:rPr lang="en-US" altLang="en-US" sz="1800" b="0" i="1" smtClean="0">
                        <a:latin typeface="Cambria Math" panose="02040503050406030204" pitchFamily="18" charset="0"/>
                      </a:rPr>
                      <m:t>=−</m:t>
                    </m:r>
                    <m:r>
                      <a:rPr lang="en-US" altLang="en-US" sz="1800" b="0" i="1" smtClean="0">
                        <a:latin typeface="Cambria Math" panose="02040503050406030204" pitchFamily="18" charset="0"/>
                      </a:rPr>
                      <m:t>𝐼</m:t>
                    </m:r>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ea typeface="Cambria Math" panose="02040503050406030204" pitchFamily="18" charset="0"/>
                          </a:rPr>
                          <m:t>𝜅</m:t>
                        </m:r>
                      </m:e>
                      <m:sub>
                        <m:r>
                          <a:rPr lang="en-US" altLang="en-US" sz="1800" b="0" i="1" smtClean="0">
                            <a:latin typeface="Cambria Math" panose="02040503050406030204" pitchFamily="18" charset="0"/>
                            <a:ea typeface="Cambria Math" panose="02040503050406030204" pitchFamily="18" charset="0"/>
                          </a:rPr>
                          <m:t>𝜆</m:t>
                        </m:r>
                      </m:sub>
                    </m:sSub>
                    <m:r>
                      <a:rPr lang="en-US" altLang="en-US" sz="1800" b="0" i="1" smtClean="0">
                        <a:latin typeface="Cambria Math" panose="02040503050406030204" pitchFamily="18" charset="0"/>
                      </a:rPr>
                      <m:t>𝑑𝑙</m:t>
                    </m:r>
                  </m:oMath>
                </a14:m>
                <a:r>
                  <a:rPr lang="en-US" altLang="en-US" sz="1800" dirty="0" smtClean="0"/>
                  <a:t>, where </a:t>
                </a:r>
                <a14:m>
                  <m:oMath xmlns:m="http://schemas.openxmlformats.org/officeDocument/2006/math">
                    <m:sSub>
                      <m:sSubPr>
                        <m:ctrlPr>
                          <a:rPr lang="en-US" altLang="en-US" sz="1800" i="1" smtClean="0">
                            <a:latin typeface="Cambria Math" panose="02040503050406030204" pitchFamily="18" charset="0"/>
                          </a:rPr>
                        </m:ctrlPr>
                      </m:sSubPr>
                      <m:e>
                        <m:r>
                          <a:rPr lang="en-US" altLang="en-US" sz="1800" i="1" smtClean="0">
                            <a:latin typeface="Cambria Math" panose="02040503050406030204" pitchFamily="18" charset="0"/>
                            <a:ea typeface="Cambria Math" panose="02040503050406030204" pitchFamily="18" charset="0"/>
                          </a:rPr>
                          <m:t>𝜅</m:t>
                        </m:r>
                      </m:e>
                      <m:sub>
                        <m:r>
                          <a:rPr lang="en-US" altLang="en-US" sz="1800" i="1" smtClean="0">
                            <a:latin typeface="Cambria Math" panose="02040503050406030204" pitchFamily="18" charset="0"/>
                            <a:ea typeface="Cambria Math" panose="02040503050406030204" pitchFamily="18" charset="0"/>
                          </a:rPr>
                          <m:t>𝜆</m:t>
                        </m:r>
                      </m:sub>
                    </m:sSub>
                  </m:oMath>
                </a14:m>
                <a:r>
                  <a:rPr lang="en-US" altLang="en-US" sz="1800" dirty="0" smtClean="0"/>
                  <a:t> is a constant absorption per unit length.  This has the solution</a:t>
                </a:r>
              </a:p>
              <a:p>
                <a:pPr eaLnBrk="1" hangingPunct="1"/>
                <a:endParaRPr lang="en-US" altLang="en-US" sz="1800" dirty="0"/>
              </a:p>
              <a:p>
                <a:pPr eaLnBrk="1" hangingPunct="1"/>
                <a:r>
                  <a:rPr lang="en-US" altLang="en-US" sz="1800" dirty="0" smtClean="0"/>
                  <a:t>Here </a:t>
                </a:r>
                <a14:m>
                  <m:oMath xmlns:m="http://schemas.openxmlformats.org/officeDocument/2006/math">
                    <m:sSub>
                      <m:sSubPr>
                        <m:ctrlPr>
                          <a:rPr lang="en-US" altLang="en-US" sz="1800" i="1" smtClean="0">
                            <a:latin typeface="Cambria Math" panose="02040503050406030204" pitchFamily="18" charset="0"/>
                          </a:rPr>
                        </m:ctrlPr>
                      </m:sSubPr>
                      <m:e>
                        <m:r>
                          <a:rPr lang="en-US" altLang="en-US" sz="1800" i="1" smtClean="0">
                            <a:latin typeface="Cambria Math" panose="02040503050406030204" pitchFamily="18" charset="0"/>
                            <a:ea typeface="Cambria Math" panose="02040503050406030204" pitchFamily="18" charset="0"/>
                          </a:rPr>
                          <m:t>𝜏</m:t>
                        </m:r>
                      </m:e>
                      <m:sub>
                        <m:r>
                          <a:rPr lang="en-US" altLang="en-US" sz="1800" i="1" smtClean="0">
                            <a:latin typeface="Cambria Math" panose="02040503050406030204" pitchFamily="18" charset="0"/>
                            <a:ea typeface="Cambria Math" panose="02040503050406030204" pitchFamily="18" charset="0"/>
                          </a:rPr>
                          <m:t>𝜆</m:t>
                        </m:r>
                      </m:sub>
                    </m:sSub>
                  </m:oMath>
                </a14:m>
                <a:r>
                  <a:rPr lang="en-US" altLang="en-US" sz="1800" dirty="0" smtClean="0"/>
                  <a:t> is a dimensionless number called the optical depth, and </a:t>
                </a:r>
                <a14:m>
                  <m:oMath xmlns:m="http://schemas.openxmlformats.org/officeDocument/2006/math">
                    <m:sSup>
                      <m:sSupPr>
                        <m:ctrlPr>
                          <a:rPr lang="en-US" altLang="en-US" sz="1800" i="1">
                            <a:latin typeface="Cambria Math" panose="02040503050406030204" pitchFamily="18" charset="0"/>
                          </a:rPr>
                        </m:ctrlPr>
                      </m:sSupPr>
                      <m:e>
                        <m:r>
                          <a:rPr lang="en-US" altLang="en-US" sz="1800" i="1">
                            <a:latin typeface="Cambria Math" panose="02040503050406030204" pitchFamily="18" charset="0"/>
                          </a:rPr>
                          <m:t>𝑒</m:t>
                        </m:r>
                      </m:e>
                      <m:sup>
                        <m:r>
                          <a:rPr lang="en-US" altLang="en-US" sz="1800" i="1">
                            <a:latin typeface="Cambria Math" panose="02040503050406030204" pitchFamily="18" charset="0"/>
                          </a:rPr>
                          <m:t>−</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ea typeface="Cambria Math" panose="02040503050406030204" pitchFamily="18" charset="0"/>
                              </a:rPr>
                              <m:t>𝜏</m:t>
                            </m:r>
                          </m:e>
                          <m:sub>
                            <m:r>
                              <a:rPr lang="en-US" altLang="en-US" sz="1800" i="1">
                                <a:latin typeface="Cambria Math" panose="02040503050406030204" pitchFamily="18" charset="0"/>
                                <a:ea typeface="Cambria Math" panose="02040503050406030204" pitchFamily="18" charset="0"/>
                              </a:rPr>
                              <m:t>𝜆</m:t>
                            </m:r>
                          </m:sub>
                        </m:sSub>
                      </m:sup>
                    </m:sSup>
                  </m:oMath>
                </a14:m>
                <a:r>
                  <a:rPr lang="en-US" altLang="en-US" sz="1800" dirty="0" smtClean="0"/>
                  <a:t> represents the fraction of incident intensity </a:t>
                </a:r>
                <a14:m>
                  <m:oMath xmlns:m="http://schemas.openxmlformats.org/officeDocument/2006/math">
                    <m:sSub>
                      <m:sSubPr>
                        <m:ctrlPr>
                          <a:rPr lang="en-US" altLang="en-US" sz="1800" i="1" smtClean="0">
                            <a:latin typeface="Cambria Math" panose="02040503050406030204" pitchFamily="18" charset="0"/>
                          </a:rPr>
                        </m:ctrlPr>
                      </m:sSubPr>
                      <m:e>
                        <m:r>
                          <a:rPr lang="en-US" altLang="en-US" sz="1800" b="0" i="1" smtClean="0">
                            <a:latin typeface="Cambria Math" panose="02040503050406030204" pitchFamily="18" charset="0"/>
                          </a:rPr>
                          <m:t>𝐼</m:t>
                        </m:r>
                      </m:e>
                      <m:sub>
                        <m:r>
                          <a:rPr lang="en-US" altLang="en-US" sz="1800" i="1" smtClean="0">
                            <a:latin typeface="Cambria Math" panose="02040503050406030204" pitchFamily="18" charset="0"/>
                            <a:ea typeface="Cambria Math" panose="02040503050406030204" pitchFamily="18" charset="0"/>
                          </a:rPr>
                          <m:t>𝜆</m:t>
                        </m:r>
                        <m:r>
                          <a:rPr lang="en-US" altLang="en-US" sz="1800" b="0" i="1" smtClean="0">
                            <a:latin typeface="Cambria Math" panose="02040503050406030204" pitchFamily="18" charset="0"/>
                            <a:ea typeface="Cambria Math" panose="02040503050406030204" pitchFamily="18" charset="0"/>
                          </a:rPr>
                          <m:t>,0</m:t>
                        </m:r>
                      </m:sub>
                    </m:sSub>
                  </m:oMath>
                </a14:m>
                <a:r>
                  <a:rPr lang="en-US" altLang="en-US" sz="1800" dirty="0" smtClean="0"/>
                  <a:t> that escapes from the cloud.  If the cloud is so thin as to be ignorable, then </a:t>
                </a:r>
                <a14:m>
                  <m:oMath xmlns:m="http://schemas.openxmlformats.org/officeDocument/2006/math">
                    <m:sSub>
                      <m:sSubPr>
                        <m:ctrlPr>
                          <a:rPr lang="en-US" altLang="en-US" sz="1800" i="1">
                            <a:latin typeface="Cambria Math" panose="02040503050406030204" pitchFamily="18" charset="0"/>
                          </a:rPr>
                        </m:ctrlPr>
                      </m:sSubPr>
                      <m:e>
                        <m:r>
                          <a:rPr lang="en-US" altLang="en-US" sz="1800" i="1">
                            <a:latin typeface="Cambria Math" panose="02040503050406030204" pitchFamily="18" charset="0"/>
                            <a:ea typeface="Cambria Math" panose="02040503050406030204" pitchFamily="18" charset="0"/>
                          </a:rPr>
                          <m:t>𝜏</m:t>
                        </m:r>
                      </m:e>
                      <m:sub>
                        <m:r>
                          <a:rPr lang="en-US" altLang="en-US" sz="1800" i="1">
                            <a:latin typeface="Cambria Math" panose="02040503050406030204" pitchFamily="18" charset="0"/>
                            <a:ea typeface="Cambria Math" panose="02040503050406030204" pitchFamily="18" charset="0"/>
                          </a:rPr>
                          <m:t>𝜆</m:t>
                        </m:r>
                      </m:sub>
                    </m:sSub>
                    <m:r>
                      <a:rPr lang="en-US" altLang="en-US" sz="1800" b="0" i="1" smtClean="0">
                        <a:latin typeface="Cambria Math" panose="02040503050406030204" pitchFamily="18" charset="0"/>
                        <a:ea typeface="Cambria Math" panose="02040503050406030204" pitchFamily="18" charset="0"/>
                      </a:rPr>
                      <m:t>=0</m:t>
                    </m:r>
                  </m:oMath>
                </a14:m>
                <a:r>
                  <a:rPr lang="en-US" altLang="en-US" sz="1800" dirty="0" smtClean="0"/>
                  <a:t> and we say the cloud is optically thin.  As </a:t>
                </a:r>
                <a14:m>
                  <m:oMath xmlns:m="http://schemas.openxmlformats.org/officeDocument/2006/math">
                    <m:sSub>
                      <m:sSubPr>
                        <m:ctrlPr>
                          <a:rPr lang="en-US" altLang="en-US" sz="1800" i="1">
                            <a:latin typeface="Cambria Math" panose="02040503050406030204" pitchFamily="18" charset="0"/>
                          </a:rPr>
                        </m:ctrlPr>
                      </m:sSubPr>
                      <m:e>
                        <m:r>
                          <a:rPr lang="en-US" altLang="en-US" sz="1800" i="1">
                            <a:latin typeface="Cambria Math" panose="02040503050406030204" pitchFamily="18" charset="0"/>
                            <a:ea typeface="Cambria Math" panose="02040503050406030204" pitchFamily="18" charset="0"/>
                          </a:rPr>
                          <m:t>𝜏</m:t>
                        </m:r>
                      </m:e>
                      <m:sub>
                        <m:r>
                          <a:rPr lang="en-US" altLang="en-US" sz="1800" i="1">
                            <a:latin typeface="Cambria Math" panose="02040503050406030204" pitchFamily="18" charset="0"/>
                            <a:ea typeface="Cambria Math" panose="02040503050406030204" pitchFamily="18" charset="0"/>
                          </a:rPr>
                          <m:t>𝜆</m:t>
                        </m:r>
                      </m:sub>
                    </m:sSub>
                    <m:groupChr>
                      <m:groupChrPr>
                        <m:chr m:val="→"/>
                        <m:pos m:val="top"/>
                        <m:ctrlPr>
                          <a:rPr lang="en-US" altLang="en-US" sz="1800" i="1" smtClean="0">
                            <a:latin typeface="Cambria Math" panose="02040503050406030204" pitchFamily="18" charset="0"/>
                            <a:ea typeface="Cambria Math" panose="02040503050406030204" pitchFamily="18" charset="0"/>
                          </a:rPr>
                        </m:ctrlPr>
                      </m:groupChrPr>
                      <m:e/>
                    </m:groupChr>
                    <m:r>
                      <a:rPr lang="en-US" altLang="en-US" sz="1800" i="1" smtClean="0">
                        <a:latin typeface="Cambria Math" panose="02040503050406030204" pitchFamily="18" charset="0"/>
                        <a:ea typeface="Cambria Math" panose="02040503050406030204" pitchFamily="18" charset="0"/>
                      </a:rPr>
                      <m:t>∞</m:t>
                    </m:r>
                  </m:oMath>
                </a14:m>
                <a:r>
                  <a:rPr lang="en-US" altLang="en-US" sz="1800" dirty="0" smtClean="0"/>
                  <a:t>, the emergent intensity goes to zero, and we say the cloud is optically thick.  In the case of starlight, this is called </a:t>
                </a:r>
                <a:r>
                  <a:rPr lang="en-US" altLang="en-US" sz="1800" i="1" dirty="0" smtClean="0">
                    <a:solidFill>
                      <a:srgbClr val="FF0000"/>
                    </a:solidFill>
                  </a:rPr>
                  <a:t>extinction</a:t>
                </a:r>
                <a:r>
                  <a:rPr lang="en-US" altLang="en-US" sz="1800" dirty="0" smtClean="0"/>
                  <a:t>.</a:t>
                </a:r>
              </a:p>
              <a:p>
                <a:pPr eaLnBrk="1" hangingPunct="1"/>
                <a:r>
                  <a:rPr lang="en-US" altLang="en-US" sz="1800" dirty="0" smtClean="0"/>
                  <a:t>We can relate the magnitude </a:t>
                </a:r>
                <a14:m>
                  <m:oMath xmlns:m="http://schemas.openxmlformats.org/officeDocument/2006/math">
                    <m:sSub>
                      <m:sSubPr>
                        <m:ctrlPr>
                          <a:rPr lang="en-US" altLang="en-US" sz="1800" i="1" smtClean="0">
                            <a:latin typeface="Cambria Math" panose="02040503050406030204" pitchFamily="18" charset="0"/>
                          </a:rPr>
                        </m:ctrlPr>
                      </m:sSubPr>
                      <m:e>
                        <m:r>
                          <a:rPr lang="en-US" altLang="en-US" sz="1800" b="0" i="1" smtClean="0">
                            <a:latin typeface="Cambria Math" panose="02040503050406030204" pitchFamily="18" charset="0"/>
                          </a:rPr>
                          <m:t>𝐴</m:t>
                        </m:r>
                      </m:e>
                      <m:sub>
                        <m:r>
                          <a:rPr lang="en-US" altLang="en-US" sz="1800" i="1" smtClean="0">
                            <a:latin typeface="Cambria Math" panose="02040503050406030204" pitchFamily="18" charset="0"/>
                            <a:ea typeface="Cambria Math" panose="02040503050406030204" pitchFamily="18" charset="0"/>
                          </a:rPr>
                          <m:t>𝜆</m:t>
                        </m:r>
                      </m:sub>
                    </m:sSub>
                  </m:oMath>
                </a14:m>
                <a:r>
                  <a:rPr lang="en-US" altLang="en-US" sz="1800" dirty="0" smtClean="0"/>
                  <a:t> in the equation                                        , by noting that the flux ratio and intensity ratio will be the same (</a:t>
                </a:r>
                <a14:m>
                  <m:oMath xmlns:m="http://schemas.openxmlformats.org/officeDocument/2006/math">
                    <m:f>
                      <m:fPr>
                        <m:ctrlPr>
                          <a:rPr lang="en-US" altLang="en-US" sz="1800" i="1" smtClean="0">
                            <a:latin typeface="Cambria Math" panose="02040503050406030204" pitchFamily="18" charset="0"/>
                          </a:rPr>
                        </m:ctrlPr>
                      </m:fPr>
                      <m:num>
                        <m:sSub>
                          <m:sSubPr>
                            <m:ctrlPr>
                              <a:rPr lang="en-US" altLang="en-US" sz="1800" i="1" smtClean="0">
                                <a:latin typeface="Cambria Math" panose="02040503050406030204" pitchFamily="18" charset="0"/>
                              </a:rPr>
                            </m:ctrlPr>
                          </m:sSubPr>
                          <m:e>
                            <m:r>
                              <a:rPr lang="en-US" altLang="en-US" sz="1800" i="1" smtClean="0">
                                <a:latin typeface="Cambria Math" panose="02040503050406030204" pitchFamily="18" charset="0"/>
                                <a:ea typeface="Cambria Math" panose="02040503050406030204" pitchFamily="18" charset="0"/>
                              </a:rPr>
                              <m:t>ℱ</m:t>
                            </m:r>
                          </m:e>
                          <m:sub>
                            <m:r>
                              <a:rPr lang="en-US" altLang="en-US" sz="1800" i="1" smtClean="0">
                                <a:latin typeface="Cambria Math" panose="02040503050406030204" pitchFamily="18" charset="0"/>
                                <a:ea typeface="Cambria Math" panose="02040503050406030204" pitchFamily="18" charset="0"/>
                              </a:rPr>
                              <m:t>𝜆</m:t>
                            </m:r>
                          </m:sub>
                        </m:sSub>
                      </m:num>
                      <m:den>
                        <m:sSub>
                          <m:sSubPr>
                            <m:ctrlPr>
                              <a:rPr lang="en-US" altLang="en-US" sz="1800" i="1" smtClean="0">
                                <a:latin typeface="Cambria Math" panose="02040503050406030204" pitchFamily="18" charset="0"/>
                              </a:rPr>
                            </m:ctrlPr>
                          </m:sSubPr>
                          <m:e>
                            <m:r>
                              <a:rPr lang="en-US" altLang="en-US" sz="1800" i="1" smtClean="0">
                                <a:latin typeface="Cambria Math" panose="02040503050406030204" pitchFamily="18" charset="0"/>
                                <a:ea typeface="Cambria Math" panose="02040503050406030204" pitchFamily="18" charset="0"/>
                              </a:rPr>
                              <m:t>ℱ</m:t>
                            </m:r>
                          </m:e>
                          <m:sub>
                            <m:r>
                              <a:rPr lang="en-US" altLang="en-US" sz="1800" i="1" smtClean="0">
                                <a:latin typeface="Cambria Math" panose="02040503050406030204" pitchFamily="18" charset="0"/>
                                <a:ea typeface="Cambria Math" panose="02040503050406030204" pitchFamily="18" charset="0"/>
                              </a:rPr>
                              <m:t>𝜆</m:t>
                            </m:r>
                            <m:r>
                              <a:rPr lang="en-US" altLang="en-US" sz="1800" b="0" i="1" smtClean="0">
                                <a:latin typeface="Cambria Math" panose="02040503050406030204" pitchFamily="18" charset="0"/>
                                <a:ea typeface="Cambria Math" panose="02040503050406030204" pitchFamily="18" charset="0"/>
                              </a:rPr>
                              <m:t>,0</m:t>
                            </m:r>
                          </m:sub>
                        </m:sSub>
                      </m:den>
                    </m:f>
                    <m:r>
                      <a:rPr lang="en-US" altLang="en-US" sz="1800" b="0" i="1" smtClean="0">
                        <a:latin typeface="Cambria Math" panose="02040503050406030204" pitchFamily="18" charset="0"/>
                      </a:rPr>
                      <m:t>=</m:t>
                    </m:r>
                    <m:f>
                      <m:fPr>
                        <m:ctrlPr>
                          <a:rPr lang="en-US" altLang="en-US" sz="1800" b="0" i="1" smtClean="0">
                            <a:latin typeface="Cambria Math" panose="02040503050406030204" pitchFamily="18" charset="0"/>
                          </a:rPr>
                        </m:ctrlPr>
                      </m:fPr>
                      <m:num>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𝐼</m:t>
                            </m:r>
                          </m:e>
                          <m:sub>
                            <m:r>
                              <a:rPr lang="en-US" altLang="en-US" sz="1800" b="0" i="1" smtClean="0">
                                <a:latin typeface="Cambria Math" panose="02040503050406030204" pitchFamily="18" charset="0"/>
                                <a:ea typeface="Cambria Math" panose="02040503050406030204" pitchFamily="18" charset="0"/>
                              </a:rPr>
                              <m:t>𝜆</m:t>
                            </m:r>
                          </m:sub>
                        </m:sSub>
                      </m:num>
                      <m:den>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𝐼</m:t>
                            </m:r>
                          </m:e>
                          <m:sub>
                            <m:r>
                              <a:rPr lang="en-US" altLang="en-US" sz="1800" b="0" i="1" smtClean="0">
                                <a:latin typeface="Cambria Math" panose="02040503050406030204" pitchFamily="18" charset="0"/>
                                <a:ea typeface="Cambria Math" panose="02040503050406030204" pitchFamily="18" charset="0"/>
                              </a:rPr>
                              <m:t>𝜆</m:t>
                            </m:r>
                            <m:r>
                              <a:rPr lang="en-US" altLang="en-US" sz="1800" b="0" i="1" smtClean="0">
                                <a:latin typeface="Cambria Math" panose="02040503050406030204" pitchFamily="18" charset="0"/>
                                <a:ea typeface="Cambria Math" panose="02040503050406030204" pitchFamily="18" charset="0"/>
                              </a:rPr>
                              <m:t>,0</m:t>
                            </m:r>
                          </m:sub>
                        </m:sSub>
                      </m:den>
                    </m:f>
                    <m:r>
                      <a:rPr lang="en-US" altLang="en-US" sz="1800" b="0" i="1" smtClean="0">
                        <a:latin typeface="Cambria Math" panose="02040503050406030204" pitchFamily="18" charset="0"/>
                      </a:rPr>
                      <m:t>)</m:t>
                    </m:r>
                  </m:oMath>
                </a14:m>
                <a:r>
                  <a:rPr lang="en-US" altLang="en-US" sz="1800" dirty="0" smtClean="0"/>
                  <a:t>, so we can form a magnitude difference:</a:t>
                </a:r>
              </a:p>
              <a:p>
                <a:pPr eaLnBrk="1" hangingPunct="1"/>
                <a:endParaRPr lang="en-US" altLang="en-US" sz="1800" dirty="0"/>
              </a:p>
              <a:p>
                <a:pPr eaLnBrk="1" hangingPunct="1"/>
                <a:endParaRPr lang="en-US" altLang="en-US" sz="1800" dirty="0" smtClean="0"/>
              </a:p>
              <a:p>
                <a:pPr eaLnBrk="1" hangingPunct="1"/>
                <a:r>
                  <a:rPr lang="en-US" altLang="en-US" sz="1800" dirty="0" smtClean="0"/>
                  <a:t>This says that the observed magnitude </a:t>
                </a:r>
                <a14:m>
                  <m:oMath xmlns:m="http://schemas.openxmlformats.org/officeDocument/2006/math">
                    <m:sSub>
                      <m:sSubPr>
                        <m:ctrlPr>
                          <a:rPr lang="en-US" altLang="en-US" sz="1800" i="1" smtClean="0">
                            <a:latin typeface="Cambria Math" panose="02040503050406030204" pitchFamily="18" charset="0"/>
                          </a:rPr>
                        </m:ctrlPr>
                      </m:sSubPr>
                      <m:e>
                        <m:r>
                          <a:rPr lang="en-US" altLang="en-US" sz="1800" b="0" i="1" smtClean="0">
                            <a:latin typeface="Cambria Math" panose="02040503050406030204" pitchFamily="18" charset="0"/>
                          </a:rPr>
                          <m:t>𝑚</m:t>
                        </m:r>
                      </m:e>
                      <m:sub>
                        <m:r>
                          <a:rPr lang="en-US" altLang="en-US" sz="1800" i="1" smtClean="0">
                            <a:latin typeface="Cambria Math" panose="02040503050406030204" pitchFamily="18" charset="0"/>
                            <a:ea typeface="Cambria Math" panose="02040503050406030204" pitchFamily="18" charset="0"/>
                          </a:rPr>
                          <m:t>𝜆</m:t>
                        </m:r>
                      </m:sub>
                    </m:sSub>
                  </m:oMath>
                </a14:m>
                <a:r>
                  <a:rPr lang="en-US" altLang="en-US" sz="1800" dirty="0" smtClean="0"/>
                  <a:t> is larger (the star is fainter) than the original magnitude </a:t>
                </a:r>
                <a14:m>
                  <m:oMath xmlns:m="http://schemas.openxmlformats.org/officeDocument/2006/math">
                    <m:sSub>
                      <m:sSubPr>
                        <m:ctrlPr>
                          <a:rPr lang="en-US" altLang="en-US" sz="1800" i="1" smtClean="0">
                            <a:latin typeface="Cambria Math" panose="02040503050406030204" pitchFamily="18" charset="0"/>
                          </a:rPr>
                        </m:ctrlPr>
                      </m:sSubPr>
                      <m:e>
                        <m:r>
                          <a:rPr lang="en-US" altLang="en-US" sz="1800" b="0" i="1" smtClean="0">
                            <a:latin typeface="Cambria Math" panose="02040503050406030204" pitchFamily="18" charset="0"/>
                          </a:rPr>
                          <m:t>𝑚</m:t>
                        </m:r>
                      </m:e>
                      <m:sub>
                        <m:r>
                          <a:rPr lang="en-US" altLang="en-US" sz="1800" i="1" smtClean="0">
                            <a:latin typeface="Cambria Math" panose="02040503050406030204" pitchFamily="18" charset="0"/>
                            <a:ea typeface="Cambria Math" panose="02040503050406030204" pitchFamily="18" charset="0"/>
                          </a:rPr>
                          <m:t>𝜆</m:t>
                        </m:r>
                        <m:r>
                          <a:rPr lang="en-US" altLang="en-US" sz="1800" b="0" i="1" smtClean="0">
                            <a:latin typeface="Cambria Math" panose="02040503050406030204" pitchFamily="18" charset="0"/>
                            <a:ea typeface="Cambria Math" panose="02040503050406030204" pitchFamily="18" charset="0"/>
                          </a:rPr>
                          <m:t>,0</m:t>
                        </m:r>
                      </m:sub>
                    </m:sSub>
                  </m:oMath>
                </a14:m>
                <a:r>
                  <a:rPr lang="en-US" altLang="en-US" sz="1800" dirty="0" smtClean="0"/>
                  <a:t> by the amount </a:t>
                </a:r>
                <a14:m>
                  <m:oMath xmlns:m="http://schemas.openxmlformats.org/officeDocument/2006/math">
                    <m:sSub>
                      <m:sSubPr>
                        <m:ctrlPr>
                          <a:rPr lang="en-US" altLang="en-US" sz="1800" i="1" smtClean="0">
                            <a:latin typeface="Cambria Math" panose="02040503050406030204" pitchFamily="18" charset="0"/>
                          </a:rPr>
                        </m:ctrlPr>
                      </m:sSubPr>
                      <m:e>
                        <m:r>
                          <a:rPr lang="en-US" altLang="en-US" sz="1800" b="0" i="1" smtClean="0">
                            <a:latin typeface="Cambria Math" panose="02040503050406030204" pitchFamily="18" charset="0"/>
                          </a:rPr>
                          <m:t>𝐴</m:t>
                        </m:r>
                      </m:e>
                      <m:sub>
                        <m:r>
                          <a:rPr lang="en-US" altLang="en-US" sz="1800" i="1" smtClean="0">
                            <a:latin typeface="Cambria Math" panose="02040503050406030204" pitchFamily="18" charset="0"/>
                            <a:ea typeface="Cambria Math" panose="02040503050406030204" pitchFamily="18" charset="0"/>
                          </a:rPr>
                          <m:t>𝜆</m:t>
                        </m:r>
                      </m:sub>
                    </m:sSub>
                    <m:r>
                      <a:rPr lang="en-US" altLang="en-US" sz="1800" b="0" i="1" smtClean="0">
                        <a:latin typeface="Cambria Math" panose="02040503050406030204" pitchFamily="18" charset="0"/>
                      </a:rPr>
                      <m:t>=1.086</m:t>
                    </m:r>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ea typeface="Cambria Math" panose="02040503050406030204" pitchFamily="18" charset="0"/>
                          </a:rPr>
                          <m:t>𝜏</m:t>
                        </m:r>
                      </m:e>
                      <m:sub>
                        <m:r>
                          <a:rPr lang="en-US" altLang="en-US" sz="1800" b="0" i="1" smtClean="0">
                            <a:latin typeface="Cambria Math" panose="02040503050406030204" pitchFamily="18" charset="0"/>
                            <a:ea typeface="Cambria Math" panose="02040503050406030204" pitchFamily="18" charset="0"/>
                          </a:rPr>
                          <m:t>𝜆</m:t>
                        </m:r>
                      </m:sub>
                    </m:sSub>
                  </m:oMath>
                </a14:m>
                <a:r>
                  <a:rPr lang="en-US" altLang="en-US" sz="1800" dirty="0" smtClean="0"/>
                  <a:t>. So </a:t>
                </a:r>
                <a14:m>
                  <m:oMath xmlns:m="http://schemas.openxmlformats.org/officeDocument/2006/math">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𝐴</m:t>
                        </m:r>
                      </m:e>
                      <m:sub>
                        <m:r>
                          <a:rPr lang="en-US" altLang="en-US" sz="1800" i="1">
                            <a:latin typeface="Cambria Math" panose="02040503050406030204" pitchFamily="18" charset="0"/>
                            <a:ea typeface="Cambria Math" panose="02040503050406030204" pitchFamily="18" charset="0"/>
                          </a:rPr>
                          <m:t>𝜆</m:t>
                        </m:r>
                      </m:sub>
                    </m:sSub>
                    <m:r>
                      <a:rPr lang="en-US" altLang="en-US" sz="1800" i="1" smtClean="0">
                        <a:latin typeface="Cambria Math" panose="02040503050406030204" pitchFamily="18" charset="0"/>
                        <a:ea typeface="Cambria Math" panose="02040503050406030204" pitchFamily="18" charset="0"/>
                      </a:rPr>
                      <m:t>≈</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ea typeface="Cambria Math" panose="02040503050406030204" pitchFamily="18" charset="0"/>
                          </a:rPr>
                          <m:t>𝜏</m:t>
                        </m:r>
                      </m:e>
                      <m:sub>
                        <m:r>
                          <a:rPr lang="en-US" altLang="en-US" sz="1800" i="1">
                            <a:latin typeface="Cambria Math" panose="02040503050406030204" pitchFamily="18" charset="0"/>
                            <a:ea typeface="Cambria Math" panose="02040503050406030204" pitchFamily="18" charset="0"/>
                          </a:rPr>
                          <m:t>𝜆</m:t>
                        </m:r>
                      </m:sub>
                    </m:sSub>
                  </m:oMath>
                </a14:m>
                <a:r>
                  <a:rPr lang="en-US" altLang="en-US" sz="1800" dirty="0" smtClean="0"/>
                  <a:t>.</a:t>
                </a:r>
              </a:p>
            </p:txBody>
          </p:sp>
        </mc:Choice>
        <mc:Fallback xmlns="">
          <p:sp>
            <p:nvSpPr>
              <p:cNvPr id="594946" name="Rectangle 2"/>
              <p:cNvSpPr>
                <a:spLocks noRot="1" noChangeAspect="1" noMove="1" noResize="1" noEditPoints="1" noAdjustHandles="1" noChangeArrowheads="1" noChangeShapeType="1" noTextEdit="1"/>
              </p:cNvSpPr>
              <p:nvPr/>
            </p:nvSpPr>
            <p:spPr bwMode="auto">
              <a:xfrm>
                <a:off x="457200" y="707659"/>
                <a:ext cx="8448675" cy="4609057"/>
              </a:xfrm>
              <a:prstGeom prst="rect">
                <a:avLst/>
              </a:prstGeom>
              <a:blipFill>
                <a:blip r:embed="rId3"/>
                <a:stretch>
                  <a:fillRect l="-72" t="-528" r="-1081" b="-17810"/>
                </a:stretch>
              </a:blip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94947" name="Rectangle 3"/>
          <p:cNvSpPr>
            <a:spLocks noGrp="1" noChangeArrowheads="1"/>
          </p:cNvSpPr>
          <p:nvPr>
            <p:ph type="title"/>
          </p:nvPr>
        </p:nvSpPr>
        <p:spPr>
          <a:xfrm>
            <a:off x="1010435" y="-104760"/>
            <a:ext cx="7342204" cy="914400"/>
          </a:xfrm>
        </p:spPr>
        <p:txBody>
          <a:bodyPr/>
          <a:lstStyle/>
          <a:p>
            <a:r>
              <a:rPr lang="en-US" altLang="en-US" sz="3600" dirty="0" smtClean="0"/>
              <a:t>Black and Blue Dust, continued</a:t>
            </a:r>
            <a:endParaRPr lang="en-US" altLang="en-US" sz="3600" dirty="0"/>
          </a:p>
        </p:txBody>
      </p:sp>
      <mc:AlternateContent xmlns:mc="http://schemas.openxmlformats.org/markup-compatibility/2006" xmlns:a14="http://schemas.microsoft.com/office/drawing/2010/main">
        <mc:Choice Requires="a14">
          <p:sp>
            <p:nvSpPr>
              <p:cNvPr id="2" name="Rectangle 1"/>
              <p:cNvSpPr/>
              <p:nvPr/>
            </p:nvSpPr>
            <p:spPr>
              <a:xfrm>
                <a:off x="5920032" y="1622059"/>
                <a:ext cx="2487907" cy="6789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1800" i="1">
                              <a:latin typeface="Cambria Math" panose="02040503050406030204" pitchFamily="18" charset="0"/>
                            </a:rPr>
                          </m:ctrlPr>
                        </m:fPr>
                        <m:num>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𝐼</m:t>
                              </m:r>
                            </m:e>
                            <m:sub>
                              <m:r>
                                <a:rPr lang="en-US" altLang="en-US" sz="1800" i="1">
                                  <a:latin typeface="Cambria Math" panose="02040503050406030204" pitchFamily="18" charset="0"/>
                                  <a:ea typeface="Cambria Math" panose="02040503050406030204" pitchFamily="18" charset="0"/>
                                </a:rPr>
                                <m:t>𝜆</m:t>
                              </m:r>
                            </m:sub>
                          </m:sSub>
                        </m:num>
                        <m:den>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𝐼</m:t>
                              </m:r>
                            </m:e>
                            <m:sub>
                              <m:r>
                                <a:rPr lang="en-US" altLang="en-US" sz="1800" i="1">
                                  <a:latin typeface="Cambria Math" panose="02040503050406030204" pitchFamily="18" charset="0"/>
                                  <a:ea typeface="Cambria Math" panose="02040503050406030204" pitchFamily="18" charset="0"/>
                                </a:rPr>
                                <m:t>𝜆</m:t>
                              </m:r>
                              <m:r>
                                <a:rPr lang="en-US" altLang="en-US" sz="1800" i="1">
                                  <a:latin typeface="Cambria Math" panose="02040503050406030204" pitchFamily="18" charset="0"/>
                                  <a:ea typeface="Cambria Math" panose="02040503050406030204" pitchFamily="18" charset="0"/>
                                </a:rPr>
                                <m:t>,0</m:t>
                              </m:r>
                            </m:sub>
                          </m:sSub>
                        </m:den>
                      </m:f>
                      <m:r>
                        <a:rPr lang="en-US" altLang="en-US" sz="1800" i="1">
                          <a:latin typeface="Cambria Math" panose="02040503050406030204" pitchFamily="18" charset="0"/>
                        </a:rPr>
                        <m:t>=</m:t>
                      </m:r>
                      <m:sSup>
                        <m:sSupPr>
                          <m:ctrlPr>
                            <a:rPr lang="en-US" altLang="en-US" sz="1800" i="1">
                              <a:latin typeface="Cambria Math" panose="02040503050406030204" pitchFamily="18" charset="0"/>
                            </a:rPr>
                          </m:ctrlPr>
                        </m:sSupPr>
                        <m:e>
                          <m:r>
                            <a:rPr lang="en-US" altLang="en-US" sz="1800" i="1">
                              <a:latin typeface="Cambria Math" panose="02040503050406030204" pitchFamily="18" charset="0"/>
                            </a:rPr>
                            <m:t>𝑒</m:t>
                          </m:r>
                        </m:e>
                        <m:sup>
                          <m:r>
                            <a:rPr lang="en-US" altLang="en-US" sz="1800" i="1">
                              <a:latin typeface="Cambria Math" panose="02040503050406030204" pitchFamily="18" charset="0"/>
                            </a:rPr>
                            <m:t>−</m:t>
                          </m:r>
                          <m:nary>
                            <m:naryPr>
                              <m:limLoc m:val="undOvr"/>
                              <m:subHide m:val="on"/>
                              <m:supHide m:val="on"/>
                              <m:ctrlPr>
                                <a:rPr lang="en-US" altLang="en-US" sz="1800" i="1">
                                  <a:latin typeface="Cambria Math" panose="02040503050406030204" pitchFamily="18" charset="0"/>
                                </a:rPr>
                              </m:ctrlPr>
                            </m:naryPr>
                            <m:sub/>
                            <m:sup/>
                            <m:e>
                              <m:sSub>
                                <m:sSubPr>
                                  <m:ctrlPr>
                                    <a:rPr lang="en-US" altLang="en-US" sz="1800" i="1">
                                      <a:latin typeface="Cambria Math" panose="02040503050406030204" pitchFamily="18" charset="0"/>
                                    </a:rPr>
                                  </m:ctrlPr>
                                </m:sSubPr>
                                <m:e>
                                  <m:r>
                                    <a:rPr lang="en-US" altLang="en-US" sz="1800" i="1">
                                      <a:latin typeface="Cambria Math" panose="02040503050406030204" pitchFamily="18" charset="0"/>
                                      <a:ea typeface="Cambria Math" panose="02040503050406030204" pitchFamily="18" charset="0"/>
                                    </a:rPr>
                                    <m:t>𝜅</m:t>
                                  </m:r>
                                </m:e>
                                <m:sub>
                                  <m:r>
                                    <a:rPr lang="en-US" altLang="en-US" sz="1800" i="1">
                                      <a:latin typeface="Cambria Math" panose="02040503050406030204" pitchFamily="18" charset="0"/>
                                      <a:ea typeface="Cambria Math" panose="02040503050406030204" pitchFamily="18" charset="0"/>
                                    </a:rPr>
                                    <m:t>𝜆</m:t>
                                  </m:r>
                                </m:sub>
                              </m:sSub>
                              <m:r>
                                <a:rPr lang="en-US" altLang="en-US" sz="1800" i="1">
                                  <a:latin typeface="Cambria Math" panose="02040503050406030204" pitchFamily="18" charset="0"/>
                                </a:rPr>
                                <m:t>𝑑𝑙</m:t>
                              </m:r>
                            </m:e>
                          </m:nary>
                        </m:sup>
                      </m:sSup>
                      <m:r>
                        <a:rPr lang="en-US" altLang="en-US" sz="1800" i="1">
                          <a:latin typeface="Cambria Math" panose="02040503050406030204" pitchFamily="18" charset="0"/>
                        </a:rPr>
                        <m:t>=</m:t>
                      </m:r>
                      <m:sSup>
                        <m:sSupPr>
                          <m:ctrlPr>
                            <a:rPr lang="en-US" altLang="en-US" sz="1800" i="1">
                              <a:latin typeface="Cambria Math" panose="02040503050406030204" pitchFamily="18" charset="0"/>
                            </a:rPr>
                          </m:ctrlPr>
                        </m:sSupPr>
                        <m:e>
                          <m:r>
                            <a:rPr lang="en-US" altLang="en-US" sz="1800" i="1">
                              <a:latin typeface="Cambria Math" panose="02040503050406030204" pitchFamily="18" charset="0"/>
                            </a:rPr>
                            <m:t>𝑒</m:t>
                          </m:r>
                        </m:e>
                        <m:sup>
                          <m:r>
                            <a:rPr lang="en-US" altLang="en-US" sz="1800" i="1">
                              <a:latin typeface="Cambria Math" panose="02040503050406030204" pitchFamily="18" charset="0"/>
                            </a:rPr>
                            <m:t>−</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ea typeface="Cambria Math" panose="02040503050406030204" pitchFamily="18" charset="0"/>
                                </a:rPr>
                                <m:t>𝜏</m:t>
                              </m:r>
                            </m:e>
                            <m:sub>
                              <m:r>
                                <a:rPr lang="en-US" altLang="en-US" sz="1800" i="1">
                                  <a:latin typeface="Cambria Math" panose="02040503050406030204" pitchFamily="18" charset="0"/>
                                  <a:ea typeface="Cambria Math" panose="02040503050406030204" pitchFamily="18" charset="0"/>
                                </a:rPr>
                                <m:t>𝜆</m:t>
                              </m:r>
                            </m:sub>
                          </m:sSub>
                        </m:sup>
                      </m:sSup>
                    </m:oMath>
                  </m:oMathPara>
                </a14:m>
                <a:endParaRPr lang="en-US" sz="1800" dirty="0"/>
              </a:p>
            </p:txBody>
          </p:sp>
        </mc:Choice>
        <mc:Fallback xmlns="">
          <p:sp>
            <p:nvSpPr>
              <p:cNvPr id="2" name="Rectangle 1"/>
              <p:cNvSpPr>
                <a:spLocks noRot="1" noChangeAspect="1" noMove="1" noResize="1" noEditPoints="1" noAdjustHandles="1" noChangeArrowheads="1" noChangeShapeType="1" noTextEdit="1"/>
              </p:cNvSpPr>
              <p:nvPr/>
            </p:nvSpPr>
            <p:spPr>
              <a:xfrm>
                <a:off x="5920032" y="1622059"/>
                <a:ext cx="2487907" cy="6789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759404" y="3742707"/>
                <a:ext cx="2846870"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𝜆</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i="1">
                              <a:latin typeface="Cambria Math" panose="02040503050406030204" pitchFamily="18" charset="0"/>
                              <a:ea typeface="Cambria Math" panose="02040503050406030204" pitchFamily="18" charset="0"/>
                            </a:rPr>
                            <m:t>𝜆</m:t>
                          </m:r>
                        </m:sub>
                      </m:sSub>
                      <m:r>
                        <a:rPr lang="en-US" sz="1800" b="0" i="1" smtClean="0">
                          <a:latin typeface="Cambria Math" panose="02040503050406030204" pitchFamily="18" charset="0"/>
                        </a:rPr>
                        <m:t>=5</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𝑑</m:t>
                          </m:r>
                        </m:e>
                      </m:func>
                      <m:r>
                        <a:rPr lang="en-US" sz="1800" b="0" i="1" smtClean="0">
                          <a:latin typeface="Cambria Math" panose="02040503050406030204" pitchFamily="18" charset="0"/>
                        </a:rPr>
                        <m:t>−5+</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𝐴</m:t>
                          </m:r>
                        </m:e>
                        <m:sub>
                          <m:r>
                            <a:rPr lang="en-US" sz="1800" i="1">
                              <a:latin typeface="Cambria Math" panose="02040503050406030204" pitchFamily="18" charset="0"/>
                              <a:ea typeface="Cambria Math" panose="02040503050406030204" pitchFamily="18" charset="0"/>
                            </a:rPr>
                            <m:t>𝜆</m:t>
                          </m:r>
                        </m:sub>
                      </m:sSub>
                    </m:oMath>
                  </m:oMathPara>
                </a14:m>
                <a:endParaRPr lang="en-US" sz="1800" dirty="0" smtClean="0"/>
              </a:p>
            </p:txBody>
          </p:sp>
        </mc:Choice>
        <mc:Fallback xmlns="">
          <p:sp>
            <p:nvSpPr>
              <p:cNvPr id="53" name="TextBox 52"/>
              <p:cNvSpPr txBox="1">
                <a:spLocks noRot="1" noChangeAspect="1" noMove="1" noResize="1" noEditPoints="1" noAdjustHandles="1" noChangeArrowheads="1" noChangeShapeType="1" noTextEdit="1"/>
              </p:cNvSpPr>
              <p:nvPr/>
            </p:nvSpPr>
            <p:spPr>
              <a:xfrm>
                <a:off x="5759404" y="3742707"/>
                <a:ext cx="2846870" cy="276999"/>
              </a:xfrm>
              <a:prstGeom prst="rect">
                <a:avLst/>
              </a:prstGeom>
              <a:blipFill>
                <a:blip r:embed="rId5"/>
                <a:stretch>
                  <a:fillRect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2565066" y="4730145"/>
                <a:ext cx="5079467" cy="58657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𝜆</m:t>
                          </m:r>
                          <m:r>
                            <a:rPr lang="en-US" sz="1800" b="0" i="1" smtClean="0">
                              <a:latin typeface="Cambria Math" panose="02040503050406030204" pitchFamily="18" charset="0"/>
                              <a:ea typeface="Cambria Math" panose="02040503050406030204" pitchFamily="18" charset="0"/>
                            </a:rPr>
                            <m:t>,0</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i="1">
                              <a:latin typeface="Cambria Math" panose="02040503050406030204" pitchFamily="18" charset="0"/>
                              <a:ea typeface="Cambria Math" panose="02040503050406030204" pitchFamily="18" charset="0"/>
                            </a:rPr>
                            <m:t>𝜆</m:t>
                          </m:r>
                        </m:sub>
                      </m:sSub>
                      <m:r>
                        <a:rPr lang="en-US" sz="1800" b="0" i="1" smtClean="0">
                          <a:latin typeface="Cambria Math" panose="02040503050406030204" pitchFamily="18" charset="0"/>
                        </a:rPr>
                        <m:t>=2.5</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ea typeface="Cambria Math" panose="02040503050406030204" pitchFamily="18" charset="0"/>
                                    </a:rPr>
                                    <m:t>𝜆</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ea typeface="Cambria Math" panose="02040503050406030204" pitchFamily="18" charset="0"/>
                                    </a:rPr>
                                    <m:t>𝜆</m:t>
                                  </m:r>
                                  <m:r>
                                    <a:rPr lang="en-US" sz="1800" b="0" i="1" smtClean="0">
                                      <a:latin typeface="Cambria Math" panose="02040503050406030204" pitchFamily="18" charset="0"/>
                                      <a:ea typeface="Cambria Math" panose="02040503050406030204" pitchFamily="18" charset="0"/>
                                    </a:rPr>
                                    <m:t>,0</m:t>
                                  </m:r>
                                </m:sub>
                              </m:sSub>
                            </m:den>
                          </m:f>
                        </m:e>
                      </m:func>
                      <m:r>
                        <a:rPr lang="en-US" sz="1800" b="0" i="1" smtClean="0">
                          <a:latin typeface="Cambria Math" panose="02040503050406030204" pitchFamily="18" charset="0"/>
                        </a:rPr>
                        <m:t>=−2.5</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𝜏</m:t>
                          </m:r>
                        </m:e>
                        <m:sub>
                          <m:r>
                            <a:rPr lang="en-US" sz="1800" b="0" i="1" smtClean="0">
                              <a:latin typeface="Cambria Math" panose="02040503050406030204" pitchFamily="18" charset="0"/>
                              <a:ea typeface="Cambria Math" panose="02040503050406030204" pitchFamily="18" charset="0"/>
                            </a:rPr>
                            <m:t>𝜆</m:t>
                          </m:r>
                        </m:sub>
                      </m:sSub>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𝑒</m:t>
                          </m:r>
                        </m:e>
                      </m:func>
                      <m:r>
                        <a:rPr lang="en-US" sz="1800" b="0" i="1" smtClean="0">
                          <a:latin typeface="Cambria Math" panose="02040503050406030204" pitchFamily="18" charset="0"/>
                        </a:rPr>
                        <m:t>=−1.086</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𝜏</m:t>
                          </m:r>
                        </m:e>
                        <m:sub>
                          <m:r>
                            <a:rPr lang="en-US" sz="1800" i="1">
                              <a:latin typeface="Cambria Math" panose="02040503050406030204" pitchFamily="18" charset="0"/>
                              <a:ea typeface="Cambria Math" panose="02040503050406030204" pitchFamily="18" charset="0"/>
                            </a:rPr>
                            <m:t>𝜆</m:t>
                          </m:r>
                        </m:sub>
                      </m:sSub>
                    </m:oMath>
                  </m:oMathPara>
                </a14:m>
                <a:endParaRPr lang="en-US" sz="1800" dirty="0" smtClean="0"/>
              </a:p>
            </p:txBody>
          </p:sp>
        </mc:Choice>
        <mc:Fallback xmlns="">
          <p:sp>
            <p:nvSpPr>
              <p:cNvPr id="55" name="TextBox 54"/>
              <p:cNvSpPr txBox="1">
                <a:spLocks noRot="1" noChangeAspect="1" noMove="1" noResize="1" noEditPoints="1" noAdjustHandles="1" noChangeArrowheads="1" noChangeShapeType="1" noTextEdit="1"/>
              </p:cNvSpPr>
              <p:nvPr/>
            </p:nvSpPr>
            <p:spPr>
              <a:xfrm>
                <a:off x="2565066" y="4730145"/>
                <a:ext cx="5079467" cy="58657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88685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4"/>
          <p:cNvSpPr>
            <a:spLocks noGrp="1"/>
          </p:cNvSpPr>
          <p:nvPr>
            <p:ph type="dt" sz="half" idx="10"/>
          </p:nvPr>
        </p:nvSpPr>
        <p:spPr/>
        <p:txBody>
          <a:bodyPr/>
          <a:lstStyle/>
          <a:p>
            <a:r>
              <a:rPr lang="en-US" altLang="en-US" smtClean="0"/>
              <a:t>September 27, 2018</a:t>
            </a:r>
            <a:endParaRPr lang="en-US" altLang="en-US"/>
          </a:p>
        </p:txBody>
      </p:sp>
      <mc:AlternateContent xmlns:mc="http://schemas.openxmlformats.org/markup-compatibility/2006" xmlns:a14="http://schemas.microsoft.com/office/drawing/2010/main">
        <mc:Choice Requires="a14">
          <p:sp>
            <p:nvSpPr>
              <p:cNvPr id="594946" name="Rectangle 2"/>
              <p:cNvSpPr>
                <a:spLocks noChangeArrowheads="1"/>
              </p:cNvSpPr>
              <p:nvPr/>
            </p:nvSpPr>
            <p:spPr bwMode="auto">
              <a:xfrm>
                <a:off x="457200" y="707659"/>
                <a:ext cx="8448675" cy="5297215"/>
              </a:xfrm>
              <a:prstGeom prst="rect">
                <a:avLst/>
              </a:prstGeom>
              <a:noFill/>
              <a:ln w="9525">
                <a:solidFill>
                  <a:schemeClr val="tx1"/>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lstStyle>
                <a:lvl1pPr marL="342900" indent="-342900" algn="l">
                  <a:spcBef>
                    <a:spcPct val="20000"/>
                  </a:spcBef>
                  <a:buClr>
                    <a:srgbClr val="9999FF"/>
                  </a:buClr>
                  <a:buSzPct val="80000"/>
                  <a:buFont typeface="Wingdings" panose="05000000000000000000" pitchFamily="2" charset="2"/>
                  <a:buChar char="q"/>
                  <a:defRPr sz="3200">
                    <a:solidFill>
                      <a:schemeClr val="bg2"/>
                    </a:solidFill>
                    <a:latin typeface="Tahoma" panose="020B0604030504040204" pitchFamily="34" charset="0"/>
                  </a:defRPr>
                </a:lvl1pPr>
                <a:lvl2pPr marL="742950" indent="-285750" algn="l">
                  <a:spcBef>
                    <a:spcPct val="20000"/>
                  </a:spcBef>
                  <a:buClr>
                    <a:srgbClr val="9999FF"/>
                  </a:buClr>
                  <a:buSzPct val="65000"/>
                  <a:buFont typeface="Wingdings" panose="05000000000000000000" pitchFamily="2" charset="2"/>
                  <a:buChar char="n"/>
                  <a:defRPr sz="2800">
                    <a:solidFill>
                      <a:schemeClr val="bg2"/>
                    </a:solidFill>
                    <a:latin typeface="Tahoma" panose="020B0604030504040204" pitchFamily="34" charset="0"/>
                  </a:defRPr>
                </a:lvl2pPr>
                <a:lvl3pPr marL="1143000" indent="-228600" algn="l">
                  <a:spcBef>
                    <a:spcPct val="20000"/>
                  </a:spcBef>
                  <a:buClr>
                    <a:srgbClr val="9999FF"/>
                  </a:buClr>
                  <a:buSzPct val="65000"/>
                  <a:buFont typeface="Wingdings" panose="05000000000000000000" pitchFamily="2" charset="2"/>
                  <a:buChar char="n"/>
                  <a:defRPr sz="2400">
                    <a:solidFill>
                      <a:schemeClr val="bg2"/>
                    </a:solidFill>
                    <a:latin typeface="Tahoma" panose="020B0604030504040204" pitchFamily="34" charset="0"/>
                  </a:defRPr>
                </a:lvl3pPr>
                <a:lvl4pPr marL="1600200" indent="-228600" algn="l">
                  <a:spcBef>
                    <a:spcPct val="20000"/>
                  </a:spcBef>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4pPr>
                <a:lvl5pPr marL="2057400" indent="-228600" algn="l">
                  <a:spcBef>
                    <a:spcPct val="20000"/>
                  </a:spcBef>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5pPr>
                <a:lvl6pPr marL="25146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6pPr>
                <a:lvl7pPr marL="29718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7pPr>
                <a:lvl8pPr marL="34290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8pPr>
                <a:lvl9pPr marL="38862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9pPr>
              </a:lstStyle>
              <a:p>
                <a:pPr eaLnBrk="1" hangingPunct="1"/>
                <a:r>
                  <a:rPr lang="en-US" altLang="en-US" sz="1800" i="0" dirty="0" smtClean="0"/>
                  <a:t>Let’s assume for simplicity that a dust grain is spherical, with an area (called a cross-section) </a:t>
                </a:r>
                <a14:m>
                  <m:oMath xmlns:m="http://schemas.openxmlformats.org/officeDocument/2006/math">
                    <m:sSub>
                      <m:sSubPr>
                        <m:ctrlPr>
                          <a:rPr lang="en-US" altLang="en-US" sz="1800" i="1" smtClean="0">
                            <a:latin typeface="Cambria Math" panose="02040503050406030204" pitchFamily="18" charset="0"/>
                          </a:rPr>
                        </m:ctrlPr>
                      </m:sSubPr>
                      <m:e>
                        <m:r>
                          <a:rPr lang="en-US" altLang="en-US" sz="1800" i="1" smtClean="0">
                            <a:latin typeface="Cambria Math" panose="02040503050406030204" pitchFamily="18" charset="0"/>
                            <a:ea typeface="Cambria Math" panose="02040503050406030204" pitchFamily="18" charset="0"/>
                          </a:rPr>
                          <m:t>𝜎</m:t>
                        </m:r>
                      </m:e>
                      <m:sub>
                        <m:r>
                          <a:rPr lang="en-US" altLang="en-US" sz="1800" b="0" i="1" smtClean="0">
                            <a:latin typeface="Cambria Math" panose="02040503050406030204" pitchFamily="18" charset="0"/>
                          </a:rPr>
                          <m:t>𝑔</m:t>
                        </m:r>
                      </m:sub>
                    </m:sSub>
                    <m:r>
                      <a:rPr lang="en-US" altLang="en-US" sz="1800" b="0" i="1" smtClean="0">
                        <a:latin typeface="Cambria Math" panose="02040503050406030204" pitchFamily="18" charset="0"/>
                      </a:rPr>
                      <m:t>=</m:t>
                    </m:r>
                    <m:r>
                      <a:rPr lang="en-US" altLang="en-US" sz="1800" b="0" i="1" smtClean="0">
                        <a:latin typeface="Cambria Math" panose="02040503050406030204" pitchFamily="18" charset="0"/>
                        <a:ea typeface="Cambria Math" panose="02040503050406030204" pitchFamily="18" charset="0"/>
                      </a:rPr>
                      <m:t>𝜋</m:t>
                    </m:r>
                    <m:sSup>
                      <m:sSupPr>
                        <m:ctrlPr>
                          <a:rPr lang="en-US" altLang="en-US" sz="1800" b="0" i="1" smtClean="0">
                            <a:latin typeface="Cambria Math" panose="02040503050406030204" pitchFamily="18" charset="0"/>
                            <a:ea typeface="Cambria Math" panose="02040503050406030204" pitchFamily="18" charset="0"/>
                          </a:rPr>
                        </m:ctrlPr>
                      </m:sSupPr>
                      <m:e>
                        <m:r>
                          <a:rPr lang="en-US" altLang="en-US" sz="1800" b="0" i="1" smtClean="0">
                            <a:latin typeface="Cambria Math" panose="02040503050406030204" pitchFamily="18" charset="0"/>
                            <a:ea typeface="Cambria Math" panose="02040503050406030204" pitchFamily="18" charset="0"/>
                          </a:rPr>
                          <m:t>𝑎</m:t>
                        </m:r>
                      </m:e>
                      <m:sup>
                        <m:r>
                          <a:rPr lang="en-US" altLang="en-US" sz="1800" b="0" i="1" smtClean="0">
                            <a:latin typeface="Cambria Math" panose="02040503050406030204" pitchFamily="18" charset="0"/>
                            <a:ea typeface="Cambria Math" panose="02040503050406030204" pitchFamily="18" charset="0"/>
                          </a:rPr>
                          <m:t>2</m:t>
                        </m:r>
                      </m:sup>
                    </m:sSup>
                  </m:oMath>
                </a14:m>
                <a:r>
                  <a:rPr lang="en-US" altLang="en-US" sz="1800" i="0" dirty="0" smtClean="0"/>
                  <a:t>, where </a:t>
                </a:r>
                <a:r>
                  <a:rPr lang="en-US" altLang="en-US" sz="1800" i="1" dirty="0" smtClean="0">
                    <a:latin typeface="Times New Roman" panose="02020603050405020304" pitchFamily="18" charset="0"/>
                    <a:cs typeface="Times New Roman" panose="02020603050405020304" pitchFamily="18" charset="0"/>
                  </a:rPr>
                  <a:t>a</a:t>
                </a:r>
                <a:r>
                  <a:rPr lang="en-US" altLang="en-US" sz="1800" i="0" dirty="0" smtClean="0"/>
                  <a:t> is the grain radius. This area will interact with light differently depending on the wavelength of the light.</a:t>
                </a:r>
              </a:p>
              <a:p>
                <a:pPr eaLnBrk="1" hangingPunct="1"/>
                <a:r>
                  <a:rPr lang="en-US" altLang="en-US" sz="1800" dirty="0" smtClean="0"/>
                  <a:t>A long wavelength (compared to the grain size) will hardly be affected, while a sufficiently short wavelength will be blocked, or scattered off the spherical surface, just as we experience in everyday life.  In other words, the cross-section will be wavelength-dependent, approaching </a:t>
                </a:r>
                <a14:m>
                  <m:oMath xmlns:m="http://schemas.openxmlformats.org/officeDocument/2006/math">
                    <m:sSub>
                      <m:sSubPr>
                        <m:ctrlPr>
                          <a:rPr lang="en-US" altLang="en-US" sz="1800" i="1" smtClean="0">
                            <a:latin typeface="Cambria Math" panose="02040503050406030204" pitchFamily="18" charset="0"/>
                          </a:rPr>
                        </m:ctrlPr>
                      </m:sSubPr>
                      <m:e>
                        <m:r>
                          <a:rPr lang="en-US" altLang="en-US" sz="1800" i="1" smtClean="0">
                            <a:latin typeface="Cambria Math" panose="02040503050406030204" pitchFamily="18" charset="0"/>
                            <a:ea typeface="Cambria Math" panose="02040503050406030204" pitchFamily="18" charset="0"/>
                          </a:rPr>
                          <m:t>𝜎</m:t>
                        </m:r>
                      </m:e>
                      <m:sub>
                        <m:r>
                          <a:rPr lang="en-US" altLang="en-US" sz="1800" i="1" smtClean="0">
                            <a:latin typeface="Cambria Math" panose="02040503050406030204" pitchFamily="18" charset="0"/>
                            <a:ea typeface="Cambria Math" panose="02040503050406030204" pitchFamily="18" charset="0"/>
                          </a:rPr>
                          <m:t>𝜆</m:t>
                        </m:r>
                      </m:sub>
                    </m:sSub>
                    <m:r>
                      <a:rPr lang="en-US" altLang="en-US" sz="1800" i="1" smtClean="0">
                        <a:latin typeface="Cambria Math" panose="02040503050406030204" pitchFamily="18" charset="0"/>
                        <a:ea typeface="Cambria Math" panose="02040503050406030204" pitchFamily="18" charset="0"/>
                      </a:rPr>
                      <m:t>→</m:t>
                    </m:r>
                    <m:sSub>
                      <m:sSubPr>
                        <m:ctrlPr>
                          <a:rPr lang="en-US" altLang="en-US" sz="1800" i="1" smtClean="0">
                            <a:latin typeface="Cambria Math" panose="02040503050406030204" pitchFamily="18" charset="0"/>
                            <a:ea typeface="Cambria Math" panose="02040503050406030204" pitchFamily="18" charset="0"/>
                          </a:rPr>
                        </m:ctrlPr>
                      </m:sSubPr>
                      <m:e>
                        <m:r>
                          <a:rPr lang="en-US" altLang="en-US" sz="1800" i="1" smtClean="0">
                            <a:latin typeface="Cambria Math" panose="02040503050406030204" pitchFamily="18" charset="0"/>
                            <a:ea typeface="Cambria Math" panose="02040503050406030204" pitchFamily="18" charset="0"/>
                          </a:rPr>
                          <m:t>𝜎</m:t>
                        </m:r>
                      </m:e>
                      <m:sub>
                        <m:r>
                          <a:rPr lang="en-US" altLang="en-US" sz="1800" b="0" i="1" smtClean="0">
                            <a:latin typeface="Cambria Math" panose="02040503050406030204" pitchFamily="18" charset="0"/>
                            <a:ea typeface="Cambria Math" panose="02040503050406030204" pitchFamily="18" charset="0"/>
                          </a:rPr>
                          <m:t>𝑔</m:t>
                        </m:r>
                      </m:sub>
                    </m:sSub>
                  </m:oMath>
                </a14:m>
                <a:r>
                  <a:rPr lang="en-US" altLang="en-US" sz="1800" dirty="0" smtClean="0"/>
                  <a:t> as the wavelength </a:t>
                </a:r>
                <a14:m>
                  <m:oMath xmlns:m="http://schemas.openxmlformats.org/officeDocument/2006/math">
                    <m:r>
                      <a:rPr lang="en-US" altLang="en-US" sz="1800" i="1" smtClean="0">
                        <a:latin typeface="Cambria Math" panose="02040503050406030204" pitchFamily="18" charset="0"/>
                        <a:ea typeface="Cambria Math" panose="02040503050406030204" pitchFamily="18" charset="0"/>
                      </a:rPr>
                      <m:t>𝜆</m:t>
                    </m:r>
                    <m:r>
                      <a:rPr lang="en-US" altLang="en-US" sz="1800" i="1" smtClean="0">
                        <a:latin typeface="Cambria Math" panose="02040503050406030204" pitchFamily="18" charset="0"/>
                        <a:ea typeface="Cambria Math" panose="02040503050406030204" pitchFamily="18" charset="0"/>
                      </a:rPr>
                      <m:t>→0</m:t>
                    </m:r>
                  </m:oMath>
                </a14:m>
                <a:r>
                  <a:rPr lang="en-US" altLang="en-US" sz="1800" dirty="0" smtClean="0"/>
                  <a:t>.</a:t>
                </a:r>
              </a:p>
              <a:p>
                <a:pPr eaLnBrk="1" hangingPunct="1"/>
                <a:r>
                  <a:rPr lang="en-US" altLang="en-US" sz="1800" dirty="0" smtClean="0"/>
                  <a:t>Gustav Mie was able to show that the dimensionless </a:t>
                </a:r>
                <a:r>
                  <a:rPr lang="en-US" altLang="en-US" sz="1800" i="1" dirty="0" smtClean="0">
                    <a:solidFill>
                      <a:srgbClr val="FF0000"/>
                    </a:solidFill>
                  </a:rPr>
                  <a:t>extinction coefficient </a:t>
                </a:r>
                <a14:m>
                  <m:oMath xmlns:m="http://schemas.openxmlformats.org/officeDocument/2006/math">
                    <m:sSub>
                      <m:sSubPr>
                        <m:ctrlPr>
                          <a:rPr lang="en-US" altLang="en-US" sz="1800" i="1" smtClean="0">
                            <a:latin typeface="Cambria Math" panose="02040503050406030204" pitchFamily="18" charset="0"/>
                          </a:rPr>
                        </m:ctrlPr>
                      </m:sSubPr>
                      <m:e>
                        <m:r>
                          <a:rPr lang="en-US" altLang="en-US" sz="1800" b="0" i="1" smtClean="0">
                            <a:latin typeface="Cambria Math" panose="02040503050406030204" pitchFamily="18" charset="0"/>
                          </a:rPr>
                          <m:t>𝑄</m:t>
                        </m:r>
                      </m:e>
                      <m:sub>
                        <m:r>
                          <a:rPr lang="en-US" altLang="en-US" sz="1800" i="1">
                            <a:latin typeface="Cambria Math" panose="02040503050406030204" pitchFamily="18" charset="0"/>
                            <a:ea typeface="Cambria Math" panose="02040503050406030204" pitchFamily="18" charset="0"/>
                          </a:rPr>
                          <m:t>𝜆</m:t>
                        </m:r>
                      </m:sub>
                    </m:sSub>
                    <m:r>
                      <a:rPr lang="en-US" altLang="en-US" sz="1800" i="1" smtClean="0">
                        <a:latin typeface="Cambria Math" panose="02040503050406030204" pitchFamily="18" charset="0"/>
                        <a:ea typeface="Cambria Math" panose="02040503050406030204" pitchFamily="18" charset="0"/>
                      </a:rPr>
                      <m:t>≡</m:t>
                    </m:r>
                    <m:f>
                      <m:fPr>
                        <m:ctrlPr>
                          <a:rPr lang="en-US" altLang="en-US" sz="1800" i="1" smtClean="0">
                            <a:latin typeface="Cambria Math" panose="02040503050406030204" pitchFamily="18" charset="0"/>
                            <a:ea typeface="Cambria Math" panose="02040503050406030204" pitchFamily="18" charset="0"/>
                          </a:rPr>
                        </m:ctrlPr>
                      </m:fPr>
                      <m:num>
                        <m:sSub>
                          <m:sSubPr>
                            <m:ctrlPr>
                              <a:rPr lang="en-US" altLang="en-US" sz="1800" i="1" smtClean="0">
                                <a:latin typeface="Cambria Math" panose="02040503050406030204" pitchFamily="18" charset="0"/>
                                <a:ea typeface="Cambria Math" panose="02040503050406030204" pitchFamily="18" charset="0"/>
                              </a:rPr>
                            </m:ctrlPr>
                          </m:sSubPr>
                          <m:e>
                            <m:r>
                              <a:rPr lang="en-US" altLang="en-US" sz="1800" i="1" smtClean="0">
                                <a:latin typeface="Cambria Math" panose="02040503050406030204" pitchFamily="18" charset="0"/>
                                <a:ea typeface="Cambria Math" panose="02040503050406030204" pitchFamily="18" charset="0"/>
                              </a:rPr>
                              <m:t>𝜎</m:t>
                            </m:r>
                          </m:e>
                          <m:sub>
                            <m:r>
                              <a:rPr lang="en-US" altLang="en-US" sz="1800" i="1">
                                <a:latin typeface="Cambria Math" panose="02040503050406030204" pitchFamily="18" charset="0"/>
                                <a:ea typeface="Cambria Math" panose="02040503050406030204" pitchFamily="18" charset="0"/>
                              </a:rPr>
                              <m:t>𝜆</m:t>
                            </m:r>
                          </m:sub>
                        </m:sSub>
                      </m:num>
                      <m:den>
                        <m:sSub>
                          <m:sSubPr>
                            <m:ctrlPr>
                              <a:rPr lang="en-US" altLang="en-US" sz="1800" i="1" smtClean="0">
                                <a:latin typeface="Cambria Math" panose="02040503050406030204" pitchFamily="18" charset="0"/>
                                <a:ea typeface="Cambria Math" panose="02040503050406030204" pitchFamily="18" charset="0"/>
                              </a:rPr>
                            </m:ctrlPr>
                          </m:sSubPr>
                          <m:e>
                            <m:r>
                              <a:rPr lang="en-US" altLang="en-US" sz="1800" i="1" smtClean="0">
                                <a:latin typeface="Cambria Math" panose="02040503050406030204" pitchFamily="18" charset="0"/>
                                <a:ea typeface="Cambria Math" panose="02040503050406030204" pitchFamily="18" charset="0"/>
                              </a:rPr>
                              <m:t>𝜎</m:t>
                            </m:r>
                          </m:e>
                          <m:sub>
                            <m:r>
                              <a:rPr lang="en-US" altLang="en-US" sz="1800" b="0" i="1" smtClean="0">
                                <a:latin typeface="Cambria Math" panose="02040503050406030204" pitchFamily="18" charset="0"/>
                                <a:ea typeface="Cambria Math" panose="02040503050406030204" pitchFamily="18" charset="0"/>
                              </a:rPr>
                              <m:t>𝑔</m:t>
                            </m:r>
                          </m:sub>
                        </m:sSub>
                      </m:den>
                    </m:f>
                    <m:r>
                      <a:rPr lang="en-US" altLang="en-US" sz="1800" i="1" smtClean="0">
                        <a:latin typeface="Cambria Math" panose="02040503050406030204" pitchFamily="18" charset="0"/>
                        <a:ea typeface="Cambria Math" panose="02040503050406030204" pitchFamily="18" charset="0"/>
                      </a:rPr>
                      <m:t>~</m:t>
                    </m:r>
                    <m:f>
                      <m:fPr>
                        <m:ctrlPr>
                          <a:rPr lang="en-US" altLang="en-US" sz="1800" i="1" smtClean="0">
                            <a:latin typeface="Cambria Math" panose="02040503050406030204" pitchFamily="18" charset="0"/>
                            <a:ea typeface="Cambria Math" panose="02040503050406030204" pitchFamily="18" charset="0"/>
                          </a:rPr>
                        </m:ctrlPr>
                      </m:fPr>
                      <m:num>
                        <m:r>
                          <a:rPr lang="en-US" altLang="en-US" sz="1800" b="0" i="1" smtClean="0">
                            <a:latin typeface="Cambria Math" panose="02040503050406030204" pitchFamily="18" charset="0"/>
                            <a:ea typeface="Cambria Math" panose="02040503050406030204" pitchFamily="18" charset="0"/>
                          </a:rPr>
                          <m:t>𝑎</m:t>
                        </m:r>
                      </m:num>
                      <m:den>
                        <m:r>
                          <a:rPr lang="en-US" altLang="en-US" sz="1800" i="1">
                            <a:latin typeface="Cambria Math" panose="02040503050406030204" pitchFamily="18" charset="0"/>
                            <a:ea typeface="Cambria Math" panose="02040503050406030204" pitchFamily="18" charset="0"/>
                          </a:rPr>
                          <m:t>𝜆</m:t>
                        </m:r>
                      </m:den>
                    </m:f>
                  </m:oMath>
                </a14:m>
                <a:r>
                  <a:rPr lang="en-US" altLang="en-US" sz="1800" dirty="0" smtClean="0"/>
                  <a:t> for </a:t>
                </a:r>
                <a14:m>
                  <m:oMath xmlns:m="http://schemas.openxmlformats.org/officeDocument/2006/math">
                    <m:r>
                      <a:rPr lang="en-US" altLang="en-US" sz="1800" i="1" smtClean="0">
                        <a:latin typeface="Cambria Math" panose="02040503050406030204" pitchFamily="18" charset="0"/>
                        <a:ea typeface="Cambria Math" panose="02040503050406030204" pitchFamily="18" charset="0"/>
                      </a:rPr>
                      <m:t>𝜆</m:t>
                    </m:r>
                    <m:r>
                      <a:rPr lang="en-US" altLang="en-US" sz="1800" i="1" smtClean="0">
                        <a:latin typeface="Cambria Math" panose="02040503050406030204" pitchFamily="18" charset="0"/>
                        <a:ea typeface="Cambria Math" panose="02040503050406030204" pitchFamily="18" charset="0"/>
                      </a:rPr>
                      <m:t>≥</m:t>
                    </m:r>
                    <m:r>
                      <a:rPr lang="en-US" altLang="en-US" sz="1800" b="0" i="1" smtClean="0">
                        <a:latin typeface="Cambria Math" panose="02040503050406030204" pitchFamily="18" charset="0"/>
                        <a:ea typeface="Cambria Math" panose="02040503050406030204" pitchFamily="18" charset="0"/>
                      </a:rPr>
                      <m:t>𝑎</m:t>
                    </m:r>
                  </m:oMath>
                </a14:m>
                <a:r>
                  <a:rPr lang="en-US" altLang="en-US" sz="1800" dirty="0" smtClean="0"/>
                  <a:t>, which goes to zero at long wavelengths, and is around unity when </a:t>
                </a:r>
                <a14:m>
                  <m:oMath xmlns:m="http://schemas.openxmlformats.org/officeDocument/2006/math">
                    <m:r>
                      <a:rPr lang="en-US" altLang="en-US" sz="1800" i="1" smtClean="0">
                        <a:latin typeface="Cambria Math" panose="02040503050406030204" pitchFamily="18" charset="0"/>
                        <a:ea typeface="Cambria Math" panose="02040503050406030204" pitchFamily="18" charset="0"/>
                      </a:rPr>
                      <m:t>𝜆</m:t>
                    </m:r>
                    <m:r>
                      <a:rPr lang="en-US" altLang="en-US" sz="1800" i="1" smtClean="0">
                        <a:latin typeface="Cambria Math" panose="02040503050406030204" pitchFamily="18" charset="0"/>
                        <a:ea typeface="Cambria Math" panose="02040503050406030204" pitchFamily="18" charset="0"/>
                      </a:rPr>
                      <m:t>≈</m:t>
                    </m:r>
                    <m:r>
                      <a:rPr lang="en-US" altLang="en-US" sz="1800" b="0" i="1" smtClean="0">
                        <a:latin typeface="Cambria Math" panose="02040503050406030204" pitchFamily="18" charset="0"/>
                        <a:ea typeface="Cambria Math" panose="02040503050406030204" pitchFamily="18" charset="0"/>
                      </a:rPr>
                      <m:t>𝑎</m:t>
                    </m:r>
                  </m:oMath>
                </a14:m>
                <a:r>
                  <a:rPr lang="en-US" altLang="en-US" sz="1800" dirty="0" smtClean="0"/>
                  <a:t>.  Note </a:t>
                </a:r>
                <a14:m>
                  <m:oMath xmlns:m="http://schemas.openxmlformats.org/officeDocument/2006/math">
                    <m:sSub>
                      <m:sSubPr>
                        <m:ctrlPr>
                          <a:rPr lang="en-US" altLang="en-US" sz="1800" i="1" smtClean="0">
                            <a:latin typeface="Cambria Math" panose="02040503050406030204" pitchFamily="18" charset="0"/>
                          </a:rPr>
                        </m:ctrlPr>
                      </m:sSubPr>
                      <m:e>
                        <m:r>
                          <a:rPr lang="en-US" altLang="en-US" sz="1800" i="1" smtClean="0">
                            <a:latin typeface="Cambria Math" panose="02040503050406030204" pitchFamily="18" charset="0"/>
                            <a:ea typeface="Cambria Math" panose="02040503050406030204" pitchFamily="18" charset="0"/>
                          </a:rPr>
                          <m:t>𝜎</m:t>
                        </m:r>
                      </m:e>
                      <m:sub>
                        <m:r>
                          <a:rPr lang="en-US" altLang="en-US" sz="1800" i="1" smtClean="0">
                            <a:latin typeface="Cambria Math" panose="02040503050406030204" pitchFamily="18" charset="0"/>
                            <a:ea typeface="Cambria Math" panose="02040503050406030204" pitchFamily="18" charset="0"/>
                          </a:rPr>
                          <m:t>𝜆</m:t>
                        </m:r>
                      </m:sub>
                    </m:sSub>
                    <m:r>
                      <a:rPr lang="en-US" altLang="en-US" sz="1800" i="1" smtClean="0">
                        <a:latin typeface="Cambria Math" panose="02040503050406030204" pitchFamily="18" charset="0"/>
                        <a:ea typeface="Cambria Math" panose="02040503050406030204" pitchFamily="18" charset="0"/>
                      </a:rPr>
                      <m:t>∝</m:t>
                    </m:r>
                    <m:f>
                      <m:fPr>
                        <m:type m:val="lin"/>
                        <m:ctrlPr>
                          <a:rPr lang="en-US" altLang="en-US" sz="1800" i="1" smtClean="0">
                            <a:latin typeface="Cambria Math" panose="02040503050406030204" pitchFamily="18" charset="0"/>
                            <a:ea typeface="Cambria Math" panose="02040503050406030204" pitchFamily="18" charset="0"/>
                          </a:rPr>
                        </m:ctrlPr>
                      </m:fPr>
                      <m:num>
                        <m:sSup>
                          <m:sSupPr>
                            <m:ctrlPr>
                              <a:rPr lang="en-US" altLang="en-US" sz="1800" i="1" smtClean="0">
                                <a:latin typeface="Cambria Math" panose="02040503050406030204" pitchFamily="18" charset="0"/>
                                <a:ea typeface="Cambria Math" panose="02040503050406030204" pitchFamily="18" charset="0"/>
                              </a:rPr>
                            </m:ctrlPr>
                          </m:sSupPr>
                          <m:e>
                            <m:r>
                              <a:rPr lang="en-US" altLang="en-US" sz="1800" b="0" i="1" smtClean="0">
                                <a:latin typeface="Cambria Math" panose="02040503050406030204" pitchFamily="18" charset="0"/>
                                <a:ea typeface="Cambria Math" panose="02040503050406030204" pitchFamily="18" charset="0"/>
                              </a:rPr>
                              <m:t>𝑎</m:t>
                            </m:r>
                          </m:e>
                          <m:sup>
                            <m:r>
                              <a:rPr lang="en-US" altLang="en-US" sz="1800" b="0" i="1" smtClean="0">
                                <a:latin typeface="Cambria Math" panose="02040503050406030204" pitchFamily="18" charset="0"/>
                                <a:ea typeface="Cambria Math" panose="02040503050406030204" pitchFamily="18" charset="0"/>
                              </a:rPr>
                              <m:t>3</m:t>
                            </m:r>
                          </m:sup>
                        </m:sSup>
                      </m:num>
                      <m:den>
                        <m:r>
                          <a:rPr lang="en-US" altLang="en-US" sz="1800" i="1" smtClean="0">
                            <a:latin typeface="Cambria Math" panose="02040503050406030204" pitchFamily="18" charset="0"/>
                            <a:ea typeface="Cambria Math" panose="02040503050406030204" pitchFamily="18" charset="0"/>
                          </a:rPr>
                          <m:t>𝜆</m:t>
                        </m:r>
                      </m:den>
                    </m:f>
                  </m:oMath>
                </a14:m>
                <a:r>
                  <a:rPr lang="en-US" altLang="en-US" sz="1800" dirty="0" smtClean="0"/>
                  <a:t> in that case.</a:t>
                </a:r>
              </a:p>
              <a:p>
                <a:pPr eaLnBrk="1" hangingPunct="1"/>
                <a:r>
                  <a:rPr lang="en-US" altLang="en-US" sz="1800" dirty="0" smtClean="0"/>
                  <a:t>This is a very important property for astronomy!  It says that we can reduce the extinction due to dust by going to longer wavelengths, so we will find that astronomers can peer into dust clouds by using long infrared (IR) wavelengths.  Such long wavelengths are blocked by the atmosphere, though, so such telescopes have to be launched into space.  The upcoming James Webb Space Telescope (JWST) will work almost entirely in the IR.</a:t>
                </a:r>
              </a:p>
            </p:txBody>
          </p:sp>
        </mc:Choice>
        <mc:Fallback xmlns="">
          <p:sp>
            <p:nvSpPr>
              <p:cNvPr id="594946" name="Rectangle 2"/>
              <p:cNvSpPr>
                <a:spLocks noRot="1" noChangeAspect="1" noMove="1" noResize="1" noEditPoints="1" noAdjustHandles="1" noChangeArrowheads="1" noChangeShapeType="1" noTextEdit="1"/>
              </p:cNvSpPr>
              <p:nvPr/>
            </p:nvSpPr>
            <p:spPr bwMode="auto">
              <a:xfrm>
                <a:off x="457200" y="707659"/>
                <a:ext cx="8448675" cy="5297215"/>
              </a:xfrm>
              <a:prstGeom prst="rect">
                <a:avLst/>
              </a:prstGeom>
              <a:blipFill>
                <a:blip r:embed="rId3"/>
                <a:stretch>
                  <a:fillRect l="-72" t="-459" r="-1009"/>
                </a:stretch>
              </a:blip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94947" name="Rectangle 3"/>
          <p:cNvSpPr>
            <a:spLocks noGrp="1" noChangeArrowheads="1"/>
          </p:cNvSpPr>
          <p:nvPr>
            <p:ph type="title"/>
          </p:nvPr>
        </p:nvSpPr>
        <p:spPr>
          <a:xfrm>
            <a:off x="161925" y="-118625"/>
            <a:ext cx="8858250" cy="914400"/>
          </a:xfrm>
        </p:spPr>
        <p:txBody>
          <a:bodyPr/>
          <a:lstStyle/>
          <a:p>
            <a:r>
              <a:rPr lang="en-US" altLang="en-US" sz="3600" dirty="0" smtClean="0"/>
              <a:t>Mie Scattering</a:t>
            </a:r>
            <a:endParaRPr lang="en-US" altLang="en-US" sz="3600" dirty="0"/>
          </a:p>
        </p:txBody>
      </p:sp>
      <p:pic>
        <p:nvPicPr>
          <p:cNvPr id="4098" name="Picture 2" descr="James Webb Space Telescope rend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75" y="3718873"/>
            <a:ext cx="28575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756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37" y="107623"/>
            <a:ext cx="8625525" cy="914400"/>
          </a:xfrm>
        </p:spPr>
        <p:txBody>
          <a:bodyPr/>
          <a:lstStyle/>
          <a:p>
            <a:r>
              <a:rPr lang="en-US" dirty="0" smtClean="0"/>
              <a:t>Reddening and Extinction—Cen A</a:t>
            </a:r>
            <a:endParaRPr lang="en-US" dirty="0"/>
          </a:p>
        </p:txBody>
      </p:sp>
      <p:sp>
        <p:nvSpPr>
          <p:cNvPr id="6" name="Date Placeholder 5"/>
          <p:cNvSpPr>
            <a:spLocks noGrp="1"/>
          </p:cNvSpPr>
          <p:nvPr>
            <p:ph type="dt" sz="half" idx="10"/>
          </p:nvPr>
        </p:nvSpPr>
        <p:spPr/>
        <p:txBody>
          <a:bodyPr/>
          <a:lstStyle/>
          <a:p>
            <a:pPr>
              <a:defRPr/>
            </a:pPr>
            <a:r>
              <a:rPr lang="en-US" smtClean="0"/>
              <a:t>September 27, 2018</a:t>
            </a:r>
            <a:endParaRPr lang="en-US" altLang="zh-CN"/>
          </a:p>
        </p:txBody>
      </p:sp>
      <p:pic>
        <p:nvPicPr>
          <p:cNvPr id="6146" name="Picture 2" descr="Turbulent Cauldron of Starbirth in Galaxy Centaurus A, With Ground View (inse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200672" y="974888"/>
            <a:ext cx="6764976" cy="50737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srcRect l="49868"/>
          <a:stretch/>
        </p:blipFill>
        <p:spPr>
          <a:xfrm>
            <a:off x="84841" y="875318"/>
            <a:ext cx="3567014" cy="3467100"/>
          </a:xfrm>
          <a:prstGeom prst="rect">
            <a:avLst/>
          </a:prstGeom>
        </p:spPr>
      </p:pic>
      <p:pic>
        <p:nvPicPr>
          <p:cNvPr id="8" name="Picture 7"/>
          <p:cNvPicPr>
            <a:picLocks noChangeAspect="1"/>
          </p:cNvPicPr>
          <p:nvPr/>
        </p:nvPicPr>
        <p:blipFill rotWithShape="1">
          <a:blip r:embed="rId3"/>
          <a:srcRect r="50578"/>
          <a:stretch/>
        </p:blipFill>
        <p:spPr>
          <a:xfrm>
            <a:off x="882437" y="1752009"/>
            <a:ext cx="1617218" cy="1594505"/>
          </a:xfrm>
          <a:prstGeom prst="rect">
            <a:avLst/>
          </a:prstGeom>
        </p:spPr>
      </p:pic>
    </p:spTree>
    <p:extLst>
      <p:ext uri="{BB962C8B-B14F-4D97-AF65-F5344CB8AC3E}">
        <p14:creationId xmlns:p14="http://schemas.microsoft.com/office/powerpoint/2010/main" val="3094007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eb.njit.edu/~gary/320/assets/LagoonTrifid_mazlinmisti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5" y="38395"/>
            <a:ext cx="9166615" cy="60576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8395"/>
            <a:ext cx="5066907" cy="914400"/>
          </a:xfrm>
        </p:spPr>
        <p:txBody>
          <a:bodyPr/>
          <a:lstStyle/>
          <a:p>
            <a:r>
              <a:rPr lang="en-US" sz="2800" dirty="0" smtClean="0">
                <a:solidFill>
                  <a:schemeClr val="tx1"/>
                </a:solidFill>
              </a:rPr>
              <a:t>Gas and Dust in the Milky Way</a:t>
            </a:r>
            <a:endParaRPr lang="en-US" sz="2800" dirty="0">
              <a:solidFill>
                <a:schemeClr val="tx1"/>
              </a:solidFill>
            </a:endParaRPr>
          </a:p>
        </p:txBody>
      </p:sp>
      <p:sp>
        <p:nvSpPr>
          <p:cNvPr id="6" name="Date Placeholder 5"/>
          <p:cNvSpPr>
            <a:spLocks noGrp="1"/>
          </p:cNvSpPr>
          <p:nvPr>
            <p:ph type="dt" sz="half" idx="10"/>
          </p:nvPr>
        </p:nvSpPr>
        <p:spPr/>
        <p:txBody>
          <a:bodyPr/>
          <a:lstStyle/>
          <a:p>
            <a:pPr>
              <a:defRPr/>
            </a:pPr>
            <a:r>
              <a:rPr lang="en-US" smtClean="0"/>
              <a:t>September 27, 2018</a:t>
            </a:r>
            <a:endParaRPr lang="en-US" altLang="zh-CN"/>
          </a:p>
        </p:txBody>
      </p:sp>
      <p:sp>
        <p:nvSpPr>
          <p:cNvPr id="7" name="TextBox 6"/>
          <p:cNvSpPr txBox="1"/>
          <p:nvPr/>
        </p:nvSpPr>
        <p:spPr>
          <a:xfrm>
            <a:off x="5797485" y="5752483"/>
            <a:ext cx="3420936" cy="338554"/>
          </a:xfrm>
          <a:prstGeom prst="rect">
            <a:avLst/>
          </a:prstGeom>
          <a:noFill/>
        </p:spPr>
        <p:txBody>
          <a:bodyPr wrap="none" rtlCol="0">
            <a:spAutoFit/>
          </a:bodyPr>
          <a:lstStyle/>
          <a:p>
            <a:pPr algn="l"/>
            <a:r>
              <a:rPr lang="en-US" sz="1600" dirty="0" smtClean="0">
                <a:solidFill>
                  <a:schemeClr val="tx1"/>
                </a:solidFill>
              </a:rPr>
              <a:t>Photo by Steve </a:t>
            </a:r>
            <a:r>
              <a:rPr lang="en-US" sz="1600" dirty="0" err="1" smtClean="0">
                <a:solidFill>
                  <a:schemeClr val="tx1"/>
                </a:solidFill>
              </a:rPr>
              <a:t>Mazlin</a:t>
            </a:r>
            <a:r>
              <a:rPr lang="en-US" sz="1600" dirty="0" smtClean="0">
                <a:solidFill>
                  <a:schemeClr val="tx1"/>
                </a:solidFill>
              </a:rPr>
              <a:t> and Jim </a:t>
            </a:r>
            <a:r>
              <a:rPr lang="en-US" sz="1600" dirty="0" err="1" smtClean="0">
                <a:solidFill>
                  <a:schemeClr val="tx1"/>
                </a:solidFill>
              </a:rPr>
              <a:t>Misti</a:t>
            </a:r>
            <a:endParaRPr lang="en-US" sz="1600" dirty="0" smtClean="0">
              <a:solidFill>
                <a:schemeClr val="tx1"/>
              </a:solidFill>
            </a:endParaRPr>
          </a:p>
        </p:txBody>
      </p:sp>
      <p:sp>
        <p:nvSpPr>
          <p:cNvPr id="3" name="TextBox 2"/>
          <p:cNvSpPr txBox="1"/>
          <p:nvPr/>
        </p:nvSpPr>
        <p:spPr>
          <a:xfrm>
            <a:off x="0" y="1541812"/>
            <a:ext cx="3004349" cy="400110"/>
          </a:xfrm>
          <a:prstGeom prst="rect">
            <a:avLst/>
          </a:prstGeom>
          <a:noFill/>
        </p:spPr>
        <p:txBody>
          <a:bodyPr wrap="none" rtlCol="0">
            <a:spAutoFit/>
          </a:bodyPr>
          <a:lstStyle/>
          <a:p>
            <a:pPr algn="l"/>
            <a:r>
              <a:rPr lang="en-US" sz="2000" dirty="0" smtClean="0">
                <a:solidFill>
                  <a:schemeClr val="tx1"/>
                </a:solidFill>
              </a:rPr>
              <a:t>Dust (absorption nebula)</a:t>
            </a:r>
          </a:p>
        </p:txBody>
      </p:sp>
      <p:cxnSp>
        <p:nvCxnSpPr>
          <p:cNvPr id="5" name="Straight Arrow Connector 4"/>
          <p:cNvCxnSpPr/>
          <p:nvPr/>
        </p:nvCxnSpPr>
        <p:spPr bwMode="auto">
          <a:xfrm>
            <a:off x="1791093" y="1941922"/>
            <a:ext cx="443060" cy="282804"/>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9" name="TextBox 8"/>
          <p:cNvSpPr txBox="1"/>
          <p:nvPr/>
        </p:nvSpPr>
        <p:spPr>
          <a:xfrm>
            <a:off x="3233046" y="952795"/>
            <a:ext cx="2949985" cy="400110"/>
          </a:xfrm>
          <a:prstGeom prst="rect">
            <a:avLst/>
          </a:prstGeom>
          <a:noFill/>
        </p:spPr>
        <p:txBody>
          <a:bodyPr wrap="square" rtlCol="0">
            <a:spAutoFit/>
          </a:bodyPr>
          <a:lstStyle/>
          <a:p>
            <a:pPr algn="l"/>
            <a:r>
              <a:rPr lang="en-US" sz="2000" dirty="0" smtClean="0">
                <a:solidFill>
                  <a:schemeClr val="tx1"/>
                </a:solidFill>
              </a:rPr>
              <a:t>Dust (reflection nebula)</a:t>
            </a:r>
          </a:p>
        </p:txBody>
      </p:sp>
      <p:cxnSp>
        <p:nvCxnSpPr>
          <p:cNvPr id="10" name="Straight Arrow Connector 9"/>
          <p:cNvCxnSpPr/>
          <p:nvPr/>
        </p:nvCxnSpPr>
        <p:spPr bwMode="auto">
          <a:xfrm flipV="1">
            <a:off x="6073650" y="952797"/>
            <a:ext cx="402564" cy="112432"/>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14" name="TextBox 13"/>
          <p:cNvSpPr txBox="1"/>
          <p:nvPr/>
        </p:nvSpPr>
        <p:spPr>
          <a:xfrm>
            <a:off x="6853287" y="2978870"/>
            <a:ext cx="402674" cy="646331"/>
          </a:xfrm>
          <a:prstGeom prst="rect">
            <a:avLst/>
          </a:prstGeom>
          <a:noFill/>
        </p:spPr>
        <p:txBody>
          <a:bodyPr wrap="none" rtlCol="0">
            <a:spAutoFit/>
          </a:bodyPr>
          <a:lstStyle/>
          <a:p>
            <a:pPr algn="l"/>
            <a:r>
              <a:rPr lang="en-US" sz="3600" dirty="0" smtClean="0">
                <a:solidFill>
                  <a:schemeClr val="tx1"/>
                </a:solidFill>
              </a:rPr>
              <a:t>?</a:t>
            </a:r>
          </a:p>
        </p:txBody>
      </p:sp>
      <p:cxnSp>
        <p:nvCxnSpPr>
          <p:cNvPr id="16" name="Straight Arrow Connector 15"/>
          <p:cNvCxnSpPr/>
          <p:nvPr/>
        </p:nvCxnSpPr>
        <p:spPr bwMode="auto">
          <a:xfrm flipH="1" flipV="1">
            <a:off x="6693031" y="1451728"/>
            <a:ext cx="341400" cy="1476342"/>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8" name="Straight Arrow Connector 17"/>
          <p:cNvCxnSpPr/>
          <p:nvPr/>
        </p:nvCxnSpPr>
        <p:spPr bwMode="auto">
          <a:xfrm flipH="1">
            <a:off x="5797485" y="3411292"/>
            <a:ext cx="1066246" cy="594412"/>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22" name="TextBox 21"/>
          <p:cNvSpPr txBox="1"/>
          <p:nvPr/>
        </p:nvSpPr>
        <p:spPr>
          <a:xfrm>
            <a:off x="5933870" y="3027518"/>
            <a:ext cx="2949985" cy="400110"/>
          </a:xfrm>
          <a:prstGeom prst="rect">
            <a:avLst/>
          </a:prstGeom>
          <a:noFill/>
        </p:spPr>
        <p:txBody>
          <a:bodyPr wrap="square" rtlCol="0">
            <a:spAutoFit/>
          </a:bodyPr>
          <a:lstStyle/>
          <a:p>
            <a:pPr algn="l"/>
            <a:r>
              <a:rPr lang="en-US" sz="2000" dirty="0" smtClean="0">
                <a:solidFill>
                  <a:schemeClr val="tx1"/>
                </a:solidFill>
              </a:rPr>
              <a:t>Gas (emission nebula)</a:t>
            </a:r>
          </a:p>
        </p:txBody>
      </p:sp>
    </p:spTree>
    <p:extLst>
      <p:ext uri="{BB962C8B-B14F-4D97-AF65-F5344CB8AC3E}">
        <p14:creationId xmlns:p14="http://schemas.microsoft.com/office/powerpoint/2010/main" val="3826689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4" grpId="0"/>
      <p:bldP spid="14" grpId="1"/>
      <p:bldP spid="22" grpId="0"/>
    </p:bldLst>
  </p:timing>
</p:sld>
</file>

<file path=ppt/theme/theme1.xml><?xml version="1.0" encoding="utf-8"?>
<a:theme xmlns:a="http://schemas.openxmlformats.org/drawingml/2006/main" name="Textured">
  <a:themeElements>
    <a:clrScheme name="Custom 1">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0000CC"/>
      </a:hlink>
      <a:folHlink>
        <a:srgbClr val="A5082E"/>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lnDef>
    <a:txDef>
      <a:spPr>
        <a:noFill/>
      </a:spPr>
      <a:bodyPr wrap="none" rtlCol="0">
        <a:spAutoFit/>
      </a:bodyPr>
      <a:lstStyle>
        <a:defPPr algn="l">
          <a:defRPr sz="2400" dirty="0" smtClean="0"/>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00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0066"/>
        </a:dk1>
        <a:lt1>
          <a:srgbClr val="FFFFFF"/>
        </a:lt1>
        <a:dk2>
          <a:srgbClr val="2B5481"/>
        </a:dk2>
        <a:lt2>
          <a:srgbClr val="FFCC00"/>
        </a:lt2>
        <a:accent1>
          <a:srgbClr val="009999"/>
        </a:accent1>
        <a:accent2>
          <a:srgbClr val="FF0000"/>
        </a:accent2>
        <a:accent3>
          <a:srgbClr val="ACB3C1"/>
        </a:accent3>
        <a:accent4>
          <a:srgbClr val="DADADA"/>
        </a:accent4>
        <a:accent5>
          <a:srgbClr val="AACACA"/>
        </a:accent5>
        <a:accent6>
          <a:srgbClr val="E70000"/>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0066"/>
        </a:dk1>
        <a:lt1>
          <a:srgbClr val="FFFFFF"/>
        </a:lt1>
        <a:dk2>
          <a:srgbClr val="E61244"/>
        </a:dk2>
        <a:lt2>
          <a:srgbClr val="FFCC00"/>
        </a:lt2>
        <a:accent1>
          <a:srgbClr val="009999"/>
        </a:accent1>
        <a:accent2>
          <a:srgbClr val="DC0C3E"/>
        </a:accent2>
        <a:accent3>
          <a:srgbClr val="F0AAB0"/>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19766</TotalTime>
  <Words>1802</Words>
  <Application>Microsoft Office PowerPoint</Application>
  <PresentationFormat>On-screen Show (4:3)</PresentationFormat>
  <Paragraphs>178</Paragraphs>
  <Slides>19</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宋体</vt:lpstr>
      <vt:lpstr>Arial</vt:lpstr>
      <vt:lpstr>Arial Black</vt:lpstr>
      <vt:lpstr>Cambria Math</vt:lpstr>
      <vt:lpstr>Comic Sans MS</vt:lpstr>
      <vt:lpstr>Palatino Linotype</vt:lpstr>
      <vt:lpstr>Symbol</vt:lpstr>
      <vt:lpstr>Tahoma</vt:lpstr>
      <vt:lpstr>Times New Roman</vt:lpstr>
      <vt:lpstr>Wingdings</vt:lpstr>
      <vt:lpstr>Textured</vt:lpstr>
      <vt:lpstr>Physics 320: Interstellar Medium (Lecture 8)</vt:lpstr>
      <vt:lpstr>Birth of the Solar System</vt:lpstr>
      <vt:lpstr>Gas and Dust in the Milky Way</vt:lpstr>
      <vt:lpstr>Interstellar Medium</vt:lpstr>
      <vt:lpstr>Black and Blue Dust</vt:lpstr>
      <vt:lpstr>Black and Blue Dust, continued</vt:lpstr>
      <vt:lpstr>Mie Scattering</vt:lpstr>
      <vt:lpstr>Reddening and Extinction—Cen A</vt:lpstr>
      <vt:lpstr>Gas and Dust in the Milky Way</vt:lpstr>
      <vt:lpstr>Gas vs. Dust</vt:lpstr>
      <vt:lpstr>Interaction of Light with Gas</vt:lpstr>
      <vt:lpstr>Emission from Gas</vt:lpstr>
      <vt:lpstr>Hydrogen Emission</vt:lpstr>
      <vt:lpstr>Try It</vt:lpstr>
      <vt:lpstr>How Do We Study Nebulae?</vt:lpstr>
      <vt:lpstr>How Do We Study Nebulae?</vt:lpstr>
      <vt:lpstr>Interstellar Radio Lines</vt:lpstr>
      <vt:lpstr>Interstellar Radio Lines</vt:lpstr>
      <vt:lpstr>What We’ve Learned</vt:lpstr>
    </vt:vector>
  </TitlesOfParts>
  <Company>NJIT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dc:creator>
  <cp:lastModifiedBy>Dale</cp:lastModifiedBy>
  <cp:revision>467</cp:revision>
  <dcterms:created xsi:type="dcterms:W3CDTF">2003-02-02T23:38:32Z</dcterms:created>
  <dcterms:modified xsi:type="dcterms:W3CDTF">2018-09-27T12:18:18Z</dcterms:modified>
</cp:coreProperties>
</file>