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2"/>
  </p:notesMasterIdLst>
  <p:handoutMasterIdLst>
    <p:handoutMasterId r:id="rId23"/>
  </p:handoutMasterIdLst>
  <p:sldIdLst>
    <p:sldId id="256" r:id="rId2"/>
    <p:sldId id="362" r:id="rId3"/>
    <p:sldId id="374" r:id="rId4"/>
    <p:sldId id="375" r:id="rId5"/>
    <p:sldId id="376" r:id="rId6"/>
    <p:sldId id="377" r:id="rId7"/>
    <p:sldId id="378" r:id="rId8"/>
    <p:sldId id="390" r:id="rId9"/>
    <p:sldId id="379" r:id="rId10"/>
    <p:sldId id="380" r:id="rId11"/>
    <p:sldId id="381" r:id="rId12"/>
    <p:sldId id="383" r:id="rId13"/>
    <p:sldId id="384" r:id="rId14"/>
    <p:sldId id="385" r:id="rId15"/>
    <p:sldId id="386" r:id="rId16"/>
    <p:sldId id="387" r:id="rId17"/>
    <p:sldId id="388" r:id="rId18"/>
    <p:sldId id="382" r:id="rId19"/>
    <p:sldId id="389" r:id="rId20"/>
    <p:sldId id="351" r:id="rId21"/>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86408" autoAdjust="0"/>
  </p:normalViewPr>
  <p:slideViewPr>
    <p:cSldViewPr snapToGrid="0">
      <p:cViewPr varScale="1">
        <p:scale>
          <a:sx n="77" d="100"/>
          <a:sy n="77" d="100"/>
        </p:scale>
        <p:origin x="90"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11,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smtClean="0"/>
              <a:t>October 11,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archive.stsci.edu/kepler/data_search/search.php?action=Search&amp;ktc_kepler_id=8030148"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hyperlink" Target="http://exoplanet.eu/" TargetMode="Externa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vimeo.com/14390954"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s://www.paulanthonywilson.com/the-transit-light-curve/" TargetMode="Externa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765300" y="1422400"/>
            <a:ext cx="7772400"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Extrasolar Planets </a:t>
            </a:r>
            <a:r>
              <a:rPr lang="en-US" altLang="en-US" dirty="0" smtClean="0"/>
              <a:t>(Lecture 10)</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498210" cy="914400"/>
          </a:xfrm>
        </p:spPr>
        <p:txBody>
          <a:bodyPr/>
          <a:lstStyle/>
          <a:p>
            <a:r>
              <a:rPr lang="en-US" dirty="0" smtClean="0"/>
              <a:t>Space Missions</a:t>
            </a:r>
            <a:endParaRPr lang="en-US" dirty="0"/>
          </a:p>
        </p:txBody>
      </p:sp>
      <p:sp>
        <p:nvSpPr>
          <p:cNvPr id="3" name="Text Placeholder 2"/>
          <p:cNvSpPr>
            <a:spLocks noGrp="1"/>
          </p:cNvSpPr>
          <p:nvPr>
            <p:ph type="body" sz="half" idx="1"/>
          </p:nvPr>
        </p:nvSpPr>
        <p:spPr>
          <a:xfrm>
            <a:off x="386499" y="1295400"/>
            <a:ext cx="7543005" cy="4648200"/>
          </a:xfrm>
        </p:spPr>
        <p:txBody>
          <a:bodyPr/>
          <a:lstStyle/>
          <a:p>
            <a:r>
              <a:rPr lang="en-US" sz="1800" dirty="0"/>
              <a:t>One reason that transits </a:t>
            </a:r>
            <a:r>
              <a:rPr lang="en-US" sz="1800" dirty="0" smtClean="0"/>
              <a:t>have </a:t>
            </a:r>
            <a:r>
              <a:rPr lang="en-US" sz="1800" dirty="0"/>
              <a:t>become the </a:t>
            </a:r>
            <a:r>
              <a:rPr lang="en-US" sz="1800" dirty="0" smtClean="0"/>
              <a:t>most </a:t>
            </a:r>
            <a:r>
              <a:rPr lang="en-US" sz="1800" dirty="0"/>
              <a:t>prolific method of detecting new objects, at least for awhile, is the </a:t>
            </a:r>
            <a:r>
              <a:rPr lang="en-US" sz="1800" dirty="0" smtClean="0"/>
              <a:t>highly successful, but now defunct </a:t>
            </a:r>
            <a:r>
              <a:rPr lang="en-US" sz="1800" dirty="0"/>
              <a:t>Kepler space mission. Kepler is in orbit about the Sun, and </a:t>
            </a:r>
            <a:r>
              <a:rPr lang="en-US" sz="1800" dirty="0" smtClean="0"/>
              <a:t>was staring </a:t>
            </a:r>
            <a:r>
              <a:rPr lang="en-US" sz="1800" dirty="0"/>
              <a:t>at a single region of the sky in the constellation </a:t>
            </a:r>
            <a:r>
              <a:rPr lang="en-US" sz="1800" dirty="0" smtClean="0"/>
              <a:t>Cygnus for its entire base mission.  </a:t>
            </a:r>
            <a:r>
              <a:rPr lang="en-US" sz="1800" dirty="0" smtClean="0">
                <a:hlinkClick r:id="rId2"/>
              </a:rPr>
              <a:t>Example of Kepler data</a:t>
            </a:r>
            <a:r>
              <a:rPr lang="en-US" sz="1800" dirty="0" smtClean="0"/>
              <a:t>.</a:t>
            </a:r>
          </a:p>
          <a:p>
            <a:r>
              <a:rPr lang="en-US" sz="1800" dirty="0" smtClean="0"/>
              <a:t>Recently (earlier in 2018), a new mission called TESS (Transiting Exoplanet Survey Satellite) was launched, with a much different strategy.  It will cover the entire sky, looking at star fields for 27 days before going on to the next position.  When it sees a possible transit, it will not follow up itself, but will announce it for ground-based observatories to follow up.  At least two candidates have already been announced.</a:t>
            </a:r>
          </a:p>
          <a:p>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4098" name="Picture 2" descr="https://web.njit.edu/~gary/320/assets/Kepler_FOV.JPG"/>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7929504" y="381000"/>
            <a:ext cx="4262496" cy="537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963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7"/>
            <a:ext cx="10972800" cy="914400"/>
          </a:xfrm>
        </p:spPr>
        <p:txBody>
          <a:bodyPr/>
          <a:lstStyle/>
          <a:p>
            <a:r>
              <a:rPr lang="en-US" dirty="0" smtClean="0"/>
              <a:t>Exoplanet Masses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518474" y="1089581"/>
                <a:ext cx="5891794" cy="4896440"/>
              </a:xfrm>
            </p:spPr>
            <p:txBody>
              <a:bodyPr/>
              <a:lstStyle/>
              <a:p>
                <a:r>
                  <a:rPr lang="en-US" sz="1800" dirty="0" smtClean="0"/>
                  <a:t>You can make plots of lots of information at </a:t>
                </a:r>
                <a:r>
                  <a:rPr lang="en-US" sz="1800" dirty="0" smtClean="0">
                    <a:hlinkClick r:id="rId2"/>
                  </a:rPr>
                  <a:t>exoplanet.eu</a:t>
                </a:r>
                <a:r>
                  <a:rPr lang="en-US" sz="1800" dirty="0" smtClean="0"/>
                  <a:t>.</a:t>
                </a:r>
              </a:p>
              <a:p>
                <a:r>
                  <a:rPr lang="en-US" sz="1800" dirty="0" smtClean="0"/>
                  <a:t>Here are plots of the mass (</a:t>
                </a:r>
                <a14:m>
                  <m:oMath xmlns:m="http://schemas.openxmlformats.org/officeDocument/2006/math">
                    <m:r>
                      <a:rPr lang="en-US" sz="1800" b="0" i="1" smtClean="0">
                        <a:latin typeface="Cambria Math" panose="02040503050406030204" pitchFamily="18" charset="0"/>
                      </a:rPr>
                      <m:t>𝑚</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𝑖</m:t>
                        </m:r>
                      </m:e>
                    </m:func>
                  </m:oMath>
                </a14:m>
                <a:r>
                  <a:rPr lang="en-US" sz="1800" dirty="0" smtClean="0"/>
                  <a:t>) for all of the planets where it has so far been measured.  These are lower limits in the case of the radial velocity method, but actual masses for the transit method.</a:t>
                </a:r>
              </a:p>
              <a:p>
                <a:r>
                  <a:rPr lang="en-US" sz="1800" dirty="0" smtClean="0"/>
                  <a:t>Note that by far most of the planets so far discovered are very large—Jupiter sized or bigger.  Recall that Earth is about 1/100</a:t>
                </a:r>
                <a:r>
                  <a:rPr lang="en-US" sz="1800" baseline="30000" dirty="0" smtClean="0"/>
                  <a:t>th</a:t>
                </a:r>
                <a:r>
                  <a:rPr lang="en-US" sz="1800" dirty="0" smtClean="0"/>
                  <a:t> of Jupiter’s mass.</a:t>
                </a:r>
              </a:p>
              <a:p>
                <a:r>
                  <a:rPr lang="en-US" sz="1800" dirty="0" smtClean="0"/>
                  <a:t>This is due to the selection effects—larger planets are easier to detect.  Probably the actual distribution is quite different, but it is hard to know.</a:t>
                </a:r>
              </a:p>
              <a:p>
                <a:pPr marL="0" indent="0">
                  <a:buNone/>
                </a:pP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518474" y="1089581"/>
                <a:ext cx="5891794" cy="4896440"/>
              </a:xfrm>
              <a:blipFill>
                <a:blip r:embed="rId3"/>
                <a:stretch>
                  <a:fillRect l="-207" t="-747" r="-1138"/>
                </a:stretch>
              </a:blipFill>
            </p:spPr>
            <p:txBody>
              <a:bodyPr/>
              <a:lstStyle/>
              <a:p>
                <a:r>
                  <a:rPr lang="en-US">
                    <a:noFill/>
                  </a:rPr>
                  <a:t> </a:t>
                </a:r>
              </a:p>
            </p:txBody>
          </p:sp>
        </mc:Fallback>
      </mc:AlternateContent>
      <p:pic>
        <p:nvPicPr>
          <p:cNvPr id="7" name="Content Placeholder 6"/>
          <p:cNvPicPr>
            <a:picLocks noGrp="1" noChangeAspect="1"/>
          </p:cNvPicPr>
          <p:nvPr>
            <p:ph sz="quarter" idx="2"/>
          </p:nvPr>
        </p:nvPicPr>
        <p:blipFill>
          <a:blip r:embed="rId4"/>
          <a:stretch>
            <a:fillRect/>
          </a:stretch>
        </p:blipFill>
        <p:spPr>
          <a:xfrm>
            <a:off x="6447976" y="1228087"/>
            <a:ext cx="5551843" cy="3918948"/>
          </a:xfrm>
          <a:prstGeom prst="rect">
            <a:avLst/>
          </a:prstGeom>
        </p:spPr>
      </p:pic>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8" name="Picture 7"/>
          <p:cNvPicPr>
            <a:picLocks noChangeAspect="1"/>
          </p:cNvPicPr>
          <p:nvPr/>
        </p:nvPicPr>
        <p:blipFill>
          <a:blip r:embed="rId5"/>
          <a:stretch>
            <a:fillRect/>
          </a:stretch>
        </p:blipFill>
        <p:spPr>
          <a:xfrm>
            <a:off x="6429122" y="1218660"/>
            <a:ext cx="5551843" cy="3968203"/>
          </a:xfrm>
          <a:prstGeom prst="rect">
            <a:avLst/>
          </a:prstGeom>
        </p:spPr>
      </p:pic>
    </p:spTree>
    <p:extLst>
      <p:ext uri="{BB962C8B-B14F-4D97-AF65-F5344CB8AC3E}">
        <p14:creationId xmlns:p14="http://schemas.microsoft.com/office/powerpoint/2010/main" val="2178033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7"/>
            <a:ext cx="10972800" cy="914400"/>
          </a:xfrm>
        </p:spPr>
        <p:txBody>
          <a:bodyPr/>
          <a:lstStyle/>
          <a:p>
            <a:r>
              <a:rPr lang="en-US" dirty="0" smtClean="0"/>
              <a:t>Exoplanet Orbits</a:t>
            </a:r>
            <a:endParaRPr lang="en-US" dirty="0"/>
          </a:p>
        </p:txBody>
      </p:sp>
      <p:sp>
        <p:nvSpPr>
          <p:cNvPr id="3" name="Text Placeholder 2"/>
          <p:cNvSpPr>
            <a:spLocks noGrp="1"/>
          </p:cNvSpPr>
          <p:nvPr>
            <p:ph type="body" sz="half" idx="1"/>
          </p:nvPr>
        </p:nvSpPr>
        <p:spPr>
          <a:xfrm>
            <a:off x="518474" y="1089581"/>
            <a:ext cx="5891794" cy="4896440"/>
          </a:xfrm>
        </p:spPr>
        <p:txBody>
          <a:bodyPr/>
          <a:lstStyle/>
          <a:p>
            <a:r>
              <a:rPr lang="en-US" sz="1800" dirty="0" smtClean="0"/>
              <a:t>Here are plots of the semi-major axes of the planet orbits, in AU.</a:t>
            </a:r>
          </a:p>
          <a:p>
            <a:r>
              <a:rPr lang="en-US" sz="1800" dirty="0" smtClean="0"/>
              <a:t>Note that by far most of the planets so far discovered are very close to their parent star.  This is also a selection effect.  Distant planets are harder to detect, at least in the transit method.</a:t>
            </a:r>
          </a:p>
          <a:p>
            <a:r>
              <a:rPr lang="en-US" sz="1800" dirty="0" smtClean="0"/>
              <a:t>A few, though, are </a:t>
            </a:r>
            <a:r>
              <a:rPr lang="en-US" sz="1800" i="1" dirty="0" smtClean="0"/>
              <a:t>really</a:t>
            </a:r>
            <a:r>
              <a:rPr lang="en-US" sz="1800" dirty="0" smtClean="0"/>
              <a:t> far out.</a:t>
            </a:r>
          </a:p>
          <a:p>
            <a:pPr marL="0" indent="0">
              <a:buNone/>
            </a:pPr>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5" name="Picture 4"/>
          <p:cNvPicPr>
            <a:picLocks noChangeAspect="1"/>
          </p:cNvPicPr>
          <p:nvPr/>
        </p:nvPicPr>
        <p:blipFill>
          <a:blip r:embed="rId2"/>
          <a:stretch>
            <a:fillRect/>
          </a:stretch>
        </p:blipFill>
        <p:spPr>
          <a:xfrm>
            <a:off x="6217071" y="1295270"/>
            <a:ext cx="5939202" cy="4238578"/>
          </a:xfrm>
          <a:prstGeom prst="rect">
            <a:avLst/>
          </a:prstGeom>
        </p:spPr>
      </p:pic>
      <p:pic>
        <p:nvPicPr>
          <p:cNvPr id="9" name="Picture 8"/>
          <p:cNvPicPr>
            <a:picLocks noChangeAspect="1"/>
          </p:cNvPicPr>
          <p:nvPr/>
        </p:nvPicPr>
        <p:blipFill>
          <a:blip r:embed="rId3"/>
          <a:stretch>
            <a:fillRect/>
          </a:stretch>
        </p:blipFill>
        <p:spPr>
          <a:xfrm>
            <a:off x="6217070" y="1295270"/>
            <a:ext cx="5890987" cy="4294425"/>
          </a:xfrm>
          <a:prstGeom prst="rect">
            <a:avLst/>
          </a:prstGeom>
        </p:spPr>
      </p:pic>
      <p:grpSp>
        <p:nvGrpSpPr>
          <p:cNvPr id="13" name="Group 12"/>
          <p:cNvGrpSpPr/>
          <p:nvPr/>
        </p:nvGrpSpPr>
        <p:grpSpPr>
          <a:xfrm>
            <a:off x="9721221" y="5146766"/>
            <a:ext cx="865943" cy="1039662"/>
            <a:chOff x="9721221" y="5146766"/>
            <a:chExt cx="865943" cy="1039662"/>
          </a:xfrm>
        </p:grpSpPr>
        <p:cxnSp>
          <p:nvCxnSpPr>
            <p:cNvPr id="11" name="Straight Arrow Connector 10"/>
            <p:cNvCxnSpPr/>
            <p:nvPr/>
          </p:nvCxnSpPr>
          <p:spPr bwMode="auto">
            <a:xfrm flipV="1">
              <a:off x="10154193" y="5146766"/>
              <a:ext cx="0" cy="635725"/>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sp>
          <p:nvSpPr>
            <p:cNvPr id="12" name="TextBox 11"/>
            <p:cNvSpPr txBox="1"/>
            <p:nvPr/>
          </p:nvSpPr>
          <p:spPr>
            <a:xfrm>
              <a:off x="9721221" y="5724763"/>
              <a:ext cx="865943" cy="461665"/>
            </a:xfrm>
            <a:prstGeom prst="rect">
              <a:avLst/>
            </a:prstGeom>
            <a:noFill/>
          </p:spPr>
          <p:txBody>
            <a:bodyPr wrap="none" rtlCol="0">
              <a:spAutoFit/>
            </a:bodyPr>
            <a:lstStyle/>
            <a:p>
              <a:pPr algn="l"/>
              <a:r>
                <a:rPr lang="en-US" sz="2400" dirty="0" smtClean="0"/>
                <a:t>Pluto</a:t>
              </a:r>
            </a:p>
          </p:txBody>
        </p:sp>
      </p:grpSp>
    </p:spTree>
    <p:extLst>
      <p:ext uri="{BB962C8B-B14F-4D97-AF65-F5344CB8AC3E}">
        <p14:creationId xmlns:p14="http://schemas.microsoft.com/office/powerpoint/2010/main" val="1192058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7"/>
            <a:ext cx="10972800" cy="914400"/>
          </a:xfrm>
        </p:spPr>
        <p:txBody>
          <a:bodyPr/>
          <a:lstStyle/>
          <a:p>
            <a:r>
              <a:rPr lang="en-US" dirty="0" smtClean="0"/>
              <a:t>Exoplanet Orbital Inclination</a:t>
            </a:r>
            <a:endParaRPr lang="en-US" dirty="0"/>
          </a:p>
        </p:txBody>
      </p:sp>
      <p:sp>
        <p:nvSpPr>
          <p:cNvPr id="3" name="Text Placeholder 2"/>
          <p:cNvSpPr>
            <a:spLocks noGrp="1"/>
          </p:cNvSpPr>
          <p:nvPr>
            <p:ph type="body" sz="half" idx="1"/>
          </p:nvPr>
        </p:nvSpPr>
        <p:spPr>
          <a:xfrm>
            <a:off x="204206" y="2317489"/>
            <a:ext cx="5891794" cy="2028088"/>
          </a:xfrm>
        </p:spPr>
        <p:txBody>
          <a:bodyPr/>
          <a:lstStyle/>
          <a:p>
            <a:r>
              <a:rPr lang="en-US" sz="1800" dirty="0" smtClean="0"/>
              <a:t>Here are plots of the inclination of the planet orbits, in AU.</a:t>
            </a:r>
          </a:p>
          <a:p>
            <a:r>
              <a:rPr lang="en-US" sz="1800" dirty="0" smtClean="0"/>
              <a:t>Note that by far most of the planets so far discovered are very close to 90 degrees inclination. That is because the transit method requires it, and the radial velocity method prefers it.</a:t>
            </a:r>
          </a:p>
          <a:p>
            <a:endParaRPr lang="en-US" sz="1800" dirty="0" smtClean="0"/>
          </a:p>
          <a:p>
            <a:pPr marL="0" indent="0">
              <a:buNone/>
            </a:pPr>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4" name="Picture 3"/>
          <p:cNvPicPr>
            <a:picLocks noChangeAspect="1"/>
          </p:cNvPicPr>
          <p:nvPr/>
        </p:nvPicPr>
        <p:blipFill>
          <a:blip r:embed="rId2"/>
          <a:stretch>
            <a:fillRect/>
          </a:stretch>
        </p:blipFill>
        <p:spPr>
          <a:xfrm>
            <a:off x="6240775" y="1501092"/>
            <a:ext cx="5891794" cy="4166894"/>
          </a:xfrm>
          <a:prstGeom prst="rect">
            <a:avLst/>
          </a:prstGeom>
        </p:spPr>
      </p:pic>
    </p:spTree>
    <p:extLst>
      <p:ext uri="{BB962C8B-B14F-4D97-AF65-F5344CB8AC3E}">
        <p14:creationId xmlns:p14="http://schemas.microsoft.com/office/powerpoint/2010/main" val="12253935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7"/>
            <a:ext cx="10972800" cy="914400"/>
          </a:xfrm>
        </p:spPr>
        <p:txBody>
          <a:bodyPr/>
          <a:lstStyle/>
          <a:p>
            <a:r>
              <a:rPr lang="en-US" dirty="0" smtClean="0"/>
              <a:t>Exoplanet Orbital Eccentricity</a:t>
            </a:r>
            <a:endParaRPr lang="en-US" dirty="0"/>
          </a:p>
        </p:txBody>
      </p:sp>
      <p:sp>
        <p:nvSpPr>
          <p:cNvPr id="3" name="Text Placeholder 2"/>
          <p:cNvSpPr>
            <a:spLocks noGrp="1"/>
          </p:cNvSpPr>
          <p:nvPr>
            <p:ph type="body" sz="half" idx="1"/>
          </p:nvPr>
        </p:nvSpPr>
        <p:spPr>
          <a:xfrm>
            <a:off x="204206" y="2317489"/>
            <a:ext cx="5891794" cy="2028088"/>
          </a:xfrm>
        </p:spPr>
        <p:txBody>
          <a:bodyPr/>
          <a:lstStyle/>
          <a:p>
            <a:r>
              <a:rPr lang="en-US" sz="1800" dirty="0" smtClean="0"/>
              <a:t>For the most part, eccentricities are quite large compared to planets of our solar system, and sometimes really large.  Even Pluto has an eccentricity only 0.24 or so.</a:t>
            </a:r>
          </a:p>
          <a:p>
            <a:endParaRPr lang="en-US" sz="1800" dirty="0" smtClean="0"/>
          </a:p>
          <a:p>
            <a:pPr marL="0" indent="0">
              <a:buNone/>
            </a:pPr>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5" name="Picture 4"/>
          <p:cNvPicPr>
            <a:picLocks noChangeAspect="1"/>
          </p:cNvPicPr>
          <p:nvPr/>
        </p:nvPicPr>
        <p:blipFill>
          <a:blip r:embed="rId2"/>
          <a:stretch>
            <a:fillRect/>
          </a:stretch>
        </p:blipFill>
        <p:spPr>
          <a:xfrm>
            <a:off x="6165669" y="1435610"/>
            <a:ext cx="5848780" cy="4211898"/>
          </a:xfrm>
          <a:prstGeom prst="rect">
            <a:avLst/>
          </a:prstGeom>
        </p:spPr>
      </p:pic>
    </p:spTree>
    <p:extLst>
      <p:ext uri="{BB962C8B-B14F-4D97-AF65-F5344CB8AC3E}">
        <p14:creationId xmlns:p14="http://schemas.microsoft.com/office/powerpoint/2010/main" val="35928989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7"/>
            <a:ext cx="10972800" cy="914400"/>
          </a:xfrm>
        </p:spPr>
        <p:txBody>
          <a:bodyPr/>
          <a:lstStyle/>
          <a:p>
            <a:r>
              <a:rPr lang="en-US" dirty="0" smtClean="0"/>
              <a:t>Exoplanet Radius vs. Mass</a:t>
            </a:r>
            <a:endParaRPr lang="en-US" dirty="0"/>
          </a:p>
        </p:txBody>
      </p:sp>
      <p:sp>
        <p:nvSpPr>
          <p:cNvPr id="3" name="Text Placeholder 2"/>
          <p:cNvSpPr>
            <a:spLocks noGrp="1"/>
          </p:cNvSpPr>
          <p:nvPr>
            <p:ph type="body" sz="half" idx="1"/>
          </p:nvPr>
        </p:nvSpPr>
        <p:spPr>
          <a:xfrm>
            <a:off x="204206" y="2317489"/>
            <a:ext cx="5891794" cy="2028088"/>
          </a:xfrm>
        </p:spPr>
        <p:txBody>
          <a:bodyPr/>
          <a:lstStyle/>
          <a:p>
            <a:r>
              <a:rPr lang="en-US" sz="1800" dirty="0" smtClean="0"/>
              <a:t>Here is an interesting plot.  One would expect the mass and radius to grow together, but this</a:t>
            </a:r>
            <a:r>
              <a:rPr lang="en-US" sz="1800" dirty="0"/>
              <a:t> </a:t>
            </a:r>
            <a:r>
              <a:rPr lang="en-US" sz="1800" dirty="0" smtClean="0"/>
              <a:t>plot indicates that only happens up to around 1 </a:t>
            </a:r>
            <a:r>
              <a:rPr lang="en-US" sz="1800" dirty="0" err="1" smtClean="0"/>
              <a:t>M</a:t>
            </a:r>
            <a:r>
              <a:rPr lang="en-US" sz="1800" baseline="-25000" dirty="0" err="1" smtClean="0"/>
              <a:t>Jup</a:t>
            </a:r>
            <a:r>
              <a:rPr lang="en-US" sz="1800" dirty="0" smtClean="0"/>
              <a:t>, and then the masses continue to go up while the radius does not change much.  That means the objects are getting denser.</a:t>
            </a:r>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4" name="Picture 3"/>
          <p:cNvPicPr>
            <a:picLocks noChangeAspect="1"/>
          </p:cNvPicPr>
          <p:nvPr/>
        </p:nvPicPr>
        <p:blipFill>
          <a:blip r:embed="rId2"/>
          <a:stretch>
            <a:fillRect/>
          </a:stretch>
        </p:blipFill>
        <p:spPr>
          <a:xfrm>
            <a:off x="6210861" y="1576252"/>
            <a:ext cx="5797714" cy="4177392"/>
          </a:xfrm>
          <a:prstGeom prst="rect">
            <a:avLst/>
          </a:prstGeom>
        </p:spPr>
      </p:pic>
    </p:spTree>
    <p:extLst>
      <p:ext uri="{BB962C8B-B14F-4D97-AF65-F5344CB8AC3E}">
        <p14:creationId xmlns:p14="http://schemas.microsoft.com/office/powerpoint/2010/main" val="9438033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6"/>
            <a:ext cx="10972800" cy="1305619"/>
          </a:xfrm>
        </p:spPr>
        <p:txBody>
          <a:bodyPr/>
          <a:lstStyle/>
          <a:p>
            <a:r>
              <a:rPr lang="en-US" dirty="0" smtClean="0"/>
              <a:t>Exoplanet Mass/Semi-Major Axis vs. Method of Detection</a:t>
            </a:r>
            <a:endParaRPr lang="en-US" dirty="0"/>
          </a:p>
        </p:txBody>
      </p:sp>
      <p:sp>
        <p:nvSpPr>
          <p:cNvPr id="3" name="Text Placeholder 2"/>
          <p:cNvSpPr>
            <a:spLocks noGrp="1"/>
          </p:cNvSpPr>
          <p:nvPr>
            <p:ph type="body" sz="half" idx="1"/>
          </p:nvPr>
        </p:nvSpPr>
        <p:spPr>
          <a:xfrm>
            <a:off x="204206" y="2317489"/>
            <a:ext cx="5891794" cy="2028088"/>
          </a:xfrm>
        </p:spPr>
        <p:txBody>
          <a:bodyPr/>
          <a:lstStyle/>
          <a:p>
            <a:r>
              <a:rPr lang="en-US" sz="1800" dirty="0" smtClean="0"/>
              <a:t>The blue points were measured by the transit method, and the black ones by the radial velocity method.  You can see the strong selection effect of the transit method, for close-in planets.</a:t>
            </a:r>
          </a:p>
          <a:p>
            <a:r>
              <a:rPr lang="en-US" sz="1800" dirty="0" smtClean="0"/>
              <a:t>That is because Kepler only ran for a few years, and needed to see several transits in order to confirm the detection. </a:t>
            </a:r>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5" name="Picture 4"/>
          <p:cNvPicPr>
            <a:picLocks noChangeAspect="1"/>
          </p:cNvPicPr>
          <p:nvPr/>
        </p:nvPicPr>
        <p:blipFill rotWithShape="1">
          <a:blip r:embed="rId2"/>
          <a:srcRect r="11051"/>
          <a:stretch/>
        </p:blipFill>
        <p:spPr>
          <a:xfrm>
            <a:off x="6236966" y="1288869"/>
            <a:ext cx="5825758" cy="4229617"/>
          </a:xfrm>
          <a:prstGeom prst="rect">
            <a:avLst/>
          </a:prstGeom>
        </p:spPr>
      </p:pic>
    </p:spTree>
    <p:extLst>
      <p:ext uri="{BB962C8B-B14F-4D97-AF65-F5344CB8AC3E}">
        <p14:creationId xmlns:p14="http://schemas.microsoft.com/office/powerpoint/2010/main" val="6149802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26"/>
            <a:ext cx="10972800" cy="1305619"/>
          </a:xfrm>
        </p:spPr>
        <p:txBody>
          <a:bodyPr/>
          <a:lstStyle/>
          <a:p>
            <a:r>
              <a:rPr lang="en-US" dirty="0" smtClean="0"/>
              <a:t>Number of Exoplanets vs. Metallicity of Host Star</a:t>
            </a:r>
            <a:endParaRPr lang="en-US" dirty="0"/>
          </a:p>
        </p:txBody>
      </p:sp>
      <p:sp>
        <p:nvSpPr>
          <p:cNvPr id="3" name="Text Placeholder 2"/>
          <p:cNvSpPr>
            <a:spLocks noGrp="1"/>
          </p:cNvSpPr>
          <p:nvPr>
            <p:ph type="body" sz="half" idx="1"/>
          </p:nvPr>
        </p:nvSpPr>
        <p:spPr>
          <a:xfrm>
            <a:off x="300965" y="1855935"/>
            <a:ext cx="5891794" cy="3299540"/>
          </a:xfrm>
        </p:spPr>
        <p:txBody>
          <a:bodyPr/>
          <a:lstStyle/>
          <a:p>
            <a:r>
              <a:rPr lang="en-US" sz="1800" dirty="0" smtClean="0"/>
              <a:t>This plot, for the planets discovered with the radial velocity method, shows that planets are strongly favored for stars with greater “metallicity” than the Sun, which implies that the cloud they were formed from was more enriched in heavier elements.</a:t>
            </a:r>
          </a:p>
          <a:p>
            <a:r>
              <a:rPr lang="en-US" sz="1800" dirty="0" smtClean="0"/>
              <a:t>That makes sense, because then there is more stuff to make planets from!</a:t>
            </a:r>
          </a:p>
          <a:p>
            <a:r>
              <a:rPr lang="en-US" sz="1800" dirty="0" smtClean="0"/>
              <a:t>If we include also planets detected by Kepler, it messes up the distribution, because Kepler was looking only in the plane of the galaxy, where most stars are like the Sun (metallicity of 0.0)</a:t>
            </a:r>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4" name="Picture 3"/>
          <p:cNvPicPr>
            <a:picLocks noChangeAspect="1"/>
          </p:cNvPicPr>
          <p:nvPr/>
        </p:nvPicPr>
        <p:blipFill>
          <a:blip r:embed="rId2"/>
          <a:stretch>
            <a:fillRect/>
          </a:stretch>
        </p:blipFill>
        <p:spPr>
          <a:xfrm>
            <a:off x="6192759" y="1584959"/>
            <a:ext cx="5855413" cy="4188823"/>
          </a:xfrm>
          <a:prstGeom prst="rect">
            <a:avLst/>
          </a:prstGeom>
        </p:spPr>
      </p:pic>
    </p:spTree>
    <p:extLst>
      <p:ext uri="{BB962C8B-B14F-4D97-AF65-F5344CB8AC3E}">
        <p14:creationId xmlns:p14="http://schemas.microsoft.com/office/powerpoint/2010/main" val="21508229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Exoplanet Characteristics</a:t>
            </a:r>
            <a:endParaRPr lang="en-US" dirty="0"/>
          </a:p>
        </p:txBody>
      </p:sp>
      <p:sp>
        <p:nvSpPr>
          <p:cNvPr id="3" name="Text Placeholder 2"/>
          <p:cNvSpPr>
            <a:spLocks noGrp="1"/>
          </p:cNvSpPr>
          <p:nvPr>
            <p:ph type="body" sz="half" idx="1"/>
          </p:nvPr>
        </p:nvSpPr>
        <p:spPr>
          <a:xfrm>
            <a:off x="609600" y="1195251"/>
            <a:ext cx="10885714" cy="4648200"/>
          </a:xfrm>
        </p:spPr>
        <p:txBody>
          <a:bodyPr/>
          <a:lstStyle/>
          <a:p>
            <a:r>
              <a:rPr lang="en-US" sz="1800" dirty="0" smtClean="0"/>
              <a:t>We </a:t>
            </a:r>
            <a:r>
              <a:rPr lang="en-US" sz="1800" dirty="0"/>
              <a:t>should always be aware of the selection effects of our detection methods, and be careful not to make an incorrect generalization based on incomplete data. But we can say that the known systems have the following properties</a:t>
            </a:r>
            <a:r>
              <a:rPr lang="en-US" sz="1800" dirty="0" smtClean="0"/>
              <a:t>:</a:t>
            </a:r>
            <a:endParaRPr lang="en-US" sz="1800" dirty="0"/>
          </a:p>
          <a:p>
            <a:pPr lvl="1"/>
            <a:r>
              <a:rPr lang="en-US" sz="1600" dirty="0"/>
              <a:t>Planets are quite common around stars with high </a:t>
            </a:r>
            <a:r>
              <a:rPr lang="en-US" sz="1600" dirty="0" smtClean="0"/>
              <a:t>metallicity.</a:t>
            </a:r>
          </a:p>
          <a:p>
            <a:pPr lvl="1"/>
            <a:r>
              <a:rPr lang="en-US" sz="1600" dirty="0" smtClean="0"/>
              <a:t>Perhaps </a:t>
            </a:r>
            <a:r>
              <a:rPr lang="en-US" sz="1600" dirty="0"/>
              <a:t>as much as 25% of stars have planets of Jupiter mass.</a:t>
            </a:r>
          </a:p>
          <a:p>
            <a:pPr lvl="1"/>
            <a:r>
              <a:rPr lang="en-US" sz="1600" dirty="0"/>
              <a:t>The planets do not follow any clear progression of planetary size and location, as the planets seem to do in our solar system.</a:t>
            </a:r>
          </a:p>
          <a:p>
            <a:pPr lvl="1"/>
            <a:r>
              <a:rPr lang="en-US" sz="1600" dirty="0"/>
              <a:t>Many of the known systems have hot </a:t>
            </a:r>
            <a:r>
              <a:rPr lang="en-US" sz="1600" dirty="0" err="1"/>
              <a:t>Jupiters</a:t>
            </a:r>
            <a:r>
              <a:rPr lang="en-US" sz="1600" dirty="0"/>
              <a:t>, which are a surprise and a challenge for theories of solar system formation. Did they form there, or did they move there after forming elsewhere?</a:t>
            </a:r>
          </a:p>
          <a:p>
            <a:pPr lvl="1"/>
            <a:r>
              <a:rPr lang="en-US" sz="1600" dirty="0"/>
              <a:t>A sizeable number of stars have more than one planet known (and it is expected that most do).</a:t>
            </a:r>
          </a:p>
          <a:p>
            <a:r>
              <a:rPr lang="en-US" sz="1800" dirty="0"/>
              <a:t>It is of interest to ask whether any of the known exoplanets could harbor life, and especially whether they could support humans. Some clearly are too large and too hot to be habitable to humans, but of course life can come in many varieties, so the question of life is a more complicated question. We should keep in mind that even those that are too large for humans could have moons that might be perfect for us if they are not too hot or too cold. We can find the comfort zone (habitable zone) by considering where liquid water could exist</a:t>
            </a:r>
            <a:r>
              <a:rPr lang="en-US" sz="1800" dirty="0" smtClean="0"/>
              <a:t>.</a:t>
            </a:r>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spTree>
    <p:extLst>
      <p:ext uri="{BB962C8B-B14F-4D97-AF65-F5344CB8AC3E}">
        <p14:creationId xmlns:p14="http://schemas.microsoft.com/office/powerpoint/2010/main" val="32964200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 in Habitable Zone</a:t>
            </a:r>
            <a:endParaRPr lang="en-US"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5122" name="Picture 2" descr="Image result for exoplanets and habitable zon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953102" y="1145045"/>
            <a:ext cx="8285796" cy="484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490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011479" y="3314661"/>
            <a:ext cx="4104319" cy="2897167"/>
          </a:xfrm>
          <a:prstGeom prst="rect">
            <a:avLst/>
          </a:prstGeom>
        </p:spPr>
      </p:pic>
      <p:pic>
        <p:nvPicPr>
          <p:cNvPr id="12" name="Picture 11"/>
          <p:cNvPicPr>
            <a:picLocks noChangeAspect="1"/>
          </p:cNvPicPr>
          <p:nvPr/>
        </p:nvPicPr>
        <p:blipFill>
          <a:blip r:embed="rId3"/>
          <a:stretch>
            <a:fillRect/>
          </a:stretch>
        </p:blipFill>
        <p:spPr>
          <a:xfrm>
            <a:off x="8016332" y="3294039"/>
            <a:ext cx="4099466" cy="2917789"/>
          </a:xfrm>
          <a:prstGeom prst="rect">
            <a:avLst/>
          </a:prstGeom>
        </p:spPr>
      </p:pic>
      <p:sp>
        <p:nvSpPr>
          <p:cNvPr id="2" name="Title 1"/>
          <p:cNvSpPr>
            <a:spLocks noGrp="1"/>
          </p:cNvSpPr>
          <p:nvPr>
            <p:ph type="title"/>
          </p:nvPr>
        </p:nvSpPr>
        <p:spPr>
          <a:xfrm>
            <a:off x="371074" y="106031"/>
            <a:ext cx="8229600" cy="914400"/>
          </a:xfrm>
        </p:spPr>
        <p:txBody>
          <a:bodyPr/>
          <a:lstStyle/>
          <a:p>
            <a:r>
              <a:rPr lang="en-US" dirty="0" smtClean="0"/>
              <a:t>Lots of Exoplanets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73584" y="860670"/>
                <a:ext cx="7737895" cy="5128183"/>
              </a:xfrm>
            </p:spPr>
            <p:txBody>
              <a:bodyPr>
                <a:noAutofit/>
              </a:bodyPr>
              <a:lstStyle/>
              <a:p>
                <a:r>
                  <a:rPr lang="en-US" sz="1800" dirty="0" smtClean="0"/>
                  <a:t>The plot at right shows a histogram of the number of exoplanets discovered in each year, up to 2013. The number has grown each year, up to &gt;200 per year.</a:t>
                </a:r>
              </a:p>
              <a:p>
                <a:r>
                  <a:rPr lang="en-US" sz="1800" dirty="0" smtClean="0"/>
                  <a:t>In the five years since 2013, though there were two huge spikes.  That is because of the data releases of the Kepler mission, which I will describe in a moment.</a:t>
                </a:r>
              </a:p>
              <a:p>
                <a:r>
                  <a:rPr lang="en-US" sz="1800" dirty="0" smtClean="0"/>
                  <a:t>The cumulative histogram shows that we now know of &gt; 4000 exoplanets, and have lots of information about each of them, such as planetary radius, estimate of mass (or </a:t>
                </a:r>
                <a14:m>
                  <m:oMath xmlns:m="http://schemas.openxmlformats.org/officeDocument/2006/math">
                    <m:r>
                      <a:rPr lang="en-US" sz="1800" b="0" i="1" smtClean="0">
                        <a:latin typeface="Cambria Math" panose="02040503050406030204" pitchFamily="18" charset="0"/>
                      </a:rPr>
                      <m:t>𝑚</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𝑖</m:t>
                        </m:r>
                      </m:e>
                    </m:func>
                  </m:oMath>
                </a14:m>
                <a:r>
                  <a:rPr lang="en-US" sz="1800" dirty="0" smtClean="0"/>
                  <a:t>), orbital parameters link semi-major axis and period, parent-star parameters, and so on.</a:t>
                </a:r>
              </a:p>
              <a:p>
                <a:r>
                  <a:rPr lang="en-US" sz="1800" dirty="0"/>
                  <a:t>Some reasons for the explosion of discoveries </a:t>
                </a:r>
                <a:r>
                  <a:rPr lang="en-US" sz="1800" dirty="0" smtClean="0"/>
                  <a:t>are:</a:t>
                </a:r>
              </a:p>
              <a:p>
                <a:pPr marL="800100" lvl="1" indent="-342900">
                  <a:buFont typeface="+mj-lt"/>
                  <a:buAutoNum type="arabicPeriod"/>
                </a:pPr>
                <a:r>
                  <a:rPr lang="en-US" sz="1800" dirty="0" smtClean="0"/>
                  <a:t>the </a:t>
                </a:r>
                <a:r>
                  <a:rPr lang="en-US" sz="1800" dirty="0"/>
                  <a:t>development of new instruments/detectors, </a:t>
                </a:r>
                <a:endParaRPr lang="en-US" sz="1800" dirty="0" smtClean="0"/>
              </a:p>
              <a:p>
                <a:pPr marL="800100" lvl="1" indent="-342900">
                  <a:buFont typeface="+mj-lt"/>
                  <a:buAutoNum type="arabicPeriod"/>
                </a:pPr>
                <a:r>
                  <a:rPr lang="en-US" sz="1800" dirty="0" smtClean="0"/>
                  <a:t>refinement </a:t>
                </a:r>
                <a:r>
                  <a:rPr lang="en-US" sz="1800" dirty="0"/>
                  <a:t>of techniques for detection, </a:t>
                </a:r>
                <a:endParaRPr lang="en-US" sz="1800" dirty="0" smtClean="0"/>
              </a:p>
              <a:p>
                <a:pPr marL="800100" lvl="1" indent="-342900">
                  <a:buFont typeface="+mj-lt"/>
                  <a:buAutoNum type="arabicPeriod"/>
                </a:pPr>
                <a:r>
                  <a:rPr lang="en-US" sz="1800" dirty="0" smtClean="0"/>
                  <a:t>the </a:t>
                </a:r>
                <a:r>
                  <a:rPr lang="en-US" sz="1800" dirty="0"/>
                  <a:t>development of new methods of detection, and </a:t>
                </a:r>
                <a:endParaRPr lang="en-US" sz="1800" dirty="0" smtClean="0"/>
              </a:p>
              <a:p>
                <a:pPr marL="800100" lvl="1" indent="-342900">
                  <a:buFont typeface="+mj-lt"/>
                  <a:buAutoNum type="arabicPeriod"/>
                </a:pPr>
                <a:r>
                  <a:rPr lang="en-US" sz="1800" dirty="0" smtClean="0"/>
                  <a:t>the </a:t>
                </a:r>
                <a:r>
                  <a:rPr lang="en-US" sz="1800" dirty="0"/>
                  <a:t>increase in number of groups now actively working on discoveries and follow-up observations</a:t>
                </a:r>
                <a:r>
                  <a:rPr lang="en-US" sz="1800" dirty="0" smtClean="0"/>
                  <a:t>.</a:t>
                </a:r>
                <a:r>
                  <a:rPr lang="en-US" sz="1400" dirty="0"/>
                  <a:t/>
                </a:r>
                <a:br>
                  <a:rPr lang="en-US" sz="1400" dirty="0"/>
                </a:br>
                <a:endParaRPr lang="en-US" sz="1400" dirty="0"/>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73584" y="860670"/>
                <a:ext cx="7737895" cy="5128183"/>
              </a:xfrm>
              <a:blipFill>
                <a:blip r:embed="rId4"/>
                <a:stretch>
                  <a:fillRect l="-158" t="-595" r="-126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11, 2018</a:t>
            </a:r>
            <a:endParaRPr lang="en-US" altLang="zh-CN" dirty="0"/>
          </a:p>
        </p:txBody>
      </p:sp>
      <p:pic>
        <p:nvPicPr>
          <p:cNvPr id="9" name="Picture 8"/>
          <p:cNvPicPr>
            <a:picLocks noChangeAspect="1"/>
          </p:cNvPicPr>
          <p:nvPr/>
        </p:nvPicPr>
        <p:blipFill>
          <a:blip r:embed="rId5"/>
          <a:stretch>
            <a:fillRect/>
          </a:stretch>
        </p:blipFill>
        <p:spPr>
          <a:xfrm>
            <a:off x="8011479" y="318860"/>
            <a:ext cx="4086735" cy="2904025"/>
          </a:xfrm>
          <a:prstGeom prst="rect">
            <a:avLst/>
          </a:prstGeom>
        </p:spPr>
      </p:pic>
    </p:spTree>
    <p:extLst>
      <p:ext uri="{BB962C8B-B14F-4D97-AF65-F5344CB8AC3E}">
        <p14:creationId xmlns:p14="http://schemas.microsoft.com/office/powerpoint/2010/main" val="425747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464142"/>
          </a:xfrm>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37859" y="770964"/>
            <a:ext cx="11313042" cy="4950567"/>
          </a:xfrm>
        </p:spPr>
        <p:txBody>
          <a:bodyPr/>
          <a:lstStyle/>
          <a:p>
            <a:r>
              <a:rPr lang="en-US" sz="1800" dirty="0" smtClean="0"/>
              <a:t>You should understand and appreciate the revolution in our understanding of other solar systems due to the explosion of discoveries of exoplanets since 1995.</a:t>
            </a:r>
          </a:p>
          <a:p>
            <a:r>
              <a:rPr lang="en-US" sz="1800" dirty="0" smtClean="0"/>
              <a:t>You should know that there are several ways that exoplanets can be detected, and be knowledgeable about the two main ones, the radial velocity method and the transit method.</a:t>
            </a:r>
          </a:p>
          <a:p>
            <a:r>
              <a:rPr lang="en-US" sz="1800" dirty="0" smtClean="0"/>
              <a:t>You should be able to state how the radial velocity method is done using the Doppler Effect, and how it is due to the very slight “wobble” of a star around the barycenter, which can be measured with as little as 3 m/s of radial motion.  You should know the selection effects of the method, preferring large planets in close orbits, and that it measures only a lower limit of the mass, </a:t>
            </a:r>
            <a:r>
              <a:rPr lang="en-US" sz="1800" i="1" dirty="0" smtClean="0">
                <a:latin typeface="Times New Roman" panose="02020603050405020304" pitchFamily="18" charset="0"/>
                <a:cs typeface="Times New Roman" panose="02020603050405020304" pitchFamily="18" charset="0"/>
              </a:rPr>
              <a:t>m</a:t>
            </a:r>
            <a:r>
              <a:rPr lang="en-US" sz="1800" dirty="0" smtClean="0">
                <a:latin typeface="Times New Roman" panose="02020603050405020304" pitchFamily="18" charset="0"/>
                <a:cs typeface="Times New Roman" panose="02020603050405020304" pitchFamily="18" charset="0"/>
              </a:rPr>
              <a:t> sin </a:t>
            </a:r>
            <a:r>
              <a:rPr lang="en-US" sz="1800" i="1" dirty="0" err="1" smtClean="0">
                <a:latin typeface="Times New Roman" panose="02020603050405020304" pitchFamily="18" charset="0"/>
                <a:cs typeface="Times New Roman" panose="02020603050405020304" pitchFamily="18" charset="0"/>
              </a:rPr>
              <a:t>i</a:t>
            </a:r>
            <a:r>
              <a:rPr lang="en-US" sz="1800" dirty="0" smtClean="0"/>
              <a:t>.</a:t>
            </a:r>
          </a:p>
          <a:p>
            <a:r>
              <a:rPr lang="en-US" sz="1800" dirty="0" smtClean="0"/>
              <a:t>You should be able to state how the transit method works, and be familiar with how the shape of the light curve can tell us details about the planet and star.  You should know the selection effects of this method, again preferring large planets, close in to the star.  The inclination is known in this case, and must be near 90-degrees in order for the transit to happen.</a:t>
            </a:r>
          </a:p>
          <a:p>
            <a:r>
              <a:rPr lang="en-US" sz="1800" dirty="0" smtClean="0"/>
              <a:t>You should know the role of the Kepler mission in finding many planets by the transit method.  Additional space missions are underway or planned that will continue transit measurements.</a:t>
            </a:r>
          </a:p>
          <a:p>
            <a:r>
              <a:rPr lang="en-US" sz="1800" dirty="0" smtClean="0"/>
              <a:t>You should be familiar with the summary of exoplanet characteristics, and the concept of habitable zone and why it is important to the potential for life elsewhere in the galaxy.</a:t>
            </a:r>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7" name="Picture 2" descr="https://upload.wikimedia.org/wikipedia/en/1/14/Exoplanets_discovery_methods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7" y="860671"/>
            <a:ext cx="12097193" cy="55903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Histogram by Detection Type</a:t>
            </a:r>
            <a:endParaRPr lang="en-US" dirty="0"/>
          </a:p>
        </p:txBody>
      </p:sp>
      <p:grpSp>
        <p:nvGrpSpPr>
          <p:cNvPr id="13" name="Group 12"/>
          <p:cNvGrpSpPr/>
          <p:nvPr/>
        </p:nvGrpSpPr>
        <p:grpSpPr>
          <a:xfrm>
            <a:off x="4904377" y="1614681"/>
            <a:ext cx="6826070" cy="792539"/>
            <a:chOff x="4904377" y="1614681"/>
            <a:chExt cx="6826070" cy="792539"/>
          </a:xfrm>
        </p:grpSpPr>
        <p:sp>
          <p:nvSpPr>
            <p:cNvPr id="9" name="Oval 8"/>
            <p:cNvSpPr/>
            <p:nvPr/>
          </p:nvSpPr>
          <p:spPr bwMode="auto">
            <a:xfrm>
              <a:off x="10406744" y="2065409"/>
              <a:ext cx="1323703" cy="341811"/>
            </a:xfrm>
            <a:prstGeom prst="ellipse">
              <a:avLst/>
            </a:prstGeom>
            <a:noFill/>
            <a:ln w="381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10" name="TextBox 9"/>
            <p:cNvSpPr txBox="1"/>
            <p:nvPr/>
          </p:nvSpPr>
          <p:spPr>
            <a:xfrm>
              <a:off x="4904377" y="1614681"/>
              <a:ext cx="3504486" cy="461665"/>
            </a:xfrm>
            <a:prstGeom prst="rect">
              <a:avLst/>
            </a:prstGeom>
            <a:noFill/>
          </p:spPr>
          <p:txBody>
            <a:bodyPr wrap="none" rtlCol="0">
              <a:spAutoFit/>
            </a:bodyPr>
            <a:lstStyle/>
            <a:p>
              <a:pPr algn="l"/>
              <a:r>
                <a:rPr lang="en-US" sz="2400" dirty="0" smtClean="0">
                  <a:solidFill>
                    <a:srgbClr val="FF0000"/>
                  </a:solidFill>
                </a:rPr>
                <a:t>Most important methods</a:t>
              </a:r>
            </a:p>
          </p:txBody>
        </p:sp>
        <p:cxnSp>
          <p:nvCxnSpPr>
            <p:cNvPr id="12" name="Straight Arrow Connector 11"/>
            <p:cNvCxnSpPr>
              <a:endCxn id="10" idx="3"/>
            </p:cNvCxnSpPr>
            <p:nvPr/>
          </p:nvCxnSpPr>
          <p:spPr bwMode="auto">
            <a:xfrm flipH="1" flipV="1">
              <a:off x="8408863" y="1845514"/>
              <a:ext cx="1971754" cy="368270"/>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grpSp>
      <p:grpSp>
        <p:nvGrpSpPr>
          <p:cNvPr id="17" name="Group 16"/>
          <p:cNvGrpSpPr/>
          <p:nvPr/>
        </p:nvGrpSpPr>
        <p:grpSpPr>
          <a:xfrm>
            <a:off x="8485063" y="1295400"/>
            <a:ext cx="3219257" cy="550113"/>
            <a:chOff x="8485063" y="1295400"/>
            <a:chExt cx="3219257" cy="550113"/>
          </a:xfrm>
        </p:grpSpPr>
        <p:sp>
          <p:nvSpPr>
            <p:cNvPr id="8" name="Oval 7"/>
            <p:cNvSpPr/>
            <p:nvPr/>
          </p:nvSpPr>
          <p:spPr bwMode="auto">
            <a:xfrm>
              <a:off x="10380617" y="1295400"/>
              <a:ext cx="1323703" cy="341811"/>
            </a:xfrm>
            <a:prstGeom prst="ellipse">
              <a:avLst/>
            </a:prstGeom>
            <a:noFill/>
            <a:ln w="38100" cap="flat" cmpd="sng" algn="ctr">
              <a:solidFill>
                <a:srgbClr val="FF000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14" name="Straight Arrow Connector 13"/>
            <p:cNvCxnSpPr>
              <a:stCxn id="8" idx="2"/>
            </p:cNvCxnSpPr>
            <p:nvPr/>
          </p:nvCxnSpPr>
          <p:spPr bwMode="auto">
            <a:xfrm flipH="1">
              <a:off x="8485063" y="1466306"/>
              <a:ext cx="1895554" cy="379207"/>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grpSp>
    </p:spTree>
    <p:extLst>
      <p:ext uri="{BB962C8B-B14F-4D97-AF65-F5344CB8AC3E}">
        <p14:creationId xmlns:p14="http://schemas.microsoft.com/office/powerpoint/2010/main" val="2266854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Detection</a:t>
            </a:r>
            <a:endParaRPr lang="en-US" dirty="0"/>
          </a:p>
        </p:txBody>
      </p:sp>
      <p:sp>
        <p:nvSpPr>
          <p:cNvPr id="3" name="Text Placeholder 2"/>
          <p:cNvSpPr>
            <a:spLocks noGrp="1"/>
          </p:cNvSpPr>
          <p:nvPr>
            <p:ph type="body" sz="half" idx="1"/>
          </p:nvPr>
        </p:nvSpPr>
        <p:spPr>
          <a:xfrm>
            <a:off x="426721" y="1193074"/>
            <a:ext cx="7810410" cy="4929052"/>
          </a:xfrm>
        </p:spPr>
        <p:txBody>
          <a:bodyPr/>
          <a:lstStyle/>
          <a:p>
            <a:pPr marL="0" indent="0">
              <a:buNone/>
            </a:pPr>
            <a:r>
              <a:rPr lang="en-US" sz="2400" dirty="0" smtClean="0"/>
              <a:t>Radial Velocity Method</a:t>
            </a:r>
          </a:p>
          <a:p>
            <a:r>
              <a:rPr lang="en-US" sz="1800" dirty="0" smtClean="0"/>
              <a:t>This used to be the </a:t>
            </a:r>
            <a:r>
              <a:rPr lang="en-US" sz="1800" dirty="0"/>
              <a:t>most prolific method of </a:t>
            </a:r>
            <a:r>
              <a:rPr lang="en-US" sz="1800" dirty="0" smtClean="0"/>
              <a:t>detection: measuring </a:t>
            </a:r>
            <a:r>
              <a:rPr lang="en-US" sz="1800" dirty="0"/>
              <a:t>the radial velocity of the star that the planet is orbiting around. </a:t>
            </a:r>
            <a:endParaRPr lang="en-US" sz="1800" dirty="0" smtClean="0"/>
          </a:p>
          <a:p>
            <a:r>
              <a:rPr lang="en-US" sz="1800" dirty="0" smtClean="0"/>
              <a:t>We </a:t>
            </a:r>
            <a:r>
              <a:rPr lang="en-US" sz="1800" dirty="0"/>
              <a:t>discussed earlier that two bodies can be thought of as orbiting their common center of mass (barycenter). The planet is undetectable, but the star is easily seen, and should show a wobble about a point not quite at its center. </a:t>
            </a:r>
            <a:endParaRPr lang="en-US" sz="1800" dirty="0" smtClean="0"/>
          </a:p>
          <a:p>
            <a:r>
              <a:rPr lang="en-US" sz="1800" dirty="0" smtClean="0"/>
              <a:t>The </a:t>
            </a:r>
            <a:r>
              <a:rPr lang="en-US" sz="1800" dirty="0"/>
              <a:t>period of the wobble is exactly the same as the period of orbit of the planet. To measure the period, and the extent of the wobble, we can use measurements of </a:t>
            </a:r>
            <a:r>
              <a:rPr lang="en-US" sz="1800" dirty="0" err="1"/>
              <a:t>doppler</a:t>
            </a:r>
            <a:r>
              <a:rPr lang="en-US" sz="1800" dirty="0"/>
              <a:t> shift of spectral lines to measure the "radial velocity" (the speed with which it is either moving towards us, causing a blue shift in spectral lines, or away from us, causing a red shift). </a:t>
            </a:r>
            <a:endParaRPr lang="en-US" sz="1800" dirty="0" smtClean="0"/>
          </a:p>
          <a:p>
            <a:r>
              <a:rPr lang="en-US" sz="1800" dirty="0" smtClean="0"/>
              <a:t>The </a:t>
            </a:r>
            <a:r>
              <a:rPr lang="en-US" sz="1800" dirty="0"/>
              <a:t>figure below shows the physical situation, and </a:t>
            </a:r>
            <a:r>
              <a:rPr lang="en-US" sz="1800" dirty="0" smtClean="0"/>
              <a:t>here is </a:t>
            </a:r>
            <a:r>
              <a:rPr lang="en-US" sz="1800" dirty="0">
                <a:hlinkClick r:id="rId2"/>
              </a:rPr>
              <a:t>an animation</a:t>
            </a:r>
            <a:r>
              <a:rPr lang="en-US" sz="1800" dirty="0"/>
              <a:t> that shows the corresponding shift in spectral lines.</a:t>
            </a:r>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1026" name="Picture 2" descr="https://web.njit.edu/~gary/320/assets/wobb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7131" y="1768702"/>
            <a:ext cx="3623944" cy="362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960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Velocity Method, continued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609600" y="1295400"/>
                <a:ext cx="10972800" cy="4800600"/>
              </a:xfrm>
            </p:spPr>
            <p:txBody>
              <a:bodyPr/>
              <a:lstStyle/>
              <a:p>
                <a:r>
                  <a:rPr lang="en-US" sz="1800" dirty="0" smtClean="0"/>
                  <a:t>Radial </a:t>
                </a:r>
                <a:r>
                  <a:rPr lang="en-US" sz="1800" dirty="0"/>
                  <a:t>velocities as small as </a:t>
                </a:r>
                <a:r>
                  <a:rPr lang="en-US" sz="1800" dirty="0">
                    <a:latin typeface="Times New Roman" panose="02020603050405020304" pitchFamily="18" charset="0"/>
                    <a:cs typeface="Times New Roman" panose="02020603050405020304" pitchFamily="18" charset="0"/>
                  </a:rPr>
                  <a:t>3 m s</a:t>
                </a:r>
                <a:r>
                  <a:rPr lang="en-US" sz="1800" baseline="30000" dirty="0">
                    <a:latin typeface="Times New Roman" panose="02020603050405020304" pitchFamily="18" charset="0"/>
                    <a:cs typeface="Times New Roman" panose="02020603050405020304" pitchFamily="18" charset="0"/>
                  </a:rPr>
                  <a:t>-1</a:t>
                </a:r>
                <a:r>
                  <a:rPr lang="en-US" sz="1800" dirty="0"/>
                  <a:t> can be measured, about the speed of a slow jogger. </a:t>
                </a:r>
                <a:endParaRPr lang="en-US" sz="1800" dirty="0" smtClean="0"/>
              </a:p>
              <a:p>
                <a:r>
                  <a:rPr lang="en-US" sz="1800" dirty="0" smtClean="0"/>
                  <a:t>Astronomers </a:t>
                </a:r>
                <a:r>
                  <a:rPr lang="en-US" sz="1800" dirty="0"/>
                  <a:t>pass the starlight through an iodine vapor, so that they record both the "rest wavelength" of the iodine lines and the wavelength of the corresponding iodine lines in the star spectrum. </a:t>
                </a:r>
                <a:endParaRPr lang="en-US" sz="1800" dirty="0" smtClean="0"/>
              </a:p>
              <a:p>
                <a:r>
                  <a:rPr lang="en-US" sz="1800" dirty="0" smtClean="0"/>
                  <a:t>Of </a:t>
                </a:r>
                <a:r>
                  <a:rPr lang="en-US" sz="1800" dirty="0"/>
                  <a:t>course, we must keep track of many </a:t>
                </a:r>
                <a:r>
                  <a:rPr lang="en-US" sz="1800" dirty="0" smtClean="0"/>
                  <a:t>other, even larger motions, including </a:t>
                </a:r>
                <a:r>
                  <a:rPr lang="en-US" sz="1800" dirty="0"/>
                  <a:t>the Earth's spin and wobble, motion of the Earth around the Sun (</a:t>
                </a:r>
                <a:r>
                  <a:rPr lang="en-US" sz="1800" dirty="0">
                    <a:latin typeface="Times New Roman" panose="02020603050405020304" pitchFamily="18" charset="0"/>
                    <a:cs typeface="Times New Roman" panose="02020603050405020304" pitchFamily="18" charset="0"/>
                  </a:rPr>
                  <a:t>30 km s</a:t>
                </a:r>
                <a:r>
                  <a:rPr lang="en-US" sz="1800" baseline="30000" dirty="0">
                    <a:latin typeface="Times New Roman" panose="02020603050405020304" pitchFamily="18" charset="0"/>
                    <a:cs typeface="Times New Roman" panose="02020603050405020304" pitchFamily="18" charset="0"/>
                  </a:rPr>
                  <a:t>-1</a:t>
                </a:r>
                <a:r>
                  <a:rPr lang="en-US" sz="1800" dirty="0"/>
                  <a:t>), and the motion of the Sun relative to the star. </a:t>
                </a:r>
                <a:endParaRPr lang="en-US" sz="1800" dirty="0" smtClean="0"/>
              </a:p>
              <a:p>
                <a:r>
                  <a:rPr lang="en-US" sz="1800" dirty="0" smtClean="0"/>
                  <a:t>Other </a:t>
                </a:r>
                <a:r>
                  <a:rPr lang="en-US" sz="1800" dirty="0"/>
                  <a:t>motions on the star itself also have to be considered, such as its own rotation, possible oscillations or pulsations (in and out motions) of the star's surface. For reference, would the planets in our solar system be detectable by this method, if the limit is </a:t>
                </a:r>
                <a:r>
                  <a:rPr lang="en-US" sz="1800" dirty="0">
                    <a:latin typeface="Times New Roman" panose="02020603050405020304" pitchFamily="18" charset="0"/>
                    <a:cs typeface="Times New Roman" panose="02020603050405020304" pitchFamily="18" charset="0"/>
                  </a:rPr>
                  <a:t>3 m s</a:t>
                </a:r>
                <a:r>
                  <a:rPr lang="en-US" sz="1800" baseline="30000" dirty="0">
                    <a:latin typeface="Times New Roman" panose="02020603050405020304" pitchFamily="18" charset="0"/>
                    <a:cs typeface="Times New Roman" panose="02020603050405020304" pitchFamily="18" charset="0"/>
                  </a:rPr>
                  <a:t>-1</a:t>
                </a:r>
                <a:r>
                  <a:rPr lang="en-US" sz="1800" dirty="0" smtClean="0"/>
                  <a:t>?</a:t>
                </a:r>
              </a:p>
              <a:p>
                <a:r>
                  <a:rPr lang="en-US" sz="1800" dirty="0"/>
                  <a:t>Note that the masses of planets determined by the radial velocity method are actually lower limits </a:t>
                </a:r>
                <a:r>
                  <a:rPr lang="en-US" sz="1800" dirty="0" smtClean="0"/>
                  <a:t>(</a:t>
                </a:r>
                <a14:m>
                  <m:oMath xmlns:m="http://schemas.openxmlformats.org/officeDocument/2006/math">
                    <m:r>
                      <a:rPr lang="en-US" sz="1800" b="0" i="1" smtClean="0">
                        <a:latin typeface="Cambria Math" panose="02040503050406030204" pitchFamily="18" charset="0"/>
                      </a:rPr>
                      <m:t>𝑚</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𝑖</m:t>
                        </m:r>
                      </m:e>
                    </m:func>
                  </m:oMath>
                </a14:m>
                <a:r>
                  <a:rPr lang="en-US" sz="1800" dirty="0" smtClean="0"/>
                  <a:t>, </a:t>
                </a:r>
                <a:r>
                  <a:rPr lang="en-US" sz="1800" dirty="0"/>
                  <a:t>where </a:t>
                </a:r>
                <a:r>
                  <a:rPr lang="en-US" sz="1800" i="1" dirty="0" err="1">
                    <a:latin typeface="Times New Roman" panose="02020603050405020304" pitchFamily="18" charset="0"/>
                    <a:cs typeface="Times New Roman" panose="02020603050405020304" pitchFamily="18" charset="0"/>
                  </a:rPr>
                  <a:t>i</a:t>
                </a:r>
                <a:r>
                  <a:rPr lang="en-US" sz="1800" dirty="0"/>
                  <a:t> is the angle of inclination of the orbit from the plane of the sky). The reason is not hard to see. Imagine that the </a:t>
                </a:r>
                <a:r>
                  <a:rPr lang="en-US" sz="1800" dirty="0" smtClean="0"/>
                  <a:t>animation on the previous page is </a:t>
                </a:r>
                <a:r>
                  <a:rPr lang="en-US" sz="1800" dirty="0"/>
                  <a:t>seen from "above" as shown. The motion of the star is entirely in the plane of the page, so there is no radial velocity. The inclination in this case is </a:t>
                </a:r>
                <a:r>
                  <a:rPr lang="en-US" sz="1800" i="1" dirty="0" err="1" smtClean="0">
                    <a:latin typeface="Times New Roman" panose="02020603050405020304" pitchFamily="18" charset="0"/>
                    <a:cs typeface="Times New Roman" panose="02020603050405020304" pitchFamily="18" charset="0"/>
                  </a:rPr>
                  <a:t>i</a:t>
                </a:r>
                <a:r>
                  <a:rPr lang="en-US" sz="1800" i="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0</a:t>
                </a:r>
                <a:r>
                  <a:rPr lang="en-US" sz="1800" dirty="0"/>
                  <a:t> (the orbit is in the plane of the sky), so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𝑖</m:t>
                        </m:r>
                        <m:r>
                          <a:rPr lang="en-US" sz="1800" b="0" i="1" smtClean="0">
                            <a:latin typeface="Cambria Math" panose="02040503050406030204" pitchFamily="18" charset="0"/>
                          </a:rPr>
                          <m:t>=0</m:t>
                        </m:r>
                      </m:e>
                    </m:func>
                  </m:oMath>
                </a14:m>
                <a:r>
                  <a:rPr lang="en-US" sz="1800" dirty="0" smtClean="0"/>
                  <a:t>. </a:t>
                </a:r>
                <a:r>
                  <a:rPr lang="en-US" sz="1800" dirty="0"/>
                  <a:t>When viewed from the side, </a:t>
                </a:r>
                <a:r>
                  <a:rPr lang="en-US" sz="1800" i="1"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 90</a:t>
                </a:r>
                <a:r>
                  <a:rPr lang="en-US" sz="1800" dirty="0"/>
                  <a:t> degrees, so </a:t>
                </a:r>
                <a14:m>
                  <m:oMath xmlns:m="http://schemas.openxmlformats.org/officeDocument/2006/math">
                    <m:func>
                      <m:funcPr>
                        <m:ctrlPr>
                          <a:rPr lang="en-US" sz="1800" i="1" smtClean="0">
                            <a:latin typeface="Cambria Math" panose="02040503050406030204" pitchFamily="18" charset="0"/>
                          </a:rPr>
                        </m:ctrlPr>
                      </m:funcPr>
                      <m:fName>
                        <m:r>
                          <m:rPr>
                            <m:sty m:val="p"/>
                          </m:rPr>
                          <a:rPr lang="en-US" sz="1800" i="0" smtClean="0">
                            <a:latin typeface="Cambria Math" panose="02040503050406030204" pitchFamily="18" charset="0"/>
                          </a:rPr>
                          <m:t>sin</m:t>
                        </m:r>
                      </m:fName>
                      <m:e>
                        <m:r>
                          <a:rPr lang="en-US" sz="1800" b="0" i="1" smtClean="0">
                            <a:latin typeface="Cambria Math" panose="02040503050406030204" pitchFamily="18" charset="0"/>
                          </a:rPr>
                          <m:t>𝑖</m:t>
                        </m:r>
                      </m:e>
                    </m:func>
                    <m:r>
                      <a:rPr lang="en-US" sz="1800" b="0" i="1" smtClean="0">
                        <a:latin typeface="Cambria Math" panose="02040503050406030204" pitchFamily="18" charset="0"/>
                      </a:rPr>
                      <m:t>=1</m:t>
                    </m:r>
                  </m:oMath>
                </a14:m>
                <a:r>
                  <a:rPr lang="en-US" sz="1800" dirty="0" smtClean="0"/>
                  <a:t>. </a:t>
                </a:r>
              </a:p>
              <a:p>
                <a:r>
                  <a:rPr lang="en-US" sz="1800" dirty="0" smtClean="0"/>
                  <a:t>The </a:t>
                </a:r>
                <a:r>
                  <a:rPr lang="en-US" sz="1800" dirty="0"/>
                  <a:t>mass estimate </a:t>
                </a:r>
                <a:r>
                  <a:rPr lang="en-US" sz="1800" dirty="0" smtClean="0"/>
                  <a:t>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𝑚</m:t>
                        </m:r>
                      </m:e>
                      <m:sub>
                        <m:r>
                          <m:rPr>
                            <m:nor/>
                          </m:rPr>
                          <a:rPr lang="en-US" sz="1800" b="0" i="0" smtClean="0">
                            <a:latin typeface="Cambria Math" panose="02040503050406030204" pitchFamily="18" charset="0"/>
                          </a:rPr>
                          <m:t>est</m:t>
                        </m:r>
                      </m:sub>
                    </m:sSub>
                    <m:r>
                      <a:rPr lang="en-US" sz="1800" b="0" i="1" smtClean="0">
                        <a:latin typeface="Cambria Math" panose="02040503050406030204" pitchFamily="18" charset="0"/>
                      </a:rPr>
                      <m:t>=</m:t>
                    </m:r>
                    <m:r>
                      <a:rPr lang="en-US" sz="1800" b="0" i="1" smtClean="0">
                        <a:latin typeface="Cambria Math" panose="02040503050406030204" pitchFamily="18" charset="0"/>
                      </a:rPr>
                      <m:t>𝑚</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r>
                          <a:rPr lang="en-US" sz="1800" b="0" i="1" smtClean="0">
                            <a:latin typeface="Cambria Math" panose="02040503050406030204" pitchFamily="18" charset="0"/>
                          </a:rPr>
                          <m:t>𝑖</m:t>
                        </m:r>
                      </m:e>
                    </m:func>
                  </m:oMath>
                </a14:m>
                <a:r>
                  <a:rPr lang="en-US" sz="1800" dirty="0" smtClean="0"/>
                  <a:t>, </a:t>
                </a:r>
                <a:r>
                  <a:rPr lang="en-US" sz="1800" dirty="0"/>
                  <a:t>which is a lower limit to the true mass, </a:t>
                </a:r>
                <a:r>
                  <a:rPr lang="en-US" sz="1800" i="1" dirty="0">
                    <a:latin typeface="Times New Roman" panose="02020603050405020304" pitchFamily="18" charset="0"/>
                    <a:cs typeface="Times New Roman" panose="02020603050405020304" pitchFamily="18" charset="0"/>
                  </a:rPr>
                  <a:t>m</a:t>
                </a:r>
                <a:r>
                  <a:rPr lang="en-US" sz="1800" dirty="0" smtClean="0"/>
                  <a:t>.</a:t>
                </a:r>
                <a:endParaRPr lang="en-US" sz="11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609600" y="1295400"/>
                <a:ext cx="10972800" cy="4800600"/>
              </a:xfrm>
              <a:blipFill>
                <a:blip r:embed="rId2"/>
                <a:stretch>
                  <a:fillRect l="-111" t="-889" r="-778"/>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11, 2018</a:t>
            </a:r>
            <a:endParaRPr lang="en-US" altLang="zh-CN"/>
          </a:p>
        </p:txBody>
      </p:sp>
    </p:spTree>
    <p:extLst>
      <p:ext uri="{BB962C8B-B14F-4D97-AF65-F5344CB8AC3E}">
        <p14:creationId xmlns:p14="http://schemas.microsoft.com/office/powerpoint/2010/main" val="34788003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499495" cy="914400"/>
          </a:xfrm>
        </p:spPr>
        <p:txBody>
          <a:bodyPr/>
          <a:lstStyle/>
          <a:p>
            <a:r>
              <a:rPr lang="en-US" dirty="0" smtClean="0"/>
              <a:t>Transit Method</a:t>
            </a:r>
            <a:endParaRPr lang="en-US" dirty="0"/>
          </a:p>
        </p:txBody>
      </p:sp>
      <p:sp>
        <p:nvSpPr>
          <p:cNvPr id="3" name="Text Placeholder 2"/>
          <p:cNvSpPr>
            <a:spLocks noGrp="1"/>
          </p:cNvSpPr>
          <p:nvPr>
            <p:ph type="body" sz="half" idx="1"/>
          </p:nvPr>
        </p:nvSpPr>
        <p:spPr>
          <a:xfrm>
            <a:off x="313509" y="1295400"/>
            <a:ext cx="6252413" cy="4648200"/>
          </a:xfrm>
        </p:spPr>
        <p:txBody>
          <a:bodyPr/>
          <a:lstStyle/>
          <a:p>
            <a:r>
              <a:rPr lang="en-US" sz="1800" dirty="0" smtClean="0"/>
              <a:t>Currently, the most </a:t>
            </a:r>
            <a:r>
              <a:rPr lang="en-US" sz="1800" dirty="0"/>
              <a:t>prolific </a:t>
            </a:r>
            <a:r>
              <a:rPr lang="en-US" sz="1800" dirty="0" smtClean="0"/>
              <a:t>method is </a:t>
            </a:r>
            <a:r>
              <a:rPr lang="en-US" sz="1800" dirty="0"/>
              <a:t>detection by measuring a decrease in brightness of a star due to the passage </a:t>
            </a:r>
            <a:r>
              <a:rPr lang="en-US" sz="1800" dirty="0" smtClean="0"/>
              <a:t>of </a:t>
            </a:r>
            <a:r>
              <a:rPr lang="en-US" sz="1800" dirty="0"/>
              <a:t>a planet in front of the </a:t>
            </a:r>
            <a:r>
              <a:rPr lang="en-US" sz="1800" dirty="0" smtClean="0"/>
              <a:t>star </a:t>
            </a:r>
            <a:r>
              <a:rPr lang="en-US" sz="1800" dirty="0"/>
              <a:t>(transit</a:t>
            </a:r>
            <a:r>
              <a:rPr lang="en-US" sz="1800" dirty="0" smtClean="0"/>
              <a:t>). </a:t>
            </a:r>
          </a:p>
          <a:p>
            <a:r>
              <a:rPr lang="en-US" sz="1800" dirty="0" smtClean="0"/>
              <a:t>The </a:t>
            </a:r>
            <a:r>
              <a:rPr lang="en-US" sz="1800" dirty="0"/>
              <a:t>basic method is shown in the figure </a:t>
            </a:r>
            <a:r>
              <a:rPr lang="en-US" sz="1800" dirty="0" smtClean="0"/>
              <a:t>at right, </a:t>
            </a:r>
            <a:r>
              <a:rPr lang="en-US" sz="1800" dirty="0"/>
              <a:t>but note that the planet is often very small compared to the star, so the decrease in brightness is often extremely small, perhaps 3-4 </a:t>
            </a:r>
            <a:r>
              <a:rPr lang="en-US" sz="1800" dirty="0" err="1" smtClean="0"/>
              <a:t>milli</a:t>
            </a:r>
            <a:r>
              <a:rPr lang="en-US" sz="1800" dirty="0" smtClean="0"/>
              <a:t>-magnitudes </a:t>
            </a:r>
            <a:r>
              <a:rPr lang="en-US" sz="1800" dirty="0"/>
              <a:t>for a large planet, grading down to </a:t>
            </a:r>
            <a:r>
              <a:rPr lang="en-US" sz="1800" dirty="0" smtClean="0"/>
              <a:t>undetectable </a:t>
            </a:r>
            <a:r>
              <a:rPr lang="en-US" sz="1800" dirty="0"/>
              <a:t>for small planets.</a:t>
            </a:r>
          </a:p>
          <a:p>
            <a:r>
              <a:rPr lang="en-US" sz="1800" dirty="0"/>
              <a:t>To get a feeling for the detectability of planets by the transit method, the table </a:t>
            </a:r>
            <a:r>
              <a:rPr lang="en-US" sz="1800" dirty="0" smtClean="0"/>
              <a:t>shows </a:t>
            </a:r>
            <a:r>
              <a:rPr lang="en-US" sz="1800" dirty="0"/>
              <a:t>the transit properties of the solar system. </a:t>
            </a:r>
            <a:endParaRPr lang="en-US" sz="1800" dirty="0" smtClean="0"/>
          </a:p>
          <a:p>
            <a:r>
              <a:rPr lang="en-US" sz="1800" dirty="0" smtClean="0"/>
              <a:t>If </a:t>
            </a:r>
            <a:r>
              <a:rPr lang="en-US" sz="1800" dirty="0"/>
              <a:t>you were observing our Sun from another star, and happened to be aligned such that the inclination angle was close to 90 degrees, you would detect transits of the planets as shown. </a:t>
            </a:r>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2050" name="Picture 2" descr="https://web.njit.edu/~gary/320/assets/trans_ani.gif"/>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911469" y="128445"/>
            <a:ext cx="4946469" cy="3091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eb.njit.edu/~gary/320/assets/Transit_depth_for_Solar_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792" y="3109769"/>
            <a:ext cx="5457825"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60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81891" y="4676502"/>
            <a:ext cx="11297486" cy="525087"/>
            <a:chOff x="-781891" y="4676502"/>
            <a:chExt cx="11297486" cy="525087"/>
          </a:xfrm>
        </p:grpSpPr>
        <p:cxnSp>
          <p:nvCxnSpPr>
            <p:cNvPr id="18" name="Straight Connector 17"/>
            <p:cNvCxnSpPr/>
            <p:nvPr/>
          </p:nvCxnSpPr>
          <p:spPr bwMode="auto">
            <a:xfrm flipH="1">
              <a:off x="-781891" y="4690424"/>
              <a:ext cx="11279776" cy="511165"/>
            </a:xfrm>
            <a:prstGeom prst="line">
              <a:avLst/>
            </a:prstGeom>
            <a:solidFill>
              <a:schemeClr val="accent1"/>
            </a:solidFill>
            <a:ln w="38100" cap="flat" cmpd="sng" algn="ctr">
              <a:solidFill>
                <a:schemeClr val="bg2"/>
              </a:solidFill>
              <a:prstDash val="solid"/>
              <a:round/>
              <a:headEnd type="none" w="med" len="med"/>
              <a:tailEnd type="none" w="med" len="med"/>
            </a:ln>
            <a:effectLst/>
          </p:spPr>
        </p:cxnSp>
        <p:cxnSp>
          <p:nvCxnSpPr>
            <p:cNvPr id="19" name="Straight Connector 18"/>
            <p:cNvCxnSpPr/>
            <p:nvPr/>
          </p:nvCxnSpPr>
          <p:spPr bwMode="auto">
            <a:xfrm>
              <a:off x="566052" y="4676502"/>
              <a:ext cx="9949543" cy="0"/>
            </a:xfrm>
            <a:prstGeom prst="line">
              <a:avLst/>
            </a:prstGeom>
            <a:solidFill>
              <a:schemeClr val="accent1"/>
            </a:solidFill>
            <a:ln w="19050" cap="flat" cmpd="sng" algn="ctr">
              <a:solidFill>
                <a:schemeClr val="bg2"/>
              </a:solidFill>
              <a:prstDash val="dash"/>
              <a:round/>
              <a:headEnd type="triangle" w="med" len="med"/>
              <a:tailEnd type="none" w="med" len="med"/>
            </a:ln>
            <a:effectLst/>
          </p:spPr>
        </p:cxnSp>
      </p:grpSp>
      <p:cxnSp>
        <p:nvCxnSpPr>
          <p:cNvPr id="11" name="Straight Connector 10"/>
          <p:cNvCxnSpPr/>
          <p:nvPr/>
        </p:nvCxnSpPr>
        <p:spPr bwMode="auto">
          <a:xfrm flipV="1">
            <a:off x="853440" y="4685211"/>
            <a:ext cx="6052457" cy="618309"/>
          </a:xfrm>
          <a:prstGeom prst="line">
            <a:avLst/>
          </a:prstGeom>
          <a:solidFill>
            <a:schemeClr val="accent1"/>
          </a:solidFill>
          <a:ln w="38100" cap="flat" cmpd="sng" algn="ctr">
            <a:solidFill>
              <a:schemeClr val="bg2"/>
            </a:solidFill>
            <a:prstDash val="solid"/>
            <a:round/>
            <a:headEnd type="none" w="med" len="med"/>
            <a:tailEnd type="none" w="med" len="med"/>
          </a:ln>
          <a:effectLst/>
        </p:spPr>
      </p:cxnSp>
      <p:cxnSp>
        <p:nvCxnSpPr>
          <p:cNvPr id="13" name="Straight Connector 12"/>
          <p:cNvCxnSpPr/>
          <p:nvPr/>
        </p:nvCxnSpPr>
        <p:spPr bwMode="auto">
          <a:xfrm>
            <a:off x="757646" y="4672155"/>
            <a:ext cx="6226628" cy="0"/>
          </a:xfrm>
          <a:prstGeom prst="line">
            <a:avLst/>
          </a:prstGeom>
          <a:solidFill>
            <a:schemeClr val="accent1"/>
          </a:solidFill>
          <a:ln w="19050" cap="flat" cmpd="sng" algn="ctr">
            <a:solidFill>
              <a:schemeClr val="bg2"/>
            </a:solidFill>
            <a:prstDash val="dash"/>
            <a:round/>
            <a:headEnd type="triangle" w="med" len="med"/>
            <a:tailEnd type="none" w="med" len="med"/>
          </a:ln>
          <a:effectLst/>
        </p:spPr>
      </p:cxnSp>
      <p:sp>
        <p:nvSpPr>
          <p:cNvPr id="16" name="TextBox 15"/>
          <p:cNvSpPr txBox="1"/>
          <p:nvPr/>
        </p:nvSpPr>
        <p:spPr>
          <a:xfrm>
            <a:off x="5904416" y="4680651"/>
            <a:ext cx="556563" cy="369332"/>
          </a:xfrm>
          <a:prstGeom prst="rect">
            <a:avLst/>
          </a:prstGeom>
          <a:no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90-i</a:t>
            </a:r>
            <a:endParaRPr lang="en-US" sz="2400" i="1"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Detectability of Our Planets by Transit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70263" y="1447800"/>
                <a:ext cx="11112137" cy="4648200"/>
              </a:xfrm>
            </p:spPr>
            <p:txBody>
              <a:bodyPr/>
              <a:lstStyle/>
              <a:p>
                <a:r>
                  <a:rPr lang="en-US" sz="1800" dirty="0" smtClean="0"/>
                  <a:t>For the Earth, once </a:t>
                </a:r>
                <a:r>
                  <a:rPr lang="en-US" sz="1800" dirty="0"/>
                  <a:t>per year you would see a dip of 0.0084% of the brightness of the Sun (or a factor of 0.000084). </a:t>
                </a:r>
                <a:endParaRPr lang="en-US" sz="1800" dirty="0" smtClean="0"/>
              </a:p>
              <a:p>
                <a:r>
                  <a:rPr lang="en-US" sz="1800" dirty="0" smtClean="0"/>
                  <a:t>If </a:t>
                </a:r>
                <a:r>
                  <a:rPr lang="en-US" sz="1800" dirty="0"/>
                  <a:t>the flux of the Sun is considered to be 1 without the transit, then during the transit the flux would be 0.999916, so the magnitude change </a:t>
                </a:r>
                <a:r>
                  <a:rPr lang="en-US" sz="1800" dirty="0" smtClean="0"/>
                  <a:t>(</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=2.5</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2</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=2.5</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0.999916</m:t>
                            </m:r>
                          </m:e>
                        </m:func>
                        <m:r>
                          <a:rPr lang="en-US" sz="1800" b="0" i="1" smtClean="0">
                            <a:latin typeface="Cambria Math" panose="02040503050406030204" pitchFamily="18" charset="0"/>
                          </a:rPr>
                          <m:t>=0.01</m:t>
                        </m:r>
                      </m:e>
                    </m:func>
                    <m:r>
                      <a:rPr lang="en-US" sz="1800" b="0" i="1" smtClean="0">
                        <a:latin typeface="Cambria Math" panose="02040503050406030204" pitchFamily="18" charset="0"/>
                      </a:rPr>
                      <m:t> </m:t>
                    </m:r>
                  </m:oMath>
                </a14:m>
                <a:r>
                  <a:rPr lang="en-US" sz="1800" dirty="0" smtClean="0"/>
                  <a:t>milli-magnitudes</a:t>
                </a:r>
                <a:r>
                  <a:rPr lang="en-US" sz="1800" dirty="0"/>
                  <a:t>). </a:t>
                </a:r>
                <a:endParaRPr lang="en-US" sz="1800" dirty="0" smtClean="0"/>
              </a:p>
              <a:p>
                <a:r>
                  <a:rPr lang="en-US" sz="1800" dirty="0" smtClean="0"/>
                  <a:t>We </a:t>
                </a:r>
                <a:r>
                  <a:rPr lang="en-US" sz="1800" dirty="0"/>
                  <a:t>can conclude that detecting Earth from another star would be very hard! How about Jupiter? The change in magnitude during a transit would be much larger, about 11 </a:t>
                </a:r>
                <a:r>
                  <a:rPr lang="en-US" sz="1800" dirty="0" err="1" smtClean="0"/>
                  <a:t>milli</a:t>
                </a:r>
                <a:r>
                  <a:rPr lang="en-US" sz="1800" dirty="0" smtClean="0"/>
                  <a:t>-magnitudes</a:t>
                </a:r>
                <a:r>
                  <a:rPr lang="en-US" sz="1800" dirty="0"/>
                  <a:t>, which is easily detectable, but the dip would only occur once every 11.86 years, and we would have to be much better aligned (inclination angle within 0.39 degrees of 90</a:t>
                </a:r>
                <a:r>
                  <a:rPr lang="en-US" sz="1800" dirty="0" smtClean="0"/>
                  <a:t>).</a:t>
                </a:r>
              </a:p>
              <a:p>
                <a:r>
                  <a:rPr lang="en-US" sz="1800" dirty="0" smtClean="0"/>
                  <a:t>You can see that distant planets are much less likely to be detected.</a:t>
                </a:r>
                <a:r>
                  <a:rPr lang="en-US" sz="1800" dirty="0"/>
                  <a:t/>
                </a:r>
                <a:br>
                  <a:rPr lang="en-US" sz="1800" dirty="0"/>
                </a:b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70263" y="1447800"/>
                <a:ext cx="11112137" cy="4648200"/>
              </a:xfrm>
              <a:blipFill>
                <a:blip r:embed="rId2"/>
                <a:stretch>
                  <a:fillRect l="-110" t="-787" r="-1042"/>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11, 2018</a:t>
            </a:r>
            <a:endParaRPr lang="en-US" altLang="zh-CN"/>
          </a:p>
        </p:txBody>
      </p:sp>
      <p:sp>
        <p:nvSpPr>
          <p:cNvPr id="7" name="Oval 6"/>
          <p:cNvSpPr/>
          <p:nvPr/>
        </p:nvSpPr>
        <p:spPr bwMode="auto">
          <a:xfrm>
            <a:off x="3422468" y="4676502"/>
            <a:ext cx="653143" cy="635726"/>
          </a:xfrm>
          <a:prstGeom prst="ellipse">
            <a:avLst/>
          </a:prstGeom>
          <a:solidFill>
            <a:srgbClr val="FFFF00"/>
          </a:solidFill>
          <a:ln w="1905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14" name="Straight Connector 13"/>
          <p:cNvCxnSpPr/>
          <p:nvPr/>
        </p:nvCxnSpPr>
        <p:spPr bwMode="auto">
          <a:xfrm>
            <a:off x="727165" y="5007440"/>
            <a:ext cx="9770720" cy="0"/>
          </a:xfrm>
          <a:prstGeom prst="line">
            <a:avLst/>
          </a:prstGeom>
          <a:solidFill>
            <a:schemeClr val="accent1"/>
          </a:solidFill>
          <a:ln w="19050" cap="flat" cmpd="sng" algn="ctr">
            <a:solidFill>
              <a:schemeClr val="bg2"/>
            </a:solidFill>
            <a:prstDash val="dash"/>
            <a:round/>
            <a:headEnd type="none" w="med" len="med"/>
            <a:tailEnd type="none" w="med" len="med"/>
          </a:ln>
          <a:effectLst/>
        </p:spPr>
      </p:cxnSp>
      <p:sp>
        <p:nvSpPr>
          <p:cNvPr id="15" name="Arc 14"/>
          <p:cNvSpPr/>
          <p:nvPr/>
        </p:nvSpPr>
        <p:spPr bwMode="auto">
          <a:xfrm>
            <a:off x="3770816" y="3983258"/>
            <a:ext cx="2133600" cy="2060488"/>
          </a:xfrm>
          <a:prstGeom prst="arc">
            <a:avLst>
              <a:gd name="adj1" fmla="val 20844684"/>
              <a:gd name="adj2" fmla="val 0"/>
            </a:avLst>
          </a:prstGeom>
          <a:noFill/>
          <a:ln w="1905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24" name="Arc 23"/>
          <p:cNvSpPr/>
          <p:nvPr/>
        </p:nvSpPr>
        <p:spPr bwMode="auto">
          <a:xfrm>
            <a:off x="3771834" y="3591610"/>
            <a:ext cx="4080693" cy="2846895"/>
          </a:xfrm>
          <a:prstGeom prst="arc">
            <a:avLst>
              <a:gd name="adj1" fmla="val 21288433"/>
              <a:gd name="adj2" fmla="val 0"/>
            </a:avLst>
          </a:prstGeom>
          <a:noFill/>
          <a:ln w="1905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25" name="TextBox 24"/>
          <p:cNvSpPr txBox="1"/>
          <p:nvPr/>
        </p:nvSpPr>
        <p:spPr>
          <a:xfrm>
            <a:off x="7822027" y="4717411"/>
            <a:ext cx="606256" cy="369332"/>
          </a:xfrm>
          <a:prstGeom prst="rect">
            <a:avLst/>
          </a:prstGeom>
          <a:no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90-i'</a:t>
            </a:r>
            <a:endParaRPr lang="en-US" sz="2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905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from Transit </a:t>
            </a:r>
            <a:r>
              <a:rPr lang="en-US" dirty="0" err="1" smtClean="0"/>
              <a:t>Lightcurves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35429" y="1295400"/>
                <a:ext cx="6118710" cy="4800600"/>
              </a:xfrm>
            </p:spPr>
            <p:txBody>
              <a:bodyPr/>
              <a:lstStyle/>
              <a:p>
                <a:r>
                  <a:rPr lang="en-US" sz="1800" dirty="0" smtClean="0"/>
                  <a:t>One can use the timing of the transit </a:t>
                </a:r>
                <a:r>
                  <a:rPr lang="en-US" sz="1800" dirty="0" err="1" smtClean="0"/>
                  <a:t>lightcurve</a:t>
                </a:r>
                <a:r>
                  <a:rPr lang="en-US" sz="1800" dirty="0" smtClean="0"/>
                  <a:t> to measure a number of things about the planet and the star.</a:t>
                </a:r>
              </a:p>
              <a:p>
                <a:r>
                  <a:rPr lang="en-US" sz="1800" dirty="0" smtClean="0"/>
                  <a:t>The duration of the linear part of the decrease is related to the diameter of the planet, </a:t>
                </a:r>
                <a:r>
                  <a:rPr lang="en-US" sz="1800" i="1" dirty="0" err="1" smtClean="0">
                    <a:latin typeface="Times New Roman" panose="02020603050405020304" pitchFamily="18" charset="0"/>
                    <a:cs typeface="Times New Roman" panose="02020603050405020304" pitchFamily="18" charset="0"/>
                  </a:rPr>
                  <a:t>d</a:t>
                </a:r>
                <a:r>
                  <a:rPr lang="en-US" sz="1800" i="1" baseline="-25000" dirty="0" err="1" smtClean="0">
                    <a:latin typeface="Times New Roman" panose="02020603050405020304" pitchFamily="18" charset="0"/>
                    <a:cs typeface="Times New Roman" panose="02020603050405020304" pitchFamily="18" charset="0"/>
                  </a:rPr>
                  <a:t>p</a:t>
                </a:r>
                <a:r>
                  <a:rPr lang="en-US" sz="1800" i="1" dirty="0" smtClean="0">
                    <a:latin typeface="Times New Roman" panose="02020603050405020304" pitchFamily="18" charset="0"/>
                    <a:cs typeface="Times New Roman" panose="02020603050405020304" pitchFamily="18" charset="0"/>
                  </a:rPr>
                  <a:t>=2R</a:t>
                </a:r>
                <a:r>
                  <a:rPr lang="en-US" sz="1800" i="1" baseline="-25000" dirty="0" smtClean="0">
                    <a:latin typeface="Times New Roman" panose="02020603050405020304" pitchFamily="18" charset="0"/>
                    <a:cs typeface="Times New Roman" panose="02020603050405020304" pitchFamily="18" charset="0"/>
                  </a:rPr>
                  <a:t>p</a:t>
                </a:r>
                <a:r>
                  <a:rPr lang="en-US" sz="1800" dirty="0" smtClean="0"/>
                  <a:t>.</a:t>
                </a:r>
              </a:p>
              <a:p>
                <a:endParaRPr lang="en-US" sz="1800" dirty="0"/>
              </a:p>
              <a:p>
                <a:r>
                  <a:rPr lang="en-US" sz="1800" dirty="0" smtClean="0"/>
                  <a:t>We get the orbital velocity by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𝑜𝑟𝑏</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𝑎</m:t>
                        </m:r>
                      </m:num>
                      <m:den>
                        <m:r>
                          <a:rPr lang="en-US" sz="1800" b="0" i="1" smtClean="0">
                            <a:latin typeface="Cambria Math" panose="02040503050406030204" pitchFamily="18" charset="0"/>
                          </a:rPr>
                          <m:t>𝑃</m:t>
                        </m:r>
                      </m:den>
                    </m:f>
                  </m:oMath>
                </a14:m>
                <a:r>
                  <a:rPr lang="en-US" sz="1800" dirty="0" smtClean="0"/>
                  <a:t>, where </a:t>
                </a:r>
                <a:r>
                  <a:rPr lang="en-US" sz="1800" i="1" dirty="0" smtClean="0">
                    <a:latin typeface="Times New Roman" panose="02020603050405020304" pitchFamily="18" charset="0"/>
                    <a:cs typeface="Times New Roman" panose="02020603050405020304" pitchFamily="18" charset="0"/>
                  </a:rPr>
                  <a:t>a</a:t>
                </a:r>
                <a:r>
                  <a:rPr lang="en-US" sz="1800" dirty="0" smtClean="0"/>
                  <a:t> and </a:t>
                </a:r>
                <a:r>
                  <a:rPr lang="en-US" sz="1800" i="1" dirty="0" smtClean="0">
                    <a:latin typeface="Times New Roman" panose="02020603050405020304" pitchFamily="18" charset="0"/>
                    <a:cs typeface="Times New Roman" panose="02020603050405020304" pitchFamily="18" charset="0"/>
                  </a:rPr>
                  <a:t>P</a:t>
                </a:r>
                <a:r>
                  <a:rPr lang="en-US" sz="1800" dirty="0" smtClean="0"/>
                  <a:t> are related by Kepler’s third law.</a:t>
                </a:r>
              </a:p>
              <a:p>
                <a:r>
                  <a:rPr lang="en-US" sz="1800" dirty="0" smtClean="0"/>
                  <a:t>The duration of the entire transit is related to the diameter of the star.  The distance </a:t>
                </a:r>
                <a:r>
                  <a:rPr lang="en-US" sz="1800" i="1" dirty="0" smtClean="0">
                    <a:latin typeface="Times New Roman" panose="02020603050405020304" pitchFamily="18" charset="0"/>
                    <a:cs typeface="Times New Roman" panose="02020603050405020304" pitchFamily="18" charset="0"/>
                  </a:rPr>
                  <a:t>l</a:t>
                </a:r>
                <a:r>
                  <a:rPr lang="en-US" sz="1800" dirty="0" smtClean="0"/>
                  <a:t> is:</a:t>
                </a:r>
              </a:p>
              <a:p>
                <a:endParaRPr lang="en-US" sz="1800" dirty="0"/>
              </a:p>
              <a:p>
                <a:endParaRPr lang="en-US" sz="1800" dirty="0" smtClean="0"/>
              </a:p>
              <a:p>
                <a:r>
                  <a:rPr lang="en-US" sz="1800" dirty="0" smtClean="0"/>
                  <a:t>So the duration of the transit gives</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35429" y="1295400"/>
                <a:ext cx="6118710" cy="4800600"/>
              </a:xfrm>
              <a:blipFill>
                <a:blip r:embed="rId2"/>
                <a:stretch>
                  <a:fillRect l="-199" t="-762"/>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1026" name="Picture 2" descr="http://www.paulanthonywilson.com/wp-content/uploads/2011/02/sunspot-510x378.p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740433" y="1318998"/>
            <a:ext cx="3831771" cy="2840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ulanthonywilson.com/wp-content/uploads/2011/02/impact-parameter-510x3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139" y="4413971"/>
            <a:ext cx="2229907" cy="1337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aulanthonywilson.com/wp-content/uploads/2011/02/star-next-to-planet-510x39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7246" y="4267244"/>
            <a:ext cx="1921782" cy="148467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437117" y="1709065"/>
            <a:ext cx="399468" cy="2079171"/>
            <a:chOff x="7437117" y="1709065"/>
            <a:chExt cx="399468" cy="2079171"/>
          </a:xfrm>
        </p:grpSpPr>
        <p:cxnSp>
          <p:nvCxnSpPr>
            <p:cNvPr id="8" name="Straight Connector 7"/>
            <p:cNvCxnSpPr/>
            <p:nvPr/>
          </p:nvCxnSpPr>
          <p:spPr bwMode="auto">
            <a:xfrm flipV="1">
              <a:off x="7811589" y="1709065"/>
              <a:ext cx="0" cy="2079171"/>
            </a:xfrm>
            <a:prstGeom prst="line">
              <a:avLst/>
            </a:prstGeom>
            <a:solidFill>
              <a:schemeClr val="accent1"/>
            </a:solidFill>
            <a:ln w="38100" cap="flat" cmpd="sng" algn="ctr">
              <a:solidFill>
                <a:schemeClr val="bg2"/>
              </a:solidFill>
              <a:prstDash val="solid"/>
              <a:round/>
              <a:headEnd type="triangle" w="med" len="med"/>
              <a:tailEnd type="none" w="med" len="med"/>
            </a:ln>
            <a:effectLst/>
          </p:spPr>
        </p:cxnSp>
        <p:sp>
          <p:nvSpPr>
            <p:cNvPr id="9" name="TextBox 8"/>
            <p:cNvSpPr txBox="1"/>
            <p:nvPr/>
          </p:nvSpPr>
          <p:spPr>
            <a:xfrm>
              <a:off x="7437117" y="3317973"/>
              <a:ext cx="399468" cy="461665"/>
            </a:xfrm>
            <a:prstGeom prst="rect">
              <a:avLst/>
            </a:prstGeom>
            <a:noFill/>
          </p:spPr>
          <p:txBody>
            <a:bodyPr wrap="none" rtlCol="0">
              <a:spAutoFit/>
            </a:bodyPr>
            <a:lstStyle/>
            <a:p>
              <a:pPr algn="l"/>
              <a:r>
                <a:rPr lang="en-US" sz="2400" dirty="0" smtClean="0"/>
                <a:t>t</a:t>
              </a:r>
              <a:r>
                <a:rPr lang="en-US" sz="2400" baseline="-25000" dirty="0" smtClean="0"/>
                <a:t>1</a:t>
              </a:r>
            </a:p>
          </p:txBody>
        </p:sp>
      </p:grpSp>
      <p:grpSp>
        <p:nvGrpSpPr>
          <p:cNvPr id="11" name="Group 10"/>
          <p:cNvGrpSpPr/>
          <p:nvPr/>
        </p:nvGrpSpPr>
        <p:grpSpPr>
          <a:xfrm>
            <a:off x="8103327" y="1704703"/>
            <a:ext cx="414223" cy="2079171"/>
            <a:chOff x="8103327" y="1704703"/>
            <a:chExt cx="414223" cy="2079171"/>
          </a:xfrm>
        </p:grpSpPr>
        <p:cxnSp>
          <p:nvCxnSpPr>
            <p:cNvPr id="13" name="Straight Connector 12"/>
            <p:cNvCxnSpPr/>
            <p:nvPr/>
          </p:nvCxnSpPr>
          <p:spPr bwMode="auto">
            <a:xfrm flipV="1">
              <a:off x="8103327" y="1704703"/>
              <a:ext cx="0" cy="2079171"/>
            </a:xfrm>
            <a:prstGeom prst="line">
              <a:avLst/>
            </a:prstGeom>
            <a:solidFill>
              <a:schemeClr val="accent1"/>
            </a:solidFill>
            <a:ln w="38100" cap="flat" cmpd="sng" algn="ctr">
              <a:solidFill>
                <a:schemeClr val="bg2"/>
              </a:solidFill>
              <a:prstDash val="solid"/>
              <a:round/>
              <a:headEnd type="triangle" w="med" len="med"/>
              <a:tailEnd type="none" w="med" len="med"/>
            </a:ln>
            <a:effectLst/>
          </p:spPr>
        </p:cxnSp>
        <p:sp>
          <p:nvSpPr>
            <p:cNvPr id="15" name="TextBox 14"/>
            <p:cNvSpPr txBox="1"/>
            <p:nvPr/>
          </p:nvSpPr>
          <p:spPr>
            <a:xfrm>
              <a:off x="8118082" y="3310235"/>
              <a:ext cx="399468" cy="461665"/>
            </a:xfrm>
            <a:prstGeom prst="rect">
              <a:avLst/>
            </a:prstGeom>
            <a:noFill/>
          </p:spPr>
          <p:txBody>
            <a:bodyPr wrap="none" rtlCol="0">
              <a:spAutoFit/>
            </a:bodyPr>
            <a:lstStyle/>
            <a:p>
              <a:pPr algn="l"/>
              <a:r>
                <a:rPr lang="en-US" sz="2400" dirty="0" smtClean="0"/>
                <a:t>t</a:t>
              </a:r>
              <a:r>
                <a:rPr lang="en-US" sz="2400" baseline="-25000" dirty="0"/>
                <a:t>2</a:t>
              </a:r>
              <a:endParaRPr lang="en-US" sz="2400" baseline="-25000" dirty="0" smtClean="0"/>
            </a:p>
          </p:txBody>
        </p:sp>
      </p:grpSp>
      <p:grpSp>
        <p:nvGrpSpPr>
          <p:cNvPr id="14" name="Group 13"/>
          <p:cNvGrpSpPr/>
          <p:nvPr/>
        </p:nvGrpSpPr>
        <p:grpSpPr>
          <a:xfrm>
            <a:off x="9130930" y="1704707"/>
            <a:ext cx="399468" cy="2079171"/>
            <a:chOff x="9130930" y="1704707"/>
            <a:chExt cx="399468" cy="2079171"/>
          </a:xfrm>
        </p:grpSpPr>
        <p:cxnSp>
          <p:nvCxnSpPr>
            <p:cNvPr id="16" name="Straight Connector 15"/>
            <p:cNvCxnSpPr/>
            <p:nvPr/>
          </p:nvCxnSpPr>
          <p:spPr bwMode="auto">
            <a:xfrm flipV="1">
              <a:off x="9505402" y="1704707"/>
              <a:ext cx="0" cy="2079171"/>
            </a:xfrm>
            <a:prstGeom prst="line">
              <a:avLst/>
            </a:prstGeom>
            <a:solidFill>
              <a:schemeClr val="accent1"/>
            </a:solidFill>
            <a:ln w="38100" cap="flat" cmpd="sng" algn="ctr">
              <a:solidFill>
                <a:schemeClr val="bg2"/>
              </a:solidFill>
              <a:prstDash val="solid"/>
              <a:round/>
              <a:headEnd type="triangle" w="med" len="med"/>
              <a:tailEnd type="none" w="med" len="med"/>
            </a:ln>
            <a:effectLst/>
          </p:spPr>
        </p:cxnSp>
        <p:sp>
          <p:nvSpPr>
            <p:cNvPr id="18" name="TextBox 17"/>
            <p:cNvSpPr txBox="1"/>
            <p:nvPr/>
          </p:nvSpPr>
          <p:spPr>
            <a:xfrm>
              <a:off x="9130930" y="3313615"/>
              <a:ext cx="399468" cy="461665"/>
            </a:xfrm>
            <a:prstGeom prst="rect">
              <a:avLst/>
            </a:prstGeom>
            <a:noFill/>
          </p:spPr>
          <p:txBody>
            <a:bodyPr wrap="none" rtlCol="0">
              <a:spAutoFit/>
            </a:bodyPr>
            <a:lstStyle/>
            <a:p>
              <a:pPr algn="l"/>
              <a:r>
                <a:rPr lang="en-US" sz="2400" dirty="0" smtClean="0"/>
                <a:t>t</a:t>
              </a:r>
              <a:r>
                <a:rPr lang="en-US" sz="2400" baseline="-25000" dirty="0"/>
                <a:t>3</a:t>
              </a:r>
              <a:endParaRPr lang="en-US" sz="2400" baseline="-25000" dirty="0" smtClean="0"/>
            </a:p>
          </p:txBody>
        </p:sp>
      </p:grpSp>
      <p:grpSp>
        <p:nvGrpSpPr>
          <p:cNvPr id="20" name="Group 19"/>
          <p:cNvGrpSpPr/>
          <p:nvPr/>
        </p:nvGrpSpPr>
        <p:grpSpPr>
          <a:xfrm>
            <a:off x="9797140" y="1700345"/>
            <a:ext cx="414223" cy="2079171"/>
            <a:chOff x="9797140" y="1700345"/>
            <a:chExt cx="414223" cy="2079171"/>
          </a:xfrm>
        </p:grpSpPr>
        <p:cxnSp>
          <p:nvCxnSpPr>
            <p:cNvPr id="17" name="Straight Connector 16"/>
            <p:cNvCxnSpPr/>
            <p:nvPr/>
          </p:nvCxnSpPr>
          <p:spPr bwMode="auto">
            <a:xfrm flipV="1">
              <a:off x="9797140" y="1700345"/>
              <a:ext cx="0" cy="2079171"/>
            </a:xfrm>
            <a:prstGeom prst="line">
              <a:avLst/>
            </a:prstGeom>
            <a:solidFill>
              <a:schemeClr val="accent1"/>
            </a:solidFill>
            <a:ln w="38100" cap="flat" cmpd="sng" algn="ctr">
              <a:solidFill>
                <a:schemeClr val="bg2"/>
              </a:solidFill>
              <a:prstDash val="solid"/>
              <a:round/>
              <a:headEnd type="triangle" w="med" len="med"/>
              <a:tailEnd type="none" w="med" len="med"/>
            </a:ln>
            <a:effectLst/>
          </p:spPr>
        </p:cxnSp>
        <p:sp>
          <p:nvSpPr>
            <p:cNvPr id="19" name="TextBox 18"/>
            <p:cNvSpPr txBox="1"/>
            <p:nvPr/>
          </p:nvSpPr>
          <p:spPr>
            <a:xfrm>
              <a:off x="9811895" y="3305877"/>
              <a:ext cx="399468" cy="461665"/>
            </a:xfrm>
            <a:prstGeom prst="rect">
              <a:avLst/>
            </a:prstGeom>
            <a:noFill/>
          </p:spPr>
          <p:txBody>
            <a:bodyPr wrap="none" rtlCol="0">
              <a:spAutoFit/>
            </a:bodyPr>
            <a:lstStyle/>
            <a:p>
              <a:pPr algn="l"/>
              <a:r>
                <a:rPr lang="en-US" sz="2400" dirty="0" smtClean="0"/>
                <a:t>t</a:t>
              </a:r>
              <a:r>
                <a:rPr lang="en-US" sz="2400" baseline="-25000" dirty="0" smtClean="0"/>
                <a:t>4</a:t>
              </a:r>
            </a:p>
          </p:txBody>
        </p:sp>
      </p:grpSp>
      <mc:AlternateContent xmlns:mc="http://schemas.openxmlformats.org/markup-compatibility/2006" xmlns:a14="http://schemas.microsoft.com/office/drawing/2010/main">
        <mc:Choice Requires="a14">
          <p:sp>
            <p:nvSpPr>
              <p:cNvPr id="21" name="TextBox 20"/>
              <p:cNvSpPr txBox="1"/>
              <p:nvPr/>
            </p:nvSpPr>
            <p:spPr>
              <a:xfrm>
                <a:off x="2319854" y="5423504"/>
                <a:ext cx="2407390" cy="57272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US" sz="1800" b="0" i="1" smtClean="0">
                              <a:latin typeface="Cambria Math" panose="02040503050406030204" pitchFamily="18" charset="0"/>
                            </a:rPr>
                            <m:t>𝑙</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𝑜𝑟𝑏</m:t>
                              </m:r>
                            </m:sub>
                          </m:sSub>
                        </m:den>
                      </m:f>
                      <m:r>
                        <a:rPr lang="en-US" sz="1800" b="0" i="1" smtClean="0">
                          <a:latin typeface="Cambria Math" panose="02040503050406030204" pitchFamily="18" charset="0"/>
                        </a:rPr>
                        <m:t>=2</m:t>
                      </m:r>
                      <m:r>
                        <a:rPr lang="en-US" sz="1800" b="0" i="1" smtClean="0">
                          <a:latin typeface="Cambria Math" panose="02040503050406030204" pitchFamily="18" charset="0"/>
                        </a:rPr>
                        <m:t>𝑙</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𝑃</m:t>
                          </m:r>
                        </m:num>
                        <m:den>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𝑎</m:t>
                          </m:r>
                        </m:den>
                      </m:f>
                    </m:oMath>
                  </m:oMathPara>
                </a14:m>
                <a:endParaRPr lang="en-US" sz="1800" dirty="0" smtClean="0"/>
              </a:p>
            </p:txBody>
          </p:sp>
        </mc:Choice>
        <mc:Fallback xmlns="">
          <p:sp>
            <p:nvSpPr>
              <p:cNvPr id="21" name="TextBox 20"/>
              <p:cNvSpPr txBox="1">
                <a:spLocks noRot="1" noChangeAspect="1" noMove="1" noResize="1" noEditPoints="1" noAdjustHandles="1" noChangeArrowheads="1" noChangeShapeType="1" noTextEdit="1"/>
              </p:cNvSpPr>
              <p:nvPr/>
            </p:nvSpPr>
            <p:spPr>
              <a:xfrm>
                <a:off x="2319854" y="5423504"/>
                <a:ext cx="2407390" cy="572721"/>
              </a:xfrm>
              <a:prstGeom prst="rect">
                <a:avLst/>
              </a:prstGeom>
              <a:blipFill>
                <a:blip r:embed="rId6"/>
                <a:stretch>
                  <a:fillRect/>
                </a:stretch>
              </a:blipFill>
            </p:spPr>
            <p:txBody>
              <a:bodyPr/>
              <a:lstStyle/>
              <a:p>
                <a:r>
                  <a:rPr lang="en-US">
                    <a:noFill/>
                  </a:rPr>
                  <a:t> </a:t>
                </a:r>
              </a:p>
            </p:txBody>
          </p:sp>
        </mc:Fallback>
      </mc:AlternateContent>
      <p:sp>
        <p:nvSpPr>
          <p:cNvPr id="22" name="Rectangle 21"/>
          <p:cNvSpPr/>
          <p:nvPr/>
        </p:nvSpPr>
        <p:spPr>
          <a:xfrm>
            <a:off x="6138672" y="5688448"/>
            <a:ext cx="6096000" cy="307777"/>
          </a:xfrm>
          <a:prstGeom prst="rect">
            <a:avLst/>
          </a:prstGeom>
        </p:spPr>
        <p:txBody>
          <a:bodyPr>
            <a:spAutoFit/>
          </a:bodyPr>
          <a:lstStyle/>
          <a:p>
            <a:r>
              <a:rPr lang="en-US" sz="1400" dirty="0" smtClean="0"/>
              <a:t>From: </a:t>
            </a:r>
            <a:r>
              <a:rPr lang="en-US" sz="1400" dirty="0" smtClean="0">
                <a:hlinkClick r:id="rId7"/>
              </a:rPr>
              <a:t>https</a:t>
            </a:r>
            <a:r>
              <a:rPr lang="en-US" sz="1400" dirty="0">
                <a:hlinkClick r:id="rId7"/>
              </a:rPr>
              <a:t>://www.paulanthonywilson.com/the-transit-light-curve/</a:t>
            </a:r>
            <a:endParaRPr lang="en-US" sz="1400" dirty="0"/>
          </a:p>
        </p:txBody>
      </p:sp>
      <mc:AlternateContent xmlns:mc="http://schemas.openxmlformats.org/markup-compatibility/2006" xmlns:a14="http://schemas.microsoft.com/office/drawing/2010/main">
        <mc:Choice Requires="a14">
          <p:sp>
            <p:nvSpPr>
              <p:cNvPr id="23" name="TextBox 22"/>
              <p:cNvSpPr txBox="1"/>
              <p:nvPr/>
            </p:nvSpPr>
            <p:spPr>
              <a:xfrm>
                <a:off x="7559243" y="5193104"/>
                <a:ext cx="111767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𝑏</m:t>
                      </m:r>
                      <m:r>
                        <a:rPr lang="en-US" sz="1800" b="0" i="1" smtClean="0">
                          <a:latin typeface="Cambria Math" panose="02040503050406030204" pitchFamily="18" charset="0"/>
                        </a:rPr>
                        <m:t>=</m:t>
                      </m:r>
                      <m:r>
                        <a:rPr lang="en-US" sz="1800" b="0" i="1" smtClean="0">
                          <a:latin typeface="Cambria Math" panose="02040503050406030204" pitchFamily="18" charset="0"/>
                        </a:rPr>
                        <m:t>𝑎</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cos</m:t>
                          </m:r>
                        </m:fName>
                        <m:e>
                          <m:r>
                            <a:rPr lang="en-US" sz="1800" b="0" i="1" smtClean="0">
                              <a:latin typeface="Cambria Math" panose="02040503050406030204" pitchFamily="18" charset="0"/>
                            </a:rPr>
                            <m:t>𝑖</m:t>
                          </m:r>
                        </m:e>
                      </m:func>
                    </m:oMath>
                  </m:oMathPara>
                </a14:m>
                <a:endParaRPr lang="en-US" sz="1800"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7559243" y="5193104"/>
                <a:ext cx="1117678" cy="276999"/>
              </a:xfrm>
              <a:prstGeom prst="rect">
                <a:avLst/>
              </a:prstGeom>
              <a:blipFill>
                <a:blip r:embed="rId8"/>
                <a:stretch>
                  <a:fillRect l="-3825" r="-3279"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372407" y="4451338"/>
                <a:ext cx="2227726" cy="56368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𝑙</m:t>
                      </m:r>
                      <m:r>
                        <a:rPr lang="en-US" sz="1800" b="0" i="1" smtClean="0">
                          <a:latin typeface="Cambria Math" panose="02040503050406030204" pitchFamily="18" charset="0"/>
                        </a:rPr>
                        <m:t>=</m:t>
                      </m:r>
                      <m:rad>
                        <m:radPr>
                          <m:degHide m:val="on"/>
                          <m:ctrlPr>
                            <a:rPr lang="en-US" sz="1800" b="0" i="1" smtClean="0">
                              <a:latin typeface="Cambria Math" panose="02040503050406030204" pitchFamily="18" charset="0"/>
                            </a:rPr>
                          </m:ctrlPr>
                        </m:radPr>
                        <m:deg/>
                        <m:e>
                          <m:sSup>
                            <m:sSupPr>
                              <m:ctrlPr>
                                <a:rPr lang="en-US" sz="1800" b="0" i="1" smtClean="0">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𝑝</m:t>
                                      </m:r>
                                    </m:sub>
                                  </m:sSub>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e>
                      </m:rad>
                    </m:oMath>
                  </m:oMathPara>
                </a14:m>
                <a:endParaRPr lang="en-US" sz="1800" dirty="0" smtClean="0"/>
              </a:p>
            </p:txBody>
          </p:sp>
        </mc:Choice>
        <mc:Fallback xmlns="">
          <p:sp>
            <p:nvSpPr>
              <p:cNvPr id="24" name="TextBox 23"/>
              <p:cNvSpPr txBox="1">
                <a:spLocks noRot="1" noChangeAspect="1" noMove="1" noResize="1" noEditPoints="1" noAdjustHandles="1" noChangeArrowheads="1" noChangeShapeType="1" noTextEdit="1"/>
              </p:cNvSpPr>
              <p:nvPr/>
            </p:nvSpPr>
            <p:spPr>
              <a:xfrm>
                <a:off x="2372407" y="4451338"/>
                <a:ext cx="2227726" cy="563680"/>
              </a:xfrm>
              <a:prstGeom prst="rect">
                <a:avLst/>
              </a:prstGeom>
              <a:blipFill>
                <a:blip r:embed="rId9"/>
                <a:stretch>
                  <a:fillRect b="-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72407" y="2843230"/>
                <a:ext cx="2856487" cy="29841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4</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𝑜𝑟𝑏</m:t>
                          </m:r>
                        </m:sub>
                      </m:sSub>
                    </m:oMath>
                  </m:oMathPara>
                </a14:m>
                <a:endParaRPr lang="en-US" sz="1800" dirty="0" smtClean="0"/>
              </a:p>
            </p:txBody>
          </p:sp>
        </mc:Choice>
        <mc:Fallback xmlns="">
          <p:sp>
            <p:nvSpPr>
              <p:cNvPr id="29" name="TextBox 28"/>
              <p:cNvSpPr txBox="1">
                <a:spLocks noRot="1" noChangeAspect="1" noMove="1" noResize="1" noEditPoints="1" noAdjustHandles="1" noChangeArrowheads="1" noChangeShapeType="1" noTextEdit="1"/>
              </p:cNvSpPr>
              <p:nvPr/>
            </p:nvSpPr>
            <p:spPr>
              <a:xfrm>
                <a:off x="2372407" y="2843230"/>
                <a:ext cx="2856487" cy="298415"/>
              </a:xfrm>
              <a:prstGeom prst="rect">
                <a:avLst/>
              </a:prstGeom>
              <a:blipFill>
                <a:blip r:embed="rId10"/>
                <a:stretch>
                  <a:fillRect b="-26531"/>
                </a:stretch>
              </a:blipFill>
            </p:spPr>
            <p:txBody>
              <a:bodyPr/>
              <a:lstStyle/>
              <a:p>
                <a:r>
                  <a:rPr lang="en-US">
                    <a:noFill/>
                  </a:rPr>
                  <a:t> </a:t>
                </a:r>
              </a:p>
            </p:txBody>
          </p:sp>
        </mc:Fallback>
      </mc:AlternateContent>
    </p:spTree>
    <p:extLst>
      <p:ext uri="{BB962C8B-B14F-4D97-AF65-F5344CB8AC3E}">
        <p14:creationId xmlns:p14="http://schemas.microsoft.com/office/powerpoint/2010/main" val="4155583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42548" cy="914400"/>
          </a:xfrm>
        </p:spPr>
        <p:txBody>
          <a:bodyPr/>
          <a:lstStyle/>
          <a:p>
            <a:r>
              <a:rPr lang="en-US" dirty="0" smtClean="0"/>
              <a:t>Other Methods</a:t>
            </a:r>
            <a:endParaRPr lang="en-US" dirty="0"/>
          </a:p>
        </p:txBody>
      </p:sp>
      <p:sp>
        <p:nvSpPr>
          <p:cNvPr id="3" name="Text Placeholder 2"/>
          <p:cNvSpPr>
            <a:spLocks noGrp="1"/>
          </p:cNvSpPr>
          <p:nvPr>
            <p:ph type="body" sz="half" idx="1"/>
          </p:nvPr>
        </p:nvSpPr>
        <p:spPr>
          <a:xfrm>
            <a:off x="434968" y="1069157"/>
            <a:ext cx="8242169" cy="4800600"/>
          </a:xfrm>
        </p:spPr>
        <p:txBody>
          <a:bodyPr/>
          <a:lstStyle/>
          <a:p>
            <a:pPr marL="0" indent="0">
              <a:buNone/>
            </a:pPr>
            <a:r>
              <a:rPr lang="en-US" sz="2400" dirty="0" smtClean="0"/>
              <a:t>Astrometry</a:t>
            </a:r>
          </a:p>
          <a:p>
            <a:r>
              <a:rPr lang="en-US" sz="1800" dirty="0" smtClean="0"/>
              <a:t>Directly measure the wobble as a star moves through space – works for large inclinations</a:t>
            </a:r>
          </a:p>
          <a:p>
            <a:pPr marL="0" indent="0">
              <a:buNone/>
            </a:pPr>
            <a:r>
              <a:rPr lang="en-US" sz="2400" dirty="0" smtClean="0"/>
              <a:t>Direct Imaging</a:t>
            </a:r>
          </a:p>
          <a:p>
            <a:r>
              <a:rPr lang="en-US" sz="1800" dirty="0" smtClean="0"/>
              <a:t>We saw an example of this with Fomalhaut.</a:t>
            </a:r>
          </a:p>
          <a:p>
            <a:pPr marL="0" indent="0">
              <a:buNone/>
            </a:pPr>
            <a:r>
              <a:rPr lang="en-US" sz="2400" dirty="0" smtClean="0"/>
              <a:t>Pulsar Timing</a:t>
            </a:r>
          </a:p>
          <a:p>
            <a:r>
              <a:rPr lang="en-US" sz="1800" dirty="0" smtClean="0"/>
              <a:t>Pulsars are neutron stars that spin very rapidly and are so regular that they make fantastically precise clocks.  Slight differences in their pulse timings can be linked to the presence of a planet.</a:t>
            </a:r>
          </a:p>
          <a:p>
            <a:pPr marL="0" indent="0">
              <a:buNone/>
            </a:pPr>
            <a:r>
              <a:rPr lang="en-US" sz="2400" dirty="0" smtClean="0"/>
              <a:t>Gravitational Microlensing</a:t>
            </a:r>
          </a:p>
          <a:p>
            <a:r>
              <a:rPr lang="en-US" sz="1800" dirty="0" smtClean="0"/>
              <a:t>We saw this earlier, too, when discussing free-floating planets.  Light bending around them will intensify a background star in a characteristic way, and one can even measure the mass.</a:t>
            </a:r>
            <a:endParaRPr lang="en-US" sz="1800" dirty="0"/>
          </a:p>
        </p:txBody>
      </p:sp>
      <p:sp>
        <p:nvSpPr>
          <p:cNvPr id="6" name="Date Placeholder 5"/>
          <p:cNvSpPr>
            <a:spLocks noGrp="1"/>
          </p:cNvSpPr>
          <p:nvPr>
            <p:ph type="dt" sz="half" idx="10"/>
          </p:nvPr>
        </p:nvSpPr>
        <p:spPr/>
        <p:txBody>
          <a:bodyPr/>
          <a:lstStyle/>
          <a:p>
            <a:pPr>
              <a:defRPr/>
            </a:pPr>
            <a:r>
              <a:rPr lang="en-US" smtClean="0"/>
              <a:t>October 11, 2018</a:t>
            </a:r>
            <a:endParaRPr lang="en-US" altLang="zh-CN"/>
          </a:p>
        </p:txBody>
      </p:sp>
      <p:pic>
        <p:nvPicPr>
          <p:cNvPr id="7" name="Picture 8" descr="http://imgsrc.hubblesite.org/hvi/uploads/image_file/image_attachment/18095/web_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370" y="2375026"/>
            <a:ext cx="3380179" cy="2484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8661915" y="4919320"/>
            <a:ext cx="2485432" cy="1697487"/>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0398820" y="5383496"/>
            <a:ext cx="1268423" cy="1233311"/>
          </a:xfrm>
          <a:prstGeom prst="rect">
            <a:avLst/>
          </a:prstGeom>
        </p:spPr>
      </p:pic>
      <p:pic>
        <p:nvPicPr>
          <p:cNvPr id="3074" name="Picture 2" descr="Image result for finding planets by astrometry method"/>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277" t="16027" r="277" b="-2589"/>
          <a:stretch/>
        </p:blipFill>
        <p:spPr bwMode="auto">
          <a:xfrm>
            <a:off x="8640885" y="192017"/>
            <a:ext cx="3399148" cy="220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98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21214</TotalTime>
  <Words>1887</Words>
  <Application>Microsoft Office PowerPoint</Application>
  <PresentationFormat>Widescreen</PresentationFormat>
  <Paragraphs>130</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宋体</vt:lpstr>
      <vt:lpstr>Arial</vt:lpstr>
      <vt:lpstr>Arial Black</vt:lpstr>
      <vt:lpstr>Cambria Math</vt:lpstr>
      <vt:lpstr>Comic Sans MS</vt:lpstr>
      <vt:lpstr>Palatino Linotype</vt:lpstr>
      <vt:lpstr>Tahoma</vt:lpstr>
      <vt:lpstr>Times New Roman</vt:lpstr>
      <vt:lpstr>Wingdings</vt:lpstr>
      <vt:lpstr>Textured</vt:lpstr>
      <vt:lpstr>Physics 320: Extrasolar Planets (Lecture 10)</vt:lpstr>
      <vt:lpstr>Lots of Exoplanets</vt:lpstr>
      <vt:lpstr>Histogram by Detection Type</vt:lpstr>
      <vt:lpstr>Methods of Detection</vt:lpstr>
      <vt:lpstr>Radial Velocity Method, continued</vt:lpstr>
      <vt:lpstr>Transit Method</vt:lpstr>
      <vt:lpstr>Detectability of Our Planets by Transit</vt:lpstr>
      <vt:lpstr>Information from Transit Lightcurves</vt:lpstr>
      <vt:lpstr>Other Methods</vt:lpstr>
      <vt:lpstr>Space Missions</vt:lpstr>
      <vt:lpstr>Exoplanet Masses</vt:lpstr>
      <vt:lpstr>Exoplanet Orbits</vt:lpstr>
      <vt:lpstr>Exoplanet Orbital Inclination</vt:lpstr>
      <vt:lpstr>Exoplanet Orbital Eccentricity</vt:lpstr>
      <vt:lpstr>Exoplanet Radius vs. Mass</vt:lpstr>
      <vt:lpstr>Exoplanet Mass/Semi-Major Axis vs. Method of Detection</vt:lpstr>
      <vt:lpstr>Number of Exoplanets vs. Metallicity of Host Star</vt:lpstr>
      <vt:lpstr>Summary of Exoplanet Characteristics</vt:lpstr>
      <vt:lpstr>Planets in Habitable Zone</vt:lpstr>
      <vt:lpstr>What We’ve Learned</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554</cp:revision>
  <dcterms:created xsi:type="dcterms:W3CDTF">2003-02-02T23:38:32Z</dcterms:created>
  <dcterms:modified xsi:type="dcterms:W3CDTF">2018-10-16T13:43:19Z</dcterms:modified>
</cp:coreProperties>
</file>