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15"/>
  </p:notesMasterIdLst>
  <p:handoutMasterIdLst>
    <p:handoutMasterId r:id="rId16"/>
  </p:handoutMasterIdLst>
  <p:sldIdLst>
    <p:sldId id="256" r:id="rId2"/>
    <p:sldId id="362" r:id="rId3"/>
    <p:sldId id="365" r:id="rId4"/>
    <p:sldId id="366" r:id="rId5"/>
    <p:sldId id="367" r:id="rId6"/>
    <p:sldId id="369" r:id="rId7"/>
    <p:sldId id="368" r:id="rId8"/>
    <p:sldId id="370" r:id="rId9"/>
    <p:sldId id="371" r:id="rId10"/>
    <p:sldId id="372" r:id="rId11"/>
    <p:sldId id="373" r:id="rId12"/>
    <p:sldId id="374" r:id="rId13"/>
    <p:sldId id="364" r:id="rId14"/>
  </p:sldIdLst>
  <p:sldSz cx="12192000" cy="6858000"/>
  <p:notesSz cx="7315200" cy="9601200"/>
  <p:defaultTextStyle>
    <a:defPPr>
      <a:defRPr lang="en-US"/>
    </a:defPPr>
    <a:lvl1pPr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1pPr>
    <a:lvl2pPr marL="4572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2pPr>
    <a:lvl3pPr marL="9144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3pPr>
    <a:lvl4pPr marL="13716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4pPr>
    <a:lvl5pPr marL="1828800" algn="ctr" rtl="0" fontAlgn="base">
      <a:spcBef>
        <a:spcPct val="0"/>
      </a:spcBef>
      <a:spcAft>
        <a:spcPct val="0"/>
      </a:spcAft>
      <a:defRPr sz="4400" kern="1200">
        <a:solidFill>
          <a:schemeClr val="bg2"/>
        </a:solidFill>
        <a:latin typeface="Tahoma" panose="020B0604030504040204" pitchFamily="34" charset="0"/>
        <a:ea typeface="宋体" panose="02010600030101010101" pitchFamily="2" charset="-122"/>
        <a:cs typeface="+mn-cs"/>
      </a:defRPr>
    </a:lvl5pPr>
    <a:lvl6pPr marL="22860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6pPr>
    <a:lvl7pPr marL="27432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7pPr>
    <a:lvl8pPr marL="32004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8pPr>
    <a:lvl9pPr marL="3657600" algn="l" defTabSz="914400" rtl="0" eaLnBrk="1" latinLnBrk="0" hangingPunct="1">
      <a:defRPr sz="4400" kern="1200">
        <a:solidFill>
          <a:schemeClr val="bg2"/>
        </a:solidFill>
        <a:latin typeface="Tahoma" panose="020B060403050404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9999"/>
    <a:srgbClr val="85FBAC"/>
    <a:srgbClr val="969696"/>
    <a:srgbClr val="FFFF66"/>
    <a:srgbClr val="FFFF00"/>
    <a:srgbClr val="4D4D4D"/>
    <a:srgbClr val="FFCC99"/>
    <a:srgbClr val="FFCCCC"/>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86408" autoAdjust="0"/>
  </p:normalViewPr>
  <p:slideViewPr>
    <p:cSldViewPr snapToGrid="0">
      <p:cViewPr varScale="1">
        <p:scale>
          <a:sx n="85" d="100"/>
          <a:sy n="85" d="100"/>
        </p:scale>
        <p:origin x="96" y="2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60"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l" defTabSz="950913" eaLnBrk="0" hangingPunct="0">
              <a:lnSpc>
                <a:spcPct val="70000"/>
              </a:lnSpc>
              <a:spcBef>
                <a:spcPct val="50000"/>
              </a:spcBef>
              <a:buClr>
                <a:srgbClr val="EC143C"/>
              </a:buClr>
              <a:buSzPct val="80000"/>
              <a:buFont typeface="Wingdings" pitchFamily="2" charset="2"/>
              <a:buChar char="q"/>
              <a:defRPr sz="1200" smtClean="0">
                <a:solidFill>
                  <a:schemeClr val="tx1"/>
                </a:solidFill>
                <a:latin typeface="Palatino Linotype" pitchFamily="18" charset="0"/>
              </a:defRPr>
            </a:lvl1pPr>
          </a:lstStyle>
          <a:p>
            <a:pPr>
              <a:defRPr/>
            </a:pPr>
            <a:endParaRPr lang="en-US"/>
          </a:p>
        </p:txBody>
      </p:sp>
      <p:sp>
        <p:nvSpPr>
          <p:cNvPr id="77827" name="Rectangle 3"/>
          <p:cNvSpPr>
            <a:spLocks noGrp="1" noChangeArrowheads="1"/>
          </p:cNvSpPr>
          <p:nvPr>
            <p:ph type="dt" sz="quarter" idx="1"/>
          </p:nvPr>
        </p:nvSpPr>
        <p:spPr bwMode="auto">
          <a:xfrm>
            <a:off x="4144963" y="0"/>
            <a:ext cx="3170237" cy="479425"/>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r" defTabSz="950913" eaLnBrk="0" hangingPunct="0">
              <a:lnSpc>
                <a:spcPct val="70000"/>
              </a:lnSpc>
              <a:spcBef>
                <a:spcPct val="50000"/>
              </a:spcBef>
              <a:buClr>
                <a:srgbClr val="EC143C"/>
              </a:buClr>
              <a:buSzPct val="80000"/>
              <a:buFont typeface="Wingdings" pitchFamily="2" charset="2"/>
              <a:buChar char="q"/>
              <a:defRPr sz="1200" smtClean="0">
                <a:solidFill>
                  <a:schemeClr val="tx1"/>
                </a:solidFill>
                <a:latin typeface="Palatino Linotype" pitchFamily="18" charset="0"/>
              </a:defRPr>
            </a:lvl1pPr>
          </a:lstStyle>
          <a:p>
            <a:pPr>
              <a:defRPr/>
            </a:pPr>
            <a:endParaRPr lang="en-US"/>
          </a:p>
        </p:txBody>
      </p:sp>
      <p:sp>
        <p:nvSpPr>
          <p:cNvPr id="77828" name="Rectangle 4"/>
          <p:cNvSpPr>
            <a:spLocks noGrp="1" noChangeArrowheads="1"/>
          </p:cNvSpPr>
          <p:nvPr>
            <p:ph type="ftr" sz="quarter" idx="2"/>
          </p:nvPr>
        </p:nvSpPr>
        <p:spPr bwMode="auto">
          <a:xfrm>
            <a:off x="0" y="9121775"/>
            <a:ext cx="3170238" cy="479425"/>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l" defTabSz="950913" eaLnBrk="0" hangingPunct="0">
              <a:lnSpc>
                <a:spcPct val="70000"/>
              </a:lnSpc>
              <a:spcBef>
                <a:spcPct val="50000"/>
              </a:spcBef>
              <a:buClr>
                <a:srgbClr val="EC143C"/>
              </a:buClr>
              <a:buSzPct val="80000"/>
              <a:buFont typeface="Wingdings" pitchFamily="2" charset="2"/>
              <a:buChar char="q"/>
              <a:defRPr sz="1200" smtClean="0">
                <a:solidFill>
                  <a:schemeClr val="tx1"/>
                </a:solidFill>
                <a:latin typeface="Palatino Linotype" pitchFamily="18" charset="0"/>
              </a:defRPr>
            </a:lvl1pPr>
          </a:lstStyle>
          <a:p>
            <a:pPr>
              <a:defRPr/>
            </a:pPr>
            <a:endParaRPr lang="en-US"/>
          </a:p>
        </p:txBody>
      </p:sp>
      <p:sp>
        <p:nvSpPr>
          <p:cNvPr id="77829" name="Rectangle 5"/>
          <p:cNvSpPr>
            <a:spLocks noGrp="1" noChangeArrowheads="1"/>
          </p:cNvSpPr>
          <p:nvPr>
            <p:ph type="sldNum" sz="quarter" idx="3"/>
          </p:nvPr>
        </p:nvSpPr>
        <p:spPr bwMode="auto">
          <a:xfrm>
            <a:off x="4144963" y="9121775"/>
            <a:ext cx="3170237" cy="479425"/>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r" defTabSz="950913" eaLnBrk="0" hangingPunct="0">
              <a:lnSpc>
                <a:spcPct val="70000"/>
              </a:lnSpc>
              <a:spcBef>
                <a:spcPct val="50000"/>
              </a:spcBef>
              <a:buClr>
                <a:srgbClr val="EC143C"/>
              </a:buClr>
              <a:buSzPct val="80000"/>
              <a:buFont typeface="Wingdings" panose="05000000000000000000" pitchFamily="2" charset="2"/>
              <a:buChar char="q"/>
              <a:defRPr sz="1200">
                <a:solidFill>
                  <a:schemeClr val="tx1"/>
                </a:solidFill>
                <a:latin typeface="Palatino Linotype" panose="02040502050505030304" pitchFamily="18" charset="0"/>
              </a:defRPr>
            </a:lvl1pPr>
          </a:lstStyle>
          <a:p>
            <a:fld id="{A958A045-EAE3-4781-8406-3B9475E74553}" type="slidenum">
              <a:rPr lang="en-US" altLang="en-US"/>
              <a:pPr/>
              <a:t>‹#›</a:t>
            </a:fld>
            <a:endParaRPr lang="en-US" altLang="en-US"/>
          </a:p>
        </p:txBody>
      </p:sp>
    </p:spTree>
    <p:extLst>
      <p:ext uri="{BB962C8B-B14F-4D97-AF65-F5344CB8AC3E}">
        <p14:creationId xmlns:p14="http://schemas.microsoft.com/office/powerpoint/2010/main" val="970843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4144963" y="709613"/>
            <a:ext cx="3170237" cy="481012"/>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l" defTabSz="950913">
              <a:defRPr sz="1200" smtClean="0">
                <a:solidFill>
                  <a:schemeClr val="tx1"/>
                </a:solidFill>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lvl1pPr algn="r" defTabSz="950913">
              <a:defRPr sz="1200" smtClean="0">
                <a:solidFill>
                  <a:schemeClr val="tx1"/>
                </a:solidFill>
                <a:latin typeface="Times New Roman" pitchFamily="18"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95263" y="246063"/>
            <a:ext cx="3911600" cy="2200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239713" y="2762250"/>
            <a:ext cx="6770687" cy="6470650"/>
          </a:xfrm>
          <a:prstGeom prst="rect">
            <a:avLst/>
          </a:prstGeom>
          <a:noFill/>
          <a:ln w="9525">
            <a:noFill/>
            <a:miter lim="800000"/>
            <a:headEnd/>
            <a:tailEnd/>
          </a:ln>
          <a:effectLst/>
        </p:spPr>
        <p:txBody>
          <a:bodyPr vert="horz" wrap="square" lIns="95079" tIns="47540" rIns="95079" bIns="47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4144963" y="1420813"/>
            <a:ext cx="3170237" cy="479425"/>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l" defTabSz="950913">
              <a:defRPr sz="1200" smtClean="0">
                <a:solidFill>
                  <a:schemeClr val="tx1"/>
                </a:solidFill>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4144963" y="2051050"/>
            <a:ext cx="3170237" cy="481013"/>
          </a:xfrm>
          <a:prstGeom prst="rect">
            <a:avLst/>
          </a:prstGeom>
          <a:noFill/>
          <a:ln w="9525">
            <a:noFill/>
            <a:miter lim="800000"/>
            <a:headEnd/>
            <a:tailEnd/>
          </a:ln>
          <a:effectLst/>
        </p:spPr>
        <p:txBody>
          <a:bodyPr vert="horz" wrap="square" lIns="95079" tIns="47540" rIns="95079" bIns="47540" numCol="1" anchor="b" anchorCtr="0" compatLnSpc="1">
            <a:prstTxWarp prst="textNoShape">
              <a:avLst/>
            </a:prstTxWarp>
          </a:bodyPr>
          <a:lstStyle>
            <a:lvl1pPr algn="r" defTabSz="950913">
              <a:defRPr sz="1200">
                <a:solidFill>
                  <a:schemeClr val="tx1"/>
                </a:solidFill>
                <a:latin typeface="Times New Roman" panose="02020603050405020304" pitchFamily="18" charset="0"/>
              </a:defRPr>
            </a:lvl1pPr>
          </a:lstStyle>
          <a:p>
            <a:fld id="{98CB9906-1C95-45EE-92C4-8B1B1AB13FB4}" type="slidenum">
              <a:rPr lang="en-US" altLang="en-US"/>
              <a:pPr/>
              <a:t>‹#›</a:t>
            </a:fld>
            <a:endParaRPr lang="en-US" altLang="en-US"/>
          </a:p>
        </p:txBody>
      </p:sp>
    </p:spTree>
    <p:extLst>
      <p:ext uri="{BB962C8B-B14F-4D97-AF65-F5344CB8AC3E}">
        <p14:creationId xmlns:p14="http://schemas.microsoft.com/office/powerpoint/2010/main" val="35007050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eaLnBrk="0" hangingPunct="0">
              <a:defRPr sz="4400">
                <a:solidFill>
                  <a:schemeClr val="bg2"/>
                </a:solidFill>
                <a:latin typeface="Tahoma" panose="020B0604030504040204" pitchFamily="34" charset="0"/>
                <a:ea typeface="宋体" panose="02010600030101010101" pitchFamily="2" charset="-122"/>
              </a:defRPr>
            </a:lvl1pPr>
            <a:lvl2pPr marL="742950" indent="-285750" defTabSz="950913" eaLnBrk="0" hangingPunct="0">
              <a:defRPr sz="4400">
                <a:solidFill>
                  <a:schemeClr val="bg2"/>
                </a:solidFill>
                <a:latin typeface="Tahoma" panose="020B0604030504040204" pitchFamily="34" charset="0"/>
                <a:ea typeface="宋体" panose="02010600030101010101" pitchFamily="2" charset="-122"/>
              </a:defRPr>
            </a:lvl2pPr>
            <a:lvl3pPr marL="1143000" indent="-228600" defTabSz="950913" eaLnBrk="0" hangingPunct="0">
              <a:defRPr sz="4400">
                <a:solidFill>
                  <a:schemeClr val="bg2"/>
                </a:solidFill>
                <a:latin typeface="Tahoma" panose="020B0604030504040204" pitchFamily="34" charset="0"/>
                <a:ea typeface="宋体" panose="02010600030101010101" pitchFamily="2" charset="-122"/>
              </a:defRPr>
            </a:lvl3pPr>
            <a:lvl4pPr marL="1600200" indent="-228600" defTabSz="950913" eaLnBrk="0" hangingPunct="0">
              <a:defRPr sz="4400">
                <a:solidFill>
                  <a:schemeClr val="bg2"/>
                </a:solidFill>
                <a:latin typeface="Tahoma" panose="020B0604030504040204" pitchFamily="34" charset="0"/>
                <a:ea typeface="宋体" panose="02010600030101010101" pitchFamily="2" charset="-122"/>
              </a:defRPr>
            </a:lvl4pPr>
            <a:lvl5pPr marL="2057400" indent="-228600" defTabSz="950913" eaLnBrk="0" hangingPunct="0">
              <a:defRPr sz="4400">
                <a:solidFill>
                  <a:schemeClr val="bg2"/>
                </a:solidFill>
                <a:latin typeface="Tahoma" panose="020B0604030504040204" pitchFamily="34" charset="0"/>
                <a:ea typeface="宋体" panose="02010600030101010101" pitchFamily="2" charset="-122"/>
              </a:defRPr>
            </a:lvl5pPr>
            <a:lvl6pPr marL="25146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6pPr>
            <a:lvl7pPr marL="29718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7pPr>
            <a:lvl8pPr marL="34290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8pPr>
            <a:lvl9pPr marL="3886200" indent="-228600" algn="ctr" defTabSz="950913" eaLnBrk="0" fontAlgn="base" hangingPunct="0">
              <a:spcBef>
                <a:spcPct val="0"/>
              </a:spcBef>
              <a:spcAft>
                <a:spcPct val="0"/>
              </a:spcAft>
              <a:defRPr sz="4400">
                <a:solidFill>
                  <a:schemeClr val="bg2"/>
                </a:solidFill>
                <a:latin typeface="Tahoma" panose="020B0604030504040204" pitchFamily="34" charset="0"/>
                <a:ea typeface="宋体" panose="02010600030101010101" pitchFamily="2" charset="-122"/>
              </a:defRPr>
            </a:lvl9pPr>
          </a:lstStyle>
          <a:p>
            <a:pPr eaLnBrk="1" hangingPunct="1"/>
            <a:fld id="{0A80610C-C3EA-494B-8330-57148D37CC9C}" type="slidenum">
              <a:rPr lang="en-US" altLang="en-US" sz="1200">
                <a:solidFill>
                  <a:schemeClr val="tx1"/>
                </a:solidFill>
                <a:latin typeface="Times New Roman" panose="02020603050405020304" pitchFamily="18" charset="0"/>
              </a:rPr>
              <a:pPr eaLnBrk="1" hangingPunct="1"/>
              <a:t>1</a:t>
            </a:fld>
            <a:endParaRPr lang="en-US" altLang="en-US" sz="1200">
              <a:solidFill>
                <a:schemeClr val="tx1"/>
              </a:solidFill>
              <a:latin typeface="Times New Roman" panose="02020603050405020304" pitchFamily="18" charset="0"/>
            </a:endParaRPr>
          </a:p>
        </p:txBody>
      </p:sp>
      <p:sp>
        <p:nvSpPr>
          <p:cNvPr id="53251" name="Rectangle 2"/>
          <p:cNvSpPr>
            <a:spLocks noGrp="1" noRot="1" noChangeAspect="1" noChangeArrowheads="1" noTextEdit="1"/>
          </p:cNvSpPr>
          <p:nvPr>
            <p:ph type="sldImg"/>
          </p:nvPr>
        </p:nvSpPr>
        <p:spPr>
          <a:xfrm>
            <a:off x="195263" y="246063"/>
            <a:ext cx="3911600" cy="2200275"/>
          </a:xfrm>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795923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Physics_at_NJI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053328"/>
            <a:ext cx="9186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sun2"/>
          <p:cNvPicPr>
            <a:picLocks noChangeAspect="1" noChangeArrowheads="1"/>
          </p:cNvPicPr>
          <p:nvPr userDrawn="1"/>
        </p:nvPicPr>
        <p:blipFill>
          <a:blip r:embed="rId3">
            <a:extLst>
              <a:ext uri="{28A0092B-C50C-407E-A947-70E740481C1C}">
                <a14:useLocalDpi xmlns:a14="http://schemas.microsoft.com/office/drawing/2010/main" val="0"/>
              </a:ext>
            </a:extLst>
          </a:blip>
          <a:srcRect r="5904"/>
          <a:stretch>
            <a:fillRect/>
          </a:stretch>
        </p:blipFill>
        <p:spPr bwMode="auto">
          <a:xfrm>
            <a:off x="9764168" y="2190751"/>
            <a:ext cx="2428573" cy="466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Rectangle 2"/>
          <p:cNvSpPr>
            <a:spLocks noGrp="1" noChangeArrowheads="1"/>
          </p:cNvSpPr>
          <p:nvPr>
            <p:ph type="ctrTitle" sz="quarter"/>
          </p:nvPr>
        </p:nvSpPr>
        <p:spPr>
          <a:xfrm>
            <a:off x="914400" y="1447800"/>
            <a:ext cx="10363200" cy="1828800"/>
          </a:xfrm>
        </p:spPr>
        <p:txBody>
          <a:bodyPr/>
          <a:lstStyle>
            <a:lvl1pPr>
              <a:defRPr/>
            </a:lvl1pPr>
          </a:lstStyle>
          <a:p>
            <a:r>
              <a:rPr lang="en-US"/>
              <a:t>Click to edit Master title style</a:t>
            </a:r>
          </a:p>
        </p:txBody>
      </p:sp>
      <p:sp>
        <p:nvSpPr>
          <p:cNvPr id="264195" name="Rectangle 3"/>
          <p:cNvSpPr>
            <a:spLocks noGrp="1" noChangeArrowheads="1"/>
          </p:cNvSpPr>
          <p:nvPr>
            <p:ph type="subTitle" sz="quarter" idx="1"/>
          </p:nvPr>
        </p:nvSpPr>
        <p:spPr>
          <a:xfrm>
            <a:off x="914400" y="3657600"/>
            <a:ext cx="8534400" cy="16002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19173213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27629720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26511530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4478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8481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302941820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317481166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able Placeholder 2"/>
          <p:cNvSpPr>
            <a:spLocks noGrp="1"/>
          </p:cNvSpPr>
          <p:nvPr>
            <p:ph type="tbl" idx="1"/>
          </p:nvPr>
        </p:nvSpPr>
        <p:spPr>
          <a:xfrm>
            <a:off x="609600" y="1447800"/>
            <a:ext cx="109728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302976688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Content Placeholder 2"/>
          <p:cNvSpPr>
            <a:spLocks noGrp="1"/>
          </p:cNvSpPr>
          <p:nvPr>
            <p:ph sz="quarter" idx="1"/>
          </p:nvPr>
        </p:nvSpPr>
        <p:spPr>
          <a:xfrm>
            <a:off x="609600" y="14478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848100"/>
            <a:ext cx="5384800" cy="2247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17654343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126953677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914400"/>
          </a:xfrm>
        </p:spPr>
        <p:txBody>
          <a:bodyPr/>
          <a:lstStyle/>
          <a:p>
            <a:r>
              <a:rPr lang="en-US"/>
              <a:t>Click to edit Master title style</a:t>
            </a:r>
          </a:p>
        </p:txBody>
      </p:sp>
      <p:sp>
        <p:nvSpPr>
          <p:cNvPr id="3" name="Text Placeholder 2"/>
          <p:cNvSpPr>
            <a:spLocks noGrp="1"/>
          </p:cNvSpPr>
          <p:nvPr>
            <p:ph type="body" sz="half" idx="1"/>
          </p:nvPr>
        </p:nvSpPr>
        <p:spPr>
          <a:xfrm>
            <a:off x="609600" y="1447800"/>
            <a:ext cx="53848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447800"/>
            <a:ext cx="5384800" cy="46482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228149519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7900085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28200903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47800"/>
            <a:ext cx="53848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277412655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31627686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229420539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38021988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346471421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October 30, 2018</a:t>
            </a:r>
            <a:endParaRPr lang="en-US" altLang="zh-CN"/>
          </a:p>
        </p:txBody>
      </p:sp>
    </p:spTree>
    <p:extLst>
      <p:ext uri="{BB962C8B-B14F-4D97-AF65-F5344CB8AC3E}">
        <p14:creationId xmlns:p14="http://schemas.microsoft.com/office/powerpoint/2010/main" val="183348177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bwMode="auto">
          <a:xfrm>
            <a:off x="609600" y="3810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484" name="Rectangle 3"/>
          <p:cNvSpPr>
            <a:spLocks noGrp="1" noChangeArrowheads="1"/>
          </p:cNvSpPr>
          <p:nvPr>
            <p:ph type="body" idx="1"/>
          </p:nvPr>
        </p:nvSpPr>
        <p:spPr bwMode="auto">
          <a:xfrm>
            <a:off x="609600" y="1447800"/>
            <a:ext cx="1097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3172" name="Rectangle 4"/>
          <p:cNvSpPr>
            <a:spLocks noGrp="1" noChangeArrowheads="1"/>
          </p:cNvSpPr>
          <p:nvPr>
            <p:ph type="dt" sz="half" idx="2"/>
          </p:nvPr>
        </p:nvSpPr>
        <p:spPr bwMode="auto">
          <a:xfrm>
            <a:off x="9186672" y="6345105"/>
            <a:ext cx="2114212" cy="26501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b="1" smtClean="0">
                <a:solidFill>
                  <a:schemeClr val="bg2"/>
                </a:solidFill>
                <a:latin typeface="Arial" charset="0"/>
              </a:defRPr>
            </a:lvl1pPr>
          </a:lstStyle>
          <a:p>
            <a:pPr>
              <a:defRPr/>
            </a:pPr>
            <a:r>
              <a:rPr lang="en-US"/>
              <a:t>October 30, 2018</a:t>
            </a:r>
            <a:endParaRPr lang="en-US" altLang="zh-CN" dirty="0"/>
          </a:p>
        </p:txBody>
      </p:sp>
      <p:pic>
        <p:nvPicPr>
          <p:cNvPr id="20486" name="Picture 10" descr="sun2"/>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r="5904"/>
          <a:stretch>
            <a:fillRect/>
          </a:stretch>
        </p:blipFill>
        <p:spPr bwMode="auto">
          <a:xfrm>
            <a:off x="11542390" y="5578476"/>
            <a:ext cx="655715" cy="12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Physics_at_NJIT"/>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6053328"/>
            <a:ext cx="9186672" cy="80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744"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ransition/>
  <p:hf sldNum="0" hdr="0" ftr="0"/>
  <p:txStyles>
    <p:titleStyle>
      <a:lvl1pPr algn="ctr" rtl="0" eaLnBrk="0" fontAlgn="base" hangingPunct="0">
        <a:spcBef>
          <a:spcPct val="0"/>
        </a:spcBef>
        <a:spcAft>
          <a:spcPct val="0"/>
        </a:spcAft>
        <a:defRPr sz="4400">
          <a:solidFill>
            <a:schemeClr val="bg2"/>
          </a:solidFill>
          <a:latin typeface="+mj-lt"/>
          <a:ea typeface="+mj-ea"/>
          <a:cs typeface="+mj-cs"/>
        </a:defRPr>
      </a:lvl1pPr>
      <a:lvl2pPr algn="ctr" rtl="0" eaLnBrk="0" fontAlgn="base" hangingPunct="0">
        <a:spcBef>
          <a:spcPct val="0"/>
        </a:spcBef>
        <a:spcAft>
          <a:spcPct val="0"/>
        </a:spcAft>
        <a:defRPr sz="4400">
          <a:solidFill>
            <a:schemeClr val="bg2"/>
          </a:solidFill>
          <a:latin typeface="Tahoma" pitchFamily="34" charset="0"/>
        </a:defRPr>
      </a:lvl2pPr>
      <a:lvl3pPr algn="ctr" rtl="0" eaLnBrk="0" fontAlgn="base" hangingPunct="0">
        <a:spcBef>
          <a:spcPct val="0"/>
        </a:spcBef>
        <a:spcAft>
          <a:spcPct val="0"/>
        </a:spcAft>
        <a:defRPr sz="4400">
          <a:solidFill>
            <a:schemeClr val="bg2"/>
          </a:solidFill>
          <a:latin typeface="Tahoma" pitchFamily="34" charset="0"/>
        </a:defRPr>
      </a:lvl3pPr>
      <a:lvl4pPr algn="ctr" rtl="0" eaLnBrk="0" fontAlgn="base" hangingPunct="0">
        <a:spcBef>
          <a:spcPct val="0"/>
        </a:spcBef>
        <a:spcAft>
          <a:spcPct val="0"/>
        </a:spcAft>
        <a:defRPr sz="4400">
          <a:solidFill>
            <a:schemeClr val="bg2"/>
          </a:solidFill>
          <a:latin typeface="Tahoma" pitchFamily="34" charset="0"/>
        </a:defRPr>
      </a:lvl4pPr>
      <a:lvl5pPr algn="ctr" rtl="0" eaLnBrk="0" fontAlgn="base" hangingPunct="0">
        <a:spcBef>
          <a:spcPct val="0"/>
        </a:spcBef>
        <a:spcAft>
          <a:spcPct val="0"/>
        </a:spcAft>
        <a:defRPr sz="4400">
          <a:solidFill>
            <a:schemeClr val="bg2"/>
          </a:solidFill>
          <a:latin typeface="Tahoma" pitchFamily="34" charset="0"/>
        </a:defRPr>
      </a:lvl5pPr>
      <a:lvl6pPr marL="457200" algn="ctr" rtl="0" fontAlgn="base">
        <a:spcBef>
          <a:spcPct val="0"/>
        </a:spcBef>
        <a:spcAft>
          <a:spcPct val="0"/>
        </a:spcAft>
        <a:defRPr sz="4400">
          <a:solidFill>
            <a:schemeClr val="bg2"/>
          </a:solidFill>
          <a:latin typeface="Tahoma" pitchFamily="34" charset="0"/>
        </a:defRPr>
      </a:lvl6pPr>
      <a:lvl7pPr marL="914400" algn="ctr" rtl="0" fontAlgn="base">
        <a:spcBef>
          <a:spcPct val="0"/>
        </a:spcBef>
        <a:spcAft>
          <a:spcPct val="0"/>
        </a:spcAft>
        <a:defRPr sz="4400">
          <a:solidFill>
            <a:schemeClr val="bg2"/>
          </a:solidFill>
          <a:latin typeface="Tahoma" pitchFamily="34" charset="0"/>
        </a:defRPr>
      </a:lvl7pPr>
      <a:lvl8pPr marL="1371600" algn="ctr" rtl="0" fontAlgn="base">
        <a:spcBef>
          <a:spcPct val="0"/>
        </a:spcBef>
        <a:spcAft>
          <a:spcPct val="0"/>
        </a:spcAft>
        <a:defRPr sz="4400">
          <a:solidFill>
            <a:schemeClr val="bg2"/>
          </a:solidFill>
          <a:latin typeface="Tahoma" pitchFamily="34" charset="0"/>
        </a:defRPr>
      </a:lvl8pPr>
      <a:lvl9pPr marL="1828800" algn="ctr" rtl="0" fontAlgn="base">
        <a:spcBef>
          <a:spcPct val="0"/>
        </a:spcBef>
        <a:spcAft>
          <a:spcPct val="0"/>
        </a:spcAft>
        <a:defRPr sz="4400">
          <a:solidFill>
            <a:schemeClr val="bg2"/>
          </a:solidFill>
          <a:latin typeface="Tahoma" pitchFamily="34" charset="0"/>
        </a:defRPr>
      </a:lvl9pPr>
    </p:titleStyle>
    <p:body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hyperlink" Target="http://www.nasa.gov/topics/moonmars/features/lunar_core.html"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nasa.gov/mission_pages/LRO/news/apollo-sites.html" TargetMode="External"/><Relationship Id="rId7" Type="http://schemas.openxmlformats.org/officeDocument/2006/relationships/image" Target="../media/image30.gif"/><Relationship Id="rId2" Type="http://schemas.openxmlformats.org/officeDocument/2006/relationships/hyperlink" Target="https://www.nasa.gov/mission_pages/grail/main/index.html" TargetMode="External"/><Relationship Id="rId1" Type="http://schemas.openxmlformats.org/officeDocument/2006/relationships/slideLayout" Target="../slideLayouts/slideLayout12.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planetary.org/blogs/guest-blogs/2018/0116-a-new-look-at-venus-with-akatsuki.htm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hyperphysics.phy-astr.gsu.edu/hbase/Solar/venuscon.html#c1" TargetMode="Externa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gif"/></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www.ucmp.berkeley.edu/geology/tectonics.html" TargetMode="External"/><Relationship Id="rId7" Type="http://schemas.openxmlformats.org/officeDocument/2006/relationships/hyperlink" Target="http://pubs.usgs.gov/publications/text/hotspots.html" TargetMode="External"/><Relationship Id="rId2" Type="http://schemas.openxmlformats.org/officeDocument/2006/relationships/image" Target="../media/image23.jpeg"/><Relationship Id="rId1" Type="http://schemas.openxmlformats.org/officeDocument/2006/relationships/slideLayout" Target="../slideLayouts/slideLayout12.xml"/><Relationship Id="rId6" Type="http://schemas.openxmlformats.org/officeDocument/2006/relationships/hyperlink" Target="http://pubs.usgs.gov/publications/text/zones.html" TargetMode="External"/><Relationship Id="rId5" Type="http://schemas.openxmlformats.org/officeDocument/2006/relationships/hyperlink" Target="http://pubs.usgs.gov/publications/text/magnetic.html" TargetMode="External"/><Relationship Id="rId4" Type="http://schemas.openxmlformats.org/officeDocument/2006/relationships/hyperlink" Target="http://en.wikipedia.org/wiki/Subduction"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1384663" y="1422400"/>
            <a:ext cx="8334103" cy="2168088"/>
          </a:xfrm>
        </p:spPr>
        <p:txBody>
          <a:bodyPr/>
          <a:lstStyle/>
          <a:p>
            <a:pPr eaLnBrk="1" hangingPunct="1">
              <a:tabLst>
                <a:tab pos="1027113" algn="l"/>
              </a:tabLst>
            </a:pPr>
            <a:r>
              <a:rPr lang="en-US" altLang="en-US" dirty="0"/>
              <a:t>Physics 320: </a:t>
            </a:r>
            <a:r>
              <a:rPr lang="en-US" altLang="en-US" dirty="0">
                <a:ea typeface="宋体" panose="02010600030101010101" pitchFamily="2" charset="-122"/>
              </a:rPr>
              <a:t>Venus, Earth, and Moon</a:t>
            </a:r>
            <a:r>
              <a:rPr lang="en-US" altLang="zh-CN" dirty="0">
                <a:ea typeface="宋体" panose="02010600030101010101" pitchFamily="2" charset="-122"/>
              </a:rPr>
              <a:t> </a:t>
            </a:r>
            <a:r>
              <a:rPr lang="en-US" altLang="en-US" dirty="0"/>
              <a:t>(Lecture 15)</a:t>
            </a:r>
          </a:p>
        </p:txBody>
      </p:sp>
      <p:sp>
        <p:nvSpPr>
          <p:cNvPr id="22531" name="Rectangle 3"/>
          <p:cNvSpPr>
            <a:spLocks noGrp="1" noChangeArrowheads="1"/>
          </p:cNvSpPr>
          <p:nvPr>
            <p:ph type="subTitle" idx="1"/>
          </p:nvPr>
        </p:nvSpPr>
        <p:spPr>
          <a:xfrm>
            <a:off x="2438400" y="3784600"/>
            <a:ext cx="6400800" cy="1600200"/>
          </a:xfrm>
        </p:spPr>
        <p:txBody>
          <a:bodyPr/>
          <a:lstStyle/>
          <a:p>
            <a:pPr eaLnBrk="1" hangingPunct="1"/>
            <a:r>
              <a:rPr lang="en-US" altLang="en-US" b="1" dirty="0">
                <a:latin typeface="Comic Sans MS" panose="030F0702030302020204" pitchFamily="66" charset="0"/>
              </a:rPr>
              <a:t>Dale Gary</a:t>
            </a:r>
          </a:p>
          <a:p>
            <a:pPr eaLnBrk="1" hangingPunct="1"/>
            <a:endParaRPr lang="en-US" altLang="en-US" sz="1000" b="1" dirty="0">
              <a:latin typeface="Comic Sans MS" panose="030F0702030302020204" pitchFamily="66" charset="0"/>
            </a:endParaRPr>
          </a:p>
          <a:p>
            <a:pPr eaLnBrk="1" hangingPunct="1"/>
            <a:r>
              <a:rPr lang="en-US" altLang="en-US" sz="2800" i="1" dirty="0">
                <a:solidFill>
                  <a:srgbClr val="EC143C"/>
                </a:solidFill>
                <a:latin typeface="Arial Black" panose="020B0A04020102020204" pitchFamily="34" charset="0"/>
              </a:rPr>
              <a:t>NJIT</a:t>
            </a:r>
            <a:r>
              <a:rPr lang="en-US" altLang="en-US" sz="2800" dirty="0"/>
              <a:t> </a:t>
            </a:r>
            <a:r>
              <a:rPr lang="en-US" altLang="zh-CN" sz="2800" dirty="0">
                <a:ea typeface="宋体" panose="02010600030101010101" pitchFamily="2" charset="-122"/>
              </a:rPr>
              <a:t> </a:t>
            </a:r>
            <a:r>
              <a:rPr lang="en-US" altLang="en-US" sz="2800" dirty="0"/>
              <a:t>Physics Department</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5D276-C4F4-4BFE-929F-715C47F8A52D}"/>
              </a:ext>
            </a:extLst>
          </p:cNvPr>
          <p:cNvSpPr>
            <a:spLocks noGrp="1"/>
          </p:cNvSpPr>
          <p:nvPr>
            <p:ph type="title"/>
          </p:nvPr>
        </p:nvSpPr>
        <p:spPr/>
        <p:txBody>
          <a:bodyPr/>
          <a:lstStyle/>
          <a:p>
            <a:r>
              <a:rPr lang="en-US" dirty="0"/>
              <a:t>Seismic Wave Movie</a:t>
            </a:r>
          </a:p>
        </p:txBody>
      </p:sp>
      <p:pic>
        <p:nvPicPr>
          <p:cNvPr id="7" name="Movie_S_Sdiff_1080p">
            <a:hlinkClick r:id="" action="ppaction://media"/>
            <a:extLst>
              <a:ext uri="{FF2B5EF4-FFF2-40B4-BE49-F238E27FC236}">
                <a16:creationId xmlns:a16="http://schemas.microsoft.com/office/drawing/2014/main" id="{1D0DB1CE-E539-447A-BBE1-C49E0892651F}"/>
              </a:ext>
            </a:extLst>
          </p:cNvPr>
          <p:cNvPicPr>
            <a:picLocks noGrp="1" noChangeAspect="1"/>
          </p:cNvPicPr>
          <p:nvPr>
            <p:ph sz="quarter" idx="2"/>
            <a:videoFile r:link="rId2"/>
            <p:extLst>
              <p:ext uri="{DAA4B4D4-6D71-4841-9C94-3DE7FCFB9230}">
                <p14:media xmlns:p14="http://schemas.microsoft.com/office/powerpoint/2010/main" r:embed="rId1"/>
              </p:ext>
            </p:extLst>
          </p:nvPr>
        </p:nvPicPr>
        <p:blipFill>
          <a:blip r:embed="rId4"/>
          <a:stretch>
            <a:fillRect/>
          </a:stretch>
        </p:blipFill>
        <p:spPr>
          <a:xfrm>
            <a:off x="2212623" y="1402644"/>
            <a:ext cx="8076142" cy="4543432"/>
          </a:xfrm>
        </p:spPr>
      </p:pic>
      <p:sp>
        <p:nvSpPr>
          <p:cNvPr id="6" name="Date Placeholder 5">
            <a:extLst>
              <a:ext uri="{FF2B5EF4-FFF2-40B4-BE49-F238E27FC236}">
                <a16:creationId xmlns:a16="http://schemas.microsoft.com/office/drawing/2014/main" id="{1B0E141E-360E-4ADA-A343-28A48FBAAD58}"/>
              </a:ext>
            </a:extLst>
          </p:cNvPr>
          <p:cNvSpPr>
            <a:spLocks noGrp="1"/>
          </p:cNvSpPr>
          <p:nvPr>
            <p:ph type="dt" sz="half" idx="10"/>
          </p:nvPr>
        </p:nvSpPr>
        <p:spPr/>
        <p:txBody>
          <a:bodyPr/>
          <a:lstStyle/>
          <a:p>
            <a:pPr>
              <a:defRPr/>
            </a:pPr>
            <a:r>
              <a:rPr lang="en-US"/>
              <a:t>October 30, 2018</a:t>
            </a:r>
            <a:endParaRPr lang="en-US" altLang="zh-CN"/>
          </a:p>
        </p:txBody>
      </p:sp>
      <p:sp>
        <p:nvSpPr>
          <p:cNvPr id="8" name="Rectangle 7">
            <a:extLst>
              <a:ext uri="{FF2B5EF4-FFF2-40B4-BE49-F238E27FC236}">
                <a16:creationId xmlns:a16="http://schemas.microsoft.com/office/drawing/2014/main" id="{465A6364-8CF5-498E-B655-4B880FF04B0A}"/>
              </a:ext>
            </a:extLst>
          </p:cNvPr>
          <p:cNvSpPr/>
          <p:nvPr/>
        </p:nvSpPr>
        <p:spPr>
          <a:xfrm>
            <a:off x="2212623" y="5455356"/>
            <a:ext cx="6096000" cy="338554"/>
          </a:xfrm>
          <a:prstGeom prst="rect">
            <a:avLst/>
          </a:prstGeom>
        </p:spPr>
        <p:txBody>
          <a:bodyPr>
            <a:spAutoFit/>
          </a:bodyPr>
          <a:lstStyle/>
          <a:p>
            <a:r>
              <a:rPr lang="en-US" sz="1600" dirty="0">
                <a:solidFill>
                  <a:schemeClr val="tx1"/>
                </a:solidFill>
              </a:rPr>
              <a:t>http://web.utah.edu/thorne/movies/Movie_S_Sdiff_1080p.wmv</a:t>
            </a:r>
          </a:p>
        </p:txBody>
      </p:sp>
    </p:spTree>
    <p:extLst>
      <p:ext uri="{BB962C8B-B14F-4D97-AF65-F5344CB8AC3E}">
        <p14:creationId xmlns:p14="http://schemas.microsoft.com/office/powerpoint/2010/main" val="913889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F26F1-45B0-4C3D-8012-AA38CE2BB01B}"/>
              </a:ext>
            </a:extLst>
          </p:cNvPr>
          <p:cNvSpPr>
            <a:spLocks noGrp="1"/>
          </p:cNvSpPr>
          <p:nvPr>
            <p:ph type="title"/>
          </p:nvPr>
        </p:nvSpPr>
        <p:spPr>
          <a:xfrm>
            <a:off x="609600" y="0"/>
            <a:ext cx="10972800" cy="914400"/>
          </a:xfrm>
        </p:spPr>
        <p:txBody>
          <a:bodyPr/>
          <a:lstStyle/>
          <a:p>
            <a:r>
              <a:rPr lang="en-US" dirty="0"/>
              <a:t>Interior of the Moon</a:t>
            </a:r>
          </a:p>
        </p:txBody>
      </p:sp>
      <p:sp>
        <p:nvSpPr>
          <p:cNvPr id="3" name="Text Placeholder 2">
            <a:extLst>
              <a:ext uri="{FF2B5EF4-FFF2-40B4-BE49-F238E27FC236}">
                <a16:creationId xmlns:a16="http://schemas.microsoft.com/office/drawing/2014/main" id="{311DE280-E5C9-4E71-856F-7F4CD15CB92B}"/>
              </a:ext>
            </a:extLst>
          </p:cNvPr>
          <p:cNvSpPr>
            <a:spLocks noGrp="1"/>
          </p:cNvSpPr>
          <p:nvPr>
            <p:ph type="body" sz="half" idx="1"/>
          </p:nvPr>
        </p:nvSpPr>
        <p:spPr>
          <a:xfrm>
            <a:off x="395111" y="914400"/>
            <a:ext cx="11401778" cy="1464733"/>
          </a:xfrm>
        </p:spPr>
        <p:txBody>
          <a:bodyPr/>
          <a:lstStyle/>
          <a:p>
            <a:r>
              <a:rPr lang="en-US" sz="1800" dirty="0"/>
              <a:t>The interior of the Moon is completely different from the interior of the Earth, as can be determined from the Moon's bulk density of 3370 kg/m3, similar in density to the Earth's crust.  So the density of the Moon cannot rise much in the center, as Earth's does.  From seismic experiments from stations left on the Moon by the Apollo astronauts, the current model for the Moon's interior includes an off-center solid core, a fluid outer core, a mantle, and outer crust.</a:t>
            </a:r>
          </a:p>
        </p:txBody>
      </p:sp>
      <p:sp>
        <p:nvSpPr>
          <p:cNvPr id="6" name="Date Placeholder 5">
            <a:extLst>
              <a:ext uri="{FF2B5EF4-FFF2-40B4-BE49-F238E27FC236}">
                <a16:creationId xmlns:a16="http://schemas.microsoft.com/office/drawing/2014/main" id="{6A24A30E-36E6-435F-AB01-CA28C3DA7C99}"/>
              </a:ext>
            </a:extLst>
          </p:cNvPr>
          <p:cNvSpPr>
            <a:spLocks noGrp="1"/>
          </p:cNvSpPr>
          <p:nvPr>
            <p:ph type="dt" sz="half" idx="10"/>
          </p:nvPr>
        </p:nvSpPr>
        <p:spPr/>
        <p:txBody>
          <a:bodyPr/>
          <a:lstStyle/>
          <a:p>
            <a:pPr>
              <a:defRPr/>
            </a:pPr>
            <a:r>
              <a:rPr lang="en-US"/>
              <a:t>October 30, 2018</a:t>
            </a:r>
            <a:endParaRPr lang="en-US" altLang="zh-CN"/>
          </a:p>
        </p:txBody>
      </p:sp>
      <p:pic>
        <p:nvPicPr>
          <p:cNvPr id="2050" name="Picture 2" descr="https://web.njit.edu/~gary/320/assets/Lunar_Interior_1.jpg">
            <a:extLst>
              <a:ext uri="{FF2B5EF4-FFF2-40B4-BE49-F238E27FC236}">
                <a16:creationId xmlns:a16="http://schemas.microsoft.com/office/drawing/2014/main" id="{D26C7299-3271-4405-85D6-78693C833F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86314" y="2379133"/>
            <a:ext cx="42862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eb.njit.edu/~gary/320/assets/Moon_interior.jpg">
            <a:extLst>
              <a:ext uri="{FF2B5EF4-FFF2-40B4-BE49-F238E27FC236}">
                <a16:creationId xmlns:a16="http://schemas.microsoft.com/office/drawing/2014/main" id="{5B5B512F-DA38-4F95-ABA8-BD7F4D1E69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96307" y="2379133"/>
            <a:ext cx="3436937"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F718F3C-5537-4D25-94D7-034E3E84F6D8}"/>
              </a:ext>
            </a:extLst>
          </p:cNvPr>
          <p:cNvSpPr/>
          <p:nvPr/>
        </p:nvSpPr>
        <p:spPr>
          <a:xfrm>
            <a:off x="7955142" y="5469579"/>
            <a:ext cx="2517422" cy="338554"/>
          </a:xfrm>
          <a:prstGeom prst="rect">
            <a:avLst/>
          </a:prstGeom>
        </p:spPr>
        <p:txBody>
          <a:bodyPr wrap="square">
            <a:spAutoFit/>
          </a:bodyPr>
          <a:lstStyle/>
          <a:p>
            <a:r>
              <a:rPr lang="en-US" sz="1600" dirty="0">
                <a:solidFill>
                  <a:schemeClr val="tx1"/>
                </a:solidFill>
              </a:rPr>
              <a:t>Michael Thorne, U. Utah</a:t>
            </a:r>
          </a:p>
        </p:txBody>
      </p:sp>
      <p:sp>
        <p:nvSpPr>
          <p:cNvPr id="8" name="Rectangle 7">
            <a:extLst>
              <a:ext uri="{FF2B5EF4-FFF2-40B4-BE49-F238E27FC236}">
                <a16:creationId xmlns:a16="http://schemas.microsoft.com/office/drawing/2014/main" id="{909E1C34-1503-4767-8535-A7EC0955B231}"/>
              </a:ext>
            </a:extLst>
          </p:cNvPr>
          <p:cNvSpPr/>
          <p:nvPr/>
        </p:nvSpPr>
        <p:spPr>
          <a:xfrm>
            <a:off x="166775" y="5707287"/>
            <a:ext cx="6096000" cy="369332"/>
          </a:xfrm>
          <a:prstGeom prst="rect">
            <a:avLst/>
          </a:prstGeom>
        </p:spPr>
        <p:txBody>
          <a:bodyPr>
            <a:spAutoFit/>
          </a:bodyPr>
          <a:lstStyle/>
          <a:p>
            <a:r>
              <a:rPr lang="en-US" sz="1800" dirty="0"/>
              <a:t>Cartoon of Moon's interior, from </a:t>
            </a:r>
            <a:r>
              <a:rPr lang="en-US" sz="1800" dirty="0">
                <a:hlinkClick r:id="rId4"/>
              </a:rPr>
              <a:t>NASA JPL web site</a:t>
            </a:r>
            <a:r>
              <a:rPr lang="en-US" sz="1800" dirty="0"/>
              <a:t>.</a:t>
            </a:r>
          </a:p>
        </p:txBody>
      </p:sp>
    </p:spTree>
    <p:extLst>
      <p:ext uri="{BB962C8B-B14F-4D97-AF65-F5344CB8AC3E}">
        <p14:creationId xmlns:p14="http://schemas.microsoft.com/office/powerpoint/2010/main" val="109124571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077C-5921-4CA3-AAAD-215701A3447D}"/>
              </a:ext>
            </a:extLst>
          </p:cNvPr>
          <p:cNvSpPr>
            <a:spLocks noGrp="1"/>
          </p:cNvSpPr>
          <p:nvPr>
            <p:ph type="title"/>
          </p:nvPr>
        </p:nvSpPr>
        <p:spPr>
          <a:xfrm>
            <a:off x="609600" y="68406"/>
            <a:ext cx="10972800" cy="914400"/>
          </a:xfrm>
        </p:spPr>
        <p:txBody>
          <a:bodyPr/>
          <a:lstStyle/>
          <a:p>
            <a:r>
              <a:rPr lang="en-US" dirty="0"/>
              <a:t>Recent Lunar Missions</a:t>
            </a:r>
          </a:p>
        </p:txBody>
      </p:sp>
      <p:sp>
        <p:nvSpPr>
          <p:cNvPr id="3" name="Text Placeholder 2">
            <a:extLst>
              <a:ext uri="{FF2B5EF4-FFF2-40B4-BE49-F238E27FC236}">
                <a16:creationId xmlns:a16="http://schemas.microsoft.com/office/drawing/2014/main" id="{FFF16239-B20C-457E-B7DD-CA7509DA9F01}"/>
              </a:ext>
            </a:extLst>
          </p:cNvPr>
          <p:cNvSpPr>
            <a:spLocks noGrp="1"/>
          </p:cNvSpPr>
          <p:nvPr>
            <p:ph type="body" sz="half" idx="1"/>
          </p:nvPr>
        </p:nvSpPr>
        <p:spPr>
          <a:xfrm>
            <a:off x="609600" y="1104900"/>
            <a:ext cx="5588000" cy="4648200"/>
          </a:xfrm>
        </p:spPr>
        <p:txBody>
          <a:bodyPr/>
          <a:lstStyle/>
          <a:p>
            <a:r>
              <a:rPr lang="en-US" sz="1800" dirty="0"/>
              <a:t>A recent mission to the Moon (</a:t>
            </a:r>
            <a:r>
              <a:rPr lang="en-US" sz="1800" dirty="0">
                <a:hlinkClick r:id="rId2"/>
              </a:rPr>
              <a:t>GRAIL</a:t>
            </a:r>
            <a:r>
              <a:rPr lang="en-US" sz="1800" dirty="0"/>
              <a:t>), launched on Sept. 10, 2011 as a pair of orbiters that flew in formation and precisely measured the gravity of the Moon as a way of mapping the interior.</a:t>
            </a:r>
          </a:p>
          <a:p>
            <a:r>
              <a:rPr lang="en-US" sz="1800" dirty="0"/>
              <a:t>Another mission has been returning high-resolution images of the surface: </a:t>
            </a:r>
            <a:r>
              <a:rPr lang="en-US" sz="1800" dirty="0">
                <a:hlinkClick r:id="rId3"/>
              </a:rPr>
              <a:t>Lunar Reconnaissance Orbiter</a:t>
            </a:r>
            <a:r>
              <a:rPr lang="en-US" sz="1800" dirty="0"/>
              <a:t>.</a:t>
            </a:r>
          </a:p>
          <a:p>
            <a:r>
              <a:rPr lang="en-US" sz="1800" dirty="0"/>
              <a:t>GRAIL impact sites as seen by LRO</a:t>
            </a:r>
            <a:endParaRPr lang="en-US" sz="1400" dirty="0"/>
          </a:p>
        </p:txBody>
      </p:sp>
      <p:sp>
        <p:nvSpPr>
          <p:cNvPr id="6" name="Date Placeholder 5">
            <a:extLst>
              <a:ext uri="{FF2B5EF4-FFF2-40B4-BE49-F238E27FC236}">
                <a16:creationId xmlns:a16="http://schemas.microsoft.com/office/drawing/2014/main" id="{F35ECE6B-F71B-42AE-8DF7-19B148E35F4C}"/>
              </a:ext>
            </a:extLst>
          </p:cNvPr>
          <p:cNvSpPr>
            <a:spLocks noGrp="1"/>
          </p:cNvSpPr>
          <p:nvPr>
            <p:ph type="dt" sz="half" idx="10"/>
          </p:nvPr>
        </p:nvSpPr>
        <p:spPr/>
        <p:txBody>
          <a:bodyPr/>
          <a:lstStyle/>
          <a:p>
            <a:pPr>
              <a:defRPr/>
            </a:pPr>
            <a:r>
              <a:rPr lang="en-US"/>
              <a:t>October 30, 2018</a:t>
            </a:r>
            <a:endParaRPr lang="en-US" altLang="zh-CN"/>
          </a:p>
        </p:txBody>
      </p:sp>
      <p:pic>
        <p:nvPicPr>
          <p:cNvPr id="3074" name="Picture 2" descr="before">
            <a:extLst>
              <a:ext uri="{FF2B5EF4-FFF2-40B4-BE49-F238E27FC236}">
                <a16:creationId xmlns:a16="http://schemas.microsoft.com/office/drawing/2014/main" id="{A967BBA4-118A-420C-90B5-7A6774CF1CB3}"/>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bwMode="auto">
          <a:xfrm>
            <a:off x="6551346" y="3663954"/>
            <a:ext cx="5224890" cy="25110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nasa.gov/sites/default/files/styles/466x248/public/14-236.jpg?itok=ChKXNwoc">
            <a:extLst>
              <a:ext uri="{FF2B5EF4-FFF2-40B4-BE49-F238E27FC236}">
                <a16:creationId xmlns:a16="http://schemas.microsoft.com/office/drawing/2014/main" id="{CCCEC9AF-83B6-4289-B752-8A4A5CD10948}"/>
              </a:ext>
            </a:extLst>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bwMode="auto">
          <a:xfrm>
            <a:off x="6551346" y="884351"/>
            <a:ext cx="5222965" cy="277960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Lunar Reconnaissance Orbiter Camera image shows the impact site of GRAIL A (Ebb spacecraft) before and after the spacecraft's descent to the lunar surface">
            <a:extLst>
              <a:ext uri="{FF2B5EF4-FFF2-40B4-BE49-F238E27FC236}">
                <a16:creationId xmlns:a16="http://schemas.microsoft.com/office/drawing/2014/main" id="{32E804D8-9E78-44D0-8FC8-F9BA52AB1FC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5854" y="3663954"/>
            <a:ext cx="2979958" cy="224156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unar Reconnaissance Orbiter Camera image shows the impact site of the GRAIL B (Flow spacecraft) impact site before and after the spacecraft's descent to the lunar surface">
            <a:extLst>
              <a:ext uri="{FF2B5EF4-FFF2-40B4-BE49-F238E27FC236}">
                <a16:creationId xmlns:a16="http://schemas.microsoft.com/office/drawing/2014/main" id="{4EA2F0E6-ACAD-4B32-A3D3-EB54680D139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03600" y="3663954"/>
            <a:ext cx="2939648" cy="2211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2870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5413"/>
            <a:ext cx="8229600" cy="686123"/>
          </a:xfrm>
        </p:spPr>
        <p:txBody>
          <a:bodyPr/>
          <a:lstStyle/>
          <a:p>
            <a:r>
              <a:rPr lang="en-US" dirty="0"/>
              <a:t>What We’ve Learned</a:t>
            </a:r>
          </a:p>
        </p:txBody>
      </p:sp>
      <mc:AlternateContent xmlns:mc="http://schemas.openxmlformats.org/markup-compatibility/2006">
        <mc:Choice xmlns:a14="http://schemas.microsoft.com/office/drawing/2010/main" Requires="a14">
          <p:sp>
            <p:nvSpPr>
              <p:cNvPr id="3" name="Text Placeholder 2"/>
              <p:cNvSpPr>
                <a:spLocks noGrp="1"/>
              </p:cNvSpPr>
              <p:nvPr>
                <p:ph type="body" sz="half" idx="1"/>
              </p:nvPr>
            </p:nvSpPr>
            <p:spPr>
              <a:xfrm>
                <a:off x="293615" y="761537"/>
                <a:ext cx="11635530" cy="5270147"/>
              </a:xfrm>
            </p:spPr>
            <p:txBody>
              <a:bodyPr/>
              <a:lstStyle/>
              <a:p>
                <a:r>
                  <a:rPr lang="en-US" sz="1800" dirty="0"/>
                  <a:t>You should be familiar with the expression we derived for the central pressure of a planet, based on hydrostatic equilibrium and using the bulk density </a:t>
                </a:r>
                <a14:m>
                  <m:oMath xmlns:m="http://schemas.openxmlformats.org/officeDocument/2006/math">
                    <m:d>
                      <m:dPr>
                        <m:begChr m:val="⟨"/>
                        <m:endChr m:val="⟩"/>
                        <m:ctrlPr>
                          <a:rPr lang="en-US" sz="1800" i="1" smtClean="0">
                            <a:latin typeface="Cambria Math" panose="02040503050406030204" pitchFamily="18" charset="0"/>
                          </a:rPr>
                        </m:ctrlPr>
                      </m:dPr>
                      <m:e>
                        <m:r>
                          <a:rPr lang="en-US" sz="1800" i="1" smtClean="0">
                            <a:latin typeface="Cambria Math" panose="02040503050406030204" pitchFamily="18" charset="0"/>
                            <a:ea typeface="Cambria Math" panose="02040503050406030204" pitchFamily="18" charset="0"/>
                          </a:rPr>
                          <m:t>𝜌</m:t>
                        </m:r>
                      </m:e>
                    </m:d>
                  </m:oMath>
                </a14:m>
                <a:r>
                  <a:rPr lang="en-US" sz="1800" dirty="0"/>
                  <a:t> (which is just the mass of the planet divided by its volume). </a:t>
                </a:r>
              </a:p>
              <a:p>
                <a:endParaRPr lang="en-US" sz="1800" dirty="0"/>
              </a:p>
              <a:p>
                <a:r>
                  <a:rPr lang="en-US" sz="1800" dirty="0"/>
                  <a:t>You should know that Venus’ atmosphere is thick, with a high pressure (90 </a:t>
                </a:r>
                <a:r>
                  <a:rPr lang="en-US" sz="1800" dirty="0" err="1"/>
                  <a:t>atm</a:t>
                </a:r>
                <a:r>
                  <a:rPr lang="en-US" sz="1800" dirty="0"/>
                  <a:t>) at its surface, and its main constituent is CO</a:t>
                </a:r>
                <a:r>
                  <a:rPr lang="en-US" sz="1800" baseline="-25000" dirty="0"/>
                  <a:t>2</a:t>
                </a:r>
                <a:r>
                  <a:rPr lang="en-US" sz="1800" dirty="0"/>
                  <a:t>, with sulfur dioxide (SiO</a:t>
                </a:r>
                <a:r>
                  <a:rPr lang="en-US" sz="1800" baseline="-25000" dirty="0"/>
                  <a:t>2</a:t>
                </a:r>
                <a:r>
                  <a:rPr lang="en-US" sz="1800" dirty="0"/>
                  <a:t>) and even sulfuric acid in its upper layers.</a:t>
                </a:r>
              </a:p>
              <a:p>
                <a:r>
                  <a:rPr lang="en-US" sz="1800" dirty="0"/>
                  <a:t>You should have an appreciation of the very high surface temperatures on Venus, due to the greenhouse gases.  You should know how the greenhouse effect occurs, due to the molecular rotation and vibration modes that block IR from escaping.</a:t>
                </a:r>
              </a:p>
              <a:p>
                <a:r>
                  <a:rPr lang="en-US" sz="1800" dirty="0"/>
                  <a:t>You should know how we were able to map the surface features of Venus (radar mapping from Magellan), and how those features differ from similar features on other bodies, primarily due to the high atmospheric pressure and the high temperatures.</a:t>
                </a:r>
              </a:p>
              <a:p>
                <a:r>
                  <a:rPr lang="en-US" sz="1800" dirty="0"/>
                  <a:t>You should understand how P and S seismic waves work, and how we can learn about the interior of the Earth from seismic studies.</a:t>
                </a:r>
              </a:p>
              <a:p>
                <a:r>
                  <a:rPr lang="en-US" sz="1800" dirty="0"/>
                  <a:t>You should know the various pieces of evidence for plate tectonics, and how that has significantly changed the surface of the Earth.</a:t>
                </a:r>
              </a:p>
              <a:p>
                <a:r>
                  <a:rPr lang="en-US" sz="1800" dirty="0"/>
                  <a:t>You should know the basics of the interior of the Moon and how it differs from Earth.</a:t>
                </a:r>
              </a:p>
              <a:p>
                <a:endParaRPr lang="en-US" sz="1800" dirty="0"/>
              </a:p>
              <a:p>
                <a:pPr marL="0" indent="0">
                  <a:buNone/>
                </a:pPr>
                <a:endParaRPr lang="en-US" sz="1800" dirty="0"/>
              </a:p>
              <a:p>
                <a:endParaRPr lang="en-US" sz="1800" dirty="0"/>
              </a:p>
              <a:p>
                <a:endParaRPr lang="en-US" sz="1800" dirty="0"/>
              </a:p>
            </p:txBody>
          </p:sp>
        </mc:Choice>
        <mc:Fallback>
          <p:sp>
            <p:nvSpPr>
              <p:cNvPr id="3" name="Text Placeholder 2"/>
              <p:cNvSpPr>
                <a:spLocks noGrp="1" noRot="1" noChangeAspect="1" noMove="1" noResize="1" noEditPoints="1" noAdjustHandles="1" noChangeArrowheads="1" noChangeShapeType="1" noTextEdit="1"/>
              </p:cNvSpPr>
              <p:nvPr>
                <p:ph type="body" sz="half" idx="1"/>
              </p:nvPr>
            </p:nvSpPr>
            <p:spPr>
              <a:xfrm>
                <a:off x="293615" y="761537"/>
                <a:ext cx="11635530" cy="5270147"/>
              </a:xfrm>
              <a:blipFill>
                <a:blip r:embed="rId2"/>
                <a:stretch>
                  <a:fillRect l="-105" t="-694"/>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October 30, 2018</a:t>
            </a:r>
            <a:endParaRPr lang="en-US" altLang="zh-CN"/>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8F2EE392-1EAC-44F1-B519-101721C4F919}"/>
                  </a:ext>
                </a:extLst>
              </p:cNvPr>
              <p:cNvSpPr txBox="1"/>
              <p:nvPr/>
            </p:nvSpPr>
            <p:spPr>
              <a:xfrm>
                <a:off x="5178776" y="1467134"/>
                <a:ext cx="1834447" cy="520399"/>
              </a:xfrm>
              <a:prstGeom prst="rect">
                <a:avLst/>
              </a:prstGeom>
              <a:solidFill>
                <a:schemeClr val="tx2">
                  <a:lumMod val="40000"/>
                  <a:lumOff val="60000"/>
                </a:schemeClr>
              </a:solid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𝑐</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num>
                        <m:den>
                          <m:r>
                            <a:rPr lang="en-US" sz="1800" b="0" i="1" smtClean="0">
                              <a:latin typeface="Cambria Math" panose="02040503050406030204" pitchFamily="18" charset="0"/>
                            </a:rPr>
                            <m:t>3</m:t>
                          </m:r>
                        </m:den>
                      </m:f>
                      <m:r>
                        <a:rPr lang="en-US" sz="1800" b="0" i="1" smtClean="0">
                          <a:latin typeface="Cambria Math" panose="02040503050406030204" pitchFamily="18" charset="0"/>
                          <a:ea typeface="Cambria Math" panose="02040503050406030204" pitchFamily="18" charset="0"/>
                        </a:rPr>
                        <m:t>𝜋</m:t>
                      </m:r>
                      <m:r>
                        <a:rPr lang="en-US" sz="1800" b="0" i="1" smtClean="0">
                          <a:latin typeface="Cambria Math" panose="02040503050406030204" pitchFamily="18" charset="0"/>
                          <a:ea typeface="Cambria Math" panose="02040503050406030204" pitchFamily="18" charset="0"/>
                        </a:rPr>
                        <m:t>𝐺</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𝜌</m:t>
                              </m:r>
                            </m:e>
                          </m:d>
                        </m:e>
                        <m:sup>
                          <m:r>
                            <a:rPr lang="en-US" sz="1800" i="1">
                              <a:latin typeface="Cambria Math" panose="02040503050406030204" pitchFamily="18" charset="0"/>
                            </a:rPr>
                            <m:t>2</m:t>
                          </m:r>
                        </m:sup>
                      </m:sSup>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𝑅</m:t>
                          </m:r>
                        </m:e>
                        <m:sup>
                          <m:r>
                            <a:rPr lang="en-US" sz="1800" b="0" i="1" smtClean="0">
                              <a:latin typeface="Cambria Math" panose="02040503050406030204" pitchFamily="18" charset="0"/>
                              <a:ea typeface="Cambria Math" panose="02040503050406030204" pitchFamily="18" charset="0"/>
                            </a:rPr>
                            <m:t>2</m:t>
                          </m:r>
                        </m:sup>
                      </m:sSup>
                    </m:oMath>
                  </m:oMathPara>
                </a14:m>
                <a:endParaRPr lang="en-US" sz="1800" i="1" dirty="0"/>
              </a:p>
            </p:txBody>
          </p:sp>
        </mc:Choice>
        <mc:Fallback>
          <p:sp>
            <p:nvSpPr>
              <p:cNvPr id="9" name="TextBox 8">
                <a:extLst>
                  <a:ext uri="{FF2B5EF4-FFF2-40B4-BE49-F238E27FC236}">
                    <a16:creationId xmlns:a16="http://schemas.microsoft.com/office/drawing/2014/main" id="{8F2EE392-1EAC-44F1-B519-101721C4F919}"/>
                  </a:ext>
                </a:extLst>
              </p:cNvPr>
              <p:cNvSpPr txBox="1">
                <a:spLocks noRot="1" noChangeAspect="1" noMove="1" noResize="1" noEditPoints="1" noAdjustHandles="1" noChangeArrowheads="1" noChangeShapeType="1" noTextEdit="1"/>
              </p:cNvSpPr>
              <p:nvPr/>
            </p:nvSpPr>
            <p:spPr>
              <a:xfrm>
                <a:off x="5178776" y="1467134"/>
                <a:ext cx="1834447" cy="520399"/>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0369235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074" y="106031"/>
            <a:ext cx="11368518" cy="914400"/>
          </a:xfrm>
        </p:spPr>
        <p:txBody>
          <a:bodyPr/>
          <a:lstStyle/>
          <a:p>
            <a:r>
              <a:rPr lang="en-US" dirty="0"/>
              <a:t>Venus</a:t>
            </a:r>
          </a:p>
        </p:txBody>
      </p:sp>
      <mc:AlternateContent xmlns:mc="http://schemas.openxmlformats.org/markup-compatibility/2006" xmlns:a14="http://schemas.microsoft.com/office/drawing/2010/main">
        <mc:Choice Requires="a14">
          <p:sp>
            <p:nvSpPr>
              <p:cNvPr id="3" name="Text Placeholder 2"/>
              <p:cNvSpPr>
                <a:spLocks noGrp="1"/>
              </p:cNvSpPr>
              <p:nvPr>
                <p:ph type="body" sz="half" idx="1"/>
              </p:nvPr>
            </p:nvSpPr>
            <p:spPr>
              <a:xfrm>
                <a:off x="371074" y="810426"/>
                <a:ext cx="11564978" cy="4996983"/>
              </a:xfrm>
            </p:spPr>
            <p:txBody>
              <a:bodyPr>
                <a:noAutofit/>
              </a:bodyPr>
              <a:lstStyle/>
              <a:p>
                <a:r>
                  <a:rPr lang="en-US" sz="1800" dirty="0"/>
                  <a:t>Venus is unusual in having a retrograde rotation, although the rotation is very slow (sidereal period 243.01 days).  It has only a 3 degree inclination (tilt of its axis relative to its orbital plane), although due to the retrograde motion it should be considered 177 degrees.</a:t>
                </a:r>
              </a:p>
              <a:p>
                <a:r>
                  <a:rPr lang="en-US" sz="1800" dirty="0"/>
                  <a:t>The bulk density is </a:t>
                </a:r>
                <a:r>
                  <a:rPr lang="en-US" sz="1800" dirty="0">
                    <a:latin typeface="Times New Roman" panose="02020603050405020304" pitchFamily="18" charset="0"/>
                    <a:cs typeface="Times New Roman" panose="02020603050405020304" pitchFamily="18" charset="0"/>
                  </a:rPr>
                  <a:t>5200 kg/m</a:t>
                </a:r>
                <a:r>
                  <a:rPr lang="en-US" sz="1800" baseline="30000" dirty="0">
                    <a:latin typeface="Times New Roman" panose="02020603050405020304" pitchFamily="18" charset="0"/>
                    <a:cs typeface="Times New Roman" panose="02020603050405020304" pitchFamily="18" charset="0"/>
                  </a:rPr>
                  <a:t>3</a:t>
                </a:r>
                <a:r>
                  <a:rPr lang="en-US" sz="1800" dirty="0"/>
                  <a:t>, which matches Earth well considering Venus' slightly smaller mass (82% of Earth).  This implies that Venus may have an interior very like Earth's. </a:t>
                </a:r>
              </a:p>
              <a:p>
                <a:r>
                  <a:rPr lang="en-US" sz="1800" dirty="0"/>
                  <a:t>To learn a little more about Venus’ interior, we can use the concept of hydrostatic equilibrium that we applied to atmospheres, which applies equally well to the fluid (plastic) interior of planets.</a:t>
                </a:r>
              </a:p>
              <a:p>
                <a:r>
                  <a:rPr lang="en-US" sz="1800" dirty="0"/>
                  <a:t>The equation of hydrostatic equilibrium was </a:t>
                </a:r>
                <a14:m>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𝑑𝑃</m:t>
                        </m:r>
                      </m:num>
                      <m:den>
                        <m:r>
                          <a:rPr lang="en-US" sz="1800" b="0" i="1" smtClean="0">
                            <a:latin typeface="Cambria Math" panose="02040503050406030204" pitchFamily="18" charset="0"/>
                          </a:rPr>
                          <m:t>𝑑𝑟</m:t>
                        </m:r>
                      </m:den>
                    </m:f>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𝜌</m:t>
                    </m:r>
                    <m:r>
                      <a:rPr lang="en-US" sz="1800" b="0" i="1" smtClean="0">
                        <a:latin typeface="Cambria Math" panose="02040503050406030204" pitchFamily="18" charset="0"/>
                        <a:ea typeface="Cambria Math" panose="02040503050406030204" pitchFamily="18" charset="0"/>
                      </a:rPr>
                      <m:t>𝑔</m:t>
                    </m:r>
                  </m:oMath>
                </a14:m>
                <a:r>
                  <a:rPr lang="en-US" sz="1800" dirty="0"/>
                  <a:t>, but recall that the acceleration of gravity, </a:t>
                </a:r>
                <a14:m>
                  <m:oMath xmlns:m="http://schemas.openxmlformats.org/officeDocument/2006/math">
                    <m:r>
                      <a:rPr lang="en-US" sz="1800" i="1" dirty="0" smtClean="0">
                        <a:latin typeface="Cambria Math" panose="02040503050406030204" pitchFamily="18" charset="0"/>
                      </a:rPr>
                      <m:t>𝑔</m:t>
                    </m:r>
                    <m:r>
                      <a:rPr lang="en-US" sz="1800" b="0" i="0" dirty="0" smtClean="0">
                        <a:latin typeface="Cambria Math" panose="02040503050406030204" pitchFamily="18" charset="0"/>
                      </a:rPr>
                      <m:t>(</m:t>
                    </m:r>
                    <m:r>
                      <a:rPr lang="en-US" sz="1800" b="0" i="1" dirty="0" smtClean="0">
                        <a:latin typeface="Cambria Math" panose="02040503050406030204" pitchFamily="18" charset="0"/>
                      </a:rPr>
                      <m:t>𝑟</m:t>
                    </m:r>
                    <m:r>
                      <a:rPr lang="en-US" sz="1800" b="0" i="0" dirty="0" smtClean="0">
                        <a:latin typeface="Cambria Math" panose="02040503050406030204" pitchFamily="18" charset="0"/>
                      </a:rPr>
                      <m:t>)</m:t>
                    </m:r>
                  </m:oMath>
                </a14:m>
                <a:r>
                  <a:rPr lang="en-US" sz="1800" dirty="0"/>
                  <a:t>, will go down as we descend into the planet, since the central mass is only the mass of the sphere interior to the position </a:t>
                </a:r>
                <a14:m>
                  <m:oMath xmlns:m="http://schemas.openxmlformats.org/officeDocument/2006/math">
                    <m:r>
                      <a:rPr lang="en-US" sz="1800" i="1" dirty="0" smtClean="0">
                        <a:latin typeface="Cambria Math" panose="02040503050406030204" pitchFamily="18" charset="0"/>
                      </a:rPr>
                      <m:t>𝑟</m:t>
                    </m:r>
                  </m:oMath>
                </a14:m>
                <a:r>
                  <a:rPr lang="en-US" sz="1800" dirty="0"/>
                  <a:t>.  Writing it in terms of the mass </a:t>
                </a:r>
                <a14:m>
                  <m:oMath xmlns:m="http://schemas.openxmlformats.org/officeDocument/2006/math">
                    <m:r>
                      <a:rPr lang="en-US" sz="1800" b="0" i="1" smtClean="0">
                        <a:latin typeface="Cambria Math" panose="02040503050406030204" pitchFamily="18" charset="0"/>
                      </a:rPr>
                      <m:t>𝑀</m:t>
                    </m:r>
                    <m:r>
                      <a:rPr lang="en-US" sz="1800" b="0" i="1" smtClean="0">
                        <a:latin typeface="Cambria Math" panose="02040503050406030204" pitchFamily="18" charset="0"/>
                      </a:rPr>
                      <m:t>(</m:t>
                    </m:r>
                    <m:r>
                      <a:rPr lang="en-US" sz="1800" b="0" i="1" smtClean="0">
                        <a:latin typeface="Cambria Math" panose="02040503050406030204" pitchFamily="18" charset="0"/>
                      </a:rPr>
                      <m:t>𝑟</m:t>
                    </m:r>
                    <m:r>
                      <a:rPr lang="en-US" sz="1800" b="0" i="1" smtClean="0">
                        <a:latin typeface="Cambria Math" panose="02040503050406030204" pitchFamily="18" charset="0"/>
                      </a:rPr>
                      <m:t>)</m:t>
                    </m:r>
                  </m:oMath>
                </a14:m>
                <a:r>
                  <a:rPr lang="en-US" sz="1800" dirty="0"/>
                  <a:t> interior to </a:t>
                </a:r>
                <a14:m>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m:t>
                    </m:r>
                  </m:oMath>
                </a14:m>
                <a:r>
                  <a:rPr lang="en-US" sz="1800" dirty="0"/>
                  <a:t> we have</a:t>
                </a:r>
              </a:p>
              <a:p>
                <a:endParaRPr lang="en-US" sz="1800" dirty="0"/>
              </a:p>
              <a:p>
                <a:endParaRPr lang="en-US" sz="1800" dirty="0"/>
              </a:p>
              <a:p>
                <a:r>
                  <a:rPr lang="en-US" sz="1800" dirty="0"/>
                  <a:t>In general, we do not know how the density </a:t>
                </a:r>
                <a14:m>
                  <m:oMath xmlns:m="http://schemas.openxmlformats.org/officeDocument/2006/math">
                    <m:r>
                      <a:rPr lang="en-US" sz="1800" i="1" smtClean="0">
                        <a:latin typeface="Cambria Math" panose="02040503050406030204" pitchFamily="18" charset="0"/>
                        <a:ea typeface="Cambria Math" panose="02040503050406030204" pitchFamily="18" charset="0"/>
                      </a:rPr>
                      <m:t>𝜌</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𝑟</m:t>
                    </m:r>
                    <m:r>
                      <a:rPr lang="en-US" sz="1800" b="0" i="1" smtClean="0">
                        <a:latin typeface="Cambria Math" panose="02040503050406030204" pitchFamily="18" charset="0"/>
                        <a:ea typeface="Cambria Math" panose="02040503050406030204" pitchFamily="18" charset="0"/>
                      </a:rPr>
                      <m:t>)</m:t>
                    </m:r>
                  </m:oMath>
                </a14:m>
                <a:r>
                  <a:rPr lang="en-US" sz="1800" dirty="0"/>
                  <a:t> varies with depth, but as an approximation we can again assume that the density is a constant value, the bulk density </a:t>
                </a:r>
                <a14:m>
                  <m:oMath xmlns:m="http://schemas.openxmlformats.org/officeDocument/2006/math">
                    <m:d>
                      <m:dPr>
                        <m:begChr m:val="⟨"/>
                        <m:endChr m:val="⟩"/>
                        <m:ctrlPr>
                          <a:rPr lang="en-US" sz="1800" i="1" smtClean="0">
                            <a:latin typeface="Cambria Math" panose="02040503050406030204" pitchFamily="18" charset="0"/>
                          </a:rPr>
                        </m:ctrlPr>
                      </m:dPr>
                      <m:e>
                        <m:r>
                          <a:rPr lang="en-US" sz="1800" i="1" smtClean="0">
                            <a:latin typeface="Cambria Math" panose="02040503050406030204" pitchFamily="18" charset="0"/>
                            <a:ea typeface="Cambria Math" panose="02040503050406030204" pitchFamily="18" charset="0"/>
                          </a:rPr>
                          <m:t>𝜌</m:t>
                        </m:r>
                      </m:e>
                    </m:d>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𝑀</m:t>
                        </m:r>
                      </m:num>
                      <m:den>
                        <m:d>
                          <m:dPr>
                            <m:ctrlPr>
                              <a:rPr lang="en-US" sz="1800" b="0" i="1" smtClean="0">
                                <a:latin typeface="Cambria Math" panose="02040503050406030204" pitchFamily="18" charset="0"/>
                              </a:rPr>
                            </m:ctrlPr>
                          </m:dPr>
                          <m:e>
                            <m:f>
                              <m:fPr>
                                <m:ctrlPr>
                                  <a:rPr lang="en-US" sz="1800" i="1">
                                    <a:latin typeface="Cambria Math" panose="02040503050406030204" pitchFamily="18" charset="0"/>
                                  </a:rPr>
                                </m:ctrlPr>
                              </m:fPr>
                              <m:num>
                                <m:r>
                                  <a:rPr lang="en-US" sz="1800" i="1">
                                    <a:latin typeface="Cambria Math" panose="02040503050406030204" pitchFamily="18" charset="0"/>
                                  </a:rPr>
                                  <m:t>4</m:t>
                                </m:r>
                              </m:num>
                              <m:den>
                                <m:r>
                                  <a:rPr lang="en-US" sz="1800" i="1">
                                    <a:latin typeface="Cambria Math" panose="02040503050406030204" pitchFamily="18" charset="0"/>
                                  </a:rPr>
                                  <m:t>3</m:t>
                                </m:r>
                              </m:den>
                            </m:f>
                            <m:r>
                              <a:rPr lang="en-US" sz="1800" i="1" smtClean="0">
                                <a:latin typeface="Cambria Math" panose="02040503050406030204" pitchFamily="18" charset="0"/>
                                <a:ea typeface="Cambria Math" panose="02040503050406030204" pitchFamily="18" charset="0"/>
                              </a:rPr>
                              <m:t>𝜋</m:t>
                            </m:r>
                            <m:sSup>
                              <m:sSupPr>
                                <m:ctrlPr>
                                  <a:rPr lang="en-US" sz="180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𝑅</m:t>
                                </m:r>
                              </m:e>
                              <m:sup>
                                <m:r>
                                  <a:rPr lang="en-US" sz="1800" b="0" i="1" smtClean="0">
                                    <a:latin typeface="Cambria Math" panose="02040503050406030204" pitchFamily="18" charset="0"/>
                                    <a:ea typeface="Cambria Math" panose="02040503050406030204" pitchFamily="18" charset="0"/>
                                  </a:rPr>
                                  <m:t>3</m:t>
                                </m:r>
                              </m:sup>
                            </m:sSup>
                          </m:e>
                        </m:d>
                      </m:den>
                    </m:f>
                    <m:r>
                      <a:rPr lang="en-US" sz="1800" b="0" i="1" smtClean="0">
                        <a:latin typeface="Cambria Math" panose="02040503050406030204" pitchFamily="18" charset="0"/>
                      </a:rPr>
                      <m:t>=5200 </m:t>
                    </m:r>
                    <m:r>
                      <m:rPr>
                        <m:sty m:val="p"/>
                      </m:rPr>
                      <a:rPr lang="en-US" sz="1800" b="0" i="0" smtClean="0">
                        <a:latin typeface="Cambria Math" panose="02040503050406030204" pitchFamily="18" charset="0"/>
                      </a:rPr>
                      <m:t>kg</m:t>
                    </m:r>
                    <m:r>
                      <a:rPr lang="en-US" sz="1800" b="0" i="0" smtClean="0">
                        <a:latin typeface="Cambria Math" panose="02040503050406030204" pitchFamily="18" charset="0"/>
                      </a:rPr>
                      <m:t>/</m:t>
                    </m:r>
                    <m:r>
                      <m:rPr>
                        <m:sty m:val="p"/>
                      </m:rPr>
                      <a:rPr lang="en-US" sz="1800" b="0" i="0" smtClean="0">
                        <a:latin typeface="Cambria Math" panose="02040503050406030204" pitchFamily="18" charset="0"/>
                      </a:rPr>
                      <m:t>m</m:t>
                    </m:r>
                    <m:r>
                      <a:rPr lang="en-US" sz="1800" b="0" i="1" baseline="30000" smtClean="0">
                        <a:latin typeface="Cambria Math" panose="02040503050406030204" pitchFamily="18" charset="0"/>
                      </a:rPr>
                      <m:t>3</m:t>
                    </m:r>
                  </m:oMath>
                </a14:m>
                <a:r>
                  <a:rPr lang="en-US" sz="1800" dirty="0"/>
                  <a:t>, where </a:t>
                </a:r>
                <a14:m>
                  <m:oMath xmlns:m="http://schemas.openxmlformats.org/officeDocument/2006/math">
                    <m:r>
                      <a:rPr lang="en-US" sz="1800" b="0" i="1" smtClean="0">
                        <a:latin typeface="Cambria Math" panose="02040503050406030204" pitchFamily="18" charset="0"/>
                      </a:rPr>
                      <m:t>𝑀</m:t>
                    </m:r>
                  </m:oMath>
                </a14:m>
                <a:r>
                  <a:rPr lang="en-US" sz="1800" dirty="0"/>
                  <a:t> and </a:t>
                </a:r>
                <a14:m>
                  <m:oMath xmlns:m="http://schemas.openxmlformats.org/officeDocument/2006/math">
                    <m:r>
                      <a:rPr lang="en-US" sz="1800" b="0" i="1" smtClean="0">
                        <a:latin typeface="Cambria Math" panose="02040503050406030204" pitchFamily="18" charset="0"/>
                      </a:rPr>
                      <m:t>𝑅</m:t>
                    </m:r>
                  </m:oMath>
                </a14:m>
                <a:r>
                  <a:rPr lang="en-US" sz="1800" dirty="0"/>
                  <a:t> are the mass and radius of Venus.  Then </a:t>
                </a:r>
                <a14:m>
                  <m:oMath xmlns:m="http://schemas.openxmlformats.org/officeDocument/2006/math">
                    <m:r>
                      <a:rPr lang="en-US" sz="1800" b="0" i="1" smtClean="0">
                        <a:latin typeface="Cambria Math" panose="02040503050406030204" pitchFamily="18" charset="0"/>
                      </a:rPr>
                      <m:t>𝑀</m:t>
                    </m:r>
                    <m:d>
                      <m:dPr>
                        <m:ctrlPr>
                          <a:rPr lang="en-US" sz="1800" b="0" i="1" smtClean="0">
                            <a:latin typeface="Cambria Math" panose="02040503050406030204" pitchFamily="18" charset="0"/>
                          </a:rPr>
                        </m:ctrlPr>
                      </m:dPr>
                      <m:e>
                        <m:r>
                          <a:rPr lang="en-US" sz="1800" b="0" i="1" smtClean="0">
                            <a:latin typeface="Cambria Math" panose="02040503050406030204" pitchFamily="18" charset="0"/>
                          </a:rPr>
                          <m:t>𝑟</m:t>
                        </m:r>
                      </m:e>
                    </m:d>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m:t>
                        </m:r>
                      </m:num>
                      <m:den>
                        <m:r>
                          <a:rPr lang="en-US" sz="1800" b="0" i="1" smtClean="0">
                            <a:latin typeface="Cambria Math" panose="02040503050406030204" pitchFamily="18" charset="0"/>
                          </a:rPr>
                          <m:t>3</m:t>
                        </m:r>
                      </m:den>
                    </m:f>
                    <m:r>
                      <a:rPr lang="en-US" sz="1800" b="0" i="1" smtClean="0">
                        <a:latin typeface="Cambria Math" panose="02040503050406030204" pitchFamily="18" charset="0"/>
                        <a:ea typeface="Cambria Math" panose="02040503050406030204" pitchFamily="18" charset="0"/>
                      </a:rPr>
                      <m:t>𝜋</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𝑟</m:t>
                        </m:r>
                      </m:e>
                      <m:sup>
                        <m:r>
                          <a:rPr lang="en-US" sz="1800" b="0" i="1" smtClean="0">
                            <a:latin typeface="Cambria Math" panose="02040503050406030204" pitchFamily="18" charset="0"/>
                            <a:ea typeface="Cambria Math" panose="02040503050406030204" pitchFamily="18" charset="0"/>
                          </a:rPr>
                          <m:t>3</m:t>
                        </m:r>
                      </m:sup>
                    </m:sSup>
                    <m:d>
                      <m:dPr>
                        <m:begChr m:val="⟨"/>
                        <m:endChr m:val="⟩"/>
                        <m:ctrlPr>
                          <a:rPr lang="en-US"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𝜌</m:t>
                        </m:r>
                      </m:e>
                    </m:d>
                  </m:oMath>
                </a14:m>
                <a:r>
                  <a:rPr lang="en-US" sz="1800" dirty="0"/>
                  <a:t>, and the differential pressure is </a:t>
                </a:r>
              </a:p>
            </p:txBody>
          </p:sp>
        </mc:Choice>
        <mc:Fallback xmlns="">
          <p:sp>
            <p:nvSpPr>
              <p:cNvPr id="3" name="Text Placeholder 2"/>
              <p:cNvSpPr>
                <a:spLocks noGrp="1" noRot="1" noChangeAspect="1" noMove="1" noResize="1" noEditPoints="1" noAdjustHandles="1" noChangeArrowheads="1" noChangeShapeType="1" noTextEdit="1"/>
              </p:cNvSpPr>
              <p:nvPr>
                <p:ph type="body" sz="half" idx="1"/>
              </p:nvPr>
            </p:nvSpPr>
            <p:spPr>
              <a:xfrm>
                <a:off x="371074" y="810426"/>
                <a:ext cx="11564978" cy="4996983"/>
              </a:xfrm>
              <a:blipFill>
                <a:blip r:embed="rId2"/>
                <a:stretch>
                  <a:fillRect l="-105" t="-732" r="-53" b="-1098"/>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October 30, 2018</a:t>
            </a:r>
            <a:endParaRPr lang="en-US" altLang="zh-CN" dirty="0"/>
          </a:p>
        </p:txBody>
      </p:sp>
      <mc:AlternateContent xmlns:mc="http://schemas.openxmlformats.org/markup-compatibility/2006" xmlns:a14="http://schemas.microsoft.com/office/drawing/2010/main">
        <mc:Choice Requires="a14">
          <p:sp>
            <p:nvSpPr>
              <p:cNvPr id="7" name="TextBox 6"/>
              <p:cNvSpPr txBox="1"/>
              <p:nvPr/>
            </p:nvSpPr>
            <p:spPr>
              <a:xfrm>
                <a:off x="5325705" y="3973745"/>
                <a:ext cx="1682821" cy="527580"/>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f>
                        <m:fPr>
                          <m:ctrlPr>
                            <a:rPr lang="en-US" sz="1800" i="1" smtClean="0">
                              <a:latin typeface="Cambria Math" panose="02040503050406030204" pitchFamily="18" charset="0"/>
                            </a:rPr>
                          </m:ctrlPr>
                        </m:fPr>
                        <m:num>
                          <m:r>
                            <a:rPr lang="en-US" sz="1800" b="0" i="1" smtClean="0">
                              <a:latin typeface="Cambria Math" panose="02040503050406030204" pitchFamily="18" charset="0"/>
                            </a:rPr>
                            <m:t>𝑑𝑃</m:t>
                          </m:r>
                        </m:num>
                        <m:den>
                          <m:r>
                            <a:rPr lang="en-US" sz="1800" b="0" i="1" smtClean="0">
                              <a:latin typeface="Cambria Math" panose="02040503050406030204" pitchFamily="18" charset="0"/>
                            </a:rPr>
                            <m:t>𝑑𝑟</m:t>
                          </m:r>
                        </m:den>
                      </m:f>
                      <m:r>
                        <a:rPr lang="en-US" sz="1800" b="0" i="1" smtClean="0">
                          <a:latin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𝜌</m:t>
                      </m:r>
                      <m:f>
                        <m:fPr>
                          <m:ctrlPr>
                            <a:rPr lang="en-US" sz="1800" b="0" i="1" smtClean="0">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𝐺𝑀</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𝑟</m:t>
                          </m:r>
                          <m:r>
                            <a:rPr lang="en-US" sz="1800" b="0" i="1" smtClean="0">
                              <a:latin typeface="Cambria Math" panose="02040503050406030204" pitchFamily="18" charset="0"/>
                              <a:ea typeface="Cambria Math" panose="02040503050406030204" pitchFamily="18" charset="0"/>
                            </a:rPr>
                            <m:t>)</m:t>
                          </m:r>
                        </m:num>
                        <m:den>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𝑟</m:t>
                              </m:r>
                            </m:e>
                            <m:sup>
                              <m:r>
                                <a:rPr lang="en-US" sz="1800" b="0" i="1" smtClean="0">
                                  <a:latin typeface="Cambria Math" panose="02040503050406030204" pitchFamily="18" charset="0"/>
                                  <a:ea typeface="Cambria Math" panose="02040503050406030204" pitchFamily="18" charset="0"/>
                                </a:rPr>
                                <m:t>2</m:t>
                              </m:r>
                            </m:sup>
                          </m:sSup>
                        </m:den>
                      </m:f>
                    </m:oMath>
                  </m:oMathPara>
                </a14:m>
                <a:endParaRPr lang="en-US" sz="1800" dirty="0"/>
              </a:p>
            </p:txBody>
          </p:sp>
        </mc:Choice>
        <mc:Fallback xmlns="">
          <p:sp>
            <p:nvSpPr>
              <p:cNvPr id="7" name="TextBox 6"/>
              <p:cNvSpPr txBox="1">
                <a:spLocks noRot="1" noChangeAspect="1" noMove="1" noResize="1" noEditPoints="1" noAdjustHandles="1" noChangeArrowheads="1" noChangeShapeType="1" noTextEdit="1"/>
              </p:cNvSpPr>
              <p:nvPr/>
            </p:nvSpPr>
            <p:spPr>
              <a:xfrm>
                <a:off x="5325705" y="3973745"/>
                <a:ext cx="1682821" cy="52758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9495627" y="5297764"/>
                <a:ext cx="2170599" cy="519373"/>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𝑑𝑃</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𝜌</m:t>
                              </m:r>
                            </m:e>
                          </m:d>
                        </m:e>
                        <m:sup>
                          <m:r>
                            <a:rPr lang="en-US" sz="1800" b="0" i="1" smtClean="0">
                              <a:latin typeface="Cambria Math" panose="02040503050406030204" pitchFamily="18" charset="0"/>
                            </a:rPr>
                            <m:t>2</m:t>
                          </m:r>
                        </m:sup>
                      </m:s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m:t>
                          </m:r>
                        </m:num>
                        <m:den>
                          <m:r>
                            <a:rPr lang="en-US" sz="1800" b="0" i="1" smtClean="0">
                              <a:latin typeface="Cambria Math" panose="02040503050406030204" pitchFamily="18" charset="0"/>
                            </a:rPr>
                            <m:t>3</m:t>
                          </m:r>
                        </m:den>
                      </m:f>
                      <m:r>
                        <a:rPr lang="en-US" sz="1800" b="0" i="1" smtClean="0">
                          <a:latin typeface="Cambria Math" panose="02040503050406030204" pitchFamily="18" charset="0"/>
                          <a:ea typeface="Cambria Math" panose="02040503050406030204" pitchFamily="18" charset="0"/>
                        </a:rPr>
                        <m:t>𝜋</m:t>
                      </m:r>
                      <m:r>
                        <a:rPr lang="en-US" sz="1800" b="0" i="1" smtClean="0">
                          <a:latin typeface="Cambria Math" panose="02040503050406030204" pitchFamily="18" charset="0"/>
                          <a:ea typeface="Cambria Math" panose="02040503050406030204" pitchFamily="18" charset="0"/>
                        </a:rPr>
                        <m:t>𝐺𝑟</m:t>
                      </m:r>
                      <m:r>
                        <a:rPr lang="en-US" sz="1800" b="0" i="0"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𝑑𝑟</m:t>
                      </m:r>
                      <m:r>
                        <a:rPr lang="en-US" sz="1800" b="0" i="1" smtClean="0">
                          <a:latin typeface="Cambria Math" panose="02040503050406030204" pitchFamily="18" charset="0"/>
                          <a:ea typeface="Cambria Math" panose="02040503050406030204" pitchFamily="18" charset="0"/>
                        </a:rPr>
                        <m:t>.</m:t>
                      </m:r>
                    </m:oMath>
                  </m:oMathPara>
                </a14:m>
                <a:endParaRPr lang="en-US" sz="1800" i="1" dirty="0"/>
              </a:p>
            </p:txBody>
          </p:sp>
        </mc:Choice>
        <mc:Fallback xmlns="">
          <p:sp>
            <p:nvSpPr>
              <p:cNvPr id="9" name="TextBox 8"/>
              <p:cNvSpPr txBox="1">
                <a:spLocks noRot="1" noChangeAspect="1" noMove="1" noResize="1" noEditPoints="1" noAdjustHandles="1" noChangeArrowheads="1" noChangeShapeType="1" noTextEdit="1"/>
              </p:cNvSpPr>
              <p:nvPr/>
            </p:nvSpPr>
            <p:spPr>
              <a:xfrm>
                <a:off x="9495627" y="5297764"/>
                <a:ext cx="2170599" cy="51937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574732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2150-4760-406E-BD5E-556891E9ACA2}"/>
              </a:ext>
            </a:extLst>
          </p:cNvPr>
          <p:cNvSpPr>
            <a:spLocks noGrp="1"/>
          </p:cNvSpPr>
          <p:nvPr>
            <p:ph type="title"/>
          </p:nvPr>
        </p:nvSpPr>
        <p:spPr/>
        <p:txBody>
          <a:bodyPr/>
          <a:lstStyle/>
          <a:p>
            <a:r>
              <a:rPr lang="en-US" dirty="0"/>
              <a:t>Central Pressure for Venus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C145871-9EC1-4BB2-BBF5-0D05EB5EB82F}"/>
                  </a:ext>
                </a:extLst>
              </p:cNvPr>
              <p:cNvSpPr>
                <a:spLocks noGrp="1"/>
              </p:cNvSpPr>
              <p:nvPr>
                <p:ph type="body" sz="half" idx="1"/>
              </p:nvPr>
            </p:nvSpPr>
            <p:spPr>
              <a:xfrm>
                <a:off x="451556" y="1295400"/>
                <a:ext cx="11356622" cy="4800600"/>
              </a:xfrm>
            </p:spPr>
            <p:txBody>
              <a:bodyPr/>
              <a:lstStyle/>
              <a:p>
                <a:r>
                  <a:rPr lang="en-US" sz="1800" dirty="0"/>
                  <a:t>We can easily integrate                                from </a:t>
                </a:r>
                <a14:m>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=0→</m:t>
                    </m:r>
                    <m:r>
                      <a:rPr lang="en-US" sz="1800" b="0" i="1" smtClean="0">
                        <a:latin typeface="Cambria Math" panose="02040503050406030204" pitchFamily="18" charset="0"/>
                      </a:rPr>
                      <m:t>𝑅</m:t>
                    </m:r>
                  </m:oMath>
                </a14:m>
                <a:r>
                  <a:rPr lang="en-US" sz="1800" dirty="0"/>
                  <a:t> (pressure from the center to the surface,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𝑃</m:t>
                        </m:r>
                        <m:r>
                          <a:rPr lang="en-US" sz="1800" b="0" i="1" smtClean="0">
                            <a:latin typeface="Cambria Math" panose="02040503050406030204" pitchFamily="18" charset="0"/>
                          </a:rPr>
                          <m:t>=</m:t>
                        </m:r>
                        <m:r>
                          <a:rPr lang="en-US" sz="1800" b="0" i="1" smtClean="0">
                            <a:latin typeface="Cambria Math" panose="02040503050406030204" pitchFamily="18" charset="0"/>
                          </a:rPr>
                          <m:t>𝑃</m:t>
                        </m:r>
                      </m:e>
                      <m:sub>
                        <m:r>
                          <a:rPr lang="en-US" sz="1800" b="0" i="1" smtClean="0">
                            <a:latin typeface="Cambria Math" panose="02040503050406030204" pitchFamily="18" charset="0"/>
                          </a:rPr>
                          <m:t>𝑐</m:t>
                        </m:r>
                      </m:sub>
                    </m:sSub>
                    <m:r>
                      <a:rPr lang="en-US" sz="1800" b="0" i="1" smtClean="0">
                        <a:latin typeface="Cambria Math" panose="02040503050406030204" pitchFamily="18" charset="0"/>
                      </a:rPr>
                      <m:t>→0</m:t>
                    </m:r>
                  </m:oMath>
                </a14:m>
                <a:r>
                  <a:rPr lang="en-US" sz="1800" dirty="0"/>
                  <a:t>)</a:t>
                </a:r>
              </a:p>
              <a:p>
                <a:endParaRPr lang="en-US" sz="1800" dirty="0"/>
              </a:p>
              <a:p>
                <a:pPr marL="400050" lvl="1" indent="0">
                  <a:buNone/>
                </a:pPr>
                <a:r>
                  <a:rPr lang="en-US" sz="1800" dirty="0"/>
                  <a:t>to get the central pressure:</a:t>
                </a:r>
                <a:endParaRPr lang="en-US" sz="1400" dirty="0"/>
              </a:p>
              <a:p>
                <a:endParaRPr lang="en-US" sz="1800" dirty="0"/>
              </a:p>
              <a:p>
                <a:r>
                  <a:rPr lang="en-US" sz="1800" dirty="0"/>
                  <a:t>This expression is valid for any planet.  Using Venus’ bulk density, </a:t>
                </a:r>
                <a14:m>
                  <m:oMath xmlns:m="http://schemas.openxmlformats.org/officeDocument/2006/math">
                    <m:r>
                      <a:rPr lang="en-US" sz="1800" i="1" dirty="0" smtClean="0">
                        <a:latin typeface="Cambria Math" panose="02040503050406030204" pitchFamily="18" charset="0"/>
                      </a:rPr>
                      <m:t>5200 </m:t>
                    </m:r>
                    <m:r>
                      <m:rPr>
                        <m:sty m:val="p"/>
                      </m:rPr>
                      <a:rPr lang="en-US" sz="1800" i="0" dirty="0" smtClean="0">
                        <a:latin typeface="Cambria Math" panose="02040503050406030204" pitchFamily="18" charset="0"/>
                      </a:rPr>
                      <m:t>kg</m:t>
                    </m:r>
                    <m:r>
                      <a:rPr lang="en-US" sz="1800" i="0" dirty="0" smtClean="0">
                        <a:latin typeface="Cambria Math" panose="02040503050406030204" pitchFamily="18" charset="0"/>
                      </a:rPr>
                      <m:t>/</m:t>
                    </m:r>
                    <m:r>
                      <m:rPr>
                        <m:sty m:val="p"/>
                      </m:rPr>
                      <a:rPr lang="en-US" sz="1800" i="0" dirty="0" smtClean="0">
                        <a:latin typeface="Cambria Math" panose="02040503050406030204" pitchFamily="18" charset="0"/>
                      </a:rPr>
                      <m:t>m</m:t>
                    </m:r>
                    <m:r>
                      <a:rPr lang="en-US" sz="1800" i="1" baseline="30000" dirty="0" smtClean="0">
                        <a:latin typeface="Cambria Math" panose="02040503050406030204" pitchFamily="18" charset="0"/>
                      </a:rPr>
                      <m:t>3</m:t>
                    </m:r>
                  </m:oMath>
                </a14:m>
                <a:r>
                  <a:rPr lang="en-US" sz="1800" dirty="0"/>
                  <a:t>, and radius of </a:t>
                </a:r>
                <a14:m>
                  <m:oMath xmlns:m="http://schemas.openxmlformats.org/officeDocument/2006/math">
                    <m:r>
                      <a:rPr lang="en-US" sz="1800" i="1" dirty="0" smtClean="0">
                        <a:latin typeface="Cambria Math" panose="02040503050406030204" pitchFamily="18" charset="0"/>
                      </a:rPr>
                      <m:t>6052 </m:t>
                    </m:r>
                    <m:r>
                      <m:rPr>
                        <m:sty m:val="p"/>
                      </m:rPr>
                      <a:rPr lang="en-US" sz="1800" i="0" dirty="0" smtClean="0">
                        <a:latin typeface="Cambria Math" panose="02040503050406030204" pitchFamily="18" charset="0"/>
                      </a:rPr>
                      <m:t>km</m:t>
                    </m:r>
                  </m:oMath>
                </a14:m>
                <a:r>
                  <a:rPr lang="en-US" sz="1800" dirty="0"/>
                  <a:t>, we get a central pressure of </a:t>
                </a:r>
                <a14:m>
                  <m:oMath xmlns:m="http://schemas.openxmlformats.org/officeDocument/2006/math">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𝑐</m:t>
                        </m:r>
                      </m:sub>
                    </m:sSub>
                    <m:r>
                      <a:rPr lang="en-US" sz="1800" b="0" i="1" smtClean="0">
                        <a:latin typeface="Cambria Math" panose="02040503050406030204" pitchFamily="18" charset="0"/>
                      </a:rPr>
                      <m:t>=1.38</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11</m:t>
                        </m:r>
                      </m:sup>
                    </m:sSup>
                    <m:r>
                      <a:rPr lang="en-US" sz="1800" b="0" i="0"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Pa</m:t>
                    </m:r>
                    <m:r>
                      <a:rPr lang="en-US" sz="1800" b="0" i="0" smtClean="0">
                        <a:latin typeface="Cambria Math" panose="02040503050406030204" pitchFamily="18" charset="0"/>
                        <a:ea typeface="Cambria Math" panose="02040503050406030204" pitchFamily="18" charset="0"/>
                      </a:rPr>
                      <m:t>=1.38</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6</m:t>
                        </m:r>
                      </m:sup>
                    </m:sSup>
                    <m:r>
                      <a:rPr lang="en-US" sz="1800" b="0" i="1" smtClean="0">
                        <a:latin typeface="Cambria Math" panose="02040503050406030204" pitchFamily="18" charset="0"/>
                        <a:ea typeface="Cambria Math" panose="02040503050406030204" pitchFamily="18" charset="0"/>
                      </a:rPr>
                      <m:t> </m:t>
                    </m:r>
                    <m:r>
                      <m:rPr>
                        <m:sty m:val="p"/>
                      </m:rPr>
                      <a:rPr lang="en-US" sz="1800" b="0" i="0" smtClean="0">
                        <a:latin typeface="Cambria Math" panose="02040503050406030204" pitchFamily="18" charset="0"/>
                        <a:ea typeface="Cambria Math" panose="02040503050406030204" pitchFamily="18" charset="0"/>
                      </a:rPr>
                      <m:t>atm</m:t>
                    </m:r>
                    <m:r>
                      <a:rPr lang="en-US" sz="1800" b="0" i="0" smtClean="0">
                        <a:latin typeface="Cambria Math" panose="02040503050406030204" pitchFamily="18" charset="0"/>
                        <a:ea typeface="Cambria Math" panose="02040503050406030204" pitchFamily="18" charset="0"/>
                      </a:rPr>
                      <m:t>.</m:t>
                    </m:r>
                  </m:oMath>
                </a14:m>
                <a:endParaRPr lang="en-US" sz="1800" dirty="0"/>
              </a:p>
              <a:p>
                <a:r>
                  <a:rPr lang="en-US" sz="1800" dirty="0">
                    <a:solidFill>
                      <a:srgbClr val="FF0000"/>
                    </a:solidFill>
                  </a:rPr>
                  <a:t>The SI unit for pressure is in pascals, where </a:t>
                </a:r>
                <a14:m>
                  <m:oMath xmlns:m="http://schemas.openxmlformats.org/officeDocument/2006/math">
                    <m:r>
                      <a:rPr lang="en-US" sz="1800" i="1" dirty="0" smtClean="0">
                        <a:solidFill>
                          <a:srgbClr val="FF0000"/>
                        </a:solidFill>
                        <a:latin typeface="Cambria Math" panose="02040503050406030204" pitchFamily="18" charset="0"/>
                      </a:rPr>
                      <m:t>10</m:t>
                    </m:r>
                    <m:r>
                      <a:rPr lang="en-US" sz="1800" i="1" baseline="30000" dirty="0" smtClean="0">
                        <a:solidFill>
                          <a:srgbClr val="FF0000"/>
                        </a:solidFill>
                        <a:latin typeface="Cambria Math" panose="02040503050406030204" pitchFamily="18" charset="0"/>
                      </a:rPr>
                      <m:t>5</m:t>
                    </m:r>
                    <m:r>
                      <a:rPr lang="en-US" sz="1800" i="1" dirty="0" smtClean="0">
                        <a:solidFill>
                          <a:srgbClr val="FF0000"/>
                        </a:solidFill>
                        <a:latin typeface="Cambria Math" panose="02040503050406030204" pitchFamily="18" charset="0"/>
                      </a:rPr>
                      <m:t> </m:t>
                    </m:r>
                    <m:r>
                      <m:rPr>
                        <m:sty m:val="p"/>
                      </m:rPr>
                      <a:rPr lang="en-US" sz="1800" i="0" dirty="0" smtClean="0">
                        <a:solidFill>
                          <a:srgbClr val="FF0000"/>
                        </a:solidFill>
                        <a:latin typeface="Cambria Math" panose="02040503050406030204" pitchFamily="18" charset="0"/>
                      </a:rPr>
                      <m:t>Pa</m:t>
                    </m:r>
                    <m:r>
                      <a:rPr lang="en-US" sz="1800" i="1" dirty="0" smtClean="0">
                        <a:solidFill>
                          <a:srgbClr val="FF0000"/>
                        </a:solidFill>
                        <a:latin typeface="Cambria Math" panose="02040503050406030204" pitchFamily="18" charset="0"/>
                      </a:rPr>
                      <m:t> = 1 </m:t>
                    </m:r>
                    <m:r>
                      <m:rPr>
                        <m:sty m:val="p"/>
                      </m:rPr>
                      <a:rPr lang="en-US" sz="1800" i="0" dirty="0" err="1" smtClean="0">
                        <a:solidFill>
                          <a:srgbClr val="FF0000"/>
                        </a:solidFill>
                        <a:latin typeface="Cambria Math" panose="02040503050406030204" pitchFamily="18" charset="0"/>
                      </a:rPr>
                      <m:t>atm</m:t>
                    </m:r>
                    <m:r>
                      <a:rPr lang="en-US" sz="1800" i="1" dirty="0">
                        <a:solidFill>
                          <a:srgbClr val="FF0000"/>
                        </a:solidFill>
                        <a:latin typeface="Cambria Math" panose="02040503050406030204" pitchFamily="18" charset="0"/>
                      </a:rPr>
                      <m:t> </m:t>
                    </m:r>
                  </m:oMath>
                </a14:m>
                <a:r>
                  <a:rPr lang="en-US" sz="1800" dirty="0">
                    <a:solidFill>
                      <a:srgbClr val="FF0000"/>
                    </a:solidFill>
                  </a:rPr>
                  <a:t>(1 atmosphere).</a:t>
                </a:r>
              </a:p>
              <a:p>
                <a:r>
                  <a:rPr lang="en-US" sz="1800" dirty="0"/>
                  <a:t>The actual pressure at the center of the Venus is about </a:t>
                </a:r>
                <a14:m>
                  <m:oMath xmlns:m="http://schemas.openxmlformats.org/officeDocument/2006/math">
                    <m:r>
                      <a:rPr lang="en-US" sz="1800" i="1" dirty="0" smtClean="0">
                        <a:latin typeface="Cambria Math" panose="02040503050406030204" pitchFamily="18" charset="0"/>
                      </a:rPr>
                      <m:t>3</m:t>
                    </m:r>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10</m:t>
                    </m:r>
                    <m:r>
                      <a:rPr lang="en-US" sz="1800" i="1" baseline="30000" dirty="0" smtClean="0">
                        <a:latin typeface="Cambria Math" panose="02040503050406030204" pitchFamily="18" charset="0"/>
                      </a:rPr>
                      <m:t>6</m:t>
                    </m:r>
                    <m:r>
                      <a:rPr lang="en-US" sz="1800" i="1" dirty="0" smtClean="0">
                        <a:latin typeface="Cambria Math" panose="02040503050406030204" pitchFamily="18" charset="0"/>
                      </a:rPr>
                      <m:t> </m:t>
                    </m:r>
                    <m:r>
                      <m:rPr>
                        <m:sty m:val="p"/>
                      </m:rPr>
                      <a:rPr lang="en-US" sz="1800" i="0" dirty="0" err="1">
                        <a:latin typeface="Cambria Math" panose="02040503050406030204" pitchFamily="18" charset="0"/>
                      </a:rPr>
                      <m:t>atm</m:t>
                    </m:r>
                  </m:oMath>
                </a14:m>
                <a:r>
                  <a:rPr lang="en-US" sz="1800" dirty="0"/>
                  <a:t>, due to the fact that density is not actually constant with radius. By the same approach as above, we find that Earth's central pressure is about 23% higher (</a:t>
                </a:r>
                <a14:m>
                  <m:oMath xmlns:m="http://schemas.openxmlformats.org/officeDocument/2006/math">
                    <m:r>
                      <a:rPr lang="en-US" sz="1800" i="1" dirty="0" smtClean="0">
                        <a:latin typeface="Cambria Math" panose="02040503050406030204" pitchFamily="18" charset="0"/>
                      </a:rPr>
                      <m:t>3.7</m:t>
                    </m:r>
                    <m:r>
                      <a:rPr lang="en-US" sz="1800" i="1" dirty="0" smtClean="0">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rPr>
                      <m:t>10</m:t>
                    </m:r>
                    <m:r>
                      <a:rPr lang="en-US" sz="1800" i="1" baseline="30000" dirty="0" smtClean="0">
                        <a:latin typeface="Cambria Math" panose="02040503050406030204" pitchFamily="18" charset="0"/>
                      </a:rPr>
                      <m:t>6</m:t>
                    </m:r>
                    <m:r>
                      <a:rPr lang="en-US" sz="1800" i="1" dirty="0" smtClean="0">
                        <a:latin typeface="Cambria Math" panose="02040503050406030204" pitchFamily="18" charset="0"/>
                      </a:rPr>
                      <m:t> </m:t>
                    </m:r>
                    <m:r>
                      <m:rPr>
                        <m:sty m:val="p"/>
                      </m:rPr>
                      <a:rPr lang="en-US" sz="1800" i="0" dirty="0" err="1">
                        <a:latin typeface="Cambria Math" panose="02040503050406030204" pitchFamily="18" charset="0"/>
                      </a:rPr>
                      <m:t>atm</m:t>
                    </m:r>
                  </m:oMath>
                </a14:m>
                <a:r>
                  <a:rPr lang="en-US" sz="1800" dirty="0"/>
                  <a:t>), due to its higher average density (</a:t>
                </a:r>
                <a14:m>
                  <m:oMath xmlns:m="http://schemas.openxmlformats.org/officeDocument/2006/math">
                    <m:r>
                      <a:rPr lang="en-US" sz="1800" i="1" dirty="0" smtClean="0">
                        <a:latin typeface="Cambria Math" panose="02040503050406030204" pitchFamily="18" charset="0"/>
                      </a:rPr>
                      <m:t>5500 </m:t>
                    </m:r>
                    <m:r>
                      <m:rPr>
                        <m:sty m:val="p"/>
                      </m:rPr>
                      <a:rPr lang="en-US" sz="1800" i="0" dirty="0" smtClean="0">
                        <a:latin typeface="Cambria Math" panose="02040503050406030204" pitchFamily="18" charset="0"/>
                      </a:rPr>
                      <m:t>kg</m:t>
                    </m:r>
                    <m:r>
                      <a:rPr lang="en-US" sz="1800" i="0" dirty="0" smtClean="0">
                        <a:latin typeface="Cambria Math" panose="02040503050406030204" pitchFamily="18" charset="0"/>
                      </a:rPr>
                      <m:t>/</m:t>
                    </m:r>
                    <m:r>
                      <m:rPr>
                        <m:sty m:val="p"/>
                      </m:rPr>
                      <a:rPr lang="en-US" sz="1800" i="0" dirty="0" smtClean="0">
                        <a:latin typeface="Cambria Math" panose="02040503050406030204" pitchFamily="18" charset="0"/>
                      </a:rPr>
                      <m:t>m</m:t>
                    </m:r>
                    <m:r>
                      <a:rPr lang="en-US" sz="1800" i="1" baseline="30000" dirty="0" smtClean="0">
                        <a:latin typeface="Cambria Math" panose="02040503050406030204" pitchFamily="18" charset="0"/>
                      </a:rPr>
                      <m:t>3</m:t>
                    </m:r>
                  </m:oMath>
                </a14:m>
                <a:r>
                  <a:rPr lang="en-US" sz="1800" dirty="0"/>
                  <a:t>) and slightly larger radius.</a:t>
                </a:r>
              </a:p>
            </p:txBody>
          </p:sp>
        </mc:Choice>
        <mc:Fallback xmlns="">
          <p:sp>
            <p:nvSpPr>
              <p:cNvPr id="3" name="Text Placeholder 2">
                <a:extLst>
                  <a:ext uri="{FF2B5EF4-FFF2-40B4-BE49-F238E27FC236}">
                    <a16:creationId xmlns:a16="http://schemas.microsoft.com/office/drawing/2014/main" id="{CC145871-9EC1-4BB2-BBF5-0D05EB5EB82F}"/>
                  </a:ext>
                </a:extLst>
              </p:cNvPr>
              <p:cNvSpPr>
                <a:spLocks noGrp="1" noRot="1" noChangeAspect="1" noMove="1" noResize="1" noEditPoints="1" noAdjustHandles="1" noChangeArrowheads="1" noChangeShapeType="1" noTextEdit="1"/>
              </p:cNvSpPr>
              <p:nvPr>
                <p:ph type="body" sz="half" idx="1"/>
              </p:nvPr>
            </p:nvSpPr>
            <p:spPr>
              <a:xfrm>
                <a:off x="451556" y="1295400"/>
                <a:ext cx="11356622" cy="4800600"/>
              </a:xfrm>
              <a:blipFill>
                <a:blip r:embed="rId2"/>
                <a:stretch>
                  <a:fillRect l="-107" t="-762" r="-322"/>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D9A22CC9-44C7-4E21-AC08-C49666586E49}"/>
              </a:ext>
            </a:extLst>
          </p:cNvPr>
          <p:cNvSpPr>
            <a:spLocks noGrp="1"/>
          </p:cNvSpPr>
          <p:nvPr>
            <p:ph type="dt" sz="half" idx="10"/>
          </p:nvPr>
        </p:nvSpPr>
        <p:spPr/>
        <p:txBody>
          <a:bodyPr/>
          <a:lstStyle/>
          <a:p>
            <a:pPr>
              <a:defRPr/>
            </a:pPr>
            <a:r>
              <a:rPr lang="en-US"/>
              <a:t>October 30, 2018</a:t>
            </a:r>
            <a:endParaRPr lang="en-US" altLang="zh-CN"/>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A1288F2-9CFC-4CC0-AC2D-ABA697503C4A}"/>
                  </a:ext>
                </a:extLst>
              </p:cNvPr>
              <p:cNvSpPr txBox="1"/>
              <p:nvPr/>
            </p:nvSpPr>
            <p:spPr>
              <a:xfrm>
                <a:off x="3331893" y="1205422"/>
                <a:ext cx="2170599" cy="519373"/>
              </a:xfrm>
              <a:prstGeom prst="rect">
                <a:avLst/>
              </a:prstGeom>
              <a:no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𝑑𝑃</m:t>
                      </m:r>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𝜌</m:t>
                              </m:r>
                            </m:e>
                          </m:d>
                        </m:e>
                        <m:sup>
                          <m:r>
                            <a:rPr lang="en-US" sz="1800" b="0" i="1" smtClean="0">
                              <a:latin typeface="Cambria Math" panose="02040503050406030204" pitchFamily="18" charset="0"/>
                            </a:rPr>
                            <m:t>2</m:t>
                          </m:r>
                        </m:sup>
                      </m:s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m:t>
                          </m:r>
                        </m:num>
                        <m:den>
                          <m:r>
                            <a:rPr lang="en-US" sz="1800" b="0" i="1" smtClean="0">
                              <a:latin typeface="Cambria Math" panose="02040503050406030204" pitchFamily="18" charset="0"/>
                            </a:rPr>
                            <m:t>3</m:t>
                          </m:r>
                        </m:den>
                      </m:f>
                      <m:r>
                        <a:rPr lang="en-US" sz="1800" b="0" i="1" smtClean="0">
                          <a:latin typeface="Cambria Math" panose="02040503050406030204" pitchFamily="18" charset="0"/>
                          <a:ea typeface="Cambria Math" panose="02040503050406030204" pitchFamily="18" charset="0"/>
                        </a:rPr>
                        <m:t>𝜋</m:t>
                      </m:r>
                      <m:r>
                        <a:rPr lang="en-US" sz="1800" b="0" i="1" smtClean="0">
                          <a:latin typeface="Cambria Math" panose="02040503050406030204" pitchFamily="18" charset="0"/>
                          <a:ea typeface="Cambria Math" panose="02040503050406030204" pitchFamily="18" charset="0"/>
                        </a:rPr>
                        <m:t>𝐺𝑟</m:t>
                      </m:r>
                      <m:r>
                        <a:rPr lang="en-US" sz="1800" b="0" i="0"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𝑑𝑟</m:t>
                      </m:r>
                    </m:oMath>
                  </m:oMathPara>
                </a14:m>
                <a:endParaRPr lang="en-US" sz="1800" i="1" dirty="0"/>
              </a:p>
            </p:txBody>
          </p:sp>
        </mc:Choice>
        <mc:Fallback xmlns="">
          <p:sp>
            <p:nvSpPr>
              <p:cNvPr id="7" name="TextBox 6">
                <a:extLst>
                  <a:ext uri="{FF2B5EF4-FFF2-40B4-BE49-F238E27FC236}">
                    <a16:creationId xmlns:a16="http://schemas.microsoft.com/office/drawing/2014/main" id="{CA1288F2-9CFC-4CC0-AC2D-ABA697503C4A}"/>
                  </a:ext>
                </a:extLst>
              </p:cNvPr>
              <p:cNvSpPr txBox="1">
                <a:spLocks noRot="1" noChangeAspect="1" noMove="1" noResize="1" noEditPoints="1" noAdjustHandles="1" noChangeArrowheads="1" noChangeShapeType="1" noTextEdit="1"/>
              </p:cNvSpPr>
              <p:nvPr/>
            </p:nvSpPr>
            <p:spPr>
              <a:xfrm>
                <a:off x="3331893" y="1205422"/>
                <a:ext cx="2170599" cy="5193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ED42EED-F6E7-4AEE-B88D-32177AE899C9}"/>
                  </a:ext>
                </a:extLst>
              </p:cNvPr>
              <p:cNvSpPr txBox="1"/>
              <p:nvPr/>
            </p:nvSpPr>
            <p:spPr>
              <a:xfrm>
                <a:off x="4713945" y="1814773"/>
                <a:ext cx="2764107" cy="410305"/>
              </a:xfrm>
              <a:prstGeom prst="rect">
                <a:avLst/>
              </a:prstGeom>
              <a:noFill/>
            </p:spPr>
            <p:txBody>
              <a:bodyPr wrap="square" lIns="0" tIns="0" rIns="0" bIns="0" rtlCol="0">
                <a:spAutoFit/>
              </a:bodyPr>
              <a:lstStyle/>
              <a:p>
                <a:pPr algn="l"/>
                <a14:m>
                  <m:oMath xmlns:m="http://schemas.openxmlformats.org/officeDocument/2006/math">
                    <m:nary>
                      <m:naryPr>
                        <m:ctrlPr>
                          <a:rPr lang="en-US" sz="1800" b="0" i="1" smtClean="0">
                            <a:latin typeface="Cambria Math" panose="02040503050406030204" pitchFamily="18" charset="0"/>
                          </a:rPr>
                        </m:ctrlPr>
                      </m:naryPr>
                      <m:sub>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𝑐</m:t>
                            </m:r>
                          </m:sub>
                        </m:sSub>
                      </m:sub>
                      <m:sup>
                        <m:r>
                          <a:rPr lang="en-US" sz="1800" b="0" i="1" smtClean="0">
                            <a:latin typeface="Cambria Math" panose="02040503050406030204" pitchFamily="18" charset="0"/>
                          </a:rPr>
                          <m:t>0</m:t>
                        </m:r>
                      </m:sup>
                      <m:e>
                        <m:r>
                          <a:rPr lang="en-US" sz="1800" b="0" i="1" smtClean="0">
                            <a:latin typeface="Cambria Math" panose="02040503050406030204" pitchFamily="18" charset="0"/>
                          </a:rPr>
                          <m:t>𝑑𝑃</m:t>
                        </m:r>
                      </m:e>
                    </m:nary>
                    <m:r>
                      <a:rPr lang="en-US" sz="1800" b="0" i="1" smtClean="0">
                        <a:latin typeface="Cambria Math" panose="02040503050406030204" pitchFamily="18" charset="0"/>
                      </a:rPr>
                      <m:t>=−</m:t>
                    </m:r>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𝜌</m:t>
                            </m:r>
                          </m:e>
                        </m:d>
                      </m:e>
                      <m:sup>
                        <m:r>
                          <a:rPr lang="en-US" sz="1800" b="0" i="1" smtClean="0">
                            <a:latin typeface="Cambria Math" panose="02040503050406030204" pitchFamily="18" charset="0"/>
                          </a:rPr>
                          <m:t>2</m:t>
                        </m:r>
                      </m:sup>
                    </m:s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4</m:t>
                        </m:r>
                      </m:num>
                      <m:den>
                        <m:r>
                          <a:rPr lang="en-US" sz="1800" b="0" i="1" smtClean="0">
                            <a:latin typeface="Cambria Math" panose="02040503050406030204" pitchFamily="18" charset="0"/>
                          </a:rPr>
                          <m:t>3</m:t>
                        </m:r>
                      </m:den>
                    </m:f>
                    <m:r>
                      <a:rPr lang="en-US" sz="1800" b="0" i="1" smtClean="0">
                        <a:latin typeface="Cambria Math" panose="02040503050406030204" pitchFamily="18" charset="0"/>
                        <a:ea typeface="Cambria Math" panose="02040503050406030204" pitchFamily="18" charset="0"/>
                      </a:rPr>
                      <m:t>𝜋</m:t>
                    </m:r>
                    <m:r>
                      <a:rPr lang="en-US" sz="1800" b="0" i="1" smtClean="0">
                        <a:latin typeface="Cambria Math" panose="02040503050406030204" pitchFamily="18" charset="0"/>
                        <a:ea typeface="Cambria Math" panose="02040503050406030204" pitchFamily="18" charset="0"/>
                      </a:rPr>
                      <m:t>𝐺</m:t>
                    </m:r>
                    <m:nary>
                      <m:naryPr>
                        <m:ctrlPr>
                          <a:rPr lang="en-US" sz="1800" b="0" i="1" smtClean="0">
                            <a:latin typeface="Cambria Math" panose="02040503050406030204" pitchFamily="18" charset="0"/>
                            <a:ea typeface="Cambria Math" panose="02040503050406030204" pitchFamily="18" charset="0"/>
                          </a:rPr>
                        </m:ctrlPr>
                      </m:naryPr>
                      <m:sub>
                        <m:r>
                          <m:rPr>
                            <m:brk m:alnAt="23"/>
                          </m:rPr>
                          <a:rPr lang="en-US" sz="1800" b="0" i="1" smtClean="0">
                            <a:latin typeface="Cambria Math" panose="02040503050406030204" pitchFamily="18" charset="0"/>
                            <a:ea typeface="Cambria Math" panose="02040503050406030204" pitchFamily="18" charset="0"/>
                          </a:rPr>
                          <m:t>0</m:t>
                        </m:r>
                      </m:sub>
                      <m:sup>
                        <m:r>
                          <a:rPr lang="en-US" sz="1800" b="0" i="1" smtClean="0">
                            <a:latin typeface="Cambria Math" panose="02040503050406030204" pitchFamily="18" charset="0"/>
                            <a:ea typeface="Cambria Math" panose="02040503050406030204" pitchFamily="18" charset="0"/>
                          </a:rPr>
                          <m:t>𝑅</m:t>
                        </m:r>
                      </m:sup>
                      <m:e>
                        <m:r>
                          <a:rPr lang="en-US" sz="1800" i="1">
                            <a:latin typeface="Cambria Math" panose="02040503050406030204" pitchFamily="18" charset="0"/>
                            <a:ea typeface="Cambria Math" panose="02040503050406030204" pitchFamily="18" charset="0"/>
                          </a:rPr>
                          <m:t>𝑟</m:t>
                        </m:r>
                        <m:r>
                          <a:rPr lang="en-US" sz="1800">
                            <a:latin typeface="Cambria Math" panose="02040503050406030204" pitchFamily="18" charset="0"/>
                            <a:ea typeface="Cambria Math" panose="02040503050406030204" pitchFamily="18" charset="0"/>
                          </a:rPr>
                          <m:t> </m:t>
                        </m:r>
                        <m:r>
                          <a:rPr lang="en-US" sz="1800" i="1">
                            <a:latin typeface="Cambria Math" panose="02040503050406030204" pitchFamily="18" charset="0"/>
                            <a:ea typeface="Cambria Math" panose="02040503050406030204" pitchFamily="18" charset="0"/>
                          </a:rPr>
                          <m:t>𝑑𝑟</m:t>
                        </m:r>
                      </m:e>
                    </m:nary>
                  </m:oMath>
                </a14:m>
                <a:r>
                  <a:rPr lang="en-US" sz="1800" i="1" dirty="0"/>
                  <a:t>,</a:t>
                </a:r>
              </a:p>
            </p:txBody>
          </p:sp>
        </mc:Choice>
        <mc:Fallback xmlns="">
          <p:sp>
            <p:nvSpPr>
              <p:cNvPr id="8" name="TextBox 7">
                <a:extLst>
                  <a:ext uri="{FF2B5EF4-FFF2-40B4-BE49-F238E27FC236}">
                    <a16:creationId xmlns:a16="http://schemas.microsoft.com/office/drawing/2014/main" id="{2ED42EED-F6E7-4AEE-B88D-32177AE899C9}"/>
                  </a:ext>
                </a:extLst>
              </p:cNvPr>
              <p:cNvSpPr txBox="1">
                <a:spLocks noRot="1" noChangeAspect="1" noMove="1" noResize="1" noEditPoints="1" noAdjustHandles="1" noChangeArrowheads="1" noChangeShapeType="1" noTextEdit="1"/>
              </p:cNvSpPr>
              <p:nvPr/>
            </p:nvSpPr>
            <p:spPr>
              <a:xfrm>
                <a:off x="4713945" y="1814773"/>
                <a:ext cx="2764107" cy="410305"/>
              </a:xfrm>
              <a:prstGeom prst="rect">
                <a:avLst/>
              </a:prstGeom>
              <a:blipFill>
                <a:blip r:embed="rId4"/>
                <a:stretch>
                  <a:fillRect l="-18062" t="-132836" r="-6167" b="-19701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1D9D1FCB-8011-4EDD-828A-5A217C5D42AF}"/>
                  </a:ext>
                </a:extLst>
              </p:cNvPr>
              <p:cNvSpPr txBox="1"/>
              <p:nvPr/>
            </p:nvSpPr>
            <p:spPr>
              <a:xfrm>
                <a:off x="4148663" y="2494422"/>
                <a:ext cx="3894673" cy="393121"/>
              </a:xfrm>
              <a:prstGeom prst="rect">
                <a:avLst/>
              </a:prstGeom>
              <a:solidFill>
                <a:schemeClr val="tx2">
                  <a:lumMod val="40000"/>
                  <a:lumOff val="60000"/>
                </a:schemeClr>
              </a:solidFill>
            </p:spPr>
            <p:txBody>
              <a:bodyPr wrap="square" lIns="0" tIns="0" rIns="0" bIns="0" rtlCol="0">
                <a:spAutoFit/>
              </a:bodyPr>
              <a:lstStyle/>
              <a:p>
                <a:pPr algn="l"/>
                <a14:m>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𝑃</m:t>
                        </m:r>
                      </m:e>
                      <m:sub>
                        <m:r>
                          <a:rPr lang="en-US" sz="1800" b="0" i="1" smtClean="0">
                            <a:latin typeface="Cambria Math" panose="02040503050406030204" pitchFamily="18" charset="0"/>
                          </a:rPr>
                          <m:t>𝑐</m:t>
                        </m:r>
                      </m:sub>
                    </m:sSub>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num>
                      <m:den>
                        <m:r>
                          <a:rPr lang="en-US" sz="1800" b="0" i="1" smtClean="0">
                            <a:latin typeface="Cambria Math" panose="02040503050406030204" pitchFamily="18" charset="0"/>
                          </a:rPr>
                          <m:t>3</m:t>
                        </m:r>
                      </m:den>
                    </m:f>
                    <m:r>
                      <a:rPr lang="en-US" sz="1800" b="0" i="1" smtClean="0">
                        <a:latin typeface="Cambria Math" panose="02040503050406030204" pitchFamily="18" charset="0"/>
                        <a:ea typeface="Cambria Math" panose="02040503050406030204" pitchFamily="18" charset="0"/>
                      </a:rPr>
                      <m:t>𝜋</m:t>
                    </m:r>
                    <m:r>
                      <a:rPr lang="en-US" sz="1800" b="0" i="1" smtClean="0">
                        <a:latin typeface="Cambria Math" panose="02040503050406030204" pitchFamily="18" charset="0"/>
                        <a:ea typeface="Cambria Math" panose="02040503050406030204" pitchFamily="18" charset="0"/>
                      </a:rPr>
                      <m:t>𝐺</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𝜌</m:t>
                            </m:r>
                          </m:e>
                        </m:d>
                      </m:e>
                      <m:sup>
                        <m:r>
                          <a:rPr lang="en-US" sz="1800" i="1">
                            <a:latin typeface="Cambria Math" panose="02040503050406030204" pitchFamily="18" charset="0"/>
                          </a:rPr>
                          <m:t>2</m:t>
                        </m:r>
                      </m:sup>
                    </m:sSup>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𝑅</m:t>
                        </m:r>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≈1.4×</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10</m:t>
                        </m:r>
                      </m:e>
                      <m:sup>
                        <m:r>
                          <a:rPr lang="en-US" sz="1800" b="0" i="1" smtClean="0">
                            <a:latin typeface="Cambria Math" panose="02040503050406030204" pitchFamily="18" charset="0"/>
                            <a:ea typeface="Cambria Math" panose="02040503050406030204" pitchFamily="18" charset="0"/>
                          </a:rPr>
                          <m:t>−10</m:t>
                        </m:r>
                      </m:sup>
                    </m:sSup>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𝜌</m:t>
                            </m:r>
                          </m:e>
                        </m:d>
                      </m:e>
                      <m:sup>
                        <m:r>
                          <a:rPr lang="en-US" sz="1800" i="1">
                            <a:latin typeface="Cambria Math" panose="02040503050406030204" pitchFamily="18" charset="0"/>
                          </a:rPr>
                          <m:t>2</m:t>
                        </m:r>
                      </m:sup>
                    </m:sSup>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𝑅</m:t>
                        </m:r>
                      </m:e>
                      <m:sup>
                        <m:r>
                          <a:rPr lang="en-US" sz="1800" i="1">
                            <a:latin typeface="Cambria Math" panose="02040503050406030204" pitchFamily="18" charset="0"/>
                            <a:ea typeface="Cambria Math" panose="02040503050406030204" pitchFamily="18" charset="0"/>
                          </a:rPr>
                          <m:t>2</m:t>
                        </m:r>
                      </m:sup>
                    </m:sSup>
                  </m:oMath>
                </a14:m>
                <a:r>
                  <a:rPr lang="en-US" sz="1800" i="1" dirty="0"/>
                  <a:t>.</a:t>
                </a:r>
              </a:p>
            </p:txBody>
          </p:sp>
        </mc:Choice>
        <mc:Fallback>
          <p:sp>
            <p:nvSpPr>
              <p:cNvPr id="9" name="TextBox 8">
                <a:extLst>
                  <a:ext uri="{FF2B5EF4-FFF2-40B4-BE49-F238E27FC236}">
                    <a16:creationId xmlns:a16="http://schemas.microsoft.com/office/drawing/2014/main" id="{1D9D1FCB-8011-4EDD-828A-5A217C5D42AF}"/>
                  </a:ext>
                </a:extLst>
              </p:cNvPr>
              <p:cNvSpPr txBox="1">
                <a:spLocks noRot="1" noChangeAspect="1" noMove="1" noResize="1" noEditPoints="1" noAdjustHandles="1" noChangeArrowheads="1" noChangeShapeType="1" noTextEdit="1"/>
              </p:cNvSpPr>
              <p:nvPr/>
            </p:nvSpPr>
            <p:spPr>
              <a:xfrm>
                <a:off x="4148663" y="2494422"/>
                <a:ext cx="3894673" cy="393121"/>
              </a:xfrm>
              <a:prstGeom prst="rect">
                <a:avLst/>
              </a:prstGeom>
              <a:blipFill>
                <a:blip r:embed="rId5"/>
                <a:stretch>
                  <a:fillRect l="-2194" t="-7692" r="-157" b="-18462"/>
                </a:stretch>
              </a:blipFill>
            </p:spPr>
            <p:txBody>
              <a:bodyPr/>
              <a:lstStyle/>
              <a:p>
                <a:r>
                  <a:rPr lang="en-US">
                    <a:noFill/>
                  </a:rPr>
                  <a:t> </a:t>
                </a:r>
              </a:p>
            </p:txBody>
          </p:sp>
        </mc:Fallback>
      </mc:AlternateContent>
    </p:spTree>
    <p:extLst>
      <p:ext uri="{BB962C8B-B14F-4D97-AF65-F5344CB8AC3E}">
        <p14:creationId xmlns:p14="http://schemas.microsoft.com/office/powerpoint/2010/main" val="282837518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6A214-9443-4393-99BF-8334E8BA23EE}"/>
              </a:ext>
            </a:extLst>
          </p:cNvPr>
          <p:cNvSpPr>
            <a:spLocks noGrp="1"/>
          </p:cNvSpPr>
          <p:nvPr>
            <p:ph type="title"/>
          </p:nvPr>
        </p:nvSpPr>
        <p:spPr>
          <a:xfrm>
            <a:off x="609600" y="165320"/>
            <a:ext cx="10972800" cy="914400"/>
          </a:xfrm>
        </p:spPr>
        <p:txBody>
          <a:bodyPr/>
          <a:lstStyle/>
          <a:p>
            <a:r>
              <a:rPr lang="en-US" dirty="0"/>
              <a:t>Venus’ Visual Appearance</a:t>
            </a:r>
          </a:p>
        </p:txBody>
      </p:sp>
      <p:sp>
        <p:nvSpPr>
          <p:cNvPr id="3" name="Text Placeholder 2">
            <a:extLst>
              <a:ext uri="{FF2B5EF4-FFF2-40B4-BE49-F238E27FC236}">
                <a16:creationId xmlns:a16="http://schemas.microsoft.com/office/drawing/2014/main" id="{D6ADF89A-8CA2-4CB6-A730-F4799C0F5035}"/>
              </a:ext>
            </a:extLst>
          </p:cNvPr>
          <p:cNvSpPr>
            <a:spLocks noGrp="1"/>
          </p:cNvSpPr>
          <p:nvPr>
            <p:ph type="body" sz="half" idx="1"/>
          </p:nvPr>
        </p:nvSpPr>
        <p:spPr>
          <a:xfrm>
            <a:off x="417689" y="1151467"/>
            <a:ext cx="5993282" cy="4944533"/>
          </a:xfrm>
        </p:spPr>
        <p:txBody>
          <a:bodyPr/>
          <a:lstStyle/>
          <a:p>
            <a:r>
              <a:rPr lang="en-US" sz="1800" dirty="0"/>
              <a:t>Venus appears completely cloud covered, with a high albedo (0.67).  In normal, unprocessed light, it appears a nearly featureless white:</a:t>
            </a:r>
          </a:p>
          <a:p>
            <a:endParaRPr lang="en-US" sz="1800" dirty="0"/>
          </a:p>
          <a:p>
            <a:endParaRPr lang="en-US" sz="1800" dirty="0"/>
          </a:p>
          <a:p>
            <a:endParaRPr lang="en-US" sz="1800" dirty="0"/>
          </a:p>
          <a:p>
            <a:pPr marL="0" indent="0">
              <a:buNone/>
            </a:pPr>
            <a:r>
              <a:rPr lang="en-US" sz="1800" dirty="0"/>
              <a:t>True-color image taken</a:t>
            </a:r>
          </a:p>
          <a:p>
            <a:pPr marL="0" indent="0">
              <a:spcBef>
                <a:spcPts val="0"/>
              </a:spcBef>
              <a:buNone/>
            </a:pPr>
            <a:r>
              <a:rPr lang="en-US" sz="1800" dirty="0"/>
              <a:t>by Mariner 10 (flyby)</a:t>
            </a:r>
          </a:p>
          <a:p>
            <a:pPr marL="0" indent="0">
              <a:buNone/>
            </a:pPr>
            <a:r>
              <a:rPr lang="en-US" sz="1200" dirty="0"/>
              <a:t>https://en.wikipedia.org/wiki/Venus</a:t>
            </a:r>
          </a:p>
          <a:p>
            <a:endParaRPr lang="en-US" sz="1800" dirty="0"/>
          </a:p>
          <a:p>
            <a:endParaRPr lang="en-US" sz="1800" dirty="0"/>
          </a:p>
          <a:p>
            <a:endParaRPr lang="en-US" sz="1800" dirty="0"/>
          </a:p>
          <a:p>
            <a:endParaRPr lang="en-US" sz="1800" dirty="0"/>
          </a:p>
          <a:p>
            <a:r>
              <a:rPr lang="en-US" sz="1800" dirty="0"/>
              <a:t>In ultraviolet or infrared light, swirling wind patterns can be seen in the clouds, as shown in these photos from Galileo and Akatsuki.</a:t>
            </a:r>
          </a:p>
        </p:txBody>
      </p:sp>
      <p:pic>
        <p:nvPicPr>
          <p:cNvPr id="7" name="Content Placeholder 6">
            <a:extLst>
              <a:ext uri="{FF2B5EF4-FFF2-40B4-BE49-F238E27FC236}">
                <a16:creationId xmlns:a16="http://schemas.microsoft.com/office/drawing/2014/main" id="{C0BE4CB4-8F0D-4B4C-BD74-4EA59B2CFA60}"/>
              </a:ext>
            </a:extLst>
          </p:cNvPr>
          <p:cNvPicPr>
            <a:picLocks noGrp="1" noChangeAspect="1"/>
          </p:cNvPicPr>
          <p:nvPr>
            <p:ph sz="quarter" idx="2"/>
          </p:nvPr>
        </p:nvPicPr>
        <p:blipFill>
          <a:blip r:embed="rId2"/>
          <a:stretch>
            <a:fillRect/>
          </a:stretch>
        </p:blipFill>
        <p:spPr>
          <a:xfrm>
            <a:off x="6410971" y="1223386"/>
            <a:ext cx="3557116" cy="4623507"/>
          </a:xfrm>
          <a:prstGeom prst="rect">
            <a:avLst/>
          </a:prstGeom>
        </p:spPr>
      </p:pic>
      <p:sp>
        <p:nvSpPr>
          <p:cNvPr id="5" name="Content Placeholder 4">
            <a:extLst>
              <a:ext uri="{FF2B5EF4-FFF2-40B4-BE49-F238E27FC236}">
                <a16:creationId xmlns:a16="http://schemas.microsoft.com/office/drawing/2014/main" id="{095A7123-34FC-4FD9-81B9-B577B6F06118}"/>
              </a:ext>
            </a:extLst>
          </p:cNvPr>
          <p:cNvSpPr>
            <a:spLocks noGrp="1"/>
          </p:cNvSpPr>
          <p:nvPr>
            <p:ph sz="quarter" idx="3"/>
          </p:nvPr>
        </p:nvSpPr>
        <p:spPr>
          <a:xfrm>
            <a:off x="9968087" y="1472492"/>
            <a:ext cx="2114211" cy="4623507"/>
          </a:xfrm>
        </p:spPr>
        <p:txBody>
          <a:bodyPr/>
          <a:lstStyle/>
          <a:p>
            <a:pPr marL="0" indent="0">
              <a:buNone/>
            </a:pPr>
            <a:r>
              <a:rPr lang="en-US" sz="1600" dirty="0"/>
              <a:t>Images from Galileo (a Jupiter probe that used Venus as a gravity assist) 1 day apart, except the bottom two images were taken 2 hours apart.  Note that the clouds are lagging behind at the equator, and the patterns move right to left in the figure.  The temperate zones have the equivalent of jet streams, like we see on Earth.</a:t>
            </a:r>
          </a:p>
        </p:txBody>
      </p:sp>
      <p:sp>
        <p:nvSpPr>
          <p:cNvPr id="6" name="Date Placeholder 5">
            <a:extLst>
              <a:ext uri="{FF2B5EF4-FFF2-40B4-BE49-F238E27FC236}">
                <a16:creationId xmlns:a16="http://schemas.microsoft.com/office/drawing/2014/main" id="{004C5760-40F1-4019-A81F-0E2FA6B7F280}"/>
              </a:ext>
            </a:extLst>
          </p:cNvPr>
          <p:cNvSpPr>
            <a:spLocks noGrp="1"/>
          </p:cNvSpPr>
          <p:nvPr>
            <p:ph type="dt" sz="half" idx="10"/>
          </p:nvPr>
        </p:nvSpPr>
        <p:spPr/>
        <p:txBody>
          <a:bodyPr/>
          <a:lstStyle/>
          <a:p>
            <a:pPr>
              <a:defRPr/>
            </a:pPr>
            <a:r>
              <a:rPr lang="en-US"/>
              <a:t>October 30, 2018</a:t>
            </a:r>
            <a:endParaRPr lang="en-US" altLang="zh-CN"/>
          </a:p>
        </p:txBody>
      </p:sp>
      <p:grpSp>
        <p:nvGrpSpPr>
          <p:cNvPr id="11" name="Group 10">
            <a:extLst>
              <a:ext uri="{FF2B5EF4-FFF2-40B4-BE49-F238E27FC236}">
                <a16:creationId xmlns:a16="http://schemas.microsoft.com/office/drawing/2014/main" id="{54403F9C-42FE-4CFB-B583-B80096BD51ED}"/>
              </a:ext>
            </a:extLst>
          </p:cNvPr>
          <p:cNvGrpSpPr/>
          <p:nvPr/>
        </p:nvGrpSpPr>
        <p:grpSpPr>
          <a:xfrm>
            <a:off x="6410971" y="1162993"/>
            <a:ext cx="5671327" cy="4880200"/>
            <a:chOff x="6410971" y="1162993"/>
            <a:chExt cx="5671327" cy="4880200"/>
          </a:xfrm>
        </p:grpSpPr>
        <p:pic>
          <p:nvPicPr>
            <p:cNvPr id="8" name="Picture 7">
              <a:extLst>
                <a:ext uri="{FF2B5EF4-FFF2-40B4-BE49-F238E27FC236}">
                  <a16:creationId xmlns:a16="http://schemas.microsoft.com/office/drawing/2014/main" id="{554080DD-CB13-4166-9527-A1A05E98577B}"/>
                </a:ext>
              </a:extLst>
            </p:cNvPr>
            <p:cNvPicPr>
              <a:picLocks noChangeAspect="1"/>
            </p:cNvPicPr>
            <p:nvPr/>
          </p:nvPicPr>
          <p:blipFill rotWithShape="1">
            <a:blip r:embed="rId3"/>
            <a:srcRect b="10588"/>
            <a:stretch/>
          </p:blipFill>
          <p:spPr>
            <a:xfrm>
              <a:off x="6410971" y="1162993"/>
              <a:ext cx="3557116" cy="4755647"/>
            </a:xfrm>
            <a:prstGeom prst="rect">
              <a:avLst/>
            </a:prstGeom>
          </p:spPr>
        </p:pic>
        <p:sp>
          <p:nvSpPr>
            <p:cNvPr id="9" name="Content Placeholder 4">
              <a:extLst>
                <a:ext uri="{FF2B5EF4-FFF2-40B4-BE49-F238E27FC236}">
                  <a16:creationId xmlns:a16="http://schemas.microsoft.com/office/drawing/2014/main" id="{DFCB99F6-5231-49BA-9DB5-55D1E0220F83}"/>
                </a:ext>
              </a:extLst>
            </p:cNvPr>
            <p:cNvSpPr txBox="1">
              <a:spLocks/>
            </p:cNvSpPr>
            <p:nvPr/>
          </p:nvSpPr>
          <p:spPr bwMode="auto">
            <a:xfrm>
              <a:off x="9968087" y="1419686"/>
              <a:ext cx="2114211" cy="4623507"/>
            </a:xfrm>
            <a:prstGeom prst="rect">
              <a:avLst/>
            </a:prstGeom>
            <a:solidFill>
              <a:schemeClr val="tx1"/>
            </a:solid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a:lstStyle>
            <a:p>
              <a:pPr marL="0" indent="0">
                <a:buFont typeface="Wingdings" panose="05000000000000000000" pitchFamily="2" charset="2"/>
                <a:buNone/>
              </a:pPr>
              <a:r>
                <a:rPr lang="en-US" sz="1600" kern="0" dirty="0"/>
                <a:t>Images from Japanese spacecraft Akatsuki, of the night-side clouds of Venus in the infrared. </a:t>
              </a:r>
            </a:p>
            <a:p>
              <a:pPr marL="0" indent="0">
                <a:buFont typeface="Wingdings" panose="05000000000000000000" pitchFamily="2" charset="2"/>
                <a:buNone/>
              </a:pPr>
              <a:r>
                <a:rPr lang="en-US" sz="1600" kern="0" dirty="0"/>
                <a:t>From the </a:t>
              </a:r>
              <a:r>
                <a:rPr lang="en-US" sz="1600" kern="0" dirty="0">
                  <a:hlinkClick r:id="rId4"/>
                </a:rPr>
                <a:t>web site</a:t>
              </a:r>
              <a:r>
                <a:rPr lang="en-US" sz="1600" kern="0" dirty="0"/>
                <a:t>:</a:t>
              </a:r>
            </a:p>
            <a:p>
              <a:pPr marL="0" indent="0">
                <a:buNone/>
              </a:pPr>
              <a:r>
                <a:rPr lang="en-US" sz="1600" i="1" kern="0" dirty="0"/>
                <a:t>This view of Venus was acquired by the Japanese Akatsuki spacecraft's IR2 camera, which observes—among other things—the "warmth" of the planet's atmosphere on its nocturnal side.</a:t>
              </a:r>
            </a:p>
          </p:txBody>
        </p:sp>
        <p:pic>
          <p:nvPicPr>
            <p:cNvPr id="10" name="Picture 9">
              <a:extLst>
                <a:ext uri="{FF2B5EF4-FFF2-40B4-BE49-F238E27FC236}">
                  <a16:creationId xmlns:a16="http://schemas.microsoft.com/office/drawing/2014/main" id="{5BDCEE49-8454-489A-AE2F-861A3104DB5B}"/>
                </a:ext>
              </a:extLst>
            </p:cNvPr>
            <p:cNvPicPr>
              <a:picLocks noChangeAspect="1"/>
            </p:cNvPicPr>
            <p:nvPr/>
          </p:nvPicPr>
          <p:blipFill>
            <a:blip r:embed="rId5"/>
            <a:stretch>
              <a:fillRect/>
            </a:stretch>
          </p:blipFill>
          <p:spPr>
            <a:xfrm>
              <a:off x="6410971" y="1255780"/>
              <a:ext cx="1895475" cy="200025"/>
            </a:xfrm>
            <a:prstGeom prst="rect">
              <a:avLst/>
            </a:prstGeom>
          </p:spPr>
        </p:pic>
      </p:grpSp>
      <p:pic>
        <p:nvPicPr>
          <p:cNvPr id="12" name="Picture 11">
            <a:extLst>
              <a:ext uri="{FF2B5EF4-FFF2-40B4-BE49-F238E27FC236}">
                <a16:creationId xmlns:a16="http://schemas.microsoft.com/office/drawing/2014/main" id="{38911A3F-A1CB-4A28-A815-3B482582E383}"/>
              </a:ext>
            </a:extLst>
          </p:cNvPr>
          <p:cNvPicPr>
            <a:picLocks noChangeAspect="1"/>
          </p:cNvPicPr>
          <p:nvPr/>
        </p:nvPicPr>
        <p:blipFill>
          <a:blip r:embed="rId6"/>
          <a:stretch>
            <a:fillRect/>
          </a:stretch>
        </p:blipFill>
        <p:spPr>
          <a:xfrm>
            <a:off x="3057086" y="2077088"/>
            <a:ext cx="3150655" cy="3150655"/>
          </a:xfrm>
          <a:prstGeom prst="rect">
            <a:avLst/>
          </a:prstGeom>
        </p:spPr>
      </p:pic>
    </p:spTree>
    <p:extLst>
      <p:ext uri="{BB962C8B-B14F-4D97-AF65-F5344CB8AC3E}">
        <p14:creationId xmlns:p14="http://schemas.microsoft.com/office/powerpoint/2010/main" val="10687727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074" y="106031"/>
            <a:ext cx="8461641" cy="914400"/>
          </a:xfrm>
        </p:spPr>
        <p:txBody>
          <a:bodyPr/>
          <a:lstStyle/>
          <a:p>
            <a:r>
              <a:rPr lang="en-US" dirty="0"/>
              <a:t>Venus’ Atmosphere</a:t>
            </a:r>
          </a:p>
        </p:txBody>
      </p:sp>
      <p:sp>
        <p:nvSpPr>
          <p:cNvPr id="3" name="Text Placeholder 2"/>
          <p:cNvSpPr>
            <a:spLocks noGrp="1"/>
          </p:cNvSpPr>
          <p:nvPr>
            <p:ph type="body" sz="half" idx="1"/>
          </p:nvPr>
        </p:nvSpPr>
        <p:spPr>
          <a:xfrm>
            <a:off x="371074" y="894943"/>
            <a:ext cx="7907164" cy="5107022"/>
          </a:xfrm>
        </p:spPr>
        <p:txBody>
          <a:bodyPr>
            <a:noAutofit/>
          </a:bodyPr>
          <a:lstStyle/>
          <a:p>
            <a:r>
              <a:rPr lang="en-US" sz="1800" dirty="0"/>
              <a:t>Because Venus’ atmosphere is so thick (surface pressure around 90 </a:t>
            </a:r>
            <a:r>
              <a:rPr lang="en-US" sz="1800" dirty="0" err="1"/>
              <a:t>atm</a:t>
            </a:r>
            <a:r>
              <a:rPr lang="en-US" sz="1800" dirty="0"/>
              <a:t>), it extends much higher above the planet.  Any temperature inversions such as in Earth’s atmosphere (caused by absorption of X-rays and UV) would occur at greater heights than in the plot at right, so the temperature falls with height all the way to 70 km.</a:t>
            </a:r>
          </a:p>
          <a:p>
            <a:r>
              <a:rPr lang="en-US" sz="1800" dirty="0"/>
              <a:t>The composition is mostly CO</a:t>
            </a:r>
            <a:r>
              <a:rPr lang="en-US" sz="1800" baseline="-25000" dirty="0"/>
              <a:t>2</a:t>
            </a:r>
            <a:r>
              <a:rPr lang="en-US" sz="1800" dirty="0"/>
              <a:t> (carbon dioxide), which is a major greenhouse gas.  The greenhouse effect causes the temperature at the surface to be &gt;450 C, hot enough to melt lead, tin, and zinc.  There are only trace amounts of water.</a:t>
            </a:r>
          </a:p>
          <a:p>
            <a:r>
              <a:rPr lang="en-US" sz="1800" dirty="0"/>
              <a:t>The following reactions create sulfuric acid in the upper layers of the atmosphere:</a:t>
            </a:r>
          </a:p>
          <a:p>
            <a:endParaRPr lang="en-US" sz="1800" dirty="0"/>
          </a:p>
          <a:p>
            <a:endParaRPr lang="en-US" sz="1800" dirty="0"/>
          </a:p>
          <a:p>
            <a:endParaRPr lang="en-US" sz="1800" dirty="0"/>
          </a:p>
          <a:p>
            <a:r>
              <a:rPr lang="en-US" sz="1800" dirty="0"/>
              <a:t>The heat, pressure, and acidic environment make Venus a very forbidding place!</a:t>
            </a:r>
          </a:p>
          <a:p>
            <a:r>
              <a:rPr lang="en-US" sz="1800" dirty="0"/>
              <a:t>90 </a:t>
            </a:r>
            <a:r>
              <a:rPr lang="en-US" sz="1800" dirty="0" err="1"/>
              <a:t>atm</a:t>
            </a:r>
            <a:r>
              <a:rPr lang="en-US" sz="1800" dirty="0"/>
              <a:t> is the pressure about 900 m below the Earth’s ocean surface!</a:t>
            </a:r>
          </a:p>
        </p:txBody>
      </p:sp>
      <p:sp>
        <p:nvSpPr>
          <p:cNvPr id="6" name="Date Placeholder 5"/>
          <p:cNvSpPr>
            <a:spLocks noGrp="1"/>
          </p:cNvSpPr>
          <p:nvPr>
            <p:ph type="dt" sz="half" idx="10"/>
          </p:nvPr>
        </p:nvSpPr>
        <p:spPr/>
        <p:txBody>
          <a:bodyPr/>
          <a:lstStyle/>
          <a:p>
            <a:pPr>
              <a:defRPr/>
            </a:pPr>
            <a:r>
              <a:rPr lang="en-US"/>
              <a:t>October 30, 2018</a:t>
            </a:r>
            <a:endParaRPr lang="en-US" altLang="zh-CN" dirty="0"/>
          </a:p>
        </p:txBody>
      </p:sp>
      <p:pic>
        <p:nvPicPr>
          <p:cNvPr id="4" name="Picture 3"/>
          <p:cNvPicPr>
            <a:picLocks noChangeAspect="1"/>
          </p:cNvPicPr>
          <p:nvPr/>
        </p:nvPicPr>
        <p:blipFill>
          <a:blip r:embed="rId2"/>
          <a:stretch>
            <a:fillRect/>
          </a:stretch>
        </p:blipFill>
        <p:spPr>
          <a:xfrm>
            <a:off x="8362950" y="1"/>
            <a:ext cx="3829050" cy="6050604"/>
          </a:xfrm>
          <a:prstGeom prst="rect">
            <a:avLst/>
          </a:prstGeom>
        </p:spPr>
      </p:pic>
      <p:sp>
        <p:nvSpPr>
          <p:cNvPr id="5" name="Rectangle 2"/>
          <p:cNvSpPr>
            <a:spLocks noChangeArrowheads="1"/>
          </p:cNvSpPr>
          <p:nvPr/>
        </p:nvSpPr>
        <p:spPr bwMode="auto">
          <a:xfrm>
            <a:off x="2315183" y="4045557"/>
            <a:ext cx="3531140" cy="9855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53920" tIns="45720" rIns="0" bIns="1587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CO</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2</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CO</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O</a:t>
            </a:r>
            <a:endPar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SO</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2</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O</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SO</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3</a:t>
            </a:r>
            <a:endPar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a:p>
            <a:pPr marL="457200" marR="0" lvl="1" indent="-45720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2</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SO</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3</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+ 4</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H</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2</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O</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 2</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H</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2</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SO</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4</a:t>
            </a:r>
            <a:r>
              <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H</a:t>
            </a:r>
            <a:r>
              <a:rPr kumimoji="0" lang="en-US" altLang="en-US" sz="1600" b="0" i="0" u="none" strike="noStrike" cap="none" normalizeH="0" baseline="-30000" dirty="0">
                <a:ln>
                  <a:noFill/>
                </a:ln>
                <a:solidFill>
                  <a:srgbClr val="0B0080"/>
                </a:solidFill>
                <a:effectLst/>
                <a:latin typeface="Arial" panose="020B0604020202020204" pitchFamily="34" charset="0"/>
                <a:cs typeface="Arial" panose="020B0604020202020204" pitchFamily="34" charset="0"/>
              </a:rPr>
              <a:t>2</a:t>
            </a:r>
            <a:r>
              <a:rPr kumimoji="0" lang="en-US" altLang="en-US" sz="2000" b="0" i="0" u="none" strike="noStrike" cap="none" normalizeH="0" baseline="0" dirty="0">
                <a:ln>
                  <a:noFill/>
                </a:ln>
                <a:solidFill>
                  <a:srgbClr val="0B0080"/>
                </a:solidFill>
                <a:effectLst/>
                <a:latin typeface="Arial" panose="020B0604020202020204" pitchFamily="34" charset="0"/>
                <a:cs typeface="Arial" panose="020B0604020202020204" pitchFamily="34" charset="0"/>
              </a:rPr>
              <a:t>O</a:t>
            </a:r>
            <a:endParaRPr kumimoji="0" lang="en-US" altLang="en-US" sz="2000" b="0" i="0" u="none" strike="noStrike" cap="none" normalizeH="0" baseline="0" dirty="0">
              <a:ln>
                <a:noFill/>
              </a:ln>
              <a:solidFill>
                <a:srgbClr val="22222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785161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 Absorption by Greenhouse Gases</a:t>
            </a:r>
          </a:p>
        </p:txBody>
      </p:sp>
      <p:sp>
        <p:nvSpPr>
          <p:cNvPr id="3" name="Text Placeholder 2"/>
          <p:cNvSpPr>
            <a:spLocks noGrp="1"/>
          </p:cNvSpPr>
          <p:nvPr>
            <p:ph type="body" sz="half" idx="1"/>
          </p:nvPr>
        </p:nvSpPr>
        <p:spPr>
          <a:xfrm>
            <a:off x="609600" y="1447800"/>
            <a:ext cx="10972800" cy="935477"/>
          </a:xfrm>
        </p:spPr>
        <p:txBody>
          <a:bodyPr/>
          <a:lstStyle/>
          <a:p>
            <a:r>
              <a:rPr lang="en-US" sz="1800" dirty="0"/>
              <a:t>The demonstration below shows how glass can block infrared light, even though it is transparent to visible light.  This is also a feature of certain gasses, called greenhouse gases.  These include methane, carbon dioxide, and water.</a:t>
            </a:r>
          </a:p>
        </p:txBody>
      </p:sp>
      <p:sp>
        <p:nvSpPr>
          <p:cNvPr id="6" name="Date Placeholder 5"/>
          <p:cNvSpPr>
            <a:spLocks noGrp="1"/>
          </p:cNvSpPr>
          <p:nvPr>
            <p:ph type="dt" sz="half" idx="10"/>
          </p:nvPr>
        </p:nvSpPr>
        <p:spPr/>
        <p:txBody>
          <a:bodyPr/>
          <a:lstStyle/>
          <a:p>
            <a:pPr>
              <a:defRPr/>
            </a:pPr>
            <a:r>
              <a:rPr lang="en-US"/>
              <a:t>October 30, 2018</a:t>
            </a:r>
            <a:endParaRPr lang="en-US" altLang="zh-CN"/>
          </a:p>
        </p:txBody>
      </p:sp>
      <p:pic>
        <p:nvPicPr>
          <p:cNvPr id="2050" name="Picture 2" descr="https://web.njit.edu/~gary/320/assets/maxresdefault.jpg"/>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605392"/>
            <a:ext cx="5969179" cy="335766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bwMode="auto">
          <a:xfrm>
            <a:off x="609600" y="2300592"/>
            <a:ext cx="5486400" cy="359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9999FF"/>
              </a:buClr>
              <a:buSzPct val="80000"/>
              <a:buFont typeface="Wingdings" panose="05000000000000000000" pitchFamily="2" charset="2"/>
              <a:buChar char="q"/>
              <a:defRPr sz="3200">
                <a:solidFill>
                  <a:schemeClr val="bg2"/>
                </a:solidFill>
                <a:latin typeface="+mn-lt"/>
                <a:ea typeface="+mn-ea"/>
                <a:cs typeface="+mn-cs"/>
              </a:defRPr>
            </a:lvl1pPr>
            <a:lvl2pPr marL="742950" indent="-285750" algn="l" rtl="0" eaLnBrk="0" fontAlgn="base" hangingPunct="0">
              <a:spcBef>
                <a:spcPct val="20000"/>
              </a:spcBef>
              <a:spcAft>
                <a:spcPct val="0"/>
              </a:spcAft>
              <a:buClr>
                <a:srgbClr val="9999FF"/>
              </a:buClr>
              <a:buSzPct val="65000"/>
              <a:buFont typeface="Wingdings" panose="05000000000000000000" pitchFamily="2" charset="2"/>
              <a:buChar char="n"/>
              <a:defRPr sz="2800">
                <a:solidFill>
                  <a:schemeClr val="bg2"/>
                </a:solidFill>
                <a:latin typeface="+mn-lt"/>
              </a:defRPr>
            </a:lvl2pPr>
            <a:lvl3pPr marL="1143000" indent="-228600" algn="l" rtl="0" eaLnBrk="0" fontAlgn="base" hangingPunct="0">
              <a:spcBef>
                <a:spcPct val="20000"/>
              </a:spcBef>
              <a:spcAft>
                <a:spcPct val="0"/>
              </a:spcAft>
              <a:buClr>
                <a:srgbClr val="9999FF"/>
              </a:buClr>
              <a:buSzPct val="65000"/>
              <a:buFont typeface="Wingdings" panose="05000000000000000000" pitchFamily="2" charset="2"/>
              <a:buChar char="n"/>
              <a:defRPr sz="2400">
                <a:solidFill>
                  <a:schemeClr val="bg2"/>
                </a:solidFill>
                <a:latin typeface="+mn-lt"/>
              </a:defRPr>
            </a:lvl3pPr>
            <a:lvl4pPr marL="16002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4pPr>
            <a:lvl5pPr marL="2057400" indent="-228600" algn="l" rtl="0" eaLnBrk="0" fontAlgn="base" hangingPunct="0">
              <a:spcBef>
                <a:spcPct val="20000"/>
              </a:spcBef>
              <a:spcAft>
                <a:spcPct val="0"/>
              </a:spcAft>
              <a:buClr>
                <a:srgbClr val="9999FF"/>
              </a:buClr>
              <a:buSzPct val="65000"/>
              <a:buFont typeface="Wingdings" panose="05000000000000000000" pitchFamily="2" charset="2"/>
              <a:buChar char="n"/>
              <a:defRPr sz="2000">
                <a:solidFill>
                  <a:schemeClr val="bg2"/>
                </a:solidFill>
                <a:latin typeface="+mn-lt"/>
              </a:defRPr>
            </a:lvl5pPr>
            <a:lvl6pPr marL="25146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6pPr>
            <a:lvl7pPr marL="29718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7pPr>
            <a:lvl8pPr marL="34290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8pPr>
            <a:lvl9pPr marL="3886200" indent="-228600" algn="l" rtl="0" fontAlgn="base">
              <a:spcBef>
                <a:spcPct val="20000"/>
              </a:spcBef>
              <a:spcAft>
                <a:spcPct val="0"/>
              </a:spcAft>
              <a:buClr>
                <a:srgbClr val="9999FF"/>
              </a:buClr>
              <a:buSzPct val="65000"/>
              <a:buFont typeface="Wingdings" pitchFamily="2" charset="2"/>
              <a:buChar char="n"/>
              <a:defRPr sz="2000">
                <a:solidFill>
                  <a:schemeClr val="bg2"/>
                </a:solidFill>
                <a:latin typeface="+mn-lt"/>
              </a:defRPr>
            </a:lvl9pPr>
          </a:lstStyle>
          <a:p>
            <a:r>
              <a:rPr lang="en-US" sz="1800" kern="0" dirty="0"/>
              <a:t>It is not hard to see how such gasses do this.  Recall that molecules can vibrate and rotate, and that these energies are quantized.  The various frequencies at which they tend to vibrate or rotate create energy bands (called vibrational or rotational bands) that spread over a wide range of the spectrum (see plot below).  These bands occur in the infrared, and absorb infrared light so that it cannot escape.</a:t>
            </a:r>
          </a:p>
        </p:txBody>
      </p:sp>
      <p:pic>
        <p:nvPicPr>
          <p:cNvPr id="2052" name="Picture 4" descr="Image result for co2 vibrational bands"/>
          <p:cNvPicPr>
            <a:picLocks noChangeAspect="1" noChangeArrowheads="1"/>
          </p:cNvPicPr>
          <p:nvPr/>
        </p:nvPicPr>
        <p:blipFill rotWithShape="1">
          <a:blip r:embed="rId3">
            <a:extLst>
              <a:ext uri="{28A0092B-C50C-407E-A947-70E740481C1C}">
                <a14:useLocalDpi xmlns:a14="http://schemas.microsoft.com/office/drawing/2010/main" val="0"/>
              </a:ext>
            </a:extLst>
          </a:blip>
          <a:srcRect l="4728" t="19878" r="14917"/>
          <a:stretch/>
        </p:blipFill>
        <p:spPr bwMode="auto">
          <a:xfrm>
            <a:off x="544753" y="4815191"/>
            <a:ext cx="5457217" cy="121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67557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074" y="-976"/>
            <a:ext cx="8461641" cy="914400"/>
          </a:xfrm>
        </p:spPr>
        <p:txBody>
          <a:bodyPr/>
          <a:lstStyle/>
          <a:p>
            <a:r>
              <a:rPr lang="en-US" dirty="0"/>
              <a:t>Venus’ Surface Features</a:t>
            </a:r>
          </a:p>
        </p:txBody>
      </p:sp>
      <p:sp>
        <p:nvSpPr>
          <p:cNvPr id="3" name="Text Placeholder 2"/>
          <p:cNvSpPr>
            <a:spLocks noGrp="1"/>
          </p:cNvSpPr>
          <p:nvPr>
            <p:ph type="body" sz="half" idx="1"/>
          </p:nvPr>
        </p:nvSpPr>
        <p:spPr>
          <a:xfrm>
            <a:off x="371074" y="787935"/>
            <a:ext cx="7683428" cy="5107022"/>
          </a:xfrm>
        </p:spPr>
        <p:txBody>
          <a:bodyPr>
            <a:noAutofit/>
          </a:bodyPr>
          <a:lstStyle/>
          <a:p>
            <a:r>
              <a:rPr lang="en-US" sz="1800" dirty="0"/>
              <a:t>Despite the clouds, we actually have detailed knowledge of the surface features of Venus.</a:t>
            </a:r>
          </a:p>
          <a:p>
            <a:r>
              <a:rPr lang="en-US" sz="1800" dirty="0"/>
              <a:t>This was obtained from the NASA Venus orbiter Magellan, which was equipped with a radar mapper that could peer through the clouds and use the radar echoes to determine surface roughness and measure the height of features at high spatial scale.</a:t>
            </a:r>
          </a:p>
          <a:p>
            <a:r>
              <a:rPr lang="en-US" sz="1800" dirty="0"/>
              <a:t>The entire globe (98%) was mapped over the 4-year lifetime of the Magellan probe, providing the map at right.</a:t>
            </a:r>
          </a:p>
          <a:p>
            <a:r>
              <a:rPr lang="en-US" sz="1800" dirty="0"/>
              <a:t>To explore some of these features, </a:t>
            </a:r>
            <a:r>
              <a:rPr lang="en-US" sz="1800" dirty="0">
                <a:hlinkClick r:id="rId2"/>
              </a:rPr>
              <a:t>click this link </a:t>
            </a:r>
            <a:r>
              <a:rPr lang="en-US" sz="1800" dirty="0"/>
              <a:t>to explore further.</a:t>
            </a:r>
          </a:p>
          <a:p>
            <a:r>
              <a:rPr lang="en-US" sz="1800" dirty="0"/>
              <a:t>Even more interesting, in the 1960s-70s the Soviet Union landed </a:t>
            </a:r>
            <a:r>
              <a:rPr lang="en-US" sz="1800" dirty="0" err="1"/>
              <a:t>Venera</a:t>
            </a:r>
            <a:r>
              <a:rPr lang="en-US" sz="1800" dirty="0"/>
              <a:t> probes on Venus.</a:t>
            </a:r>
          </a:p>
        </p:txBody>
      </p:sp>
      <p:sp>
        <p:nvSpPr>
          <p:cNvPr id="6" name="Date Placeholder 5"/>
          <p:cNvSpPr>
            <a:spLocks noGrp="1"/>
          </p:cNvSpPr>
          <p:nvPr>
            <p:ph type="dt" sz="half" idx="10"/>
          </p:nvPr>
        </p:nvSpPr>
        <p:spPr/>
        <p:txBody>
          <a:bodyPr/>
          <a:lstStyle/>
          <a:p>
            <a:pPr>
              <a:defRPr/>
            </a:pPr>
            <a:r>
              <a:rPr lang="en-US"/>
              <a:t>October 30, 2018</a:t>
            </a:r>
            <a:endParaRPr lang="en-US" altLang="zh-CN" dirty="0"/>
          </a:p>
        </p:txBody>
      </p:sp>
      <p:pic>
        <p:nvPicPr>
          <p:cNvPr id="7" name="Picture 6"/>
          <p:cNvPicPr>
            <a:picLocks noChangeAspect="1"/>
          </p:cNvPicPr>
          <p:nvPr/>
        </p:nvPicPr>
        <p:blipFill>
          <a:blip r:embed="rId3"/>
          <a:stretch>
            <a:fillRect/>
          </a:stretch>
        </p:blipFill>
        <p:spPr>
          <a:xfrm>
            <a:off x="8278238" y="1020432"/>
            <a:ext cx="3781931" cy="3819270"/>
          </a:xfrm>
          <a:prstGeom prst="rect">
            <a:avLst/>
          </a:prstGeom>
        </p:spPr>
      </p:pic>
      <p:pic>
        <p:nvPicPr>
          <p:cNvPr id="3075" name="Picture 3" descr="https://web.njit.edu/~gary/320/assets/venera13.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1140" y="3939632"/>
            <a:ext cx="4507620" cy="210124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Image result for Russian venera land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798" y="409612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638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lstStyle/>
          <a:p>
            <a:r>
              <a:rPr lang="en-US" dirty="0"/>
              <a:t>Earth and Moon</a:t>
            </a:r>
          </a:p>
        </p:txBody>
      </p:sp>
      <mc:AlternateContent xmlns:mc="http://schemas.openxmlformats.org/markup-compatibility/2006">
        <mc:Choice xmlns:a14="http://schemas.microsoft.com/office/drawing/2010/main" Requires="a14">
          <p:sp>
            <p:nvSpPr>
              <p:cNvPr id="3" name="Text Placeholder 2"/>
              <p:cNvSpPr>
                <a:spLocks noGrp="1"/>
              </p:cNvSpPr>
              <p:nvPr>
                <p:ph type="body" sz="half" idx="1"/>
              </p:nvPr>
            </p:nvSpPr>
            <p:spPr>
              <a:xfrm>
                <a:off x="379379" y="739302"/>
                <a:ext cx="7488977" cy="5356698"/>
              </a:xfrm>
            </p:spPr>
            <p:txBody>
              <a:bodyPr/>
              <a:lstStyle/>
              <a:p>
                <a:r>
                  <a:rPr lang="en-US" sz="1800" dirty="0"/>
                  <a:t>The Earth is a planet, but one that we can study in great detail.  We know a lot about the structure of the interior of the Earth, but we must remember that other planets may be different in fundamental ways.  We must take what we learn about Earth and compare and contrast it with the other planets.</a:t>
                </a:r>
              </a:p>
              <a:p>
                <a:r>
                  <a:rPr lang="en-US" sz="1800" dirty="0"/>
                  <a:t>The mean or bulk density of a planet is an easily measured quantity that can tell us a great deal about what the planet is made of.  Earth's bulk density is</a:t>
                </a:r>
              </a:p>
              <a:p>
                <a:endParaRPr lang="en-US" sz="1800" dirty="0"/>
              </a:p>
              <a:p>
                <a:endParaRPr lang="en-US" sz="1800" dirty="0"/>
              </a:p>
              <a:p>
                <a:r>
                  <a:rPr lang="en-US" sz="1800" dirty="0"/>
                  <a:t>(compare with the density of water, </a:t>
                </a:r>
                <a14:m>
                  <m:oMath xmlns:m="http://schemas.openxmlformats.org/officeDocument/2006/math">
                    <m:r>
                      <a:rPr lang="en-US" sz="1800" i="1" dirty="0" smtClean="0">
                        <a:latin typeface="Cambria Math" panose="02040503050406030204" pitchFamily="18" charset="0"/>
                      </a:rPr>
                      <m:t>1000 </m:t>
                    </m:r>
                    <m:r>
                      <m:rPr>
                        <m:sty m:val="p"/>
                      </m:rPr>
                      <a:rPr lang="en-US" sz="1800" i="0" dirty="0" smtClean="0">
                        <a:latin typeface="Cambria Math" panose="02040503050406030204" pitchFamily="18" charset="0"/>
                      </a:rPr>
                      <m:t>kg</m:t>
                    </m:r>
                    <m:r>
                      <a:rPr lang="en-US" sz="1800" i="0" dirty="0" smtClean="0">
                        <a:latin typeface="Cambria Math" panose="02040503050406030204" pitchFamily="18" charset="0"/>
                      </a:rPr>
                      <m:t>/</m:t>
                    </m:r>
                    <m:r>
                      <m:rPr>
                        <m:sty m:val="p"/>
                      </m:rPr>
                      <a:rPr lang="en-US" sz="1800" i="0" dirty="0" smtClean="0">
                        <a:latin typeface="Cambria Math" panose="02040503050406030204" pitchFamily="18" charset="0"/>
                      </a:rPr>
                      <m:t>m</m:t>
                    </m:r>
                    <m:r>
                      <a:rPr lang="en-US" sz="1800" i="1" baseline="30000" dirty="0" smtClean="0">
                        <a:latin typeface="Cambria Math" panose="02040503050406030204" pitchFamily="18" charset="0"/>
                      </a:rPr>
                      <m:t>3</m:t>
                    </m:r>
                  </m:oMath>
                </a14:m>
                <a:r>
                  <a:rPr lang="en-US" sz="1800" dirty="0"/>
                  <a:t>).  But the density of the Earth's surface (density of silicate rocks) is only </a:t>
                </a:r>
                <a14:m>
                  <m:oMath xmlns:m="http://schemas.openxmlformats.org/officeDocument/2006/math">
                    <m:r>
                      <a:rPr lang="en-US" sz="1800" i="1" dirty="0" smtClean="0">
                        <a:latin typeface="Cambria Math" panose="02040503050406030204" pitchFamily="18" charset="0"/>
                      </a:rPr>
                      <m:t>2800 </m:t>
                    </m:r>
                    <m:r>
                      <m:rPr>
                        <m:sty m:val="p"/>
                      </m:rPr>
                      <a:rPr lang="en-US" sz="1800" i="0" dirty="0" smtClean="0">
                        <a:latin typeface="Cambria Math" panose="02040503050406030204" pitchFamily="18" charset="0"/>
                      </a:rPr>
                      <m:t>kg</m:t>
                    </m:r>
                    <m:r>
                      <a:rPr lang="en-US" sz="1800" i="0" dirty="0" smtClean="0">
                        <a:latin typeface="Cambria Math" panose="02040503050406030204" pitchFamily="18" charset="0"/>
                      </a:rPr>
                      <m:t>/</m:t>
                    </m:r>
                    <m:r>
                      <m:rPr>
                        <m:sty m:val="p"/>
                      </m:rPr>
                      <a:rPr lang="en-US" sz="1800" i="0" dirty="0" smtClean="0">
                        <a:latin typeface="Cambria Math" panose="02040503050406030204" pitchFamily="18" charset="0"/>
                      </a:rPr>
                      <m:t>m</m:t>
                    </m:r>
                    <m:r>
                      <a:rPr lang="en-US" sz="1800" i="1" baseline="30000" dirty="0" smtClean="0">
                        <a:latin typeface="Cambria Math" panose="02040503050406030204" pitchFamily="18" charset="0"/>
                      </a:rPr>
                      <m:t>3</m:t>
                    </m:r>
                  </m:oMath>
                </a14:m>
                <a:r>
                  <a:rPr lang="en-US" sz="1800" dirty="0"/>
                  <a:t>, so the interior must be much more dense than the surface, a result of the pressure of overlying rocks due to hydrostatic equilibrium, as we discussed above.  The structure of the interior of the Earth has been pieced together from a number of clues, such as what the surface is made of, what we see coming to the surface in volcanoes, and most of all what we learn from earthquakes.</a:t>
                </a:r>
              </a:p>
              <a:p>
                <a:endParaRPr lang="en-US" sz="1800" dirty="0"/>
              </a:p>
            </p:txBody>
          </p:sp>
        </mc:Choice>
        <mc:Fallback>
          <p:sp>
            <p:nvSpPr>
              <p:cNvPr id="3" name="Text Placeholder 2"/>
              <p:cNvSpPr>
                <a:spLocks noGrp="1" noRot="1" noChangeAspect="1" noMove="1" noResize="1" noEditPoints="1" noAdjustHandles="1" noChangeArrowheads="1" noChangeShapeType="1" noTextEdit="1"/>
              </p:cNvSpPr>
              <p:nvPr>
                <p:ph type="body" sz="half" idx="1"/>
              </p:nvPr>
            </p:nvSpPr>
            <p:spPr>
              <a:xfrm>
                <a:off x="379379" y="739302"/>
                <a:ext cx="7488977" cy="5356698"/>
              </a:xfrm>
              <a:blipFill>
                <a:blip r:embed="rId2"/>
                <a:stretch>
                  <a:fillRect l="-163" t="-569" r="-976"/>
                </a:stretch>
              </a:blipFill>
            </p:spPr>
            <p:txBody>
              <a:bodyPr/>
              <a:lstStyle/>
              <a:p>
                <a:r>
                  <a:rPr lang="en-US">
                    <a:noFill/>
                  </a:rPr>
                  <a:t> </a:t>
                </a:r>
              </a:p>
            </p:txBody>
          </p:sp>
        </mc:Fallback>
      </mc:AlternateContent>
      <p:sp>
        <p:nvSpPr>
          <p:cNvPr id="6" name="Date Placeholder 5"/>
          <p:cNvSpPr>
            <a:spLocks noGrp="1"/>
          </p:cNvSpPr>
          <p:nvPr>
            <p:ph type="dt" sz="half" idx="10"/>
          </p:nvPr>
        </p:nvSpPr>
        <p:spPr/>
        <p:txBody>
          <a:bodyPr/>
          <a:lstStyle/>
          <a:p>
            <a:pPr>
              <a:defRPr/>
            </a:pPr>
            <a:r>
              <a:rPr lang="en-US"/>
              <a:t>October 30, 2018</a:t>
            </a:r>
            <a:endParaRPr lang="en-US" altLang="zh-CN"/>
          </a:p>
        </p:txBody>
      </p:sp>
      <mc:AlternateContent xmlns:mc="http://schemas.openxmlformats.org/markup-compatibility/2006">
        <mc:Choice xmlns:a14="http://schemas.microsoft.com/office/drawing/2010/main" Requires="a14">
          <p:sp>
            <p:nvSpPr>
              <p:cNvPr id="7" name="Rectangle 6"/>
              <p:cNvSpPr/>
              <p:nvPr/>
            </p:nvSpPr>
            <p:spPr>
              <a:xfrm>
                <a:off x="2820574" y="3067234"/>
                <a:ext cx="2998450" cy="7008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1800" i="1" smtClean="0">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𝜌</m:t>
                          </m:r>
                        </m:e>
                      </m:d>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3</m:t>
                          </m:r>
                          <m:sSub>
                            <m:sSubPr>
                              <m:ctrlPr>
                                <a:rPr lang="en-US" sz="1800" i="1">
                                  <a:latin typeface="Cambria Math" panose="02040503050406030204" pitchFamily="18" charset="0"/>
                                </a:rPr>
                              </m:ctrlPr>
                            </m:sSubPr>
                            <m:e>
                              <m:r>
                                <a:rPr lang="en-US" sz="1800" i="1">
                                  <a:latin typeface="Cambria Math" panose="02040503050406030204" pitchFamily="18" charset="0"/>
                                </a:rPr>
                                <m:t>𝑀</m:t>
                              </m:r>
                            </m:e>
                            <m:sub>
                              <m:r>
                                <a:rPr lang="en-US" sz="1800" i="1">
                                  <a:latin typeface="Cambria Math" panose="02040503050406030204" pitchFamily="18" charset="0"/>
                                  <a:ea typeface="Cambria Math" panose="02040503050406030204" pitchFamily="18" charset="0"/>
                                </a:rPr>
                                <m:t>⨁</m:t>
                              </m:r>
                            </m:sub>
                          </m:sSub>
                        </m:num>
                        <m:den>
                          <m:r>
                            <a:rPr lang="en-US" sz="1800" i="1">
                              <a:latin typeface="Cambria Math" panose="02040503050406030204" pitchFamily="18" charset="0"/>
                            </a:rPr>
                            <m:t>4</m:t>
                          </m:r>
                          <m:r>
                            <a:rPr lang="en-US" sz="1800" i="1">
                              <a:latin typeface="Cambria Math" panose="02040503050406030204" pitchFamily="18" charset="0"/>
                              <a:ea typeface="Cambria Math" panose="02040503050406030204" pitchFamily="18" charset="0"/>
                            </a:rPr>
                            <m:t>𝜋</m:t>
                          </m:r>
                          <m:sSubSup>
                            <m:sSubSupPr>
                              <m:ctrlPr>
                                <a:rPr lang="en-US" sz="1800" i="1">
                                  <a:latin typeface="Cambria Math" panose="02040503050406030204" pitchFamily="18" charset="0"/>
                                  <a:ea typeface="Cambria Math" panose="02040503050406030204" pitchFamily="18" charset="0"/>
                                </a:rPr>
                              </m:ctrlPr>
                            </m:sSubSupPr>
                            <m:e>
                              <m:r>
                                <a:rPr lang="en-US" sz="1800" i="1">
                                  <a:latin typeface="Cambria Math" panose="02040503050406030204" pitchFamily="18" charset="0"/>
                                  <a:ea typeface="Cambria Math" panose="02040503050406030204" pitchFamily="18" charset="0"/>
                                </a:rPr>
                                <m:t>𝑅</m:t>
                              </m:r>
                            </m:e>
                            <m:sub>
                              <m:r>
                                <a:rPr lang="en-US" sz="1800" i="1">
                                  <a:latin typeface="Cambria Math" panose="02040503050406030204" pitchFamily="18" charset="0"/>
                                  <a:ea typeface="Cambria Math" panose="02040503050406030204" pitchFamily="18" charset="0"/>
                                </a:rPr>
                                <m:t>⨁</m:t>
                              </m:r>
                            </m:sub>
                            <m:sup>
                              <m:r>
                                <a:rPr lang="en-US" sz="1800" i="1">
                                  <a:latin typeface="Cambria Math" panose="02040503050406030204" pitchFamily="18" charset="0"/>
                                  <a:ea typeface="Cambria Math" panose="02040503050406030204" pitchFamily="18" charset="0"/>
                                </a:rPr>
                                <m:t>3</m:t>
                              </m:r>
                            </m:sup>
                          </m:sSubSup>
                        </m:den>
                      </m:f>
                      <m:r>
                        <a:rPr lang="en-US" sz="1800" b="0" i="1" smtClean="0">
                          <a:latin typeface="Cambria Math" panose="02040503050406030204" pitchFamily="18" charset="0"/>
                          <a:ea typeface="Cambria Math" panose="02040503050406030204" pitchFamily="18" charset="0"/>
                        </a:rPr>
                        <m:t>=5520 </m:t>
                      </m:r>
                      <m:r>
                        <m:rPr>
                          <m:sty m:val="p"/>
                        </m:rPr>
                        <a:rPr lang="en-US" sz="1800" b="0" i="0" smtClean="0">
                          <a:latin typeface="Cambria Math" panose="02040503050406030204" pitchFamily="18" charset="0"/>
                          <a:ea typeface="Cambria Math" panose="02040503050406030204" pitchFamily="18" charset="0"/>
                        </a:rPr>
                        <m:t>kg</m:t>
                      </m:r>
                      <m:r>
                        <a:rPr lang="en-US" sz="1800" b="0" i="0" smtClean="0">
                          <a:latin typeface="Cambria Math" panose="02040503050406030204" pitchFamily="18" charset="0"/>
                          <a:ea typeface="Cambria Math" panose="02040503050406030204" pitchFamily="18" charset="0"/>
                        </a:rPr>
                        <m:t>/</m:t>
                      </m:r>
                      <m:r>
                        <m:rPr>
                          <m:sty m:val="p"/>
                        </m:rPr>
                        <a:rPr lang="en-US" sz="1800" b="0" i="0" smtClean="0">
                          <a:latin typeface="Cambria Math" panose="02040503050406030204" pitchFamily="18" charset="0"/>
                          <a:ea typeface="Cambria Math" panose="02040503050406030204" pitchFamily="18" charset="0"/>
                        </a:rPr>
                        <m:t>m</m:t>
                      </m:r>
                      <m:r>
                        <a:rPr lang="en-US" sz="1800" b="0" i="1" baseline="30000" smtClean="0">
                          <a:latin typeface="Cambria Math" panose="02040503050406030204" pitchFamily="18" charset="0"/>
                          <a:ea typeface="Cambria Math" panose="02040503050406030204" pitchFamily="18" charset="0"/>
                        </a:rPr>
                        <m:t>3</m:t>
                      </m:r>
                    </m:oMath>
                  </m:oMathPara>
                </a14:m>
                <a:endParaRPr lang="en-US" sz="1800" baseline="30000" dirty="0"/>
              </a:p>
            </p:txBody>
          </p:sp>
        </mc:Choice>
        <mc:Fallback>
          <p:sp>
            <p:nvSpPr>
              <p:cNvPr id="7" name="Rectangle 6"/>
              <p:cNvSpPr>
                <a:spLocks noRot="1" noChangeAspect="1" noMove="1" noResize="1" noEditPoints="1" noAdjustHandles="1" noChangeArrowheads="1" noChangeShapeType="1" noTextEdit="1"/>
              </p:cNvSpPr>
              <p:nvPr/>
            </p:nvSpPr>
            <p:spPr>
              <a:xfrm>
                <a:off x="2820574" y="3067234"/>
                <a:ext cx="2998450" cy="700833"/>
              </a:xfrm>
              <a:prstGeom prst="rect">
                <a:avLst/>
              </a:prstGeom>
              <a:blipFill>
                <a:blip r:embed="rId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D1257A4-A553-423D-9C80-423867C35F50}"/>
              </a:ext>
            </a:extLst>
          </p:cNvPr>
          <p:cNvPicPr>
            <a:picLocks noChangeAspect="1"/>
          </p:cNvPicPr>
          <p:nvPr/>
        </p:nvPicPr>
        <p:blipFill>
          <a:blip r:embed="rId4"/>
          <a:stretch>
            <a:fillRect/>
          </a:stretch>
        </p:blipFill>
        <p:spPr>
          <a:xfrm>
            <a:off x="7762772" y="812047"/>
            <a:ext cx="4333673" cy="4238978"/>
          </a:xfrm>
          <a:prstGeom prst="rect">
            <a:avLst/>
          </a:prstGeom>
        </p:spPr>
      </p:pic>
      <p:sp>
        <p:nvSpPr>
          <p:cNvPr id="5" name="Rectangle 4">
            <a:extLst>
              <a:ext uri="{FF2B5EF4-FFF2-40B4-BE49-F238E27FC236}">
                <a16:creationId xmlns:a16="http://schemas.microsoft.com/office/drawing/2014/main" id="{2F49CD9C-F833-49B9-8371-9F9CC9C0042B}"/>
              </a:ext>
            </a:extLst>
          </p:cNvPr>
          <p:cNvSpPr/>
          <p:nvPr/>
        </p:nvSpPr>
        <p:spPr>
          <a:xfrm>
            <a:off x="7760797" y="5123770"/>
            <a:ext cx="4443208" cy="461665"/>
          </a:xfrm>
          <a:prstGeom prst="rect">
            <a:avLst/>
          </a:prstGeom>
        </p:spPr>
        <p:txBody>
          <a:bodyPr wrap="square">
            <a:spAutoFit/>
          </a:bodyPr>
          <a:lstStyle/>
          <a:p>
            <a:r>
              <a:rPr lang="en-US" sz="1200" dirty="0"/>
              <a:t>Global Wave Propagation Model</a:t>
            </a:r>
          </a:p>
          <a:p>
            <a:r>
              <a:rPr lang="en-US" sz="1200" dirty="0"/>
              <a:t>https://www.geophysik.uni-muenchen.de/research/seismology</a:t>
            </a:r>
          </a:p>
        </p:txBody>
      </p:sp>
    </p:spTree>
    <p:extLst>
      <p:ext uri="{BB962C8B-B14F-4D97-AF65-F5344CB8AC3E}">
        <p14:creationId xmlns:p14="http://schemas.microsoft.com/office/powerpoint/2010/main" val="342745414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C775-2900-4D39-9B37-BC1AD398D656}"/>
              </a:ext>
            </a:extLst>
          </p:cNvPr>
          <p:cNvSpPr>
            <a:spLocks noGrp="1"/>
          </p:cNvSpPr>
          <p:nvPr>
            <p:ph type="title"/>
          </p:nvPr>
        </p:nvSpPr>
        <p:spPr>
          <a:xfrm>
            <a:off x="609599" y="110067"/>
            <a:ext cx="10972800" cy="914400"/>
          </a:xfrm>
        </p:spPr>
        <p:txBody>
          <a:bodyPr/>
          <a:lstStyle/>
          <a:p>
            <a:r>
              <a:rPr lang="en-US" dirty="0"/>
              <a:t>Earth Seismology and Plate </a:t>
            </a:r>
            <a:r>
              <a:rPr lang="en-US" dirty="0" err="1"/>
              <a:t>Techtonics</a:t>
            </a:r>
            <a:endParaRPr lang="en-US" dirty="0"/>
          </a:p>
        </p:txBody>
      </p:sp>
      <p:sp>
        <p:nvSpPr>
          <p:cNvPr id="3" name="Text Placeholder 2">
            <a:extLst>
              <a:ext uri="{FF2B5EF4-FFF2-40B4-BE49-F238E27FC236}">
                <a16:creationId xmlns:a16="http://schemas.microsoft.com/office/drawing/2014/main" id="{B4B26AFB-1A56-4F81-A2F9-224C6E013D4E}"/>
              </a:ext>
            </a:extLst>
          </p:cNvPr>
          <p:cNvSpPr>
            <a:spLocks noGrp="1"/>
          </p:cNvSpPr>
          <p:nvPr>
            <p:ph type="body" sz="half" idx="1"/>
          </p:nvPr>
        </p:nvSpPr>
        <p:spPr>
          <a:xfrm>
            <a:off x="428978" y="1024467"/>
            <a:ext cx="11435643" cy="5071533"/>
          </a:xfrm>
        </p:spPr>
        <p:txBody>
          <a:bodyPr/>
          <a:lstStyle/>
          <a:p>
            <a:r>
              <a:rPr lang="en-US" sz="1800" dirty="0"/>
              <a:t>The earthquakes, adjustments of the Earth's crust due to internal stresses, launch two types of seismic waves, </a:t>
            </a:r>
            <a:r>
              <a:rPr lang="en-US" sz="1800" i="1" dirty="0">
                <a:solidFill>
                  <a:srgbClr val="FF0000"/>
                </a:solidFill>
              </a:rPr>
              <a:t>longitudinal compression (P) waves</a:t>
            </a:r>
            <a:r>
              <a:rPr lang="en-US" sz="1800" dirty="0">
                <a:solidFill>
                  <a:srgbClr val="FF0000"/>
                </a:solidFill>
              </a:rPr>
              <a:t> </a:t>
            </a:r>
            <a:r>
              <a:rPr lang="en-US" sz="1800" dirty="0"/>
              <a:t>(sound waves), and </a:t>
            </a:r>
            <a:r>
              <a:rPr lang="en-US" sz="1800" i="1" dirty="0">
                <a:solidFill>
                  <a:srgbClr val="FF0000"/>
                </a:solidFill>
              </a:rPr>
              <a:t>transverse distortion (S) waves</a:t>
            </a:r>
            <a:r>
              <a:rPr lang="en-US" sz="1800" dirty="0">
                <a:solidFill>
                  <a:srgbClr val="FF0000"/>
                </a:solidFill>
              </a:rPr>
              <a:t>.</a:t>
            </a:r>
            <a:r>
              <a:rPr lang="en-US" sz="1800" dirty="0"/>
              <a:t>  The P waves travel faster, and so the letter P could stand for Pressure or Prompt waves.  The slower S waves arrive later, and so the letter S could stand for Secondary, or Slow waves.  </a:t>
            </a:r>
          </a:p>
          <a:p>
            <a:r>
              <a:rPr lang="en-US" sz="1800" dirty="0"/>
              <a:t>An important difference between longitudinal and transverse waves is that longitudinal waves can travel through liquid, but transverse waves cannot.  Both kinds of waves </a:t>
            </a:r>
            <a:r>
              <a:rPr lang="en-US" sz="1800" i="1" dirty="0"/>
              <a:t>refract</a:t>
            </a:r>
            <a:r>
              <a:rPr lang="en-US" sz="1800" dirty="0"/>
              <a:t> due to density gradients in the Earth's interior.  </a:t>
            </a:r>
          </a:p>
          <a:p>
            <a:endParaRPr lang="en-US" sz="1800" dirty="0"/>
          </a:p>
        </p:txBody>
      </p:sp>
      <p:sp>
        <p:nvSpPr>
          <p:cNvPr id="6" name="Date Placeholder 5">
            <a:extLst>
              <a:ext uri="{FF2B5EF4-FFF2-40B4-BE49-F238E27FC236}">
                <a16:creationId xmlns:a16="http://schemas.microsoft.com/office/drawing/2014/main" id="{87947A1B-F0BB-4CE5-A2FB-86B4AEBBE45F}"/>
              </a:ext>
            </a:extLst>
          </p:cNvPr>
          <p:cNvSpPr>
            <a:spLocks noGrp="1"/>
          </p:cNvSpPr>
          <p:nvPr>
            <p:ph type="dt" sz="half" idx="10"/>
          </p:nvPr>
        </p:nvSpPr>
        <p:spPr/>
        <p:txBody>
          <a:bodyPr/>
          <a:lstStyle/>
          <a:p>
            <a:pPr>
              <a:defRPr/>
            </a:pPr>
            <a:r>
              <a:rPr lang="en-US"/>
              <a:t>October 30, 2018</a:t>
            </a:r>
            <a:endParaRPr lang="en-US" altLang="zh-CN"/>
          </a:p>
        </p:txBody>
      </p:sp>
      <p:pic>
        <p:nvPicPr>
          <p:cNvPr id="1026" name="Picture 2" descr="Related image">
            <a:extLst>
              <a:ext uri="{FF2B5EF4-FFF2-40B4-BE49-F238E27FC236}">
                <a16:creationId xmlns:a16="http://schemas.microsoft.com/office/drawing/2014/main" id="{A02007D0-2CF6-45E4-A75D-B50AE7BB78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8188" y="3127023"/>
            <a:ext cx="3782248" cy="279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7940720-DE18-4643-8788-33557001CCCF}"/>
              </a:ext>
            </a:extLst>
          </p:cNvPr>
          <p:cNvSpPr/>
          <p:nvPr/>
        </p:nvSpPr>
        <p:spPr>
          <a:xfrm>
            <a:off x="428977" y="3081231"/>
            <a:ext cx="7505025" cy="2862322"/>
          </a:xfrm>
          <a:prstGeom prst="rect">
            <a:avLst/>
          </a:prstGeom>
        </p:spPr>
        <p:txBody>
          <a:bodyPr wrap="square">
            <a:spAutoFit/>
          </a:bodyPr>
          <a:lstStyle/>
          <a:p>
            <a:pPr marL="285750" indent="-285750" algn="l">
              <a:buClr>
                <a:schemeClr val="bg1"/>
              </a:buClr>
              <a:buSzPct val="80000"/>
              <a:buFont typeface="Wingdings" panose="05000000000000000000" pitchFamily="2" charset="2"/>
              <a:buChar char="q"/>
            </a:pPr>
            <a:r>
              <a:rPr lang="en-US" sz="1800" dirty="0"/>
              <a:t>Due to the refraction of both kinds of waves, and the lack of propagation of S waves, we learn that the interior has a liquid layer, and also can measure such quantities as temperature and density as a function of depth.  The size of the liquid core can be determined by measuring "earthquake shadow zones." (see movie on next slide)</a:t>
            </a:r>
          </a:p>
          <a:p>
            <a:pPr lvl="2" algn="l">
              <a:buClr>
                <a:schemeClr val="bg1"/>
              </a:buClr>
              <a:buSzPct val="80000"/>
            </a:pPr>
            <a:r>
              <a:rPr lang="en-US" sz="1800" dirty="0">
                <a:hlinkClick r:id="rId3"/>
              </a:rPr>
              <a:t>Plate Tectonics</a:t>
            </a:r>
            <a:endParaRPr lang="en-US" sz="1800" dirty="0"/>
          </a:p>
          <a:p>
            <a:pPr lvl="2" algn="l">
              <a:buClr>
                <a:schemeClr val="bg1"/>
              </a:buClr>
              <a:buSzPct val="80000"/>
            </a:pPr>
            <a:r>
              <a:rPr lang="en-US" sz="1800" dirty="0">
                <a:hlinkClick r:id="rId4"/>
              </a:rPr>
              <a:t>Subduction Zones</a:t>
            </a:r>
            <a:endParaRPr lang="en-US" sz="1800" dirty="0"/>
          </a:p>
          <a:p>
            <a:pPr lvl="2" algn="l">
              <a:buClr>
                <a:schemeClr val="bg1"/>
              </a:buClr>
              <a:buSzPct val="80000"/>
            </a:pPr>
            <a:r>
              <a:rPr lang="en-US" sz="1800" dirty="0">
                <a:hlinkClick r:id="rId5"/>
              </a:rPr>
              <a:t>Magnetic Striping</a:t>
            </a:r>
            <a:endParaRPr lang="en-US" sz="1800" dirty="0"/>
          </a:p>
          <a:p>
            <a:pPr lvl="2" algn="l">
              <a:buClr>
                <a:schemeClr val="bg1"/>
              </a:buClr>
              <a:buSzPct val="80000"/>
            </a:pPr>
            <a:r>
              <a:rPr lang="en-US" sz="1800" dirty="0">
                <a:hlinkClick r:id="rId6"/>
              </a:rPr>
              <a:t>Earthquake Zones</a:t>
            </a:r>
            <a:endParaRPr lang="en-US" sz="1800" dirty="0"/>
          </a:p>
          <a:p>
            <a:pPr lvl="2" algn="l">
              <a:buClr>
                <a:schemeClr val="bg1"/>
              </a:buClr>
              <a:buSzPct val="80000"/>
            </a:pPr>
            <a:r>
              <a:rPr lang="en-US" sz="1800" dirty="0">
                <a:hlinkClick r:id="rId7"/>
              </a:rPr>
              <a:t>Hotspots</a:t>
            </a:r>
            <a:endParaRPr lang="en-US" sz="1800" dirty="0"/>
          </a:p>
        </p:txBody>
      </p:sp>
    </p:spTree>
    <p:extLst>
      <p:ext uri="{BB962C8B-B14F-4D97-AF65-F5344CB8AC3E}">
        <p14:creationId xmlns:p14="http://schemas.microsoft.com/office/powerpoint/2010/main" val="44959728"/>
      </p:ext>
    </p:extLst>
  </p:cSld>
  <p:clrMapOvr>
    <a:masterClrMapping/>
  </p:clrMapOvr>
  <p:transition/>
</p:sld>
</file>

<file path=ppt/theme/theme1.xml><?xml version="1.0" encoding="utf-8"?>
<a:theme xmlns:a="http://schemas.openxmlformats.org/drawingml/2006/main" name="Textured">
  <a:themeElements>
    <a:clrScheme name="Custom 1">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0000CC"/>
      </a:hlink>
      <a:folHlink>
        <a:srgbClr val="A5082E"/>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2"/>
            </a:solidFill>
            <a:effectLst/>
            <a:latin typeface="Tahoma"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38100" cap="flat" cmpd="sng" algn="ctr">
          <a:solidFill>
            <a:schemeClr val="bg2"/>
          </a:solidFill>
          <a:prstDash val="solid"/>
          <a:round/>
          <a:headEnd type="triangl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bg2"/>
            </a:solidFill>
            <a:effectLst/>
            <a:latin typeface="Tahoma" pitchFamily="34" charset="0"/>
            <a:ea typeface="宋体" pitchFamily="2" charset="-122"/>
          </a:defRPr>
        </a:defPPr>
      </a:lstStyle>
    </a:lnDef>
    <a:txDef>
      <a:spPr>
        <a:noFill/>
      </a:spPr>
      <a:bodyPr wrap="none" rtlCol="0">
        <a:spAutoFit/>
      </a:bodyPr>
      <a:lstStyle>
        <a:defPPr algn="l">
          <a:defRPr sz="2400" dirty="0" smtClean="0"/>
        </a:defPPr>
      </a:lstStyle>
    </a:tx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33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0">
        <a:dk1>
          <a:srgbClr val="000066"/>
        </a:dk1>
        <a:lt1>
          <a:srgbClr val="FFFFFF"/>
        </a:lt1>
        <a:dk2>
          <a:srgbClr val="2B5481"/>
        </a:dk2>
        <a:lt2>
          <a:srgbClr val="FFCC00"/>
        </a:lt2>
        <a:accent1>
          <a:srgbClr val="009999"/>
        </a:accent1>
        <a:accent2>
          <a:srgbClr val="336699"/>
        </a:accent2>
        <a:accent3>
          <a:srgbClr val="ACB3C1"/>
        </a:accent3>
        <a:accent4>
          <a:srgbClr val="DADADA"/>
        </a:accent4>
        <a:accent5>
          <a:srgbClr val="AACACA"/>
        </a:accent5>
        <a:accent6>
          <a:srgbClr val="2D5C8A"/>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1">
        <a:dk1>
          <a:srgbClr val="000066"/>
        </a:dk1>
        <a:lt1>
          <a:srgbClr val="FFFFFF"/>
        </a:lt1>
        <a:dk2>
          <a:srgbClr val="2B5481"/>
        </a:dk2>
        <a:lt2>
          <a:srgbClr val="FFCC00"/>
        </a:lt2>
        <a:accent1>
          <a:srgbClr val="009999"/>
        </a:accent1>
        <a:accent2>
          <a:srgbClr val="FF0000"/>
        </a:accent2>
        <a:accent3>
          <a:srgbClr val="ACB3C1"/>
        </a:accent3>
        <a:accent4>
          <a:srgbClr val="DADADA"/>
        </a:accent4>
        <a:accent5>
          <a:srgbClr val="AACACA"/>
        </a:accent5>
        <a:accent6>
          <a:srgbClr val="E70000"/>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2">
        <a:dk1>
          <a:srgbClr val="000066"/>
        </a:dk1>
        <a:lt1>
          <a:srgbClr val="FFFFFF"/>
        </a:lt1>
        <a:dk2>
          <a:srgbClr val="E61244"/>
        </a:dk2>
        <a:lt2>
          <a:srgbClr val="FFCC00"/>
        </a:lt2>
        <a:accent1>
          <a:srgbClr val="009999"/>
        </a:accent1>
        <a:accent2>
          <a:srgbClr val="DC0C3E"/>
        </a:accent2>
        <a:accent3>
          <a:srgbClr val="F0AAB0"/>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
      <a:clrScheme name="Textured 13">
        <a:dk1>
          <a:srgbClr val="000066"/>
        </a:dk1>
        <a:lt1>
          <a:srgbClr val="FFFFFF"/>
        </a:lt1>
        <a:dk2>
          <a:srgbClr val="9999FF"/>
        </a:dk2>
        <a:lt2>
          <a:srgbClr val="FFCC00"/>
        </a:lt2>
        <a:accent1>
          <a:srgbClr val="009999"/>
        </a:accent1>
        <a:accent2>
          <a:srgbClr val="DC0C3E"/>
        </a:accent2>
        <a:accent3>
          <a:srgbClr val="CACAFF"/>
        </a:accent3>
        <a:accent4>
          <a:srgbClr val="DADADA"/>
        </a:accent4>
        <a:accent5>
          <a:srgbClr val="AACACA"/>
        </a:accent5>
        <a:accent6>
          <a:srgbClr val="C70A37"/>
        </a:accent6>
        <a:hlink>
          <a:srgbClr val="C4BDFB"/>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25300</TotalTime>
  <Words>1895</Words>
  <Application>Microsoft Office PowerPoint</Application>
  <PresentationFormat>Widescreen</PresentationFormat>
  <Paragraphs>116</Paragraphs>
  <Slides>13</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宋体</vt:lpstr>
      <vt:lpstr>Arial</vt:lpstr>
      <vt:lpstr>Arial Black</vt:lpstr>
      <vt:lpstr>Cambria Math</vt:lpstr>
      <vt:lpstr>Comic Sans MS</vt:lpstr>
      <vt:lpstr>Palatino Linotype</vt:lpstr>
      <vt:lpstr>Tahoma</vt:lpstr>
      <vt:lpstr>Times New Roman</vt:lpstr>
      <vt:lpstr>Wingdings</vt:lpstr>
      <vt:lpstr>Textured</vt:lpstr>
      <vt:lpstr>Physics 320: Venus, Earth, and Moon (Lecture 15)</vt:lpstr>
      <vt:lpstr>Venus</vt:lpstr>
      <vt:lpstr>Central Pressure for Venus</vt:lpstr>
      <vt:lpstr>Venus’ Visual Appearance</vt:lpstr>
      <vt:lpstr>Venus’ Atmosphere</vt:lpstr>
      <vt:lpstr>IR Absorption by Greenhouse Gases</vt:lpstr>
      <vt:lpstr>Venus’ Surface Features</vt:lpstr>
      <vt:lpstr>Earth and Moon</vt:lpstr>
      <vt:lpstr>Earth Seismology and Plate Techtonics</vt:lpstr>
      <vt:lpstr>Seismic Wave Movie</vt:lpstr>
      <vt:lpstr>Interior of the Moon</vt:lpstr>
      <vt:lpstr>Recent Lunar Missions</vt:lpstr>
      <vt:lpstr>What We’ve Learned</vt:lpstr>
    </vt:vector>
  </TitlesOfParts>
  <Company>NJIT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Dale</dc:creator>
  <cp:lastModifiedBy>Dale</cp:lastModifiedBy>
  <cp:revision>635</cp:revision>
  <dcterms:created xsi:type="dcterms:W3CDTF">2003-02-02T23:38:32Z</dcterms:created>
  <dcterms:modified xsi:type="dcterms:W3CDTF">2018-10-30T12:29:34Z</dcterms:modified>
</cp:coreProperties>
</file>