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2" r:id="rId3"/>
    <p:sldId id="378" r:id="rId4"/>
    <p:sldId id="379" r:id="rId5"/>
    <p:sldId id="380" r:id="rId6"/>
    <p:sldId id="386" r:id="rId7"/>
    <p:sldId id="392" r:id="rId8"/>
    <p:sldId id="387" r:id="rId9"/>
    <p:sldId id="388" r:id="rId10"/>
    <p:sldId id="389" r:id="rId11"/>
    <p:sldId id="390" r:id="rId12"/>
    <p:sldId id="393" r:id="rId13"/>
    <p:sldId id="394" r:id="rId14"/>
    <p:sldId id="391" r:id="rId15"/>
    <p:sldId id="395" r:id="rId16"/>
    <p:sldId id="396" r:id="rId17"/>
    <p:sldId id="397" r:id="rId18"/>
    <p:sldId id="364" r:id="rId19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bg2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FF"/>
    <a:srgbClr val="000000"/>
    <a:srgbClr val="009999"/>
    <a:srgbClr val="85FBAC"/>
    <a:srgbClr val="969696"/>
    <a:srgbClr val="FFFF66"/>
    <a:srgbClr val="FFFF00"/>
    <a:srgbClr val="4D4D4D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86408" autoAdjust="0"/>
  </p:normalViewPr>
  <p:slideViewPr>
    <p:cSldViewPr snapToGrid="0">
      <p:cViewPr varScale="1">
        <p:scale>
          <a:sx n="89" d="100"/>
          <a:sy n="89" d="100"/>
        </p:scale>
        <p:origin x="1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6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l" defTabSz="950913" eaLnBrk="0" hangingPunct="0">
              <a:lnSpc>
                <a:spcPct val="70000"/>
              </a:lnSpc>
              <a:spcBef>
                <a:spcPct val="50000"/>
              </a:spcBef>
              <a:buClr>
                <a:srgbClr val="EC143C"/>
              </a:buClr>
              <a:buSzPct val="80000"/>
              <a:buFont typeface="Wingdings" pitchFamily="2" charset="2"/>
              <a:buChar char="q"/>
              <a:defRPr sz="1200" smtClean="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lnSpc>
                <a:spcPct val="70000"/>
              </a:lnSpc>
              <a:spcBef>
                <a:spcPct val="50000"/>
              </a:spcBef>
              <a:buClr>
                <a:srgbClr val="EC143C"/>
              </a:buClr>
              <a:buSzPct val="80000"/>
              <a:buFont typeface="Wingdings" pitchFamily="2" charset="2"/>
              <a:buChar char="q"/>
              <a:defRPr sz="1200" smtClean="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lnSpc>
                <a:spcPct val="70000"/>
              </a:lnSpc>
              <a:spcBef>
                <a:spcPct val="50000"/>
              </a:spcBef>
              <a:buClr>
                <a:srgbClr val="EC143C"/>
              </a:buClr>
              <a:buSzPct val="80000"/>
              <a:buFont typeface="Wingdings" pitchFamily="2" charset="2"/>
              <a:buChar char="q"/>
              <a:defRPr sz="1200" smtClean="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lnSpc>
                <a:spcPct val="70000"/>
              </a:lnSpc>
              <a:spcBef>
                <a:spcPct val="50000"/>
              </a:spcBef>
              <a:buClr>
                <a:srgbClr val="EC143C"/>
              </a:buClr>
              <a:buSzPct val="80000"/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A958A045-EAE3-4781-8406-3B9475E74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4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709613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246063"/>
            <a:ext cx="3911600" cy="220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9713" y="2762250"/>
            <a:ext cx="6770687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4963" y="1420813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205105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8CB9906-1C95-45EE-92C4-8B1B1AB13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05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950913" eaLnBrk="0" hangingPunct="0"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950913" eaLnBrk="0" hangingPunct="0"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950913" eaLnBrk="0" hangingPunct="0"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950913" eaLnBrk="0" hangingPunct="0"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80610C-C3EA-494B-8330-57148D37CC9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263" y="246063"/>
            <a:ext cx="3911600" cy="220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2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9906-1C95-45EE-92C4-8B1B1AB13FB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hysics_at_NJ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328"/>
            <a:ext cx="918667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un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/>
          <a:stretch>
            <a:fillRect/>
          </a:stretch>
        </p:blipFill>
        <p:spPr bwMode="auto">
          <a:xfrm>
            <a:off x="9764168" y="2190751"/>
            <a:ext cx="2428573" cy="46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657600"/>
            <a:ext cx="8534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3213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9720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11530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48100"/>
            <a:ext cx="53848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4182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8116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7668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848100"/>
            <a:ext cx="53848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54343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95367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3848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14951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0085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0903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1265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768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42053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1988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47142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4817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86672" y="6345105"/>
            <a:ext cx="2114212" cy="2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20, 2018</a:t>
            </a:r>
            <a:endParaRPr lang="en-US" altLang="zh-CN" dirty="0"/>
          </a:p>
        </p:txBody>
      </p:sp>
      <p:pic>
        <p:nvPicPr>
          <p:cNvPr id="20486" name="Picture 10" descr="sun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/>
          <a:stretch>
            <a:fillRect/>
          </a:stretch>
        </p:blipFill>
        <p:spPr bwMode="auto">
          <a:xfrm>
            <a:off x="11542390" y="5578476"/>
            <a:ext cx="65571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Physics_at_NJIT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328"/>
            <a:ext cx="918667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80000"/>
        <a:buFont typeface="Wingdings" panose="05000000000000000000" pitchFamily="2" charset="2"/>
        <a:buChar char="q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anose="05000000000000000000" pitchFamily="2" charset="2"/>
        <a:buChar char="n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anose="05000000000000000000" pitchFamily="2" charset="2"/>
        <a:buChar char="n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anose="05000000000000000000" pitchFamily="2" charset="2"/>
        <a:buChar char="n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anose="05000000000000000000" pitchFamily="2" charset="2"/>
        <a:buChar char="n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99FF"/>
        </a:buClr>
        <a:buSzPct val="6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ossweb.com/delegate/ssi-foss-ucm/Contribution%20Folders/FOSS/multimedia/Planetary_Science/binders/search_for_water/solar_system_landforms/landform_01._jupiter_s_moon,_europa_1.html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663" y="1422400"/>
            <a:ext cx="8334103" cy="2168088"/>
          </a:xfrm>
        </p:spPr>
        <p:txBody>
          <a:bodyPr/>
          <a:lstStyle/>
          <a:p>
            <a:pPr eaLnBrk="1" hangingPunct="1">
              <a:tabLst>
                <a:tab pos="1027113" algn="l"/>
              </a:tabLst>
            </a:pPr>
            <a:r>
              <a:rPr lang="en-US" altLang="en-US" dirty="0"/>
              <a:t>Physics 320: Moons and Rings of </a:t>
            </a:r>
            <a:r>
              <a:rPr lang="en-US" altLang="en-US" dirty="0">
                <a:ea typeface="宋体" panose="02010600030101010101" pitchFamily="2" charset="-122"/>
              </a:rPr>
              <a:t>Giant Planets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en-US" dirty="0"/>
              <a:t>(Lecture 19)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84600"/>
            <a:ext cx="6400800" cy="1600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anose="030F0702030302020204" pitchFamily="66" charset="0"/>
              </a:rPr>
              <a:t>Dale Gary</a:t>
            </a:r>
          </a:p>
          <a:p>
            <a:pPr eaLnBrk="1" hangingPunct="1"/>
            <a:endParaRPr lang="en-US" altLang="en-US" sz="10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EC143C"/>
                </a:solidFill>
                <a:latin typeface="Arial Black" panose="020B0A04020102020204" pitchFamily="34" charset="0"/>
              </a:rPr>
              <a:t>NJIT</a:t>
            </a:r>
            <a:r>
              <a:rPr lang="en-US" altLang="en-US" sz="2800" dirty="0"/>
              <a:t> 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en-US" sz="2800" dirty="0"/>
              <a:t>Physics Department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05DF0-584C-4A9D-9917-DFF4EB0B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1026" name="Picture 2" descr="https://web.njit.edu/~gary/320/assets/Galilean_moons.jpg">
            <a:extLst>
              <a:ext uri="{FF2B5EF4-FFF2-40B4-BE49-F238E27FC236}">
                <a16:creationId xmlns:a16="http://schemas.microsoft.com/office/drawing/2014/main" id="{AD1E1565-7EDB-4225-A634-75234824E1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94" y="138418"/>
            <a:ext cx="5384800" cy="18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njit.edu/~gary/320/assets/GalMoonCutaway.jpg">
            <a:extLst>
              <a:ext uri="{FF2B5EF4-FFF2-40B4-BE49-F238E27FC236}">
                <a16:creationId xmlns:a16="http://schemas.microsoft.com/office/drawing/2014/main" id="{64225B83-68BA-45E3-9EE2-AE8F2A1165B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1" y="1992941"/>
            <a:ext cx="5355416" cy="4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50979-BA17-48EC-9079-3734D6CB4726}"/>
              </a:ext>
            </a:extLst>
          </p:cNvPr>
          <p:cNvSpPr txBox="1"/>
          <p:nvPr/>
        </p:nvSpPr>
        <p:spPr>
          <a:xfrm>
            <a:off x="1376979" y="5410200"/>
            <a:ext cx="113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Europa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E28830-F8D8-422A-8858-90B28E169A5B}"/>
              </a:ext>
            </a:extLst>
          </p:cNvPr>
          <p:cNvSpPr txBox="1">
            <a:spLocks/>
          </p:cNvSpPr>
          <p:nvPr/>
        </p:nvSpPr>
        <p:spPr bwMode="auto">
          <a:xfrm>
            <a:off x="169388" y="395687"/>
            <a:ext cx="660878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Galilean Moons of Jupiter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63D34F7-095E-4A5A-B2AA-7ED92092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8" y="1661361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8A6529-4009-464A-BEF2-FBF217DEC778}"/>
              </a:ext>
            </a:extLst>
          </p:cNvPr>
          <p:cNvSpPr txBox="1"/>
          <p:nvPr/>
        </p:nvSpPr>
        <p:spPr>
          <a:xfrm>
            <a:off x="324523" y="4948535"/>
            <a:ext cx="162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Ganymede</a:t>
            </a:r>
          </a:p>
        </p:txBody>
      </p:sp>
    </p:spTree>
    <p:extLst>
      <p:ext uri="{BB962C8B-B14F-4D97-AF65-F5344CB8AC3E}">
        <p14:creationId xmlns:p14="http://schemas.microsoft.com/office/powerpoint/2010/main" val="2080530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05DF0-584C-4A9D-9917-DFF4EB0B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1026" name="Picture 2" descr="https://web.njit.edu/~gary/320/assets/Galilean_moons.jpg">
            <a:extLst>
              <a:ext uri="{FF2B5EF4-FFF2-40B4-BE49-F238E27FC236}">
                <a16:creationId xmlns:a16="http://schemas.microsoft.com/office/drawing/2014/main" id="{AD1E1565-7EDB-4225-A634-75234824E1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94" y="138418"/>
            <a:ext cx="5384800" cy="18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njit.edu/~gary/320/assets/GalMoonCutaway.jpg">
            <a:extLst>
              <a:ext uri="{FF2B5EF4-FFF2-40B4-BE49-F238E27FC236}">
                <a16:creationId xmlns:a16="http://schemas.microsoft.com/office/drawing/2014/main" id="{64225B83-68BA-45E3-9EE2-AE8F2A1165B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1" y="1992941"/>
            <a:ext cx="5355416" cy="4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50979-BA17-48EC-9079-3734D6CB4726}"/>
              </a:ext>
            </a:extLst>
          </p:cNvPr>
          <p:cNvSpPr txBox="1"/>
          <p:nvPr/>
        </p:nvSpPr>
        <p:spPr>
          <a:xfrm>
            <a:off x="1376979" y="5410200"/>
            <a:ext cx="113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Europa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E28830-F8D8-422A-8858-90B28E169A5B}"/>
              </a:ext>
            </a:extLst>
          </p:cNvPr>
          <p:cNvSpPr txBox="1">
            <a:spLocks/>
          </p:cNvSpPr>
          <p:nvPr/>
        </p:nvSpPr>
        <p:spPr bwMode="auto">
          <a:xfrm>
            <a:off x="169388" y="395687"/>
            <a:ext cx="660878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Galilean Moons of Jupiter</a:t>
            </a:r>
          </a:p>
        </p:txBody>
      </p:sp>
      <p:pic>
        <p:nvPicPr>
          <p:cNvPr id="4098" name="Picture 2" descr="http://www.fossweb.com/delegate/ssi-foss-ucm/Contribution%20Folders/FOSS/multimedia/Planetary_Science/binders/images/fullsize/calpia01656.jpg">
            <a:extLst>
              <a:ext uri="{FF2B5EF4-FFF2-40B4-BE49-F238E27FC236}">
                <a16:creationId xmlns:a16="http://schemas.microsoft.com/office/drawing/2014/main" id="{2C55EC2A-B127-45F2-B060-DDDF81D6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33381" cy="4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8A6529-4009-464A-BEF2-FBF217DEC778}"/>
              </a:ext>
            </a:extLst>
          </p:cNvPr>
          <p:cNvSpPr txBox="1"/>
          <p:nvPr/>
        </p:nvSpPr>
        <p:spPr>
          <a:xfrm>
            <a:off x="324523" y="4948535"/>
            <a:ext cx="115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Callisto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6D6F9-C156-4805-B6BC-C344893BD345}"/>
              </a:ext>
            </a:extLst>
          </p:cNvPr>
          <p:cNvSpPr txBox="1"/>
          <p:nvPr/>
        </p:nvSpPr>
        <p:spPr>
          <a:xfrm>
            <a:off x="2625777" y="1026673"/>
            <a:ext cx="160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hlinkClick r:id="rId5"/>
              </a:rPr>
              <a:t>Landforms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2403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009E-9BF9-4004-B4F6-E9F2BB5F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Saturn’s Moons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0B37D-4B28-4960-971C-B53C9DD3189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049FC-FAE2-4A4C-976F-D6509921B19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3A9BCE-ACE1-42CD-ABF4-02CE8DA6EB3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F90B9-8B39-4371-BA2B-8FBB1E3A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08EBF-6278-40AC-B773-1A2FC72F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00" y="1175044"/>
            <a:ext cx="10690243" cy="48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42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009E-9BF9-4004-B4F6-E9F2BB5F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Uranus’ Moons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0B37D-4B28-4960-971C-B53C9DD3189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049FC-FAE2-4A4C-976F-D6509921B19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3A9BCE-ACE1-42CD-ABF4-02CE8DA6EB3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F90B9-8B39-4371-BA2B-8FBB1E3A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EF27C-324A-4A4F-BA27-B7F05D2C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312"/>
            <a:ext cx="12192000" cy="29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56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8121-B4B2-4770-96D5-791A971F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Uranus’ Moons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B922-11BE-4DE1-9040-3AE8C74CFE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175273"/>
            <a:ext cx="5983867" cy="4800600"/>
          </a:xfrm>
        </p:spPr>
        <p:txBody>
          <a:bodyPr/>
          <a:lstStyle/>
          <a:p>
            <a:r>
              <a:rPr lang="en-US" sz="1800" dirty="0"/>
              <a:t>Miranda is a particularly interesting moon.</a:t>
            </a:r>
          </a:p>
          <a:p>
            <a:r>
              <a:rPr lang="en-US" sz="1800" dirty="0"/>
              <a:t>Notice that it appears to have been torn apart and then reassembled in rather amateurish fashion.</a:t>
            </a:r>
          </a:p>
          <a:p>
            <a:r>
              <a:rPr lang="en-US" sz="1800" dirty="0"/>
              <a:t>Notice this cliff on </a:t>
            </a:r>
          </a:p>
          <a:p>
            <a:pPr marL="0" indent="0">
              <a:buNone/>
            </a:pPr>
            <a:r>
              <a:rPr lang="en-US" sz="1800" dirty="0"/>
              <a:t>Miranda—the tallest</a:t>
            </a:r>
          </a:p>
          <a:p>
            <a:pPr marL="0" indent="0">
              <a:buNone/>
            </a:pPr>
            <a:r>
              <a:rPr lang="en-US" sz="1800" dirty="0"/>
              <a:t>in the solar system.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6C34F5-82E9-423A-B0B5-698E20CF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5122" name="Picture 2" descr="http://solarviews.com/raw/uranus/miranda7.jpg">
            <a:extLst>
              <a:ext uri="{FF2B5EF4-FFF2-40B4-BE49-F238E27FC236}">
                <a16:creationId xmlns:a16="http://schemas.microsoft.com/office/drawing/2014/main" id="{43C12D9F-41B6-4FF9-812C-A84868F0D0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67" y="1189615"/>
            <a:ext cx="4988933" cy="49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a/ab/Miranda_scarp.jpg/800px-Miranda_scarp.jpg">
            <a:extLst>
              <a:ext uri="{FF2B5EF4-FFF2-40B4-BE49-F238E27FC236}">
                <a16:creationId xmlns:a16="http://schemas.microsoft.com/office/drawing/2014/main" id="{8D1F150A-5DE9-4FD6-80C9-8EC97ED3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96" y="2749548"/>
            <a:ext cx="3476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282D4-3640-4D1A-BE67-30C65B1EA8CB}"/>
              </a:ext>
            </a:extLst>
          </p:cNvPr>
          <p:cNvSpPr txBox="1"/>
          <p:nvPr/>
        </p:nvSpPr>
        <p:spPr>
          <a:xfrm>
            <a:off x="4407900" y="5682727"/>
            <a:ext cx="205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Verona </a:t>
            </a:r>
            <a:r>
              <a:rPr lang="en-US" sz="2400" dirty="0" err="1">
                <a:solidFill>
                  <a:schemeClr val="tx1"/>
                </a:solidFill>
              </a:rPr>
              <a:t>Rupes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12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009E-9BF9-4004-B4F6-E9F2BB5F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9599"/>
            <a:ext cx="10972800" cy="914400"/>
          </a:xfrm>
        </p:spPr>
        <p:txBody>
          <a:bodyPr/>
          <a:lstStyle/>
          <a:p>
            <a:r>
              <a:rPr lang="en-US" dirty="0"/>
              <a:t>Neptune’s Moons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0B37D-4B28-4960-971C-B53C9DD3189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049FC-FAE2-4A4C-976F-D6509921B19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3A9BCE-ACE1-42CD-ABF4-02CE8DA6EB3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F90B9-8B39-4371-BA2B-8FBB1E3A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90323-462E-4749-A6BD-57B92CBD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3" y="1063999"/>
            <a:ext cx="11126993" cy="503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B6F6AF-5760-4118-B6AE-1135CF5C2E2B}"/>
              </a:ext>
            </a:extLst>
          </p:cNvPr>
          <p:cNvSpPr txBox="1"/>
          <p:nvPr/>
        </p:nvSpPr>
        <p:spPr>
          <a:xfrm>
            <a:off x="5572462" y="2647771"/>
            <a:ext cx="2818504" cy="2677656"/>
          </a:xfrm>
          <a:prstGeom prst="rect">
            <a:avLst/>
          </a:prstGeom>
          <a:solidFill>
            <a:srgbClr val="5C5CFF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Triton is the only large moon with a retrograde orbit.  It is geologically active, with a plume being seen by Voyager 2</a:t>
            </a:r>
          </a:p>
        </p:txBody>
      </p:sp>
    </p:spTree>
    <p:extLst>
      <p:ext uri="{BB962C8B-B14F-4D97-AF65-F5344CB8AC3E}">
        <p14:creationId xmlns:p14="http://schemas.microsoft.com/office/powerpoint/2010/main" val="3637299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1110-3A52-4F74-A3B9-1708CCE7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Moons Compared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B6C00-18F8-4225-8780-64C8AF41051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2D54C-64BA-4CBE-AB02-B4ECA33FB31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684D1-2643-42EA-9F47-F1D4C121FE98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C48C3E-0F20-4762-B854-6052C43A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1026" name="Picture 2" descr="https://upload.wikimedia.org/wikipedia/commons/7/73/25_solar_system_objects_smaller_than_Earth.jpg">
            <a:extLst>
              <a:ext uri="{FF2B5EF4-FFF2-40B4-BE49-F238E27FC236}">
                <a16:creationId xmlns:a16="http://schemas.microsoft.com/office/drawing/2014/main" id="{5C369CAF-E952-4E6B-8CDC-07F0975F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12192000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089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1110-3A52-4F74-A3B9-1708CCE7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Moons Compared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B6C00-18F8-4225-8780-64C8AF41051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2D54C-64BA-4CBE-AB02-B4ECA33FB31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684D1-2643-42EA-9F47-F1D4C121FE98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C48C3E-0F20-4762-B854-6052C43A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2050" name="Picture 2" descr="https://upload.wikimedia.org/wikipedia/commons/thumb/4/4f/Moons_of_solar_system_v7.jpg/1024px-Moons_of_solar_system_v7.jpg">
            <a:extLst>
              <a:ext uri="{FF2B5EF4-FFF2-40B4-BE49-F238E27FC236}">
                <a16:creationId xmlns:a16="http://schemas.microsoft.com/office/drawing/2014/main" id="{E2E729A7-1E74-488A-8FFD-D809AD923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"/>
          <a:stretch/>
        </p:blipFill>
        <p:spPr bwMode="auto">
          <a:xfrm>
            <a:off x="2173801" y="1202333"/>
            <a:ext cx="8047598" cy="54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765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5413"/>
            <a:ext cx="8229600" cy="686123"/>
          </a:xfrm>
        </p:spPr>
        <p:txBody>
          <a:bodyPr/>
          <a:lstStyle/>
          <a:p>
            <a:r>
              <a:rPr lang="en-US" dirty="0"/>
              <a:t>What We’ve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3615" y="761537"/>
            <a:ext cx="11635530" cy="5270147"/>
          </a:xfrm>
        </p:spPr>
        <p:txBody>
          <a:bodyPr/>
          <a:lstStyle/>
          <a:p>
            <a:r>
              <a:rPr lang="en-US" sz="1800" dirty="0"/>
              <a:t>All four of the giant planets have ring systems.</a:t>
            </a:r>
          </a:p>
          <a:p>
            <a:r>
              <a:rPr lang="en-US" sz="1800" dirty="0"/>
              <a:t>Rings have two (or possibly three) basic origins:</a:t>
            </a:r>
          </a:p>
          <a:p>
            <a:pPr lvl="1"/>
            <a:r>
              <a:rPr lang="en-US" sz="1600" dirty="0"/>
              <a:t>Particles from a moon is the most common, either from spallation by meteoroids, or outgassing (Io and Enceladus)</a:t>
            </a:r>
          </a:p>
          <a:p>
            <a:pPr lvl="1"/>
            <a:r>
              <a:rPr lang="en-US" sz="1600" dirty="0"/>
              <a:t>Breakup due to a moon getting too close (within the Roche limit) of the parent planet</a:t>
            </a:r>
          </a:p>
          <a:p>
            <a:pPr lvl="1"/>
            <a:r>
              <a:rPr lang="en-US" sz="1600" dirty="0"/>
              <a:t>(A third possibility is left-over debris from the formation of the planet, but this is speculative)</a:t>
            </a:r>
          </a:p>
          <a:p>
            <a:r>
              <a:rPr lang="en-US" sz="1800" dirty="0"/>
              <a:t>All planets from Earth outward have moons.  The Earth’s moon is very large relative to the planet—only the dwarf planet Pluto has a larger relative size for its moon (Charon).</a:t>
            </a:r>
          </a:p>
          <a:p>
            <a:r>
              <a:rPr lang="en-US" sz="1800" dirty="0"/>
              <a:t>Moons also have two basic origins:</a:t>
            </a:r>
          </a:p>
          <a:p>
            <a:pPr lvl="1"/>
            <a:r>
              <a:rPr lang="en-US" sz="1600" dirty="0"/>
              <a:t>Capture by the planet of an asteroid (most of the minor moons of Jupiter and Saturn) or larger body (Triton, around Neptune)</a:t>
            </a:r>
          </a:p>
          <a:p>
            <a:pPr lvl="1"/>
            <a:r>
              <a:rPr lang="en-US" sz="1600" dirty="0"/>
              <a:t>Formation of the moon from a nebular disk during the formation of the planets (the four Galilean satellites of Jupiter, and probably the larger moons of Saturn and Uranus).</a:t>
            </a:r>
          </a:p>
          <a:p>
            <a:pPr lvl="1"/>
            <a:r>
              <a:rPr lang="en-US" sz="1600" dirty="0"/>
              <a:t>Earth’s moon may have been formed in a third mechanism—a late-phase collision of two planetary-sized bodies.</a:t>
            </a:r>
          </a:p>
          <a:p>
            <a:r>
              <a:rPr lang="en-US" sz="1800" dirty="0"/>
              <a:t>Four moons have evidence for being geologically active: Io, Europa, Enceladus, and Triton. All of these objects have young surfaces (almost no craters).</a:t>
            </a:r>
          </a:p>
          <a:p>
            <a:r>
              <a:rPr lang="en-US" sz="1800" dirty="0"/>
              <a:t>Triton is unique in having a retrograde orbit, which implies that it is moving closer to Neptune over time.  It is predicted that 3.6 billion years from now, Triton will cross the Roche limit.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692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74" y="106031"/>
            <a:ext cx="11368518" cy="914400"/>
          </a:xfrm>
        </p:spPr>
        <p:txBody>
          <a:bodyPr/>
          <a:lstStyle/>
          <a:p>
            <a:r>
              <a:rPr lang="en-US" dirty="0"/>
              <a:t>Jupiter’s 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3689" y="930508"/>
            <a:ext cx="5478286" cy="4996983"/>
          </a:xfrm>
        </p:spPr>
        <p:txBody>
          <a:bodyPr>
            <a:noAutofit/>
          </a:bodyPr>
          <a:lstStyle/>
          <a:p>
            <a:r>
              <a:rPr lang="en-US" sz="1800" dirty="0"/>
              <a:t>Jupiter has extremely tenuous rings that can only be seen with back-lighted conditions, and long time exposures.  </a:t>
            </a:r>
          </a:p>
          <a:p>
            <a:r>
              <a:rPr lang="en-US" sz="1800" dirty="0"/>
              <a:t>The animation at right shows how the rings are associated with Jupiter’s small moons, Metis and </a:t>
            </a:r>
            <a:r>
              <a:rPr lang="en-US" sz="1800" dirty="0" err="1"/>
              <a:t>Adrastea</a:t>
            </a:r>
            <a:r>
              <a:rPr lang="en-US" sz="1800" dirty="0"/>
              <a:t> (shepherd moods, exactly in the ring plane), </a:t>
            </a:r>
            <a:r>
              <a:rPr lang="en-US" sz="1800" dirty="0" err="1"/>
              <a:t>Almathea</a:t>
            </a:r>
            <a:r>
              <a:rPr lang="en-US" sz="1800" dirty="0"/>
              <a:t> (slightly inclined), and Thebe (inclined to greater degree).</a:t>
            </a:r>
          </a:p>
          <a:p>
            <a:r>
              <a:rPr lang="en-US" sz="1800" dirty="0"/>
              <a:t>The origin of the ring particles is the moons themselves, due to meteoroid impacts: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660F1-62EA-4B8C-ADB4-4A1D99E8B894}"/>
              </a:ext>
            </a:extLst>
          </p:cNvPr>
          <p:cNvSpPr txBox="1"/>
          <p:nvPr/>
        </p:nvSpPr>
        <p:spPr>
          <a:xfrm>
            <a:off x="8056187" y="3992091"/>
            <a:ext cx="3888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The rings were discovered by the Voyager 1 space probe in 1979.  The optical depths are ~ 10</a:t>
            </a:r>
            <a:r>
              <a:rPr lang="en-US" sz="1800" baseline="30000" dirty="0"/>
              <a:t>-6</a:t>
            </a:r>
            <a:r>
              <a:rPr lang="en-US" sz="1800" dirty="0"/>
              <a:t>, 10</a:t>
            </a:r>
            <a:r>
              <a:rPr lang="en-US" sz="1800" baseline="30000" dirty="0"/>
              <a:t>-7</a:t>
            </a:r>
            <a:r>
              <a:rPr lang="en-US" sz="1800" dirty="0"/>
              <a:t>, and 3x10</a:t>
            </a:r>
            <a:r>
              <a:rPr lang="en-US" sz="1800" baseline="30000" dirty="0"/>
              <a:t>-8</a:t>
            </a:r>
            <a:r>
              <a:rPr lang="en-US" sz="1800" dirty="0"/>
              <a:t>, hence they are very dim, and cannot be seen by </a:t>
            </a:r>
            <a:r>
              <a:rPr lang="en-US" sz="1800" dirty="0" err="1"/>
              <a:t>occultations</a:t>
            </a:r>
            <a:r>
              <a:rPr lang="en-US" sz="1800" dirty="0"/>
              <a:t>.</a:t>
            </a:r>
          </a:p>
        </p:txBody>
      </p:sp>
      <p:pic>
        <p:nvPicPr>
          <p:cNvPr id="1026" name="Picture 2" descr="https://web.njit.edu/~gary/320/assets/gossamer_r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020431"/>
            <a:ext cx="64293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09" t="12965" r="3126" b="8274"/>
          <a:stretch/>
        </p:blipFill>
        <p:spPr>
          <a:xfrm>
            <a:off x="826369" y="3828866"/>
            <a:ext cx="3726754" cy="2164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948"/>
          <a:stretch/>
        </p:blipFill>
        <p:spPr>
          <a:xfrm>
            <a:off x="4684979" y="3818824"/>
            <a:ext cx="3239352" cy="21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3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74" y="-27531"/>
            <a:ext cx="11368518" cy="914400"/>
          </a:xfrm>
        </p:spPr>
        <p:txBody>
          <a:bodyPr/>
          <a:lstStyle/>
          <a:p>
            <a:r>
              <a:rPr lang="en-US" dirty="0"/>
              <a:t>Saturn’s 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141" y="760636"/>
            <a:ext cx="11869121" cy="984081"/>
          </a:xfrm>
        </p:spPr>
        <p:txBody>
          <a:bodyPr>
            <a:noAutofit/>
          </a:bodyPr>
          <a:lstStyle/>
          <a:p>
            <a:r>
              <a:rPr lang="en-US" sz="1800" dirty="0"/>
              <a:t>We already saw a lot images of Saturn’s rings last time, but today we will examine the structure and nomenclature of the rings.  Note the main rings, A and B, separated by Cassini Division, then inner rings C and D.  The broad E ring is due to the volcanic plumes from </a:t>
            </a:r>
            <a:r>
              <a:rPr lang="en-US" sz="1800" dirty="0" err="1"/>
              <a:t>Enceladus’s</a:t>
            </a:r>
            <a:r>
              <a:rPr lang="en-US" sz="1800" dirty="0"/>
              <a:t> “tiger stripes”.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 dirty="0"/>
          </a:p>
        </p:txBody>
      </p:sp>
      <p:pic>
        <p:nvPicPr>
          <p:cNvPr id="2050" name="Picture 2" descr="https://pds-rings.seti.org/saturn/artwork/ringsa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9"/>
          <a:stretch/>
        </p:blipFill>
        <p:spPr bwMode="auto">
          <a:xfrm>
            <a:off x="549663" y="1844349"/>
            <a:ext cx="10751221" cy="40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967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74" y="106031"/>
            <a:ext cx="11368518" cy="914400"/>
          </a:xfrm>
        </p:spPr>
        <p:txBody>
          <a:bodyPr/>
          <a:lstStyle/>
          <a:p>
            <a:r>
              <a:rPr lang="en-US" dirty="0"/>
              <a:t>Saturn’s 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577" y="3602993"/>
            <a:ext cx="7030623" cy="2303537"/>
          </a:xfrm>
        </p:spPr>
        <p:txBody>
          <a:bodyPr>
            <a:noAutofit/>
          </a:bodyPr>
          <a:lstStyle/>
          <a:p>
            <a:r>
              <a:rPr lang="en-US" sz="1800" dirty="0"/>
              <a:t>Here is a full map (made from images) of the A-D and F rings of Saturn, with a number of named gaps shown.</a:t>
            </a:r>
          </a:p>
          <a:p>
            <a:r>
              <a:rPr lang="en-US" sz="1800" dirty="0"/>
              <a:t>There are debates about the origin of the “main” rings A-D.  These rings are very bright, and made of nearly pure water ice.</a:t>
            </a:r>
          </a:p>
          <a:p>
            <a:r>
              <a:rPr lang="en-US" sz="1800" dirty="0"/>
              <a:t>At right is the E ring, with </a:t>
            </a:r>
            <a:r>
              <a:rPr lang="en-US" sz="1800" dirty="0" err="1"/>
              <a:t>Enceladus</a:t>
            </a:r>
            <a:r>
              <a:rPr lang="en-US" sz="1800" dirty="0"/>
              <a:t> shown as the source of the ring.  This is also water ice, but of microscopic particles.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 dirty="0"/>
          </a:p>
        </p:txBody>
      </p:sp>
      <p:pic>
        <p:nvPicPr>
          <p:cNvPr id="3074" name="Picture 2" descr="https://upload.wikimedia.org/wikipedia/commons/thumb/b/b1/Saturn%27s_rings_dark_side_mosaic.jpg/1920px-Saturn%27s_rings_dark_side_mosa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7" y="1263344"/>
            <a:ext cx="18288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552" y="3485507"/>
            <a:ext cx="3999470" cy="28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56237 -3.7037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5813-B2B4-468E-83B7-6F09CFA2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49"/>
            <a:ext cx="10972800" cy="914400"/>
          </a:xfrm>
        </p:spPr>
        <p:txBody>
          <a:bodyPr/>
          <a:lstStyle/>
          <a:p>
            <a:r>
              <a:rPr lang="en-US" dirty="0"/>
              <a:t>Uranus’ 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CD82-27E6-4F5C-AE2B-79803A43C28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43673" y="1150706"/>
            <a:ext cx="7471608" cy="1494989"/>
          </a:xfrm>
        </p:spPr>
        <p:txBody>
          <a:bodyPr/>
          <a:lstStyle/>
          <a:p>
            <a:r>
              <a:rPr lang="en-US" sz="1800" dirty="0"/>
              <a:t>The inner rings (</a:t>
            </a:r>
            <a:r>
              <a:rPr lang="en-US" sz="1800" dirty="0">
                <a:latin typeface="Symbol" panose="05050102010706020507" pitchFamily="18" charset="2"/>
              </a:rPr>
              <a:t>a</a:t>
            </a:r>
            <a:r>
              <a:rPr lang="en-US" sz="1800" dirty="0"/>
              <a:t> – </a:t>
            </a:r>
            <a:r>
              <a:rPr lang="en-US" sz="1800" dirty="0">
                <a:latin typeface="Symbol" panose="05050102010706020507" pitchFamily="18" charset="2"/>
              </a:rPr>
              <a:t>e</a:t>
            </a:r>
            <a:r>
              <a:rPr lang="en-US" sz="1800" dirty="0"/>
              <a:t>) were discovered serendipitously in 1977, from the occultation of a star.  Now we know of 13 rings, 9 that are very narrow, two that are dusty (from moons), and two outer rings. The composition is not known, but they are very dark (albedo ~ 0.05)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6436E4-F2D6-4CB6-8033-86F50E3D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47F05-4629-49C8-BF7C-0B8E1634BEC0}"/>
              </a:ext>
            </a:extLst>
          </p:cNvPr>
          <p:cNvSpPr txBox="1"/>
          <p:nvPr/>
        </p:nvSpPr>
        <p:spPr>
          <a:xfrm>
            <a:off x="5016842" y="5093706"/>
            <a:ext cx="293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Uranus' outer epsilon ring showing the two </a:t>
            </a:r>
            <a:r>
              <a:rPr lang="en-US" sz="1400" dirty="0" err="1"/>
              <a:t>shepard</a:t>
            </a:r>
            <a:r>
              <a:rPr lang="en-US" sz="1400" dirty="0"/>
              <a:t> moons, 1986U7 and 1986U8, which act in concert to keep the ring narrow.</a:t>
            </a:r>
          </a:p>
        </p:txBody>
      </p:sp>
      <p:pic>
        <p:nvPicPr>
          <p:cNvPr id="4098" name="Picture 2" descr="https://web.njit.edu/~gary/320/assets/Uranus_Shepard_M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77" y="2670386"/>
            <a:ext cx="2495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eb.njit.edu/~gary/320/assets/Uranus_scatter_r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76" y="2655307"/>
            <a:ext cx="386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476" y="5108786"/>
            <a:ext cx="4127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Uranus' Rings as seen in forward (top) and backward (bottom) scattered light.  Note that the outer (epsilon) ring doesn't match up in the two figures because it is rather eccentric (elliptical).</a:t>
            </a:r>
          </a:p>
        </p:txBody>
      </p:sp>
      <p:pic>
        <p:nvPicPr>
          <p:cNvPr id="4104" name="Picture 8" descr="https://upload.wikimedia.org/wikipedia/commons/thumb/e/e1/Uranian_rings_scheme.png/800px-Uranian_rings_sch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1" y="1150706"/>
            <a:ext cx="4045722" cy="47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32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5813-B2B4-468E-83B7-6F09CFA2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49"/>
            <a:ext cx="10972800" cy="914400"/>
          </a:xfrm>
        </p:spPr>
        <p:txBody>
          <a:bodyPr/>
          <a:lstStyle/>
          <a:p>
            <a:r>
              <a:rPr lang="en-US" dirty="0"/>
              <a:t>Neptune’s 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CD82-27E6-4F5C-AE2B-79803A43C28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43673" y="1150706"/>
            <a:ext cx="7471608" cy="1494989"/>
          </a:xfrm>
        </p:spPr>
        <p:txBody>
          <a:bodyPr/>
          <a:lstStyle/>
          <a:p>
            <a:r>
              <a:rPr lang="en-US" sz="1800" dirty="0"/>
              <a:t>The rings were suggested in 1981 and later </a:t>
            </a:r>
            <a:r>
              <a:rPr lang="en-US" sz="1800" dirty="0" err="1"/>
              <a:t>occultations</a:t>
            </a:r>
            <a:r>
              <a:rPr lang="en-US" sz="1800" dirty="0"/>
              <a:t> of a star, but the results were confusing and not conclusive.  They were definitively imaged by Voyage 2, the only spacecraft to have visited Neptune, in 1989.  There are 5 distinct rings.  The Adams ring has several partial arcs, which are still being puzzled over.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6436E4-F2D6-4CB6-8033-86F50E3D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5122" name="Picture 2" descr="https://upload.wikimedia.org/wikipedia/commons/thumb/a/a0/Neptunian_rings_scheme_2.svg/800px-Neptunian_rings_scheme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7" y="1138349"/>
            <a:ext cx="4095149" cy="47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e/e6/PIA02202_Neptune%27s_full_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34" y="2658052"/>
            <a:ext cx="6124748" cy="32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315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009E-9BF9-4004-B4F6-E9F2BB5F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Jupiter’s Moons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3F6E0-9573-416C-A632-D046493F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76" y="1377254"/>
            <a:ext cx="7921438" cy="464590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F90B9-8B39-4371-BA2B-8FBB1E3A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75477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4ED4-9A9B-4E5E-BBD9-8708E213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" y="380999"/>
            <a:ext cx="6608781" cy="914400"/>
          </a:xfrm>
        </p:spPr>
        <p:txBody>
          <a:bodyPr/>
          <a:lstStyle/>
          <a:p>
            <a:r>
              <a:rPr lang="en-US" dirty="0"/>
              <a:t>Galilean Moons of Jupiter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9B3B4-6CE3-48A1-9E5B-C41DF576C25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05DF0-584C-4A9D-9917-DFF4EB0B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1026" name="Picture 2" descr="https://web.njit.edu/~gary/320/assets/Galilean_moons.jpg">
            <a:extLst>
              <a:ext uri="{FF2B5EF4-FFF2-40B4-BE49-F238E27FC236}">
                <a16:creationId xmlns:a16="http://schemas.microsoft.com/office/drawing/2014/main" id="{AD1E1565-7EDB-4225-A634-75234824E1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94" y="138418"/>
            <a:ext cx="5384800" cy="18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njit.edu/~gary/320/assets/GalMoonCutaway.jpg">
            <a:extLst>
              <a:ext uri="{FF2B5EF4-FFF2-40B4-BE49-F238E27FC236}">
                <a16:creationId xmlns:a16="http://schemas.microsoft.com/office/drawing/2014/main" id="{64225B83-68BA-45E3-9EE2-AE8F2A1165B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1" y="1992941"/>
            <a:ext cx="5355416" cy="4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uption on Io">
            <a:extLst>
              <a:ext uri="{FF2B5EF4-FFF2-40B4-BE49-F238E27FC236}">
                <a16:creationId xmlns:a16="http://schemas.microsoft.com/office/drawing/2014/main" id="{8D549F3E-0EF7-4CE6-A053-9DB9028C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205350"/>
            <a:ext cx="4808175" cy="48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0DC21-ADC9-420D-88B8-B0A557C983A3}"/>
              </a:ext>
            </a:extLst>
          </p:cNvPr>
          <p:cNvSpPr txBox="1"/>
          <p:nvPr/>
        </p:nvSpPr>
        <p:spPr>
          <a:xfrm>
            <a:off x="1516828" y="5410200"/>
            <a:ext cx="4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Io</a:t>
            </a:r>
          </a:p>
        </p:txBody>
      </p:sp>
    </p:spTree>
    <p:extLst>
      <p:ext uri="{BB962C8B-B14F-4D97-AF65-F5344CB8AC3E}">
        <p14:creationId xmlns:p14="http://schemas.microsoft.com/office/powerpoint/2010/main" val="22318910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9B3B4-6CE3-48A1-9E5B-C41DF576C25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05DF0-584C-4A9D-9917-DFF4EB0B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20, 2018</a:t>
            </a:r>
            <a:endParaRPr lang="en-US" altLang="zh-CN"/>
          </a:p>
        </p:txBody>
      </p:sp>
      <p:pic>
        <p:nvPicPr>
          <p:cNvPr id="1026" name="Picture 2" descr="https://web.njit.edu/~gary/320/assets/Galilean_moons.jpg">
            <a:extLst>
              <a:ext uri="{FF2B5EF4-FFF2-40B4-BE49-F238E27FC236}">
                <a16:creationId xmlns:a16="http://schemas.microsoft.com/office/drawing/2014/main" id="{AD1E1565-7EDB-4225-A634-75234824E18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94" y="138418"/>
            <a:ext cx="5384800" cy="18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njit.edu/~gary/320/assets/GalMoonCutaway.jpg">
            <a:extLst>
              <a:ext uri="{FF2B5EF4-FFF2-40B4-BE49-F238E27FC236}">
                <a16:creationId xmlns:a16="http://schemas.microsoft.com/office/drawing/2014/main" id="{64225B83-68BA-45E3-9EE2-AE8F2A1165B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1" y="1992941"/>
            <a:ext cx="5355416" cy="4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pod.nasa.gov/apod/image/9704/europa_rafts_big.jpg">
            <a:extLst>
              <a:ext uri="{FF2B5EF4-FFF2-40B4-BE49-F238E27FC236}">
                <a16:creationId xmlns:a16="http://schemas.microsoft.com/office/drawing/2014/main" id="{6FC5530B-4720-4B9D-8C22-542C17F2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399"/>
            <a:ext cx="5792907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50979-BA17-48EC-9079-3734D6CB4726}"/>
              </a:ext>
            </a:extLst>
          </p:cNvPr>
          <p:cNvSpPr txBox="1"/>
          <p:nvPr/>
        </p:nvSpPr>
        <p:spPr>
          <a:xfrm>
            <a:off x="1376979" y="5410200"/>
            <a:ext cx="113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Europa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E28830-F8D8-422A-8858-90B28E169A5B}"/>
              </a:ext>
            </a:extLst>
          </p:cNvPr>
          <p:cNvSpPr txBox="1">
            <a:spLocks/>
          </p:cNvSpPr>
          <p:nvPr/>
        </p:nvSpPr>
        <p:spPr bwMode="auto">
          <a:xfrm>
            <a:off x="169388" y="395687"/>
            <a:ext cx="660878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Galilean Moons of Jupiter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513DE94-948E-47B2-A875-9C8FDCC8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35" y="1259049"/>
            <a:ext cx="4715435" cy="47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3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Custom 1">
      <a:dk1>
        <a:srgbClr val="000066"/>
      </a:dk1>
      <a:lt1>
        <a:srgbClr val="FFFFFF"/>
      </a:lt1>
      <a:dk2>
        <a:srgbClr val="9999FF"/>
      </a:dk2>
      <a:lt2>
        <a:srgbClr val="FFCC00"/>
      </a:lt2>
      <a:accent1>
        <a:srgbClr val="009999"/>
      </a:accent1>
      <a:accent2>
        <a:srgbClr val="DC0C3E"/>
      </a:accent2>
      <a:accent3>
        <a:srgbClr val="CACAFF"/>
      </a:accent3>
      <a:accent4>
        <a:srgbClr val="DADADA"/>
      </a:accent4>
      <a:accent5>
        <a:srgbClr val="AACACA"/>
      </a:accent5>
      <a:accent6>
        <a:srgbClr val="C70A37"/>
      </a:accent6>
      <a:hlink>
        <a:srgbClr val="0000CC"/>
      </a:hlink>
      <a:folHlink>
        <a:srgbClr val="A5082E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2B5481"/>
        </a:dk2>
        <a:lt2>
          <a:srgbClr val="FFCC00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C4BDFB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0066"/>
        </a:dk1>
        <a:lt1>
          <a:srgbClr val="FFFFFF"/>
        </a:lt1>
        <a:dk2>
          <a:srgbClr val="2B5481"/>
        </a:dk2>
        <a:lt2>
          <a:srgbClr val="FFCC00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C4BDFB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0066"/>
        </a:dk1>
        <a:lt1>
          <a:srgbClr val="FFFFFF"/>
        </a:lt1>
        <a:dk2>
          <a:srgbClr val="2B5481"/>
        </a:dk2>
        <a:lt2>
          <a:srgbClr val="FFCC00"/>
        </a:lt2>
        <a:accent1>
          <a:srgbClr val="009999"/>
        </a:accent1>
        <a:accent2>
          <a:srgbClr val="FF0000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E70000"/>
        </a:accent6>
        <a:hlink>
          <a:srgbClr val="C4BDFB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0066"/>
        </a:dk1>
        <a:lt1>
          <a:srgbClr val="FFFFFF"/>
        </a:lt1>
        <a:dk2>
          <a:srgbClr val="E61244"/>
        </a:dk2>
        <a:lt2>
          <a:srgbClr val="FFCC00"/>
        </a:lt2>
        <a:accent1>
          <a:srgbClr val="009999"/>
        </a:accent1>
        <a:accent2>
          <a:srgbClr val="DC0C3E"/>
        </a:accent2>
        <a:accent3>
          <a:srgbClr val="F0AAB0"/>
        </a:accent3>
        <a:accent4>
          <a:srgbClr val="DADADA"/>
        </a:accent4>
        <a:accent5>
          <a:srgbClr val="AACACA"/>
        </a:accent5>
        <a:accent6>
          <a:srgbClr val="C70A37"/>
        </a:accent6>
        <a:hlink>
          <a:srgbClr val="C4BDFB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0066"/>
        </a:dk1>
        <a:lt1>
          <a:srgbClr val="FFFFFF"/>
        </a:lt1>
        <a:dk2>
          <a:srgbClr val="9999FF"/>
        </a:dk2>
        <a:lt2>
          <a:srgbClr val="FFCC00"/>
        </a:lt2>
        <a:accent1>
          <a:srgbClr val="009999"/>
        </a:accent1>
        <a:accent2>
          <a:srgbClr val="DC0C3E"/>
        </a:accent2>
        <a:accent3>
          <a:srgbClr val="CACAFF"/>
        </a:accent3>
        <a:accent4>
          <a:srgbClr val="DADADA"/>
        </a:accent4>
        <a:accent5>
          <a:srgbClr val="AACACA"/>
        </a:accent5>
        <a:accent6>
          <a:srgbClr val="C70A37"/>
        </a:accent6>
        <a:hlink>
          <a:srgbClr val="C4BDFB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25888</TotalTime>
  <Words>879</Words>
  <Application>Microsoft Office PowerPoint</Application>
  <PresentationFormat>Widescreen</PresentationFormat>
  <Paragraphs>78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Arial Black</vt:lpstr>
      <vt:lpstr>Comic Sans MS</vt:lpstr>
      <vt:lpstr>Palatino Linotype</vt:lpstr>
      <vt:lpstr>Symbol</vt:lpstr>
      <vt:lpstr>Tahoma</vt:lpstr>
      <vt:lpstr>Times New Roman</vt:lpstr>
      <vt:lpstr>Wingdings</vt:lpstr>
      <vt:lpstr>Textured</vt:lpstr>
      <vt:lpstr>Physics 320: Moons and Rings of Giant Planets (Lecture 19)</vt:lpstr>
      <vt:lpstr>Jupiter’s Rings</vt:lpstr>
      <vt:lpstr>Saturn’s Rings</vt:lpstr>
      <vt:lpstr>Saturn’s Rings</vt:lpstr>
      <vt:lpstr>Uranus’ Rings</vt:lpstr>
      <vt:lpstr>Neptune’s Rings</vt:lpstr>
      <vt:lpstr>Jupiter’s Moons</vt:lpstr>
      <vt:lpstr>Galilean Moons of Jupiter</vt:lpstr>
      <vt:lpstr>PowerPoint Presentation</vt:lpstr>
      <vt:lpstr>PowerPoint Presentation</vt:lpstr>
      <vt:lpstr>PowerPoint Presentation</vt:lpstr>
      <vt:lpstr>Saturn’s Moons</vt:lpstr>
      <vt:lpstr>Uranus’ Moons</vt:lpstr>
      <vt:lpstr>Uranus’ Moons</vt:lpstr>
      <vt:lpstr>Neptune’s Moons</vt:lpstr>
      <vt:lpstr>Moons Compared</vt:lpstr>
      <vt:lpstr>Moons Compared</vt:lpstr>
      <vt:lpstr>What We’ve Learned</vt:lpstr>
    </vt:vector>
  </TitlesOfParts>
  <Company>NJIT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</dc:creator>
  <cp:lastModifiedBy>Dale</cp:lastModifiedBy>
  <cp:revision>695</cp:revision>
  <dcterms:created xsi:type="dcterms:W3CDTF">2003-02-02T23:38:32Z</dcterms:created>
  <dcterms:modified xsi:type="dcterms:W3CDTF">2018-11-20T13:07:35Z</dcterms:modified>
</cp:coreProperties>
</file>