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5"/>
  </p:notesMasterIdLst>
  <p:handoutMasterIdLst>
    <p:handoutMasterId r:id="rId16"/>
  </p:handoutMasterIdLst>
  <p:sldIdLst>
    <p:sldId id="256" r:id="rId2"/>
    <p:sldId id="362" r:id="rId3"/>
    <p:sldId id="378" r:id="rId4"/>
    <p:sldId id="379" r:id="rId5"/>
    <p:sldId id="380" r:id="rId6"/>
    <p:sldId id="398" r:id="rId7"/>
    <p:sldId id="386" r:id="rId8"/>
    <p:sldId id="399" r:id="rId9"/>
    <p:sldId id="400" r:id="rId10"/>
    <p:sldId id="401" r:id="rId11"/>
    <p:sldId id="402" r:id="rId12"/>
    <p:sldId id="403" r:id="rId13"/>
    <p:sldId id="364" r:id="rId14"/>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CFF"/>
    <a:srgbClr val="000000"/>
    <a:srgbClr val="009999"/>
    <a:srgbClr val="85FBAC"/>
    <a:srgbClr val="969696"/>
    <a:srgbClr val="FFFF66"/>
    <a:srgbClr val="FFFF00"/>
    <a:srgbClr val="4D4D4D"/>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116" d="100"/>
          <a:sy n="116" d="100"/>
        </p:scale>
        <p:origin x="22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B9906-1C95-45EE-92C4-8B1B1AB13FB4}" type="slidenum">
              <a:rPr lang="en-US" altLang="en-US" smtClean="0"/>
              <a:pPr/>
              <a:t>4</a:t>
            </a:fld>
            <a:endParaRPr lang="en-US" altLang="en-US"/>
          </a:p>
        </p:txBody>
      </p:sp>
    </p:spTree>
    <p:extLst>
      <p:ext uri="{BB962C8B-B14F-4D97-AF65-F5344CB8AC3E}">
        <p14:creationId xmlns:p14="http://schemas.microsoft.com/office/powerpoint/2010/main" val="86210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27,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a:t>November 27,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en.wikipedia.org/wiki/Pluto#Videos" TargetMode="External"/><Relationship Id="rId7" Type="http://schemas.openxmlformats.org/officeDocument/2006/relationships/image" Target="../media/image20.jpeg"/><Relationship Id="rId2" Type="http://schemas.openxmlformats.org/officeDocument/2006/relationships/hyperlink" Target="http://pluto.jhuapl.edu/Mission/index.php" TargetMode="Externa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minorplanetcenter.net/iau/Animations/Outer.gif" TargetMode="External"/><Relationship Id="rId2" Type="http://schemas.openxmlformats.org/officeDocument/2006/relationships/hyperlink" Target="http://www2.ess.ucla.edu/~jewitt/kb.html" TargetMode="External"/><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Kuiper Belt Objects and Pluto (Lecture 20)</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0323" y="4204136"/>
            <a:ext cx="2834833" cy="584775"/>
          </a:xfrm>
          <a:prstGeom prst="rect">
            <a:avLst/>
          </a:prstGeom>
        </p:spPr>
        <p:txBody>
          <a:bodyPr wrap="square">
            <a:spAutoFit/>
          </a:bodyPr>
          <a:lstStyle/>
          <a:p>
            <a:r>
              <a:rPr lang="en-US" sz="1600" dirty="0"/>
              <a:t>The best </a:t>
            </a:r>
            <a:r>
              <a:rPr lang="en-US" sz="1600" dirty="0" err="1"/>
              <a:t>groundbased</a:t>
            </a:r>
            <a:r>
              <a:rPr lang="en-US" sz="1600" dirty="0"/>
              <a:t> photo of the "double-planet</a:t>
            </a:r>
            <a:r>
              <a:rPr lang="en-US" sz="1600" dirty="0" smtClean="0"/>
              <a:t>"</a:t>
            </a:r>
            <a:endParaRPr lang="en-US" sz="1600" dirty="0"/>
          </a:p>
        </p:txBody>
      </p:sp>
      <p:sp>
        <p:nvSpPr>
          <p:cNvPr id="9" name="Rectangle 8"/>
          <p:cNvSpPr/>
          <p:nvPr/>
        </p:nvSpPr>
        <p:spPr>
          <a:xfrm>
            <a:off x="3267752" y="4204137"/>
            <a:ext cx="2722646" cy="584775"/>
          </a:xfrm>
          <a:prstGeom prst="rect">
            <a:avLst/>
          </a:prstGeom>
        </p:spPr>
        <p:txBody>
          <a:bodyPr wrap="square">
            <a:spAutoFit/>
          </a:bodyPr>
          <a:lstStyle/>
          <a:p>
            <a:r>
              <a:rPr lang="en-US" sz="1600" dirty="0"/>
              <a:t>HST's discovery of two </a:t>
            </a:r>
            <a:r>
              <a:rPr lang="en-US" sz="1600" dirty="0" smtClean="0"/>
              <a:t>more </a:t>
            </a:r>
            <a:r>
              <a:rPr lang="en-US" sz="1600" dirty="0"/>
              <a:t>moons, Nix and Hydra</a:t>
            </a:r>
          </a:p>
        </p:txBody>
      </p:sp>
      <p:sp>
        <p:nvSpPr>
          <p:cNvPr id="10" name="Rectangle 9"/>
          <p:cNvSpPr/>
          <p:nvPr/>
        </p:nvSpPr>
        <p:spPr>
          <a:xfrm>
            <a:off x="5897351" y="4204136"/>
            <a:ext cx="3090668" cy="584775"/>
          </a:xfrm>
          <a:prstGeom prst="rect">
            <a:avLst/>
          </a:prstGeom>
        </p:spPr>
        <p:txBody>
          <a:bodyPr wrap="square">
            <a:spAutoFit/>
          </a:bodyPr>
          <a:lstStyle/>
          <a:p>
            <a:r>
              <a:rPr lang="en-US" sz="1600" dirty="0"/>
              <a:t>HST image showing yet a </a:t>
            </a:r>
            <a:r>
              <a:rPr lang="en-US" sz="1600" dirty="0" smtClean="0"/>
              <a:t>4th </a:t>
            </a:r>
            <a:r>
              <a:rPr lang="en-US" sz="1600" dirty="0"/>
              <a:t>moon, so far designated P4</a:t>
            </a:r>
          </a:p>
        </p:txBody>
      </p:sp>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599" y="0"/>
            <a:ext cx="10888717" cy="914400"/>
          </a:xfrm>
        </p:spPr>
        <p:txBody>
          <a:bodyPr/>
          <a:lstStyle/>
          <a:p>
            <a:r>
              <a:rPr lang="en-US" dirty="0" smtClean="0"/>
              <a:t>The Pluto System</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13719" y="741901"/>
            <a:ext cx="8543709" cy="5417161"/>
          </a:xfrm>
        </p:spPr>
        <p:txBody>
          <a:bodyPr/>
          <a:lstStyle/>
          <a:p>
            <a:r>
              <a:rPr lang="en-US" sz="1800" dirty="0" smtClean="0"/>
              <a:t>I </a:t>
            </a:r>
            <a:r>
              <a:rPr lang="en-US" sz="1800" dirty="0"/>
              <a:t>call Pluto a system, because it is known </a:t>
            </a:r>
            <a:r>
              <a:rPr lang="en-US" sz="1800" dirty="0" smtClean="0"/>
              <a:t>to </a:t>
            </a:r>
            <a:r>
              <a:rPr lang="en-US" sz="1800" dirty="0"/>
              <a:t>have </a:t>
            </a:r>
            <a:r>
              <a:rPr lang="en-US" sz="1800" dirty="0" smtClean="0"/>
              <a:t>5 moons </a:t>
            </a:r>
            <a:r>
              <a:rPr lang="en-US" sz="1800" dirty="0"/>
              <a:t>(the largest, Charon, is so large than the Pluto-Charon system has been called a "double-planet" system). Below are some images documenting the discoveries of the moons, one after the other</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a:p>
            <a:r>
              <a:rPr lang="en-US" sz="1800" dirty="0" smtClean="0"/>
              <a:t>In 2015, the </a:t>
            </a:r>
            <a:r>
              <a:rPr lang="en-US" sz="1800" dirty="0" smtClean="0">
                <a:hlinkClick r:id="rId2"/>
              </a:rPr>
              <a:t>New Horizons probe</a:t>
            </a:r>
            <a:r>
              <a:rPr lang="en-US" sz="1800" dirty="0" smtClean="0"/>
              <a:t> flew through the Pluto system, giving spectacular images and </a:t>
            </a:r>
            <a:r>
              <a:rPr lang="en-US" sz="1800" dirty="0" smtClean="0">
                <a:hlinkClick r:id="rId3"/>
              </a:rPr>
              <a:t>movies</a:t>
            </a:r>
            <a:r>
              <a:rPr lang="en-US" sz="1800" dirty="0" smtClean="0"/>
              <a:t>.  It was launched in January 2006, reached Pluto in July 2015, and could play back its data only very slowly, with transmissions finally completed in December 2016. </a:t>
            </a:r>
            <a:endParaRPr lang="en-US" sz="1800" dirty="0"/>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4" name="Picture 3"/>
          <p:cNvPicPr>
            <a:picLocks noChangeAspect="1"/>
          </p:cNvPicPr>
          <p:nvPr/>
        </p:nvPicPr>
        <p:blipFill>
          <a:blip r:embed="rId4"/>
          <a:stretch>
            <a:fillRect/>
          </a:stretch>
        </p:blipFill>
        <p:spPr>
          <a:xfrm>
            <a:off x="336338" y="1967034"/>
            <a:ext cx="2982804" cy="2237103"/>
          </a:xfrm>
          <a:prstGeom prst="rect">
            <a:avLst/>
          </a:prstGeom>
        </p:spPr>
      </p:pic>
      <p:pic>
        <p:nvPicPr>
          <p:cNvPr id="2050" name="Picture 2" descr="https://web.njit.edu/~gary/320/assets/pluto_charon_nix_hydra.jpg"/>
          <p:cNvPicPr>
            <a:picLocks noChangeAspect="1" noChangeArrowheads="1"/>
          </p:cNvPicPr>
          <p:nvPr/>
        </p:nvPicPr>
        <p:blipFill rotWithShape="1">
          <a:blip r:embed="rId5">
            <a:extLst>
              <a:ext uri="{28A0092B-C50C-407E-A947-70E740481C1C}">
                <a14:useLocalDpi xmlns:a14="http://schemas.microsoft.com/office/drawing/2010/main" val="0"/>
              </a:ext>
            </a:extLst>
          </a:blip>
          <a:srcRect b="3338"/>
          <a:stretch/>
        </p:blipFill>
        <p:spPr bwMode="auto">
          <a:xfrm>
            <a:off x="3487360" y="1967035"/>
            <a:ext cx="2314356" cy="2237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6251579" y="1967034"/>
            <a:ext cx="2237103" cy="2237103"/>
          </a:xfrm>
          <a:prstGeom prst="rect">
            <a:avLst/>
          </a:prstGeom>
        </p:spPr>
      </p:pic>
      <p:pic>
        <p:nvPicPr>
          <p:cNvPr id="2052" name="Picture 4" descr="https://upload.wikimedia.org/wikipedia/commons/thumb/a/a7/Pluto-01_Stern_03_Pluto_Color_TXT.jpg/800px-Pluto-01_Stern_03_Pluto_Color_TX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19835" y="316571"/>
            <a:ext cx="3300925" cy="33009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2/2e/Charon_in_True_Color_-_High-Res.jpg/800px-Charon_in_True_Color_-_High-Re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04" t="5571" r="7188" b="10585"/>
          <a:stretch/>
        </p:blipFill>
        <p:spPr bwMode="auto">
          <a:xfrm>
            <a:off x="9186672" y="3659511"/>
            <a:ext cx="2474638" cy="24995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825108" y="1102804"/>
            <a:ext cx="7514888" cy="4227125"/>
          </a:xfrm>
          <a:prstGeom prst="rect">
            <a:avLst/>
          </a:prstGeom>
        </p:spPr>
      </p:pic>
    </p:spTree>
    <p:extLst>
      <p:ext uri="{BB962C8B-B14F-4D97-AF65-F5344CB8AC3E}">
        <p14:creationId xmlns:p14="http://schemas.microsoft.com/office/powerpoint/2010/main" val="1200370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599" y="0"/>
            <a:ext cx="10888717" cy="914400"/>
          </a:xfrm>
        </p:spPr>
        <p:txBody>
          <a:bodyPr/>
          <a:lstStyle/>
          <a:p>
            <a:r>
              <a:rPr lang="en-US" dirty="0" smtClean="0"/>
              <a:t>Pluto Atmosphere and Interior</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13719" y="804962"/>
            <a:ext cx="11415826" cy="5133382"/>
          </a:xfrm>
        </p:spPr>
        <p:txBody>
          <a:bodyPr/>
          <a:lstStyle/>
          <a:p>
            <a:r>
              <a:rPr lang="en-US" sz="1800" dirty="0" smtClean="0"/>
              <a:t>Pluto’s atmosphere is made of nitrogen (N</a:t>
            </a:r>
            <a:r>
              <a:rPr lang="en-US" sz="1800" baseline="-25000" dirty="0" smtClean="0"/>
              <a:t>2</a:t>
            </a:r>
            <a:r>
              <a:rPr lang="en-US" sz="1800" dirty="0" smtClean="0"/>
              <a:t>) and small amounts of methane (CH</a:t>
            </a:r>
            <a:r>
              <a:rPr lang="en-US" sz="1800" baseline="-25000" dirty="0" smtClean="0"/>
              <a:t>4</a:t>
            </a:r>
            <a:r>
              <a:rPr lang="en-US" sz="1800" dirty="0" smtClean="0"/>
              <a:t>) and CO, vaporized from ices on the surface.  The surface pressure is about 1 Pa (10</a:t>
            </a:r>
            <a:r>
              <a:rPr lang="en-US" sz="1800" baseline="30000" dirty="0" smtClean="0"/>
              <a:t>-5</a:t>
            </a:r>
            <a:r>
              <a:rPr lang="en-US" sz="1800" dirty="0" smtClean="0"/>
              <a:t> </a:t>
            </a:r>
            <a:r>
              <a:rPr lang="en-US" sz="1800" dirty="0" err="1" smtClean="0"/>
              <a:t>atm</a:t>
            </a:r>
            <a:r>
              <a:rPr lang="en-US" sz="1800" dirty="0" smtClean="0"/>
              <a:t>).  The temperature at the surface is 40-60 K, but actually grows with height due to the greenhouse gas effects of its atmosphere.</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Pluto’s bulk density is 1860 kg/m</a:t>
            </a:r>
            <a:r>
              <a:rPr lang="en-US" sz="1800" baseline="30000" dirty="0" smtClean="0"/>
              <a:t>3</a:t>
            </a:r>
            <a:r>
              <a:rPr lang="en-US" sz="1800" dirty="0" smtClean="0"/>
              <a:t>, indicating some rocky contribution, but internal heat due to radioactive decay is thought to have caused the interior to be differentiated.  Pluto has no magnetic field.</a:t>
            </a:r>
            <a:endParaRPr lang="en-US" sz="1800" dirty="0"/>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2054" name="Picture 6" descr="https://upload.wikimedia.org/wikipedia/commons/thumb/5/5d/PIA21590_%E2%80%93_Blue_Rays%2C_New_Horizons%27_High-Res_Farewell_to_Pluto.jpg/1920px-PIA21590_%E2%80%93_Blue_Rays%2C_New_Horizons%27_High-Res_Farewell_to_Plu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62" y="1710720"/>
            <a:ext cx="6050322" cy="340330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upload.wikimedia.org/wikipedia/commons/thumb/d/d3/Internal_Structure_of_Pluto.jpg/1024px-Internal_Structure_of_Plu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318" y="1694907"/>
            <a:ext cx="4233588" cy="341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166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599" y="0"/>
            <a:ext cx="10888717" cy="914400"/>
          </a:xfrm>
        </p:spPr>
        <p:txBody>
          <a:bodyPr/>
          <a:lstStyle/>
          <a:p>
            <a:r>
              <a:rPr lang="en-US" dirty="0" smtClean="0"/>
              <a:t>What’s Next for New Horizons?</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67861" y="804962"/>
            <a:ext cx="11361683" cy="5133382"/>
          </a:xfrm>
        </p:spPr>
        <p:txBody>
          <a:bodyPr/>
          <a:lstStyle/>
          <a:p>
            <a:r>
              <a:rPr lang="en-US" sz="1800" dirty="0" smtClean="0"/>
              <a:t>The New Horizons probe is continuing on to a close encounter with another KBO, 2014 U69 (nicknamed </a:t>
            </a:r>
            <a:r>
              <a:rPr lang="en-US" sz="1800" dirty="0" err="1" smtClean="0"/>
              <a:t>Ultima</a:t>
            </a:r>
            <a:r>
              <a:rPr lang="en-US" sz="1800" dirty="0" smtClean="0"/>
              <a:t> Thule).  It will make its closest approach on Jan. 1, 2019 (New Years Day, just 1 month away!).</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The object was recently found, by occultation of a star, to have a possibly double or contact binary shape, so it should be interesting to see some close-up pictures of it.</a:t>
            </a:r>
            <a:endParaRPr lang="en-US" sz="1800" dirty="0"/>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8" name="Picture 7"/>
          <p:cNvPicPr>
            <a:picLocks noChangeAspect="1"/>
          </p:cNvPicPr>
          <p:nvPr/>
        </p:nvPicPr>
        <p:blipFill>
          <a:blip r:embed="rId2"/>
          <a:stretch>
            <a:fillRect/>
          </a:stretch>
        </p:blipFill>
        <p:spPr>
          <a:xfrm>
            <a:off x="524365" y="1561632"/>
            <a:ext cx="6820721" cy="3342099"/>
          </a:xfrm>
          <a:prstGeom prst="rect">
            <a:avLst/>
          </a:prstGeom>
        </p:spPr>
      </p:pic>
      <p:pic>
        <p:nvPicPr>
          <p:cNvPr id="6150" name="Picture 6" descr="http://pluto.jhuapl.edu/Multimedia/Science-Photos/pics/KBO_Comparison_par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32" y="1561206"/>
            <a:ext cx="4139146" cy="334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365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686123"/>
          </a:xfrm>
        </p:spPr>
        <p:txBody>
          <a:bodyPr/>
          <a:lstStyle/>
          <a:p>
            <a:r>
              <a:rPr lang="en-US" dirty="0"/>
              <a:t>What We’ve Learned</a:t>
            </a:r>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293615" y="761537"/>
                <a:ext cx="11635530" cy="5270147"/>
              </a:xfrm>
            </p:spPr>
            <p:txBody>
              <a:bodyPr/>
              <a:lstStyle/>
              <a:p>
                <a:r>
                  <a:rPr lang="en-US" sz="1800" dirty="0" smtClean="0"/>
                  <a:t>You should have a basic understanding of Kuiper Belt Objects, or KBOs, such as where they are found (beyond Neptune’s orbit), and their general makeup (rocky + icy, similar to comets).</a:t>
                </a:r>
                <a:endParaRPr lang="en-US" sz="1800" dirty="0"/>
              </a:p>
              <a:p>
                <a:r>
                  <a:rPr lang="en-US" sz="1800" dirty="0" smtClean="0"/>
                  <a:t>You should know some of the characteristics of the larger KBOs, including that many (most) have moons and even rings.  One of them, </a:t>
                </a:r>
                <a:r>
                  <a:rPr lang="en-US" sz="1800" dirty="0" err="1" smtClean="0"/>
                  <a:t>Haumea</a:t>
                </a:r>
                <a:r>
                  <a:rPr lang="en-US" sz="1800" dirty="0" smtClean="0"/>
                  <a:t>, rotates so rapidly that it has a distorted, tri-axial shape.</a:t>
                </a:r>
              </a:p>
              <a:p>
                <a:r>
                  <a:rPr lang="en-US" sz="1800" dirty="0" smtClean="0"/>
                  <a:t>You should know how distances and sizes can be determined from combining visible and IR observations.  You should have a general understanding of how to use the relevant equations, given some measurements of </a:t>
                </a:r>
                <a14:m>
                  <m:oMath xmlns:m="http://schemas.openxmlformats.org/officeDocument/2006/math">
                    <m:r>
                      <a:rPr lang="en-US" sz="1800" i="1" dirty="0" smtClean="0">
                        <a:latin typeface="Cambria Math" panose="02040503050406030204" pitchFamily="18" charset="0"/>
                      </a:rPr>
                      <m:t>𝐹</m:t>
                    </m:r>
                    <m:r>
                      <m:rPr>
                        <m:sty m:val="p"/>
                      </m:rPr>
                      <a:rPr lang="en-US" sz="1800" i="0" baseline="-25000" dirty="0" err="1" smtClean="0">
                        <a:latin typeface="Cambria Math" panose="02040503050406030204" pitchFamily="18" charset="0"/>
                      </a:rPr>
                      <m:t>vis</m:t>
                    </m:r>
                  </m:oMath>
                </a14:m>
                <a:r>
                  <a:rPr lang="en-US" sz="1800" dirty="0" smtClean="0"/>
                  <a:t> and </a:t>
                </a:r>
                <a14:m>
                  <m:oMath xmlns:m="http://schemas.openxmlformats.org/officeDocument/2006/math">
                    <m:r>
                      <a:rPr lang="en-US" sz="1800" i="1" dirty="0" smtClean="0">
                        <a:latin typeface="Cambria Math" panose="02040503050406030204" pitchFamily="18" charset="0"/>
                      </a:rPr>
                      <m:t>𝐹</m:t>
                    </m:r>
                    <m:r>
                      <m:rPr>
                        <m:sty m:val="p"/>
                      </m:rPr>
                      <a:rPr lang="en-US" sz="1800" i="0" baseline="-25000" dirty="0" smtClean="0">
                        <a:latin typeface="Cambria Math" panose="02040503050406030204" pitchFamily="18" charset="0"/>
                      </a:rPr>
                      <m:t>IR</m:t>
                    </m:r>
                  </m:oMath>
                </a14:m>
                <a:r>
                  <a:rPr lang="en-US" sz="1800" dirty="0" smtClean="0"/>
                  <a:t>.  </a:t>
                </a:r>
              </a:p>
              <a:p>
                <a:endParaRPr lang="en-US" sz="1800" dirty="0"/>
              </a:p>
              <a:p>
                <a:endParaRPr lang="en-US" sz="1800" dirty="0" smtClean="0"/>
              </a:p>
              <a:p>
                <a:endParaRPr lang="en-US" sz="1800" dirty="0" smtClean="0"/>
              </a:p>
              <a:p>
                <a:r>
                  <a:rPr lang="en-US" sz="1800" dirty="0" smtClean="0"/>
                  <a:t>Rotation rate can be determined from periodic variations of the light curve, and </a:t>
                </a:r>
                <a:r>
                  <a:rPr lang="en-US" sz="1800" dirty="0" err="1" smtClean="0"/>
                  <a:t>binarity</a:t>
                </a:r>
                <a:r>
                  <a:rPr lang="en-US" sz="1800" dirty="0" smtClean="0"/>
                  <a:t> or existence of rings is determined from stellar </a:t>
                </a:r>
                <a:r>
                  <a:rPr lang="en-US" sz="1800" dirty="0" err="1" smtClean="0"/>
                  <a:t>occultations</a:t>
                </a:r>
                <a:r>
                  <a:rPr lang="en-US" sz="1800" dirty="0" smtClean="0"/>
                  <a:t>.</a:t>
                </a:r>
              </a:p>
              <a:p>
                <a:r>
                  <a:rPr lang="en-US" sz="1800" dirty="0" smtClean="0"/>
                  <a:t>You should have an appreciation for the history of Pluto, why it was once considered a planet, and why it was “demoted” to a dwarf planet.</a:t>
                </a:r>
              </a:p>
              <a:p>
                <a:r>
                  <a:rPr lang="en-US" sz="1800" dirty="0" smtClean="0"/>
                  <a:t>You should know the basic information about Pluto, its atmosphere, and its interior.  You should appreciate the difficulty of New Horizons to reach Pluto and radio its signals back (taking about a year and a half to get all of the data back to Earth).  You should know that it is continuing on to visit another KBO next month!</a:t>
                </a:r>
                <a:endParaRPr lang="en-US" sz="1800" dirty="0"/>
              </a:p>
              <a:p>
                <a:endParaRPr lang="en-US" sz="1800" dirty="0"/>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293615" y="761537"/>
                <a:ext cx="11635530" cy="5270147"/>
              </a:xfrm>
              <a:blipFill rotWithShape="0">
                <a:blip r:embed="rId2"/>
                <a:stretch>
                  <a:fillRect l="-105" t="-694" r="-995" b="-463"/>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27, 2018</a:t>
            </a:r>
            <a:endParaRPr lang="en-US" altLang="zh-CN"/>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670EF36C-0880-45DE-9A9A-616BB63B4E57}"/>
                  </a:ext>
                </a:extLst>
              </p:cNvPr>
              <p:cNvSpPr/>
              <p:nvPr/>
            </p:nvSpPr>
            <p:spPr>
              <a:xfrm>
                <a:off x="1685133" y="3324036"/>
                <a:ext cx="6008347" cy="616772"/>
              </a:xfrm>
              <a:prstGeom prst="rect">
                <a:avLst/>
              </a:prstGeom>
            </p:spPr>
            <p:txBody>
              <a:bodyPr wrap="square">
                <a:spAutoFit/>
              </a:bodyPr>
              <a:lstStyle/>
              <a:p>
                <a:pPr lvl="1" algn="l"/>
                <a14:m>
                  <m:oMathPara xmlns:m="http://schemas.openxmlformats.org/officeDocument/2006/math">
                    <m:oMathParaPr>
                      <m:jc m:val="left"/>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m:rPr>
                              <m:sty m:val="p"/>
                            </m:rPr>
                            <a:rPr lang="en-US" sz="1800" b="0" i="0" dirty="0" smtClean="0">
                              <a:latin typeface="Cambria Math" panose="02040503050406030204" pitchFamily="18" charset="0"/>
                            </a:rPr>
                            <m:t>vis</m:t>
                          </m:r>
                        </m:sub>
                      </m:sSub>
                      <m:r>
                        <a:rPr lang="en-US" sz="1800" i="1" dirty="0">
                          <a:latin typeface="Cambria Math" panose="02040503050406030204" pitchFamily="18" charset="0"/>
                        </a:rPr>
                        <m:t>=</m:t>
                      </m:r>
                      <m:r>
                        <a:rPr lang="en-US" sz="1800" i="1" dirty="0">
                          <a:latin typeface="Cambria Math" panose="02040503050406030204" pitchFamily="18" charset="0"/>
                        </a:rPr>
                        <m:t>𝐴</m:t>
                      </m:r>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m:rPr>
                                      <m:sty m:val="p"/>
                                    </m:rPr>
                                    <a:rPr lang="en-US" sz="1800" i="0" dirty="0">
                                      <a:latin typeface="Cambria Math" panose="02040503050406030204" pitchFamily="18" charset="0"/>
                                    </a:rPr>
                                    <m:t>asteroid</m:t>
                                  </m:r>
                                </m:sub>
                              </m:sSub>
                            </m:num>
                            <m:den>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𝑑</m:t>
                              </m:r>
                              <m:r>
                                <a:rPr lang="en-US" sz="1800" i="1" baseline="30000" dirty="0">
                                  <a:latin typeface="Cambria Math" panose="02040503050406030204" pitchFamily="18" charset="0"/>
                                </a:rPr>
                                <m:t>2</m:t>
                              </m:r>
                            </m:den>
                          </m:f>
                        </m:e>
                      </m:d>
                      <m:r>
                        <a:rPr lang="en-US" sz="1800" i="1" dirty="0">
                          <a:latin typeface="Cambria Math" panose="02040503050406030204" pitchFamily="18" charset="0"/>
                        </a:rPr>
                        <m:t>=</m:t>
                      </m:r>
                      <m:r>
                        <a:rPr lang="en-US" sz="1800" i="1" dirty="0">
                          <a:latin typeface="Cambria Math" panose="02040503050406030204" pitchFamily="18" charset="0"/>
                        </a:rPr>
                        <m:t>𝐴</m:t>
                      </m:r>
                      <m:r>
                        <a:rPr lang="en-US" sz="1800" i="1" dirty="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rPr>
                        <m:t>/16</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𝐷</m:t>
                      </m:r>
                      <m:r>
                        <a:rPr lang="en-US" sz="1800" i="1" baseline="30000" dirty="0">
                          <a:latin typeface="Cambria Math" panose="02040503050406030204" pitchFamily="18" charset="0"/>
                        </a:rPr>
                        <m:t>2</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p:txBody>
          </p:sp>
        </mc:Choice>
        <mc:Fallback xmlns="">
          <p:sp>
            <p:nvSpPr>
              <p:cNvPr id="5" name="Rectangle 4">
                <a:extLst>
                  <a:ext uri="{FF2B5EF4-FFF2-40B4-BE49-F238E27FC236}">
                    <a16:creationId xmlns:a16="http://schemas.microsoft.com/office/drawing/2014/main" xmlns:a14="http://schemas.microsoft.com/office/drawing/2010/main" xmlns="" id="{670EF36C-0880-45DE-9A9A-616BB63B4E57}"/>
                  </a:ext>
                </a:extLst>
              </p:cNvPr>
              <p:cNvSpPr>
                <a:spLocks noRot="1" noChangeAspect="1" noMove="1" noResize="1" noEditPoints="1" noAdjustHandles="1" noChangeArrowheads="1" noChangeShapeType="1" noTextEdit="1"/>
              </p:cNvSpPr>
              <p:nvPr/>
            </p:nvSpPr>
            <p:spPr>
              <a:xfrm>
                <a:off x="1685133" y="3324036"/>
                <a:ext cx="6008347" cy="61677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670EF36C-0880-45DE-9A9A-616BB63B4E57}"/>
                  </a:ext>
                </a:extLst>
              </p:cNvPr>
              <p:cNvSpPr/>
              <p:nvPr/>
            </p:nvSpPr>
            <p:spPr>
              <a:xfrm>
                <a:off x="1191147" y="2707264"/>
                <a:ext cx="6020944" cy="616772"/>
              </a:xfrm>
              <a:prstGeom prst="rect">
                <a:avLst/>
              </a:prstGeom>
            </p:spPr>
            <p:txBody>
              <a:bodyPr wrap="square">
                <a:spAutoFit/>
              </a:bodyPr>
              <a:lstStyle/>
              <a:p>
                <a:pPr lvl="1" algn="l"/>
                <a14:m>
                  <m:oMathPara xmlns:m="http://schemas.openxmlformats.org/officeDocument/2006/math">
                    <m:oMathParaPr>
                      <m:jc m:val="left"/>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m:rPr>
                              <m:sty m:val="p"/>
                            </m:rPr>
                            <a:rPr lang="en-US" sz="1800" b="0" i="0" dirty="0" smtClean="0">
                              <a:latin typeface="Cambria Math" panose="02040503050406030204" pitchFamily="18" charset="0"/>
                            </a:rPr>
                            <m:t>IR</m:t>
                          </m:r>
                        </m:sub>
                      </m:sSub>
                      <m:r>
                        <a:rPr lang="en-US" sz="1800" i="1" dirty="0">
                          <a:latin typeface="Cambria Math" panose="02040503050406030204" pitchFamily="18" charset="0"/>
                        </a:rPr>
                        <m:t>=</m:t>
                      </m:r>
                      <m:r>
                        <a:rPr lang="en-US" sz="1800" b="0" i="1" dirty="0" smtClean="0">
                          <a:latin typeface="Cambria Math" panose="02040503050406030204" pitchFamily="18" charset="0"/>
                        </a:rPr>
                        <m:t>(1−</m:t>
                      </m:r>
                      <m:r>
                        <a:rPr lang="en-US" sz="1800" i="1" dirty="0">
                          <a:latin typeface="Cambria Math" panose="02040503050406030204" pitchFamily="18" charset="0"/>
                        </a:rPr>
                        <m:t>𝐴</m:t>
                      </m:r>
                      <m:r>
                        <a:rPr lang="en-US" sz="1800" b="0" i="1" dirty="0" smtClean="0">
                          <a:latin typeface="Cambria Math" panose="02040503050406030204" pitchFamily="18" charset="0"/>
                        </a:rPr>
                        <m:t>)</m:t>
                      </m:r>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m:rPr>
                                      <m:sty m:val="p"/>
                                    </m:rPr>
                                    <a:rPr lang="en-US" sz="1800" i="0" dirty="0">
                                      <a:latin typeface="Cambria Math" panose="02040503050406030204" pitchFamily="18" charset="0"/>
                                    </a:rPr>
                                    <m:t>asteroid</m:t>
                                  </m:r>
                                </m:sub>
                              </m:sSub>
                            </m:num>
                            <m:den>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𝑑</m:t>
                              </m:r>
                              <m:r>
                                <a:rPr lang="en-US" sz="1800" i="1" baseline="30000" dirty="0">
                                  <a:latin typeface="Cambria Math" panose="02040503050406030204" pitchFamily="18" charset="0"/>
                                </a:rPr>
                                <m:t>2</m:t>
                              </m:r>
                            </m:den>
                          </m:f>
                        </m:e>
                      </m:d>
                      <m:r>
                        <a:rPr lang="en-US" sz="1800" i="1" dirty="0">
                          <a:latin typeface="Cambria Math" panose="02040503050406030204" pitchFamily="18" charset="0"/>
                        </a:rPr>
                        <m:t>=</m:t>
                      </m:r>
                      <m:r>
                        <a:rPr lang="en-US" sz="1800" b="0" i="1" dirty="0" smtClean="0">
                          <a:latin typeface="Cambria Math" panose="02040503050406030204" pitchFamily="18" charset="0"/>
                        </a:rPr>
                        <m:t>(1−</m:t>
                      </m:r>
                      <m:r>
                        <a:rPr lang="en-US" sz="1800" i="1" dirty="0">
                          <a:latin typeface="Cambria Math" panose="02040503050406030204" pitchFamily="18" charset="0"/>
                        </a:rPr>
                        <m:t>𝐴</m:t>
                      </m:r>
                      <m:r>
                        <a:rPr lang="en-US" sz="1800" b="0" i="1" dirty="0" smtClean="0">
                          <a:latin typeface="Cambria Math" panose="02040503050406030204" pitchFamily="18" charset="0"/>
                        </a:rPr>
                        <m:t>)</m:t>
                      </m:r>
                      <m:r>
                        <a:rPr lang="en-US" sz="1800" i="1" dirty="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rPr>
                        <m:t>/16</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𝐷</m:t>
                      </m:r>
                      <m:r>
                        <a:rPr lang="en-US" sz="1800" i="1" baseline="30000" dirty="0">
                          <a:latin typeface="Cambria Math" panose="02040503050406030204" pitchFamily="18" charset="0"/>
                        </a:rPr>
                        <m:t>2</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p:txBody>
          </p:sp>
        </mc:Choice>
        <mc:Fallback xmlns="">
          <p:sp>
            <p:nvSpPr>
              <p:cNvPr id="7" name="Rectangle 6">
                <a:extLst>
                  <a:ext uri="{FF2B5EF4-FFF2-40B4-BE49-F238E27FC236}">
                    <a16:creationId xmlns:a16="http://schemas.microsoft.com/office/drawing/2014/main" xmlns:a14="http://schemas.microsoft.com/office/drawing/2010/main" xmlns="" id="{670EF36C-0880-45DE-9A9A-616BB63B4E57}"/>
                  </a:ext>
                </a:extLst>
              </p:cNvPr>
              <p:cNvSpPr>
                <a:spLocks noRot="1" noChangeAspect="1" noMove="1" noResize="1" noEditPoints="1" noAdjustHandles="1" noChangeArrowheads="1" noChangeShapeType="1" noTextEdit="1"/>
              </p:cNvSpPr>
              <p:nvPr/>
            </p:nvSpPr>
            <p:spPr>
              <a:xfrm>
                <a:off x="1191147" y="2707264"/>
                <a:ext cx="6020944" cy="61677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36923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Kuiper Belt Objects (</a:t>
            </a:r>
            <a:r>
              <a:rPr lang="en-US" dirty="0">
                <a:hlinkClick r:id="rId2"/>
              </a:rPr>
              <a:t>KBOs</a:t>
            </a:r>
            <a:r>
              <a:rPr lang="en-US" dirty="0"/>
              <a:t>)</a:t>
            </a:r>
          </a:p>
        </p:txBody>
      </p:sp>
      <p:sp>
        <p:nvSpPr>
          <p:cNvPr id="3" name="Text Placeholder 2"/>
          <p:cNvSpPr>
            <a:spLocks noGrp="1"/>
          </p:cNvSpPr>
          <p:nvPr>
            <p:ph type="body" sz="half" idx="1"/>
          </p:nvPr>
        </p:nvSpPr>
        <p:spPr>
          <a:xfrm>
            <a:off x="163688" y="930508"/>
            <a:ext cx="7081619" cy="5093774"/>
          </a:xfrm>
        </p:spPr>
        <p:txBody>
          <a:bodyPr>
            <a:noAutofit/>
          </a:bodyPr>
          <a:lstStyle/>
          <a:p>
            <a:r>
              <a:rPr lang="en-US" sz="1800" dirty="0"/>
              <a:t>Increasing numbers of asteroid-like objects have been discovered in the outskirts of the solar system, beyond the orbit of Neptune. This region is known as the Kuiper Belt.  These objects are classed in a separate category from asteroids, and are simply called Kuiper Belt Objects (KBOs).  We should restrict the term asteroid to be rocky bodies with orbits having semi-major axes between Mars and Jupiter, the so-called Asteroid Belt, and some other objects that have a dynamical relationship to these--i.e. they may have once been part of the asteroid belt but have been ejected into a different orbit.</a:t>
            </a:r>
          </a:p>
          <a:p>
            <a:r>
              <a:rPr lang="en-US" sz="1800" dirty="0"/>
              <a:t>There is a huge gap (from inside Jupiter's orbit to outside Neptune's orbit) where there </a:t>
            </a:r>
            <a:r>
              <a:rPr lang="en-US" sz="1800"/>
              <a:t>are </a:t>
            </a:r>
            <a:r>
              <a:rPr lang="en-US" sz="1800" smtClean="0"/>
              <a:t>relatively few objects </a:t>
            </a:r>
            <a:r>
              <a:rPr lang="en-US" sz="1800" dirty="0"/>
              <a:t>between the Asteroid Belt and the Kuiper Belt.  The two distributions are well separated, and the composition of the two is also very different. Here is the distribution of KBOs and comets in the outer solar system. Note that this plot is for Sunday. The orbits are tracked daily, and </a:t>
            </a:r>
            <a:r>
              <a:rPr lang="en-US" sz="1800" dirty="0">
                <a:hlinkClick r:id="rId3"/>
              </a:rPr>
              <a:t>can be animated</a:t>
            </a:r>
            <a:r>
              <a:rPr lang="en-US" sz="1800" dirty="0"/>
              <a:t>. This can be compared with the distribution of main-belt asteroids. Again, from Sunday.</a:t>
            </a:r>
          </a:p>
        </p:txBody>
      </p:sp>
      <p:sp>
        <p:nvSpPr>
          <p:cNvPr id="6" name="Date Placeholder 5"/>
          <p:cNvSpPr>
            <a:spLocks noGrp="1"/>
          </p:cNvSpPr>
          <p:nvPr>
            <p:ph type="dt" sz="half" idx="10"/>
          </p:nvPr>
        </p:nvSpPr>
        <p:spPr/>
        <p:txBody>
          <a:bodyPr/>
          <a:lstStyle/>
          <a:p>
            <a:pPr>
              <a:defRPr/>
            </a:pPr>
            <a:r>
              <a:rPr lang="en-US"/>
              <a:t>November 27, 2018</a:t>
            </a:r>
            <a:endParaRPr lang="en-US" altLang="zh-CN" dirty="0"/>
          </a:p>
        </p:txBody>
      </p:sp>
      <p:pic>
        <p:nvPicPr>
          <p:cNvPr id="4" name="Picture 2" descr="Outer Solar System Plot">
            <a:extLst>
              <a:ext uri="{FF2B5EF4-FFF2-40B4-BE49-F238E27FC236}">
                <a16:creationId xmlns="" xmlns:a16="http://schemas.microsoft.com/office/drawing/2014/main" id="{673280BC-BE1E-4894-A81D-51239B995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307" y="930508"/>
            <a:ext cx="4857078" cy="4857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ner Solar System Plot">
            <a:extLst>
              <a:ext uri="{FF2B5EF4-FFF2-40B4-BE49-F238E27FC236}">
                <a16:creationId xmlns="" xmlns:a16="http://schemas.microsoft.com/office/drawing/2014/main" id="{91C451DF-D1DF-4748-84A9-E3B5EA842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307" y="930508"/>
            <a:ext cx="4857078" cy="485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68518" cy="914400"/>
          </a:xfrm>
        </p:spPr>
        <p:txBody>
          <a:bodyPr/>
          <a:lstStyle/>
          <a:p>
            <a:r>
              <a:rPr lang="en-US" dirty="0"/>
              <a:t>KBO and Asteroid Nomenclature</a:t>
            </a:r>
          </a:p>
        </p:txBody>
      </p:sp>
      <p:sp>
        <p:nvSpPr>
          <p:cNvPr id="3" name="Text Placeholder 2"/>
          <p:cNvSpPr>
            <a:spLocks noGrp="1"/>
          </p:cNvSpPr>
          <p:nvPr>
            <p:ph type="body" sz="half" idx="1"/>
          </p:nvPr>
        </p:nvSpPr>
        <p:spPr>
          <a:xfrm>
            <a:off x="81141" y="760636"/>
            <a:ext cx="11869121" cy="1638319"/>
          </a:xfrm>
        </p:spPr>
        <p:txBody>
          <a:bodyPr>
            <a:noAutofit/>
          </a:bodyPr>
          <a:lstStyle/>
          <a:p>
            <a:r>
              <a:rPr lang="en-US" sz="1800" dirty="0"/>
              <a:t>We will talk about asteroids in the next lecture, but note that the scheme of asteroid designations is shared by the Kuiper Belt Objects: (numbered in order of discovery, followed by name): e.g. 1 Ceres and 951 </a:t>
            </a:r>
            <a:r>
              <a:rPr lang="en-US" sz="1800" dirty="0" err="1"/>
              <a:t>Gaspra</a:t>
            </a:r>
            <a:r>
              <a:rPr lang="en-US" sz="1800" dirty="0"/>
              <a:t> are two asteroids, while 2060 Chiron is a Centaur, and 136199 Eris is a KBO.  Both asteroids and KBOs can be referred to under the common name </a:t>
            </a:r>
            <a:r>
              <a:rPr lang="en-US" sz="1800" i="1" dirty="0">
                <a:solidFill>
                  <a:srgbClr val="FF0000"/>
                </a:solidFill>
              </a:rPr>
              <a:t>Minor Planet</a:t>
            </a:r>
            <a:r>
              <a:rPr lang="en-US" sz="1800" dirty="0"/>
              <a:t>, with the larger ones (large enough to be spherical) termed </a:t>
            </a:r>
            <a:r>
              <a:rPr lang="en-US" sz="1800" i="1" dirty="0">
                <a:solidFill>
                  <a:srgbClr val="FF0000"/>
                </a:solidFill>
              </a:rPr>
              <a:t>Dwarf Planet</a:t>
            </a:r>
            <a:r>
              <a:rPr lang="en-US" sz="1800" dirty="0"/>
              <a:t>.</a:t>
            </a:r>
          </a:p>
        </p:txBody>
      </p:sp>
      <p:sp>
        <p:nvSpPr>
          <p:cNvPr id="6" name="Date Placeholder 5"/>
          <p:cNvSpPr>
            <a:spLocks noGrp="1"/>
          </p:cNvSpPr>
          <p:nvPr>
            <p:ph type="dt" sz="half" idx="10"/>
          </p:nvPr>
        </p:nvSpPr>
        <p:spPr/>
        <p:txBody>
          <a:bodyPr/>
          <a:lstStyle/>
          <a:p>
            <a:pPr>
              <a:defRPr/>
            </a:pPr>
            <a:r>
              <a:rPr lang="en-US"/>
              <a:t>November 27, 2018</a:t>
            </a:r>
            <a:endParaRPr lang="en-US" altLang="zh-CN" dirty="0"/>
          </a:p>
        </p:txBody>
      </p:sp>
      <p:pic>
        <p:nvPicPr>
          <p:cNvPr id="4" name="Picture 2" descr="Ceres">
            <a:extLst>
              <a:ext uri="{FF2B5EF4-FFF2-40B4-BE49-F238E27FC236}">
                <a16:creationId xmlns="" xmlns:a16="http://schemas.microsoft.com/office/drawing/2014/main" id="{CBF9F204-3C2A-45C2-9558-1EADB97A2D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9" r="24618"/>
          <a:stretch/>
        </p:blipFill>
        <p:spPr bwMode="auto">
          <a:xfrm>
            <a:off x="537882" y="2282639"/>
            <a:ext cx="2818429" cy="2838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 xmlns:a16="http://schemas.microsoft.com/office/drawing/2014/main" id="{0D7A2018-61CA-4A5E-842B-6A7F353E85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896" y="2398955"/>
            <a:ext cx="2920084" cy="24266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d/d4/Artist%27s_impression_dwarf_planet_Eris.jpg/1024px-Artist%27s_impression_dwarf_planet_Eris.jpg">
            <a:extLst>
              <a:ext uri="{FF2B5EF4-FFF2-40B4-BE49-F238E27FC236}">
                <a16:creationId xmlns="" xmlns:a16="http://schemas.microsoft.com/office/drawing/2014/main" id="{569ABD75-107A-45A6-B800-32B49B038C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83" t="7893" r="12463" b="14556"/>
          <a:stretch/>
        </p:blipFill>
        <p:spPr bwMode="auto">
          <a:xfrm>
            <a:off x="8896705" y="3781312"/>
            <a:ext cx="3053557" cy="2517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ron in Celestia.jpg">
            <a:extLst>
              <a:ext uri="{FF2B5EF4-FFF2-40B4-BE49-F238E27FC236}">
                <a16:creationId xmlns="" xmlns:a16="http://schemas.microsoft.com/office/drawing/2014/main" id="{A7784129-565F-44F6-B1C3-1C671669CD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9565" y="2088791"/>
            <a:ext cx="3332465" cy="1671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E06CB8FF-0FBE-47E6-8BD8-AFC6CA9FD346}"/>
              </a:ext>
            </a:extLst>
          </p:cNvPr>
          <p:cNvSpPr txBox="1"/>
          <p:nvPr/>
        </p:nvSpPr>
        <p:spPr>
          <a:xfrm>
            <a:off x="828420" y="5039957"/>
            <a:ext cx="2237352" cy="923330"/>
          </a:xfrm>
          <a:prstGeom prst="rect">
            <a:avLst/>
          </a:prstGeom>
          <a:noFill/>
        </p:spPr>
        <p:txBody>
          <a:bodyPr wrap="square" rtlCol="0">
            <a:spAutoFit/>
          </a:bodyPr>
          <a:lstStyle/>
          <a:p>
            <a:r>
              <a:rPr lang="en-US" sz="1800" dirty="0"/>
              <a:t>1 Ceres </a:t>
            </a:r>
          </a:p>
          <a:p>
            <a:r>
              <a:rPr lang="en-US" sz="1800" dirty="0"/>
              <a:t>(photo from Dawn spacecraft)</a:t>
            </a:r>
          </a:p>
        </p:txBody>
      </p:sp>
      <p:sp>
        <p:nvSpPr>
          <p:cNvPr id="11" name="TextBox 10">
            <a:extLst>
              <a:ext uri="{FF2B5EF4-FFF2-40B4-BE49-F238E27FC236}">
                <a16:creationId xmlns="" xmlns:a16="http://schemas.microsoft.com/office/drawing/2014/main" id="{3FDC9268-A177-4B24-91BA-BBE3D081E5CE}"/>
              </a:ext>
            </a:extLst>
          </p:cNvPr>
          <p:cNvSpPr txBox="1"/>
          <p:nvPr/>
        </p:nvSpPr>
        <p:spPr>
          <a:xfrm>
            <a:off x="3715743" y="4825617"/>
            <a:ext cx="2334389" cy="923330"/>
          </a:xfrm>
          <a:prstGeom prst="rect">
            <a:avLst/>
          </a:prstGeom>
          <a:noFill/>
        </p:spPr>
        <p:txBody>
          <a:bodyPr wrap="square" rtlCol="0">
            <a:spAutoFit/>
          </a:bodyPr>
          <a:lstStyle/>
          <a:p>
            <a:r>
              <a:rPr lang="en-US" sz="1800" dirty="0"/>
              <a:t>951 </a:t>
            </a:r>
            <a:r>
              <a:rPr lang="en-US" sz="1800" dirty="0" err="1"/>
              <a:t>Gaspra</a:t>
            </a:r>
            <a:r>
              <a:rPr lang="en-US" sz="1800" dirty="0"/>
              <a:t> </a:t>
            </a:r>
          </a:p>
          <a:p>
            <a:r>
              <a:rPr lang="en-US" sz="1800" dirty="0"/>
              <a:t>(photo from Galileo spacecraft)</a:t>
            </a:r>
          </a:p>
        </p:txBody>
      </p:sp>
      <p:sp>
        <p:nvSpPr>
          <p:cNvPr id="12" name="TextBox 11">
            <a:extLst>
              <a:ext uri="{FF2B5EF4-FFF2-40B4-BE49-F238E27FC236}">
                <a16:creationId xmlns="" xmlns:a16="http://schemas.microsoft.com/office/drawing/2014/main" id="{F57492B8-6891-4851-8DB4-97A46D81EBBF}"/>
              </a:ext>
            </a:extLst>
          </p:cNvPr>
          <p:cNvSpPr txBox="1"/>
          <p:nvPr/>
        </p:nvSpPr>
        <p:spPr>
          <a:xfrm>
            <a:off x="9752452" y="2373066"/>
            <a:ext cx="2187388" cy="1200329"/>
          </a:xfrm>
          <a:prstGeom prst="rect">
            <a:avLst/>
          </a:prstGeom>
          <a:noFill/>
        </p:spPr>
        <p:txBody>
          <a:bodyPr wrap="square" rtlCol="0">
            <a:spAutoFit/>
          </a:bodyPr>
          <a:lstStyle/>
          <a:p>
            <a:r>
              <a:rPr lang="en-US" sz="1800" dirty="0"/>
              <a:t>2060 Chiron—a Centaur</a:t>
            </a:r>
          </a:p>
          <a:p>
            <a:r>
              <a:rPr lang="en-US" sz="1800" dirty="0"/>
              <a:t>(Artist’s conception, showing rings)</a:t>
            </a:r>
          </a:p>
        </p:txBody>
      </p:sp>
      <p:sp>
        <p:nvSpPr>
          <p:cNvPr id="13" name="TextBox 12">
            <a:extLst>
              <a:ext uri="{FF2B5EF4-FFF2-40B4-BE49-F238E27FC236}">
                <a16:creationId xmlns="" xmlns:a16="http://schemas.microsoft.com/office/drawing/2014/main" id="{C98F9913-DF9A-4A75-9DF6-599A2AD5CDC6}"/>
              </a:ext>
            </a:extLst>
          </p:cNvPr>
          <p:cNvSpPr txBox="1"/>
          <p:nvPr/>
        </p:nvSpPr>
        <p:spPr>
          <a:xfrm>
            <a:off x="6635827" y="4825617"/>
            <a:ext cx="2487141" cy="1200329"/>
          </a:xfrm>
          <a:prstGeom prst="rect">
            <a:avLst/>
          </a:prstGeom>
          <a:noFill/>
        </p:spPr>
        <p:txBody>
          <a:bodyPr wrap="square" rtlCol="0">
            <a:spAutoFit/>
          </a:bodyPr>
          <a:lstStyle/>
          <a:p>
            <a:r>
              <a:rPr lang="en-US" sz="1800" dirty="0"/>
              <a:t>136199 Eris</a:t>
            </a:r>
          </a:p>
          <a:p>
            <a:r>
              <a:rPr lang="en-US" sz="1800" dirty="0"/>
              <a:t>(Artist’s conception, with its moon </a:t>
            </a:r>
            <a:r>
              <a:rPr lang="en-US" sz="1800" dirty="0" err="1"/>
              <a:t>Dysnomia</a:t>
            </a:r>
            <a:r>
              <a:rPr lang="en-US" sz="1800" dirty="0"/>
              <a:t>)</a:t>
            </a:r>
          </a:p>
        </p:txBody>
      </p:sp>
    </p:spTree>
    <p:extLst>
      <p:ext uri="{BB962C8B-B14F-4D97-AF65-F5344CB8AC3E}">
        <p14:creationId xmlns:p14="http://schemas.microsoft.com/office/powerpoint/2010/main" val="16765967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Large KBO’s Compared</a:t>
            </a:r>
          </a:p>
        </p:txBody>
      </p:sp>
      <p:sp>
        <p:nvSpPr>
          <p:cNvPr id="3" name="Text Placeholder 2"/>
          <p:cNvSpPr>
            <a:spLocks noGrp="1"/>
          </p:cNvSpPr>
          <p:nvPr>
            <p:ph type="body" sz="half" idx="1"/>
          </p:nvPr>
        </p:nvSpPr>
        <p:spPr>
          <a:xfrm>
            <a:off x="284578" y="1020431"/>
            <a:ext cx="5169550" cy="4886100"/>
          </a:xfrm>
        </p:spPr>
        <p:txBody>
          <a:bodyPr>
            <a:noAutofit/>
          </a:bodyPr>
          <a:lstStyle/>
          <a:p>
            <a:r>
              <a:rPr lang="en-US" sz="1800" dirty="0"/>
              <a:t>Here is an artist's conception of the largest known KBOs, showing their relative sizes and known moons. Note that Pluto, once considered a planet, is now known to be one of the KBOs, and is officially designated a dwarf planet. </a:t>
            </a:r>
          </a:p>
          <a:p>
            <a:r>
              <a:rPr lang="en-US" sz="1800" dirty="0"/>
              <a:t>Notice that many are known to have moons.  It is interesting that both 2007 OR</a:t>
            </a:r>
            <a:r>
              <a:rPr lang="en-US" sz="1800" baseline="-25000" dirty="0"/>
              <a:t>10</a:t>
            </a:r>
            <a:r>
              <a:rPr lang="en-US" sz="1800" dirty="0"/>
              <a:t> and 2002 MS</a:t>
            </a:r>
            <a:r>
              <a:rPr lang="en-US" sz="1800" baseline="-25000" dirty="0"/>
              <a:t>4</a:t>
            </a:r>
            <a:r>
              <a:rPr lang="en-US" sz="1800" dirty="0"/>
              <a:t> are the two largest objects in the solar system that do not (yet) have names.</a:t>
            </a:r>
          </a:p>
          <a:p>
            <a:r>
              <a:rPr lang="en-US" sz="1800" dirty="0"/>
              <a:t>There are five dwarf planets so-far recognized by the International Astronomical Union (IAU): Ceres, Pluto, Eris, </a:t>
            </a:r>
            <a:r>
              <a:rPr lang="en-US" sz="1800" dirty="0" err="1"/>
              <a:t>Makemake</a:t>
            </a:r>
            <a:r>
              <a:rPr lang="en-US" sz="1800" dirty="0"/>
              <a:t>, and Haumea.</a:t>
            </a:r>
          </a:p>
          <a:p>
            <a:r>
              <a:rPr lang="en-US" sz="1800" dirty="0"/>
              <a:t>Haumea rotates so rapidly (in 3.9 h) that it is pulled into a “triaxial ellipsoid” shape.  In 2017, it was discovered to have a ring, too.</a:t>
            </a:r>
          </a:p>
        </p:txBody>
      </p:sp>
      <p:sp>
        <p:nvSpPr>
          <p:cNvPr id="6" name="Date Placeholder 5"/>
          <p:cNvSpPr>
            <a:spLocks noGrp="1"/>
          </p:cNvSpPr>
          <p:nvPr>
            <p:ph type="dt" sz="half" idx="10"/>
          </p:nvPr>
        </p:nvSpPr>
        <p:spPr/>
        <p:txBody>
          <a:bodyPr/>
          <a:lstStyle/>
          <a:p>
            <a:pPr>
              <a:defRPr/>
            </a:pPr>
            <a:r>
              <a:rPr lang="en-US"/>
              <a:t>November 27, 2018</a:t>
            </a:r>
            <a:endParaRPr lang="en-US" altLang="zh-CN" dirty="0"/>
          </a:p>
        </p:txBody>
      </p:sp>
      <p:pic>
        <p:nvPicPr>
          <p:cNvPr id="5" name="Picture 2" descr="https://upload.wikimedia.org/wikipedia/commons/9/91/EightTNOs.png">
            <a:extLst>
              <a:ext uri="{FF2B5EF4-FFF2-40B4-BE49-F238E27FC236}">
                <a16:creationId xmlns="" xmlns:a16="http://schemas.microsoft.com/office/drawing/2014/main" id="{0FDF1CAA-AEAB-4DBB-B4F6-FEC941E65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1620" y="1154576"/>
            <a:ext cx="6550437" cy="47519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9/9c/Haumea_Rotation.gif/220px-Haumea_Rotation.gif">
            <a:extLst>
              <a:ext uri="{FF2B5EF4-FFF2-40B4-BE49-F238E27FC236}">
                <a16:creationId xmlns="" xmlns:a16="http://schemas.microsoft.com/office/drawing/2014/main" id="{699E0E76-18A7-4704-BF84-1201B6DBF2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86557" y="10682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19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600" y="83049"/>
            <a:ext cx="10972800" cy="914400"/>
          </a:xfrm>
        </p:spPr>
        <p:txBody>
          <a:bodyPr/>
          <a:lstStyle/>
          <a:p>
            <a:r>
              <a:rPr lang="en-US" dirty="0"/>
              <a:t>Sizes and Distances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60849" y="836078"/>
                <a:ext cx="7459959" cy="5241993"/>
              </a:xfrm>
            </p:spPr>
            <p:txBody>
              <a:bodyPr/>
              <a:lstStyle/>
              <a:p>
                <a:r>
                  <a:rPr lang="en-US" sz="1800" dirty="0"/>
                  <a:t>How are sizes and distances determined?  Distance is relatively easy, by making multiple observations of the position of an object in the sky, its orbit can be determined.  Such a determination uniquely gives the distance to the object.  Once the distance is known, the optical brightness can be used to guess its size, but only if we know how much light it reflects (its albedo).  The curve marked "Optical" in the figure at right, for the KBO 20000 </a:t>
                </a:r>
                <a:r>
                  <a:rPr lang="en-US" sz="1800" dirty="0" err="1"/>
                  <a:t>Varuna</a:t>
                </a:r>
                <a:r>
                  <a:rPr lang="en-US" sz="1800" dirty="0"/>
                  <a:t>, shows the locus of possible sizes and albedos from the optical measurements.</a:t>
                </a:r>
              </a:p>
              <a:p>
                <a:r>
                  <a:rPr lang="en-US" sz="1800" dirty="0"/>
                  <a:t>Remember that the power output of the Sun is its luminosity, </a:t>
                </a:r>
                <a14:m>
                  <m:oMath xmlns:m="http://schemas.openxmlformats.org/officeDocument/2006/math">
                    <m:r>
                      <a:rPr lang="en-US" sz="1800" i="1" dirty="0" smtClean="0">
                        <a:latin typeface="Cambria Math" panose="02040503050406030204" pitchFamily="18" charset="0"/>
                      </a:rPr>
                      <m:t>𝐿</m:t>
                    </m:r>
                    <m:r>
                      <a:rPr lang="en-US" sz="1800" i="1" baseline="-25000" dirty="0" smtClean="0">
                        <a:latin typeface="Cambria Math" panose="02040503050406030204" pitchFamily="18" charset="0"/>
                        <a:ea typeface="Cambria Math" panose="02040503050406030204" pitchFamily="18" charset="0"/>
                      </a:rPr>
                      <m:t>⨀</m:t>
                    </m:r>
                  </m:oMath>
                </a14:m>
                <a:r>
                  <a:rPr lang="en-US" sz="1800" dirty="0"/>
                  <a:t>, and this power goes out in all directions so that by the time it reaches a distance </a:t>
                </a:r>
                <a14:m>
                  <m:oMath xmlns:m="http://schemas.openxmlformats.org/officeDocument/2006/math">
                    <m:r>
                      <a:rPr lang="en-US" sz="1800" i="1" dirty="0" smtClean="0">
                        <a:latin typeface="Cambria Math" panose="02040503050406030204" pitchFamily="18" charset="0"/>
                      </a:rPr>
                      <m:t>𝐷</m:t>
                    </m:r>
                  </m:oMath>
                </a14:m>
                <a:r>
                  <a:rPr lang="en-US" sz="1800" dirty="0"/>
                  <a:t> from the Sun, it covers a sphere of surface area </a:t>
                </a:r>
                <a14:m>
                  <m:oMath xmlns:m="http://schemas.openxmlformats.org/officeDocument/2006/math">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𝐷</m:t>
                    </m:r>
                    <m:r>
                      <a:rPr lang="en-US" sz="1800" i="1" baseline="30000" dirty="0" smtClean="0">
                        <a:latin typeface="Cambria Math" panose="02040503050406030204" pitchFamily="18" charset="0"/>
                      </a:rPr>
                      <m:t>2</m:t>
                    </m:r>
                  </m:oMath>
                </a14:m>
                <a:r>
                  <a:rPr lang="en-US" sz="1800" dirty="0"/>
                  <a:t>.  An object of radius </a:t>
                </a:r>
                <a14:m>
                  <m:oMath xmlns:m="http://schemas.openxmlformats.org/officeDocument/2006/math">
                    <m:r>
                      <a:rPr lang="en-US" sz="1800" i="1" dirty="0" smtClean="0">
                        <a:latin typeface="Cambria Math" panose="02040503050406030204" pitchFamily="18" charset="0"/>
                      </a:rPr>
                      <m:t>𝑅</m:t>
                    </m:r>
                  </m:oMath>
                </a14:m>
                <a:r>
                  <a:rPr lang="en-US" sz="1800" dirty="0"/>
                  <a:t> intercepts an area </a:t>
                </a:r>
                <a14:m>
                  <m:oMath xmlns:m="http://schemas.openxmlformats.org/officeDocument/2006/math">
                    <m:r>
                      <a:rPr lang="el-GR"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rPr>
                      <m:t>𝑅</m:t>
                    </m:r>
                    <m:r>
                      <a:rPr lang="en-US" sz="1800" i="1" baseline="30000" dirty="0" smtClean="0">
                        <a:latin typeface="Cambria Math" panose="02040503050406030204" pitchFamily="18" charset="0"/>
                      </a:rPr>
                      <m:t>2</m:t>
                    </m:r>
                  </m:oMath>
                </a14:m>
                <a:r>
                  <a:rPr lang="en-US" sz="1800" dirty="0"/>
                  <a:t>, so the power (energy/s, or watts) falling on the object is </a:t>
                </a:r>
              </a:p>
              <a:p>
                <a:endParaRPr lang="en-US" sz="1800" dirty="0"/>
              </a:p>
              <a:p>
                <a:endParaRPr lang="en-US" sz="1800" dirty="0"/>
              </a:p>
              <a:p>
                <a:r>
                  <a:rPr lang="en-US" sz="1800" dirty="0"/>
                  <a:t>Now a fraction </a:t>
                </a:r>
                <a14:m>
                  <m:oMath xmlns:m="http://schemas.openxmlformats.org/officeDocument/2006/math">
                    <m:r>
                      <a:rPr lang="en-US" sz="1800" i="1" dirty="0" smtClean="0">
                        <a:latin typeface="Cambria Math" panose="02040503050406030204" pitchFamily="18" charset="0"/>
                      </a:rPr>
                      <m:t>𝐴</m:t>
                    </m:r>
                  </m:oMath>
                </a14:m>
                <a:r>
                  <a:rPr lang="en-US" sz="1800" dirty="0"/>
                  <a:t> (the albedo of the object) of this luminosity is reflected back and again travels outward in all directions to reach Earth a distance </a:t>
                </a:r>
                <a14:m>
                  <m:oMath xmlns:m="http://schemas.openxmlformats.org/officeDocument/2006/math">
                    <m:r>
                      <a:rPr lang="en-US" sz="1800" i="1" dirty="0" smtClean="0">
                        <a:latin typeface="Cambria Math" panose="02040503050406030204" pitchFamily="18" charset="0"/>
                      </a:rPr>
                      <m:t>𝑑</m:t>
                    </m:r>
                  </m:oMath>
                </a14:m>
                <a:r>
                  <a:rPr lang="en-US" sz="1800" dirty="0"/>
                  <a:t> away from the object.  </a:t>
                </a:r>
              </a:p>
            </p:txBody>
          </p:sp>
        </mc:Choice>
        <mc:Fallback xmlns="">
          <p:sp>
            <p:nvSpPr>
              <p:cNvPr id="3" name="Text Placeholder 2">
                <a:extLst>
                  <a:ext uri="{FF2B5EF4-FFF2-40B4-BE49-F238E27FC236}">
                    <a16:creationId xmlns:a16="http://schemas.microsoft.com/office/drawing/2014/main" id="{D572CD82-27E6-4F5C-AE2B-79803A43C282}"/>
                  </a:ext>
                </a:extLst>
              </p:cNvPr>
              <p:cNvSpPr>
                <a:spLocks noGrp="1" noRot="1" noChangeAspect="1" noMove="1" noResize="1" noEditPoints="1" noAdjustHandles="1" noChangeArrowheads="1" noChangeShapeType="1" noTextEdit="1"/>
              </p:cNvSpPr>
              <p:nvPr>
                <p:ph type="body" sz="half" idx="1"/>
              </p:nvPr>
            </p:nvSpPr>
            <p:spPr>
              <a:xfrm>
                <a:off x="360849" y="836078"/>
                <a:ext cx="7459959" cy="5241993"/>
              </a:xfrm>
              <a:blipFill>
                <a:blip r:embed="rId2"/>
                <a:stretch>
                  <a:fillRect l="-163" t="-581" r="-1307" b="-1977"/>
                </a:stretch>
              </a:blipFill>
            </p:spPr>
            <p:txBody>
              <a:bodyPr/>
              <a:lstStyle/>
              <a:p>
                <a:r>
                  <a:rPr lang="en-US">
                    <a:noFill/>
                  </a:rPr>
                  <a:t> </a:t>
                </a:r>
              </a:p>
            </p:txBody>
          </p:sp>
        </mc:Fallback>
      </mc:AlternateContent>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5" name="Picture 4">
            <a:extLst>
              <a:ext uri="{FF2B5EF4-FFF2-40B4-BE49-F238E27FC236}">
                <a16:creationId xmlns="" xmlns:a16="http://schemas.microsoft.com/office/drawing/2014/main" id="{3ADFF78B-7654-4A79-AD10-D4BC8019C570}"/>
              </a:ext>
            </a:extLst>
          </p:cNvPr>
          <p:cNvPicPr>
            <a:picLocks noChangeAspect="1"/>
          </p:cNvPicPr>
          <p:nvPr/>
        </p:nvPicPr>
        <p:blipFill>
          <a:blip r:embed="rId3"/>
          <a:stretch>
            <a:fillRect/>
          </a:stretch>
        </p:blipFill>
        <p:spPr>
          <a:xfrm>
            <a:off x="7831071" y="795107"/>
            <a:ext cx="4343400" cy="3429000"/>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D487EF8F-5034-486B-BF3C-785594B798E5}"/>
                  </a:ext>
                </a:extLst>
              </p:cNvPr>
              <p:cNvSpPr/>
              <p:nvPr/>
            </p:nvSpPr>
            <p:spPr>
              <a:xfrm>
                <a:off x="2866195" y="4497326"/>
                <a:ext cx="3145315" cy="6167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m:rPr>
                              <m:sty m:val="p"/>
                            </m:rPr>
                            <a:rPr lang="en-US" sz="1800" b="0" i="0" dirty="0" smtClean="0">
                              <a:latin typeface="Cambria Math" panose="02040503050406030204" pitchFamily="18" charset="0"/>
                            </a:rPr>
                            <m:t>asteroid</m:t>
                          </m:r>
                        </m:sub>
                      </m:sSub>
                      <m:r>
                        <a:rPr lang="en-US" sz="1800" i="1" dirty="0">
                          <a:latin typeface="Cambria Math" panose="02040503050406030204" pitchFamily="18" charset="0"/>
                        </a:rPr>
                        <m:t> = </m:t>
                      </m:r>
                      <m:d>
                        <m:dPr>
                          <m:ctrlPr>
                            <a:rPr lang="en-US" sz="1800" i="1" dirty="0" smtClean="0">
                              <a:latin typeface="Cambria Math" panose="02040503050406030204" pitchFamily="18" charset="0"/>
                            </a:rPr>
                          </m:ctrlPr>
                        </m:dPr>
                        <m:e>
                          <m:f>
                            <m:fPr>
                              <m:ctrlPr>
                                <a:rPr lang="en-US" sz="1800" i="1" dirty="0" smtClean="0">
                                  <a:latin typeface="Cambria Math" panose="02040503050406030204" pitchFamily="18" charset="0"/>
                                </a:rPr>
                              </m:ctrlPr>
                            </m:fPr>
                            <m:num>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num>
                            <m:den>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𝐷</m:t>
                              </m:r>
                              <m:r>
                                <a:rPr lang="en-US" sz="1800" i="1" baseline="30000" dirty="0">
                                  <a:latin typeface="Cambria Math" panose="02040503050406030204" pitchFamily="18" charset="0"/>
                                </a:rPr>
                                <m:t>2</m:t>
                              </m:r>
                            </m:den>
                          </m:f>
                        </m:e>
                      </m:d>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𝑅</m:t>
                      </m:r>
                      <m:r>
                        <a:rPr lang="en-US" sz="1800" i="1" baseline="30000" dirty="0">
                          <a:latin typeface="Cambria Math" panose="02040503050406030204" pitchFamily="18" charset="0"/>
                        </a:rPr>
                        <m:t>2</m:t>
                      </m:r>
                    </m:oMath>
                  </m:oMathPara>
                </a14:m>
                <a:endParaRPr lang="en-US" sz="1800" baseline="30000" dirty="0"/>
              </a:p>
            </p:txBody>
          </p:sp>
        </mc:Choice>
        <mc:Fallback xmlns="">
          <p:sp>
            <p:nvSpPr>
              <p:cNvPr id="7" name="Rectangle 6">
                <a:extLst>
                  <a:ext uri="{FF2B5EF4-FFF2-40B4-BE49-F238E27FC236}">
                    <a16:creationId xmlns:a16="http://schemas.microsoft.com/office/drawing/2014/main" id="{D487EF8F-5034-486B-BF3C-785594B798E5}"/>
                  </a:ext>
                </a:extLst>
              </p:cNvPr>
              <p:cNvSpPr>
                <a:spLocks noRot="1" noChangeAspect="1" noMove="1" noResize="1" noEditPoints="1" noAdjustHandles="1" noChangeArrowheads="1" noChangeShapeType="1" noTextEdit="1"/>
              </p:cNvSpPr>
              <p:nvPr/>
            </p:nvSpPr>
            <p:spPr>
              <a:xfrm>
                <a:off x="2866195" y="4497326"/>
                <a:ext cx="3145315" cy="616772"/>
              </a:xfrm>
              <a:prstGeom prst="rect">
                <a:avLst/>
              </a:prstGeom>
              <a:blipFill>
                <a:blip r:embed="rId4"/>
                <a:stretch>
                  <a:fillRect/>
                </a:stretch>
              </a:blipFill>
            </p:spPr>
            <p:txBody>
              <a:bodyPr/>
              <a:lstStyle/>
              <a:p>
                <a:r>
                  <a:rPr lang="en-US">
                    <a:noFill/>
                  </a:rPr>
                  <a:t> </a:t>
                </a:r>
              </a:p>
            </p:txBody>
          </p:sp>
        </mc:Fallback>
      </mc:AlternateContent>
      <p:sp>
        <p:nvSpPr>
          <p:cNvPr id="13" name="Text Placeholder 2">
            <a:extLst>
              <a:ext uri="{FF2B5EF4-FFF2-40B4-BE49-F238E27FC236}">
                <a16:creationId xmlns="" xmlns:a16="http://schemas.microsoft.com/office/drawing/2014/main" id="{C217308F-FC1D-4546-A400-DBC1AE93B726}"/>
              </a:ext>
            </a:extLst>
          </p:cNvPr>
          <p:cNvSpPr txBox="1">
            <a:spLocks/>
          </p:cNvSpPr>
          <p:nvPr/>
        </p:nvSpPr>
        <p:spPr bwMode="auto">
          <a:xfrm>
            <a:off x="7753148" y="4348512"/>
            <a:ext cx="426625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The flux of visible light at Earth, having reflected from the object, is then:</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670EF36C-0880-45DE-9A9A-616BB63B4E57}"/>
                  </a:ext>
                </a:extLst>
              </p:cNvPr>
              <p:cNvSpPr/>
              <p:nvPr/>
            </p:nvSpPr>
            <p:spPr>
              <a:xfrm>
                <a:off x="8294146" y="5070888"/>
                <a:ext cx="3116518" cy="899605"/>
              </a:xfrm>
              <a:prstGeom prst="rect">
                <a:avLst/>
              </a:prstGeom>
            </p:spPr>
            <p:txBody>
              <a:bodyPr wrap="square">
                <a:spAutoFit/>
              </a:bodyPr>
              <a:lstStyle/>
              <a:p>
                <a:pPr lvl="1" algn="l"/>
                <a14:m>
                  <m:oMathPara xmlns:m="http://schemas.openxmlformats.org/officeDocument/2006/math">
                    <m:oMathParaPr>
                      <m:jc m:val="left"/>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m:rPr>
                              <m:sty m:val="p"/>
                            </m:rPr>
                            <a:rPr lang="en-US" sz="1800" b="0" i="0" dirty="0" smtClean="0">
                              <a:latin typeface="Cambria Math" panose="02040503050406030204" pitchFamily="18" charset="0"/>
                            </a:rPr>
                            <m:t>vis</m:t>
                          </m:r>
                        </m:sub>
                      </m:sSub>
                      <m:r>
                        <a:rPr lang="en-US" sz="1800" i="1" dirty="0">
                          <a:latin typeface="Cambria Math" panose="02040503050406030204" pitchFamily="18" charset="0"/>
                        </a:rPr>
                        <m:t>=</m:t>
                      </m:r>
                      <m:r>
                        <a:rPr lang="en-US" sz="1800" i="1" dirty="0">
                          <a:latin typeface="Cambria Math" panose="02040503050406030204" pitchFamily="18" charset="0"/>
                        </a:rPr>
                        <m:t>𝐴</m:t>
                      </m:r>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m:rPr>
                                      <m:sty m:val="p"/>
                                    </m:rPr>
                                    <a:rPr lang="en-US" sz="1800" i="0" dirty="0">
                                      <a:latin typeface="Cambria Math" panose="02040503050406030204" pitchFamily="18" charset="0"/>
                                    </a:rPr>
                                    <m:t>asteroid</m:t>
                                  </m:r>
                                </m:sub>
                              </m:sSub>
                            </m:num>
                            <m:den>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𝑑</m:t>
                              </m:r>
                              <m:r>
                                <a:rPr lang="en-US" sz="1800" i="1" baseline="30000" dirty="0">
                                  <a:latin typeface="Cambria Math" panose="02040503050406030204" pitchFamily="18" charset="0"/>
                                </a:rPr>
                                <m:t>2</m:t>
                              </m:r>
                            </m:den>
                          </m:f>
                        </m:e>
                      </m:d>
                    </m:oMath>
                  </m:oMathPara>
                </a14:m>
                <a:endParaRPr lang="en-US" sz="1800" i="1" dirty="0">
                  <a:latin typeface="Cambria Math" panose="02040503050406030204" pitchFamily="18" charset="0"/>
                </a:endParaRPr>
              </a:p>
              <a:p>
                <a:pPr algn="l"/>
                <a14:m>
                  <m:oMathPara xmlns:m="http://schemas.openxmlformats.org/officeDocument/2006/math">
                    <m:oMathParaPr>
                      <m:jc m:val="left"/>
                    </m:oMathParaPr>
                    <m:oMath xmlns:m="http://schemas.openxmlformats.org/officeDocument/2006/math">
                      <m:r>
                        <a:rPr lang="en-US" sz="1800" b="0" i="1" dirty="0" smtClean="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𝐴</m:t>
                      </m:r>
                      <m:r>
                        <a:rPr lang="en-US" sz="1800" i="1" dirty="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rPr>
                        <m:t>/16</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𝐷</m:t>
                      </m:r>
                      <m:r>
                        <a:rPr lang="en-US" sz="1800" i="1" baseline="30000" dirty="0">
                          <a:latin typeface="Cambria Math" panose="02040503050406030204" pitchFamily="18" charset="0"/>
                        </a:rPr>
                        <m:t>2</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p:txBody>
          </p:sp>
        </mc:Choice>
        <mc:Fallback xmlns="">
          <p:sp>
            <p:nvSpPr>
              <p:cNvPr id="10" name="Rectangle 9">
                <a:extLst>
                  <a:ext uri="{FF2B5EF4-FFF2-40B4-BE49-F238E27FC236}">
                    <a16:creationId xmlns:a16="http://schemas.microsoft.com/office/drawing/2014/main" id="{670EF36C-0880-45DE-9A9A-616BB63B4E57}"/>
                  </a:ext>
                </a:extLst>
              </p:cNvPr>
              <p:cNvSpPr>
                <a:spLocks noRot="1" noChangeAspect="1" noMove="1" noResize="1" noEditPoints="1" noAdjustHandles="1" noChangeArrowheads="1" noChangeShapeType="1" noTextEdit="1"/>
              </p:cNvSpPr>
              <p:nvPr/>
            </p:nvSpPr>
            <p:spPr>
              <a:xfrm>
                <a:off x="8294146" y="5070888"/>
                <a:ext cx="3116518" cy="899605"/>
              </a:xfrm>
              <a:prstGeom prst="rect">
                <a:avLst/>
              </a:prstGeom>
              <a:blipFill>
                <a:blip r:embed="rId5"/>
                <a:stretch>
                  <a:fillRect b="-4762"/>
                </a:stretch>
              </a:blipFill>
            </p:spPr>
            <p:txBody>
              <a:bodyPr/>
              <a:lstStyle/>
              <a:p>
                <a:r>
                  <a:rPr lang="en-US">
                    <a:noFill/>
                  </a:rPr>
                  <a:t> </a:t>
                </a:r>
              </a:p>
            </p:txBody>
          </p:sp>
        </mc:Fallback>
      </mc:AlternateContent>
    </p:spTree>
    <p:extLst>
      <p:ext uri="{BB962C8B-B14F-4D97-AF65-F5344CB8AC3E}">
        <p14:creationId xmlns:p14="http://schemas.microsoft.com/office/powerpoint/2010/main" val="229263212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600" y="83049"/>
            <a:ext cx="10972800" cy="914400"/>
          </a:xfrm>
        </p:spPr>
        <p:txBody>
          <a:bodyPr/>
          <a:lstStyle/>
          <a:p>
            <a:r>
              <a:rPr lang="en-US" dirty="0"/>
              <a:t>Sizes and Distances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60849" y="836078"/>
                <a:ext cx="7459959" cy="5241993"/>
              </a:xfrm>
            </p:spPr>
            <p:txBody>
              <a:bodyPr/>
              <a:lstStyle/>
              <a:p>
                <a:r>
                  <a:rPr lang="en-US" sz="1800" dirty="0" smtClean="0"/>
                  <a:t>The only unknown in this equation are the radius and the albedo of the object, i.e., the quantity </a:t>
                </a:r>
                <a14:m>
                  <m:oMath xmlns:m="http://schemas.openxmlformats.org/officeDocument/2006/math">
                    <m:r>
                      <a:rPr lang="en-US" sz="1800" i="1" dirty="0" smtClean="0">
                        <a:latin typeface="Cambria Math" panose="02040503050406030204" pitchFamily="18" charset="0"/>
                      </a:rPr>
                      <m:t>𝐴𝑅</m:t>
                    </m:r>
                    <m:r>
                      <a:rPr lang="en-US" sz="1800" i="1" baseline="30000" dirty="0" smtClean="0">
                        <a:latin typeface="Cambria Math" panose="02040503050406030204" pitchFamily="18" charset="0"/>
                      </a:rPr>
                      <m:t>2</m:t>
                    </m:r>
                  </m:oMath>
                </a14:m>
                <a:r>
                  <a:rPr lang="en-US" sz="1800" dirty="0"/>
                  <a:t>, so we can determine the curve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err="1">
                        <a:latin typeface="Cambria Math" panose="02040503050406030204" pitchFamily="18" charset="0"/>
                      </a:rPr>
                      <m:t>𝐶</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m:rPr>
                            <m:sty m:val="p"/>
                          </m:rPr>
                          <a:rPr lang="en-US" sz="1800" b="0" i="0" dirty="0" smtClean="0">
                            <a:latin typeface="Cambria Math" panose="02040503050406030204" pitchFamily="18" charset="0"/>
                          </a:rPr>
                          <m:t>vis</m:t>
                        </m:r>
                      </m:sub>
                    </m:sSub>
                    <m:r>
                      <a:rPr lang="en-US" sz="1800" i="1" dirty="0">
                        <a:latin typeface="Cambria Math" panose="02040503050406030204" pitchFamily="18" charset="0"/>
                      </a:rPr>
                      <m:t>/</m:t>
                    </m:r>
                    <m:r>
                      <a:rPr lang="en-US" sz="1800" i="1" dirty="0">
                        <a:latin typeface="Cambria Math" panose="02040503050406030204" pitchFamily="18" charset="0"/>
                      </a:rPr>
                      <m:t>𝑅</m:t>
                    </m:r>
                    <m:r>
                      <a:rPr lang="en-US" sz="1800" i="1" baseline="30000" dirty="0">
                        <a:latin typeface="Cambria Math" panose="02040503050406030204" pitchFamily="18" charset="0"/>
                      </a:rPr>
                      <m:t>2</m:t>
                    </m:r>
                  </m:oMath>
                </a14:m>
                <a:r>
                  <a:rPr lang="en-US" sz="1800" dirty="0"/>
                  <a:t>, as plotted in the </a:t>
                </a:r>
                <a:r>
                  <a:rPr lang="en-US" sz="1800" dirty="0" smtClean="0"/>
                  <a:t>figure</a:t>
                </a:r>
                <a:r>
                  <a:rPr lang="en-US" sz="1800" dirty="0"/>
                  <a:t>.  </a:t>
                </a:r>
                <a:r>
                  <a:rPr lang="en-US" sz="1800" dirty="0" smtClean="0"/>
                  <a:t>Here </a:t>
                </a:r>
                <a14:m>
                  <m:oMath xmlns:m="http://schemas.openxmlformats.org/officeDocument/2006/math">
                    <m:r>
                      <a:rPr lang="en-US" sz="1800" i="1">
                        <a:latin typeface="Cambria Math" panose="02040503050406030204" pitchFamily="18" charset="0"/>
                      </a:rPr>
                      <m:t>𝐶</m:t>
                    </m:r>
                    <m:r>
                      <a:rPr lang="en-US" sz="1800" i="1">
                        <a:latin typeface="Cambria Math" panose="02040503050406030204" pitchFamily="18" charset="0"/>
                      </a:rPr>
                      <m:t>=(16</m:t>
                    </m:r>
                    <m:r>
                      <a:rPr lang="en-US" sz="1800" i="1">
                        <a:latin typeface="Cambria Math" panose="02040503050406030204" pitchFamily="18" charset="0"/>
                        <a:ea typeface="Cambria Math" panose="02040503050406030204" pitchFamily="18" charset="0"/>
                      </a:rPr>
                      <m:t>𝜋</m:t>
                    </m:r>
                    <m:r>
                      <a:rPr lang="en-US" sz="1800" i="1">
                        <a:latin typeface="Cambria Math" panose="02040503050406030204" pitchFamily="18" charset="0"/>
                      </a:rPr>
                      <m:t>𝐷</m:t>
                    </m:r>
                    <m:r>
                      <a:rPr lang="en-US" sz="1800" i="1" baseline="30000">
                        <a:latin typeface="Cambria Math" panose="02040503050406030204" pitchFamily="18" charset="0"/>
                      </a:rPr>
                      <m:t>2</m:t>
                    </m:r>
                    <m:r>
                      <a:rPr lang="en-US" sz="1800" i="1">
                        <a:latin typeface="Cambria Math" panose="02040503050406030204" pitchFamily="18" charset="0"/>
                      </a:rPr>
                      <m:t>𝑑</m:t>
                    </m:r>
                    <m:r>
                      <a:rPr lang="en-US" sz="1800" i="1" baseline="30000">
                        <a:latin typeface="Cambria Math" panose="02040503050406030204" pitchFamily="18" charset="0"/>
                      </a:rPr>
                      <m:t>2</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𝐿</m:t>
                        </m:r>
                      </m:e>
                      <m:sub>
                        <m:r>
                          <a:rPr lang="en-US" sz="1800" i="1">
                            <a:latin typeface="Cambria Math" panose="02040503050406030204" pitchFamily="18" charset="0"/>
                            <a:ea typeface="Cambria Math" panose="02040503050406030204" pitchFamily="18" charset="0"/>
                          </a:rPr>
                          <m:t>⨀</m:t>
                        </m:r>
                      </m:sub>
                    </m:sSub>
                  </m:oMath>
                </a14:m>
                <a:r>
                  <a:rPr lang="en-US" sz="1800" dirty="0" smtClean="0"/>
                  <a:t> is </a:t>
                </a:r>
                <a:r>
                  <a:rPr lang="en-US" sz="1800" dirty="0"/>
                  <a:t>a known constant</a:t>
                </a:r>
                <a:r>
                  <a:rPr lang="en-US" sz="1800" dirty="0" smtClean="0"/>
                  <a:t>.</a:t>
                </a:r>
              </a:p>
              <a:p>
                <a:r>
                  <a:rPr lang="en-US" sz="1800" dirty="0"/>
                  <a:t>Now, the fraction of energy not reflected back from the object, that </a:t>
                </a:r>
                <a:r>
                  <a:rPr lang="en-US" sz="1800" dirty="0" smtClean="0"/>
                  <a:t>is,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𝐴</m:t>
                    </m:r>
                    <m:r>
                      <a:rPr lang="en-US" sz="1800" i="1" dirty="0" smtClean="0">
                        <a:latin typeface="Cambria Math" panose="02040503050406030204" pitchFamily="18" charset="0"/>
                      </a:rPr>
                      <m:t>)</m:t>
                    </m:r>
                    <m:r>
                      <a:rPr lang="en-US" sz="1800" i="1" dirty="0" err="1">
                        <a:latin typeface="Cambria Math" panose="02040503050406030204" pitchFamily="18" charset="0"/>
                      </a:rPr>
                      <m:t>𝐿</m:t>
                    </m:r>
                    <m:r>
                      <m:rPr>
                        <m:sty m:val="p"/>
                      </m:rPr>
                      <a:rPr lang="en-US" sz="1800" i="0" baseline="-25000" dirty="0" err="1">
                        <a:latin typeface="Cambria Math" panose="02040503050406030204" pitchFamily="18" charset="0"/>
                      </a:rPr>
                      <m:t>asteroid</m:t>
                    </m:r>
                  </m:oMath>
                </a14:m>
                <a:r>
                  <a:rPr lang="en-US" sz="1800" dirty="0"/>
                  <a:t>, goes into heating the object.  Such heat is then radiated in all directions in the infra-red (IR), and so the infra-red flux reaching Earth </a:t>
                </a:r>
                <a:r>
                  <a:rPr lang="en-US" sz="1800" dirty="0" smtClean="0"/>
                  <a:t>is</a:t>
                </a:r>
              </a:p>
              <a:p>
                <a:endParaRPr lang="en-US" sz="1800" dirty="0"/>
              </a:p>
              <a:p>
                <a:endParaRPr lang="en-US" sz="1800" dirty="0" smtClean="0"/>
              </a:p>
              <a:p>
                <a:r>
                  <a:rPr lang="en-US" sz="1800" dirty="0"/>
                  <a:t>From this expression we have a new curve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=1−</m:t>
                    </m:r>
                    <m:r>
                      <a:rPr lang="en-US" sz="1800" i="1" dirty="0" smtClean="0">
                        <a:latin typeface="Cambria Math" panose="02040503050406030204" pitchFamily="18" charset="0"/>
                      </a:rPr>
                      <m:t>𝐶𝐹</m:t>
                    </m:r>
                    <m:r>
                      <m:rPr>
                        <m:sty m:val="p"/>
                      </m:rPr>
                      <a:rPr lang="en-US" sz="1800" i="0" baseline="-25000" dirty="0">
                        <a:latin typeface="Cambria Math" panose="02040503050406030204" pitchFamily="18" charset="0"/>
                      </a:rPr>
                      <m:t>IR</m:t>
                    </m:r>
                    <m:r>
                      <a:rPr lang="en-US" sz="1800" i="1" baseline="-25000" dirty="0">
                        <a:latin typeface="Cambria Math" panose="02040503050406030204" pitchFamily="18" charset="0"/>
                      </a:rPr>
                      <m:t> </m:t>
                    </m:r>
                    <m:r>
                      <a:rPr lang="en-US" sz="1800" i="1" dirty="0">
                        <a:latin typeface="Cambria Math" panose="02040503050406030204" pitchFamily="18" charset="0"/>
                      </a:rPr>
                      <m:t>/ </m:t>
                    </m:r>
                    <m:r>
                      <a:rPr lang="en-US" sz="1800" i="1" dirty="0">
                        <a:latin typeface="Cambria Math" panose="02040503050406030204" pitchFamily="18" charset="0"/>
                      </a:rPr>
                      <m:t>𝑅</m:t>
                    </m:r>
                    <m:r>
                      <a:rPr lang="en-US" sz="1800" i="1" baseline="30000" dirty="0">
                        <a:latin typeface="Cambria Math" panose="02040503050406030204" pitchFamily="18" charset="0"/>
                      </a:rPr>
                      <m:t>2</m:t>
                    </m:r>
                  </m:oMath>
                </a14:m>
                <a:r>
                  <a:rPr lang="en-US" sz="1800" dirty="0"/>
                  <a:t>, also plotted in the figure.  Where they cross gives the best solution consistent with the measured visible and IR fluxes.  Another way of looking at the problem is to determine the ratio of (1) and (2), which gives simply:</a:t>
                </a:r>
                <a14:m>
                  <m:oMath xmlns:m="http://schemas.openxmlformats.org/officeDocument/2006/math">
                    <m:f>
                      <m:fPr>
                        <m:ctrlPr>
                          <a:rPr lang="en-US" sz="1800" b="0" i="1" smtClean="0">
                            <a:latin typeface="Cambria Math" panose="02040503050406030204" pitchFamily="18" charset="0"/>
                          </a:rPr>
                        </m:ctrlPr>
                      </m:fPr>
                      <m:num>
                        <m:r>
                          <a:rPr lang="en-US" sz="1800" dirty="0">
                            <a:latin typeface="Cambria Math" panose="02040503050406030204" pitchFamily="18" charset="0"/>
                          </a:rPr>
                          <m:t> </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vis</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𝐹</m:t>
                            </m:r>
                          </m:e>
                          <m:sub>
                            <m:r>
                              <m:rPr>
                                <m:sty m:val="p"/>
                              </m:rPr>
                              <a:rPr lang="en-US" sz="1800" b="0" i="0" smtClean="0">
                                <a:latin typeface="Cambria Math" panose="02040503050406030204" pitchFamily="18" charset="0"/>
                              </a:rPr>
                              <m:t>IR</m:t>
                            </m:r>
                          </m:sub>
                        </m:sSub>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𝐴</m:t>
                        </m:r>
                      </m:num>
                      <m:den>
                        <m:r>
                          <a:rPr lang="en-US" sz="1800" b="0" i="1" smtClean="0">
                            <a:latin typeface="Cambria Math" panose="02040503050406030204" pitchFamily="18" charset="0"/>
                          </a:rPr>
                          <m:t>1−</m:t>
                        </m:r>
                        <m:r>
                          <a:rPr lang="en-US" sz="1800" b="0" i="1" smtClean="0">
                            <a:latin typeface="Cambria Math" panose="02040503050406030204" pitchFamily="18" charset="0"/>
                          </a:rPr>
                          <m:t>𝐴</m:t>
                        </m:r>
                      </m:den>
                    </m:f>
                    <m:r>
                      <a:rPr lang="en-US" sz="1800" b="0" i="1" smtClean="0">
                        <a:latin typeface="Cambria Math" panose="02040503050406030204" pitchFamily="18" charset="0"/>
                      </a:rPr>
                      <m:t>,</m:t>
                    </m:r>
                  </m:oMath>
                </a14:m>
                <a:r>
                  <a:rPr lang="en-US" sz="1800" dirty="0"/>
                  <a:t> from which </a:t>
                </a:r>
                <a14:m>
                  <m:oMath xmlns:m="http://schemas.openxmlformats.org/officeDocument/2006/math">
                    <m:r>
                      <a:rPr lang="en-US" sz="1800" i="1" dirty="0" smtClean="0">
                        <a:latin typeface="Cambria Math" panose="02040503050406030204" pitchFamily="18" charset="0"/>
                      </a:rPr>
                      <m:t>𝐴</m:t>
                    </m:r>
                  </m:oMath>
                </a14:m>
                <a:r>
                  <a:rPr lang="en-US" sz="1800" dirty="0"/>
                  <a:t> can be determined directly.  It is from these considerations that our knowledge of the albedos and sizes of most asteroids and KBOs comes.</a:t>
                </a:r>
              </a:p>
              <a:p>
                <a:endParaRPr lang="en-US" sz="1800" dirty="0"/>
              </a:p>
              <a:p>
                <a:endParaRPr lang="en-US" sz="1800" dirty="0"/>
              </a:p>
            </p:txBody>
          </p:sp>
        </mc:Choice>
        <mc:Fallback xmlns="">
          <p:sp>
            <p:nvSpPr>
              <p:cNvPr id="3" name="Text Placeholder 2">
                <a:extLst>
                  <a:ext uri="{FF2B5EF4-FFF2-40B4-BE49-F238E27FC236}">
                    <a16:creationId xmlns:a16="http://schemas.microsoft.com/office/drawing/2014/main" xmlns:a14="http://schemas.microsoft.com/office/drawing/2010/main" xmlns="" id="{D572CD82-27E6-4F5C-AE2B-79803A43C282}"/>
                  </a:ext>
                </a:extLst>
              </p:cNvPr>
              <p:cNvSpPr>
                <a:spLocks noGrp="1" noRot="1" noChangeAspect="1" noMove="1" noResize="1" noEditPoints="1" noAdjustHandles="1" noChangeArrowheads="1" noChangeShapeType="1" noTextEdit="1"/>
              </p:cNvSpPr>
              <p:nvPr>
                <p:ph type="body" sz="half" idx="1"/>
              </p:nvPr>
            </p:nvSpPr>
            <p:spPr>
              <a:xfrm>
                <a:off x="360849" y="836078"/>
                <a:ext cx="7459959" cy="5241993"/>
              </a:xfrm>
              <a:blipFill rotWithShape="0">
                <a:blip r:embed="rId2"/>
                <a:stretch>
                  <a:fillRect l="-163" t="-581" r="-245" b="-698"/>
                </a:stretch>
              </a:blipFill>
            </p:spPr>
            <p:txBody>
              <a:bodyPr/>
              <a:lstStyle/>
              <a:p>
                <a:r>
                  <a:rPr lang="en-US">
                    <a:noFill/>
                  </a:rPr>
                  <a:t> </a:t>
                </a:r>
              </a:p>
            </p:txBody>
          </p:sp>
        </mc:Fallback>
      </mc:AlternateContent>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5" name="Picture 4">
            <a:extLst>
              <a:ext uri="{FF2B5EF4-FFF2-40B4-BE49-F238E27FC236}">
                <a16:creationId xmlns="" xmlns:a16="http://schemas.microsoft.com/office/drawing/2014/main" id="{3ADFF78B-7654-4A79-AD10-D4BC8019C570}"/>
              </a:ext>
            </a:extLst>
          </p:cNvPr>
          <p:cNvPicPr>
            <a:picLocks noChangeAspect="1"/>
          </p:cNvPicPr>
          <p:nvPr/>
        </p:nvPicPr>
        <p:blipFill>
          <a:blip r:embed="rId3"/>
          <a:stretch>
            <a:fillRect/>
          </a:stretch>
        </p:blipFill>
        <p:spPr>
          <a:xfrm>
            <a:off x="7831071" y="795107"/>
            <a:ext cx="4343400" cy="34290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670EF36C-0880-45DE-9A9A-616BB63B4E57}"/>
                  </a:ext>
                </a:extLst>
              </p:cNvPr>
              <p:cNvSpPr/>
              <p:nvPr/>
            </p:nvSpPr>
            <p:spPr>
              <a:xfrm>
                <a:off x="1191147" y="3148688"/>
                <a:ext cx="6020944" cy="616772"/>
              </a:xfrm>
              <a:prstGeom prst="rect">
                <a:avLst/>
              </a:prstGeom>
            </p:spPr>
            <p:txBody>
              <a:bodyPr wrap="square">
                <a:spAutoFit/>
              </a:bodyPr>
              <a:lstStyle/>
              <a:p>
                <a:pPr lvl="1" algn="l"/>
                <a14:m>
                  <m:oMathPara xmlns:m="http://schemas.openxmlformats.org/officeDocument/2006/math">
                    <m:oMathParaPr>
                      <m:jc m:val="left"/>
                    </m:oMathParaPr>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𝐹</m:t>
                          </m:r>
                        </m:e>
                        <m:sub>
                          <m:r>
                            <m:rPr>
                              <m:sty m:val="p"/>
                            </m:rPr>
                            <a:rPr lang="en-US" sz="1800" b="0" i="0" dirty="0" smtClean="0">
                              <a:latin typeface="Cambria Math" panose="02040503050406030204" pitchFamily="18" charset="0"/>
                            </a:rPr>
                            <m:t>IR</m:t>
                          </m:r>
                        </m:sub>
                      </m:sSub>
                      <m:r>
                        <a:rPr lang="en-US" sz="1800" i="1" dirty="0">
                          <a:latin typeface="Cambria Math" panose="02040503050406030204" pitchFamily="18" charset="0"/>
                        </a:rPr>
                        <m:t>=</m:t>
                      </m:r>
                      <m:r>
                        <a:rPr lang="en-US" sz="1800" b="0" i="1" dirty="0" smtClean="0">
                          <a:latin typeface="Cambria Math" panose="02040503050406030204" pitchFamily="18" charset="0"/>
                        </a:rPr>
                        <m:t>(1−</m:t>
                      </m:r>
                      <m:r>
                        <a:rPr lang="en-US" sz="1800" i="1" dirty="0">
                          <a:latin typeface="Cambria Math" panose="02040503050406030204" pitchFamily="18" charset="0"/>
                        </a:rPr>
                        <m:t>𝐴</m:t>
                      </m:r>
                      <m:r>
                        <a:rPr lang="en-US" sz="1800" b="0" i="1" dirty="0" smtClean="0">
                          <a:latin typeface="Cambria Math" panose="02040503050406030204" pitchFamily="18" charset="0"/>
                        </a:rPr>
                        <m:t>)</m:t>
                      </m:r>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m:rPr>
                                      <m:sty m:val="p"/>
                                    </m:rPr>
                                    <a:rPr lang="en-US" sz="1800" i="0" dirty="0">
                                      <a:latin typeface="Cambria Math" panose="02040503050406030204" pitchFamily="18" charset="0"/>
                                    </a:rPr>
                                    <m:t>asteroid</m:t>
                                  </m:r>
                                </m:sub>
                              </m:sSub>
                            </m:num>
                            <m:den>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𝑑</m:t>
                              </m:r>
                              <m:r>
                                <a:rPr lang="en-US" sz="1800" i="1" baseline="30000" dirty="0">
                                  <a:latin typeface="Cambria Math" panose="02040503050406030204" pitchFamily="18" charset="0"/>
                                </a:rPr>
                                <m:t>2</m:t>
                              </m:r>
                            </m:den>
                          </m:f>
                        </m:e>
                      </m:d>
                      <m:r>
                        <a:rPr lang="en-US" sz="1800" i="1" dirty="0">
                          <a:latin typeface="Cambria Math" panose="02040503050406030204" pitchFamily="18" charset="0"/>
                        </a:rPr>
                        <m:t>=</m:t>
                      </m:r>
                      <m:r>
                        <a:rPr lang="en-US" sz="1800" b="0" i="1" dirty="0" smtClean="0">
                          <a:latin typeface="Cambria Math" panose="02040503050406030204" pitchFamily="18" charset="0"/>
                        </a:rPr>
                        <m:t>(1−</m:t>
                      </m:r>
                      <m:r>
                        <a:rPr lang="en-US" sz="1800" i="1" dirty="0">
                          <a:latin typeface="Cambria Math" panose="02040503050406030204" pitchFamily="18" charset="0"/>
                        </a:rPr>
                        <m:t>𝐴</m:t>
                      </m:r>
                      <m:r>
                        <a:rPr lang="en-US" sz="1800" b="0" i="1" dirty="0" smtClean="0">
                          <a:latin typeface="Cambria Math" panose="02040503050406030204" pitchFamily="18" charset="0"/>
                        </a:rPr>
                        <m:t>)</m:t>
                      </m:r>
                      <m:r>
                        <a:rPr lang="en-US" sz="1800" i="1" dirty="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𝐿</m:t>
                          </m:r>
                        </m:e>
                        <m:sub>
                          <m:r>
                            <a:rPr lang="en-US" sz="1800" i="1" dirty="0" smtClean="0">
                              <a:latin typeface="Cambria Math" panose="02040503050406030204" pitchFamily="18" charset="0"/>
                              <a:ea typeface="Cambria Math" panose="02040503050406030204" pitchFamily="18" charset="0"/>
                            </a:rPr>
                            <m:t>⨀</m:t>
                          </m:r>
                        </m:sub>
                      </m:sSub>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rPr>
                        <m:t>/16</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𝐷</m:t>
                      </m:r>
                      <m:r>
                        <a:rPr lang="en-US" sz="1800" i="1" baseline="30000" dirty="0">
                          <a:latin typeface="Cambria Math" panose="02040503050406030204" pitchFamily="18" charset="0"/>
                        </a:rPr>
                        <m:t>2</m:t>
                      </m:r>
                      <m:r>
                        <a:rPr lang="en-US" sz="1800" i="1" dirty="0">
                          <a:latin typeface="Cambria Math" panose="02040503050406030204" pitchFamily="18" charset="0"/>
                        </a:rPr>
                        <m:t>𝑑</m:t>
                      </m:r>
                      <m:r>
                        <a:rPr lang="en-US" sz="1800" i="1" baseline="30000" dirty="0">
                          <a:latin typeface="Cambria Math" panose="02040503050406030204" pitchFamily="18" charset="0"/>
                        </a:rPr>
                        <m:t>2</m:t>
                      </m:r>
                      <m:r>
                        <a:rPr lang="en-US" sz="1800" i="1" dirty="0">
                          <a:latin typeface="Cambria Math" panose="02040503050406030204" pitchFamily="18" charset="0"/>
                        </a:rPr>
                        <m:t>)</m:t>
                      </m:r>
                    </m:oMath>
                  </m:oMathPara>
                </a14:m>
                <a:endParaRPr lang="en-US" sz="1800" dirty="0"/>
              </a:p>
            </p:txBody>
          </p:sp>
        </mc:Choice>
        <mc:Fallback xmlns="">
          <p:sp>
            <p:nvSpPr>
              <p:cNvPr id="10" name="Rectangle 9">
                <a:extLst>
                  <a:ext uri="{FF2B5EF4-FFF2-40B4-BE49-F238E27FC236}">
                    <a16:creationId xmlns:a16="http://schemas.microsoft.com/office/drawing/2014/main" xmlns:a14="http://schemas.microsoft.com/office/drawing/2010/main" xmlns="" id="{670EF36C-0880-45DE-9A9A-616BB63B4E57}"/>
                  </a:ext>
                </a:extLst>
              </p:cNvPr>
              <p:cNvSpPr>
                <a:spLocks noRot="1" noChangeAspect="1" noMove="1" noResize="1" noEditPoints="1" noAdjustHandles="1" noChangeArrowheads="1" noChangeShapeType="1" noTextEdit="1"/>
              </p:cNvSpPr>
              <p:nvPr/>
            </p:nvSpPr>
            <p:spPr>
              <a:xfrm>
                <a:off x="1191147" y="3148688"/>
                <a:ext cx="6020944" cy="61677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00563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600" y="0"/>
            <a:ext cx="6695090" cy="914400"/>
          </a:xfrm>
        </p:spPr>
        <p:txBody>
          <a:bodyPr/>
          <a:lstStyle/>
          <a:p>
            <a:r>
              <a:rPr lang="en-US" dirty="0" smtClean="0"/>
              <a:t>KBO Types</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208614" y="741901"/>
            <a:ext cx="7621593" cy="5417161"/>
          </a:xfrm>
        </p:spPr>
        <p:txBody>
          <a:bodyPr/>
          <a:lstStyle/>
          <a:p>
            <a:r>
              <a:rPr lang="en-US" sz="1800" dirty="0"/>
              <a:t>Interestingly, KBOs show evidence of resonances, where they cluster around at least the 3:2 resonance instead of avoiding it</a:t>
            </a:r>
            <a:r>
              <a:rPr lang="en-US" sz="1800" dirty="0" smtClean="0"/>
              <a:t>.</a:t>
            </a:r>
          </a:p>
          <a:p>
            <a:r>
              <a:rPr lang="en-US" sz="1800" dirty="0"/>
              <a:t>One explanation that has been put forth is that objects in this 3:2 resonance never come near Neptune at their closest approach (see figure </a:t>
            </a:r>
            <a:r>
              <a:rPr lang="en-US" sz="1800" dirty="0" smtClean="0"/>
              <a:t>below right). The </a:t>
            </a:r>
            <a:r>
              <a:rPr lang="en-US" sz="1800" dirty="0"/>
              <a:t>dynamical families of </a:t>
            </a:r>
            <a:r>
              <a:rPr lang="en-US" sz="1800" dirty="0" smtClean="0"/>
              <a:t>asteroids and KBOs </a:t>
            </a:r>
            <a:r>
              <a:rPr lang="en-US" sz="1800" dirty="0"/>
              <a:t>are:</a:t>
            </a:r>
          </a:p>
          <a:p>
            <a:pPr marL="0" indent="0">
              <a:buNone/>
            </a:pPr>
            <a:r>
              <a:rPr lang="en-US" sz="1800" b="1" dirty="0"/>
              <a:t>Asteroids</a:t>
            </a:r>
          </a:p>
          <a:p>
            <a:pPr lvl="1"/>
            <a:r>
              <a:rPr lang="en-US" sz="1600" dirty="0"/>
              <a:t>Main belt asteroids (between Mars and Jupiter)</a:t>
            </a:r>
          </a:p>
          <a:p>
            <a:pPr lvl="1"/>
            <a:r>
              <a:rPr lang="en-US" sz="1600" dirty="0"/>
              <a:t>Trojan asteroids (at </a:t>
            </a:r>
            <a:r>
              <a:rPr lang="en-US" sz="1600" dirty="0" err="1"/>
              <a:t>Lagrangian</a:t>
            </a:r>
            <a:r>
              <a:rPr lang="en-US" sz="1600" dirty="0"/>
              <a:t> points with Jupiter, 60</a:t>
            </a:r>
            <a:r>
              <a:rPr lang="en-US" sz="1600" baseline="30000" dirty="0"/>
              <a:t>o</a:t>
            </a:r>
            <a:r>
              <a:rPr lang="en-US" sz="1600" dirty="0"/>
              <a:t> ahead </a:t>
            </a:r>
            <a:r>
              <a:rPr lang="en-US" sz="1600" dirty="0" smtClean="0"/>
              <a:t>and behind)</a:t>
            </a:r>
            <a:endParaRPr lang="en-US" sz="1600" dirty="0"/>
          </a:p>
          <a:p>
            <a:pPr lvl="1"/>
            <a:r>
              <a:rPr lang="en-US" sz="1600" dirty="0"/>
              <a:t>Near Earth asteroids</a:t>
            </a:r>
          </a:p>
          <a:p>
            <a:pPr lvl="1"/>
            <a:r>
              <a:rPr lang="en-US" sz="1600" dirty="0"/>
              <a:t>Centaur asteroids (a small family with semi-major axes between Saturn and Uranus)</a:t>
            </a:r>
          </a:p>
          <a:p>
            <a:pPr marL="0" indent="0">
              <a:buNone/>
            </a:pPr>
            <a:r>
              <a:rPr lang="en-US" sz="1800" b="1" dirty="0"/>
              <a:t>KBOs</a:t>
            </a:r>
          </a:p>
          <a:p>
            <a:pPr lvl="1"/>
            <a:r>
              <a:rPr lang="en-US" sz="1600" dirty="0"/>
              <a:t>Classical KBOs</a:t>
            </a:r>
          </a:p>
          <a:p>
            <a:pPr lvl="1"/>
            <a:r>
              <a:rPr lang="en-US" sz="1600" dirty="0"/>
              <a:t>Scattered KBOs</a:t>
            </a:r>
          </a:p>
          <a:p>
            <a:pPr lvl="1"/>
            <a:r>
              <a:rPr lang="en-US" sz="1600" dirty="0" err="1"/>
              <a:t>Plutinos</a:t>
            </a:r>
            <a:r>
              <a:rPr lang="en-US" sz="1600" dirty="0"/>
              <a:t> (objects like Pluto that are in 3:2 resonance with Neptune)</a:t>
            </a:r>
          </a:p>
          <a:p>
            <a:pPr lvl="1"/>
            <a:r>
              <a:rPr lang="en-US" sz="1600" dirty="0" smtClean="0"/>
              <a:t>Centaur KBOs </a:t>
            </a:r>
            <a:r>
              <a:rPr lang="en-US" sz="1600" dirty="0"/>
              <a:t>(a small family with semi-major axes between Saturn and Uranus, that can </a:t>
            </a:r>
            <a:r>
              <a:rPr lang="en-US" sz="1600" dirty="0" smtClean="0"/>
              <a:t>remain there </a:t>
            </a:r>
            <a:r>
              <a:rPr lang="en-US" sz="1600" dirty="0"/>
              <a:t>only </a:t>
            </a:r>
            <a:r>
              <a:rPr lang="en-US" sz="1600" dirty="0" smtClean="0"/>
              <a:t>~10 </a:t>
            </a:r>
            <a:r>
              <a:rPr lang="en-US" sz="1600" dirty="0"/>
              <a:t>My)</a:t>
            </a:r>
          </a:p>
          <a:p>
            <a:endParaRPr lang="en-US" sz="1800" dirty="0"/>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pic>
        <p:nvPicPr>
          <p:cNvPr id="1026" name="Picture 2" descr="https://web.njit.edu/~gary/320/assets/Neptune_pluto_orbi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288" y="3551237"/>
            <a:ext cx="4114800" cy="205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80662" y="5638317"/>
            <a:ext cx="3464795" cy="338554"/>
          </a:xfrm>
          <a:prstGeom prst="rect">
            <a:avLst/>
          </a:prstGeom>
          <a:noFill/>
        </p:spPr>
        <p:txBody>
          <a:bodyPr wrap="none" rtlCol="0">
            <a:spAutoFit/>
          </a:bodyPr>
          <a:lstStyle/>
          <a:p>
            <a:pPr algn="l"/>
            <a:r>
              <a:rPr lang="en-US" sz="1600" dirty="0" smtClean="0"/>
              <a:t>Two consecutive </a:t>
            </a:r>
            <a:r>
              <a:rPr lang="en-US" sz="1600" dirty="0" err="1" smtClean="0"/>
              <a:t>perihelions</a:t>
            </a:r>
            <a:r>
              <a:rPr lang="en-US" sz="1600" dirty="0" smtClean="0"/>
              <a:t> of Pluto</a:t>
            </a:r>
            <a:endParaRPr lang="en-US" sz="2400" dirty="0" smtClean="0"/>
          </a:p>
        </p:txBody>
      </p:sp>
      <p:pic>
        <p:nvPicPr>
          <p:cNvPr id="1028" name="Picture 4" descr="http://www2.ess.ucla.edu/~jewitt/images/ae_jewit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6829"/>
          <a:stretch/>
        </p:blipFill>
        <p:spPr bwMode="auto">
          <a:xfrm>
            <a:off x="7753033" y="319221"/>
            <a:ext cx="4120055" cy="26026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53033" y="2844449"/>
            <a:ext cx="4354884" cy="584775"/>
          </a:xfrm>
          <a:prstGeom prst="rect">
            <a:avLst/>
          </a:prstGeom>
          <a:noFill/>
        </p:spPr>
        <p:txBody>
          <a:bodyPr wrap="square" rtlCol="0">
            <a:spAutoFit/>
          </a:bodyPr>
          <a:lstStyle/>
          <a:p>
            <a:pPr algn="l"/>
            <a:r>
              <a:rPr lang="en-US" sz="1600" dirty="0" smtClean="0"/>
              <a:t>Blue points are KBOS in resonant orbits(from </a:t>
            </a:r>
            <a:r>
              <a:rPr lang="en-US" sz="1600" dirty="0"/>
              <a:t>http://www2.ess.ucla.edu/~</a:t>
            </a:r>
            <a:r>
              <a:rPr lang="en-US" sz="1600" dirty="0" smtClean="0"/>
              <a:t>jewitt/kb.html)</a:t>
            </a:r>
            <a:endParaRPr lang="en-US" sz="2400" dirty="0" smtClean="0"/>
          </a:p>
        </p:txBody>
      </p:sp>
    </p:spTree>
    <p:extLst>
      <p:ext uri="{BB962C8B-B14F-4D97-AF65-F5344CB8AC3E}">
        <p14:creationId xmlns:p14="http://schemas.microsoft.com/office/powerpoint/2010/main" val="18852315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599" y="0"/>
            <a:ext cx="10888717" cy="914400"/>
          </a:xfrm>
        </p:spPr>
        <p:txBody>
          <a:bodyPr/>
          <a:lstStyle/>
          <a:p>
            <a:r>
              <a:rPr lang="en-US" dirty="0" smtClean="0"/>
              <a:t>Pluto History</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13718" y="741901"/>
            <a:ext cx="11594503" cy="5417161"/>
          </a:xfrm>
        </p:spPr>
        <p:txBody>
          <a:bodyPr/>
          <a:lstStyle/>
          <a:p>
            <a:r>
              <a:rPr lang="en-US" sz="1800" dirty="0"/>
              <a:t>Pluto is interesting because of its history as the first-discovered KBO, and its designation as a planet. It also has an interesting prehistory (the time before it was discovered). Starting in 1906, Percival Lowell began a concerted effort to find "Planet X," a hypothetical planet beyond Neptune. The location to search was based on calculations of the orbit of Neptune that seemed to suggest a perturbation by some unknown body. Recall that Neptune was discovered after similar calculations of the perturbations of Uranus, so the idea was plausible. After a 10-year search, Percival Lowell came up empty and died without discovering Planet X. However, in 1930 his </a:t>
            </a:r>
            <a:r>
              <a:rPr lang="en-US" sz="1800" dirty="0" err="1"/>
              <a:t>protege</a:t>
            </a:r>
            <a:r>
              <a:rPr lang="en-US" sz="1800" dirty="0"/>
              <a:t> Clyde Tombaugh discovered Pluto near the location for Planet X. This discovery made huge news world-wide, and a school girl in Britain suggested the name Pluto, which Tombaugh liked because its first two letters, PL, are the initials of Percival Lowell. As the only planet discovered by an American, Pluto quickly became part of the American psyche, helped along by Walt Disney's creation of Mickey Mouse's lovable pet dog Pluto</a:t>
            </a:r>
            <a:r>
              <a:rPr lang="en-US" sz="1800" dirty="0" smtClean="0"/>
              <a:t>.</a:t>
            </a:r>
          </a:p>
          <a:p>
            <a:r>
              <a:rPr lang="en-US" sz="1800" dirty="0"/>
              <a:t>Unfortunately, it was quickly determined that Pluto was much too small to be Planet X--it could not be the source of the apparent perturbations of Neptune. In the end, it has been determined that these perturbations were simply errors in the original mass for Neptune, and with the precise value determined during the flyby of Voyager 2 past Neptune, the evidence for a planet X has disappeared. Nevertheless, Pluto was considered the ninth planet until the discovery of other KBOs caused murmurs of discontent among some scientists. The issue came to a head when Eris was discovered in 2005 by Mike Brown. Because it appeared to be larger than Pluto, Eris was informally called the 10th planet, but this motivated the International Astronomical Union to face the issue of Pluto and KBOs. </a:t>
            </a:r>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spTree>
    <p:extLst>
      <p:ext uri="{BB962C8B-B14F-4D97-AF65-F5344CB8AC3E}">
        <p14:creationId xmlns:p14="http://schemas.microsoft.com/office/powerpoint/2010/main" val="40823873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D5813-B2B4-468E-83B7-6F09CFA2E524}"/>
              </a:ext>
            </a:extLst>
          </p:cNvPr>
          <p:cNvSpPr>
            <a:spLocks noGrp="1"/>
          </p:cNvSpPr>
          <p:nvPr>
            <p:ph type="title"/>
          </p:nvPr>
        </p:nvSpPr>
        <p:spPr>
          <a:xfrm>
            <a:off x="609599" y="0"/>
            <a:ext cx="10888717" cy="914400"/>
          </a:xfrm>
        </p:spPr>
        <p:txBody>
          <a:bodyPr/>
          <a:lstStyle/>
          <a:p>
            <a:r>
              <a:rPr lang="en-US" dirty="0" smtClean="0"/>
              <a:t>Pluto History (continued)</a:t>
            </a:r>
            <a:endParaRPr lang="en-US" dirty="0"/>
          </a:p>
        </p:txBody>
      </p:sp>
      <p:sp>
        <p:nvSpPr>
          <p:cNvPr id="3" name="Text Placeholder 2">
            <a:extLst>
              <a:ext uri="{FF2B5EF4-FFF2-40B4-BE49-F238E27FC236}">
                <a16:creationId xmlns="" xmlns:a16="http://schemas.microsoft.com/office/drawing/2014/main" id="{D572CD82-27E6-4F5C-AE2B-79803A43C282}"/>
              </a:ext>
            </a:extLst>
          </p:cNvPr>
          <p:cNvSpPr>
            <a:spLocks noGrp="1"/>
          </p:cNvSpPr>
          <p:nvPr>
            <p:ph type="body" sz="half" idx="1"/>
          </p:nvPr>
        </p:nvSpPr>
        <p:spPr>
          <a:xfrm>
            <a:off x="313718" y="741901"/>
            <a:ext cx="11594503" cy="5417161"/>
          </a:xfrm>
        </p:spPr>
        <p:txBody>
          <a:bodyPr/>
          <a:lstStyle/>
          <a:p>
            <a:r>
              <a:rPr lang="en-US" sz="1800" dirty="0"/>
              <a:t>The problem is that it has been predicted that there may be hundreds of Pluto-sized KBOs out there, most still undiscovered. We could either have hundreds of planets, or Pluto could be demoted to be a member of a different club, the so-called dwarf planets. In 2006, in a rather controversial vote on the issue, an IAU resolution did create a definition for the term planet that did not include Pluto, and so demoted Pluto to dwarf planet status. There are deficiencies in the definition that make it still controversial--for one thing, the definition only applies to planets around our own Sun, not other stars. There are currently 5 known dwarf planets, Eris, Pluto, Ceres (an asteroid), </a:t>
            </a:r>
            <a:r>
              <a:rPr lang="en-US" sz="1800" dirty="0" err="1"/>
              <a:t>Haumea</a:t>
            </a:r>
            <a:r>
              <a:rPr lang="en-US" sz="1800" dirty="0"/>
              <a:t>, and </a:t>
            </a:r>
            <a:r>
              <a:rPr lang="en-US" sz="1800" dirty="0" err="1"/>
              <a:t>Makemake</a:t>
            </a:r>
            <a:r>
              <a:rPr lang="en-US" sz="1800" dirty="0" smtClean="0"/>
              <a:t>.</a:t>
            </a:r>
            <a:endParaRPr lang="en-US" sz="1800" dirty="0"/>
          </a:p>
          <a:p>
            <a:r>
              <a:rPr lang="en-US" sz="1800" dirty="0"/>
              <a:t>Note that this same sequence of events occurred in the 19th century after Ceres, the largest main-belt asteroid, was discovered on Jan 1, 1801 by Giuseppe Piazzi. It, too, was thought to be a planet until its small size was determined and the discovery was quickly followed by several more asteroids (Pallas, Juno, </a:t>
            </a:r>
            <a:r>
              <a:rPr lang="en-US" sz="1800" dirty="0" err="1"/>
              <a:t>Vesta</a:t>
            </a:r>
            <a:r>
              <a:rPr lang="en-US" sz="1800" dirty="0"/>
              <a:t>) in a similar orbit. Eventually it was decided that Ceres was just the largest of a new class of bodies called asteroids (which we'll talk about next lecture). So the case of Pluto is highly parallel, except that the time between Pluto's discovery in 1930 and the discovery of other KBOs was longer</a:t>
            </a:r>
            <a:r>
              <a:rPr lang="en-US" sz="1800" dirty="0" smtClean="0"/>
              <a:t>.</a:t>
            </a:r>
            <a:endParaRPr lang="en-US" sz="1800" dirty="0"/>
          </a:p>
          <a:p>
            <a:r>
              <a:rPr lang="en-US" sz="1800" dirty="0"/>
              <a:t>Pluto's demotion is also complicated by the fact that it occurred after the launch of the New Horizons mission to Pluto, which arrived and flew through the system in 2015. I call Pluto a system, because it is known by now to have at least 4 moons (the largest, Charon, is so large than the Pluto-Charon system has been called a "double-planet" system). Below are some images documenting the discoveries of the moons, one after the other. Check out these videos from New Horizons:</a:t>
            </a:r>
          </a:p>
        </p:txBody>
      </p:sp>
      <p:sp>
        <p:nvSpPr>
          <p:cNvPr id="6" name="Date Placeholder 5">
            <a:extLst>
              <a:ext uri="{FF2B5EF4-FFF2-40B4-BE49-F238E27FC236}">
                <a16:creationId xmlns="" xmlns:a16="http://schemas.microsoft.com/office/drawing/2014/main" id="{086436E4-F2D6-4CB6-8033-86F50E3DC2A1}"/>
              </a:ext>
            </a:extLst>
          </p:cNvPr>
          <p:cNvSpPr>
            <a:spLocks noGrp="1"/>
          </p:cNvSpPr>
          <p:nvPr>
            <p:ph type="dt" sz="half" idx="10"/>
          </p:nvPr>
        </p:nvSpPr>
        <p:spPr/>
        <p:txBody>
          <a:bodyPr/>
          <a:lstStyle/>
          <a:p>
            <a:pPr>
              <a:defRPr/>
            </a:pPr>
            <a:r>
              <a:rPr lang="en-US"/>
              <a:t>November 27, 2018</a:t>
            </a:r>
            <a:endParaRPr lang="en-US" altLang="zh-CN"/>
          </a:p>
        </p:txBody>
      </p:sp>
    </p:spTree>
    <p:extLst>
      <p:ext uri="{BB962C8B-B14F-4D97-AF65-F5344CB8AC3E}">
        <p14:creationId xmlns:p14="http://schemas.microsoft.com/office/powerpoint/2010/main" val="5237229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26282</TotalTime>
  <Words>2208</Words>
  <Application>Microsoft Office PowerPoint</Application>
  <PresentationFormat>Widescreen</PresentationFormat>
  <Paragraphs>130</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Kuiper Belt Objects and Pluto (Lecture 20)</vt:lpstr>
      <vt:lpstr>Kuiper Belt Objects (KBOs)</vt:lpstr>
      <vt:lpstr>KBO and Asteroid Nomenclature</vt:lpstr>
      <vt:lpstr>Large KBO’s Compared</vt:lpstr>
      <vt:lpstr>Sizes and Distances</vt:lpstr>
      <vt:lpstr>Sizes and Distances</vt:lpstr>
      <vt:lpstr>KBO Types</vt:lpstr>
      <vt:lpstr>Pluto History</vt:lpstr>
      <vt:lpstr>Pluto History (continued)</vt:lpstr>
      <vt:lpstr>The Pluto System</vt:lpstr>
      <vt:lpstr>Pluto Atmosphere and Interior</vt:lpstr>
      <vt:lpstr>What’s Next for New Horizons?</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718</cp:revision>
  <dcterms:created xsi:type="dcterms:W3CDTF">2003-02-02T23:38:32Z</dcterms:created>
  <dcterms:modified xsi:type="dcterms:W3CDTF">2018-11-27T14:33:44Z</dcterms:modified>
</cp:coreProperties>
</file>