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2"/>
  </p:notesMasterIdLst>
  <p:handoutMasterIdLst>
    <p:handoutMasterId r:id="rId13"/>
  </p:handoutMasterIdLst>
  <p:sldIdLst>
    <p:sldId id="256" r:id="rId2"/>
    <p:sldId id="362" r:id="rId3"/>
    <p:sldId id="378" r:id="rId4"/>
    <p:sldId id="379" r:id="rId5"/>
    <p:sldId id="404" r:id="rId6"/>
    <p:sldId id="405" r:id="rId7"/>
    <p:sldId id="380" r:id="rId8"/>
    <p:sldId id="398" r:id="rId9"/>
    <p:sldId id="406" r:id="rId10"/>
    <p:sldId id="364" r:id="rId11"/>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FF"/>
    <a:srgbClr val="000000"/>
    <a:srgbClr val="009999"/>
    <a:srgbClr val="85FBAC"/>
    <a:srgbClr val="969696"/>
    <a:srgbClr val="FFFF66"/>
    <a:srgbClr val="FFFF00"/>
    <a:srgbClr val="4D4D4D"/>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89" d="100"/>
          <a:sy n="89" d="100"/>
        </p:scale>
        <p:origin x="18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2</a:t>
            </a:fld>
            <a:endParaRPr lang="en-US" altLang="en-US"/>
          </a:p>
        </p:txBody>
      </p:sp>
    </p:spTree>
    <p:extLst>
      <p:ext uri="{BB962C8B-B14F-4D97-AF65-F5344CB8AC3E}">
        <p14:creationId xmlns:p14="http://schemas.microsoft.com/office/powerpoint/2010/main" val="64981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4</a:t>
            </a:fld>
            <a:endParaRPr lang="en-US" altLang="en-US"/>
          </a:p>
        </p:txBody>
      </p:sp>
    </p:spTree>
    <p:extLst>
      <p:ext uri="{BB962C8B-B14F-4D97-AF65-F5344CB8AC3E}">
        <p14:creationId xmlns:p14="http://schemas.microsoft.com/office/powerpoint/2010/main" val="86210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5</a:t>
            </a:fld>
            <a:endParaRPr lang="en-US" altLang="en-US"/>
          </a:p>
        </p:txBody>
      </p:sp>
    </p:spTree>
    <p:extLst>
      <p:ext uri="{BB962C8B-B14F-4D97-AF65-F5344CB8AC3E}">
        <p14:creationId xmlns:p14="http://schemas.microsoft.com/office/powerpoint/2010/main" val="194948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6</a:t>
            </a:fld>
            <a:endParaRPr lang="en-US" altLang="en-US"/>
          </a:p>
        </p:txBody>
      </p:sp>
    </p:spTree>
    <p:extLst>
      <p:ext uri="{BB962C8B-B14F-4D97-AF65-F5344CB8AC3E}">
        <p14:creationId xmlns:p14="http://schemas.microsoft.com/office/powerpoint/2010/main" val="2992034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29,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a:t>November 29,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eonids"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en.wikipedia.org/wiki/Geminids" TargetMode="External"/><Relationship Id="rId5" Type="http://schemas.openxmlformats.org/officeDocument/2006/relationships/hyperlink" Target="http://en.wikipedia.org/wiki/Perseids" TargetMode="External"/><Relationship Id="rId4" Type="http://schemas.openxmlformats.org/officeDocument/2006/relationships/hyperlink" Target="http://stardate.org/radio/program/orionid-meteor-show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nasa.gov/mission_pages/psyche/overview/index.html" TargetMode="External"/><Relationship Id="rId5" Type="http://schemas.openxmlformats.org/officeDocument/2006/relationships/hyperlink" Target="https://en.wikipedia.org/wiki/Iron_meteorite" TargetMode="External"/><Relationship Id="rId4" Type="http://schemas.openxmlformats.org/officeDocument/2006/relationships/hyperlink" Target="https://en.wikipedia.org/wiki/L_chondrit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en.wikipedia.org/wiki/List_of_minor_planets_and_comets_visited_by_spacecraft" TargetMode="Externa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2168088"/>
          </a:xfrm>
        </p:spPr>
        <p:txBody>
          <a:bodyPr/>
          <a:lstStyle/>
          <a:p>
            <a:pPr eaLnBrk="1" hangingPunct="1">
              <a:tabLst>
                <a:tab pos="1027113" algn="l"/>
              </a:tabLst>
            </a:pPr>
            <a:r>
              <a:rPr lang="en-US" altLang="en-US" dirty="0"/>
              <a:t>Physics 320: Asteroids, Comets, and Meteors (Lecture 21)</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3"/>
            <a:ext cx="8229600" cy="686123"/>
          </a:xfrm>
        </p:spPr>
        <p:txBody>
          <a:bodyPr/>
          <a:lstStyle/>
          <a:p>
            <a:r>
              <a:rPr lang="en-US" dirty="0"/>
              <a:t>What We’ve Learned</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293615" y="718505"/>
                <a:ext cx="11635530" cy="5338050"/>
              </a:xfrm>
            </p:spPr>
            <p:txBody>
              <a:bodyPr/>
              <a:lstStyle/>
              <a:p>
                <a:r>
                  <a:rPr lang="en-US" sz="1800" dirty="0"/>
                  <a:t>You should know the difference of terms meteoroid (object still in space), meteor (the brief period with the object is burning up in the atmosphere), and meteorite (after the object reaches the ground).</a:t>
                </a:r>
              </a:p>
              <a:p>
                <a:r>
                  <a:rPr lang="en-US" sz="1800" dirty="0"/>
                  <a:t>You should know the origin of the meteors that occur in meteor showers, which is debris from comets that continue in orbit around the Sun, intersecting the Earth’s orbit at the same time each year.</a:t>
                </a:r>
              </a:p>
              <a:p>
                <a:r>
                  <a:rPr lang="en-US" sz="1800" dirty="0"/>
                  <a:t>You should know that the main belt asteroids have gaps (Kirkwood gaps) in their orbit semi-major axes, which are the result of period resonances with Jupiter and Saturn.</a:t>
                </a:r>
              </a:p>
              <a:p>
                <a:r>
                  <a:rPr lang="en-US" sz="1800" dirty="0"/>
                  <a:t>You should know about the evidence that asteroid families, whose orbits have similar semi-major axes and inclinations, are actually pieces of a larger parent body.  In addition clustering due to the orbital similarities, they also have similar colors and spectroscopic signatures.</a:t>
                </a:r>
              </a:p>
              <a:p>
                <a:r>
                  <a:rPr lang="en-US" sz="1800" dirty="0"/>
                  <a:t>You should be aware of the large and growing number of asteroids and comets that have been visited by spacecraft, including hitting one with an impactor, landing on their surface, and collecting and returning samples to Earth.</a:t>
                </a:r>
              </a:p>
              <a:p>
                <a:r>
                  <a:rPr lang="en-US" sz="1800" dirty="0"/>
                  <a:t>You should know the characteristics of the two types of comet tail, how they are formed, and how to recognize them in a photo.</a:t>
                </a:r>
              </a:p>
              <a:p>
                <a:r>
                  <a:rPr lang="en-US" sz="1800" dirty="0"/>
                  <a:t>You should know about several effects that operate on particles and dust in the solar system: radiation pressure, which compares to gravity as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𝐹</m:t>
                        </m:r>
                      </m:e>
                      <m:sub>
                        <m:r>
                          <a:rPr lang="en-US" sz="1800" i="1" dirty="0">
                            <a:latin typeface="Cambria Math" panose="02040503050406030204" pitchFamily="18" charset="0"/>
                          </a:rPr>
                          <m:t>𝑅</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𝐹</m:t>
                        </m:r>
                      </m:e>
                      <m:sub>
                        <m:r>
                          <a:rPr lang="en-US" sz="1800" i="1" dirty="0">
                            <a:latin typeface="Cambria Math" panose="02040503050406030204" pitchFamily="18" charset="0"/>
                          </a:rPr>
                          <m:t>𝐺</m:t>
                        </m:r>
                      </m:sub>
                    </m:sSub>
                    <m:r>
                      <a:rPr lang="en-US" sz="1800" i="1" dirty="0">
                        <a:latin typeface="Cambria Math" panose="02040503050406030204" pitchFamily="18" charset="0"/>
                      </a:rPr>
                      <m:t>=3</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/(16</m:t>
                    </m:r>
                    <m:r>
                      <a:rPr lang="en-US" sz="1800" i="1" dirty="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𝑐𝐺</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𝑀</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ea typeface="Cambria Math" panose="02040503050406030204" pitchFamily="18" charset="0"/>
                      </a:rPr>
                      <m:t>𝜌</m:t>
                    </m:r>
                    <m:r>
                      <a:rPr lang="en-US" sz="1800" i="1" dirty="0">
                        <a:latin typeface="Cambria Math" panose="02040503050406030204" pitchFamily="18" charset="0"/>
                      </a:rPr>
                      <m:t>𝑟</m:t>
                    </m:r>
                    <m:r>
                      <a:rPr lang="en-US" sz="1800" i="1" dirty="0">
                        <a:latin typeface="Cambria Math" panose="02040503050406030204" pitchFamily="18" charset="0"/>
                      </a:rPr>
                      <m:t>)=5.8×</m:t>
                    </m:r>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10</m:t>
                        </m:r>
                      </m:e>
                      <m:sup>
                        <m:r>
                          <a:rPr lang="en-US" sz="1800" i="1" dirty="0">
                            <a:latin typeface="Cambria Math" panose="02040503050406030204" pitchFamily="18" charset="0"/>
                            <a:ea typeface="Cambria Math" panose="02040503050406030204" pitchFamily="18" charset="0"/>
                          </a:rPr>
                          <m:t>−4</m:t>
                        </m:r>
                      </m:sup>
                    </m:sSup>
                    <m:r>
                      <a:rPr lang="en-US" sz="1800" i="1" dirty="0">
                        <a:latin typeface="Cambria Math" panose="02040503050406030204" pitchFamily="18" charset="0"/>
                      </a:rPr>
                      <m:t> / </m:t>
                    </m:r>
                    <m:r>
                      <a:rPr lang="en-US" sz="1800" i="1" dirty="0">
                        <a:latin typeface="Cambria Math" panose="02040503050406030204" pitchFamily="18" charset="0"/>
                        <a:ea typeface="Cambria Math" panose="02040503050406030204" pitchFamily="18" charset="0"/>
                      </a:rPr>
                      <m:t>𝜌</m:t>
                    </m:r>
                    <m:r>
                      <a:rPr lang="en-US" sz="1800" i="1" dirty="0" err="1">
                        <a:latin typeface="Cambria Math" panose="02040503050406030204" pitchFamily="18" charset="0"/>
                      </a:rPr>
                      <m:t>𝑟</m:t>
                    </m:r>
                  </m:oMath>
                </a14:m>
                <a:r>
                  <a:rPr lang="en-US" sz="1800" dirty="0"/>
                  <a:t>, the Poynting-Robertson effect that slows objects and spirals them into the Sun on a timescale </a:t>
                </a:r>
                <a14:m>
                  <m:oMath xmlns:m="http://schemas.openxmlformats.org/officeDocument/2006/math">
                    <m:r>
                      <a:rPr lang="en-US" sz="1800" i="1" dirty="0">
                        <a:latin typeface="Cambria Math" panose="02040503050406030204" pitchFamily="18" charset="0"/>
                      </a:rPr>
                      <m:t>𝑡</m:t>
                    </m:r>
                    <m:r>
                      <a:rPr lang="en-US" sz="1800" i="1" dirty="0">
                        <a:latin typeface="Cambria Math" panose="02040503050406030204" pitchFamily="18" charset="0"/>
                      </a:rPr>
                      <m:t> = 7×</m:t>
                    </m:r>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10</m:t>
                        </m:r>
                      </m:e>
                      <m:sup>
                        <m:r>
                          <a:rPr lang="en-US" sz="1800" i="1" dirty="0">
                            <a:latin typeface="Cambria Math" panose="02040503050406030204" pitchFamily="18" charset="0"/>
                            <a:ea typeface="Cambria Math" panose="02040503050406030204" pitchFamily="18" charset="0"/>
                          </a:rPr>
                          <m:t>5</m:t>
                        </m:r>
                      </m:sup>
                    </m:sSup>
                    <m:r>
                      <a:rPr lang="en-US" sz="1800" i="1" dirty="0">
                        <a:latin typeface="Cambria Math" panose="02040503050406030204" pitchFamily="18" charset="0"/>
                        <a:ea typeface="Cambria Math" panose="02040503050406030204" pitchFamily="18" charset="0"/>
                      </a:rPr>
                      <m:t>𝜌</m:t>
                    </m:r>
                    <m:r>
                      <a:rPr lang="en-US" sz="1800" i="1" dirty="0">
                        <a:latin typeface="Cambria Math" panose="02040503050406030204" pitchFamily="18" charset="0"/>
                      </a:rPr>
                      <m:t>𝑟𝑑</m:t>
                    </m:r>
                    <m:r>
                      <a:rPr lang="en-US" sz="1800" i="1" baseline="30000" dirty="0">
                        <a:latin typeface="Cambria Math" panose="02040503050406030204" pitchFamily="18" charset="0"/>
                      </a:rPr>
                      <m:t>2</m:t>
                    </m:r>
                    <m:r>
                      <a:rPr lang="en-US" sz="1800" i="1" dirty="0">
                        <a:latin typeface="Cambria Math" panose="02040503050406030204" pitchFamily="18" charset="0"/>
                      </a:rPr>
                      <m:t> </m:t>
                    </m:r>
                    <m:r>
                      <m:rPr>
                        <m:sty m:val="p"/>
                      </m:rPr>
                      <a:rPr lang="en-US" sz="1800" dirty="0">
                        <a:latin typeface="Cambria Math" panose="02040503050406030204" pitchFamily="18" charset="0"/>
                      </a:rPr>
                      <m:t>years</m:t>
                    </m:r>
                  </m:oMath>
                </a14:m>
                <a:r>
                  <a:rPr lang="en-US" sz="1800" dirty="0"/>
                  <a:t> (</a:t>
                </a:r>
                <a14:m>
                  <m:oMath xmlns:m="http://schemas.openxmlformats.org/officeDocument/2006/math">
                    <m:r>
                      <a:rPr lang="en-US" sz="1800" b="0" i="1" dirty="0" smtClean="0">
                        <a:latin typeface="Cambria Math" panose="02040503050406030204" pitchFamily="18" charset="0"/>
                      </a:rPr>
                      <m:t>𝑑</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in</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AU</m:t>
                    </m:r>
                  </m:oMath>
                </a14:m>
                <a:r>
                  <a:rPr lang="en-US" sz="1800" dirty="0"/>
                  <a:t>) due to running into photons, and the unequal heating of spinning objects.</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293615" y="718505"/>
                <a:ext cx="11635530" cy="5338050"/>
              </a:xfrm>
              <a:blipFill>
                <a:blip r:embed="rId2"/>
                <a:stretch>
                  <a:fillRect l="-105" t="-685" b="-2397"/>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November 29, 2018</a:t>
            </a:r>
            <a:endParaRPr lang="en-US" altLang="zh-CN"/>
          </a:p>
        </p:txBody>
      </p:sp>
    </p:spTree>
    <p:extLst>
      <p:ext uri="{BB962C8B-B14F-4D97-AF65-F5344CB8AC3E}">
        <p14:creationId xmlns:p14="http://schemas.microsoft.com/office/powerpoint/2010/main" val="37036923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7898772" cy="914400"/>
          </a:xfrm>
        </p:spPr>
        <p:txBody>
          <a:bodyPr/>
          <a:lstStyle/>
          <a:p>
            <a:r>
              <a:rPr lang="en-US" dirty="0"/>
              <a:t>Meteor Showers</a:t>
            </a:r>
          </a:p>
        </p:txBody>
      </p:sp>
      <p:sp>
        <p:nvSpPr>
          <p:cNvPr id="3" name="Text Placeholder 2"/>
          <p:cNvSpPr>
            <a:spLocks noGrp="1"/>
          </p:cNvSpPr>
          <p:nvPr>
            <p:ph type="body" sz="half" idx="1"/>
          </p:nvPr>
        </p:nvSpPr>
        <p:spPr>
          <a:xfrm>
            <a:off x="163688" y="930508"/>
            <a:ext cx="8106158" cy="5093774"/>
          </a:xfrm>
        </p:spPr>
        <p:txBody>
          <a:bodyPr>
            <a:noAutofit/>
          </a:bodyPr>
          <a:lstStyle/>
          <a:p>
            <a:r>
              <a:rPr lang="en-US" sz="1800" dirty="0"/>
              <a:t>Meteors, or “shooting stars” are a phenomenon occurring within Earth’s atmosphere (compare the study of weather, which is called meteorology).  Typically, an object as small as a grain of sand, on entering the atmosphere from space, creates a vapor trail (trail of ionized gas) that glows as it burns up.</a:t>
            </a:r>
          </a:p>
          <a:p>
            <a:r>
              <a:rPr lang="en-US" sz="1800" dirty="0"/>
              <a:t>Objects of larger size, such as a baseball, create a much larger streak of light across the sky, called a fireball.  Sometimes objects of that size can survive to reach the ground, as in this report. Then the meteor becomes a meteorite.</a:t>
            </a:r>
          </a:p>
          <a:p>
            <a:r>
              <a:rPr lang="en-US" sz="1800" dirty="0"/>
              <a:t>In addition to </a:t>
            </a:r>
            <a:r>
              <a:rPr lang="en-US" sz="1800" i="1" dirty="0">
                <a:solidFill>
                  <a:srgbClr val="FF0000"/>
                </a:solidFill>
              </a:rPr>
              <a:t>sporadic meteors</a:t>
            </a:r>
            <a:r>
              <a:rPr lang="en-US" sz="1800" dirty="0"/>
              <a:t> you may see on any given night, meteors also come in regular, yearly </a:t>
            </a:r>
            <a:r>
              <a:rPr lang="en-US" sz="1800" i="1" dirty="0">
                <a:solidFill>
                  <a:srgbClr val="FF0000"/>
                </a:solidFill>
              </a:rPr>
              <a:t>meteor showers</a:t>
            </a:r>
            <a:r>
              <a:rPr lang="en-US" sz="1800" dirty="0"/>
              <a:t>.  These are orbiting debris from comets, which the Earth passes through every year.  Here are some major showers:</a:t>
            </a:r>
          </a:p>
          <a:p>
            <a:pPr lvl="1"/>
            <a:r>
              <a:rPr lang="en-US" sz="1600" dirty="0" err="1">
                <a:hlinkClick r:id="rId3"/>
              </a:rPr>
              <a:t>Leonids</a:t>
            </a:r>
            <a:r>
              <a:rPr lang="en-US" sz="1600" dirty="0"/>
              <a:t> (source </a:t>
            </a:r>
            <a:r>
              <a:rPr lang="en-US" sz="1600" dirty="0" err="1"/>
              <a:t>Tempel</a:t>
            </a:r>
            <a:r>
              <a:rPr lang="en-US" sz="1600" dirty="0"/>
              <a:t>-Tuttle) </a:t>
            </a:r>
            <a:r>
              <a:rPr lang="en-US" sz="1600" dirty="0">
                <a:sym typeface="Wingdings" panose="05000000000000000000" pitchFamily="2" charset="2"/>
              </a:rPr>
              <a:t> this causes huge outbursts every 33 years</a:t>
            </a:r>
            <a:endParaRPr lang="en-US" sz="1600" dirty="0"/>
          </a:p>
          <a:p>
            <a:pPr lvl="1"/>
            <a:r>
              <a:rPr lang="en-US" sz="1600" dirty="0" err="1">
                <a:hlinkClick r:id="rId4"/>
              </a:rPr>
              <a:t>Orionids</a:t>
            </a:r>
            <a:r>
              <a:rPr lang="en-US" sz="1600" dirty="0"/>
              <a:t> (source Halley)</a:t>
            </a:r>
          </a:p>
          <a:p>
            <a:pPr lvl="1"/>
            <a:r>
              <a:rPr lang="en-US" sz="1600" dirty="0" err="1">
                <a:hlinkClick r:id="rId5"/>
              </a:rPr>
              <a:t>Perseids</a:t>
            </a:r>
            <a:r>
              <a:rPr lang="en-US" sz="1600" dirty="0"/>
              <a:t> (source, Swift-Tuttle)</a:t>
            </a:r>
          </a:p>
          <a:p>
            <a:pPr lvl="1"/>
            <a:r>
              <a:rPr lang="en-US" sz="1600" dirty="0" err="1">
                <a:hlinkClick r:id="rId6"/>
              </a:rPr>
              <a:t>Geminids</a:t>
            </a:r>
            <a:r>
              <a:rPr lang="en-US" sz="1600" dirty="0"/>
              <a:t> (source Phaethon --asteroid?)</a:t>
            </a:r>
          </a:p>
          <a:p>
            <a:pPr lvl="2"/>
            <a:endParaRPr lang="en-US" sz="700" dirty="0"/>
          </a:p>
        </p:txBody>
      </p:sp>
      <p:sp>
        <p:nvSpPr>
          <p:cNvPr id="6" name="Date Placeholder 5"/>
          <p:cNvSpPr>
            <a:spLocks noGrp="1"/>
          </p:cNvSpPr>
          <p:nvPr>
            <p:ph type="dt" sz="half" idx="10"/>
          </p:nvPr>
        </p:nvSpPr>
        <p:spPr/>
        <p:txBody>
          <a:bodyPr/>
          <a:lstStyle/>
          <a:p>
            <a:pPr>
              <a:defRPr/>
            </a:pPr>
            <a:r>
              <a:rPr lang="en-US"/>
              <a:t>November 29, 2018</a:t>
            </a:r>
            <a:endParaRPr lang="en-US" altLang="zh-CN" dirty="0"/>
          </a:p>
        </p:txBody>
      </p:sp>
      <p:pic>
        <p:nvPicPr>
          <p:cNvPr id="1026" name="Picture 2" descr="A sky full of shooting stars over a vill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9846" y="378371"/>
            <a:ext cx="3586041" cy="549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7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68518" cy="914400"/>
          </a:xfrm>
        </p:spPr>
        <p:txBody>
          <a:bodyPr/>
          <a:lstStyle/>
          <a:p>
            <a:r>
              <a:rPr lang="en-US" dirty="0"/>
              <a:t>Main Belt Asteroids</a:t>
            </a:r>
          </a:p>
        </p:txBody>
      </p:sp>
      <p:sp>
        <p:nvSpPr>
          <p:cNvPr id="3" name="Text Placeholder 2"/>
          <p:cNvSpPr>
            <a:spLocks noGrp="1"/>
          </p:cNvSpPr>
          <p:nvPr>
            <p:ph type="body" sz="half" idx="1"/>
          </p:nvPr>
        </p:nvSpPr>
        <p:spPr>
          <a:xfrm>
            <a:off x="81141" y="676556"/>
            <a:ext cx="5857203" cy="5324855"/>
          </a:xfrm>
        </p:spPr>
        <p:txBody>
          <a:bodyPr>
            <a:noAutofit/>
          </a:bodyPr>
          <a:lstStyle/>
          <a:p>
            <a:r>
              <a:rPr lang="en-US" sz="1800" dirty="0"/>
              <a:t>If one plots the number of main-belt asteroids vs. their semi-major axis, one finds some initially puzzling patterns--gaps in the distribution where there are missing asteroids.</a:t>
            </a:r>
          </a:p>
          <a:p>
            <a:r>
              <a:rPr lang="en-US" sz="1800" dirty="0"/>
              <a:t>However, these gaps are exactly at resonances with Jupiter (3:1, 5:2, 7:3). </a:t>
            </a:r>
          </a:p>
          <a:p>
            <a:pPr lvl="1"/>
            <a:r>
              <a:rPr lang="en-US" sz="1600" dirty="0"/>
              <a:t>Notice that there are very few asteroids with orbits closer to Jupiter than the 2:1 resonance at 3.27 AU, or farther away from Jupiter than the 4:1 resonance at 2.06 AU. </a:t>
            </a:r>
          </a:p>
          <a:p>
            <a:pPr lvl="1"/>
            <a:r>
              <a:rPr lang="en-US" sz="1600" dirty="0"/>
              <a:t>Notice the dips at 2.71 AU and at 3.07 AU. These are the 8:3 and 11:5 resonances, respectively. </a:t>
            </a:r>
          </a:p>
          <a:p>
            <a:r>
              <a:rPr lang="en-US" sz="1800" dirty="0"/>
              <a:t>These are called Kirkwood gaps, and show that Jupiter's gravitational influence is dominating these special zones of the asteroid belt, slowly perturbing them over millions of years and forcing them into different orbits. </a:t>
            </a:r>
          </a:p>
          <a:p>
            <a:r>
              <a:rPr lang="en-US" sz="1800" dirty="0"/>
              <a:t>There are no spatial gaps in the asteroid belt itself! These gaps are only seen in the semi-major axes.</a:t>
            </a:r>
          </a:p>
        </p:txBody>
      </p:sp>
      <p:sp>
        <p:nvSpPr>
          <p:cNvPr id="6" name="Date Placeholder 5"/>
          <p:cNvSpPr>
            <a:spLocks noGrp="1"/>
          </p:cNvSpPr>
          <p:nvPr>
            <p:ph type="dt" sz="half" idx="10"/>
          </p:nvPr>
        </p:nvSpPr>
        <p:spPr/>
        <p:txBody>
          <a:bodyPr/>
          <a:lstStyle/>
          <a:p>
            <a:pPr>
              <a:defRPr/>
            </a:pPr>
            <a:r>
              <a:rPr lang="en-US"/>
              <a:t>November 29, 2018</a:t>
            </a:r>
            <a:endParaRPr lang="en-US" altLang="zh-CN" dirty="0"/>
          </a:p>
        </p:txBody>
      </p:sp>
      <p:pic>
        <p:nvPicPr>
          <p:cNvPr id="2050" name="Picture 2" descr="https://web.njit.edu/~gary/320/assets/Kirkwood_Ga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333" y="974154"/>
            <a:ext cx="6120731" cy="472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967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Asteroid Families</a:t>
            </a:r>
          </a:p>
        </p:txBody>
      </p:sp>
      <p:sp>
        <p:nvSpPr>
          <p:cNvPr id="3" name="Text Placeholder 2"/>
          <p:cNvSpPr>
            <a:spLocks noGrp="1"/>
          </p:cNvSpPr>
          <p:nvPr>
            <p:ph type="body" sz="half" idx="1"/>
          </p:nvPr>
        </p:nvSpPr>
        <p:spPr>
          <a:xfrm>
            <a:off x="284578" y="1020431"/>
            <a:ext cx="5338456" cy="4886100"/>
          </a:xfrm>
        </p:spPr>
        <p:txBody>
          <a:bodyPr>
            <a:noAutofit/>
          </a:bodyPr>
          <a:lstStyle/>
          <a:p>
            <a:r>
              <a:rPr lang="en-US" sz="1800" dirty="0"/>
              <a:t>Other interesting patterns show up for plots of orbital parameters such as inclination vs. semi-major axis and inclination vs. eccentricity. Now several asteroid families begin to show up. </a:t>
            </a:r>
          </a:p>
          <a:p>
            <a:r>
              <a:rPr lang="en-US" sz="1800" dirty="0"/>
              <a:t>Look carefully at the </a:t>
            </a:r>
            <a:r>
              <a:rPr lang="en-US" sz="1800" dirty="0" err="1"/>
              <a:t>Koronis</a:t>
            </a:r>
            <a:r>
              <a:rPr lang="en-US" sz="1800" dirty="0"/>
              <a:t> family, which is thought to be the result of a </a:t>
            </a:r>
            <a:r>
              <a:rPr lang="en-US" sz="1800" dirty="0" err="1"/>
              <a:t>catastropic</a:t>
            </a:r>
            <a:r>
              <a:rPr lang="en-US" sz="1800" dirty="0"/>
              <a:t> collision at least 2 billion years ago between two larger bodies. </a:t>
            </a:r>
          </a:p>
          <a:p>
            <a:r>
              <a:rPr lang="en-US" sz="1800" dirty="0"/>
              <a:t>You can see evidence for perturbations having spread the semi-major axes between the 5:2 and 7:3 resonance gaps, but if they try to extend further they get wildly disrupted due to the resonance. This creates a sharp edge to the distribution. You can see similar edges in other families.</a:t>
            </a:r>
          </a:p>
        </p:txBody>
      </p:sp>
      <p:sp>
        <p:nvSpPr>
          <p:cNvPr id="6" name="Date Placeholder 5"/>
          <p:cNvSpPr>
            <a:spLocks noGrp="1"/>
          </p:cNvSpPr>
          <p:nvPr>
            <p:ph type="dt" sz="half" idx="10"/>
          </p:nvPr>
        </p:nvSpPr>
        <p:spPr/>
        <p:txBody>
          <a:bodyPr/>
          <a:lstStyle/>
          <a:p>
            <a:pPr>
              <a:defRPr/>
            </a:pPr>
            <a:r>
              <a:rPr lang="en-US"/>
              <a:t>November 29, 2018</a:t>
            </a:r>
            <a:endParaRPr lang="en-US" altLang="zh-CN" dirty="0"/>
          </a:p>
        </p:txBody>
      </p:sp>
      <p:pic>
        <p:nvPicPr>
          <p:cNvPr id="3074" name="Picture 2" descr="https://web.njit.edu/~gary/320/assets/1024px-AsteroidIncAu.png"/>
          <p:cNvPicPr>
            <a:picLocks noChangeAspect="1" noChangeArrowheads="1"/>
          </p:cNvPicPr>
          <p:nvPr/>
        </p:nvPicPr>
        <p:blipFill rotWithShape="1">
          <a:blip r:embed="rId3">
            <a:extLst>
              <a:ext uri="{28A0092B-C50C-407E-A947-70E740481C1C}">
                <a14:useLocalDpi xmlns:a14="http://schemas.microsoft.com/office/drawing/2010/main" val="0"/>
              </a:ext>
            </a:extLst>
          </a:blip>
          <a:srcRect r="5949"/>
          <a:stretch/>
        </p:blipFill>
        <p:spPr bwMode="auto">
          <a:xfrm>
            <a:off x="5478348" y="871291"/>
            <a:ext cx="6314259" cy="50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99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eb.njit.edu/~gary/320/assets/Flora_fami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682" y="462455"/>
            <a:ext cx="6429066" cy="55599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1074" y="106031"/>
            <a:ext cx="5251960" cy="914400"/>
          </a:xfrm>
        </p:spPr>
        <p:txBody>
          <a:bodyPr/>
          <a:lstStyle/>
          <a:p>
            <a:r>
              <a:rPr lang="en-US" dirty="0"/>
              <a:t>The Flora Family</a:t>
            </a:r>
          </a:p>
        </p:txBody>
      </p:sp>
      <p:sp>
        <p:nvSpPr>
          <p:cNvPr id="3" name="Text Placeholder 2"/>
          <p:cNvSpPr>
            <a:spLocks noGrp="1"/>
          </p:cNvSpPr>
          <p:nvPr>
            <p:ph type="body" sz="half" idx="1"/>
          </p:nvPr>
        </p:nvSpPr>
        <p:spPr>
          <a:xfrm>
            <a:off x="284578" y="1020431"/>
            <a:ext cx="5443560" cy="4886100"/>
          </a:xfrm>
        </p:spPr>
        <p:txBody>
          <a:bodyPr>
            <a:noAutofit/>
          </a:bodyPr>
          <a:lstStyle/>
          <a:p>
            <a:r>
              <a:rPr lang="en-US" sz="1800" dirty="0"/>
              <a:t>Let's take a closer look at the Flora family. This family of S-type (stony) asteroids lies close to the unstable zone of the asteroid belt due to a so-called secular resonance with Saturn. </a:t>
            </a:r>
          </a:p>
          <a:p>
            <a:r>
              <a:rPr lang="en-US" sz="1800" dirty="0"/>
              <a:t>As a result, the Flora family is considered a good candidate for the L </a:t>
            </a:r>
            <a:r>
              <a:rPr lang="en-US" sz="1800" dirty="0" err="1"/>
              <a:t>chondrite</a:t>
            </a:r>
            <a:r>
              <a:rPr lang="en-US" sz="1800" dirty="0"/>
              <a:t> meteorites, which constitute 38% of all meteorites that are found on Earth. By studying these meteorites, radioisotope dating shows that the parent body was catastrophically disrupted around 470 million years ago.</a:t>
            </a:r>
          </a:p>
          <a:p>
            <a:r>
              <a:rPr lang="en-US" sz="1800" dirty="0"/>
              <a:t>Meteorites come in the same types as asteroids! </a:t>
            </a:r>
            <a:r>
              <a:rPr lang="en-US" sz="1800" dirty="0">
                <a:hlinkClick r:id="rId4"/>
              </a:rPr>
              <a:t>L </a:t>
            </a:r>
            <a:r>
              <a:rPr lang="en-US" sz="1800" dirty="0" err="1">
                <a:hlinkClick r:id="rId4"/>
              </a:rPr>
              <a:t>condrites</a:t>
            </a:r>
            <a:r>
              <a:rPr lang="en-US" sz="1800" dirty="0"/>
              <a:t> may come from the Flora family of asteroids. What about the </a:t>
            </a:r>
            <a:r>
              <a:rPr lang="en-US" sz="1800" dirty="0">
                <a:hlinkClick r:id="rId5"/>
              </a:rPr>
              <a:t>iron meteorites</a:t>
            </a:r>
            <a:r>
              <a:rPr lang="en-US" sz="1800" dirty="0"/>
              <a:t>? Chemical and isotope analysis indicates that perhaps 50 different parent bodies were involved.  See </a:t>
            </a:r>
            <a:r>
              <a:rPr lang="en-US" sz="1800" dirty="0">
                <a:hlinkClick r:id="rId6"/>
              </a:rPr>
              <a:t>Psyche</a:t>
            </a:r>
            <a:r>
              <a:rPr lang="en-US" sz="1800" dirty="0"/>
              <a:t> NASA mission.</a:t>
            </a:r>
          </a:p>
        </p:txBody>
      </p:sp>
      <p:sp>
        <p:nvSpPr>
          <p:cNvPr id="6" name="Date Placeholder 5"/>
          <p:cNvSpPr>
            <a:spLocks noGrp="1"/>
          </p:cNvSpPr>
          <p:nvPr>
            <p:ph type="dt" sz="half" idx="10"/>
          </p:nvPr>
        </p:nvSpPr>
        <p:spPr/>
        <p:txBody>
          <a:bodyPr/>
          <a:lstStyle/>
          <a:p>
            <a:pPr>
              <a:defRPr/>
            </a:pPr>
            <a:r>
              <a:rPr lang="en-US"/>
              <a:t>November 29, 2018</a:t>
            </a:r>
            <a:endParaRPr lang="en-US" altLang="zh-CN" dirty="0"/>
          </a:p>
        </p:txBody>
      </p:sp>
    </p:spTree>
    <p:extLst>
      <p:ext uri="{BB962C8B-B14F-4D97-AF65-F5344CB8AC3E}">
        <p14:creationId xmlns:p14="http://schemas.microsoft.com/office/powerpoint/2010/main" val="34655588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463574" cy="914400"/>
          </a:xfrm>
        </p:spPr>
        <p:txBody>
          <a:bodyPr/>
          <a:lstStyle/>
          <a:p>
            <a:r>
              <a:rPr lang="en-US" dirty="0"/>
              <a:t>Spacecraft Visits to Asteroids and Comets</a:t>
            </a:r>
          </a:p>
        </p:txBody>
      </p:sp>
      <p:sp>
        <p:nvSpPr>
          <p:cNvPr id="3" name="Text Placeholder 2"/>
          <p:cNvSpPr>
            <a:spLocks noGrp="1"/>
          </p:cNvSpPr>
          <p:nvPr>
            <p:ph type="body" sz="half" idx="1"/>
          </p:nvPr>
        </p:nvSpPr>
        <p:spPr>
          <a:xfrm>
            <a:off x="284578" y="1020431"/>
            <a:ext cx="5737850" cy="4886100"/>
          </a:xfrm>
        </p:spPr>
        <p:txBody>
          <a:bodyPr>
            <a:noAutofit/>
          </a:bodyPr>
          <a:lstStyle/>
          <a:p>
            <a:r>
              <a:rPr lang="en-US" sz="1800" dirty="0"/>
              <a:t>It is quite surprising to see how many asteroids and comets have </a:t>
            </a:r>
            <a:r>
              <a:rPr lang="en-US" sz="1800" dirty="0">
                <a:hlinkClick r:id="rId3"/>
              </a:rPr>
              <a:t>now been visited by spacecraft</a:t>
            </a:r>
            <a:r>
              <a:rPr lang="en-US" sz="1800" dirty="0"/>
              <a:t>.</a:t>
            </a:r>
          </a:p>
          <a:p>
            <a:r>
              <a:rPr lang="en-US" sz="1800" dirty="0"/>
              <a:t>These include:</a:t>
            </a:r>
          </a:p>
          <a:p>
            <a:pPr lvl="1"/>
            <a:r>
              <a:rPr lang="en-US" sz="1600" dirty="0"/>
              <a:t>Asteroid (Dwarf Planet) Ceres</a:t>
            </a:r>
          </a:p>
          <a:p>
            <a:pPr lvl="1"/>
            <a:r>
              <a:rPr lang="en-US" sz="1600" dirty="0"/>
              <a:t>Asteroid </a:t>
            </a:r>
            <a:r>
              <a:rPr lang="en-US" sz="1600" dirty="0" err="1"/>
              <a:t>Vesta</a:t>
            </a:r>
            <a:endParaRPr lang="en-US" sz="1600" dirty="0"/>
          </a:p>
          <a:p>
            <a:pPr lvl="1"/>
            <a:r>
              <a:rPr lang="en-US" sz="1600" dirty="0"/>
              <a:t>Asteroid Ida (and Dactyl)</a:t>
            </a:r>
          </a:p>
          <a:p>
            <a:pPr lvl="1"/>
            <a:r>
              <a:rPr lang="en-US" sz="1600" dirty="0"/>
              <a:t>Asteroid Eros</a:t>
            </a:r>
          </a:p>
          <a:p>
            <a:pPr lvl="1"/>
            <a:r>
              <a:rPr lang="en-US" sz="1600" dirty="0"/>
              <a:t>Comet Hartley 2</a:t>
            </a:r>
          </a:p>
          <a:p>
            <a:pPr lvl="1"/>
            <a:r>
              <a:rPr lang="en-US" sz="1600" dirty="0"/>
              <a:t>Comet </a:t>
            </a:r>
            <a:r>
              <a:rPr lang="en-US" sz="1600" dirty="0" err="1"/>
              <a:t>Tempel</a:t>
            </a:r>
            <a:r>
              <a:rPr lang="en-US" sz="1600" dirty="0"/>
              <a:t> 1</a:t>
            </a:r>
          </a:p>
          <a:p>
            <a:pPr lvl="1"/>
            <a:r>
              <a:rPr lang="en-US" sz="1600" dirty="0"/>
              <a:t>Comet </a:t>
            </a:r>
            <a:r>
              <a:rPr lang="en-US" sz="1600" dirty="0" err="1"/>
              <a:t>Churyumov-Gerasimenko</a:t>
            </a:r>
            <a:endParaRPr lang="en-US" sz="1600" dirty="0"/>
          </a:p>
          <a:p>
            <a:r>
              <a:rPr lang="en-US" sz="1800" dirty="0"/>
              <a:t>Most of the comets that have been visited are approached only very far from the Sun, where they are quiescent and in a “deep freeze.”</a:t>
            </a:r>
          </a:p>
          <a:p>
            <a:r>
              <a:rPr lang="en-US" sz="1800" dirty="0"/>
              <a:t>They come to life only on nearing the Sun, where their volatile elements are vaporized to create the coma and tail.</a:t>
            </a:r>
          </a:p>
          <a:p>
            <a:pPr lvl="1"/>
            <a:endParaRPr lang="en-US" sz="1400" dirty="0"/>
          </a:p>
        </p:txBody>
      </p:sp>
      <p:sp>
        <p:nvSpPr>
          <p:cNvPr id="6" name="Date Placeholder 5"/>
          <p:cNvSpPr>
            <a:spLocks noGrp="1"/>
          </p:cNvSpPr>
          <p:nvPr>
            <p:ph type="dt" sz="half" idx="10"/>
          </p:nvPr>
        </p:nvSpPr>
        <p:spPr/>
        <p:txBody>
          <a:bodyPr/>
          <a:lstStyle/>
          <a:p>
            <a:pPr>
              <a:defRPr/>
            </a:pPr>
            <a:r>
              <a:rPr lang="en-US"/>
              <a:t>November 29, 2018</a:t>
            </a:r>
            <a:endParaRPr lang="en-US" altLang="zh-CN" dirty="0"/>
          </a:p>
        </p:txBody>
      </p:sp>
      <p:grpSp>
        <p:nvGrpSpPr>
          <p:cNvPr id="5" name="Group 4"/>
          <p:cNvGrpSpPr/>
          <p:nvPr/>
        </p:nvGrpSpPr>
        <p:grpSpPr>
          <a:xfrm>
            <a:off x="7042859" y="1020431"/>
            <a:ext cx="4791790" cy="4791790"/>
            <a:chOff x="7042859" y="1020431"/>
            <a:chExt cx="4791790" cy="4791790"/>
          </a:xfrm>
        </p:grpSpPr>
        <p:pic>
          <p:nvPicPr>
            <p:cNvPr id="5122" name="Picture 2" descr="https://upload.wikimedia.org/wikipedia/commons/5/58/Ceres_-_RC3_-_Haulani_Crater_%2822381131691%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859" y="1020431"/>
              <a:ext cx="4791790" cy="4791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86672" y="5350556"/>
              <a:ext cx="939809" cy="461665"/>
            </a:xfrm>
            <a:prstGeom prst="rect">
              <a:avLst/>
            </a:prstGeom>
            <a:noFill/>
          </p:spPr>
          <p:txBody>
            <a:bodyPr wrap="none" rtlCol="0">
              <a:spAutoFit/>
            </a:bodyPr>
            <a:lstStyle/>
            <a:p>
              <a:pPr algn="l"/>
              <a:r>
                <a:rPr lang="en-US" sz="2400" dirty="0">
                  <a:solidFill>
                    <a:schemeClr val="tx1"/>
                  </a:solidFill>
                </a:rPr>
                <a:t>Ceres</a:t>
              </a:r>
            </a:p>
          </p:txBody>
        </p:sp>
      </p:grpSp>
      <p:grpSp>
        <p:nvGrpSpPr>
          <p:cNvPr id="8" name="Group 7"/>
          <p:cNvGrpSpPr/>
          <p:nvPr/>
        </p:nvGrpSpPr>
        <p:grpSpPr>
          <a:xfrm>
            <a:off x="7042859" y="1266302"/>
            <a:ext cx="4760526" cy="4119863"/>
            <a:chOff x="7042859" y="1266302"/>
            <a:chExt cx="4760526" cy="4119863"/>
          </a:xfrm>
        </p:grpSpPr>
        <p:pic>
          <p:nvPicPr>
            <p:cNvPr id="5124" name="Picture 4" descr="Vesta full mosa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859" y="1266302"/>
              <a:ext cx="4760526" cy="40842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91421" y="4924500"/>
              <a:ext cx="919162" cy="461665"/>
            </a:xfrm>
            <a:prstGeom prst="rect">
              <a:avLst/>
            </a:prstGeom>
            <a:noFill/>
          </p:spPr>
          <p:txBody>
            <a:bodyPr wrap="none" rtlCol="0">
              <a:spAutoFit/>
            </a:bodyPr>
            <a:lstStyle/>
            <a:p>
              <a:pPr algn="l"/>
              <a:r>
                <a:rPr lang="en-US" sz="2400" dirty="0" err="1">
                  <a:solidFill>
                    <a:schemeClr val="tx1"/>
                  </a:solidFill>
                </a:rPr>
                <a:t>Vesta</a:t>
              </a:r>
              <a:endParaRPr lang="en-US" sz="2400" dirty="0">
                <a:solidFill>
                  <a:schemeClr val="tx1"/>
                </a:solidFill>
              </a:endParaRPr>
            </a:p>
          </p:txBody>
        </p:sp>
      </p:grpSp>
      <p:grpSp>
        <p:nvGrpSpPr>
          <p:cNvPr id="10" name="Group 9"/>
          <p:cNvGrpSpPr/>
          <p:nvPr/>
        </p:nvGrpSpPr>
        <p:grpSpPr>
          <a:xfrm>
            <a:off x="7042859" y="1828800"/>
            <a:ext cx="4794843" cy="3095700"/>
            <a:chOff x="7042859" y="1828800"/>
            <a:chExt cx="4794843" cy="3095700"/>
          </a:xfrm>
        </p:grpSpPr>
        <p:pic>
          <p:nvPicPr>
            <p:cNvPr id="5126" name="Picture 6" descr="https://upload.wikimedia.org/wikipedia/commons/8/89/243_ida_c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2859" y="1828800"/>
              <a:ext cx="4794843" cy="3095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1603" y="4427226"/>
              <a:ext cx="2398798" cy="461665"/>
            </a:xfrm>
            <a:prstGeom prst="rect">
              <a:avLst/>
            </a:prstGeom>
            <a:noFill/>
          </p:spPr>
          <p:txBody>
            <a:bodyPr wrap="none" rtlCol="0">
              <a:spAutoFit/>
            </a:bodyPr>
            <a:lstStyle/>
            <a:p>
              <a:pPr algn="l"/>
              <a:r>
                <a:rPr lang="en-US" sz="2400" dirty="0">
                  <a:solidFill>
                    <a:schemeClr val="tx1"/>
                  </a:solidFill>
                </a:rPr>
                <a:t>Ida (and Dactyl)</a:t>
              </a:r>
            </a:p>
          </p:txBody>
        </p:sp>
      </p:grpSp>
      <p:grpSp>
        <p:nvGrpSpPr>
          <p:cNvPr id="12" name="Group 11"/>
          <p:cNvGrpSpPr/>
          <p:nvPr/>
        </p:nvGrpSpPr>
        <p:grpSpPr>
          <a:xfrm>
            <a:off x="7039806" y="852266"/>
            <a:ext cx="4794842" cy="5286945"/>
            <a:chOff x="7039806" y="852266"/>
            <a:chExt cx="4794842" cy="5286945"/>
          </a:xfrm>
        </p:grpSpPr>
        <p:pic>
          <p:nvPicPr>
            <p:cNvPr id="5128" name="Picture 8" descr="Eros - PIA02923 (col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9806" y="852266"/>
              <a:ext cx="4794842" cy="52869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65255" y="5610209"/>
              <a:ext cx="771493" cy="461665"/>
            </a:xfrm>
            <a:prstGeom prst="rect">
              <a:avLst/>
            </a:prstGeom>
            <a:noFill/>
          </p:spPr>
          <p:txBody>
            <a:bodyPr wrap="none" rtlCol="0">
              <a:spAutoFit/>
            </a:bodyPr>
            <a:lstStyle/>
            <a:p>
              <a:pPr algn="l"/>
              <a:r>
                <a:rPr lang="en-US" sz="2400" dirty="0">
                  <a:solidFill>
                    <a:schemeClr val="tx1"/>
                  </a:solidFill>
                </a:rPr>
                <a:t>Eros</a:t>
              </a:r>
            </a:p>
          </p:txBody>
        </p:sp>
      </p:grpSp>
      <p:grpSp>
        <p:nvGrpSpPr>
          <p:cNvPr id="14" name="Group 13"/>
          <p:cNvGrpSpPr/>
          <p:nvPr/>
        </p:nvGrpSpPr>
        <p:grpSpPr>
          <a:xfrm>
            <a:off x="6739211" y="1707942"/>
            <a:ext cx="5452789" cy="3416767"/>
            <a:chOff x="6739211" y="1707942"/>
            <a:chExt cx="5452789" cy="3416767"/>
          </a:xfrm>
        </p:grpSpPr>
        <p:pic>
          <p:nvPicPr>
            <p:cNvPr id="5130" name="Picture 10" descr="Comet Hartley 2.jpg"/>
            <p:cNvPicPr>
              <a:picLocks noChangeAspect="1" noChangeArrowheads="1"/>
            </p:cNvPicPr>
            <p:nvPr/>
          </p:nvPicPr>
          <p:blipFill rotWithShape="1">
            <a:blip r:embed="rId8">
              <a:extLst>
                <a:ext uri="{28A0092B-C50C-407E-A947-70E740481C1C}">
                  <a14:useLocalDpi xmlns:a14="http://schemas.microsoft.com/office/drawing/2010/main" val="0"/>
                </a:ext>
              </a:extLst>
            </a:blip>
            <a:srcRect l="26396" t="23669" b="10074"/>
            <a:stretch/>
          </p:blipFill>
          <p:spPr bwMode="auto">
            <a:xfrm>
              <a:off x="6739211" y="1707942"/>
              <a:ext cx="5452789" cy="34167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944035" y="4581646"/>
              <a:ext cx="1418978" cy="461665"/>
            </a:xfrm>
            <a:prstGeom prst="rect">
              <a:avLst/>
            </a:prstGeom>
            <a:noFill/>
          </p:spPr>
          <p:txBody>
            <a:bodyPr wrap="none" rtlCol="0">
              <a:spAutoFit/>
            </a:bodyPr>
            <a:lstStyle/>
            <a:p>
              <a:pPr algn="l"/>
              <a:r>
                <a:rPr lang="en-US" sz="2400" dirty="0">
                  <a:solidFill>
                    <a:schemeClr val="tx1"/>
                  </a:solidFill>
                </a:rPr>
                <a:t>Hartley 2</a:t>
              </a:r>
            </a:p>
          </p:txBody>
        </p:sp>
      </p:grpSp>
      <p:grpSp>
        <p:nvGrpSpPr>
          <p:cNvPr id="16" name="Group 15"/>
          <p:cNvGrpSpPr/>
          <p:nvPr/>
        </p:nvGrpSpPr>
        <p:grpSpPr>
          <a:xfrm>
            <a:off x="7036753" y="1114741"/>
            <a:ext cx="4791789" cy="4791790"/>
            <a:chOff x="7036753" y="1114741"/>
            <a:chExt cx="4791789" cy="4791790"/>
          </a:xfrm>
        </p:grpSpPr>
        <p:pic>
          <p:nvPicPr>
            <p:cNvPr id="5132" name="Picture 12" descr="https://upload.wikimedia.org/wikipedia/commons/4/43/HRIV_Impact.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036753" y="1114741"/>
              <a:ext cx="4791789" cy="47917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755795" y="5296705"/>
              <a:ext cx="1419619" cy="461665"/>
            </a:xfrm>
            <a:prstGeom prst="rect">
              <a:avLst/>
            </a:prstGeom>
            <a:noFill/>
          </p:spPr>
          <p:txBody>
            <a:bodyPr wrap="none" rtlCol="0">
              <a:spAutoFit/>
            </a:bodyPr>
            <a:lstStyle/>
            <a:p>
              <a:pPr algn="l"/>
              <a:r>
                <a:rPr lang="en-US" sz="2400" dirty="0" err="1">
                  <a:solidFill>
                    <a:schemeClr val="tx1"/>
                  </a:solidFill>
                </a:rPr>
                <a:t>Tempel</a:t>
              </a:r>
              <a:r>
                <a:rPr lang="en-US" sz="2400" dirty="0">
                  <a:solidFill>
                    <a:schemeClr val="tx1"/>
                  </a:solidFill>
                </a:rPr>
                <a:t> 1</a:t>
              </a:r>
            </a:p>
          </p:txBody>
        </p:sp>
      </p:grpSp>
      <p:grpSp>
        <p:nvGrpSpPr>
          <p:cNvPr id="19" name="Group 18"/>
          <p:cNvGrpSpPr/>
          <p:nvPr/>
        </p:nvGrpSpPr>
        <p:grpSpPr>
          <a:xfrm>
            <a:off x="6739210" y="1017994"/>
            <a:ext cx="5472419" cy="4620207"/>
            <a:chOff x="6739210" y="1017994"/>
            <a:chExt cx="5472419" cy="4620207"/>
          </a:xfrm>
        </p:grpSpPr>
        <p:pic>
          <p:nvPicPr>
            <p:cNvPr id="17" name="Picture 16"/>
            <p:cNvPicPr>
              <a:picLocks noChangeAspect="1"/>
            </p:cNvPicPr>
            <p:nvPr/>
          </p:nvPicPr>
          <p:blipFill>
            <a:blip r:embed="rId10"/>
            <a:stretch>
              <a:fillRect/>
            </a:stretch>
          </p:blipFill>
          <p:spPr>
            <a:xfrm>
              <a:off x="6739210" y="1017994"/>
              <a:ext cx="5472419" cy="4620207"/>
            </a:xfrm>
            <a:prstGeom prst="rect">
              <a:avLst/>
            </a:prstGeom>
          </p:spPr>
        </p:pic>
        <p:sp>
          <p:nvSpPr>
            <p:cNvPr id="18" name="TextBox 17"/>
            <p:cNvSpPr txBox="1"/>
            <p:nvPr/>
          </p:nvSpPr>
          <p:spPr>
            <a:xfrm>
              <a:off x="7831208" y="5048704"/>
              <a:ext cx="3639586" cy="461665"/>
            </a:xfrm>
            <a:prstGeom prst="rect">
              <a:avLst/>
            </a:prstGeom>
            <a:noFill/>
          </p:spPr>
          <p:txBody>
            <a:bodyPr wrap="none" rtlCol="0">
              <a:spAutoFit/>
            </a:bodyPr>
            <a:lstStyle/>
            <a:p>
              <a:pPr algn="l"/>
              <a:r>
                <a:rPr lang="en-US" sz="2400" dirty="0" err="1">
                  <a:solidFill>
                    <a:schemeClr val="tx1"/>
                  </a:solidFill>
                </a:rPr>
                <a:t>Churyumov</a:t>
              </a:r>
              <a:r>
                <a:rPr lang="en-US" sz="2400" dirty="0">
                  <a:solidFill>
                    <a:schemeClr val="tx1"/>
                  </a:solidFill>
                </a:rPr>
                <a:t>–</a:t>
              </a:r>
              <a:r>
                <a:rPr lang="en-US" sz="2400" dirty="0" err="1">
                  <a:solidFill>
                    <a:schemeClr val="tx1"/>
                  </a:solidFill>
                </a:rPr>
                <a:t>Gerasimenko</a:t>
              </a:r>
              <a:endParaRPr lang="en-US" sz="2400" dirty="0">
                <a:solidFill>
                  <a:schemeClr val="tx1"/>
                </a:solidFill>
              </a:endParaRPr>
            </a:p>
          </p:txBody>
        </p:sp>
      </p:grpSp>
    </p:spTree>
    <p:extLst>
      <p:ext uri="{BB962C8B-B14F-4D97-AF65-F5344CB8AC3E}">
        <p14:creationId xmlns:p14="http://schemas.microsoft.com/office/powerpoint/2010/main" val="3674362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5813-B2B4-468E-83B7-6F09CFA2E524}"/>
              </a:ext>
            </a:extLst>
          </p:cNvPr>
          <p:cNvSpPr>
            <a:spLocks noGrp="1"/>
          </p:cNvSpPr>
          <p:nvPr>
            <p:ph type="title"/>
          </p:nvPr>
        </p:nvSpPr>
        <p:spPr>
          <a:xfrm>
            <a:off x="609600" y="83049"/>
            <a:ext cx="10972800" cy="914400"/>
          </a:xfrm>
        </p:spPr>
        <p:txBody>
          <a:bodyPr/>
          <a:lstStyle/>
          <a:p>
            <a:r>
              <a:rPr lang="en-US" dirty="0"/>
              <a:t>Behavior of Comet Tails</a:t>
            </a:r>
          </a:p>
        </p:txBody>
      </p:sp>
      <p:sp>
        <p:nvSpPr>
          <p:cNvPr id="3" name="Text Placeholder 2">
            <a:extLst>
              <a:ext uri="{FF2B5EF4-FFF2-40B4-BE49-F238E27FC236}">
                <a16:creationId xmlns:a16="http://schemas.microsoft.com/office/drawing/2014/main" id="{D572CD82-27E6-4F5C-AE2B-79803A43C282}"/>
              </a:ext>
            </a:extLst>
          </p:cNvPr>
          <p:cNvSpPr>
            <a:spLocks noGrp="1"/>
          </p:cNvSpPr>
          <p:nvPr>
            <p:ph type="body" sz="half" idx="1"/>
          </p:nvPr>
        </p:nvSpPr>
        <p:spPr>
          <a:xfrm>
            <a:off x="360849" y="836078"/>
            <a:ext cx="7745183" cy="5241993"/>
          </a:xfrm>
        </p:spPr>
        <p:txBody>
          <a:bodyPr/>
          <a:lstStyle/>
          <a:p>
            <a:r>
              <a:rPr lang="en-US" sz="1800" dirty="0"/>
              <a:t>The tail of a comet appears to be streaming behind the comet as it races across the sky.  In fact, there are two tails, and the reason for their streaming away from the comet are different in the two cases.  However, both tails point away from the Sun, even when the comet is itself moving away from the Sun--in that case the tails point ahead of the comet motion.  What is happening?</a:t>
            </a:r>
          </a:p>
          <a:p>
            <a:pPr marL="0" indent="0">
              <a:buNone/>
            </a:pPr>
            <a:r>
              <a:rPr lang="en-US" sz="1800" dirty="0"/>
              <a:t>The two tails are:</a:t>
            </a:r>
          </a:p>
          <a:p>
            <a:r>
              <a:rPr lang="en-US" sz="1800" dirty="0"/>
              <a:t>Ionized gas tail</a:t>
            </a:r>
          </a:p>
          <a:p>
            <a:pPr lvl="1"/>
            <a:r>
              <a:rPr lang="en-US" sz="1600" dirty="0"/>
              <a:t>color is bluish</a:t>
            </a:r>
          </a:p>
          <a:p>
            <a:pPr lvl="1"/>
            <a:r>
              <a:rPr lang="en-US" sz="1600" dirty="0"/>
              <a:t>main force is the solar wind</a:t>
            </a:r>
          </a:p>
          <a:p>
            <a:pPr lvl="1"/>
            <a:r>
              <a:rPr lang="en-US" sz="1600" dirty="0"/>
              <a:t>solar wind speed is 400-800 km/s, comet's speed is about 30-50 km/s.</a:t>
            </a:r>
          </a:p>
          <a:p>
            <a:pPr lvl="1"/>
            <a:r>
              <a:rPr lang="en-US" sz="1600" dirty="0"/>
              <a:t>tail is straight</a:t>
            </a:r>
          </a:p>
          <a:p>
            <a:r>
              <a:rPr lang="en-US" sz="1800" dirty="0"/>
              <a:t>dust tail</a:t>
            </a:r>
          </a:p>
          <a:p>
            <a:pPr lvl="1"/>
            <a:r>
              <a:rPr lang="en-US" sz="1600" dirty="0"/>
              <a:t>color is white (reflected sunlight)</a:t>
            </a:r>
          </a:p>
          <a:p>
            <a:pPr lvl="1"/>
            <a:r>
              <a:rPr lang="en-US" sz="1600" dirty="0"/>
              <a:t>main force is photon (radiation) pressure</a:t>
            </a:r>
          </a:p>
          <a:p>
            <a:pPr lvl="1"/>
            <a:r>
              <a:rPr lang="en-US" sz="1600" dirty="0"/>
              <a:t>particles are large and not much affected by the solar wind</a:t>
            </a:r>
          </a:p>
          <a:p>
            <a:pPr lvl="1"/>
            <a:r>
              <a:rPr lang="en-US" sz="1600" dirty="0"/>
              <a:t>tail is often curved</a:t>
            </a:r>
          </a:p>
        </p:txBody>
      </p:sp>
      <p:sp>
        <p:nvSpPr>
          <p:cNvPr id="6" name="Date Placeholder 5">
            <a:extLst>
              <a:ext uri="{FF2B5EF4-FFF2-40B4-BE49-F238E27FC236}">
                <a16:creationId xmlns:a16="http://schemas.microsoft.com/office/drawing/2014/main" id="{086436E4-F2D6-4CB6-8033-86F50E3DC2A1}"/>
              </a:ext>
            </a:extLst>
          </p:cNvPr>
          <p:cNvSpPr>
            <a:spLocks noGrp="1"/>
          </p:cNvSpPr>
          <p:nvPr>
            <p:ph type="dt" sz="half" idx="10"/>
          </p:nvPr>
        </p:nvSpPr>
        <p:spPr/>
        <p:txBody>
          <a:bodyPr/>
          <a:lstStyle/>
          <a:p>
            <a:pPr>
              <a:defRPr/>
            </a:pPr>
            <a:r>
              <a:rPr lang="en-US"/>
              <a:t>November 29, 2018</a:t>
            </a:r>
            <a:endParaRPr lang="en-US" altLang="zh-CN"/>
          </a:p>
        </p:txBody>
      </p:sp>
      <p:pic>
        <p:nvPicPr>
          <p:cNvPr id="6146" name="Picture 2" descr="https://web.njit.edu/~gary/320/assets/comet_we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920589"/>
            <a:ext cx="3844906" cy="51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321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5813-B2B4-468E-83B7-6F09CFA2E524}"/>
              </a:ext>
            </a:extLst>
          </p:cNvPr>
          <p:cNvSpPr>
            <a:spLocks noGrp="1"/>
          </p:cNvSpPr>
          <p:nvPr>
            <p:ph type="title"/>
          </p:nvPr>
        </p:nvSpPr>
        <p:spPr>
          <a:xfrm>
            <a:off x="609600" y="83049"/>
            <a:ext cx="10972800" cy="914400"/>
          </a:xfrm>
        </p:spPr>
        <p:txBody>
          <a:bodyPr/>
          <a:lstStyle/>
          <a:p>
            <a:r>
              <a:rPr lang="en-US" dirty="0"/>
              <a:t>Radiation Pressure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572CD82-27E6-4F5C-AE2B-79803A43C282}"/>
                  </a:ext>
                </a:extLst>
              </p:cNvPr>
              <p:cNvSpPr>
                <a:spLocks noGrp="1"/>
              </p:cNvSpPr>
              <p:nvPr>
                <p:ph type="body" sz="half" idx="1"/>
              </p:nvPr>
            </p:nvSpPr>
            <p:spPr>
              <a:xfrm>
                <a:off x="360849" y="836079"/>
                <a:ext cx="11452210" cy="5070452"/>
              </a:xfrm>
            </p:spPr>
            <p:txBody>
              <a:bodyPr/>
              <a:lstStyle/>
              <a:p>
                <a:r>
                  <a:rPr lang="en-US" sz="1800" dirty="0"/>
                  <a:t>Photons have energy </a:t>
                </a:r>
                <a14:m>
                  <m:oMath xmlns:m="http://schemas.openxmlformats.org/officeDocument/2006/math">
                    <m:r>
                      <a:rPr lang="en-US" sz="1800" i="1" dirty="0" smtClean="0">
                        <a:latin typeface="Cambria Math" panose="02040503050406030204" pitchFamily="18" charset="0"/>
                      </a:rPr>
                      <m:t>𝐸</m:t>
                    </m:r>
                    <m:r>
                      <a:rPr lang="en-US" sz="1800" b="0" i="1" dirty="0" smtClean="0">
                        <a:latin typeface="Cambria Math" panose="02040503050406030204" pitchFamily="18" charset="0"/>
                      </a:rPr>
                      <m:t>=</m:t>
                    </m:r>
                    <m:r>
                      <a:rPr lang="en-US" sz="1800" i="1" dirty="0" err="1">
                        <a:latin typeface="Cambria Math" panose="02040503050406030204" pitchFamily="18" charset="0"/>
                      </a:rPr>
                      <m:t>h</m:t>
                    </m:r>
                    <m:r>
                      <a:rPr lang="en-US" sz="1800" i="1" dirty="0" smtClean="0">
                        <a:latin typeface="Cambria Math" panose="02040503050406030204" pitchFamily="18" charset="0"/>
                        <a:ea typeface="Cambria Math" panose="02040503050406030204" pitchFamily="18" charset="0"/>
                      </a:rPr>
                      <m:t>𝜈</m:t>
                    </m:r>
                  </m:oMath>
                </a14:m>
                <a:r>
                  <a:rPr lang="en-US" sz="1800" dirty="0"/>
                  <a:t>, where </a:t>
                </a:r>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=6.62×</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−34</m:t>
                        </m:r>
                      </m:sup>
                    </m:sSup>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J</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s</m:t>
                    </m:r>
                  </m:oMath>
                </a14:m>
                <a:r>
                  <a:rPr lang="en-US" sz="1800" dirty="0"/>
                  <a:t> is Planck's constant.  They also have a corresponding momentum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𝐸</m:t>
                    </m:r>
                    <m:r>
                      <a:rPr lang="en-US" sz="1800" i="1" dirty="0" smtClean="0">
                        <a:latin typeface="Cambria Math" panose="02040503050406030204" pitchFamily="18" charset="0"/>
                      </a:rPr>
                      <m:t>/</m:t>
                    </m:r>
                    <m:r>
                      <a:rPr lang="en-US" sz="1800" i="1" dirty="0" smtClean="0">
                        <a:latin typeface="Cambria Math" panose="02040503050406030204" pitchFamily="18" charset="0"/>
                      </a:rPr>
                      <m:t>𝑐</m:t>
                    </m:r>
                  </m:oMath>
                </a14:m>
                <a:r>
                  <a:rPr lang="en-US" sz="1800" dirty="0"/>
                  <a:t>.  Just like particles, they can "bounce off" an object and impart twice their momentum, or be absorbed by the object and impart their momentum to the object.  The energy flux from the Sun, as we have seen before, is </a:t>
                </a:r>
                <a14:m>
                  <m:oMath xmlns:m="http://schemas.openxmlformats.org/officeDocument/2006/math">
                    <m:r>
                      <a:rPr lang="en-US" sz="1800" i="1" dirty="0" smtClean="0">
                        <a:latin typeface="Cambria Math" panose="02040503050406030204" pitchFamily="18" charset="0"/>
                      </a:rPr>
                      <m:t>𝐹</m:t>
                    </m:r>
                    <m:r>
                      <a:rPr lang="en-US" sz="1800" i="1" dirty="0" smtClean="0">
                        <a:latin typeface="Cambria Math" panose="02040503050406030204" pitchFamily="18" charset="0"/>
                      </a:rPr>
                      <m:t> = </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a:rPr lang="en-US" sz="1800" i="1" dirty="0" smtClean="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𝑑</m:t>
                    </m:r>
                    <m:r>
                      <a:rPr lang="en-US" sz="1800" i="1" baseline="30000" dirty="0">
                        <a:latin typeface="Cambria Math" panose="02040503050406030204" pitchFamily="18" charset="0"/>
                      </a:rPr>
                      <m:t>2</m:t>
                    </m:r>
                  </m:oMath>
                </a14:m>
                <a:r>
                  <a:rPr lang="en-US" sz="1800" dirty="0"/>
                  <a:t>, where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oMath>
                </a14:m>
                <a:r>
                  <a:rPr lang="en-US" sz="1800" dirty="0"/>
                  <a:t> is the solar luminosity (watts, or J/s) and </a:t>
                </a:r>
                <a14:m>
                  <m:oMath xmlns:m="http://schemas.openxmlformats.org/officeDocument/2006/math">
                    <m:r>
                      <a:rPr lang="en-US" sz="1800" i="1" dirty="0" smtClean="0">
                        <a:latin typeface="Cambria Math" panose="02040503050406030204" pitchFamily="18" charset="0"/>
                      </a:rPr>
                      <m:t>𝑑</m:t>
                    </m:r>
                  </m:oMath>
                </a14:m>
                <a:r>
                  <a:rPr lang="en-US" sz="1800" dirty="0"/>
                  <a:t> is the distance from the Sun.  Thus, there is also an associated momentum flux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f>
                      <m:fPr>
                        <m:ctrlPr>
                          <a:rPr lang="en-US" sz="1800" i="1" dirty="0" smtClean="0">
                            <a:latin typeface="Cambria Math" panose="02040503050406030204" pitchFamily="18" charset="0"/>
                          </a:rPr>
                        </m:ctrlPr>
                      </m:fPr>
                      <m:num>
                        <m:r>
                          <a:rPr lang="en-US" sz="1800" i="1" dirty="0" smtClean="0">
                            <a:latin typeface="Cambria Math" panose="02040503050406030204" pitchFamily="18" charset="0"/>
                          </a:rPr>
                          <m:t>𝐹</m:t>
                        </m:r>
                      </m:num>
                      <m:den>
                        <m:r>
                          <a:rPr lang="en-US" sz="1800" i="1" dirty="0" smtClean="0">
                            <a:latin typeface="Cambria Math" panose="02040503050406030204" pitchFamily="18" charset="0"/>
                          </a:rPr>
                          <m:t>𝑐</m:t>
                        </m:r>
                      </m:den>
                    </m:f>
                    <m:r>
                      <a:rPr lang="en-US" sz="1800" i="1" dirty="0" smtClean="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𝑐𝑑</m:t>
                    </m:r>
                    <m:r>
                      <a:rPr lang="en-US" sz="1800" i="1" baseline="30000" dirty="0">
                        <a:latin typeface="Cambria Math" panose="02040503050406030204" pitchFamily="18" charset="0"/>
                      </a:rPr>
                      <m:t>2</m:t>
                    </m:r>
                  </m:oMath>
                </a14:m>
                <a:r>
                  <a:rPr lang="en-US" sz="1800" dirty="0"/>
                  <a:t>, which has units of force/area, or pressure.  This is called radiation pressure.  Consider a dust particle of radius </a:t>
                </a:r>
                <a14:m>
                  <m:oMath xmlns:m="http://schemas.openxmlformats.org/officeDocument/2006/math">
                    <m:r>
                      <a:rPr lang="en-US" sz="1800" i="1" dirty="0" smtClean="0">
                        <a:latin typeface="Cambria Math" panose="02040503050406030204" pitchFamily="18" charset="0"/>
                      </a:rPr>
                      <m:t>𝑟</m:t>
                    </m:r>
                  </m:oMath>
                </a14:m>
                <a:r>
                  <a:rPr lang="en-US" sz="1800" dirty="0"/>
                  <a:t>, which intercepts this momentum flux over its cross-sectional area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𝑟</m:t>
                    </m:r>
                    <m:r>
                      <a:rPr lang="en-US" sz="1800" i="1" baseline="30000" dirty="0" smtClean="0">
                        <a:latin typeface="Cambria Math" panose="02040503050406030204" pitchFamily="18" charset="0"/>
                      </a:rPr>
                      <m:t>2</m:t>
                    </m:r>
                  </m:oMath>
                </a14:m>
                <a:r>
                  <a:rPr lang="en-US" sz="1800" dirty="0"/>
                  <a:t>.  It will experience a force</a:t>
                </a:r>
              </a:p>
              <a:p>
                <a:pPr marL="0" indent="0">
                  <a:buNone/>
                </a:pPr>
                <a14:m>
                  <m:oMathPara xmlns:m="http://schemas.openxmlformats.org/officeDocument/2006/math">
                    <m:oMathParaPr>
                      <m:jc m:val="centerGroup"/>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a:rPr lang="en-US" sz="1800" b="0" i="1" dirty="0" smtClean="0">
                              <a:latin typeface="Cambria Math" panose="02040503050406030204" pitchFamily="18" charset="0"/>
                            </a:rPr>
                            <m:t>𝑅</m:t>
                          </m:r>
                        </m:sub>
                      </m:sSub>
                      <m:r>
                        <a:rPr lang="en-US" sz="1800" i="1" dirty="0" smtClean="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𝑟</m:t>
                      </m:r>
                      <m:r>
                        <a:rPr lang="en-US" sz="1800" i="1" baseline="30000" dirty="0" smtClean="0">
                          <a:latin typeface="Cambria Math" panose="02040503050406030204" pitchFamily="18" charset="0"/>
                        </a:rPr>
                        <m:t>2</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𝑐𝑑</m:t>
                      </m:r>
                      <m:r>
                        <a:rPr lang="en-US" sz="1800" i="1" baseline="30000" dirty="0" smtClean="0">
                          <a:latin typeface="Cambria Math" panose="02040503050406030204" pitchFamily="18" charset="0"/>
                        </a:rPr>
                        <m:t>2</m:t>
                      </m:r>
                      <m:r>
                        <a:rPr lang="en-US" sz="1800" i="1" dirty="0" smtClean="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/4</m:t>
                      </m:r>
                      <m:r>
                        <a:rPr lang="en-US" sz="1800" i="1" dirty="0">
                          <a:latin typeface="Cambria Math" panose="02040503050406030204" pitchFamily="18" charset="0"/>
                        </a:rPr>
                        <m:t>𝑐</m:t>
                      </m:r>
                      <m:r>
                        <a:rPr lang="en-US" sz="1800" i="1" dirty="0">
                          <a:latin typeface="Cambria Math" panose="02040503050406030204" pitchFamily="18" charset="0"/>
                        </a:rPr>
                        <m:t>)(</m:t>
                      </m:r>
                      <m:r>
                        <a:rPr lang="en-US" sz="1800" i="1" dirty="0">
                          <a:latin typeface="Cambria Math" panose="02040503050406030204" pitchFamily="18" charset="0"/>
                        </a:rPr>
                        <m:t>𝑟</m:t>
                      </m:r>
                      <m:r>
                        <a:rPr lang="en-US" sz="1800" i="1" baseline="30000" dirty="0">
                          <a:latin typeface="Cambria Math" panose="02040503050406030204" pitchFamily="18" charset="0"/>
                        </a:rPr>
                        <m:t>2</m:t>
                      </m:r>
                      <m:r>
                        <a:rPr lang="en-US" sz="1800" i="1" dirty="0">
                          <a:latin typeface="Cambria Math" panose="02040503050406030204" pitchFamily="18" charset="0"/>
                        </a:rPr>
                        <m:t>/</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oMath>
                  </m:oMathPara>
                </a14:m>
                <a:endParaRPr lang="en-US" sz="1800" dirty="0"/>
              </a:p>
              <a:p>
                <a:r>
                  <a:rPr lang="en-US" sz="1800" dirty="0"/>
                  <a:t>At the same time, the dust particle feels a gravitational force</a:t>
                </a:r>
              </a:p>
              <a:p>
                <a:pPr marL="0" indent="0">
                  <a:buNone/>
                </a:pPr>
                <a14:m>
                  <m:oMathPara xmlns:m="http://schemas.openxmlformats.org/officeDocument/2006/math">
                    <m:oMathParaPr>
                      <m:jc m:val="centerGroup"/>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a:rPr lang="en-US" sz="1800" b="0" i="1" dirty="0" smtClean="0">
                              <a:latin typeface="Cambria Math" panose="02040503050406030204" pitchFamily="18" charset="0"/>
                            </a:rPr>
                            <m:t>𝐺</m:t>
                          </m:r>
                        </m:sub>
                      </m:sSub>
                      <m:r>
                        <a:rPr lang="en-US" sz="1800" i="1" dirty="0" smtClean="0">
                          <a:latin typeface="Cambria Math" panose="02040503050406030204" pitchFamily="18" charset="0"/>
                        </a:rPr>
                        <m:t>=</m:t>
                      </m:r>
                      <m:r>
                        <a:rPr lang="en-US" sz="1800" i="1" dirty="0" err="1">
                          <a:latin typeface="Cambria Math" panose="02040503050406030204" pitchFamily="18" charset="0"/>
                        </a:rPr>
                        <m:t>𝐺𝑀𝑚</m:t>
                      </m:r>
                      <m:r>
                        <a:rPr lang="en-US" sz="1800" i="1" dirty="0">
                          <a:latin typeface="Cambria Math" panose="02040503050406030204" pitchFamily="18" charset="0"/>
                        </a:rPr>
                        <m:t>/</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r>
                        <a:rPr lang="en-US" sz="1800" i="1" dirty="0" err="1">
                          <a:latin typeface="Cambria Math" panose="02040503050406030204" pitchFamily="18" charset="0"/>
                        </a:rPr>
                        <m:t>𝐺</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𝑀</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𝑟</m:t>
                      </m:r>
                      <m:r>
                        <a:rPr lang="en-US" sz="1800" i="1" baseline="30000" dirty="0">
                          <a:latin typeface="Cambria Math" panose="02040503050406030204" pitchFamily="18" charset="0"/>
                        </a:rPr>
                        <m:t>3</m:t>
                      </m:r>
                      <m:r>
                        <a:rPr lang="en-US" sz="1800" i="1" dirty="0" smtClean="0">
                          <a:latin typeface="Cambria Math" panose="02040503050406030204" pitchFamily="18" charset="0"/>
                          <a:ea typeface="Cambria Math" panose="02040503050406030204" pitchFamily="18" charset="0"/>
                        </a:rPr>
                        <m:t>𝜌</m:t>
                      </m:r>
                      <m:r>
                        <a:rPr lang="en-US" sz="1800" i="1" dirty="0">
                          <a:latin typeface="Cambria Math" panose="02040503050406030204" pitchFamily="18" charset="0"/>
                        </a:rPr>
                        <m:t>/3)/</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oMath>
                  </m:oMathPara>
                </a14:m>
                <a:endParaRPr lang="en-US" sz="1800" dirty="0"/>
              </a:p>
              <a:p>
                <a:pPr marL="0" indent="0">
                  <a:buNone/>
                </a:pPr>
                <a:r>
                  <a:rPr lang="en-US" sz="1800" dirty="0"/>
                  <a:t>     where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𝜌</m:t>
                    </m:r>
                  </m:oMath>
                </a14:m>
                <a:r>
                  <a:rPr lang="en-US" sz="1800" dirty="0"/>
                  <a:t> is the density of the dust grain.  It is interesting that these both depend in the same way on distance from the Sun, so that the ratio is independent of distance:</a:t>
                </a:r>
              </a:p>
              <a:p>
                <a:pPr marL="0" indent="0">
                  <a:buNone/>
                </a:pPr>
                <a14:m>
                  <m:oMathPara xmlns:m="http://schemas.openxmlformats.org/officeDocument/2006/math">
                    <m:oMathParaPr>
                      <m:jc m:val="centerGroup"/>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a:rPr lang="en-US" sz="1800" b="0" i="1" dirty="0" smtClean="0">
                              <a:latin typeface="Cambria Math" panose="02040503050406030204" pitchFamily="18" charset="0"/>
                            </a:rPr>
                            <m:t>𝑅</m:t>
                          </m:r>
                        </m:sub>
                      </m:sSub>
                      <m:r>
                        <a:rPr lang="en-US" sz="1800" i="1" dirty="0" smtClean="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a:rPr lang="en-US" sz="1800" b="0" i="1" dirty="0" smtClean="0">
                              <a:latin typeface="Cambria Math" panose="02040503050406030204" pitchFamily="18" charset="0"/>
                            </a:rPr>
                            <m:t>𝐺</m:t>
                          </m:r>
                        </m:sub>
                      </m:sSub>
                      <m:r>
                        <a:rPr lang="en-US" sz="1800" i="1" dirty="0" smtClean="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𝑟</m:t>
                      </m:r>
                      <m:r>
                        <a:rPr lang="en-US" sz="1800" i="1" baseline="30000" dirty="0" smtClean="0">
                          <a:latin typeface="Cambria Math" panose="02040503050406030204" pitchFamily="18" charset="0"/>
                        </a:rPr>
                        <m:t>2</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𝑐𝑑</m:t>
                      </m:r>
                      <m:r>
                        <a:rPr lang="en-US" sz="1800" i="1" baseline="30000" dirty="0" smtClean="0">
                          <a:latin typeface="Cambria Math" panose="02040503050406030204" pitchFamily="18" charset="0"/>
                        </a:rPr>
                        <m:t>2</m:t>
                      </m:r>
                      <m:r>
                        <a:rPr lang="en-US" sz="1800" i="1" dirty="0" smtClean="0">
                          <a:latin typeface="Cambria Math" panose="02040503050406030204" pitchFamily="18" charset="0"/>
                        </a:rPr>
                        <m:t>) / (</m:t>
                      </m:r>
                      <m:r>
                        <a:rPr lang="en-US" sz="1800" i="1" dirty="0" err="1">
                          <a:latin typeface="Cambria Math" panose="02040503050406030204" pitchFamily="18" charset="0"/>
                        </a:rPr>
                        <m:t>𝐺</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𝑀</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𝑟</m:t>
                      </m:r>
                      <m:r>
                        <a:rPr lang="en-US" sz="1800" i="1" baseline="30000" dirty="0">
                          <a:latin typeface="Cambria Math" panose="02040503050406030204" pitchFamily="18" charset="0"/>
                        </a:rPr>
                        <m:t>3</m:t>
                      </m:r>
                      <m:r>
                        <a:rPr lang="en-US" sz="1800" i="1" dirty="0" smtClean="0">
                          <a:latin typeface="Cambria Math" panose="02040503050406030204" pitchFamily="18" charset="0"/>
                          <a:ea typeface="Cambria Math" panose="02040503050406030204" pitchFamily="18" charset="0"/>
                        </a:rPr>
                        <m:t>𝜌</m:t>
                      </m:r>
                      <m:r>
                        <a:rPr lang="en-US" sz="1800" i="1" dirty="0">
                          <a:latin typeface="Cambria Math" panose="02040503050406030204" pitchFamily="18" charset="0"/>
                        </a:rPr>
                        <m:t>/3)/</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smtClean="0">
                          <a:latin typeface="Cambria Math" panose="02040503050406030204" pitchFamily="18" charset="0"/>
                        </a:rPr>
                        <m:t>)=3</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𝐿</m:t>
                          </m:r>
                        </m:e>
                        <m:sub>
                          <m:r>
                            <a:rPr lang="en-US" sz="1800" i="1" dirty="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/(16</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𝑐𝐺</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𝑀</m:t>
                          </m:r>
                        </m:e>
                        <m:sub>
                          <m:r>
                            <a:rPr lang="en-US" sz="1800" i="1" dirty="0">
                              <a:latin typeface="Cambria Math" panose="02040503050406030204" pitchFamily="18" charset="0"/>
                              <a:ea typeface="Cambria Math" panose="02040503050406030204" pitchFamily="18" charset="0"/>
                            </a:rPr>
                            <m:t>⨀</m:t>
                          </m:r>
                        </m:sub>
                      </m:sSub>
                      <m:r>
                        <a:rPr lang="en-US" sz="1800" i="1" dirty="0" smtClean="0">
                          <a:latin typeface="Cambria Math" panose="02040503050406030204" pitchFamily="18" charset="0"/>
                          <a:ea typeface="Cambria Math" panose="02040503050406030204" pitchFamily="18" charset="0"/>
                        </a:rPr>
                        <m:t>𝜌</m:t>
                      </m:r>
                      <m:r>
                        <a:rPr lang="en-US" sz="1800" i="1" dirty="0">
                          <a:latin typeface="Cambria Math" panose="02040503050406030204" pitchFamily="18" charset="0"/>
                        </a:rPr>
                        <m:t>𝑟</m:t>
                      </m:r>
                      <m:r>
                        <a:rPr lang="en-US" sz="1800" i="1" dirty="0">
                          <a:latin typeface="Cambria Math" panose="02040503050406030204" pitchFamily="18" charset="0"/>
                        </a:rPr>
                        <m:t>)=5.8×</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−4</m:t>
                          </m:r>
                        </m:sup>
                      </m:sSup>
                      <m:r>
                        <a:rPr lang="en-US" sz="1800" i="1" dirty="0">
                          <a:latin typeface="Cambria Math" panose="02040503050406030204" pitchFamily="18" charset="0"/>
                        </a:rPr>
                        <m:t> / </m:t>
                      </m:r>
                      <m:r>
                        <a:rPr lang="en-US" sz="1800" i="1" dirty="0" smtClean="0">
                          <a:latin typeface="Cambria Math" panose="02040503050406030204" pitchFamily="18" charset="0"/>
                          <a:ea typeface="Cambria Math" panose="02040503050406030204" pitchFamily="18" charset="0"/>
                        </a:rPr>
                        <m:t>𝜌</m:t>
                      </m:r>
                      <m:r>
                        <a:rPr lang="en-US" sz="1800" i="1" dirty="0" err="1">
                          <a:latin typeface="Cambria Math" panose="02040503050406030204" pitchFamily="18" charset="0"/>
                        </a:rPr>
                        <m:t>𝑟</m:t>
                      </m:r>
                      <m:r>
                        <a:rPr lang="en-US" sz="1800" i="1" dirty="0">
                          <a:latin typeface="Cambria Math" panose="02040503050406030204" pitchFamily="18" charset="0"/>
                        </a:rPr>
                        <m:t>.</m:t>
                      </m:r>
                    </m:oMath>
                  </m:oMathPara>
                </a14:m>
                <a:endParaRPr lang="en-US" sz="1800" dirty="0"/>
              </a:p>
              <a:p>
                <a:pPr marL="0" indent="0">
                  <a:buNone/>
                </a:pPr>
                <a:r>
                  <a:rPr lang="en-US" sz="1800" dirty="0"/>
                  <a:t>     where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𝜌</m:t>
                    </m:r>
                  </m:oMath>
                </a14:m>
                <a:r>
                  <a:rPr lang="en-US" sz="1800" dirty="0"/>
                  <a:t> must be expressed in </a:t>
                </a:r>
                <a14:m>
                  <m:oMath xmlns:m="http://schemas.openxmlformats.org/officeDocument/2006/math">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and </a:t>
                </a:r>
                <a14:m>
                  <m:oMath xmlns:m="http://schemas.openxmlformats.org/officeDocument/2006/math">
                    <m:r>
                      <a:rPr lang="en-US" sz="1800" i="1" dirty="0" smtClean="0">
                        <a:latin typeface="Cambria Math" panose="02040503050406030204" pitchFamily="18" charset="0"/>
                      </a:rPr>
                      <m:t>𝑟</m:t>
                    </m:r>
                  </m:oMath>
                </a14:m>
                <a:r>
                  <a:rPr lang="en-US" sz="1800" dirty="0"/>
                  <a:t> must be expressed in </a:t>
                </a:r>
                <a14:m>
                  <m:oMath xmlns:m="http://schemas.openxmlformats.org/officeDocument/2006/math">
                    <m:r>
                      <m:rPr>
                        <m:sty m:val="p"/>
                      </m:rPr>
                      <a:rPr lang="en-US" sz="1800" i="0" dirty="0" smtClean="0">
                        <a:latin typeface="Cambria Math" panose="02040503050406030204" pitchFamily="18" charset="0"/>
                      </a:rPr>
                      <m:t>m</m:t>
                    </m:r>
                  </m:oMath>
                </a14:m>
                <a:r>
                  <a:rPr lang="en-US" sz="1800" dirty="0"/>
                  <a:t>.  Note that for reasonable densities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𝜌</m:t>
                    </m:r>
                    <m:r>
                      <a:rPr lang="en-US" sz="1800" i="1" dirty="0" smtClean="0">
                        <a:latin typeface="Cambria Math" panose="02040503050406030204" pitchFamily="18" charset="0"/>
                        <a:ea typeface="Cambria Math" panose="02040503050406030204" pitchFamily="18" charset="0"/>
                      </a:rPr>
                      <m:t>≈ 1000 </m:t>
                    </m:r>
                    <m:r>
                      <m:rPr>
                        <m:sty m:val="p"/>
                      </m:rPr>
                      <a:rPr lang="en-US" sz="1800" i="0" dirty="0" smtClean="0">
                        <a:latin typeface="Cambria Math" panose="02040503050406030204" pitchFamily="18" charset="0"/>
                      </a:rPr>
                      <m:t>to</m:t>
                    </m:r>
                    <m:r>
                      <a:rPr lang="en-US" sz="1800" i="1" dirty="0" smtClean="0">
                        <a:latin typeface="Cambria Math" panose="02040503050406030204" pitchFamily="18" charset="0"/>
                      </a:rPr>
                      <m:t> 6000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the ratio is greater than one only for particles of size </a:t>
                </a:r>
                <a14:m>
                  <m:oMath xmlns:m="http://schemas.openxmlformats.org/officeDocument/2006/math">
                    <m:r>
                      <a:rPr lang="en-US" sz="1800" i="1" dirty="0" smtClean="0">
                        <a:latin typeface="Cambria Math" panose="02040503050406030204" pitchFamily="18" charset="0"/>
                      </a:rPr>
                      <m:t>&lt; </m:t>
                    </m:r>
                    <m:r>
                      <a:rPr lang="en-US" sz="1800" i="1" dirty="0" smtClean="0">
                        <a:latin typeface="Cambria Math" panose="02040503050406030204" pitchFamily="18" charset="0"/>
                      </a:rPr>
                      <m:t>𝑟</m:t>
                    </m:r>
                    <m:r>
                      <a:rPr lang="en-US" sz="1800" i="1" dirty="0" smtClean="0">
                        <a:latin typeface="Cambria Math" panose="02040503050406030204" pitchFamily="18" charset="0"/>
                      </a:rPr>
                      <m:t> ~ 0.1 </m:t>
                    </m:r>
                    <m:r>
                      <m:rPr>
                        <m:sty m:val="p"/>
                      </m:rPr>
                      <a:rPr lang="el-GR" sz="1800" i="1" dirty="0" smtClean="0">
                        <a:latin typeface="Cambria Math" panose="02040503050406030204" pitchFamily="18" charset="0"/>
                        <a:ea typeface="Cambria Math" panose="02040503050406030204" pitchFamily="18" charset="0"/>
                      </a:rPr>
                      <m:t>μ</m:t>
                    </m:r>
                    <m:r>
                      <m:rPr>
                        <m:sty m:val="p"/>
                      </m:rPr>
                      <a:rPr lang="en-US" sz="1800" i="0" dirty="0" smtClean="0">
                        <a:latin typeface="Cambria Math" panose="02040503050406030204" pitchFamily="18" charset="0"/>
                      </a:rPr>
                      <m:t>m</m:t>
                    </m:r>
                  </m:oMath>
                </a14:m>
                <a:r>
                  <a:rPr lang="en-US" sz="1800" dirty="0"/>
                  <a:t>, so only particles smaller than this size can be blown away from the Sun by radiation pressure.  This tells us that comet tails are made of very fine material.</a:t>
                </a:r>
              </a:p>
            </p:txBody>
          </p:sp>
        </mc:Choice>
        <mc:Fallback xmlns="">
          <p:sp>
            <p:nvSpPr>
              <p:cNvPr id="3" name="Text Placeholder 2">
                <a:extLst>
                  <a:ext uri="{FF2B5EF4-FFF2-40B4-BE49-F238E27FC236}">
                    <a16:creationId xmlns:a16="http://schemas.microsoft.com/office/drawing/2014/main" xmlns="" xmlns:a14="http://schemas.microsoft.com/office/drawing/2010/main" id="{D572CD82-27E6-4F5C-AE2B-79803A43C282}"/>
                  </a:ext>
                </a:extLst>
              </p:cNvPr>
              <p:cNvSpPr>
                <a:spLocks noGrp="1" noRot="1" noChangeAspect="1" noMove="1" noResize="1" noEditPoints="1" noAdjustHandles="1" noChangeArrowheads="1" noChangeShapeType="1" noTextEdit="1"/>
              </p:cNvSpPr>
              <p:nvPr>
                <p:ph type="body" sz="half" idx="1"/>
              </p:nvPr>
            </p:nvSpPr>
            <p:spPr>
              <a:xfrm>
                <a:off x="360849" y="836079"/>
                <a:ext cx="11452210" cy="5070452"/>
              </a:xfrm>
              <a:blipFill rotWithShape="0">
                <a:blip r:embed="rId2"/>
                <a:stretch>
                  <a:fillRect l="-426" t="-601" r="-373" b="-1803"/>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086436E4-F2D6-4CB6-8033-86F50E3DC2A1}"/>
              </a:ext>
            </a:extLst>
          </p:cNvPr>
          <p:cNvSpPr>
            <a:spLocks noGrp="1"/>
          </p:cNvSpPr>
          <p:nvPr>
            <p:ph type="dt" sz="half" idx="10"/>
          </p:nvPr>
        </p:nvSpPr>
        <p:spPr/>
        <p:txBody>
          <a:bodyPr/>
          <a:lstStyle/>
          <a:p>
            <a:pPr>
              <a:defRPr/>
            </a:pPr>
            <a:r>
              <a:rPr lang="en-US"/>
              <a:t>November 29, 2018</a:t>
            </a:r>
            <a:endParaRPr lang="en-US" altLang="zh-CN"/>
          </a:p>
        </p:txBody>
      </p:sp>
    </p:spTree>
    <p:extLst>
      <p:ext uri="{BB962C8B-B14F-4D97-AF65-F5344CB8AC3E}">
        <p14:creationId xmlns:p14="http://schemas.microsoft.com/office/powerpoint/2010/main" val="7200563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5813-B2B4-468E-83B7-6F09CFA2E524}"/>
              </a:ext>
            </a:extLst>
          </p:cNvPr>
          <p:cNvSpPr>
            <a:spLocks noGrp="1"/>
          </p:cNvSpPr>
          <p:nvPr>
            <p:ph type="title"/>
          </p:nvPr>
        </p:nvSpPr>
        <p:spPr>
          <a:xfrm>
            <a:off x="600554" y="0"/>
            <a:ext cx="10972800" cy="914400"/>
          </a:xfrm>
        </p:spPr>
        <p:txBody>
          <a:bodyPr/>
          <a:lstStyle/>
          <a:p>
            <a:r>
              <a:rPr lang="en-US" dirty="0" err="1"/>
              <a:t>Poynting</a:t>
            </a:r>
            <a:r>
              <a:rPr lang="en-US" dirty="0"/>
              <a:t>-Robertson Effect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572CD82-27E6-4F5C-AE2B-79803A43C282}"/>
                  </a:ext>
                </a:extLst>
              </p:cNvPr>
              <p:cNvSpPr>
                <a:spLocks noGrp="1"/>
              </p:cNvSpPr>
              <p:nvPr>
                <p:ph type="body" sz="half" idx="1"/>
              </p:nvPr>
            </p:nvSpPr>
            <p:spPr>
              <a:xfrm>
                <a:off x="360849" y="852616"/>
                <a:ext cx="11452210" cy="5251622"/>
              </a:xfrm>
            </p:spPr>
            <p:txBody>
              <a:bodyPr/>
              <a:lstStyle/>
              <a:p>
                <a:r>
                  <a:rPr lang="en-US" sz="1800" dirty="0"/>
                  <a:t>For much larger particles, a new effect of the momentum of light becomes important.  As they orbit the Sun the photons come from slightly ahead of the object (they "run into" the photons), with the angle between the incoming photons and the radial direction being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𝜃</m:t>
                    </m:r>
                    <m:r>
                      <a:rPr lang="en-US" sz="1800" i="1" dirty="0" smtClean="0">
                        <a:latin typeface="Cambria Math" panose="02040503050406030204" pitchFamily="18" charset="0"/>
                      </a:rPr>
                      <m:t>=</m:t>
                    </m:r>
                    <m:r>
                      <a:rPr lang="en-US" sz="1800" i="1" dirty="0" smtClean="0">
                        <a:latin typeface="Cambria Math" panose="02040503050406030204" pitchFamily="18" charset="0"/>
                      </a:rPr>
                      <m:t>𝑣</m:t>
                    </m:r>
                    <m:r>
                      <a:rPr lang="en-US" sz="1800" i="1" dirty="0" smtClean="0">
                        <a:latin typeface="Cambria Math" panose="02040503050406030204" pitchFamily="18" charset="0"/>
                      </a:rPr>
                      <m:t>/</m:t>
                    </m:r>
                    <m:r>
                      <a:rPr lang="en-US" sz="1800" i="1" dirty="0" smtClean="0">
                        <a:latin typeface="Cambria Math" panose="02040503050406030204" pitchFamily="18" charset="0"/>
                      </a:rPr>
                      <m:t>𝑐</m:t>
                    </m:r>
                  </m:oMath>
                </a14:m>
                <a:r>
                  <a:rPr lang="en-US" sz="1800" dirty="0"/>
                  <a:t>.  This causes an ever-so-slight slowing down of the particles, so that they actually spiral into the Sun.  The component of the radiation force that opposes the orbital motion is </a:t>
                </a:r>
                <a14:m>
                  <m:oMath xmlns:m="http://schemas.openxmlformats.org/officeDocument/2006/math">
                    <m:r>
                      <m:rPr>
                        <m:sty m:val="p"/>
                      </m:rPr>
                      <a:rPr lang="el-GR" sz="1800" i="1" dirty="0" smtClean="0">
                        <a:latin typeface="Cambria Math" panose="02040503050406030204" pitchFamily="18" charset="0"/>
                        <a:ea typeface="Cambria Math" panose="02040503050406030204" pitchFamily="18" charset="0"/>
                      </a:rPr>
                      <m:t>θ</m:t>
                    </m:r>
                    <m:sSub>
                      <m:sSubPr>
                        <m:ctrlPr>
                          <a:rPr lang="el-GR"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𝐹</m:t>
                        </m:r>
                      </m:e>
                      <m:sub>
                        <m:r>
                          <a:rPr lang="en-US" sz="1800" b="0" i="1" dirty="0" smtClean="0">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r>
                      <a:rPr lang="en-US" sz="1800" i="1" dirty="0">
                        <a:latin typeface="Cambria Math" panose="02040503050406030204" pitchFamily="18" charset="0"/>
                      </a:rPr>
                      <m:t>𝑣</m:t>
                    </m:r>
                    <m:r>
                      <a:rPr lang="en-US" sz="1800" i="1" dirty="0">
                        <a:latin typeface="Cambria Math" panose="02040503050406030204" pitchFamily="18" charset="0"/>
                      </a:rPr>
                      <m:t>/</m:t>
                    </m:r>
                    <m:r>
                      <a:rPr lang="en-US" sz="1800" i="1" dirty="0">
                        <a:latin typeface="Cambria Math" panose="02040503050406030204" pitchFamily="18" charset="0"/>
                      </a:rPr>
                      <m:t>𝑐</m:t>
                    </m:r>
                    <m:r>
                      <a:rPr lang="en-US" sz="1800" i="1" dirty="0">
                        <a:latin typeface="Cambria Math" panose="02040503050406030204" pitchFamily="18" charset="0"/>
                      </a:rPr>
                      <m:t> </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a:rPr lang="en-US" sz="1800" b="0" i="1" dirty="0" smtClean="0">
                            <a:latin typeface="Cambria Math" panose="02040503050406030204" pitchFamily="18" charset="0"/>
                          </a:rPr>
                          <m:t>𝑅</m:t>
                        </m:r>
                      </m:sub>
                    </m:sSub>
                  </m:oMath>
                </a14:m>
                <a:r>
                  <a:rPr lang="en-US" sz="1800" dirty="0"/>
                  <a:t>.  The time that it takes for a particle at size </a:t>
                </a:r>
                <a14:m>
                  <m:oMath xmlns:m="http://schemas.openxmlformats.org/officeDocument/2006/math">
                    <m:r>
                      <a:rPr lang="en-US" sz="1800" i="1" dirty="0" smtClean="0">
                        <a:latin typeface="Cambria Math" panose="02040503050406030204" pitchFamily="18" charset="0"/>
                      </a:rPr>
                      <m:t>𝑟</m:t>
                    </m:r>
                  </m:oMath>
                </a14:m>
                <a:r>
                  <a:rPr lang="en-US" sz="1800" dirty="0"/>
                  <a:t>, originally at a distance </a:t>
                </a:r>
                <a14:m>
                  <m:oMath xmlns:m="http://schemas.openxmlformats.org/officeDocument/2006/math">
                    <m:r>
                      <a:rPr lang="en-US" sz="1800" i="1" dirty="0" smtClean="0">
                        <a:latin typeface="Cambria Math" panose="02040503050406030204" pitchFamily="18" charset="0"/>
                      </a:rPr>
                      <m:t>𝑑</m:t>
                    </m:r>
                  </m:oMath>
                </a14:m>
                <a:r>
                  <a:rPr lang="en-US" sz="1800" dirty="0"/>
                  <a:t> (in AU), and density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𝜌</m:t>
                    </m:r>
                  </m:oMath>
                </a14:m>
                <a:r>
                  <a:rPr lang="en-US" sz="1800" dirty="0"/>
                  <a:t> (</a:t>
                </a:r>
                <a14:m>
                  <m:oMath xmlns:m="http://schemas.openxmlformats.org/officeDocument/2006/math">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0" baseline="30000" dirty="0" smtClean="0">
                        <a:latin typeface="Cambria Math" panose="02040503050406030204" pitchFamily="18" charset="0"/>
                      </a:rPr>
                      <m:t>3</m:t>
                    </m:r>
                  </m:oMath>
                </a14:m>
                <a:r>
                  <a:rPr lang="en-US" sz="1800" dirty="0"/>
                  <a:t>) to spiral into the Sun is only</a:t>
                </a:r>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 = 7×</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5</m:t>
                          </m:r>
                        </m:sup>
                      </m:sSup>
                      <m:r>
                        <a:rPr lang="en-US" sz="1800" i="1" dirty="0" smtClean="0">
                          <a:latin typeface="Cambria Math" panose="02040503050406030204" pitchFamily="18" charset="0"/>
                          <a:ea typeface="Cambria Math" panose="02040503050406030204" pitchFamily="18" charset="0"/>
                        </a:rPr>
                        <m:t>𝜌</m:t>
                      </m:r>
                      <m:r>
                        <a:rPr lang="en-US" sz="1800" i="1" dirty="0" smtClean="0">
                          <a:latin typeface="Cambria Math" panose="02040503050406030204" pitchFamily="18" charset="0"/>
                        </a:rPr>
                        <m:t>𝑟𝑑</m:t>
                      </m:r>
                      <m:r>
                        <a:rPr lang="en-US" sz="1800" i="1" baseline="30000" dirty="0" smtClean="0">
                          <a:latin typeface="Cambria Math" panose="02040503050406030204" pitchFamily="18" charset="0"/>
                        </a:rPr>
                        <m:t>2</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years</m:t>
                      </m:r>
                      <m:r>
                        <a:rPr lang="en-US" sz="1800" i="1" dirty="0" smtClean="0">
                          <a:latin typeface="Cambria Math" panose="02040503050406030204" pitchFamily="18" charset="0"/>
                        </a:rPr>
                        <m:t>.</m:t>
                      </m:r>
                    </m:oMath>
                  </m:oMathPara>
                </a14:m>
                <a:endParaRPr lang="en-US" sz="1800" dirty="0"/>
              </a:p>
              <a:p>
                <a:r>
                  <a:rPr lang="en-US" sz="1800" dirty="0"/>
                  <a:t>This is only about 3000 years for a </a:t>
                </a:r>
                <a14:m>
                  <m:oMath xmlns:m="http://schemas.openxmlformats.org/officeDocument/2006/math">
                    <m:r>
                      <a:rPr lang="en-US" sz="1800" i="1" dirty="0" smtClean="0">
                        <a:latin typeface="Cambria Math" panose="02040503050406030204" pitchFamily="18" charset="0"/>
                      </a:rPr>
                      <m:t>1 </m:t>
                    </m:r>
                    <m:r>
                      <a:rPr lang="en-US" sz="1800" i="1" dirty="0" smtClean="0">
                        <a:latin typeface="Cambria Math" panose="02040503050406030204" pitchFamily="18" charset="0"/>
                        <a:ea typeface="Cambria Math" panose="02040503050406030204" pitchFamily="18" charset="0"/>
                      </a:rPr>
                      <m:t>𝜇</m:t>
                    </m:r>
                    <m:r>
                      <a:rPr lang="en-US" sz="1800" i="1" dirty="0" smtClean="0">
                        <a:latin typeface="Cambria Math" panose="02040503050406030204" pitchFamily="18" charset="0"/>
                      </a:rPr>
                      <m:t>𝑚</m:t>
                    </m:r>
                  </m:oMath>
                </a14:m>
                <a:r>
                  <a:rPr lang="en-US" sz="1800" dirty="0"/>
                  <a:t> particle of density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𝜌</m:t>
                    </m:r>
                    <m:r>
                      <a:rPr lang="en-US" sz="1800" i="1" dirty="0" smtClean="0">
                        <a:latin typeface="Cambria Math" panose="02040503050406030204" pitchFamily="18" charset="0"/>
                      </a:rPr>
                      <m:t> = 4300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0" baseline="30000" dirty="0" smtClean="0">
                        <a:latin typeface="Cambria Math" panose="02040503050406030204" pitchFamily="18" charset="0"/>
                      </a:rPr>
                      <m:t>3</m:t>
                    </m:r>
                  </m:oMath>
                </a14:m>
                <a:r>
                  <a:rPr lang="en-US" sz="1800" dirty="0"/>
                  <a:t>.  Of course, particles of size </a:t>
                </a:r>
                <a14:m>
                  <m:oMath xmlns:m="http://schemas.openxmlformats.org/officeDocument/2006/math">
                    <m:r>
                      <a:rPr lang="en-US" sz="1800" i="1" dirty="0" smtClean="0">
                        <a:latin typeface="Cambria Math" panose="02040503050406030204" pitchFamily="18" charset="0"/>
                      </a:rPr>
                      <m:t>1 </m:t>
                    </m:r>
                    <m:r>
                      <m:rPr>
                        <m:sty m:val="p"/>
                      </m:rPr>
                      <a:rPr lang="en-US" sz="1800" i="0" dirty="0" smtClean="0">
                        <a:latin typeface="Cambria Math" panose="02040503050406030204" pitchFamily="18" charset="0"/>
                      </a:rPr>
                      <m:t>m</m:t>
                    </m:r>
                  </m:oMath>
                </a14:m>
                <a:r>
                  <a:rPr lang="en-US" sz="1800" dirty="0"/>
                  <a:t> take 1 million times longer, or </a:t>
                </a:r>
                <a14:m>
                  <m:oMath xmlns:m="http://schemas.openxmlformats.org/officeDocument/2006/math">
                    <m:r>
                      <a:rPr lang="en-US" sz="1800" i="0" dirty="0" smtClean="0">
                        <a:latin typeface="Cambria Math" panose="02040503050406030204" pitchFamily="18" charset="0"/>
                      </a:rPr>
                      <m:t>3 </m:t>
                    </m:r>
                    <m:r>
                      <m:rPr>
                        <m:sty m:val="p"/>
                      </m:rPr>
                      <a:rPr lang="en-US" sz="1800" i="0" dirty="0" smtClean="0">
                        <a:latin typeface="Cambria Math" panose="02040503050406030204" pitchFamily="18" charset="0"/>
                      </a:rPr>
                      <m:t>billion</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years</m:t>
                    </m:r>
                  </m:oMath>
                </a14:m>
                <a:r>
                  <a:rPr lang="en-US" sz="1800" dirty="0"/>
                  <a:t>.</a:t>
                </a:r>
              </a:p>
              <a:p>
                <a:pPr marL="0" indent="0">
                  <a:buNone/>
                </a:pPr>
                <a:r>
                  <a:rPr lang="en-US" sz="2000" dirty="0"/>
                  <a:t>Yet another effect</a:t>
                </a:r>
              </a:p>
              <a:p>
                <a:r>
                  <a:rPr lang="en-US" sz="1800" dirty="0"/>
                  <a:t>There is another effect that has recently been considered, and that is the effect of differential emission of IR radiation from a body that is not at uniform temperature.  Recall that the sunlit and dark sides of a slowly rotating body can have considerably different temperatures, and will therefore emit different amounts of IR radiation.  If a body is rotating in the direct (CCW) sense, its "hot" side will be continually turning to face in the opposite direction to its motion, so the body will get a little boost and spiral away from the Sun.  If instead the body rotates in the retrograde (CW) sense, it will be slowed down and spiral toward the Sun.  This is a favored way for asteroids and smaller meteoroids to migrate into the </a:t>
                </a:r>
                <a:r>
                  <a:rPr lang="en-US" sz="1800" dirty="0" err="1"/>
                  <a:t>Kirchwood</a:t>
                </a:r>
                <a:r>
                  <a:rPr lang="en-US" sz="1800" dirty="0"/>
                  <a:t> gaps and get ejected from those orbits into the inner or outer solar system.</a:t>
                </a:r>
              </a:p>
            </p:txBody>
          </p:sp>
        </mc:Choice>
        <mc:Fallback xmlns="">
          <p:sp>
            <p:nvSpPr>
              <p:cNvPr id="3" name="Text Placeholder 2">
                <a:extLst>
                  <a:ext uri="{FF2B5EF4-FFF2-40B4-BE49-F238E27FC236}">
                    <a16:creationId xmlns:a16="http://schemas.microsoft.com/office/drawing/2014/main" xmlns="" xmlns:a14="http://schemas.microsoft.com/office/drawing/2010/main" id="{D572CD82-27E6-4F5C-AE2B-79803A43C282}"/>
                  </a:ext>
                </a:extLst>
              </p:cNvPr>
              <p:cNvSpPr>
                <a:spLocks noGrp="1" noRot="1" noChangeAspect="1" noMove="1" noResize="1" noEditPoints="1" noAdjustHandles="1" noChangeArrowheads="1" noChangeShapeType="1" noTextEdit="1"/>
              </p:cNvSpPr>
              <p:nvPr>
                <p:ph type="body" sz="half" idx="1"/>
              </p:nvPr>
            </p:nvSpPr>
            <p:spPr>
              <a:xfrm>
                <a:off x="360849" y="852616"/>
                <a:ext cx="11452210" cy="5251622"/>
              </a:xfrm>
              <a:blipFill rotWithShape="0">
                <a:blip r:embed="rId2"/>
                <a:stretch>
                  <a:fillRect l="-532" t="-697" r="-1011" b="-1626"/>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086436E4-F2D6-4CB6-8033-86F50E3DC2A1}"/>
              </a:ext>
            </a:extLst>
          </p:cNvPr>
          <p:cNvSpPr>
            <a:spLocks noGrp="1"/>
          </p:cNvSpPr>
          <p:nvPr>
            <p:ph type="dt" sz="half" idx="10"/>
          </p:nvPr>
        </p:nvSpPr>
        <p:spPr/>
        <p:txBody>
          <a:bodyPr/>
          <a:lstStyle/>
          <a:p>
            <a:pPr>
              <a:defRPr/>
            </a:pPr>
            <a:r>
              <a:rPr lang="en-US"/>
              <a:t>November 29, 2018</a:t>
            </a:r>
            <a:endParaRPr lang="en-US" altLang="zh-CN"/>
          </a:p>
        </p:txBody>
      </p:sp>
    </p:spTree>
    <p:extLst>
      <p:ext uri="{BB962C8B-B14F-4D97-AF65-F5344CB8AC3E}">
        <p14:creationId xmlns:p14="http://schemas.microsoft.com/office/powerpoint/2010/main" val="790384988"/>
      </p:ext>
    </p:extLst>
  </p:cSld>
  <p:clrMapOvr>
    <a:masterClrMapping/>
  </p:clrMapOvr>
  <p:transition/>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26406</TotalTime>
  <Words>1947</Words>
  <Application>Microsoft Office PowerPoint</Application>
  <PresentationFormat>Widescreen</PresentationFormat>
  <Paragraphs>95</Paragraphs>
  <Slides>10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宋体</vt:lpstr>
      <vt:lpstr>Arial</vt:lpstr>
      <vt:lpstr>Arial Black</vt:lpstr>
      <vt:lpstr>Cambria Math</vt:lpstr>
      <vt:lpstr>Comic Sans MS</vt:lpstr>
      <vt:lpstr>Palatino Linotype</vt:lpstr>
      <vt:lpstr>Tahoma</vt:lpstr>
      <vt:lpstr>Times New Roman</vt:lpstr>
      <vt:lpstr>Wingdings</vt:lpstr>
      <vt:lpstr>Textured</vt:lpstr>
      <vt:lpstr>Physics 320: Asteroids, Comets, and Meteors (Lecture 21)</vt:lpstr>
      <vt:lpstr>Meteor Showers</vt:lpstr>
      <vt:lpstr>Main Belt Asteroids</vt:lpstr>
      <vt:lpstr>Asteroid Families</vt:lpstr>
      <vt:lpstr>The Flora Family</vt:lpstr>
      <vt:lpstr>Spacecraft Visits to Asteroids and Comets</vt:lpstr>
      <vt:lpstr>Behavior of Comet Tails</vt:lpstr>
      <vt:lpstr>Radiation Pressure</vt:lpstr>
      <vt:lpstr>Poynting-Robertson Effect</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731</cp:revision>
  <dcterms:created xsi:type="dcterms:W3CDTF">2003-02-02T23:38:32Z</dcterms:created>
  <dcterms:modified xsi:type="dcterms:W3CDTF">2018-12-04T12:33:18Z</dcterms:modified>
</cp:coreProperties>
</file>