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1"/>
  </p:sldMasterIdLst>
  <p:notesMasterIdLst>
    <p:notesMasterId r:id="rId21"/>
  </p:notesMasterIdLst>
  <p:handoutMasterIdLst>
    <p:handoutMasterId r:id="rId22"/>
  </p:handoutMasterIdLst>
  <p:sldIdLst>
    <p:sldId id="256" r:id="rId2"/>
    <p:sldId id="362" r:id="rId3"/>
    <p:sldId id="378" r:id="rId4"/>
    <p:sldId id="407" r:id="rId5"/>
    <p:sldId id="408" r:id="rId6"/>
    <p:sldId id="409" r:id="rId7"/>
    <p:sldId id="410" r:id="rId8"/>
    <p:sldId id="411" r:id="rId9"/>
    <p:sldId id="412" r:id="rId10"/>
    <p:sldId id="413" r:id="rId11"/>
    <p:sldId id="414" r:id="rId12"/>
    <p:sldId id="415" r:id="rId13"/>
    <p:sldId id="416" r:id="rId14"/>
    <p:sldId id="417" r:id="rId15"/>
    <p:sldId id="419" r:id="rId16"/>
    <p:sldId id="420" r:id="rId17"/>
    <p:sldId id="421" r:id="rId18"/>
    <p:sldId id="418" r:id="rId19"/>
    <p:sldId id="364" r:id="rId20"/>
  </p:sldIdLst>
  <p:sldSz cx="12192000" cy="6858000"/>
  <p:notesSz cx="7315200" cy="9601200"/>
  <p:defaultTextStyle>
    <a:defPPr>
      <a:defRPr lang="en-US"/>
    </a:defPPr>
    <a:lvl1pPr algn="ctr" rtl="0" fontAlgn="base">
      <a:spcBef>
        <a:spcPct val="0"/>
      </a:spcBef>
      <a:spcAft>
        <a:spcPct val="0"/>
      </a:spcAft>
      <a:defRPr sz="4400" kern="1200">
        <a:solidFill>
          <a:schemeClr val="bg2"/>
        </a:solidFill>
        <a:latin typeface="Tahoma" panose="020B0604030504040204" pitchFamily="34" charset="0"/>
        <a:ea typeface="宋体" panose="02010600030101010101" pitchFamily="2" charset="-122"/>
        <a:cs typeface="+mn-cs"/>
      </a:defRPr>
    </a:lvl1pPr>
    <a:lvl2pPr marL="457200" algn="ctr" rtl="0" fontAlgn="base">
      <a:spcBef>
        <a:spcPct val="0"/>
      </a:spcBef>
      <a:spcAft>
        <a:spcPct val="0"/>
      </a:spcAft>
      <a:defRPr sz="4400" kern="1200">
        <a:solidFill>
          <a:schemeClr val="bg2"/>
        </a:solidFill>
        <a:latin typeface="Tahoma" panose="020B0604030504040204" pitchFamily="34" charset="0"/>
        <a:ea typeface="宋体" panose="02010600030101010101" pitchFamily="2" charset="-122"/>
        <a:cs typeface="+mn-cs"/>
      </a:defRPr>
    </a:lvl2pPr>
    <a:lvl3pPr marL="914400" algn="ctr" rtl="0" fontAlgn="base">
      <a:spcBef>
        <a:spcPct val="0"/>
      </a:spcBef>
      <a:spcAft>
        <a:spcPct val="0"/>
      </a:spcAft>
      <a:defRPr sz="4400" kern="1200">
        <a:solidFill>
          <a:schemeClr val="bg2"/>
        </a:solidFill>
        <a:latin typeface="Tahoma" panose="020B0604030504040204" pitchFamily="34" charset="0"/>
        <a:ea typeface="宋体" panose="02010600030101010101" pitchFamily="2" charset="-122"/>
        <a:cs typeface="+mn-cs"/>
      </a:defRPr>
    </a:lvl3pPr>
    <a:lvl4pPr marL="1371600" algn="ctr" rtl="0" fontAlgn="base">
      <a:spcBef>
        <a:spcPct val="0"/>
      </a:spcBef>
      <a:spcAft>
        <a:spcPct val="0"/>
      </a:spcAft>
      <a:defRPr sz="4400" kern="1200">
        <a:solidFill>
          <a:schemeClr val="bg2"/>
        </a:solidFill>
        <a:latin typeface="Tahoma" panose="020B0604030504040204" pitchFamily="34" charset="0"/>
        <a:ea typeface="宋体" panose="02010600030101010101" pitchFamily="2" charset="-122"/>
        <a:cs typeface="+mn-cs"/>
      </a:defRPr>
    </a:lvl4pPr>
    <a:lvl5pPr marL="1828800" algn="ctr" rtl="0" fontAlgn="base">
      <a:spcBef>
        <a:spcPct val="0"/>
      </a:spcBef>
      <a:spcAft>
        <a:spcPct val="0"/>
      </a:spcAft>
      <a:defRPr sz="4400" kern="1200">
        <a:solidFill>
          <a:schemeClr val="bg2"/>
        </a:solidFill>
        <a:latin typeface="Tahoma" panose="020B0604030504040204" pitchFamily="34" charset="0"/>
        <a:ea typeface="宋体" panose="02010600030101010101" pitchFamily="2" charset="-122"/>
        <a:cs typeface="+mn-cs"/>
      </a:defRPr>
    </a:lvl5pPr>
    <a:lvl6pPr marL="2286000" algn="l" defTabSz="914400" rtl="0" eaLnBrk="1" latinLnBrk="0" hangingPunct="1">
      <a:defRPr sz="4400" kern="1200">
        <a:solidFill>
          <a:schemeClr val="bg2"/>
        </a:solidFill>
        <a:latin typeface="Tahoma" panose="020B0604030504040204" pitchFamily="34" charset="0"/>
        <a:ea typeface="宋体" panose="02010600030101010101" pitchFamily="2" charset="-122"/>
        <a:cs typeface="+mn-cs"/>
      </a:defRPr>
    </a:lvl6pPr>
    <a:lvl7pPr marL="2743200" algn="l" defTabSz="914400" rtl="0" eaLnBrk="1" latinLnBrk="0" hangingPunct="1">
      <a:defRPr sz="4400" kern="1200">
        <a:solidFill>
          <a:schemeClr val="bg2"/>
        </a:solidFill>
        <a:latin typeface="Tahoma" panose="020B0604030504040204" pitchFamily="34" charset="0"/>
        <a:ea typeface="宋体" panose="02010600030101010101" pitchFamily="2" charset="-122"/>
        <a:cs typeface="+mn-cs"/>
      </a:defRPr>
    </a:lvl7pPr>
    <a:lvl8pPr marL="3200400" algn="l" defTabSz="914400" rtl="0" eaLnBrk="1" latinLnBrk="0" hangingPunct="1">
      <a:defRPr sz="4400" kern="1200">
        <a:solidFill>
          <a:schemeClr val="bg2"/>
        </a:solidFill>
        <a:latin typeface="Tahoma" panose="020B0604030504040204" pitchFamily="34" charset="0"/>
        <a:ea typeface="宋体" panose="02010600030101010101" pitchFamily="2" charset="-122"/>
        <a:cs typeface="+mn-cs"/>
      </a:defRPr>
    </a:lvl8pPr>
    <a:lvl9pPr marL="3657600" algn="l" defTabSz="914400" rtl="0" eaLnBrk="1" latinLnBrk="0" hangingPunct="1">
      <a:defRPr sz="4400" kern="1200">
        <a:solidFill>
          <a:schemeClr val="bg2"/>
        </a:solidFill>
        <a:latin typeface="Tahoma" panose="020B060403050404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5CFF"/>
    <a:srgbClr val="000000"/>
    <a:srgbClr val="009999"/>
    <a:srgbClr val="85FBAC"/>
    <a:srgbClr val="969696"/>
    <a:srgbClr val="FFFF66"/>
    <a:srgbClr val="FFFF00"/>
    <a:srgbClr val="4D4D4D"/>
    <a:srgbClr val="FFCC99"/>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9" autoAdjust="0"/>
    <p:restoredTop sz="86408" autoAdjust="0"/>
  </p:normalViewPr>
  <p:slideViewPr>
    <p:cSldViewPr snapToGrid="0">
      <p:cViewPr varScale="1">
        <p:scale>
          <a:sx n="89" d="100"/>
          <a:sy n="89" d="100"/>
        </p:scale>
        <p:origin x="186"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0" d="100"/>
          <a:sy n="50" d="100"/>
        </p:scale>
        <p:origin x="-1860"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5079" tIns="47540" rIns="95079" bIns="47540" numCol="1" anchor="t" anchorCtr="0" compatLnSpc="1">
            <a:prstTxWarp prst="textNoShape">
              <a:avLst/>
            </a:prstTxWarp>
          </a:bodyPr>
          <a:lstStyle>
            <a:lvl1pPr algn="l" defTabSz="950913" eaLnBrk="0" hangingPunct="0">
              <a:lnSpc>
                <a:spcPct val="70000"/>
              </a:lnSpc>
              <a:spcBef>
                <a:spcPct val="50000"/>
              </a:spcBef>
              <a:buClr>
                <a:srgbClr val="EC143C"/>
              </a:buClr>
              <a:buSzPct val="80000"/>
              <a:buFont typeface="Wingdings" pitchFamily="2" charset="2"/>
              <a:buChar char="q"/>
              <a:defRPr sz="1200" smtClean="0">
                <a:solidFill>
                  <a:schemeClr val="tx1"/>
                </a:solidFill>
                <a:latin typeface="Palatino Linotype" pitchFamily="18" charset="0"/>
              </a:defRPr>
            </a:lvl1pPr>
          </a:lstStyle>
          <a:p>
            <a:pPr>
              <a:defRPr/>
            </a:pPr>
            <a:endParaRPr lang="en-US"/>
          </a:p>
        </p:txBody>
      </p:sp>
      <p:sp>
        <p:nvSpPr>
          <p:cNvPr id="77827"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5079" tIns="47540" rIns="95079" bIns="47540" numCol="1" anchor="t" anchorCtr="0" compatLnSpc="1">
            <a:prstTxWarp prst="textNoShape">
              <a:avLst/>
            </a:prstTxWarp>
          </a:bodyPr>
          <a:lstStyle>
            <a:lvl1pPr algn="r" defTabSz="950913" eaLnBrk="0" hangingPunct="0">
              <a:lnSpc>
                <a:spcPct val="70000"/>
              </a:lnSpc>
              <a:spcBef>
                <a:spcPct val="50000"/>
              </a:spcBef>
              <a:buClr>
                <a:srgbClr val="EC143C"/>
              </a:buClr>
              <a:buSzPct val="80000"/>
              <a:buFont typeface="Wingdings" pitchFamily="2" charset="2"/>
              <a:buChar char="q"/>
              <a:defRPr sz="1200" smtClean="0">
                <a:solidFill>
                  <a:schemeClr val="tx1"/>
                </a:solidFill>
                <a:latin typeface="Palatino Linotype" pitchFamily="18" charset="0"/>
              </a:defRPr>
            </a:lvl1pPr>
          </a:lstStyle>
          <a:p>
            <a:pPr>
              <a:defRPr/>
            </a:pPr>
            <a:endParaRPr lang="en-US"/>
          </a:p>
        </p:txBody>
      </p:sp>
      <p:sp>
        <p:nvSpPr>
          <p:cNvPr id="77828"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5079" tIns="47540" rIns="95079" bIns="47540" numCol="1" anchor="b" anchorCtr="0" compatLnSpc="1">
            <a:prstTxWarp prst="textNoShape">
              <a:avLst/>
            </a:prstTxWarp>
          </a:bodyPr>
          <a:lstStyle>
            <a:lvl1pPr algn="l" defTabSz="950913" eaLnBrk="0" hangingPunct="0">
              <a:lnSpc>
                <a:spcPct val="70000"/>
              </a:lnSpc>
              <a:spcBef>
                <a:spcPct val="50000"/>
              </a:spcBef>
              <a:buClr>
                <a:srgbClr val="EC143C"/>
              </a:buClr>
              <a:buSzPct val="80000"/>
              <a:buFont typeface="Wingdings" pitchFamily="2" charset="2"/>
              <a:buChar char="q"/>
              <a:defRPr sz="1200" smtClean="0">
                <a:solidFill>
                  <a:schemeClr val="tx1"/>
                </a:solidFill>
                <a:latin typeface="Palatino Linotype" pitchFamily="18" charset="0"/>
              </a:defRPr>
            </a:lvl1pPr>
          </a:lstStyle>
          <a:p>
            <a:pPr>
              <a:defRPr/>
            </a:pPr>
            <a:endParaRPr lang="en-US"/>
          </a:p>
        </p:txBody>
      </p:sp>
      <p:sp>
        <p:nvSpPr>
          <p:cNvPr id="77829"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5079" tIns="47540" rIns="95079" bIns="47540" numCol="1" anchor="b" anchorCtr="0" compatLnSpc="1">
            <a:prstTxWarp prst="textNoShape">
              <a:avLst/>
            </a:prstTxWarp>
          </a:bodyPr>
          <a:lstStyle>
            <a:lvl1pPr algn="r" defTabSz="950913" eaLnBrk="0" hangingPunct="0">
              <a:lnSpc>
                <a:spcPct val="70000"/>
              </a:lnSpc>
              <a:spcBef>
                <a:spcPct val="50000"/>
              </a:spcBef>
              <a:buClr>
                <a:srgbClr val="EC143C"/>
              </a:buClr>
              <a:buSzPct val="80000"/>
              <a:buFont typeface="Wingdings" panose="05000000000000000000" pitchFamily="2" charset="2"/>
              <a:buChar char="q"/>
              <a:defRPr sz="1200">
                <a:solidFill>
                  <a:schemeClr val="tx1"/>
                </a:solidFill>
                <a:latin typeface="Palatino Linotype" panose="02040502050505030304" pitchFamily="18" charset="0"/>
              </a:defRPr>
            </a:lvl1pPr>
          </a:lstStyle>
          <a:p>
            <a:fld id="{A958A045-EAE3-4781-8406-3B9475E74553}" type="slidenum">
              <a:rPr lang="en-US" altLang="en-US"/>
              <a:pPr/>
              <a:t>‹#›</a:t>
            </a:fld>
            <a:endParaRPr lang="en-US" altLang="en-US"/>
          </a:p>
        </p:txBody>
      </p:sp>
    </p:spTree>
    <p:extLst>
      <p:ext uri="{BB962C8B-B14F-4D97-AF65-F5344CB8AC3E}">
        <p14:creationId xmlns:p14="http://schemas.microsoft.com/office/powerpoint/2010/main" val="970843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4144963" y="709613"/>
            <a:ext cx="3170237" cy="481012"/>
          </a:xfrm>
          <a:prstGeom prst="rect">
            <a:avLst/>
          </a:prstGeom>
          <a:noFill/>
          <a:ln w="9525">
            <a:noFill/>
            <a:miter lim="800000"/>
            <a:headEnd/>
            <a:tailEnd/>
          </a:ln>
          <a:effectLst/>
        </p:spPr>
        <p:txBody>
          <a:bodyPr vert="horz" wrap="square" lIns="95079" tIns="47540" rIns="95079" bIns="47540" numCol="1" anchor="t" anchorCtr="0" compatLnSpc="1">
            <a:prstTxWarp prst="textNoShape">
              <a:avLst/>
            </a:prstTxWarp>
          </a:bodyPr>
          <a:lstStyle>
            <a:lvl1pPr algn="l" defTabSz="950913">
              <a:defRPr sz="1200" smtClean="0">
                <a:solidFill>
                  <a:schemeClr val="tx1"/>
                </a:solidFill>
                <a:latin typeface="Times New Roman" pitchFamily="18" charset="0"/>
              </a:defRPr>
            </a:lvl1pPr>
          </a:lstStyle>
          <a:p>
            <a:pPr>
              <a:defRPr/>
            </a:pPr>
            <a:endParaRPr lang="en-US"/>
          </a:p>
        </p:txBody>
      </p:sp>
      <p:sp>
        <p:nvSpPr>
          <p:cNvPr id="4099"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5079" tIns="47540" rIns="95079" bIns="47540" numCol="1" anchor="t" anchorCtr="0" compatLnSpc="1">
            <a:prstTxWarp prst="textNoShape">
              <a:avLst/>
            </a:prstTxWarp>
          </a:bodyPr>
          <a:lstStyle>
            <a:lvl1pPr algn="r" defTabSz="950913">
              <a:defRPr sz="1200" smtClean="0">
                <a:solidFill>
                  <a:schemeClr val="tx1"/>
                </a:solidFill>
                <a:latin typeface="Times New Roman" pitchFamily="18"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95263" y="246063"/>
            <a:ext cx="3911600" cy="2200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239713" y="2762250"/>
            <a:ext cx="6770687" cy="6470650"/>
          </a:xfrm>
          <a:prstGeom prst="rect">
            <a:avLst/>
          </a:prstGeom>
          <a:noFill/>
          <a:ln w="9525">
            <a:noFill/>
            <a:miter lim="800000"/>
            <a:headEnd/>
            <a:tailEnd/>
          </a:ln>
          <a:effectLst/>
        </p:spPr>
        <p:txBody>
          <a:bodyPr vert="horz" wrap="square" lIns="95079" tIns="47540" rIns="95079" bIns="47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4144963" y="1420813"/>
            <a:ext cx="3170237" cy="479425"/>
          </a:xfrm>
          <a:prstGeom prst="rect">
            <a:avLst/>
          </a:prstGeom>
          <a:noFill/>
          <a:ln w="9525">
            <a:noFill/>
            <a:miter lim="800000"/>
            <a:headEnd/>
            <a:tailEnd/>
          </a:ln>
          <a:effectLst/>
        </p:spPr>
        <p:txBody>
          <a:bodyPr vert="horz" wrap="square" lIns="95079" tIns="47540" rIns="95079" bIns="47540" numCol="1" anchor="b" anchorCtr="0" compatLnSpc="1">
            <a:prstTxWarp prst="textNoShape">
              <a:avLst/>
            </a:prstTxWarp>
          </a:bodyPr>
          <a:lstStyle>
            <a:lvl1pPr algn="l" defTabSz="950913">
              <a:defRPr sz="1200" smtClean="0">
                <a:solidFill>
                  <a:schemeClr val="tx1"/>
                </a:solidFill>
                <a:latin typeface="Times New Roman" pitchFamily="18" charset="0"/>
              </a:defRPr>
            </a:lvl1pPr>
          </a:lstStyle>
          <a:p>
            <a:pPr>
              <a:defRPr/>
            </a:pPr>
            <a:endParaRPr lang="en-US"/>
          </a:p>
        </p:txBody>
      </p:sp>
      <p:sp>
        <p:nvSpPr>
          <p:cNvPr id="4103" name="Rectangle 7"/>
          <p:cNvSpPr>
            <a:spLocks noGrp="1" noChangeArrowheads="1"/>
          </p:cNvSpPr>
          <p:nvPr>
            <p:ph type="sldNum" sz="quarter" idx="5"/>
          </p:nvPr>
        </p:nvSpPr>
        <p:spPr bwMode="auto">
          <a:xfrm>
            <a:off x="4144963" y="2051050"/>
            <a:ext cx="3170237" cy="481013"/>
          </a:xfrm>
          <a:prstGeom prst="rect">
            <a:avLst/>
          </a:prstGeom>
          <a:noFill/>
          <a:ln w="9525">
            <a:noFill/>
            <a:miter lim="800000"/>
            <a:headEnd/>
            <a:tailEnd/>
          </a:ln>
          <a:effectLst/>
        </p:spPr>
        <p:txBody>
          <a:bodyPr vert="horz" wrap="square" lIns="95079" tIns="47540" rIns="95079" bIns="47540" numCol="1" anchor="b" anchorCtr="0" compatLnSpc="1">
            <a:prstTxWarp prst="textNoShape">
              <a:avLst/>
            </a:prstTxWarp>
          </a:bodyPr>
          <a:lstStyle>
            <a:lvl1pPr algn="r" defTabSz="950913">
              <a:defRPr sz="1200">
                <a:solidFill>
                  <a:schemeClr val="tx1"/>
                </a:solidFill>
                <a:latin typeface="Times New Roman" panose="02020603050405020304" pitchFamily="18" charset="0"/>
              </a:defRPr>
            </a:lvl1pPr>
          </a:lstStyle>
          <a:p>
            <a:fld id="{98CB9906-1C95-45EE-92C4-8B1B1AB13FB4}" type="slidenum">
              <a:rPr lang="en-US" altLang="en-US"/>
              <a:pPr/>
              <a:t>‹#›</a:t>
            </a:fld>
            <a:endParaRPr lang="en-US" altLang="en-US"/>
          </a:p>
        </p:txBody>
      </p:sp>
    </p:spTree>
    <p:extLst>
      <p:ext uri="{BB962C8B-B14F-4D97-AF65-F5344CB8AC3E}">
        <p14:creationId xmlns:p14="http://schemas.microsoft.com/office/powerpoint/2010/main" val="35007050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sz="4400">
                <a:solidFill>
                  <a:schemeClr val="bg2"/>
                </a:solidFill>
                <a:latin typeface="Tahoma" panose="020B0604030504040204" pitchFamily="34" charset="0"/>
                <a:ea typeface="宋体" panose="02010600030101010101" pitchFamily="2" charset="-122"/>
              </a:defRPr>
            </a:lvl1pPr>
            <a:lvl2pPr marL="742950" indent="-285750" defTabSz="950913" eaLnBrk="0" hangingPunct="0">
              <a:defRPr sz="4400">
                <a:solidFill>
                  <a:schemeClr val="bg2"/>
                </a:solidFill>
                <a:latin typeface="Tahoma" panose="020B0604030504040204" pitchFamily="34" charset="0"/>
                <a:ea typeface="宋体" panose="02010600030101010101" pitchFamily="2" charset="-122"/>
              </a:defRPr>
            </a:lvl2pPr>
            <a:lvl3pPr marL="1143000" indent="-228600" defTabSz="950913" eaLnBrk="0" hangingPunct="0">
              <a:defRPr sz="4400">
                <a:solidFill>
                  <a:schemeClr val="bg2"/>
                </a:solidFill>
                <a:latin typeface="Tahoma" panose="020B0604030504040204" pitchFamily="34" charset="0"/>
                <a:ea typeface="宋体" panose="02010600030101010101" pitchFamily="2" charset="-122"/>
              </a:defRPr>
            </a:lvl3pPr>
            <a:lvl4pPr marL="1600200" indent="-228600" defTabSz="950913" eaLnBrk="0" hangingPunct="0">
              <a:defRPr sz="4400">
                <a:solidFill>
                  <a:schemeClr val="bg2"/>
                </a:solidFill>
                <a:latin typeface="Tahoma" panose="020B0604030504040204" pitchFamily="34" charset="0"/>
                <a:ea typeface="宋体" panose="02010600030101010101" pitchFamily="2" charset="-122"/>
              </a:defRPr>
            </a:lvl4pPr>
            <a:lvl5pPr marL="2057400" indent="-228600" defTabSz="950913" eaLnBrk="0" hangingPunct="0">
              <a:defRPr sz="4400">
                <a:solidFill>
                  <a:schemeClr val="bg2"/>
                </a:solidFill>
                <a:latin typeface="Tahoma" panose="020B0604030504040204" pitchFamily="34" charset="0"/>
                <a:ea typeface="宋体" panose="02010600030101010101" pitchFamily="2" charset="-122"/>
              </a:defRPr>
            </a:lvl5pPr>
            <a:lvl6pPr marL="2514600" indent="-228600" algn="ctr" defTabSz="950913" eaLnBrk="0" fontAlgn="base" hangingPunct="0">
              <a:spcBef>
                <a:spcPct val="0"/>
              </a:spcBef>
              <a:spcAft>
                <a:spcPct val="0"/>
              </a:spcAft>
              <a:defRPr sz="4400">
                <a:solidFill>
                  <a:schemeClr val="bg2"/>
                </a:solidFill>
                <a:latin typeface="Tahoma" panose="020B0604030504040204" pitchFamily="34" charset="0"/>
                <a:ea typeface="宋体" panose="02010600030101010101" pitchFamily="2" charset="-122"/>
              </a:defRPr>
            </a:lvl6pPr>
            <a:lvl7pPr marL="2971800" indent="-228600" algn="ctr" defTabSz="950913" eaLnBrk="0" fontAlgn="base" hangingPunct="0">
              <a:spcBef>
                <a:spcPct val="0"/>
              </a:spcBef>
              <a:spcAft>
                <a:spcPct val="0"/>
              </a:spcAft>
              <a:defRPr sz="4400">
                <a:solidFill>
                  <a:schemeClr val="bg2"/>
                </a:solidFill>
                <a:latin typeface="Tahoma" panose="020B0604030504040204" pitchFamily="34" charset="0"/>
                <a:ea typeface="宋体" panose="02010600030101010101" pitchFamily="2" charset="-122"/>
              </a:defRPr>
            </a:lvl7pPr>
            <a:lvl8pPr marL="3429000" indent="-228600" algn="ctr" defTabSz="950913" eaLnBrk="0" fontAlgn="base" hangingPunct="0">
              <a:spcBef>
                <a:spcPct val="0"/>
              </a:spcBef>
              <a:spcAft>
                <a:spcPct val="0"/>
              </a:spcAft>
              <a:defRPr sz="4400">
                <a:solidFill>
                  <a:schemeClr val="bg2"/>
                </a:solidFill>
                <a:latin typeface="Tahoma" panose="020B0604030504040204" pitchFamily="34" charset="0"/>
                <a:ea typeface="宋体" panose="02010600030101010101" pitchFamily="2" charset="-122"/>
              </a:defRPr>
            </a:lvl8pPr>
            <a:lvl9pPr marL="3886200" indent="-228600" algn="ctr" defTabSz="950913" eaLnBrk="0" fontAlgn="base" hangingPunct="0">
              <a:spcBef>
                <a:spcPct val="0"/>
              </a:spcBef>
              <a:spcAft>
                <a:spcPct val="0"/>
              </a:spcAft>
              <a:defRPr sz="4400">
                <a:solidFill>
                  <a:schemeClr val="bg2"/>
                </a:solidFill>
                <a:latin typeface="Tahoma" panose="020B0604030504040204" pitchFamily="34" charset="0"/>
                <a:ea typeface="宋体" panose="02010600030101010101" pitchFamily="2" charset="-122"/>
              </a:defRPr>
            </a:lvl9pPr>
          </a:lstStyle>
          <a:p>
            <a:pPr eaLnBrk="1" hangingPunct="1"/>
            <a:fld id="{0A80610C-C3EA-494B-8330-57148D37CC9C}" type="slidenum">
              <a:rPr lang="en-US" altLang="en-US" sz="1200">
                <a:solidFill>
                  <a:schemeClr val="tx1"/>
                </a:solidFill>
                <a:latin typeface="Times New Roman" panose="02020603050405020304" pitchFamily="18" charset="0"/>
              </a:rPr>
              <a:pPr eaLnBrk="1" hangingPunct="1"/>
              <a:t>1</a:t>
            </a:fld>
            <a:endParaRPr lang="en-US" altLang="en-US" sz="1200">
              <a:solidFill>
                <a:schemeClr val="tx1"/>
              </a:solidFill>
              <a:latin typeface="Times New Roman" panose="02020603050405020304" pitchFamily="18" charset="0"/>
            </a:endParaRPr>
          </a:p>
        </p:txBody>
      </p:sp>
      <p:sp>
        <p:nvSpPr>
          <p:cNvPr id="53251" name="Rectangle 2"/>
          <p:cNvSpPr>
            <a:spLocks noGrp="1" noRot="1" noChangeAspect="1" noChangeArrowheads="1" noTextEdit="1"/>
          </p:cNvSpPr>
          <p:nvPr>
            <p:ph type="sldImg"/>
          </p:nvPr>
        </p:nvSpPr>
        <p:spPr>
          <a:xfrm>
            <a:off x="195263" y="246063"/>
            <a:ext cx="3911600" cy="2200275"/>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795923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CB9906-1C95-45EE-92C4-8B1B1AB13FB4}" type="slidenum">
              <a:rPr lang="en-US" altLang="en-US" smtClean="0"/>
              <a:pPr/>
              <a:t>2</a:t>
            </a:fld>
            <a:endParaRPr lang="en-US" altLang="en-US"/>
          </a:p>
        </p:txBody>
      </p:sp>
    </p:spTree>
    <p:extLst>
      <p:ext uri="{BB962C8B-B14F-4D97-AF65-F5344CB8AC3E}">
        <p14:creationId xmlns:p14="http://schemas.microsoft.com/office/powerpoint/2010/main" val="649813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CB9906-1C95-45EE-92C4-8B1B1AB13FB4}" type="slidenum">
              <a:rPr lang="en-US" altLang="en-US" smtClean="0"/>
              <a:pPr/>
              <a:t>8</a:t>
            </a:fld>
            <a:endParaRPr lang="en-US" altLang="en-US"/>
          </a:p>
        </p:txBody>
      </p:sp>
    </p:spTree>
    <p:extLst>
      <p:ext uri="{BB962C8B-B14F-4D97-AF65-F5344CB8AC3E}">
        <p14:creationId xmlns:p14="http://schemas.microsoft.com/office/powerpoint/2010/main" val="2594600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CB9906-1C95-45EE-92C4-8B1B1AB13FB4}" type="slidenum">
              <a:rPr lang="en-US" altLang="en-US" smtClean="0"/>
              <a:pPr/>
              <a:t>9</a:t>
            </a:fld>
            <a:endParaRPr lang="en-US" altLang="en-US"/>
          </a:p>
        </p:txBody>
      </p:sp>
    </p:spTree>
    <p:extLst>
      <p:ext uri="{BB962C8B-B14F-4D97-AF65-F5344CB8AC3E}">
        <p14:creationId xmlns:p14="http://schemas.microsoft.com/office/powerpoint/2010/main" val="20697724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Physics_at_NJI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53328"/>
            <a:ext cx="9186672"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sun2"/>
          <p:cNvPicPr>
            <a:picLocks noChangeAspect="1" noChangeArrowheads="1"/>
          </p:cNvPicPr>
          <p:nvPr userDrawn="1"/>
        </p:nvPicPr>
        <p:blipFill>
          <a:blip r:embed="rId3">
            <a:extLst>
              <a:ext uri="{28A0092B-C50C-407E-A947-70E740481C1C}">
                <a14:useLocalDpi xmlns:a14="http://schemas.microsoft.com/office/drawing/2010/main" val="0"/>
              </a:ext>
            </a:extLst>
          </a:blip>
          <a:srcRect r="5904"/>
          <a:stretch>
            <a:fillRect/>
          </a:stretch>
        </p:blipFill>
        <p:spPr bwMode="auto">
          <a:xfrm>
            <a:off x="9764168" y="2190751"/>
            <a:ext cx="2428573" cy="466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4" name="Rectangle 2"/>
          <p:cNvSpPr>
            <a:spLocks noGrp="1" noChangeArrowheads="1"/>
          </p:cNvSpPr>
          <p:nvPr>
            <p:ph type="ctrTitle" sz="quarter"/>
          </p:nvPr>
        </p:nvSpPr>
        <p:spPr>
          <a:xfrm>
            <a:off x="914400" y="1447800"/>
            <a:ext cx="10363200" cy="1828800"/>
          </a:xfrm>
        </p:spPr>
        <p:txBody>
          <a:bodyPr/>
          <a:lstStyle>
            <a:lvl1pPr>
              <a:defRPr/>
            </a:lvl1pPr>
          </a:lstStyle>
          <a:p>
            <a:r>
              <a:rPr lang="en-US"/>
              <a:t>Click to edit Master title style</a:t>
            </a:r>
          </a:p>
        </p:txBody>
      </p:sp>
      <p:sp>
        <p:nvSpPr>
          <p:cNvPr id="264195" name="Rectangle 3"/>
          <p:cNvSpPr>
            <a:spLocks noGrp="1" noChangeArrowheads="1"/>
          </p:cNvSpPr>
          <p:nvPr>
            <p:ph type="subTitle" sz="quarter" idx="1"/>
          </p:nvPr>
        </p:nvSpPr>
        <p:spPr>
          <a:xfrm>
            <a:off x="914400" y="3657600"/>
            <a:ext cx="8534400" cy="1600200"/>
          </a:xfrm>
        </p:spPr>
        <p:txBody>
          <a:bodyPr/>
          <a:lstStyle>
            <a:lvl1pPr marL="0" indent="0" algn="ctr">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19173213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December 4, 2018</a:t>
            </a:r>
            <a:endParaRPr lang="en-US" altLang="zh-CN"/>
          </a:p>
        </p:txBody>
      </p:sp>
    </p:spTree>
    <p:extLst>
      <p:ext uri="{BB962C8B-B14F-4D97-AF65-F5344CB8AC3E}">
        <p14:creationId xmlns:p14="http://schemas.microsoft.com/office/powerpoint/2010/main" val="276297204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December 4, 2018</a:t>
            </a:r>
            <a:endParaRPr lang="en-US" altLang="zh-CN"/>
          </a:p>
        </p:txBody>
      </p:sp>
    </p:spTree>
    <p:extLst>
      <p:ext uri="{BB962C8B-B14F-4D97-AF65-F5344CB8AC3E}">
        <p14:creationId xmlns:p14="http://schemas.microsoft.com/office/powerpoint/2010/main" val="265115300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914400"/>
          </a:xfrm>
        </p:spPr>
        <p:txBody>
          <a:bodyPr/>
          <a:lstStyle/>
          <a:p>
            <a:r>
              <a:rPr lang="en-US"/>
              <a:t>Click to edit Master title style</a:t>
            </a:r>
          </a:p>
        </p:txBody>
      </p:sp>
      <p:sp>
        <p:nvSpPr>
          <p:cNvPr id="3" name="Text Placeholder 2"/>
          <p:cNvSpPr>
            <a:spLocks noGrp="1"/>
          </p:cNvSpPr>
          <p:nvPr>
            <p:ph type="body" sz="half" idx="1"/>
          </p:nvPr>
        </p:nvSpPr>
        <p:spPr>
          <a:xfrm>
            <a:off x="609600" y="1447800"/>
            <a:ext cx="538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447800"/>
            <a:ext cx="53848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848100"/>
            <a:ext cx="53848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r>
              <a:rPr lang="en-US"/>
              <a:t>December 4, 2018</a:t>
            </a:r>
            <a:endParaRPr lang="en-US" altLang="zh-CN"/>
          </a:p>
        </p:txBody>
      </p:sp>
    </p:spTree>
    <p:extLst>
      <p:ext uri="{BB962C8B-B14F-4D97-AF65-F5344CB8AC3E}">
        <p14:creationId xmlns:p14="http://schemas.microsoft.com/office/powerpoint/2010/main" val="302941820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914400"/>
          </a:xfrm>
        </p:spPr>
        <p:txBody>
          <a:bodyPr/>
          <a:lstStyle/>
          <a:p>
            <a:r>
              <a:rPr lang="en-US"/>
              <a:t>Click to edit Master title style</a:t>
            </a:r>
          </a:p>
        </p:txBody>
      </p:sp>
      <p:sp>
        <p:nvSpPr>
          <p:cNvPr id="3" name="Text Placeholder 2"/>
          <p:cNvSpPr>
            <a:spLocks noGrp="1"/>
          </p:cNvSpPr>
          <p:nvPr>
            <p:ph type="body" sz="half" idx="1"/>
          </p:nvPr>
        </p:nvSpPr>
        <p:spPr>
          <a:xfrm>
            <a:off x="609600" y="1447800"/>
            <a:ext cx="538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47800"/>
            <a:ext cx="538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December 4, 2018</a:t>
            </a:r>
            <a:endParaRPr lang="en-US" altLang="zh-CN"/>
          </a:p>
        </p:txBody>
      </p:sp>
    </p:spTree>
    <p:extLst>
      <p:ext uri="{BB962C8B-B14F-4D97-AF65-F5344CB8AC3E}">
        <p14:creationId xmlns:p14="http://schemas.microsoft.com/office/powerpoint/2010/main" val="317481166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914400"/>
          </a:xfrm>
        </p:spPr>
        <p:txBody>
          <a:bodyPr/>
          <a:lstStyle/>
          <a:p>
            <a:r>
              <a:rPr lang="en-US"/>
              <a:t>Click to edit Master title style</a:t>
            </a:r>
          </a:p>
        </p:txBody>
      </p:sp>
      <p:sp>
        <p:nvSpPr>
          <p:cNvPr id="3" name="Table Placeholder 2"/>
          <p:cNvSpPr>
            <a:spLocks noGrp="1"/>
          </p:cNvSpPr>
          <p:nvPr>
            <p:ph type="tbl" idx="1"/>
          </p:nvPr>
        </p:nvSpPr>
        <p:spPr>
          <a:xfrm>
            <a:off x="609600" y="1447800"/>
            <a:ext cx="109728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r>
              <a:rPr lang="en-US"/>
              <a:t>December 4, 2018</a:t>
            </a:r>
            <a:endParaRPr lang="en-US" altLang="zh-CN"/>
          </a:p>
        </p:txBody>
      </p:sp>
    </p:spTree>
    <p:extLst>
      <p:ext uri="{BB962C8B-B14F-4D97-AF65-F5344CB8AC3E}">
        <p14:creationId xmlns:p14="http://schemas.microsoft.com/office/powerpoint/2010/main" val="302976688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914400"/>
          </a:xfrm>
        </p:spPr>
        <p:txBody>
          <a:bodyPr/>
          <a:lstStyle/>
          <a:p>
            <a:r>
              <a:rPr lang="en-US"/>
              <a:t>Click to edit Master title style</a:t>
            </a:r>
          </a:p>
        </p:txBody>
      </p:sp>
      <p:sp>
        <p:nvSpPr>
          <p:cNvPr id="3" name="Content Placeholder 2"/>
          <p:cNvSpPr>
            <a:spLocks noGrp="1"/>
          </p:cNvSpPr>
          <p:nvPr>
            <p:ph sz="quarter" idx="1"/>
          </p:nvPr>
        </p:nvSpPr>
        <p:spPr>
          <a:xfrm>
            <a:off x="609600" y="1447800"/>
            <a:ext cx="53848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848100"/>
            <a:ext cx="53848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447800"/>
            <a:ext cx="538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r>
              <a:rPr lang="en-US"/>
              <a:t>December 4, 2018</a:t>
            </a:r>
            <a:endParaRPr lang="en-US" altLang="zh-CN"/>
          </a:p>
        </p:txBody>
      </p:sp>
    </p:spTree>
    <p:extLst>
      <p:ext uri="{BB962C8B-B14F-4D97-AF65-F5344CB8AC3E}">
        <p14:creationId xmlns:p14="http://schemas.microsoft.com/office/powerpoint/2010/main" val="176543439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914400"/>
          </a:xfrm>
        </p:spPr>
        <p:txBody>
          <a:bodyPr/>
          <a:lstStyle/>
          <a:p>
            <a:r>
              <a:rPr lang="en-US"/>
              <a:t>Click to edit Master title style</a:t>
            </a:r>
          </a:p>
        </p:txBody>
      </p:sp>
      <p:sp>
        <p:nvSpPr>
          <p:cNvPr id="3" name="Content Placeholder 2"/>
          <p:cNvSpPr>
            <a:spLocks noGrp="1"/>
          </p:cNvSpPr>
          <p:nvPr>
            <p:ph sz="half" idx="1"/>
          </p:nvPr>
        </p:nvSpPr>
        <p:spPr>
          <a:xfrm>
            <a:off x="609600" y="1447800"/>
            <a:ext cx="538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447800"/>
            <a:ext cx="538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December 4, 2018</a:t>
            </a:r>
            <a:endParaRPr lang="en-US" altLang="zh-CN"/>
          </a:p>
        </p:txBody>
      </p:sp>
    </p:spTree>
    <p:extLst>
      <p:ext uri="{BB962C8B-B14F-4D97-AF65-F5344CB8AC3E}">
        <p14:creationId xmlns:p14="http://schemas.microsoft.com/office/powerpoint/2010/main" val="12695367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914400"/>
          </a:xfrm>
        </p:spPr>
        <p:txBody>
          <a:bodyPr/>
          <a:lstStyle/>
          <a:p>
            <a:r>
              <a:rPr lang="en-US"/>
              <a:t>Click to edit Master title style</a:t>
            </a:r>
          </a:p>
        </p:txBody>
      </p:sp>
      <p:sp>
        <p:nvSpPr>
          <p:cNvPr id="3" name="Text Placeholder 2"/>
          <p:cNvSpPr>
            <a:spLocks noGrp="1"/>
          </p:cNvSpPr>
          <p:nvPr>
            <p:ph type="body" sz="half" idx="1"/>
          </p:nvPr>
        </p:nvSpPr>
        <p:spPr>
          <a:xfrm>
            <a:off x="609600" y="1447800"/>
            <a:ext cx="538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447800"/>
            <a:ext cx="5384800" cy="46482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r>
              <a:rPr lang="en-US"/>
              <a:t>December 4, 2018</a:t>
            </a:r>
            <a:endParaRPr lang="en-US" altLang="zh-CN"/>
          </a:p>
        </p:txBody>
      </p:sp>
    </p:spTree>
    <p:extLst>
      <p:ext uri="{BB962C8B-B14F-4D97-AF65-F5344CB8AC3E}">
        <p14:creationId xmlns:p14="http://schemas.microsoft.com/office/powerpoint/2010/main" val="228149519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December 4, 2018</a:t>
            </a:r>
            <a:endParaRPr lang="en-US" altLang="zh-CN"/>
          </a:p>
        </p:txBody>
      </p:sp>
    </p:spTree>
    <p:extLst>
      <p:ext uri="{BB962C8B-B14F-4D97-AF65-F5344CB8AC3E}">
        <p14:creationId xmlns:p14="http://schemas.microsoft.com/office/powerpoint/2010/main" val="79000852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December 4, 2018</a:t>
            </a:r>
            <a:endParaRPr lang="en-US" altLang="zh-CN"/>
          </a:p>
        </p:txBody>
      </p:sp>
    </p:spTree>
    <p:extLst>
      <p:ext uri="{BB962C8B-B14F-4D97-AF65-F5344CB8AC3E}">
        <p14:creationId xmlns:p14="http://schemas.microsoft.com/office/powerpoint/2010/main" val="282009036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47800"/>
            <a:ext cx="53848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47800"/>
            <a:ext cx="53848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December 4, 2018</a:t>
            </a:r>
            <a:endParaRPr lang="en-US" altLang="zh-CN"/>
          </a:p>
        </p:txBody>
      </p:sp>
    </p:spTree>
    <p:extLst>
      <p:ext uri="{BB962C8B-B14F-4D97-AF65-F5344CB8AC3E}">
        <p14:creationId xmlns:p14="http://schemas.microsoft.com/office/powerpoint/2010/main" val="277412655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December 4, 2018</a:t>
            </a:r>
            <a:endParaRPr lang="en-US" altLang="zh-CN"/>
          </a:p>
        </p:txBody>
      </p:sp>
    </p:spTree>
    <p:extLst>
      <p:ext uri="{BB962C8B-B14F-4D97-AF65-F5344CB8AC3E}">
        <p14:creationId xmlns:p14="http://schemas.microsoft.com/office/powerpoint/2010/main" val="316276865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December 4, 2018</a:t>
            </a:r>
            <a:endParaRPr lang="en-US" altLang="zh-CN"/>
          </a:p>
        </p:txBody>
      </p:sp>
    </p:spTree>
    <p:extLst>
      <p:ext uri="{BB962C8B-B14F-4D97-AF65-F5344CB8AC3E}">
        <p14:creationId xmlns:p14="http://schemas.microsoft.com/office/powerpoint/2010/main" val="229420539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December 4, 2018</a:t>
            </a:r>
            <a:endParaRPr lang="en-US" altLang="zh-CN"/>
          </a:p>
        </p:txBody>
      </p:sp>
    </p:spTree>
    <p:extLst>
      <p:ext uri="{BB962C8B-B14F-4D97-AF65-F5344CB8AC3E}">
        <p14:creationId xmlns:p14="http://schemas.microsoft.com/office/powerpoint/2010/main" val="380219885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December 4, 2018</a:t>
            </a:r>
            <a:endParaRPr lang="en-US" altLang="zh-CN"/>
          </a:p>
        </p:txBody>
      </p:sp>
    </p:spTree>
    <p:extLst>
      <p:ext uri="{BB962C8B-B14F-4D97-AF65-F5344CB8AC3E}">
        <p14:creationId xmlns:p14="http://schemas.microsoft.com/office/powerpoint/2010/main" val="346471421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December 4, 2018</a:t>
            </a:r>
            <a:endParaRPr lang="en-US" altLang="zh-CN"/>
          </a:p>
        </p:txBody>
      </p:sp>
    </p:spTree>
    <p:extLst>
      <p:ext uri="{BB962C8B-B14F-4D97-AF65-F5344CB8AC3E}">
        <p14:creationId xmlns:p14="http://schemas.microsoft.com/office/powerpoint/2010/main" val="183348177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bwMode="auto">
          <a:xfrm>
            <a:off x="609600" y="3810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4" name="Rectangle 3"/>
          <p:cNvSpPr>
            <a:spLocks noGrp="1" noChangeArrowheads="1"/>
          </p:cNvSpPr>
          <p:nvPr>
            <p:ph type="body" idx="1"/>
          </p:nvPr>
        </p:nvSpPr>
        <p:spPr bwMode="auto">
          <a:xfrm>
            <a:off x="609600" y="1447800"/>
            <a:ext cx="10972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3172" name="Rectangle 4"/>
          <p:cNvSpPr>
            <a:spLocks noGrp="1" noChangeArrowheads="1"/>
          </p:cNvSpPr>
          <p:nvPr>
            <p:ph type="dt" sz="half" idx="2"/>
          </p:nvPr>
        </p:nvSpPr>
        <p:spPr bwMode="auto">
          <a:xfrm>
            <a:off x="9186672" y="6345105"/>
            <a:ext cx="2114212" cy="26501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b="1" smtClean="0">
                <a:solidFill>
                  <a:schemeClr val="bg2"/>
                </a:solidFill>
                <a:latin typeface="Arial" charset="0"/>
              </a:defRPr>
            </a:lvl1pPr>
          </a:lstStyle>
          <a:p>
            <a:pPr>
              <a:defRPr/>
            </a:pPr>
            <a:r>
              <a:rPr lang="en-US"/>
              <a:t>December 4, 2018</a:t>
            </a:r>
            <a:endParaRPr lang="en-US" altLang="zh-CN" dirty="0"/>
          </a:p>
        </p:txBody>
      </p:sp>
      <p:pic>
        <p:nvPicPr>
          <p:cNvPr id="20486" name="Picture 10" descr="sun2"/>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r="5904"/>
          <a:stretch>
            <a:fillRect/>
          </a:stretch>
        </p:blipFill>
        <p:spPr bwMode="auto">
          <a:xfrm>
            <a:off x="11542390" y="5578476"/>
            <a:ext cx="655715"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Physics_at_NJIT"/>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6053328"/>
            <a:ext cx="9186672"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744"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ransition/>
  <p:hf sldNum="0" hdr="0" ftr="0"/>
  <p:txStyles>
    <p:titleStyle>
      <a:lvl1pPr algn="ctr" rtl="0" eaLnBrk="0" fontAlgn="base" hangingPunct="0">
        <a:spcBef>
          <a:spcPct val="0"/>
        </a:spcBef>
        <a:spcAft>
          <a:spcPct val="0"/>
        </a:spcAft>
        <a:defRPr sz="4400">
          <a:solidFill>
            <a:schemeClr val="bg2"/>
          </a:solidFill>
          <a:latin typeface="+mj-lt"/>
          <a:ea typeface="+mj-ea"/>
          <a:cs typeface="+mj-cs"/>
        </a:defRPr>
      </a:lvl1pPr>
      <a:lvl2pPr algn="ctr" rtl="0" eaLnBrk="0" fontAlgn="base" hangingPunct="0">
        <a:spcBef>
          <a:spcPct val="0"/>
        </a:spcBef>
        <a:spcAft>
          <a:spcPct val="0"/>
        </a:spcAft>
        <a:defRPr sz="4400">
          <a:solidFill>
            <a:schemeClr val="bg2"/>
          </a:solidFill>
          <a:latin typeface="Tahoma" pitchFamily="34" charset="0"/>
        </a:defRPr>
      </a:lvl2pPr>
      <a:lvl3pPr algn="ctr" rtl="0" eaLnBrk="0" fontAlgn="base" hangingPunct="0">
        <a:spcBef>
          <a:spcPct val="0"/>
        </a:spcBef>
        <a:spcAft>
          <a:spcPct val="0"/>
        </a:spcAft>
        <a:defRPr sz="4400">
          <a:solidFill>
            <a:schemeClr val="bg2"/>
          </a:solidFill>
          <a:latin typeface="Tahoma" pitchFamily="34" charset="0"/>
        </a:defRPr>
      </a:lvl3pPr>
      <a:lvl4pPr algn="ctr" rtl="0" eaLnBrk="0" fontAlgn="base" hangingPunct="0">
        <a:spcBef>
          <a:spcPct val="0"/>
        </a:spcBef>
        <a:spcAft>
          <a:spcPct val="0"/>
        </a:spcAft>
        <a:defRPr sz="4400">
          <a:solidFill>
            <a:schemeClr val="bg2"/>
          </a:solidFill>
          <a:latin typeface="Tahoma" pitchFamily="34" charset="0"/>
        </a:defRPr>
      </a:lvl4pPr>
      <a:lvl5pPr algn="ctr" rtl="0" eaLnBrk="0" fontAlgn="base" hangingPunct="0">
        <a:spcBef>
          <a:spcPct val="0"/>
        </a:spcBef>
        <a:spcAft>
          <a:spcPct val="0"/>
        </a:spcAft>
        <a:defRPr sz="4400">
          <a:solidFill>
            <a:schemeClr val="bg2"/>
          </a:solidFill>
          <a:latin typeface="Tahoma" pitchFamily="34" charset="0"/>
        </a:defRPr>
      </a:lvl5pPr>
      <a:lvl6pPr marL="457200" algn="ctr" rtl="0" fontAlgn="base">
        <a:spcBef>
          <a:spcPct val="0"/>
        </a:spcBef>
        <a:spcAft>
          <a:spcPct val="0"/>
        </a:spcAft>
        <a:defRPr sz="4400">
          <a:solidFill>
            <a:schemeClr val="bg2"/>
          </a:solidFill>
          <a:latin typeface="Tahoma" pitchFamily="34" charset="0"/>
        </a:defRPr>
      </a:lvl6pPr>
      <a:lvl7pPr marL="914400" algn="ctr" rtl="0" fontAlgn="base">
        <a:spcBef>
          <a:spcPct val="0"/>
        </a:spcBef>
        <a:spcAft>
          <a:spcPct val="0"/>
        </a:spcAft>
        <a:defRPr sz="4400">
          <a:solidFill>
            <a:schemeClr val="bg2"/>
          </a:solidFill>
          <a:latin typeface="Tahoma" pitchFamily="34" charset="0"/>
        </a:defRPr>
      </a:lvl7pPr>
      <a:lvl8pPr marL="1371600" algn="ctr" rtl="0" fontAlgn="base">
        <a:spcBef>
          <a:spcPct val="0"/>
        </a:spcBef>
        <a:spcAft>
          <a:spcPct val="0"/>
        </a:spcAft>
        <a:defRPr sz="4400">
          <a:solidFill>
            <a:schemeClr val="bg2"/>
          </a:solidFill>
          <a:latin typeface="Tahoma" pitchFamily="34" charset="0"/>
        </a:defRPr>
      </a:lvl8pPr>
      <a:lvl9pPr marL="1828800" algn="ctr" rtl="0" fontAlgn="base">
        <a:spcBef>
          <a:spcPct val="0"/>
        </a:spcBef>
        <a:spcAft>
          <a:spcPct val="0"/>
        </a:spcAft>
        <a:defRPr sz="4400">
          <a:solidFill>
            <a:schemeClr val="bg2"/>
          </a:solidFill>
          <a:latin typeface="Tahoma" pitchFamily="34" charset="0"/>
        </a:defRPr>
      </a:lvl9pPr>
    </p:titleStyle>
    <p:bodyStyle>
      <a:lvl1pPr marL="342900" indent="-342900" algn="l" rtl="0" eaLnBrk="0" fontAlgn="base" hangingPunct="0">
        <a:spcBef>
          <a:spcPct val="20000"/>
        </a:spcBef>
        <a:spcAft>
          <a:spcPct val="0"/>
        </a:spcAft>
        <a:buClr>
          <a:srgbClr val="9999FF"/>
        </a:buClr>
        <a:buSzPct val="80000"/>
        <a:buFont typeface="Wingdings" panose="05000000000000000000" pitchFamily="2" charset="2"/>
        <a:buChar char="q"/>
        <a:defRPr sz="3200">
          <a:solidFill>
            <a:schemeClr val="bg2"/>
          </a:solidFill>
          <a:latin typeface="+mn-lt"/>
          <a:ea typeface="+mn-ea"/>
          <a:cs typeface="+mn-cs"/>
        </a:defRPr>
      </a:lvl1pPr>
      <a:lvl2pPr marL="742950" indent="-285750" algn="l" rtl="0" eaLnBrk="0" fontAlgn="base" hangingPunct="0">
        <a:spcBef>
          <a:spcPct val="20000"/>
        </a:spcBef>
        <a:spcAft>
          <a:spcPct val="0"/>
        </a:spcAft>
        <a:buClr>
          <a:srgbClr val="9999FF"/>
        </a:buClr>
        <a:buSzPct val="65000"/>
        <a:buFont typeface="Wingdings" panose="05000000000000000000" pitchFamily="2" charset="2"/>
        <a:buChar char="n"/>
        <a:defRPr sz="2800">
          <a:solidFill>
            <a:schemeClr val="bg2"/>
          </a:solidFill>
          <a:latin typeface="+mn-lt"/>
        </a:defRPr>
      </a:lvl2pPr>
      <a:lvl3pPr marL="1143000" indent="-228600" algn="l" rtl="0" eaLnBrk="0" fontAlgn="base" hangingPunct="0">
        <a:spcBef>
          <a:spcPct val="20000"/>
        </a:spcBef>
        <a:spcAft>
          <a:spcPct val="0"/>
        </a:spcAft>
        <a:buClr>
          <a:srgbClr val="9999FF"/>
        </a:buClr>
        <a:buSzPct val="65000"/>
        <a:buFont typeface="Wingdings" panose="05000000000000000000" pitchFamily="2" charset="2"/>
        <a:buChar char="n"/>
        <a:defRPr sz="2400">
          <a:solidFill>
            <a:schemeClr val="bg2"/>
          </a:solidFill>
          <a:latin typeface="+mn-lt"/>
        </a:defRPr>
      </a:lvl3pPr>
      <a:lvl4pPr marL="1600200" indent="-228600" algn="l" rtl="0" eaLnBrk="0" fontAlgn="base" hangingPunct="0">
        <a:spcBef>
          <a:spcPct val="20000"/>
        </a:spcBef>
        <a:spcAft>
          <a:spcPct val="0"/>
        </a:spcAft>
        <a:buClr>
          <a:srgbClr val="9999FF"/>
        </a:buClr>
        <a:buSzPct val="65000"/>
        <a:buFont typeface="Wingdings" panose="05000000000000000000" pitchFamily="2" charset="2"/>
        <a:buChar char="n"/>
        <a:defRPr sz="2000">
          <a:solidFill>
            <a:schemeClr val="bg2"/>
          </a:solidFill>
          <a:latin typeface="+mn-lt"/>
        </a:defRPr>
      </a:lvl4pPr>
      <a:lvl5pPr marL="2057400" indent="-228600" algn="l" rtl="0" eaLnBrk="0" fontAlgn="base" hangingPunct="0">
        <a:spcBef>
          <a:spcPct val="20000"/>
        </a:spcBef>
        <a:spcAft>
          <a:spcPct val="0"/>
        </a:spcAft>
        <a:buClr>
          <a:srgbClr val="9999FF"/>
        </a:buClr>
        <a:buSzPct val="65000"/>
        <a:buFont typeface="Wingdings" panose="05000000000000000000" pitchFamily="2" charset="2"/>
        <a:buChar char="n"/>
        <a:defRPr sz="2000">
          <a:solidFill>
            <a:schemeClr val="bg2"/>
          </a:solidFill>
          <a:latin typeface="+mn-lt"/>
        </a:defRPr>
      </a:lvl5pPr>
      <a:lvl6pPr marL="25146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6pPr>
      <a:lvl7pPr marL="29718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7pPr>
      <a:lvl8pPr marL="34290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8pPr>
      <a:lvl9pPr marL="38862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obelprize.org/prizes/themes/solving-the-mystery-of-the-missing-neutrinos/" TargetMode="External"/><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7.gif"/><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hyperlink" Target="https://sohowww.nascom.nasa.gov/gallery/Helioseismology/" TargetMode="Externa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dVCe5elYvu0" TargetMode="External"/><Relationship Id="rId2" Type="http://schemas.openxmlformats.org/officeDocument/2006/relationships/hyperlink" Target="https://svs.gsfc.nasa.gov/4128" TargetMode="Externa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www.nobelprize.org/prizes/themes/solving-the-mystery-of-the-missing-neutrinos/" TargetMode="External"/><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1384663" y="1422400"/>
            <a:ext cx="8334103" cy="2168088"/>
          </a:xfrm>
        </p:spPr>
        <p:txBody>
          <a:bodyPr/>
          <a:lstStyle/>
          <a:p>
            <a:pPr eaLnBrk="1" hangingPunct="1">
              <a:tabLst>
                <a:tab pos="1027113" algn="l"/>
              </a:tabLst>
            </a:pPr>
            <a:r>
              <a:rPr lang="en-US" altLang="en-US" dirty="0"/>
              <a:t>Physics 320: The Sun </a:t>
            </a:r>
            <a:br>
              <a:rPr lang="en-US" altLang="en-US" dirty="0"/>
            </a:br>
            <a:r>
              <a:rPr lang="en-US" altLang="en-US" dirty="0"/>
              <a:t>(Lecture 22)</a:t>
            </a:r>
          </a:p>
        </p:txBody>
      </p:sp>
      <p:sp>
        <p:nvSpPr>
          <p:cNvPr id="22531" name="Rectangle 3"/>
          <p:cNvSpPr>
            <a:spLocks noGrp="1" noChangeArrowheads="1"/>
          </p:cNvSpPr>
          <p:nvPr>
            <p:ph type="subTitle" idx="1"/>
          </p:nvPr>
        </p:nvSpPr>
        <p:spPr>
          <a:xfrm>
            <a:off x="2438400" y="3784600"/>
            <a:ext cx="6400800" cy="1600200"/>
          </a:xfrm>
        </p:spPr>
        <p:txBody>
          <a:bodyPr/>
          <a:lstStyle/>
          <a:p>
            <a:pPr eaLnBrk="1" hangingPunct="1"/>
            <a:r>
              <a:rPr lang="en-US" altLang="en-US" b="1" dirty="0">
                <a:latin typeface="Comic Sans MS" panose="030F0702030302020204" pitchFamily="66" charset="0"/>
              </a:rPr>
              <a:t>Dale Gary</a:t>
            </a:r>
          </a:p>
          <a:p>
            <a:pPr eaLnBrk="1" hangingPunct="1"/>
            <a:endParaRPr lang="en-US" altLang="en-US" sz="1000" b="1" dirty="0">
              <a:latin typeface="Comic Sans MS" panose="030F0702030302020204" pitchFamily="66" charset="0"/>
            </a:endParaRPr>
          </a:p>
          <a:p>
            <a:pPr eaLnBrk="1" hangingPunct="1"/>
            <a:r>
              <a:rPr lang="en-US" altLang="en-US" sz="2800" i="1" dirty="0">
                <a:solidFill>
                  <a:srgbClr val="EC143C"/>
                </a:solidFill>
                <a:latin typeface="Arial Black" panose="020B0A04020102020204" pitchFamily="34" charset="0"/>
              </a:rPr>
              <a:t>NJIT</a:t>
            </a:r>
            <a:r>
              <a:rPr lang="en-US" altLang="en-US" sz="2800" dirty="0"/>
              <a:t> </a:t>
            </a:r>
            <a:r>
              <a:rPr lang="en-US" altLang="zh-CN" sz="2800" dirty="0">
                <a:ea typeface="宋体" panose="02010600030101010101" pitchFamily="2" charset="-122"/>
              </a:rPr>
              <a:t> </a:t>
            </a:r>
            <a:r>
              <a:rPr lang="en-US" altLang="en-US" sz="2800" dirty="0"/>
              <a:t>Physics Department</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71075" y="987972"/>
            <a:ext cx="8037201" cy="4645573"/>
          </a:xfrm>
        </p:spPr>
        <p:txBody>
          <a:bodyPr/>
          <a:lstStyle/>
          <a:p>
            <a:r>
              <a:rPr lang="en-US" sz="1800" dirty="0">
                <a:solidFill>
                  <a:srgbClr val="000066"/>
                </a:solidFill>
              </a:rPr>
              <a:t>In 2001, the solar neutrino problem was solved—continued:</a:t>
            </a:r>
            <a:endParaRPr lang="en-US" sz="1800" dirty="0"/>
          </a:p>
          <a:p>
            <a:pPr lvl="1"/>
            <a:r>
              <a:rPr lang="en-US" sz="1600" dirty="0"/>
              <a:t>A new detector at the Sudbury Mine in Canada can detect both "neutral current" and "charged current" reactions</a:t>
            </a:r>
          </a:p>
          <a:p>
            <a:pPr lvl="1"/>
            <a:r>
              <a:rPr lang="en-US" sz="1600" dirty="0"/>
              <a:t>Neutral current is when the reaction with deuterium produces a proton and a neutron (a simple split of the deuterium atom).  All three flavors of neutrino cause this kind of reaction.</a:t>
            </a:r>
          </a:p>
          <a:p>
            <a:pPr lvl="1"/>
            <a:r>
              <a:rPr lang="en-US" sz="1600" dirty="0"/>
              <a:t>Charged current is when the reaction with deuterium produces two protons and an electron.  Only electron neutrinos cause this kind of reaction.</a:t>
            </a:r>
          </a:p>
          <a:p>
            <a:pPr lvl="1"/>
            <a:r>
              <a:rPr lang="en-US" sz="1600" dirty="0"/>
              <a:t>The neutral current reactions allow all neutrinos to be counted, while the charged current reactions allow the proportion of electron neutrinos to be counted.</a:t>
            </a:r>
          </a:p>
          <a:p>
            <a:pPr lvl="1"/>
            <a:r>
              <a:rPr lang="en-US" sz="1600" dirty="0"/>
              <a:t>The new results show that the total number of non-electron neutrinos (actually determined from Super </a:t>
            </a:r>
            <a:r>
              <a:rPr lang="en-US" sz="1600" dirty="0" err="1"/>
              <a:t>Kamiokande</a:t>
            </a:r>
            <a:r>
              <a:rPr lang="en-US" sz="1600" dirty="0"/>
              <a:t> in Japan) increased in the same proportion that the electron neutrinos decreased, indicating that the electron neutrinos are indeed changed to one of the other flavors.</a:t>
            </a:r>
          </a:p>
          <a:p>
            <a:pPr lvl="1"/>
            <a:r>
              <a:rPr lang="en-US" sz="1600" dirty="0"/>
              <a:t>The measurement allows the electron neutrino mass to be estimated to be between 0.05 to 0.18 eV</a:t>
            </a:r>
          </a:p>
          <a:p>
            <a:endParaRPr lang="en-US" sz="1600" dirty="0"/>
          </a:p>
        </p:txBody>
      </p:sp>
      <p:sp>
        <p:nvSpPr>
          <p:cNvPr id="6" name="Date Placeholder 5"/>
          <p:cNvSpPr>
            <a:spLocks noGrp="1"/>
          </p:cNvSpPr>
          <p:nvPr>
            <p:ph type="dt" sz="half" idx="10"/>
          </p:nvPr>
        </p:nvSpPr>
        <p:spPr/>
        <p:txBody>
          <a:bodyPr/>
          <a:lstStyle/>
          <a:p>
            <a:pPr>
              <a:defRPr/>
            </a:pPr>
            <a:r>
              <a:rPr lang="en-US"/>
              <a:t>December 4, 2018</a:t>
            </a:r>
            <a:endParaRPr lang="en-US" altLang="zh-CN"/>
          </a:p>
        </p:txBody>
      </p:sp>
      <p:pic>
        <p:nvPicPr>
          <p:cNvPr id="6146" name="Picture 2" descr="SNO det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6610" y="1142586"/>
            <a:ext cx="2692728" cy="33808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351916" y="4597994"/>
            <a:ext cx="3783724" cy="1323439"/>
          </a:xfrm>
          <a:prstGeom prst="rect">
            <a:avLst/>
          </a:prstGeom>
        </p:spPr>
        <p:txBody>
          <a:bodyPr wrap="square">
            <a:spAutoFit/>
          </a:bodyPr>
          <a:lstStyle/>
          <a:p>
            <a:pPr algn="l"/>
            <a:r>
              <a:rPr lang="en-US" sz="1600" dirty="0">
                <a:latin typeface="Alfred Sans Regular"/>
                <a:hlinkClick r:id="rId3"/>
              </a:rPr>
              <a:t>Artist’s drawing </a:t>
            </a:r>
            <a:r>
              <a:rPr lang="en-US" sz="1600" dirty="0">
                <a:latin typeface="Alfred Sans Regular"/>
              </a:rPr>
              <a:t>showing cutaway of the Sudbury Solar Neutrino Observatory, encased in its housing and submerged in a mine.  Drawing: Copyright © Garth </a:t>
            </a:r>
            <a:r>
              <a:rPr lang="en-US" sz="1600" dirty="0" err="1">
                <a:latin typeface="Alfred Sans Regular"/>
              </a:rPr>
              <a:t>Tietien</a:t>
            </a:r>
            <a:r>
              <a:rPr lang="en-US" sz="1600" dirty="0">
                <a:latin typeface="Alfred Sans Regular"/>
              </a:rPr>
              <a:t> 1991</a:t>
            </a:r>
            <a:endParaRPr lang="en-US" sz="1600" dirty="0"/>
          </a:p>
        </p:txBody>
      </p:sp>
      <p:sp>
        <p:nvSpPr>
          <p:cNvPr id="9" name="Title 1"/>
          <p:cNvSpPr>
            <a:spLocks noGrp="1"/>
          </p:cNvSpPr>
          <p:nvPr>
            <p:ph type="title"/>
          </p:nvPr>
        </p:nvSpPr>
        <p:spPr>
          <a:xfrm>
            <a:off x="371075" y="0"/>
            <a:ext cx="11148263" cy="914400"/>
          </a:xfrm>
        </p:spPr>
        <p:txBody>
          <a:bodyPr/>
          <a:lstStyle/>
          <a:p>
            <a:r>
              <a:rPr lang="en-US" dirty="0"/>
              <a:t>Seeing into the Solar Interior (neutrinos)</a:t>
            </a:r>
          </a:p>
        </p:txBody>
      </p:sp>
    </p:spTree>
    <p:extLst>
      <p:ext uri="{BB962C8B-B14F-4D97-AF65-F5344CB8AC3E}">
        <p14:creationId xmlns:p14="http://schemas.microsoft.com/office/powerpoint/2010/main" val="355810621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pPr>
              <a:defRPr/>
            </a:pPr>
            <a:r>
              <a:rPr lang="en-US"/>
              <a:t>December 4, 2018</a:t>
            </a:r>
            <a:endParaRPr lang="en-US" altLang="zh-CN"/>
          </a:p>
        </p:txBody>
      </p:sp>
      <p:sp>
        <p:nvSpPr>
          <p:cNvPr id="9" name="Title 1"/>
          <p:cNvSpPr>
            <a:spLocks noGrp="1"/>
          </p:cNvSpPr>
          <p:nvPr>
            <p:ph type="title"/>
          </p:nvPr>
        </p:nvSpPr>
        <p:spPr>
          <a:xfrm>
            <a:off x="371075" y="0"/>
            <a:ext cx="11148263" cy="914400"/>
          </a:xfrm>
        </p:spPr>
        <p:txBody>
          <a:bodyPr/>
          <a:lstStyle/>
          <a:p>
            <a:r>
              <a:rPr lang="en-US" dirty="0"/>
              <a:t>Seeing into the Solar Interior (</a:t>
            </a:r>
            <a:r>
              <a:rPr lang="en-US" sz="3600" dirty="0"/>
              <a:t>helioseismology</a:t>
            </a:r>
            <a:r>
              <a:rPr lang="en-US" dirty="0"/>
              <a:t>)</a:t>
            </a:r>
          </a:p>
        </p:txBody>
      </p:sp>
      <p:pic>
        <p:nvPicPr>
          <p:cNvPr id="7170" name="Picture 2" descr="http://solar-center.stanford.edu/images/dopplergram1.gif"/>
          <p:cNvPicPr>
            <a:picLocks noChangeAspect="1" noChangeArrowheads="1"/>
          </p:cNvPicPr>
          <p:nvPr/>
        </p:nvPicPr>
        <p:blipFill rotWithShape="1">
          <a:blip r:embed="rId2">
            <a:extLst>
              <a:ext uri="{28A0092B-C50C-407E-A947-70E740481C1C}">
                <a14:useLocalDpi xmlns:a14="http://schemas.microsoft.com/office/drawing/2010/main" val="0"/>
              </a:ext>
            </a:extLst>
          </a:blip>
          <a:srcRect l="12837" t="18861" r="8371" b="7575"/>
          <a:stretch/>
        </p:blipFill>
        <p:spPr bwMode="auto">
          <a:xfrm>
            <a:off x="7968334" y="987972"/>
            <a:ext cx="4044990" cy="48873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srcRect l="8891" t="15413" r="8891" b="8655"/>
          <a:stretch/>
        </p:blipFill>
        <p:spPr>
          <a:xfrm>
            <a:off x="7916082" y="961847"/>
            <a:ext cx="4131298" cy="4937626"/>
          </a:xfrm>
          <a:prstGeom prst="rect">
            <a:avLst/>
          </a:prstGeom>
        </p:spPr>
      </p:pic>
      <p:pic>
        <p:nvPicPr>
          <p:cNvPr id="7174" name="Picture 6" descr="https://sohowww.nascom.nasa.gov/gallery/Helioseismology/large/mdi002.jpg"/>
          <p:cNvPicPr>
            <a:picLocks noChangeAspect="1" noChangeArrowheads="1"/>
          </p:cNvPicPr>
          <p:nvPr/>
        </p:nvPicPr>
        <p:blipFill rotWithShape="1">
          <a:blip r:embed="rId4">
            <a:extLst>
              <a:ext uri="{28A0092B-C50C-407E-A947-70E740481C1C}">
                <a14:useLocalDpi xmlns:a14="http://schemas.microsoft.com/office/drawing/2010/main" val="0"/>
              </a:ext>
            </a:extLst>
          </a:blip>
          <a:srcRect l="8499" t="15191" r="8364" b="9137"/>
          <a:stretch/>
        </p:blipFill>
        <p:spPr bwMode="auto">
          <a:xfrm>
            <a:off x="7916081" y="961848"/>
            <a:ext cx="4198023" cy="4944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half" idx="1"/>
          </p:nvPr>
        </p:nvSpPr>
        <p:spPr>
          <a:xfrm>
            <a:off x="245795" y="880488"/>
            <a:ext cx="7889965" cy="2813319"/>
          </a:xfrm>
        </p:spPr>
        <p:txBody>
          <a:bodyPr/>
          <a:lstStyle/>
          <a:p>
            <a:r>
              <a:rPr lang="en-US" sz="1800" dirty="0">
                <a:hlinkClick r:id="rId5"/>
              </a:rPr>
              <a:t>Helioseismology</a:t>
            </a:r>
            <a:r>
              <a:rPr lang="en-US" sz="1800" dirty="0"/>
              <a:t> is the study of "seismic" pressure and gravity waves inside the Sun.  Just as we can study earthquakes to learn about the Earth's interior, we can also study "</a:t>
            </a:r>
            <a:r>
              <a:rPr lang="en-US" sz="1800" dirty="0" err="1"/>
              <a:t>sunquakes</a:t>
            </a:r>
            <a:r>
              <a:rPr lang="en-US" sz="1800" dirty="0"/>
              <a:t>" to learn about the Sun's interior.  Sound waves are generated randomly from small-scale convective turbulence at the surface of the Sun.  They rattle around inside the Sun, but those modes that are at special wavelengths to match spherical harmonics of the Sun can live a long time and resonate. </a:t>
            </a:r>
          </a:p>
          <a:p>
            <a:r>
              <a:rPr lang="en-US" sz="1800" dirty="0"/>
              <a:t>The images at right are velocity maps (</a:t>
            </a:r>
            <a:r>
              <a:rPr lang="en-US" sz="1800" dirty="0" err="1"/>
              <a:t>dopplergrams</a:t>
            </a:r>
            <a:r>
              <a:rPr lang="en-US" sz="1800" dirty="0"/>
              <a:t>) of the Sun, showing the rotation signature, the surface convection (</a:t>
            </a:r>
            <a:r>
              <a:rPr lang="en-US" sz="1800" dirty="0" err="1"/>
              <a:t>supergranule</a:t>
            </a:r>
            <a:r>
              <a:rPr lang="en-US" sz="1800" dirty="0"/>
              <a:t>) signature, and when these have been subtracted, the remaining signature is due to the global oscillations.</a:t>
            </a:r>
          </a:p>
        </p:txBody>
      </p:sp>
      <p:pic>
        <p:nvPicPr>
          <p:cNvPr id="4" name="Picture 3"/>
          <p:cNvPicPr>
            <a:picLocks noChangeAspect="1"/>
          </p:cNvPicPr>
          <p:nvPr/>
        </p:nvPicPr>
        <p:blipFill rotWithShape="1">
          <a:blip r:embed="rId6"/>
          <a:srcRect l="10577" t="8431" r="12193" b="7983"/>
          <a:stretch/>
        </p:blipFill>
        <p:spPr>
          <a:xfrm>
            <a:off x="4926524" y="3741255"/>
            <a:ext cx="2997937" cy="2507244"/>
          </a:xfrm>
          <a:prstGeom prst="rect">
            <a:avLst/>
          </a:prstGeom>
        </p:spPr>
      </p:pic>
      <mc:AlternateContent xmlns:mc="http://schemas.openxmlformats.org/markup-compatibility/2006" xmlns:a14="http://schemas.microsoft.com/office/drawing/2010/main">
        <mc:Choice Requires="a14">
          <p:sp>
            <p:nvSpPr>
              <p:cNvPr id="12" name="Text Placeholder 2"/>
              <p:cNvSpPr txBox="1">
                <a:spLocks/>
              </p:cNvSpPr>
              <p:nvPr/>
            </p:nvSpPr>
            <p:spPr bwMode="auto">
              <a:xfrm>
                <a:off x="245795" y="3988391"/>
                <a:ext cx="4773275" cy="20238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9999FF"/>
                  </a:buClr>
                  <a:buSzPct val="80000"/>
                  <a:buFont typeface="Wingdings" panose="05000000000000000000" pitchFamily="2" charset="2"/>
                  <a:buChar char="q"/>
                  <a:defRPr sz="3200">
                    <a:solidFill>
                      <a:schemeClr val="bg2"/>
                    </a:solidFill>
                    <a:latin typeface="+mn-lt"/>
                    <a:ea typeface="+mn-ea"/>
                    <a:cs typeface="+mn-cs"/>
                  </a:defRPr>
                </a:lvl1pPr>
                <a:lvl2pPr marL="742950" indent="-285750" algn="l" rtl="0" eaLnBrk="0" fontAlgn="base" hangingPunct="0">
                  <a:spcBef>
                    <a:spcPct val="20000"/>
                  </a:spcBef>
                  <a:spcAft>
                    <a:spcPct val="0"/>
                  </a:spcAft>
                  <a:buClr>
                    <a:srgbClr val="9999FF"/>
                  </a:buClr>
                  <a:buSzPct val="65000"/>
                  <a:buFont typeface="Wingdings" panose="05000000000000000000" pitchFamily="2" charset="2"/>
                  <a:buChar char="n"/>
                  <a:defRPr sz="2800">
                    <a:solidFill>
                      <a:schemeClr val="bg2"/>
                    </a:solidFill>
                    <a:latin typeface="+mn-lt"/>
                  </a:defRPr>
                </a:lvl2pPr>
                <a:lvl3pPr marL="1143000" indent="-228600" algn="l" rtl="0" eaLnBrk="0" fontAlgn="base" hangingPunct="0">
                  <a:spcBef>
                    <a:spcPct val="20000"/>
                  </a:spcBef>
                  <a:spcAft>
                    <a:spcPct val="0"/>
                  </a:spcAft>
                  <a:buClr>
                    <a:srgbClr val="9999FF"/>
                  </a:buClr>
                  <a:buSzPct val="65000"/>
                  <a:buFont typeface="Wingdings" panose="05000000000000000000" pitchFamily="2" charset="2"/>
                  <a:buChar char="n"/>
                  <a:defRPr sz="2400">
                    <a:solidFill>
                      <a:schemeClr val="bg2"/>
                    </a:solidFill>
                    <a:latin typeface="+mn-lt"/>
                  </a:defRPr>
                </a:lvl3pPr>
                <a:lvl4pPr marL="1600200" indent="-228600" algn="l" rtl="0" eaLnBrk="0" fontAlgn="base" hangingPunct="0">
                  <a:spcBef>
                    <a:spcPct val="20000"/>
                  </a:spcBef>
                  <a:spcAft>
                    <a:spcPct val="0"/>
                  </a:spcAft>
                  <a:buClr>
                    <a:srgbClr val="9999FF"/>
                  </a:buClr>
                  <a:buSzPct val="65000"/>
                  <a:buFont typeface="Wingdings" panose="05000000000000000000" pitchFamily="2" charset="2"/>
                  <a:buChar char="n"/>
                  <a:defRPr sz="2000">
                    <a:solidFill>
                      <a:schemeClr val="bg2"/>
                    </a:solidFill>
                    <a:latin typeface="+mn-lt"/>
                  </a:defRPr>
                </a:lvl4pPr>
                <a:lvl5pPr marL="2057400" indent="-228600" algn="l" rtl="0" eaLnBrk="0" fontAlgn="base" hangingPunct="0">
                  <a:spcBef>
                    <a:spcPct val="20000"/>
                  </a:spcBef>
                  <a:spcAft>
                    <a:spcPct val="0"/>
                  </a:spcAft>
                  <a:buClr>
                    <a:srgbClr val="9999FF"/>
                  </a:buClr>
                  <a:buSzPct val="65000"/>
                  <a:buFont typeface="Wingdings" panose="05000000000000000000" pitchFamily="2" charset="2"/>
                  <a:buChar char="n"/>
                  <a:defRPr sz="2000">
                    <a:solidFill>
                      <a:schemeClr val="bg2"/>
                    </a:solidFill>
                    <a:latin typeface="+mn-lt"/>
                  </a:defRPr>
                </a:lvl5pPr>
                <a:lvl6pPr marL="25146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6pPr>
                <a:lvl7pPr marL="29718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7pPr>
                <a:lvl8pPr marL="34290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8pPr>
                <a:lvl9pPr marL="38862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9pPr>
              </a:lstStyle>
              <a:p>
                <a:r>
                  <a:rPr lang="en-US" sz="1800" kern="0" dirty="0"/>
                  <a:t>The normal modes of oscillation of the solar interior are revealed in </a:t>
                </a:r>
                <a14:m>
                  <m:oMath xmlns:m="http://schemas.openxmlformats.org/officeDocument/2006/math">
                    <m:r>
                      <a:rPr lang="en-US" sz="1800" i="1" kern="0" dirty="0" smtClean="0">
                        <a:latin typeface="Cambria Math" panose="02040503050406030204" pitchFamily="18" charset="0"/>
                      </a:rPr>
                      <m:t>𝑘</m:t>
                    </m:r>
                    <m:r>
                      <m:rPr>
                        <m:nor/>
                      </m:rPr>
                      <a:rPr lang="en-US" sz="1800" i="0" kern="0" dirty="0" smtClean="0">
                        <a:latin typeface="Cambria Math" panose="02040503050406030204" pitchFamily="18" charset="0"/>
                      </a:rPr>
                      <m:t>−</m:t>
                    </m:r>
                    <m:r>
                      <a:rPr lang="en-US" sz="1800" i="1" kern="0" dirty="0" smtClean="0">
                        <a:latin typeface="Cambria Math" panose="02040503050406030204" pitchFamily="18" charset="0"/>
                        <a:ea typeface="Cambria Math" panose="02040503050406030204" pitchFamily="18" charset="0"/>
                      </a:rPr>
                      <m:t>𝜔</m:t>
                    </m:r>
                  </m:oMath>
                </a14:m>
                <a:r>
                  <a:rPr lang="en-US" sz="1800" kern="0" dirty="0"/>
                  <a:t> diagrams like the one at right.</a:t>
                </a:r>
              </a:p>
              <a:p>
                <a:r>
                  <a:rPr lang="en-US" sz="1800" kern="0" dirty="0"/>
                  <a:t>The exact frequencies of the ridges are sensitive to the internal temperature, rotation rate, and other parameters.</a:t>
                </a:r>
              </a:p>
            </p:txBody>
          </p:sp>
        </mc:Choice>
        <mc:Fallback xmlns="">
          <p:sp>
            <p:nvSpPr>
              <p:cNvPr id="12" name="Text Placeholder 2"/>
              <p:cNvSpPr txBox="1">
                <a:spLocks noRot="1" noChangeAspect="1" noMove="1" noResize="1" noEditPoints="1" noAdjustHandles="1" noChangeArrowheads="1" noChangeShapeType="1" noTextEdit="1"/>
              </p:cNvSpPr>
              <p:nvPr/>
            </p:nvSpPr>
            <p:spPr bwMode="auto">
              <a:xfrm>
                <a:off x="245795" y="3988391"/>
                <a:ext cx="4773275" cy="2023821"/>
              </a:xfrm>
              <a:prstGeom prst="rect">
                <a:avLst/>
              </a:prstGeom>
              <a:blipFill rotWithShape="0">
                <a:blip r:embed="rId7"/>
                <a:stretch>
                  <a:fillRect l="-255" t="-150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998688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fade">
                                      <p:cBhvr>
                                        <p:cTn id="12"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pPr>
              <a:defRPr/>
            </a:pPr>
            <a:r>
              <a:rPr lang="en-US"/>
              <a:t>December 4, 2018</a:t>
            </a:r>
            <a:endParaRPr lang="en-US" altLang="zh-CN"/>
          </a:p>
        </p:txBody>
      </p:sp>
      <p:sp>
        <p:nvSpPr>
          <p:cNvPr id="9" name="Title 1"/>
          <p:cNvSpPr>
            <a:spLocks noGrp="1"/>
          </p:cNvSpPr>
          <p:nvPr>
            <p:ph type="title"/>
          </p:nvPr>
        </p:nvSpPr>
        <p:spPr>
          <a:xfrm>
            <a:off x="371075" y="0"/>
            <a:ext cx="11148263" cy="914400"/>
          </a:xfrm>
        </p:spPr>
        <p:txBody>
          <a:bodyPr/>
          <a:lstStyle/>
          <a:p>
            <a:r>
              <a:rPr lang="en-US" dirty="0"/>
              <a:t>Seeing into the Solar Interior (</a:t>
            </a:r>
            <a:r>
              <a:rPr lang="en-US" sz="3600" dirty="0"/>
              <a:t>helioseismology</a:t>
            </a:r>
            <a:r>
              <a:rPr lang="en-US" dirty="0"/>
              <a:t>)</a:t>
            </a:r>
          </a:p>
        </p:txBody>
      </p:sp>
      <p:sp>
        <p:nvSpPr>
          <p:cNvPr id="3" name="Text Placeholder 2"/>
          <p:cNvSpPr>
            <a:spLocks noGrp="1"/>
          </p:cNvSpPr>
          <p:nvPr>
            <p:ph type="body" sz="half" idx="1"/>
          </p:nvPr>
        </p:nvSpPr>
        <p:spPr>
          <a:xfrm>
            <a:off x="245795" y="880488"/>
            <a:ext cx="5793055" cy="2813319"/>
          </a:xfrm>
        </p:spPr>
        <p:txBody>
          <a:bodyPr/>
          <a:lstStyle/>
          <a:p>
            <a:r>
              <a:rPr lang="en-US" sz="1800" dirty="0"/>
              <a:t>From helioseismology, we learn that the </a:t>
            </a:r>
            <a:r>
              <a:rPr lang="en-US" sz="1800" dirty="0" err="1"/>
              <a:t>radiative</a:t>
            </a:r>
            <a:r>
              <a:rPr lang="en-US" sz="1800" dirty="0"/>
              <a:t> core, out to about 0.7 R, rotates like a solid body while the outer convective envelope rotates more like a cylinder, with the equatorial band (0-30</a:t>
            </a:r>
            <a:r>
              <a:rPr lang="en-US" sz="1800" baseline="30000" dirty="0"/>
              <a:t>o</a:t>
            </a:r>
            <a:r>
              <a:rPr lang="en-US" sz="1800" dirty="0"/>
              <a:t>) rotating faster and the poles (60-90</a:t>
            </a:r>
            <a:r>
              <a:rPr lang="en-US" sz="1800" baseline="30000" dirty="0"/>
              <a:t>o</a:t>
            </a:r>
            <a:r>
              <a:rPr lang="en-US" sz="1800" dirty="0"/>
              <a:t>) rotating much more slowly. </a:t>
            </a:r>
          </a:p>
        </p:txBody>
      </p:sp>
      <p:pic>
        <p:nvPicPr>
          <p:cNvPr id="5" name="Picture 4"/>
          <p:cNvPicPr>
            <a:picLocks noChangeAspect="1"/>
          </p:cNvPicPr>
          <p:nvPr/>
        </p:nvPicPr>
        <p:blipFill>
          <a:blip r:embed="rId2"/>
          <a:stretch>
            <a:fillRect/>
          </a:stretch>
        </p:blipFill>
        <p:spPr>
          <a:xfrm>
            <a:off x="5981700" y="880488"/>
            <a:ext cx="6210300" cy="3533775"/>
          </a:xfrm>
          <a:prstGeom prst="rect">
            <a:avLst/>
          </a:prstGeom>
        </p:spPr>
      </p:pic>
      <p:sp>
        <p:nvSpPr>
          <p:cNvPr id="7" name="Rectangle 6"/>
          <p:cNvSpPr/>
          <p:nvPr/>
        </p:nvSpPr>
        <p:spPr>
          <a:xfrm>
            <a:off x="6038850" y="3507271"/>
            <a:ext cx="6096000" cy="2554545"/>
          </a:xfrm>
          <a:prstGeom prst="rect">
            <a:avLst/>
          </a:prstGeom>
        </p:spPr>
        <p:txBody>
          <a:bodyPr>
            <a:spAutoFit/>
          </a:bodyPr>
          <a:lstStyle/>
          <a:p>
            <a:pPr algn="l"/>
            <a:r>
              <a:rPr lang="en-US" sz="1600" dirty="0"/>
              <a:t>Diagram of two waves of different wavelengths being "launched" from the same point near the surface of the Sun at the right. </a:t>
            </a:r>
          </a:p>
          <a:p>
            <a:pPr algn="l"/>
            <a:r>
              <a:rPr lang="en-US" sz="1600" dirty="0"/>
              <a:t>The longer wavelength wave propagates to a greater depth before refraction causes it to turn upward, so this mode samples</a:t>
            </a:r>
          </a:p>
          <a:p>
            <a:pPr algn="l"/>
            <a:r>
              <a:rPr lang="en-US" sz="1600" dirty="0"/>
              <a:t>deeper into the interior. Each wave also reflects from the surface. Waves that bounce exactly an integral number of times and</a:t>
            </a:r>
          </a:p>
          <a:p>
            <a:pPr algn="l"/>
            <a:r>
              <a:rPr lang="en-US" sz="1600" dirty="0"/>
              <a:t>come back to the same point form the "normal modes" and have long lifetimes, causing the Sun to reverberate like a bell.</a:t>
            </a:r>
          </a:p>
          <a:p>
            <a:pPr algn="l"/>
            <a:r>
              <a:rPr lang="en-US" sz="1600" dirty="0"/>
              <a:t>From "Lecture Notes on Stellar Oscillations" by </a:t>
            </a:r>
            <a:r>
              <a:rPr lang="en-US" sz="1600" dirty="0" err="1"/>
              <a:t>Joergen</a:t>
            </a:r>
            <a:r>
              <a:rPr lang="en-US" sz="1600" dirty="0"/>
              <a:t> Christensen-</a:t>
            </a:r>
            <a:r>
              <a:rPr lang="en-US" sz="1600" dirty="0" err="1"/>
              <a:t>Dalsgaard</a:t>
            </a:r>
            <a:r>
              <a:rPr lang="en-US" sz="1600" dirty="0"/>
              <a:t> (http://users-phys.au.dk/jcd/oscilnotes/)</a:t>
            </a:r>
          </a:p>
        </p:txBody>
      </p:sp>
      <p:pic>
        <p:nvPicPr>
          <p:cNvPr id="8194" name="Picture 2" descr="https://sohowww.nascom.nasa.gov/gallery/Helioseismology/large/mdi024_prev.jpg"/>
          <p:cNvPicPr>
            <a:picLocks noChangeAspect="1" noChangeArrowheads="1"/>
          </p:cNvPicPr>
          <p:nvPr/>
        </p:nvPicPr>
        <p:blipFill rotWithShape="1">
          <a:blip r:embed="rId3">
            <a:extLst>
              <a:ext uri="{28A0092B-C50C-407E-A947-70E740481C1C}">
                <a14:useLocalDpi xmlns:a14="http://schemas.microsoft.com/office/drawing/2010/main" val="0"/>
              </a:ext>
            </a:extLst>
          </a:blip>
          <a:srcRect l="17416" t="17017" r="16526" b="17155"/>
          <a:stretch/>
        </p:blipFill>
        <p:spPr bwMode="auto">
          <a:xfrm>
            <a:off x="3373745" y="3507271"/>
            <a:ext cx="2550805" cy="25419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srcRect l="15419" t="20857" r="21134" b="18114"/>
          <a:stretch/>
        </p:blipFill>
        <p:spPr>
          <a:xfrm>
            <a:off x="0" y="3625095"/>
            <a:ext cx="3259445" cy="2424155"/>
          </a:xfrm>
          <a:prstGeom prst="rect">
            <a:avLst/>
          </a:prstGeom>
        </p:spPr>
      </p:pic>
    </p:spTree>
    <p:extLst>
      <p:ext uri="{BB962C8B-B14F-4D97-AF65-F5344CB8AC3E}">
        <p14:creationId xmlns:p14="http://schemas.microsoft.com/office/powerpoint/2010/main" val="250299097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pPr>
              <a:defRPr/>
            </a:pPr>
            <a:r>
              <a:rPr lang="en-US"/>
              <a:t>December 4, 2018</a:t>
            </a:r>
            <a:endParaRPr lang="en-US" altLang="zh-CN"/>
          </a:p>
        </p:txBody>
      </p:sp>
      <p:sp>
        <p:nvSpPr>
          <p:cNvPr id="9" name="Title 1"/>
          <p:cNvSpPr>
            <a:spLocks noGrp="1"/>
          </p:cNvSpPr>
          <p:nvPr>
            <p:ph type="title"/>
          </p:nvPr>
        </p:nvSpPr>
        <p:spPr>
          <a:xfrm>
            <a:off x="371075" y="0"/>
            <a:ext cx="11148263" cy="914400"/>
          </a:xfrm>
        </p:spPr>
        <p:txBody>
          <a:bodyPr/>
          <a:lstStyle/>
          <a:p>
            <a:r>
              <a:rPr lang="en-US" dirty="0"/>
              <a:t>Radial Structure of the Solar Interior</a:t>
            </a:r>
          </a:p>
        </p:txBody>
      </p:sp>
      <mc:AlternateContent xmlns:mc="http://schemas.openxmlformats.org/markup-compatibility/2006">
        <mc:Choice xmlns:a14="http://schemas.microsoft.com/office/drawing/2010/main" Requires="a14">
          <p:sp>
            <p:nvSpPr>
              <p:cNvPr id="3" name="Text Placeholder 2"/>
              <p:cNvSpPr>
                <a:spLocks noGrp="1"/>
              </p:cNvSpPr>
              <p:nvPr>
                <p:ph type="body" sz="half" idx="1"/>
              </p:nvPr>
            </p:nvSpPr>
            <p:spPr>
              <a:xfrm>
                <a:off x="245796" y="802109"/>
                <a:ext cx="7619676" cy="5298243"/>
              </a:xfrm>
            </p:spPr>
            <p:txBody>
              <a:bodyPr/>
              <a:lstStyle/>
              <a:p>
                <a:r>
                  <a:rPr lang="en-US" sz="1800" dirty="0"/>
                  <a:t>At right is a cut-away view of the radial structure of the solar interior. The inner </a:t>
                </a:r>
                <a14:m>
                  <m:oMath xmlns:m="http://schemas.openxmlformats.org/officeDocument/2006/math">
                    <m:r>
                      <a:rPr lang="en-US" sz="1800" i="1" dirty="0">
                        <a:latin typeface="Cambria Math" panose="02040503050406030204" pitchFamily="18" charset="0"/>
                      </a:rPr>
                      <m:t>0.3 </m:t>
                    </m:r>
                    <m:r>
                      <a:rPr lang="en-US" sz="1800" i="1" dirty="0">
                        <a:latin typeface="Cambria Math" panose="02040503050406030204" pitchFamily="18" charset="0"/>
                      </a:rPr>
                      <m:t>𝑅</m:t>
                    </m:r>
                    <m:r>
                      <a:rPr lang="en-US" sz="1800" i="1" baseline="-25000" dirty="0">
                        <a:latin typeface="Cambria Math" panose="02040503050406030204" pitchFamily="18" charset="0"/>
                        <a:ea typeface="Cambria Math" panose="02040503050406030204" pitchFamily="18" charset="0"/>
                      </a:rPr>
                      <m:t>⨀</m:t>
                    </m:r>
                  </m:oMath>
                </a14:m>
                <a:r>
                  <a:rPr lang="en-US" sz="1800" dirty="0"/>
                  <a:t> is the source of energy, where nuclear fusion is taking place.</a:t>
                </a:r>
              </a:p>
              <a:p>
                <a:r>
                  <a:rPr lang="en-US" sz="1800" dirty="0"/>
                  <a:t>Beyond that, the Sun is not producing energy, only transporting it outward.  From </a:t>
                </a:r>
                <a14:m>
                  <m:oMath xmlns:m="http://schemas.openxmlformats.org/officeDocument/2006/math">
                    <m:r>
                      <a:rPr lang="en-US" sz="1800" i="1" dirty="0">
                        <a:latin typeface="Cambria Math" panose="02040503050406030204" pitchFamily="18" charset="0"/>
                      </a:rPr>
                      <m:t>0.3</m:t>
                    </m:r>
                  </m:oMath>
                </a14:m>
                <a:r>
                  <a:rPr lang="en-US" sz="1800" i="0" dirty="0">
                    <a:latin typeface="+mj-lt"/>
                  </a:rPr>
                  <a:t>-</a:t>
                </a:r>
                <a14:m>
                  <m:oMath xmlns:m="http://schemas.openxmlformats.org/officeDocument/2006/math">
                    <m:r>
                      <a:rPr lang="en-US" sz="1800" i="1" dirty="0">
                        <a:latin typeface="Cambria Math" panose="02040503050406030204" pitchFamily="18" charset="0"/>
                      </a:rPr>
                      <m:t>0.7</m:t>
                    </m:r>
                    <m:r>
                      <a:rPr lang="en-US" sz="1800" i="1" dirty="0">
                        <a:latin typeface="Cambria Math" panose="02040503050406030204" pitchFamily="18" charset="0"/>
                      </a:rPr>
                      <m:t> </m:t>
                    </m:r>
                    <m:r>
                      <a:rPr lang="en-US" sz="1800" i="1" dirty="0">
                        <a:latin typeface="Cambria Math" panose="02040503050406030204" pitchFamily="18" charset="0"/>
                      </a:rPr>
                      <m:t>𝑅</m:t>
                    </m:r>
                    <m:r>
                      <a:rPr lang="en-US" sz="1800" i="1" baseline="-25000" dirty="0">
                        <a:latin typeface="Cambria Math" panose="02040503050406030204" pitchFamily="18" charset="0"/>
                        <a:ea typeface="Cambria Math" panose="02040503050406030204" pitchFamily="18" charset="0"/>
                      </a:rPr>
                      <m:t>⨀ </m:t>
                    </m:r>
                  </m:oMath>
                </a14:m>
                <a:r>
                  <a:rPr lang="en-US" sz="1800" dirty="0"/>
                  <a:t>is the </a:t>
                </a:r>
                <a:r>
                  <a:rPr lang="en-US" sz="1800" dirty="0" err="1"/>
                  <a:t>radiative</a:t>
                </a:r>
                <a:r>
                  <a:rPr lang="en-US" sz="1800" dirty="0"/>
                  <a:t> zone, where energy is carried by radiation only.</a:t>
                </a:r>
              </a:p>
              <a:p>
                <a:r>
                  <a:rPr lang="en-US" sz="1800" dirty="0"/>
                  <a:t>Photons generated in the core do a random walk, and diffuse slowly outward, taking about 1 million years to reach </a:t>
                </a:r>
                <a14:m>
                  <m:oMath xmlns:m="http://schemas.openxmlformats.org/officeDocument/2006/math">
                    <m:r>
                      <a:rPr lang="en-US" sz="1800" i="1" dirty="0">
                        <a:latin typeface="Cambria Math" panose="02040503050406030204" pitchFamily="18" charset="0"/>
                      </a:rPr>
                      <m:t>0.7</m:t>
                    </m:r>
                    <m:r>
                      <a:rPr lang="en-US" sz="1800" i="1" dirty="0">
                        <a:latin typeface="Cambria Math" panose="02040503050406030204" pitchFamily="18" charset="0"/>
                      </a:rPr>
                      <m:t> </m:t>
                    </m:r>
                    <m:r>
                      <a:rPr lang="en-US" sz="1800" i="1" dirty="0">
                        <a:latin typeface="Cambria Math" panose="02040503050406030204" pitchFamily="18" charset="0"/>
                      </a:rPr>
                      <m:t>𝑅</m:t>
                    </m:r>
                    <m:r>
                      <a:rPr lang="en-US" sz="1800" i="1" baseline="-25000" dirty="0">
                        <a:latin typeface="Cambria Math" panose="02040503050406030204" pitchFamily="18" charset="0"/>
                        <a:ea typeface="Cambria Math" panose="02040503050406030204" pitchFamily="18" charset="0"/>
                      </a:rPr>
                      <m:t>⨀</m:t>
                    </m:r>
                  </m:oMath>
                </a14:m>
                <a:r>
                  <a:rPr lang="en-US" sz="1800" dirty="0"/>
                  <a:t>.</a:t>
                </a:r>
              </a:p>
              <a:p>
                <a:r>
                  <a:rPr lang="en-US" sz="1800" dirty="0"/>
                  <a:t>From </a:t>
                </a:r>
                <a14:m>
                  <m:oMath xmlns:m="http://schemas.openxmlformats.org/officeDocument/2006/math">
                    <m:r>
                      <a:rPr lang="en-US" sz="1800" i="1" dirty="0">
                        <a:latin typeface="Cambria Math" panose="02040503050406030204" pitchFamily="18" charset="0"/>
                      </a:rPr>
                      <m:t>0.7</m:t>
                    </m:r>
                  </m:oMath>
                </a14:m>
                <a:r>
                  <a:rPr lang="en-US" sz="1800" b="0" i="0" dirty="0">
                    <a:latin typeface="+mj-lt"/>
                  </a:rPr>
                  <a:t>-</a:t>
                </a:r>
                <a14:m>
                  <m:oMath xmlns:m="http://schemas.openxmlformats.org/officeDocument/2006/math">
                    <m:r>
                      <a:rPr lang="en-US" sz="1800" b="0" i="1" dirty="0" smtClean="0">
                        <a:latin typeface="Cambria Math" panose="02040503050406030204" pitchFamily="18" charset="0"/>
                      </a:rPr>
                      <m:t>1</m:t>
                    </m:r>
                    <m:r>
                      <a:rPr lang="en-US" sz="1800" i="1" dirty="0">
                        <a:latin typeface="Cambria Math" panose="02040503050406030204" pitchFamily="18" charset="0"/>
                      </a:rPr>
                      <m:t> </m:t>
                    </m:r>
                    <m:r>
                      <a:rPr lang="en-US" sz="1800" i="1" dirty="0">
                        <a:latin typeface="Cambria Math" panose="02040503050406030204" pitchFamily="18" charset="0"/>
                      </a:rPr>
                      <m:t>𝑅</m:t>
                    </m:r>
                    <m:r>
                      <a:rPr lang="en-US" sz="1800" i="1" baseline="-25000" dirty="0">
                        <a:latin typeface="Cambria Math" panose="02040503050406030204" pitchFamily="18" charset="0"/>
                        <a:ea typeface="Cambria Math" panose="02040503050406030204" pitchFamily="18" charset="0"/>
                      </a:rPr>
                      <m:t>⨀</m:t>
                    </m:r>
                  </m:oMath>
                </a14:m>
                <a:r>
                  <a:rPr lang="en-US" sz="1800" dirty="0"/>
                  <a:t>, the atmosphere is unstable to convection, and the energy is then carried by large-scale convection cells.  The energy takes only about 1 month to make this journey.</a:t>
                </a:r>
              </a:p>
              <a:p>
                <a:r>
                  <a:rPr lang="en-US" sz="1800" dirty="0"/>
                  <a:t>Why does the energy transport mode change?  It is due to the temperature gradient, and the same physics as we discussed for the weather patterns in the Earth’s atmosphere.</a:t>
                </a:r>
              </a:p>
              <a:p>
                <a:r>
                  <a:rPr lang="en-US" sz="1800" dirty="0"/>
                  <a:t>If a hot parcel of gas moves upward, it cools, but if the atmosphere cools more slowly, then the gas will be cooler than its surroundings and fall back, hence is stable.  A steep temperature gradient causes instability.</a:t>
                </a:r>
              </a:p>
            </p:txBody>
          </p:sp>
        </mc:Choice>
        <mc:Fallback>
          <p:sp>
            <p:nvSpPr>
              <p:cNvPr id="3" name="Text Placeholder 2"/>
              <p:cNvSpPr>
                <a:spLocks noGrp="1" noRot="1" noChangeAspect="1" noMove="1" noResize="1" noEditPoints="1" noAdjustHandles="1" noChangeArrowheads="1" noChangeShapeType="1" noTextEdit="1"/>
              </p:cNvSpPr>
              <p:nvPr>
                <p:ph type="body" sz="half" idx="1"/>
              </p:nvPr>
            </p:nvSpPr>
            <p:spPr>
              <a:xfrm>
                <a:off x="245796" y="802109"/>
                <a:ext cx="7619676" cy="5298243"/>
              </a:xfrm>
              <a:blipFill>
                <a:blip r:embed="rId2"/>
                <a:stretch>
                  <a:fillRect l="-160" t="-690" r="-640" b="-1956"/>
                </a:stretch>
              </a:blipFill>
            </p:spPr>
            <p:txBody>
              <a:bodyPr/>
              <a:lstStyle/>
              <a:p>
                <a:r>
                  <a:rPr lang="en-US">
                    <a:noFill/>
                  </a:rPr>
                  <a:t> </a:t>
                </a:r>
              </a:p>
            </p:txBody>
          </p:sp>
        </mc:Fallback>
      </mc:AlternateContent>
      <p:pic>
        <p:nvPicPr>
          <p:cNvPr id="9218" name="Picture 2" descr="Image result for solar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8084" y="880488"/>
            <a:ext cx="4075766" cy="349556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6386" y="2679032"/>
            <a:ext cx="4477464" cy="334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768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pPr>
              <a:defRPr/>
            </a:pPr>
            <a:r>
              <a:rPr lang="en-US"/>
              <a:t>December 4, 2018</a:t>
            </a:r>
            <a:endParaRPr lang="en-US" altLang="zh-CN"/>
          </a:p>
        </p:txBody>
      </p:sp>
      <p:sp>
        <p:nvSpPr>
          <p:cNvPr id="9" name="Title 1"/>
          <p:cNvSpPr>
            <a:spLocks noGrp="1"/>
          </p:cNvSpPr>
          <p:nvPr>
            <p:ph type="title"/>
          </p:nvPr>
        </p:nvSpPr>
        <p:spPr>
          <a:xfrm>
            <a:off x="371075" y="0"/>
            <a:ext cx="7494397" cy="914400"/>
          </a:xfrm>
        </p:spPr>
        <p:txBody>
          <a:bodyPr/>
          <a:lstStyle/>
          <a:p>
            <a:r>
              <a:rPr lang="en-US" dirty="0"/>
              <a:t>The Solar Atmosphere</a:t>
            </a:r>
          </a:p>
        </p:txBody>
      </p:sp>
      <p:sp>
        <p:nvSpPr>
          <p:cNvPr id="3" name="Text Placeholder 2"/>
          <p:cNvSpPr>
            <a:spLocks noGrp="1"/>
          </p:cNvSpPr>
          <p:nvPr>
            <p:ph type="body" sz="half" idx="1"/>
          </p:nvPr>
        </p:nvSpPr>
        <p:spPr>
          <a:xfrm>
            <a:off x="245796" y="802109"/>
            <a:ext cx="7619676" cy="5298243"/>
          </a:xfrm>
        </p:spPr>
        <p:txBody>
          <a:bodyPr/>
          <a:lstStyle/>
          <a:p>
            <a:r>
              <a:rPr lang="en-US" sz="1800" dirty="0"/>
              <a:t>The Sun does not end at its surface (the photosphere).  The matter of the Sun extends far out into interplanetary space, and these regions are referred to as the Sun's atmosphere.  Different regions of the atmosphere have different characteristics:</a:t>
            </a:r>
          </a:p>
          <a:p>
            <a:pPr lvl="1"/>
            <a:r>
              <a:rPr lang="en-US" sz="1600" dirty="0"/>
              <a:t>Photosphere	Where the continuum (H</a:t>
            </a:r>
            <a:r>
              <a:rPr lang="en-US" sz="1600" baseline="30000" dirty="0">
                <a:latin typeface="Symbol" panose="05050102010706020507" pitchFamily="18" charset="2"/>
              </a:rPr>
              <a:t>-</a:t>
            </a:r>
            <a:r>
              <a:rPr lang="en-US" sz="1600" dirty="0"/>
              <a:t>) is formed)</a:t>
            </a:r>
          </a:p>
          <a:p>
            <a:pPr lvl="1"/>
            <a:r>
              <a:rPr lang="en-US" sz="1600" dirty="0"/>
              <a:t>Chromosphere	Where spectral lines are formed</a:t>
            </a:r>
          </a:p>
          <a:p>
            <a:pPr lvl="1"/>
            <a:r>
              <a:rPr lang="en-US" sz="1600" dirty="0"/>
              <a:t>Transition Region	Region of rapid drop in density, rapid rise in 				temperature</a:t>
            </a:r>
          </a:p>
          <a:p>
            <a:pPr lvl="1"/>
            <a:r>
              <a:rPr lang="en-US" sz="1600" dirty="0"/>
              <a:t>Corona		Extended, thin, million degree plasma</a:t>
            </a:r>
          </a:p>
          <a:p>
            <a:pPr lvl="1"/>
            <a:r>
              <a:rPr lang="en-US" sz="1600" dirty="0"/>
              <a:t>Solar Wind		400-800 km/s flow of gas and field into IP space</a:t>
            </a:r>
          </a:p>
          <a:p>
            <a:r>
              <a:rPr lang="en-US" sz="1800" dirty="0"/>
              <a:t>These different layers of the atmosphere are structured by the magnetic field, which provides energy to heat the atmosphere, and also guides the hot plasma along the field lines.</a:t>
            </a:r>
          </a:p>
          <a:p>
            <a:r>
              <a:rPr lang="en-US" sz="1800" dirty="0"/>
              <a:t>The temperature profile of the solar atmosphere governs how it appears in different wavelengths.  The photosphere is around 5800 K, then the temperature falls to about 4000 K at the temperature minimum, but at around 2000 km height, it suddenly skyrockets to around 1 million K.</a:t>
            </a:r>
          </a:p>
          <a:p>
            <a:endParaRPr lang="en-US" sz="1800" dirty="0"/>
          </a:p>
        </p:txBody>
      </p:sp>
      <p:pic>
        <p:nvPicPr>
          <p:cNvPr id="7" name="Picture 2" descr="http://suntoday.lmsal.com/sdomedia/SunInTime/2017/09/06/l_HMI_cont_aiascale.jpg">
            <a:extLst>
              <a:ext uri="{FF2B5EF4-FFF2-40B4-BE49-F238E27FC236}">
                <a16:creationId xmlns:a16="http://schemas.microsoft.com/office/drawing/2014/main" id="{526AF98A-88F5-4FBF-B228-7C5D6049E0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7193" y="588143"/>
            <a:ext cx="402336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untoday.lmsal.com/sdomedia/SunInTime/2017/09/06/l1700.jpg">
            <a:extLst>
              <a:ext uri="{FF2B5EF4-FFF2-40B4-BE49-F238E27FC236}">
                <a16:creationId xmlns:a16="http://schemas.microsoft.com/office/drawing/2014/main" id="{920077F8-156C-4799-8DD6-A77E657A13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7193" y="588143"/>
            <a:ext cx="402336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untoday.lmsal.com/sdomedia/SunInTime/2017/09/06/l0171.jpg">
            <a:extLst>
              <a:ext uri="{FF2B5EF4-FFF2-40B4-BE49-F238E27FC236}">
                <a16:creationId xmlns:a16="http://schemas.microsoft.com/office/drawing/2014/main" id="{35DBB8D2-C793-4E77-90A5-82CC8392F6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7193" y="588143"/>
            <a:ext cx="402336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temperature profile of the solar atmosphere">
            <a:extLst>
              <a:ext uri="{FF2B5EF4-FFF2-40B4-BE49-F238E27FC236}">
                <a16:creationId xmlns:a16="http://schemas.microsoft.com/office/drawing/2014/main" id="{89634D13-E7D5-4ADF-9A7D-C395B99080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7571" y="2183802"/>
            <a:ext cx="4382982" cy="391655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ACCA51D7-909E-4621-BEE4-4DD8E6AE21FF}"/>
              </a:ext>
            </a:extLst>
          </p:cNvPr>
          <p:cNvCxnSpPr>
            <a:cxnSpLocks/>
          </p:cNvCxnSpPr>
          <p:nvPr/>
        </p:nvCxnSpPr>
        <p:spPr bwMode="auto">
          <a:xfrm>
            <a:off x="2334409" y="2097741"/>
            <a:ext cx="6228678" cy="2827400"/>
          </a:xfrm>
          <a:prstGeom prst="straightConnector1">
            <a:avLst/>
          </a:prstGeom>
          <a:solidFill>
            <a:schemeClr val="accent1"/>
          </a:solidFill>
          <a:ln w="38100" cap="flat" cmpd="sng" algn="ctr">
            <a:solidFill>
              <a:schemeClr val="bg2"/>
            </a:solidFill>
            <a:prstDash val="solid"/>
            <a:round/>
            <a:headEnd type="none" w="med" len="med"/>
            <a:tailEnd type="triangle" w="med" len="med"/>
          </a:ln>
          <a:effectLst/>
        </p:spPr>
      </p:cxnSp>
      <p:cxnSp>
        <p:nvCxnSpPr>
          <p:cNvPr id="15" name="Straight Arrow Connector 14">
            <a:extLst>
              <a:ext uri="{FF2B5EF4-FFF2-40B4-BE49-F238E27FC236}">
                <a16:creationId xmlns:a16="http://schemas.microsoft.com/office/drawing/2014/main" id="{1AFC0B6A-1723-4348-A4DB-A845BF363F5A}"/>
              </a:ext>
            </a:extLst>
          </p:cNvPr>
          <p:cNvCxnSpPr>
            <a:cxnSpLocks/>
          </p:cNvCxnSpPr>
          <p:nvPr/>
        </p:nvCxnSpPr>
        <p:spPr bwMode="auto">
          <a:xfrm>
            <a:off x="2486809" y="2423998"/>
            <a:ext cx="7227346" cy="2429428"/>
          </a:xfrm>
          <a:prstGeom prst="straightConnector1">
            <a:avLst/>
          </a:prstGeom>
          <a:solidFill>
            <a:schemeClr val="accent1"/>
          </a:solidFill>
          <a:ln w="38100" cap="flat" cmpd="sng" algn="ctr">
            <a:solidFill>
              <a:schemeClr val="bg2"/>
            </a:solidFill>
            <a:prstDash val="solid"/>
            <a:round/>
            <a:headEnd type="none" w="med" len="med"/>
            <a:tailEnd type="triangle" w="med" len="med"/>
          </a:ln>
          <a:effectLst/>
        </p:spPr>
      </p:cxnSp>
      <p:cxnSp>
        <p:nvCxnSpPr>
          <p:cNvPr id="17" name="Straight Arrow Connector 16">
            <a:extLst>
              <a:ext uri="{FF2B5EF4-FFF2-40B4-BE49-F238E27FC236}">
                <a16:creationId xmlns:a16="http://schemas.microsoft.com/office/drawing/2014/main" id="{31B0AEAB-FBA6-4BD4-BCA7-6DEBBF54E543}"/>
              </a:ext>
            </a:extLst>
          </p:cNvPr>
          <p:cNvCxnSpPr>
            <a:cxnSpLocks/>
          </p:cNvCxnSpPr>
          <p:nvPr/>
        </p:nvCxnSpPr>
        <p:spPr bwMode="auto">
          <a:xfrm>
            <a:off x="2758530" y="2809248"/>
            <a:ext cx="7347955" cy="859948"/>
          </a:xfrm>
          <a:prstGeom prst="straightConnector1">
            <a:avLst/>
          </a:prstGeom>
          <a:solidFill>
            <a:schemeClr val="accent1"/>
          </a:solidFill>
          <a:ln w="38100" cap="flat" cmpd="sng" algn="ctr">
            <a:solidFill>
              <a:schemeClr val="bg2"/>
            </a:solidFill>
            <a:prstDash val="solid"/>
            <a:round/>
            <a:headEnd type="none" w="med" len="med"/>
            <a:tailEnd type="triangle" w="med" len="med"/>
          </a:ln>
          <a:effectLst/>
        </p:spPr>
      </p:cxnSp>
      <p:cxnSp>
        <p:nvCxnSpPr>
          <p:cNvPr id="19" name="Straight Arrow Connector 18">
            <a:extLst>
              <a:ext uri="{FF2B5EF4-FFF2-40B4-BE49-F238E27FC236}">
                <a16:creationId xmlns:a16="http://schemas.microsoft.com/office/drawing/2014/main" id="{7E0227D6-30EA-48B3-9DC9-49F608C4732F}"/>
              </a:ext>
            </a:extLst>
          </p:cNvPr>
          <p:cNvCxnSpPr>
            <a:cxnSpLocks/>
          </p:cNvCxnSpPr>
          <p:nvPr/>
        </p:nvCxnSpPr>
        <p:spPr bwMode="auto">
          <a:xfrm flipV="1">
            <a:off x="1943872" y="3098202"/>
            <a:ext cx="8434334" cy="213547"/>
          </a:xfrm>
          <a:prstGeom prst="straightConnector1">
            <a:avLst/>
          </a:prstGeom>
          <a:solidFill>
            <a:schemeClr val="accent1"/>
          </a:solidFill>
          <a:ln w="38100" cap="flat" cmpd="sng" algn="ctr">
            <a:solidFill>
              <a:schemeClr val="bg2"/>
            </a:solidFill>
            <a:prstDash val="solid"/>
            <a:round/>
            <a:headEnd type="none" w="med" len="med"/>
            <a:tailEnd type="triangle" w="med" len="med"/>
          </a:ln>
          <a:effectLst/>
        </p:spPr>
      </p:cxnSp>
    </p:spTree>
    <p:extLst>
      <p:ext uri="{BB962C8B-B14F-4D97-AF65-F5344CB8AC3E}">
        <p14:creationId xmlns:p14="http://schemas.microsoft.com/office/powerpoint/2010/main" val="2651590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pPr>
              <a:defRPr/>
            </a:pPr>
            <a:r>
              <a:rPr lang="en-US"/>
              <a:t>December 4, 2018</a:t>
            </a:r>
            <a:endParaRPr lang="en-US" altLang="zh-CN"/>
          </a:p>
        </p:txBody>
      </p:sp>
      <p:sp>
        <p:nvSpPr>
          <p:cNvPr id="9" name="Title 1"/>
          <p:cNvSpPr>
            <a:spLocks noGrp="1"/>
          </p:cNvSpPr>
          <p:nvPr>
            <p:ph type="title"/>
          </p:nvPr>
        </p:nvSpPr>
        <p:spPr>
          <a:xfrm>
            <a:off x="441065" y="0"/>
            <a:ext cx="11360074" cy="711401"/>
          </a:xfrm>
        </p:spPr>
        <p:txBody>
          <a:bodyPr/>
          <a:lstStyle/>
          <a:p>
            <a:r>
              <a:rPr lang="en-US" dirty="0"/>
              <a:t>Photosphere</a:t>
            </a:r>
          </a:p>
        </p:txBody>
      </p:sp>
      <p:sp>
        <p:nvSpPr>
          <p:cNvPr id="3" name="Text Placeholder 2"/>
          <p:cNvSpPr>
            <a:spLocks noGrp="1"/>
          </p:cNvSpPr>
          <p:nvPr>
            <p:ph type="body" sz="half" idx="1"/>
          </p:nvPr>
        </p:nvSpPr>
        <p:spPr>
          <a:xfrm>
            <a:off x="105947" y="576199"/>
            <a:ext cx="3657420" cy="5441304"/>
          </a:xfrm>
        </p:spPr>
        <p:txBody>
          <a:bodyPr/>
          <a:lstStyle/>
          <a:p>
            <a:r>
              <a:rPr lang="en-US" sz="1800" dirty="0"/>
              <a:t>This is a movie from NJIT’s Big Bear Solar Observatory, showing some of the highest resolution solar images ever taken.  </a:t>
            </a:r>
          </a:p>
          <a:p>
            <a:r>
              <a:rPr lang="en-US" sz="1800" dirty="0"/>
              <a:t>This is the visible surface of the Sun, where sunspots are regions of very strong magnetic field, so strong that the field inhibits the flow of heat, and so the surface is cooler (hence dark).</a:t>
            </a:r>
          </a:p>
          <a:p>
            <a:r>
              <a:rPr lang="en-US" sz="1800" dirty="0"/>
              <a:t>The striations in this image are due to horizontal field lines, which make the hot plasma flow along them.</a:t>
            </a:r>
          </a:p>
          <a:p>
            <a:r>
              <a:rPr lang="en-US" sz="1800" dirty="0"/>
              <a:t>In a few places, one can see the “normal” surface of the Sun—the granulation.</a:t>
            </a:r>
          </a:p>
          <a:p>
            <a:endParaRPr lang="en-US" sz="1800" dirty="0"/>
          </a:p>
        </p:txBody>
      </p:sp>
      <p:pic>
        <p:nvPicPr>
          <p:cNvPr id="4" name="Picture 3">
            <a:extLst>
              <a:ext uri="{FF2B5EF4-FFF2-40B4-BE49-F238E27FC236}">
                <a16:creationId xmlns:a16="http://schemas.microsoft.com/office/drawing/2014/main" id="{EEB51A9B-E6A3-485C-9B46-9BF210FBA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3367" y="711401"/>
            <a:ext cx="8454768" cy="5333758"/>
          </a:xfrm>
          <a:prstGeom prst="rect">
            <a:avLst/>
          </a:prstGeom>
        </p:spPr>
      </p:pic>
    </p:spTree>
    <p:extLst>
      <p:ext uri="{BB962C8B-B14F-4D97-AF65-F5344CB8AC3E}">
        <p14:creationId xmlns:p14="http://schemas.microsoft.com/office/powerpoint/2010/main" val="370374585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pPr>
              <a:defRPr/>
            </a:pPr>
            <a:r>
              <a:rPr lang="en-US"/>
              <a:t>December 4, 2018</a:t>
            </a:r>
            <a:endParaRPr lang="en-US" altLang="zh-CN"/>
          </a:p>
        </p:txBody>
      </p:sp>
      <p:sp>
        <p:nvSpPr>
          <p:cNvPr id="9" name="Title 1"/>
          <p:cNvSpPr>
            <a:spLocks noGrp="1"/>
          </p:cNvSpPr>
          <p:nvPr>
            <p:ph type="title"/>
          </p:nvPr>
        </p:nvSpPr>
        <p:spPr>
          <a:xfrm>
            <a:off x="441065" y="0"/>
            <a:ext cx="5992008" cy="711401"/>
          </a:xfrm>
        </p:spPr>
        <p:txBody>
          <a:bodyPr/>
          <a:lstStyle/>
          <a:p>
            <a:r>
              <a:rPr lang="en-US" dirty="0"/>
              <a:t>Chromosphere</a:t>
            </a:r>
          </a:p>
        </p:txBody>
      </p:sp>
      <p:sp>
        <p:nvSpPr>
          <p:cNvPr id="3" name="Text Placeholder 2"/>
          <p:cNvSpPr>
            <a:spLocks noGrp="1"/>
          </p:cNvSpPr>
          <p:nvPr>
            <p:ph type="body" sz="half" idx="1"/>
          </p:nvPr>
        </p:nvSpPr>
        <p:spPr>
          <a:xfrm>
            <a:off x="105947" y="711401"/>
            <a:ext cx="6327126" cy="5306102"/>
          </a:xfrm>
        </p:spPr>
        <p:txBody>
          <a:bodyPr/>
          <a:lstStyle/>
          <a:p>
            <a:r>
              <a:rPr lang="en-US" sz="1800" dirty="0"/>
              <a:t>Chromo means color, and this layer is so named because it appears red at times of solar eclipses.</a:t>
            </a:r>
          </a:p>
          <a:p>
            <a:r>
              <a:rPr lang="en-US" sz="1800" dirty="0"/>
              <a:t>It appears red for exactly the same reason that star-forming clouds (nebulae) in the interstellar medium appear red.  They both are glowing strongly in the red line of hydrogen alpha (H</a:t>
            </a:r>
            <a:r>
              <a:rPr lang="en-US" sz="1800" dirty="0">
                <a:latin typeface="Symbol" panose="05050102010706020507" pitchFamily="18" charset="2"/>
              </a:rPr>
              <a:t>a</a:t>
            </a:r>
            <a:r>
              <a:rPr lang="en-US" sz="1800" dirty="0"/>
              <a:t>).</a:t>
            </a:r>
          </a:p>
          <a:p>
            <a:r>
              <a:rPr lang="en-US" sz="1800" dirty="0"/>
              <a:t>The chromosphere is the region where a wide range of spectral lines are formed, and they are absorption lines because the chromosphere includes the temperature minimum region.  The cooler gas there absorbs the light from the photosphere below it.</a:t>
            </a:r>
          </a:p>
          <a:p>
            <a:r>
              <a:rPr lang="en-US" sz="1800" dirty="0"/>
              <a:t>That is also why making images in certain spectral lines makes features show up that are not ordinarily visible.</a:t>
            </a:r>
          </a:p>
          <a:p>
            <a:r>
              <a:rPr lang="en-US" sz="1800" dirty="0"/>
              <a:t>This H</a:t>
            </a:r>
            <a:r>
              <a:rPr lang="en-US" sz="1800" dirty="0">
                <a:latin typeface="Symbol" panose="05050102010706020507" pitchFamily="18" charset="2"/>
              </a:rPr>
              <a:t>a</a:t>
            </a:r>
            <a:r>
              <a:rPr lang="en-US" sz="1800" dirty="0"/>
              <a:t> image shows features like filaments, prominences, and </a:t>
            </a:r>
            <a:r>
              <a:rPr lang="en-US" sz="1800" dirty="0" err="1"/>
              <a:t>plage</a:t>
            </a:r>
            <a:r>
              <a:rPr lang="en-US" sz="1800" dirty="0"/>
              <a:t> that are not normally seen, but stand out clearly when viewed in the narrow line of H</a:t>
            </a:r>
            <a:r>
              <a:rPr lang="en-US" sz="1800" dirty="0">
                <a:latin typeface="Symbol" panose="05050102010706020507" pitchFamily="18" charset="2"/>
              </a:rPr>
              <a:t>a.</a:t>
            </a:r>
            <a:endParaRPr lang="en-US" sz="1800" dirty="0"/>
          </a:p>
          <a:p>
            <a:endParaRPr lang="en-US" sz="1800" dirty="0"/>
          </a:p>
        </p:txBody>
      </p:sp>
      <p:pic>
        <p:nvPicPr>
          <p:cNvPr id="3074" name="Picture 2" descr="https://solarscience.msfc.nasa.gov/images/Ecl1991a.jpg">
            <a:extLst>
              <a:ext uri="{FF2B5EF4-FFF2-40B4-BE49-F238E27FC236}">
                <a16:creationId xmlns:a16="http://schemas.microsoft.com/office/drawing/2014/main" id="{8CABB73F-6391-4410-A062-742C9DF9AD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83" r="21154"/>
          <a:stretch/>
        </p:blipFill>
        <p:spPr bwMode="auto">
          <a:xfrm>
            <a:off x="6511963" y="0"/>
            <a:ext cx="56800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05C521E-F5E7-419F-B343-9BA2B569A297}"/>
              </a:ext>
            </a:extLst>
          </p:cNvPr>
          <p:cNvPicPr>
            <a:picLocks noChangeAspect="1"/>
          </p:cNvPicPr>
          <p:nvPr/>
        </p:nvPicPr>
        <p:blipFill>
          <a:blip r:embed="rId3"/>
          <a:stretch>
            <a:fillRect/>
          </a:stretch>
        </p:blipFill>
        <p:spPr>
          <a:xfrm>
            <a:off x="6511962" y="4313496"/>
            <a:ext cx="5680037" cy="2070224"/>
          </a:xfrm>
          <a:prstGeom prst="rect">
            <a:avLst/>
          </a:prstGeom>
        </p:spPr>
      </p:pic>
      <p:cxnSp>
        <p:nvCxnSpPr>
          <p:cNvPr id="10" name="Straight Arrow Connector 9">
            <a:extLst>
              <a:ext uri="{FF2B5EF4-FFF2-40B4-BE49-F238E27FC236}">
                <a16:creationId xmlns:a16="http://schemas.microsoft.com/office/drawing/2014/main" id="{3C39C544-36B5-4526-B265-957D7EAD97DD}"/>
              </a:ext>
            </a:extLst>
          </p:cNvPr>
          <p:cNvCxnSpPr>
            <a:cxnSpLocks/>
          </p:cNvCxnSpPr>
          <p:nvPr/>
        </p:nvCxnSpPr>
        <p:spPr bwMode="auto">
          <a:xfrm>
            <a:off x="4605051" y="1200839"/>
            <a:ext cx="3327094" cy="2324559"/>
          </a:xfrm>
          <a:prstGeom prst="straightConnector1">
            <a:avLst/>
          </a:prstGeom>
          <a:solidFill>
            <a:schemeClr val="accent1"/>
          </a:solidFill>
          <a:ln w="38100" cap="flat" cmpd="sng" algn="ctr">
            <a:solidFill>
              <a:schemeClr val="bg2"/>
            </a:solidFill>
            <a:prstDash val="solid"/>
            <a:round/>
            <a:headEnd type="none" w="med" len="med"/>
            <a:tailEnd type="triangle" w="med" len="med"/>
          </a:ln>
          <a:effectLst/>
        </p:spPr>
      </p:cxnSp>
      <p:pic>
        <p:nvPicPr>
          <p:cNvPr id="3076" name="Picture 4" descr="Related image">
            <a:extLst>
              <a:ext uri="{FF2B5EF4-FFF2-40B4-BE49-F238E27FC236}">
                <a16:creationId xmlns:a16="http://schemas.microsoft.com/office/drawing/2014/main" id="{D67B3E66-524F-43B0-A093-814E727FDE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27" t="6916" r="13960" b="7479"/>
          <a:stretch/>
        </p:blipFill>
        <p:spPr bwMode="auto">
          <a:xfrm>
            <a:off x="6524204" y="474280"/>
            <a:ext cx="5667796" cy="4956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227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pPr>
              <a:defRPr/>
            </a:pPr>
            <a:r>
              <a:rPr lang="en-US"/>
              <a:t>December 4, 2018</a:t>
            </a:r>
            <a:endParaRPr lang="en-US" altLang="zh-CN"/>
          </a:p>
        </p:txBody>
      </p:sp>
      <p:sp>
        <p:nvSpPr>
          <p:cNvPr id="9" name="Title 1"/>
          <p:cNvSpPr>
            <a:spLocks noGrp="1"/>
          </p:cNvSpPr>
          <p:nvPr>
            <p:ph type="title"/>
          </p:nvPr>
        </p:nvSpPr>
        <p:spPr>
          <a:xfrm>
            <a:off x="441065" y="0"/>
            <a:ext cx="5992008" cy="711401"/>
          </a:xfrm>
        </p:spPr>
        <p:txBody>
          <a:bodyPr/>
          <a:lstStyle/>
          <a:p>
            <a:r>
              <a:rPr lang="en-US" dirty="0"/>
              <a:t>Corona</a:t>
            </a:r>
          </a:p>
        </p:txBody>
      </p:sp>
      <mc:AlternateContent xmlns:mc="http://schemas.openxmlformats.org/markup-compatibility/2006" xmlns:a14="http://schemas.microsoft.com/office/drawing/2010/main">
        <mc:Choice Requires="a14">
          <p:sp>
            <p:nvSpPr>
              <p:cNvPr id="3" name="Text Placeholder 2"/>
              <p:cNvSpPr>
                <a:spLocks noGrp="1"/>
              </p:cNvSpPr>
              <p:nvPr>
                <p:ph type="body" sz="half" idx="1"/>
              </p:nvPr>
            </p:nvSpPr>
            <p:spPr>
              <a:xfrm>
                <a:off x="105947" y="711401"/>
                <a:ext cx="6327126" cy="5306102"/>
              </a:xfrm>
            </p:spPr>
            <p:txBody>
              <a:bodyPr/>
              <a:lstStyle/>
              <a:p>
                <a:r>
                  <a:rPr lang="en-US" sz="1800" dirty="0"/>
                  <a:t>The corona is extremely hot, &gt; 1 million K.  It shines in the visible part of the spectrum, as in this photo from a solar eclipse, due to scattered light from the photosphere.</a:t>
                </a:r>
              </a:p>
              <a:p>
                <a:r>
                  <a:rPr lang="en-US" sz="1800" dirty="0"/>
                  <a:t>It is so faint that it cannot be seen from the ground except when a solar eclipse blocks the bright light of the photosphere.</a:t>
                </a:r>
              </a:p>
              <a:p>
                <a:r>
                  <a:rPr lang="en-US" sz="1800" dirty="0"/>
                  <a:t>However, the hot plasma of the corona is also shining in various spectral lines.  It is much too hot to shine in H</a:t>
                </a:r>
                <a:r>
                  <a:rPr lang="en-US" sz="1800" dirty="0">
                    <a:latin typeface="Symbol" panose="05050102010706020507" pitchFamily="18" charset="2"/>
                  </a:rPr>
                  <a:t>a</a:t>
                </a:r>
                <a:r>
                  <a:rPr lang="en-US" sz="1800" dirty="0"/>
                  <a:t>, because as you recall that line is due to electrons dropping from the </a:t>
                </a:r>
                <a14:m>
                  <m:oMath xmlns:m="http://schemas.openxmlformats.org/officeDocument/2006/math">
                    <m:r>
                      <a:rPr lang="en-US" sz="1800" i="1" dirty="0" smtClean="0">
                        <a:latin typeface="Cambria Math" panose="02040503050406030204" pitchFamily="18" charset="0"/>
                      </a:rPr>
                      <m:t>𝑛</m:t>
                    </m:r>
                    <m:r>
                      <a:rPr lang="en-US" sz="1800" i="1" dirty="0" smtClean="0">
                        <a:latin typeface="Cambria Math" panose="02040503050406030204" pitchFamily="18" charset="0"/>
                      </a:rPr>
                      <m:t>=3</m:t>
                    </m:r>
                  </m:oMath>
                </a14:m>
                <a:r>
                  <a:rPr lang="en-US" sz="1800" dirty="0"/>
                  <a:t> to </a:t>
                </a:r>
                <a14:m>
                  <m:oMath xmlns:m="http://schemas.openxmlformats.org/officeDocument/2006/math">
                    <m:r>
                      <a:rPr lang="en-US" sz="1800" i="1" dirty="0" smtClean="0">
                        <a:latin typeface="Cambria Math" panose="02040503050406030204" pitchFamily="18" charset="0"/>
                      </a:rPr>
                      <m:t>𝑛</m:t>
                    </m:r>
                    <m:r>
                      <a:rPr lang="en-US" sz="1800" i="1" dirty="0" smtClean="0">
                        <a:latin typeface="Cambria Math" panose="02040503050406030204" pitchFamily="18" charset="0"/>
                      </a:rPr>
                      <m:t>=2</m:t>
                    </m:r>
                  </m:oMath>
                </a14:m>
                <a:r>
                  <a:rPr lang="en-US" sz="1800" dirty="0"/>
                  <a:t> energy level.  In the corona, there are no electrons in any energy level—the hydrogen is all completely ionized!</a:t>
                </a:r>
              </a:p>
              <a:p>
                <a:r>
                  <a:rPr lang="en-US" sz="1800" dirty="0"/>
                  <a:t>But other, more highly ionized species like Fe XII, or Fe XIV have transitions in the extreme ultraviolet (EUV), so the corona is bright at those wavelengths.</a:t>
                </a:r>
              </a:p>
              <a:p>
                <a:r>
                  <a:rPr lang="en-US" sz="1800" dirty="0"/>
                  <a:t>But those do not reach the ground, so we have to go to space to photograph them.</a:t>
                </a:r>
              </a:p>
              <a:p>
                <a:endParaRPr lang="en-US" sz="1800" dirty="0"/>
              </a:p>
            </p:txBody>
          </p:sp>
        </mc:Choice>
        <mc:Fallback xmlns="">
          <p:sp>
            <p:nvSpPr>
              <p:cNvPr id="3" name="Text Placeholder 2"/>
              <p:cNvSpPr>
                <a:spLocks noGrp="1" noRot="1" noChangeAspect="1" noMove="1" noResize="1" noEditPoints="1" noAdjustHandles="1" noChangeArrowheads="1" noChangeShapeType="1" noTextEdit="1"/>
              </p:cNvSpPr>
              <p:nvPr>
                <p:ph type="body" sz="half" idx="1"/>
              </p:nvPr>
            </p:nvSpPr>
            <p:spPr>
              <a:xfrm>
                <a:off x="105947" y="711401"/>
                <a:ext cx="6327126" cy="5306102"/>
              </a:xfrm>
              <a:blipFill>
                <a:blip r:embed="rId2"/>
                <a:stretch>
                  <a:fillRect l="-193" t="-690" r="-289" b="-805"/>
                </a:stretch>
              </a:blipFill>
            </p:spPr>
            <p:txBody>
              <a:bodyPr/>
              <a:lstStyle/>
              <a:p>
                <a:r>
                  <a:rPr lang="en-US">
                    <a:noFill/>
                  </a:rPr>
                  <a:t> </a:t>
                </a:r>
              </a:p>
            </p:txBody>
          </p:sp>
        </mc:Fallback>
      </mc:AlternateContent>
      <p:pic>
        <p:nvPicPr>
          <p:cNvPr id="3074" name="Picture 2" descr="https://solarscience.msfc.nasa.gov/images/Ecl1991a.jpg">
            <a:extLst>
              <a:ext uri="{FF2B5EF4-FFF2-40B4-BE49-F238E27FC236}">
                <a16:creationId xmlns:a16="http://schemas.microsoft.com/office/drawing/2014/main" id="{8CABB73F-6391-4410-A062-742C9DF9AD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83" r="21154"/>
          <a:stretch/>
        </p:blipFill>
        <p:spPr bwMode="auto">
          <a:xfrm>
            <a:off x="6511963" y="0"/>
            <a:ext cx="5680037"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3C39C544-36B5-4526-B265-957D7EAD97DD}"/>
              </a:ext>
            </a:extLst>
          </p:cNvPr>
          <p:cNvCxnSpPr>
            <a:cxnSpLocks/>
          </p:cNvCxnSpPr>
          <p:nvPr/>
        </p:nvCxnSpPr>
        <p:spPr bwMode="auto">
          <a:xfrm>
            <a:off x="5185775" y="1490597"/>
            <a:ext cx="2580362" cy="162839"/>
          </a:xfrm>
          <a:prstGeom prst="straightConnector1">
            <a:avLst/>
          </a:prstGeom>
          <a:solidFill>
            <a:schemeClr val="accent1"/>
          </a:solidFill>
          <a:ln w="38100" cap="flat" cmpd="sng" algn="ctr">
            <a:solidFill>
              <a:schemeClr val="bg2"/>
            </a:solidFill>
            <a:prstDash val="solid"/>
            <a:round/>
            <a:headEnd type="none" w="med" len="med"/>
            <a:tailEnd type="triangle" w="med" len="med"/>
          </a:ln>
          <a:effectLst/>
        </p:spPr>
      </p:cxnSp>
    </p:spTree>
    <p:extLst>
      <p:ext uri="{BB962C8B-B14F-4D97-AF65-F5344CB8AC3E}">
        <p14:creationId xmlns:p14="http://schemas.microsoft.com/office/powerpoint/2010/main" val="35889454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D391C-1FB9-4341-9369-06C362F6FA99}"/>
              </a:ext>
            </a:extLst>
          </p:cNvPr>
          <p:cNvSpPr>
            <a:spLocks noGrp="1"/>
          </p:cNvSpPr>
          <p:nvPr>
            <p:ph type="title"/>
          </p:nvPr>
        </p:nvSpPr>
        <p:spPr>
          <a:xfrm>
            <a:off x="325678" y="381000"/>
            <a:ext cx="4747364" cy="914400"/>
          </a:xfrm>
        </p:spPr>
        <p:txBody>
          <a:bodyPr/>
          <a:lstStyle/>
          <a:p>
            <a:r>
              <a:rPr lang="en-US" dirty="0"/>
              <a:t>The EUV Corona</a:t>
            </a:r>
          </a:p>
        </p:txBody>
      </p:sp>
      <p:sp>
        <p:nvSpPr>
          <p:cNvPr id="3" name="Text Placeholder 2">
            <a:extLst>
              <a:ext uri="{FF2B5EF4-FFF2-40B4-BE49-F238E27FC236}">
                <a16:creationId xmlns:a16="http://schemas.microsoft.com/office/drawing/2014/main" id="{59BF6D9B-3D60-4FDB-9831-674AD1715B2D}"/>
              </a:ext>
            </a:extLst>
          </p:cNvPr>
          <p:cNvSpPr>
            <a:spLocks noGrp="1"/>
          </p:cNvSpPr>
          <p:nvPr>
            <p:ph type="body" sz="half" idx="1"/>
          </p:nvPr>
        </p:nvSpPr>
        <p:spPr>
          <a:xfrm>
            <a:off x="203200" y="1295400"/>
            <a:ext cx="5082181" cy="4648200"/>
          </a:xfrm>
        </p:spPr>
        <p:txBody>
          <a:bodyPr/>
          <a:lstStyle/>
          <a:p>
            <a:r>
              <a:rPr lang="en-US" sz="1800" dirty="0">
                <a:hlinkClick r:id="rId2"/>
              </a:rPr>
              <a:t>Movie</a:t>
            </a:r>
            <a:r>
              <a:rPr lang="en-US" sz="1800" dirty="0"/>
              <a:t> showing the different appearance of solar features in different wavelengths, covering the photosphere, chromosphere, and corona.</a:t>
            </a:r>
          </a:p>
          <a:p>
            <a:r>
              <a:rPr lang="en-US" sz="1800" dirty="0">
                <a:hlinkClick r:id="rId3"/>
              </a:rPr>
              <a:t>SDO Year 3 movie</a:t>
            </a:r>
            <a:r>
              <a:rPr lang="en-US" sz="1800" dirty="0"/>
              <a:t> showing dynamics.</a:t>
            </a:r>
          </a:p>
          <a:p>
            <a:r>
              <a:rPr lang="en-US" sz="1800" dirty="0"/>
              <a:t>In addition to EUV, the corona also shines in soft X-rays.</a:t>
            </a:r>
          </a:p>
          <a:p>
            <a:r>
              <a:rPr lang="en-US" sz="1800" dirty="0"/>
              <a:t>We have not yet mentioned the solar wind, but we talked about that in earlier lectures, especially when discussing magnetospheres. We will also look at it more closely in the final lecture on the heliosphere.</a:t>
            </a:r>
          </a:p>
          <a:p>
            <a:r>
              <a:rPr lang="en-US" sz="1800" dirty="0"/>
              <a:t>Next time, we will look at the various phenomena of solar activity, and learn something about where sunspots come from, and how the Sun influences the Earth.</a:t>
            </a:r>
          </a:p>
        </p:txBody>
      </p:sp>
      <p:sp>
        <p:nvSpPr>
          <p:cNvPr id="5" name="Content Placeholder 4">
            <a:extLst>
              <a:ext uri="{FF2B5EF4-FFF2-40B4-BE49-F238E27FC236}">
                <a16:creationId xmlns:a16="http://schemas.microsoft.com/office/drawing/2014/main" id="{14C9D94A-F235-4E30-839A-081A7F0B9293}"/>
              </a:ext>
            </a:extLst>
          </p:cNvPr>
          <p:cNvSpPr>
            <a:spLocks noGrp="1"/>
          </p:cNvSpPr>
          <p:nvPr>
            <p:ph sz="quarter" idx="3"/>
          </p:nvPr>
        </p:nvSpPr>
        <p:spPr/>
        <p:txBody>
          <a:bodyPr/>
          <a:lstStyle/>
          <a:p>
            <a:endParaRPr lang="en-US"/>
          </a:p>
        </p:txBody>
      </p:sp>
      <p:sp>
        <p:nvSpPr>
          <p:cNvPr id="6" name="Date Placeholder 5">
            <a:extLst>
              <a:ext uri="{FF2B5EF4-FFF2-40B4-BE49-F238E27FC236}">
                <a16:creationId xmlns:a16="http://schemas.microsoft.com/office/drawing/2014/main" id="{EE9A5DA5-0BE3-46C0-80C4-8F6F3A444E71}"/>
              </a:ext>
            </a:extLst>
          </p:cNvPr>
          <p:cNvSpPr>
            <a:spLocks noGrp="1"/>
          </p:cNvSpPr>
          <p:nvPr>
            <p:ph type="dt" sz="half" idx="10"/>
          </p:nvPr>
        </p:nvSpPr>
        <p:spPr/>
        <p:txBody>
          <a:bodyPr/>
          <a:lstStyle/>
          <a:p>
            <a:pPr>
              <a:defRPr/>
            </a:pPr>
            <a:r>
              <a:rPr lang="en-US"/>
              <a:t>December 4, 2018</a:t>
            </a:r>
            <a:endParaRPr lang="en-US" altLang="zh-CN"/>
          </a:p>
        </p:txBody>
      </p:sp>
      <p:pic>
        <p:nvPicPr>
          <p:cNvPr id="1026" name="Picture 2" descr="https://svs.gsfc.nasa.gov/vis/a000000/a004100/a004128/SlicesOfSDO_rotor_stand.Legend_print.jpg">
            <a:extLst>
              <a:ext uri="{FF2B5EF4-FFF2-40B4-BE49-F238E27FC236}">
                <a16:creationId xmlns:a16="http://schemas.microsoft.com/office/drawing/2014/main" id="{DDCB7EAA-F7F0-44AB-9F48-6E517D533FB3}"/>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bwMode="auto">
          <a:xfrm>
            <a:off x="5285381" y="18826"/>
            <a:ext cx="6906619" cy="6839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47489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5413"/>
            <a:ext cx="8229600" cy="686123"/>
          </a:xfrm>
        </p:spPr>
        <p:txBody>
          <a:bodyPr/>
          <a:lstStyle/>
          <a:p>
            <a:r>
              <a:rPr lang="en-US" dirty="0"/>
              <a:t>What We’ve Learned</a:t>
            </a:r>
          </a:p>
        </p:txBody>
      </p:sp>
      <mc:AlternateContent xmlns:mc="http://schemas.openxmlformats.org/markup-compatibility/2006">
        <mc:Choice xmlns:a14="http://schemas.microsoft.com/office/drawing/2010/main" Requires="a14">
          <p:sp>
            <p:nvSpPr>
              <p:cNvPr id="3" name="Text Placeholder 2"/>
              <p:cNvSpPr>
                <a:spLocks noGrp="1"/>
              </p:cNvSpPr>
              <p:nvPr>
                <p:ph type="body" sz="half" idx="1"/>
              </p:nvPr>
            </p:nvSpPr>
            <p:spPr>
              <a:xfrm>
                <a:off x="293615" y="761538"/>
                <a:ext cx="11635530" cy="5133654"/>
              </a:xfrm>
            </p:spPr>
            <p:txBody>
              <a:bodyPr/>
              <a:lstStyle/>
              <a:p>
                <a:r>
                  <a:rPr lang="en-US" sz="1800" dirty="0"/>
                  <a:t>You should understand the basic interior structure of the Sun, including a core </a:t>
                </a:r>
                <a14:m>
                  <m:oMath xmlns:m="http://schemas.openxmlformats.org/officeDocument/2006/math">
                    <m:r>
                      <a:rPr lang="en-US" sz="1800" i="1" dirty="0" smtClean="0">
                        <a:latin typeface="Cambria Math" panose="02040503050406030204" pitchFamily="18" charset="0"/>
                      </a:rPr>
                      <m:t>0</m:t>
                    </m:r>
                    <m:r>
                      <m:rPr>
                        <m:nor/>
                      </m:rPr>
                      <a:rPr lang="en-US" sz="1800" i="0" dirty="0" smtClean="0">
                        <a:latin typeface="Cambria Math" panose="02040503050406030204" pitchFamily="18" charset="0"/>
                      </a:rPr>
                      <m:t>-</m:t>
                    </m:r>
                    <m:r>
                      <a:rPr lang="en-US" sz="1800" i="1" dirty="0" smtClean="0">
                        <a:latin typeface="Cambria Math" panose="02040503050406030204" pitchFamily="18" charset="0"/>
                      </a:rPr>
                      <m:t>0.3 </m:t>
                    </m:r>
                    <m:r>
                      <a:rPr lang="en-US" sz="1800" i="1" dirty="0" smtClean="0">
                        <a:latin typeface="Cambria Math" panose="02040503050406030204" pitchFamily="18" charset="0"/>
                      </a:rPr>
                      <m:t>𝑅</m:t>
                    </m:r>
                    <m:r>
                      <a:rPr lang="en-US" sz="1800" i="1" baseline="-25000" dirty="0" smtClean="0">
                        <a:latin typeface="Cambria Math" panose="02040503050406030204" pitchFamily="18" charset="0"/>
                        <a:ea typeface="Cambria Math" panose="02040503050406030204" pitchFamily="18" charset="0"/>
                      </a:rPr>
                      <m:t>⨀</m:t>
                    </m:r>
                  </m:oMath>
                </a14:m>
                <a:r>
                  <a:rPr lang="en-US" sz="1800" dirty="0"/>
                  <a:t> where fusion energy is created, the radiative zone </a:t>
                </a:r>
                <a14:m>
                  <m:oMath xmlns:m="http://schemas.openxmlformats.org/officeDocument/2006/math">
                    <m:r>
                      <a:rPr lang="en-US" sz="1800" i="1" dirty="0">
                        <a:latin typeface="Cambria Math" panose="02040503050406030204" pitchFamily="18" charset="0"/>
                      </a:rPr>
                      <m:t>0.3</m:t>
                    </m:r>
                    <m:r>
                      <m:rPr>
                        <m:nor/>
                      </m:rPr>
                      <a:rPr lang="en-US" sz="1800" i="0" dirty="0">
                        <a:latin typeface="Cambria Math" panose="02040503050406030204" pitchFamily="18" charset="0"/>
                      </a:rPr>
                      <m:t>-</m:t>
                    </m:r>
                    <m:r>
                      <a:rPr lang="en-US" sz="1800" i="1" dirty="0">
                        <a:latin typeface="Cambria Math" panose="02040503050406030204" pitchFamily="18" charset="0"/>
                      </a:rPr>
                      <m:t>0.7</m:t>
                    </m:r>
                    <m:r>
                      <a:rPr lang="en-US" sz="1800" b="0" i="1" dirty="0" smtClean="0">
                        <a:latin typeface="Cambria Math" panose="02040503050406030204" pitchFamily="18" charset="0"/>
                      </a:rPr>
                      <m:t> </m:t>
                    </m:r>
                    <m:r>
                      <a:rPr lang="en-US" sz="1800" i="1" dirty="0">
                        <a:latin typeface="Cambria Math" panose="02040503050406030204" pitchFamily="18" charset="0"/>
                      </a:rPr>
                      <m:t>𝑅</m:t>
                    </m:r>
                    <m:r>
                      <a:rPr lang="en-US" sz="1800" i="1" baseline="-25000" dirty="0">
                        <a:latin typeface="Cambria Math" panose="02040503050406030204" pitchFamily="18" charset="0"/>
                        <a:ea typeface="Cambria Math" panose="02040503050406030204" pitchFamily="18" charset="0"/>
                      </a:rPr>
                      <m:t>⨀</m:t>
                    </m:r>
                  </m:oMath>
                </a14:m>
                <a:r>
                  <a:rPr lang="en-US" sz="1800" dirty="0"/>
                  <a:t>, where energy is carried very slowly by radiation, and </a:t>
                </a:r>
                <a14:m>
                  <m:oMath xmlns:m="http://schemas.openxmlformats.org/officeDocument/2006/math">
                    <m:r>
                      <a:rPr lang="en-US" sz="1800" i="1" dirty="0">
                        <a:latin typeface="Cambria Math" panose="02040503050406030204" pitchFamily="18" charset="0"/>
                      </a:rPr>
                      <m:t>0.7</m:t>
                    </m:r>
                    <m:r>
                      <m:rPr>
                        <m:nor/>
                      </m:rPr>
                      <a:rPr lang="en-US" sz="1800" i="0" dirty="0">
                        <a:latin typeface="Cambria Math" panose="02040503050406030204" pitchFamily="18" charset="0"/>
                      </a:rPr>
                      <m:t>-</m:t>
                    </m:r>
                    <m:r>
                      <a:rPr lang="en-US" sz="1800" i="1" dirty="0">
                        <a:latin typeface="Cambria Math" panose="02040503050406030204" pitchFamily="18" charset="0"/>
                      </a:rPr>
                      <m:t>1</m:t>
                    </m:r>
                    <m:r>
                      <a:rPr lang="en-US" sz="1800" i="1" dirty="0">
                        <a:latin typeface="Cambria Math" panose="02040503050406030204" pitchFamily="18" charset="0"/>
                      </a:rPr>
                      <m:t>𝑅</m:t>
                    </m:r>
                    <m:r>
                      <a:rPr lang="en-US" sz="1800" i="1" baseline="-25000" dirty="0">
                        <a:latin typeface="Cambria Math" panose="02040503050406030204" pitchFamily="18" charset="0"/>
                        <a:ea typeface="Cambria Math" panose="02040503050406030204" pitchFamily="18" charset="0"/>
                      </a:rPr>
                      <m:t>⨀</m:t>
                    </m:r>
                  </m:oMath>
                </a14:m>
                <a:r>
                  <a:rPr lang="en-US" sz="1800" dirty="0"/>
                  <a:t>, where energy is carried much more quickly to convective overturning.</a:t>
                </a:r>
              </a:p>
              <a:p>
                <a:r>
                  <a:rPr lang="en-US" sz="1800" dirty="0"/>
                  <a:t>You should know that the reactions mainly follow the proton-proton chain, although there are additional, minor reaction chains also at work.</a:t>
                </a:r>
              </a:p>
              <a:p>
                <a:r>
                  <a:rPr lang="en-US" sz="1800" dirty="0"/>
                  <a:t>You should know that there are two ways in which we can directly “observe” the interior, from the neutrinos produced in nuclear reactions, and from sound waves (helioseismology).</a:t>
                </a:r>
              </a:p>
              <a:p>
                <a:r>
                  <a:rPr lang="en-US" sz="1800" dirty="0"/>
                  <a:t>You should have a basic knowledge about the neutrino problem—an undercounting of neutrinos—which was finally solved by measuring all types of neutrinos and verifying that they can oscillate among different flavors (electron, tauon, and muon neutrinos).</a:t>
                </a:r>
              </a:p>
              <a:p>
                <a:r>
                  <a:rPr lang="en-US" sz="1800" dirty="0"/>
                  <a:t>You should know the names and characteristics of the several layers or regions of the solar atmosphere (photosphere, chromosphere, transition region, corona, and solar wind).  </a:t>
                </a:r>
              </a:p>
              <a:p>
                <a:r>
                  <a:rPr lang="en-US" sz="1800" dirty="0"/>
                  <a:t>You should have an appreciation for the general temperature differences, which govern their visibility in different wavelengths.  Photosphere—visible light.  Chromosphere—spectral lines. Corona—white light (during eclipses) or EUV.</a:t>
                </a:r>
              </a:p>
              <a:p>
                <a:r>
                  <a:rPr lang="en-US" sz="1800" dirty="0"/>
                  <a:t>You should understand the role the magnetic field plays, both as a source of energy for the atmosphere and as the force that guides the structure of the atmosphere.</a:t>
                </a:r>
              </a:p>
              <a:p>
                <a:endParaRPr lang="en-US" sz="1800" dirty="0"/>
              </a:p>
              <a:p>
                <a:endParaRPr lang="en-US" sz="1800" dirty="0"/>
              </a:p>
            </p:txBody>
          </p:sp>
        </mc:Choice>
        <mc:Fallback>
          <p:sp>
            <p:nvSpPr>
              <p:cNvPr id="3" name="Text Placeholder 2"/>
              <p:cNvSpPr>
                <a:spLocks noGrp="1" noRot="1" noChangeAspect="1" noMove="1" noResize="1" noEditPoints="1" noAdjustHandles="1" noChangeArrowheads="1" noChangeShapeType="1" noTextEdit="1"/>
              </p:cNvSpPr>
              <p:nvPr>
                <p:ph type="body" sz="half" idx="1"/>
              </p:nvPr>
            </p:nvSpPr>
            <p:spPr>
              <a:xfrm>
                <a:off x="293615" y="761538"/>
                <a:ext cx="11635530" cy="5133654"/>
              </a:xfrm>
              <a:blipFill>
                <a:blip r:embed="rId2"/>
                <a:stretch>
                  <a:fillRect l="-105" t="-713" r="-995" b="-950"/>
                </a:stretch>
              </a:blipFill>
            </p:spPr>
            <p:txBody>
              <a:bodyPr/>
              <a:lstStyle/>
              <a:p>
                <a:r>
                  <a:rPr lang="en-US">
                    <a:noFill/>
                  </a:rPr>
                  <a:t> </a:t>
                </a:r>
              </a:p>
            </p:txBody>
          </p:sp>
        </mc:Fallback>
      </mc:AlternateContent>
      <p:sp>
        <p:nvSpPr>
          <p:cNvPr id="6" name="Date Placeholder 5"/>
          <p:cNvSpPr>
            <a:spLocks noGrp="1"/>
          </p:cNvSpPr>
          <p:nvPr>
            <p:ph type="dt" sz="half" idx="10"/>
          </p:nvPr>
        </p:nvSpPr>
        <p:spPr/>
        <p:txBody>
          <a:bodyPr/>
          <a:lstStyle/>
          <a:p>
            <a:pPr>
              <a:defRPr/>
            </a:pPr>
            <a:r>
              <a:rPr lang="en-US"/>
              <a:t>December 4, 2018</a:t>
            </a:r>
            <a:endParaRPr lang="en-US" altLang="zh-CN"/>
          </a:p>
        </p:txBody>
      </p:sp>
    </p:spTree>
    <p:extLst>
      <p:ext uri="{BB962C8B-B14F-4D97-AF65-F5344CB8AC3E}">
        <p14:creationId xmlns:p14="http://schemas.microsoft.com/office/powerpoint/2010/main" val="370369235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1074" y="931"/>
            <a:ext cx="7898772" cy="914400"/>
          </a:xfrm>
        </p:spPr>
        <p:txBody>
          <a:bodyPr/>
          <a:lstStyle/>
          <a:p>
            <a:r>
              <a:rPr lang="en-US" dirty="0"/>
              <a:t>The Sun</a:t>
            </a:r>
          </a:p>
        </p:txBody>
      </p:sp>
      <p:sp>
        <p:nvSpPr>
          <p:cNvPr id="3" name="Text Placeholder 2"/>
          <p:cNvSpPr>
            <a:spLocks noGrp="1"/>
          </p:cNvSpPr>
          <p:nvPr>
            <p:ph type="body" sz="half" idx="1"/>
          </p:nvPr>
        </p:nvSpPr>
        <p:spPr>
          <a:xfrm>
            <a:off x="163688" y="783368"/>
            <a:ext cx="8106158" cy="5093774"/>
          </a:xfrm>
        </p:spPr>
        <p:txBody>
          <a:bodyPr>
            <a:noAutofit/>
          </a:bodyPr>
          <a:lstStyle/>
          <a:p>
            <a:r>
              <a:rPr lang="en-US" sz="1800" dirty="0"/>
              <a:t>Up to now, we have been focusing our attention on the solar nebula and its formation into a disk, then forming planets and the other debris of the solar system.</a:t>
            </a:r>
          </a:p>
          <a:p>
            <a:r>
              <a:rPr lang="en-US" sz="1800" dirty="0"/>
              <a:t>Finally, we will turn our attention to the “star” of the show, the object forming in the center of the cloud.  </a:t>
            </a:r>
          </a:p>
          <a:p>
            <a:r>
              <a:rPr lang="en-US" sz="1800" dirty="0"/>
              <a:t>We talked a bit about </a:t>
            </a:r>
            <a:r>
              <a:rPr lang="en-US" sz="1800" dirty="0" err="1"/>
              <a:t>protostars</a:t>
            </a:r>
            <a:r>
              <a:rPr lang="en-US" sz="1800" dirty="0"/>
              <a:t>, and how they shine by release of gravitational potential energy for the early stage of their existence. They attain the designation of a true star only when they begin to burn hydrogen into helium through nuclear fusion.</a:t>
            </a:r>
          </a:p>
          <a:p>
            <a:r>
              <a:rPr lang="en-US" sz="1800" dirty="0"/>
              <a:t>We will talk about that today, but first let’s discuss the physics and conditions of the interior of the Sun.</a:t>
            </a:r>
          </a:p>
          <a:p>
            <a:r>
              <a:rPr lang="en-US" sz="1800" dirty="0"/>
              <a:t>It may seem strange, but we know far more about the interior of the Sun than we do the interior of any planet, with the possible exception of the Earth. For many decades, this knowledge came from studies of stars, of which the Sun is but one example, and numerical (computer) models that incorporate our knowledge of physics.</a:t>
            </a:r>
          </a:p>
        </p:txBody>
      </p:sp>
      <p:sp>
        <p:nvSpPr>
          <p:cNvPr id="6" name="Date Placeholder 5"/>
          <p:cNvSpPr>
            <a:spLocks noGrp="1"/>
          </p:cNvSpPr>
          <p:nvPr>
            <p:ph type="dt" sz="half" idx="10"/>
          </p:nvPr>
        </p:nvSpPr>
        <p:spPr/>
        <p:txBody>
          <a:bodyPr/>
          <a:lstStyle/>
          <a:p>
            <a:pPr>
              <a:defRPr/>
            </a:pPr>
            <a:r>
              <a:rPr lang="en-US"/>
              <a:t>December 4, 2018</a:t>
            </a:r>
            <a:endParaRPr lang="en-US" altLang="zh-CN" dirty="0"/>
          </a:p>
        </p:txBody>
      </p:sp>
      <p:pic>
        <p:nvPicPr>
          <p:cNvPr id="4" name="Picture 2" descr="http://suntoday.lmsal.com/sdomedia/SunInTime/2017/09/06/l_HMI_cont_aiasca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7193" y="588143"/>
            <a:ext cx="402336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ntoday.lmsal.com/sdomedia/SunInTime/2017/09/06/l17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7193" y="588143"/>
            <a:ext cx="402336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ntoday.lmsal.com/sdomedia/SunInTime/2017/09/06/l01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7193" y="588143"/>
            <a:ext cx="4023360" cy="402336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p:cNvSpPr txBox="1">
            <a:spLocks/>
          </p:cNvSpPr>
          <p:nvPr/>
        </p:nvSpPr>
        <p:spPr bwMode="auto">
          <a:xfrm>
            <a:off x="163687" y="5384341"/>
            <a:ext cx="1188116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rgbClr val="9999FF"/>
              </a:buClr>
              <a:buSzPct val="80000"/>
              <a:buFont typeface="Wingdings" panose="05000000000000000000" pitchFamily="2" charset="2"/>
              <a:buChar char="q"/>
              <a:defRPr sz="3200">
                <a:solidFill>
                  <a:schemeClr val="bg2"/>
                </a:solidFill>
                <a:latin typeface="+mn-lt"/>
                <a:ea typeface="+mn-ea"/>
                <a:cs typeface="+mn-cs"/>
              </a:defRPr>
            </a:lvl1pPr>
            <a:lvl2pPr marL="742950" indent="-285750" algn="l" rtl="0" eaLnBrk="0" fontAlgn="base" hangingPunct="0">
              <a:spcBef>
                <a:spcPct val="20000"/>
              </a:spcBef>
              <a:spcAft>
                <a:spcPct val="0"/>
              </a:spcAft>
              <a:buClr>
                <a:srgbClr val="9999FF"/>
              </a:buClr>
              <a:buSzPct val="65000"/>
              <a:buFont typeface="Wingdings" panose="05000000000000000000" pitchFamily="2" charset="2"/>
              <a:buChar char="n"/>
              <a:defRPr sz="2800">
                <a:solidFill>
                  <a:schemeClr val="bg2"/>
                </a:solidFill>
                <a:latin typeface="+mn-lt"/>
              </a:defRPr>
            </a:lvl2pPr>
            <a:lvl3pPr marL="1143000" indent="-228600" algn="l" rtl="0" eaLnBrk="0" fontAlgn="base" hangingPunct="0">
              <a:spcBef>
                <a:spcPct val="20000"/>
              </a:spcBef>
              <a:spcAft>
                <a:spcPct val="0"/>
              </a:spcAft>
              <a:buClr>
                <a:srgbClr val="9999FF"/>
              </a:buClr>
              <a:buSzPct val="65000"/>
              <a:buFont typeface="Wingdings" panose="05000000000000000000" pitchFamily="2" charset="2"/>
              <a:buChar char="n"/>
              <a:defRPr sz="2400">
                <a:solidFill>
                  <a:schemeClr val="bg2"/>
                </a:solidFill>
                <a:latin typeface="+mn-lt"/>
              </a:defRPr>
            </a:lvl3pPr>
            <a:lvl4pPr marL="1600200" indent="-228600" algn="l" rtl="0" eaLnBrk="0" fontAlgn="base" hangingPunct="0">
              <a:spcBef>
                <a:spcPct val="20000"/>
              </a:spcBef>
              <a:spcAft>
                <a:spcPct val="0"/>
              </a:spcAft>
              <a:buClr>
                <a:srgbClr val="9999FF"/>
              </a:buClr>
              <a:buSzPct val="65000"/>
              <a:buFont typeface="Wingdings" panose="05000000000000000000" pitchFamily="2" charset="2"/>
              <a:buChar char="n"/>
              <a:defRPr sz="2000">
                <a:solidFill>
                  <a:schemeClr val="bg2"/>
                </a:solidFill>
                <a:latin typeface="+mn-lt"/>
              </a:defRPr>
            </a:lvl4pPr>
            <a:lvl5pPr marL="2057400" indent="-228600" algn="l" rtl="0" eaLnBrk="0" fontAlgn="base" hangingPunct="0">
              <a:spcBef>
                <a:spcPct val="20000"/>
              </a:spcBef>
              <a:spcAft>
                <a:spcPct val="0"/>
              </a:spcAft>
              <a:buClr>
                <a:srgbClr val="9999FF"/>
              </a:buClr>
              <a:buSzPct val="65000"/>
              <a:buFont typeface="Wingdings" panose="05000000000000000000" pitchFamily="2" charset="2"/>
              <a:buChar char="n"/>
              <a:defRPr sz="2000">
                <a:solidFill>
                  <a:schemeClr val="bg2"/>
                </a:solidFill>
                <a:latin typeface="+mn-lt"/>
              </a:defRPr>
            </a:lvl5pPr>
            <a:lvl6pPr marL="25146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6pPr>
            <a:lvl7pPr marL="29718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7pPr>
            <a:lvl8pPr marL="34290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8pPr>
            <a:lvl9pPr marL="38862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9pPr>
          </a:lstStyle>
          <a:p>
            <a:r>
              <a:rPr lang="en-US" sz="1800" kern="0" dirty="0"/>
              <a:t>Starting in the mid-1970s, however, the discovery of solar oscillations revolutionized our study of the Sun's interior, and in the process also firmed up our knowledge of the interiors of other stars.</a:t>
            </a:r>
          </a:p>
        </p:txBody>
      </p:sp>
      <p:sp>
        <p:nvSpPr>
          <p:cNvPr id="5" name="TextBox 4"/>
          <p:cNvSpPr txBox="1"/>
          <p:nvPr/>
        </p:nvSpPr>
        <p:spPr>
          <a:xfrm>
            <a:off x="8353928" y="4700184"/>
            <a:ext cx="3690926" cy="584775"/>
          </a:xfrm>
          <a:prstGeom prst="rect">
            <a:avLst/>
          </a:prstGeom>
          <a:noFill/>
        </p:spPr>
        <p:txBody>
          <a:bodyPr wrap="square" rtlCol="0">
            <a:spAutoFit/>
          </a:bodyPr>
          <a:lstStyle/>
          <a:p>
            <a:pPr algn="l"/>
            <a:r>
              <a:rPr lang="en-US" sz="1600" dirty="0"/>
              <a:t>Some images from the Solar Dynamics Observatory (SDO) space mission. </a:t>
            </a:r>
          </a:p>
        </p:txBody>
      </p:sp>
    </p:spTree>
    <p:extLst>
      <p:ext uri="{BB962C8B-B14F-4D97-AF65-F5344CB8AC3E}">
        <p14:creationId xmlns:p14="http://schemas.microsoft.com/office/powerpoint/2010/main" val="4257473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74" y="-27531"/>
            <a:ext cx="11368518" cy="914400"/>
          </a:xfrm>
        </p:spPr>
        <p:txBody>
          <a:bodyPr/>
          <a:lstStyle/>
          <a:p>
            <a:r>
              <a:rPr lang="en-US" dirty="0"/>
              <a:t>The Solar Interior</a:t>
            </a:r>
          </a:p>
        </p:txBody>
      </p:sp>
      <mc:AlternateContent xmlns:mc="http://schemas.openxmlformats.org/markup-compatibility/2006" xmlns:a14="http://schemas.microsoft.com/office/drawing/2010/main">
        <mc:Choice Requires="a14">
          <p:sp>
            <p:nvSpPr>
              <p:cNvPr id="3" name="Text Placeholder 2"/>
              <p:cNvSpPr>
                <a:spLocks noGrp="1"/>
              </p:cNvSpPr>
              <p:nvPr>
                <p:ph type="body" sz="half" idx="1"/>
              </p:nvPr>
            </p:nvSpPr>
            <p:spPr>
              <a:xfrm>
                <a:off x="226107" y="676556"/>
                <a:ext cx="11619052" cy="5324855"/>
              </a:xfrm>
            </p:spPr>
            <p:txBody>
              <a:bodyPr>
                <a:noAutofit/>
              </a:bodyPr>
              <a:lstStyle/>
              <a:p>
                <a:r>
                  <a:rPr lang="en-US" sz="1800" dirty="0"/>
                  <a:t>We will start with some simple scaling arguments like we did earlier for planets. First, the bulk density of the Sun is just </a:t>
                </a:r>
                <a14:m>
                  <m:oMath xmlns:m="http://schemas.openxmlformats.org/officeDocument/2006/math">
                    <m:d>
                      <m:dPr>
                        <m:begChr m:val="⟨"/>
                        <m:endChr m:val="⟩"/>
                        <m:ctrlPr>
                          <a:rPr lang="en-US" sz="1800" i="1" dirty="0" smtClean="0">
                            <a:latin typeface="Cambria Math" panose="02040503050406030204" pitchFamily="18" charset="0"/>
                          </a:rPr>
                        </m:ctrlPr>
                      </m:dPr>
                      <m:e>
                        <m:r>
                          <a:rPr lang="en-US" sz="1800" i="1" dirty="0" smtClean="0">
                            <a:latin typeface="Cambria Math" panose="02040503050406030204" pitchFamily="18" charset="0"/>
                            <a:ea typeface="Cambria Math" panose="02040503050406030204" pitchFamily="18" charset="0"/>
                          </a:rPr>
                          <m:t>𝜌</m:t>
                        </m:r>
                      </m:e>
                    </m:d>
                    <m:r>
                      <a:rPr lang="en-US" sz="1800" i="1" dirty="0" smtClean="0">
                        <a:latin typeface="Cambria Math" panose="02040503050406030204" pitchFamily="18" charset="0"/>
                      </a:rPr>
                      <m:t>=</m:t>
                    </m:r>
                    <m:f>
                      <m:fPr>
                        <m:ctrlPr>
                          <a:rPr lang="en-US" sz="1800" i="1" dirty="0" smtClean="0">
                            <a:latin typeface="Cambria Math" panose="02040503050406030204" pitchFamily="18" charset="0"/>
                          </a:rPr>
                        </m:ctrlPr>
                      </m:fPr>
                      <m:num>
                        <m:sSub>
                          <m:sSubPr>
                            <m:ctrlPr>
                              <a:rPr lang="en-US" sz="1800" i="1" dirty="0" smtClean="0">
                                <a:latin typeface="Cambria Math" panose="02040503050406030204" pitchFamily="18" charset="0"/>
                              </a:rPr>
                            </m:ctrlPr>
                          </m:sSubPr>
                          <m:e>
                            <m:r>
                              <a:rPr lang="en-US" sz="1800" b="0" i="1" dirty="0" smtClean="0">
                                <a:latin typeface="Cambria Math" panose="02040503050406030204" pitchFamily="18" charset="0"/>
                              </a:rPr>
                              <m:t>𝑀</m:t>
                            </m:r>
                          </m:e>
                          <m:sub>
                            <m:r>
                              <a:rPr lang="en-US" sz="1800" i="1" dirty="0" smtClean="0">
                                <a:latin typeface="Cambria Math" panose="02040503050406030204" pitchFamily="18" charset="0"/>
                                <a:ea typeface="Cambria Math" panose="02040503050406030204" pitchFamily="18" charset="0"/>
                              </a:rPr>
                              <m:t>⨀</m:t>
                            </m:r>
                          </m:sub>
                        </m:sSub>
                      </m:num>
                      <m:den>
                        <m:f>
                          <m:fPr>
                            <m:ctrlPr>
                              <a:rPr lang="en-US" sz="1800" b="0" i="1" dirty="0" smtClean="0">
                                <a:latin typeface="Cambria Math" panose="02040503050406030204" pitchFamily="18" charset="0"/>
                              </a:rPr>
                            </m:ctrlPr>
                          </m:fPr>
                          <m:num>
                            <m:r>
                              <a:rPr lang="en-US" sz="1800" b="0" i="1" dirty="0" smtClean="0">
                                <a:latin typeface="Cambria Math" panose="02040503050406030204" pitchFamily="18" charset="0"/>
                              </a:rPr>
                              <m:t>4</m:t>
                            </m:r>
                          </m:num>
                          <m:den>
                            <m:r>
                              <a:rPr lang="en-US" sz="1800" b="0" i="1" dirty="0" smtClean="0">
                                <a:latin typeface="Cambria Math" panose="02040503050406030204" pitchFamily="18" charset="0"/>
                              </a:rPr>
                              <m:t>3</m:t>
                            </m:r>
                          </m:den>
                        </m:f>
                        <m:r>
                          <a:rPr lang="en-US" sz="1800" b="0" i="1" dirty="0" smtClean="0">
                            <a:latin typeface="Cambria Math" panose="02040503050406030204" pitchFamily="18" charset="0"/>
                            <a:ea typeface="Cambria Math" panose="02040503050406030204" pitchFamily="18" charset="0"/>
                          </a:rPr>
                          <m:t>𝜋</m:t>
                        </m:r>
                        <m:sSubSup>
                          <m:sSubSupPr>
                            <m:ctrlPr>
                              <a:rPr lang="en-US" sz="1800" b="0" i="1" dirty="0" smtClean="0">
                                <a:latin typeface="Cambria Math" panose="02040503050406030204" pitchFamily="18" charset="0"/>
                                <a:ea typeface="Cambria Math" panose="02040503050406030204" pitchFamily="18" charset="0"/>
                              </a:rPr>
                            </m:ctrlPr>
                          </m:sSubSupPr>
                          <m:e>
                            <m:r>
                              <a:rPr lang="en-US" sz="1800" b="0" i="1" dirty="0" smtClean="0">
                                <a:latin typeface="Cambria Math" panose="02040503050406030204" pitchFamily="18" charset="0"/>
                                <a:ea typeface="Cambria Math" panose="02040503050406030204" pitchFamily="18" charset="0"/>
                              </a:rPr>
                              <m:t>𝑅</m:t>
                            </m:r>
                          </m:e>
                          <m:sub>
                            <m:r>
                              <a:rPr lang="en-US" sz="1800" i="1" dirty="0">
                                <a:latin typeface="Cambria Math" panose="02040503050406030204" pitchFamily="18" charset="0"/>
                                <a:ea typeface="Cambria Math" panose="02040503050406030204" pitchFamily="18" charset="0"/>
                              </a:rPr>
                              <m:t>⨀</m:t>
                            </m:r>
                          </m:sub>
                          <m:sup>
                            <m:r>
                              <a:rPr lang="en-US" sz="1800" b="0" i="1" dirty="0" smtClean="0">
                                <a:latin typeface="Cambria Math" panose="02040503050406030204" pitchFamily="18" charset="0"/>
                                <a:ea typeface="Cambria Math" panose="02040503050406030204" pitchFamily="18" charset="0"/>
                              </a:rPr>
                              <m:t>3</m:t>
                            </m:r>
                          </m:sup>
                        </m:sSubSup>
                      </m:den>
                    </m:f>
                    <m:r>
                      <a:rPr lang="en-US" sz="1800" b="0" i="1" dirty="0" smtClean="0">
                        <a:latin typeface="Cambria Math" panose="02040503050406030204" pitchFamily="18" charset="0"/>
                      </a:rPr>
                      <m:t>=</m:t>
                    </m:r>
                    <m:r>
                      <a:rPr lang="en-US" sz="1800" i="1" dirty="0">
                        <a:latin typeface="Cambria Math" panose="02040503050406030204" pitchFamily="18" charset="0"/>
                      </a:rPr>
                      <m:t>1410 </m:t>
                    </m:r>
                    <m:r>
                      <m:rPr>
                        <m:sty m:val="p"/>
                      </m:rPr>
                      <a:rPr lang="en-US" sz="1800" i="0" dirty="0">
                        <a:latin typeface="Cambria Math" panose="02040503050406030204" pitchFamily="18" charset="0"/>
                      </a:rPr>
                      <m:t>kg</m:t>
                    </m:r>
                    <m:r>
                      <a:rPr lang="en-US" sz="1800" i="0" dirty="0">
                        <a:latin typeface="Cambria Math" panose="02040503050406030204" pitchFamily="18" charset="0"/>
                      </a:rPr>
                      <m:t> </m:t>
                    </m:r>
                    <m:sSup>
                      <m:sSupPr>
                        <m:ctrlPr>
                          <a:rPr lang="en-US" sz="1800" i="1" dirty="0" smtClean="0">
                            <a:latin typeface="Cambria Math" panose="02040503050406030204" pitchFamily="18" charset="0"/>
                          </a:rPr>
                        </m:ctrlPr>
                      </m:sSupPr>
                      <m:e>
                        <m:r>
                          <m:rPr>
                            <m:sty m:val="p"/>
                          </m:rPr>
                          <a:rPr lang="en-US" sz="1800" b="0" i="0" dirty="0" smtClean="0">
                            <a:latin typeface="Cambria Math" panose="02040503050406030204" pitchFamily="18" charset="0"/>
                          </a:rPr>
                          <m:t>m</m:t>
                        </m:r>
                      </m:e>
                      <m:sup>
                        <m:r>
                          <a:rPr lang="en-US" sz="1800" b="0" i="0" dirty="0" smtClean="0">
                            <a:latin typeface="Cambria Math" panose="02040503050406030204" pitchFamily="18" charset="0"/>
                          </a:rPr>
                          <m:t>−3</m:t>
                        </m:r>
                      </m:sup>
                    </m:sSup>
                  </m:oMath>
                </a14:m>
                <a:r>
                  <a:rPr lang="en-US" sz="1800" dirty="0"/>
                  <a:t>. </a:t>
                </a:r>
              </a:p>
              <a:p>
                <a:r>
                  <a:rPr lang="en-US" sz="1800" dirty="0"/>
                  <a:t>Its composition is given in terms of three ratios:</a:t>
                </a:r>
              </a:p>
              <a:p>
                <a:pPr lvl="1"/>
                <a14:m>
                  <m:oMath xmlns:m="http://schemas.openxmlformats.org/officeDocument/2006/math">
                    <m:r>
                      <a:rPr lang="en-US" sz="1400" i="1" dirty="0" smtClean="0">
                        <a:latin typeface="Cambria Math" panose="02040503050406030204" pitchFamily="18" charset="0"/>
                      </a:rPr>
                      <m:t>𝑋</m:t>
                    </m:r>
                    <m:r>
                      <a:rPr lang="en-US" sz="1400" i="1" dirty="0" smtClean="0">
                        <a:latin typeface="Cambria Math" panose="02040503050406030204" pitchFamily="18" charset="0"/>
                      </a:rPr>
                      <m:t> = </m:t>
                    </m:r>
                    <m:r>
                      <a:rPr lang="en-US" sz="1400" i="1" dirty="0" err="1">
                        <a:latin typeface="Cambria Math" panose="02040503050406030204" pitchFamily="18" charset="0"/>
                      </a:rPr>
                      <m:t>𝑚</m:t>
                    </m:r>
                    <m:r>
                      <m:rPr>
                        <m:sty m:val="p"/>
                      </m:rPr>
                      <a:rPr lang="en-US" sz="1400" i="0" baseline="-25000" dirty="0" err="1">
                        <a:latin typeface="Cambria Math" panose="02040503050406030204" pitchFamily="18" charset="0"/>
                      </a:rPr>
                      <m:t>H</m:t>
                    </m:r>
                    <m:r>
                      <a:rPr lang="en-US" sz="1400" i="1" dirty="0" err="1">
                        <a:latin typeface="Cambria Math" panose="02040503050406030204" pitchFamily="18" charset="0"/>
                      </a:rPr>
                      <m:t>𝑛</m:t>
                    </m:r>
                    <m:r>
                      <m:rPr>
                        <m:sty m:val="p"/>
                      </m:rPr>
                      <a:rPr lang="en-US" sz="1400" i="0" baseline="-25000" dirty="0" err="1">
                        <a:latin typeface="Cambria Math" panose="02040503050406030204" pitchFamily="18" charset="0"/>
                      </a:rPr>
                      <m:t>H</m:t>
                    </m:r>
                    <m:r>
                      <a:rPr lang="en-US" sz="1400" i="1" dirty="0">
                        <a:latin typeface="Cambria Math" panose="02040503050406030204" pitchFamily="18" charset="0"/>
                      </a:rPr>
                      <m:t>/</m:t>
                    </m:r>
                    <m:d>
                      <m:dPr>
                        <m:begChr m:val="⟨"/>
                        <m:endChr m:val="⟩"/>
                        <m:ctrlPr>
                          <a:rPr lang="en-US" sz="1400" i="1" dirty="0" smtClean="0">
                            <a:latin typeface="Cambria Math" panose="02040503050406030204" pitchFamily="18" charset="0"/>
                          </a:rPr>
                        </m:ctrlPr>
                      </m:dPr>
                      <m:e>
                        <m:r>
                          <a:rPr lang="en-US" sz="1400" i="1" dirty="0" smtClean="0">
                            <a:latin typeface="Cambria Math" panose="02040503050406030204" pitchFamily="18" charset="0"/>
                            <a:ea typeface="Cambria Math" panose="02040503050406030204" pitchFamily="18" charset="0"/>
                          </a:rPr>
                          <m:t>𝜌</m:t>
                        </m:r>
                      </m:e>
                    </m:d>
                    <m:r>
                      <a:rPr lang="en-US" sz="1400" i="1" dirty="0">
                        <a:latin typeface="Cambria Math" panose="02040503050406030204" pitchFamily="18" charset="0"/>
                      </a:rPr>
                      <m:t> </m:t>
                    </m:r>
                  </m:oMath>
                </a14:m>
                <a:r>
                  <a:rPr lang="en-US" sz="1400" dirty="0"/>
                  <a:t>(ratio of density of hydrogen to bulk density)</a:t>
                </a:r>
              </a:p>
              <a:p>
                <a:pPr lvl="1"/>
                <a14:m>
                  <m:oMath xmlns:m="http://schemas.openxmlformats.org/officeDocument/2006/math">
                    <m:r>
                      <a:rPr lang="en-US" sz="1400" i="1" dirty="0" smtClean="0">
                        <a:latin typeface="Cambria Math" panose="02040503050406030204" pitchFamily="18" charset="0"/>
                      </a:rPr>
                      <m:t>𝑌</m:t>
                    </m:r>
                    <m:r>
                      <a:rPr lang="en-US" sz="1400" i="1" dirty="0" smtClean="0">
                        <a:latin typeface="Cambria Math" panose="02040503050406030204" pitchFamily="18" charset="0"/>
                      </a:rPr>
                      <m:t> = </m:t>
                    </m:r>
                    <m:r>
                      <a:rPr lang="en-US" sz="1400" i="1" dirty="0" err="1">
                        <a:latin typeface="Cambria Math" panose="02040503050406030204" pitchFamily="18" charset="0"/>
                      </a:rPr>
                      <m:t>𝑚</m:t>
                    </m:r>
                    <m:r>
                      <m:rPr>
                        <m:sty m:val="p"/>
                      </m:rPr>
                      <a:rPr lang="en-US" sz="1400" i="0" baseline="-25000" dirty="0" err="1">
                        <a:latin typeface="Cambria Math" panose="02040503050406030204" pitchFamily="18" charset="0"/>
                      </a:rPr>
                      <m:t>He</m:t>
                    </m:r>
                    <m:r>
                      <a:rPr lang="en-US" sz="1400" i="1" dirty="0" err="1">
                        <a:latin typeface="Cambria Math" panose="02040503050406030204" pitchFamily="18" charset="0"/>
                      </a:rPr>
                      <m:t>𝑛</m:t>
                    </m:r>
                    <m:r>
                      <m:rPr>
                        <m:sty m:val="p"/>
                      </m:rPr>
                      <a:rPr lang="en-US" sz="1400" i="0" baseline="-25000" dirty="0" err="1">
                        <a:latin typeface="Cambria Math" panose="02040503050406030204" pitchFamily="18" charset="0"/>
                      </a:rPr>
                      <m:t>He</m:t>
                    </m:r>
                    <m:r>
                      <a:rPr lang="en-US" sz="1400" i="1" dirty="0">
                        <a:latin typeface="Cambria Math" panose="02040503050406030204" pitchFamily="18" charset="0"/>
                      </a:rPr>
                      <m:t>/</m:t>
                    </m:r>
                    <m:d>
                      <m:dPr>
                        <m:begChr m:val="⟨"/>
                        <m:endChr m:val="⟩"/>
                        <m:ctrlPr>
                          <a:rPr lang="en-US" sz="1400" i="1" dirty="0">
                            <a:latin typeface="Cambria Math" panose="02040503050406030204" pitchFamily="18" charset="0"/>
                          </a:rPr>
                        </m:ctrlPr>
                      </m:dPr>
                      <m:e>
                        <m:r>
                          <a:rPr lang="en-US" sz="1400" i="1" dirty="0">
                            <a:latin typeface="Cambria Math" panose="02040503050406030204" pitchFamily="18" charset="0"/>
                            <a:ea typeface="Cambria Math" panose="02040503050406030204" pitchFamily="18" charset="0"/>
                          </a:rPr>
                          <m:t>𝜌</m:t>
                        </m:r>
                      </m:e>
                    </m:d>
                  </m:oMath>
                </a14:m>
                <a:r>
                  <a:rPr lang="en-US" sz="1400" dirty="0"/>
                  <a:t> (ratio of density of helium to bulk density)</a:t>
                </a:r>
              </a:p>
              <a:p>
                <a:pPr lvl="1"/>
                <a14:m>
                  <m:oMath xmlns:m="http://schemas.openxmlformats.org/officeDocument/2006/math">
                    <m:r>
                      <a:rPr lang="en-US" sz="1400" i="1" dirty="0" smtClean="0">
                        <a:latin typeface="Cambria Math" panose="02040503050406030204" pitchFamily="18" charset="0"/>
                      </a:rPr>
                      <m:t>𝑍</m:t>
                    </m:r>
                    <m:r>
                      <a:rPr lang="en-US" sz="1400" i="1" dirty="0" smtClean="0">
                        <a:latin typeface="Cambria Math" panose="02040503050406030204" pitchFamily="18" charset="0"/>
                      </a:rPr>
                      <m:t> = </m:t>
                    </m:r>
                    <m:r>
                      <a:rPr lang="en-US" sz="1400" i="1" dirty="0" err="1">
                        <a:latin typeface="Cambria Math" panose="02040503050406030204" pitchFamily="18" charset="0"/>
                      </a:rPr>
                      <m:t>𝑚</m:t>
                    </m:r>
                    <m:r>
                      <m:rPr>
                        <m:sty m:val="p"/>
                      </m:rPr>
                      <a:rPr lang="en-US" sz="1400" i="0" baseline="-25000" dirty="0" err="1">
                        <a:latin typeface="Cambria Math" panose="02040503050406030204" pitchFamily="18" charset="0"/>
                      </a:rPr>
                      <m:t>Z</m:t>
                    </m:r>
                    <m:r>
                      <a:rPr lang="en-US" sz="1400" i="1" dirty="0" err="1">
                        <a:latin typeface="Cambria Math" panose="02040503050406030204" pitchFamily="18" charset="0"/>
                      </a:rPr>
                      <m:t>𝑛</m:t>
                    </m:r>
                    <m:r>
                      <m:rPr>
                        <m:sty m:val="p"/>
                      </m:rPr>
                      <a:rPr lang="en-US" sz="1400" i="0" baseline="-25000" dirty="0" err="1">
                        <a:latin typeface="Cambria Math" panose="02040503050406030204" pitchFamily="18" charset="0"/>
                      </a:rPr>
                      <m:t>Z</m:t>
                    </m:r>
                    <m:r>
                      <a:rPr lang="en-US" sz="1400" i="1" dirty="0">
                        <a:latin typeface="Cambria Math" panose="02040503050406030204" pitchFamily="18" charset="0"/>
                      </a:rPr>
                      <m:t>/</m:t>
                    </m:r>
                    <m:d>
                      <m:dPr>
                        <m:begChr m:val="⟨"/>
                        <m:endChr m:val="⟩"/>
                        <m:ctrlPr>
                          <a:rPr lang="en-US" sz="1400" i="1" dirty="0">
                            <a:latin typeface="Cambria Math" panose="02040503050406030204" pitchFamily="18" charset="0"/>
                          </a:rPr>
                        </m:ctrlPr>
                      </m:dPr>
                      <m:e>
                        <m:r>
                          <a:rPr lang="en-US" sz="1400" i="1" dirty="0">
                            <a:latin typeface="Cambria Math" panose="02040503050406030204" pitchFamily="18" charset="0"/>
                            <a:ea typeface="Cambria Math" panose="02040503050406030204" pitchFamily="18" charset="0"/>
                          </a:rPr>
                          <m:t>𝜌</m:t>
                        </m:r>
                      </m:e>
                    </m:d>
                  </m:oMath>
                </a14:m>
                <a:r>
                  <a:rPr lang="en-US" sz="1400" dirty="0"/>
                  <a:t> (ratio of density of everything else to bulk density)</a:t>
                </a:r>
              </a:p>
              <a:p>
                <a:r>
                  <a:rPr lang="en-US" sz="1800" dirty="0"/>
                  <a:t>At the surface of the Sun (and throughout most of its interior), we have the values </a:t>
                </a:r>
                <a14:m>
                  <m:oMath xmlns:m="http://schemas.openxmlformats.org/officeDocument/2006/math">
                    <m:r>
                      <a:rPr lang="en-US" sz="1800" i="1" dirty="0" smtClean="0">
                        <a:latin typeface="Cambria Math" panose="02040503050406030204" pitchFamily="18" charset="0"/>
                      </a:rPr>
                      <m:t>𝑋</m:t>
                    </m:r>
                    <m:r>
                      <a:rPr lang="en-US" sz="1800" i="1" dirty="0" smtClean="0">
                        <a:latin typeface="Cambria Math" panose="02040503050406030204" pitchFamily="18" charset="0"/>
                      </a:rPr>
                      <m:t>=0.73, </m:t>
                    </m:r>
                    <m:r>
                      <a:rPr lang="en-US" sz="1800" i="1" dirty="0" smtClean="0">
                        <a:latin typeface="Cambria Math" panose="02040503050406030204" pitchFamily="18" charset="0"/>
                      </a:rPr>
                      <m:t>𝑌</m:t>
                    </m:r>
                    <m:r>
                      <a:rPr lang="en-US" sz="1800" i="1" dirty="0" smtClean="0">
                        <a:latin typeface="Cambria Math" panose="02040503050406030204" pitchFamily="18" charset="0"/>
                      </a:rPr>
                      <m:t>=0.26,</m:t>
                    </m:r>
                  </m:oMath>
                </a14:m>
                <a:r>
                  <a:rPr lang="en-US" sz="1800" dirty="0"/>
                  <a:t> and </a:t>
                </a:r>
                <a14:m>
                  <m:oMath xmlns:m="http://schemas.openxmlformats.org/officeDocument/2006/math">
                    <m:r>
                      <a:rPr lang="en-US" sz="1800" i="1" dirty="0" smtClean="0">
                        <a:latin typeface="Cambria Math" panose="02040503050406030204" pitchFamily="18" charset="0"/>
                      </a:rPr>
                      <m:t>𝑍</m:t>
                    </m:r>
                    <m:r>
                      <a:rPr lang="en-US" sz="1800" i="1" dirty="0" smtClean="0">
                        <a:latin typeface="Cambria Math" panose="02040503050406030204" pitchFamily="18" charset="0"/>
                      </a:rPr>
                      <m:t>=0.01</m:t>
                    </m:r>
                  </m:oMath>
                </a14:m>
                <a:r>
                  <a:rPr lang="en-US" sz="1800" dirty="0"/>
                  <a:t>. This means that the Sun is mostly (</a:t>
                </a:r>
                <a14:m>
                  <m:oMath xmlns:m="http://schemas.openxmlformats.org/officeDocument/2006/math">
                    <m:r>
                      <a:rPr lang="en-US" sz="1800" i="1" dirty="0" smtClean="0">
                        <a:latin typeface="Cambria Math" panose="02040503050406030204" pitchFamily="18" charset="0"/>
                      </a:rPr>
                      <m:t>&gt;90% </m:t>
                    </m:r>
                  </m:oMath>
                </a14:m>
                <a:r>
                  <a:rPr lang="en-US" sz="1800" dirty="0"/>
                  <a:t>by number) hydrogen, the rest (</a:t>
                </a:r>
                <a14:m>
                  <m:oMath xmlns:m="http://schemas.openxmlformats.org/officeDocument/2006/math">
                    <m:r>
                      <a:rPr lang="en-US" sz="1800" i="1" dirty="0" smtClean="0">
                        <a:latin typeface="Cambria Math" panose="02040503050406030204" pitchFamily="18" charset="0"/>
                      </a:rPr>
                      <m:t>~10%</m:t>
                    </m:r>
                  </m:oMath>
                </a14:m>
                <a:r>
                  <a:rPr lang="en-US" sz="1800" dirty="0"/>
                  <a:t>) is helium, with a tiny fraction being something else (e.g. carbon, oxygen, iron, etc.). </a:t>
                </a:r>
              </a:p>
              <a:p>
                <a:r>
                  <a:rPr lang="en-US" sz="1800" dirty="0"/>
                  <a:t>These composition numbers come from spectral measurements of the light from the surface of the Sun, where we see many spectral lines from which the composition can be determined. </a:t>
                </a:r>
              </a:p>
              <a:p>
                <a:r>
                  <a:rPr lang="en-US" sz="1800" dirty="0"/>
                  <a:t>However, the composition can change with depth in the Sun, mostly because the core of the Sun is a nuclear furnace that is converting hydrogen to helium through the process of nuclear fusion. To determine that, we have to rely on numerical models, and know the rate of this conversion, plus the overall age of the Sun.</a:t>
                </a:r>
              </a:p>
              <a:p>
                <a:r>
                  <a:rPr lang="en-US" sz="1800" dirty="0"/>
                  <a:t>But the rate of the conversion depends also on the interior conditions such as temperature, density, and pressure.  Higher temperatures cause the rate of nuclear fusion to increase, and vice versa.</a:t>
                </a:r>
              </a:p>
              <a:p>
                <a:r>
                  <a:rPr lang="en-US" sz="1800" dirty="0"/>
                  <a:t>A star must maintain equilibrium, gravity balanced by the outward pressure from the nuclear fusion rate.</a:t>
                </a:r>
              </a:p>
            </p:txBody>
          </p:sp>
        </mc:Choice>
        <mc:Fallback xmlns="">
          <p:sp>
            <p:nvSpPr>
              <p:cNvPr id="3" name="Text Placeholder 2"/>
              <p:cNvSpPr>
                <a:spLocks noGrp="1" noRot="1" noChangeAspect="1" noMove="1" noResize="1" noEditPoints="1" noAdjustHandles="1" noChangeArrowheads="1" noChangeShapeType="1" noTextEdit="1"/>
              </p:cNvSpPr>
              <p:nvPr>
                <p:ph type="body" sz="half" idx="1"/>
              </p:nvPr>
            </p:nvSpPr>
            <p:spPr>
              <a:xfrm>
                <a:off x="226107" y="676556"/>
                <a:ext cx="11619052" cy="5324855"/>
              </a:xfrm>
              <a:blipFill rotWithShape="0">
                <a:blip r:embed="rId2"/>
                <a:stretch>
                  <a:fillRect l="-105" t="-687" r="-630" b="-573"/>
                </a:stretch>
              </a:blipFill>
            </p:spPr>
            <p:txBody>
              <a:bodyPr/>
              <a:lstStyle/>
              <a:p>
                <a:r>
                  <a:rPr lang="en-US">
                    <a:noFill/>
                  </a:rPr>
                  <a:t> </a:t>
                </a:r>
              </a:p>
            </p:txBody>
          </p:sp>
        </mc:Fallback>
      </mc:AlternateContent>
      <p:sp>
        <p:nvSpPr>
          <p:cNvPr id="6" name="Date Placeholder 5"/>
          <p:cNvSpPr>
            <a:spLocks noGrp="1"/>
          </p:cNvSpPr>
          <p:nvPr>
            <p:ph type="dt" sz="half" idx="10"/>
          </p:nvPr>
        </p:nvSpPr>
        <p:spPr/>
        <p:txBody>
          <a:bodyPr/>
          <a:lstStyle/>
          <a:p>
            <a:pPr>
              <a:defRPr/>
            </a:pPr>
            <a:r>
              <a:rPr lang="en-US"/>
              <a:t>December 4, 2018</a:t>
            </a:r>
            <a:endParaRPr lang="en-US" altLang="zh-CN" dirty="0"/>
          </a:p>
        </p:txBody>
      </p:sp>
    </p:spTree>
    <p:extLst>
      <p:ext uri="{BB962C8B-B14F-4D97-AF65-F5344CB8AC3E}">
        <p14:creationId xmlns:p14="http://schemas.microsoft.com/office/powerpoint/2010/main" val="167659678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74" y="-27531"/>
            <a:ext cx="11368518" cy="914400"/>
          </a:xfrm>
        </p:spPr>
        <p:txBody>
          <a:bodyPr/>
          <a:lstStyle/>
          <a:p>
            <a:r>
              <a:rPr lang="en-US" dirty="0"/>
              <a:t>Conditions in the Solar Interior</a:t>
            </a:r>
          </a:p>
        </p:txBody>
      </p:sp>
      <mc:AlternateContent xmlns:mc="http://schemas.openxmlformats.org/markup-compatibility/2006" xmlns:a14="http://schemas.microsoft.com/office/drawing/2010/main">
        <mc:Choice Requires="a14">
          <p:sp>
            <p:nvSpPr>
              <p:cNvPr id="3" name="Text Placeholder 2"/>
              <p:cNvSpPr>
                <a:spLocks noGrp="1"/>
              </p:cNvSpPr>
              <p:nvPr>
                <p:ph type="body" sz="half" idx="1"/>
              </p:nvPr>
            </p:nvSpPr>
            <p:spPr>
              <a:xfrm>
                <a:off x="371073" y="676556"/>
                <a:ext cx="11474085" cy="5324855"/>
              </a:xfrm>
            </p:spPr>
            <p:txBody>
              <a:bodyPr>
                <a:noAutofit/>
              </a:bodyPr>
              <a:lstStyle/>
              <a:p>
                <a:r>
                  <a:rPr lang="en-US" sz="1800" dirty="0"/>
                  <a:t>As before, we can estimate the central pressure in the Sun from the equation of hydrostatic equilibrium,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𝑑𝑃</m:t>
                        </m:r>
                      </m:num>
                      <m:den>
                        <m:r>
                          <a:rPr lang="en-US" sz="1800" b="0" i="1" smtClean="0">
                            <a:latin typeface="Cambria Math" panose="02040503050406030204" pitchFamily="18" charset="0"/>
                          </a:rPr>
                          <m:t>𝑑𝑟</m:t>
                        </m:r>
                      </m:den>
                    </m:f>
                    <m:r>
                      <a:rPr lang="en-US" sz="1800" b="0" i="1" smtClean="0">
                        <a:latin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rPr>
                          <m:t>𝐺𝑀</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𝑟</m:t>
                            </m:r>
                          </m:e>
                        </m:d>
                        <m:r>
                          <a:rPr lang="en-US" sz="1800" b="0" i="1" smtClean="0">
                            <a:latin typeface="Cambria Math" panose="02040503050406030204" pitchFamily="18" charset="0"/>
                            <a:ea typeface="Cambria Math" panose="02040503050406030204" pitchFamily="18" charset="0"/>
                          </a:rPr>
                          <m:t>𝜌</m:t>
                        </m:r>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𝑟</m:t>
                            </m:r>
                          </m:e>
                        </m:d>
                      </m:num>
                      <m:den>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𝑟</m:t>
                            </m:r>
                          </m:e>
                          <m:sup>
                            <m:r>
                              <a:rPr lang="en-US" sz="1800" b="0" i="1" smtClean="0">
                                <a:latin typeface="Cambria Math" panose="02040503050406030204" pitchFamily="18" charset="0"/>
                                <a:ea typeface="Cambria Math" panose="02040503050406030204" pitchFamily="18" charset="0"/>
                              </a:rPr>
                              <m:t>2</m:t>
                            </m:r>
                          </m:sup>
                        </m:sSup>
                      </m:den>
                    </m:f>
                  </m:oMath>
                </a14:m>
                <a:r>
                  <a:rPr lang="en-US" sz="1800" dirty="0"/>
                  <a:t> .  The central pressure is found by assuming a constant density equal to the bulk density, which leads to:</a:t>
                </a:r>
              </a:p>
              <a:p>
                <a:endParaRPr lang="en-US" sz="1800" dirty="0"/>
              </a:p>
              <a:p>
                <a:r>
                  <a:rPr lang="en-US" sz="1800" dirty="0"/>
                  <a:t>Plugging in the numbers, we get </a:t>
                </a:r>
                <a14:m>
                  <m:oMath xmlns:m="http://schemas.openxmlformats.org/officeDocument/2006/math">
                    <m:sSub>
                      <m:sSubPr>
                        <m:ctrlPr>
                          <a:rPr lang="en-US" sz="1800" i="1" smtClean="0">
                            <a:solidFill>
                              <a:srgbClr val="FF0000"/>
                            </a:solidFill>
                            <a:latin typeface="Cambria Math" panose="02040503050406030204" pitchFamily="18" charset="0"/>
                          </a:rPr>
                        </m:ctrlPr>
                      </m:sSubPr>
                      <m:e>
                        <m:r>
                          <a:rPr lang="en-US" sz="1800" b="0" i="1" smtClean="0">
                            <a:solidFill>
                              <a:srgbClr val="FF0000"/>
                            </a:solidFill>
                            <a:latin typeface="Cambria Math" panose="02040503050406030204" pitchFamily="18" charset="0"/>
                          </a:rPr>
                          <m:t>𝑃</m:t>
                        </m:r>
                      </m:e>
                      <m:sub>
                        <m:r>
                          <a:rPr lang="en-US" sz="1800" b="0" i="1" smtClean="0">
                            <a:solidFill>
                              <a:srgbClr val="FF0000"/>
                            </a:solidFill>
                            <a:latin typeface="Cambria Math" panose="02040503050406030204" pitchFamily="18" charset="0"/>
                          </a:rPr>
                          <m:t>𝑐</m:t>
                        </m:r>
                      </m:sub>
                    </m:sSub>
                    <m:r>
                      <a:rPr lang="en-US" sz="1800" b="0" i="1" smtClean="0">
                        <a:solidFill>
                          <a:srgbClr val="FF0000"/>
                        </a:solidFill>
                        <a:latin typeface="Cambria Math" panose="02040503050406030204" pitchFamily="18" charset="0"/>
                      </a:rPr>
                      <m:t>=2.7</m:t>
                    </m:r>
                    <m:r>
                      <a:rPr lang="en-US" sz="1800" b="0" i="1" smtClean="0">
                        <a:solidFill>
                          <a:srgbClr val="FF0000"/>
                        </a:solidFill>
                        <a:latin typeface="Cambria Math" panose="02040503050406030204" pitchFamily="18" charset="0"/>
                        <a:ea typeface="Cambria Math" panose="02040503050406030204" pitchFamily="18" charset="0"/>
                      </a:rPr>
                      <m:t>×</m:t>
                    </m:r>
                    <m:sSup>
                      <m:sSupPr>
                        <m:ctrlPr>
                          <a:rPr lang="en-US" sz="1800" b="0" i="1" smtClean="0">
                            <a:solidFill>
                              <a:srgbClr val="FF0000"/>
                            </a:solidFill>
                            <a:latin typeface="Cambria Math" panose="02040503050406030204" pitchFamily="18" charset="0"/>
                            <a:ea typeface="Cambria Math" panose="02040503050406030204" pitchFamily="18" charset="0"/>
                          </a:rPr>
                        </m:ctrlPr>
                      </m:sSupPr>
                      <m:e>
                        <m:r>
                          <a:rPr lang="en-US" sz="1800" b="0" i="1" smtClean="0">
                            <a:solidFill>
                              <a:srgbClr val="FF0000"/>
                            </a:solidFill>
                            <a:latin typeface="Cambria Math" panose="02040503050406030204" pitchFamily="18" charset="0"/>
                            <a:ea typeface="Cambria Math" panose="02040503050406030204" pitchFamily="18" charset="0"/>
                          </a:rPr>
                          <m:t>10</m:t>
                        </m:r>
                      </m:e>
                      <m:sup>
                        <m:r>
                          <a:rPr lang="en-US" sz="1800" b="0" i="1" smtClean="0">
                            <a:solidFill>
                              <a:srgbClr val="FF0000"/>
                            </a:solidFill>
                            <a:latin typeface="Cambria Math" panose="02040503050406030204" pitchFamily="18" charset="0"/>
                            <a:ea typeface="Cambria Math" panose="02040503050406030204" pitchFamily="18" charset="0"/>
                          </a:rPr>
                          <m:t>14</m:t>
                        </m:r>
                      </m:sup>
                    </m:sSup>
                    <m:r>
                      <a:rPr lang="en-US" sz="1800" b="0" i="1" smtClean="0">
                        <a:solidFill>
                          <a:srgbClr val="FF0000"/>
                        </a:solidFill>
                        <a:latin typeface="Cambria Math" panose="02040503050406030204" pitchFamily="18" charset="0"/>
                        <a:ea typeface="Cambria Math" panose="02040503050406030204" pitchFamily="18" charset="0"/>
                      </a:rPr>
                      <m:t> </m:t>
                    </m:r>
                    <m:r>
                      <m:rPr>
                        <m:sty m:val="p"/>
                      </m:rPr>
                      <a:rPr lang="en-US" sz="1800" b="0" i="0" smtClean="0">
                        <a:solidFill>
                          <a:srgbClr val="FF0000"/>
                        </a:solidFill>
                        <a:latin typeface="Cambria Math" panose="02040503050406030204" pitchFamily="18" charset="0"/>
                        <a:ea typeface="Cambria Math" panose="02040503050406030204" pitchFamily="18" charset="0"/>
                      </a:rPr>
                      <m:t>Pa</m:t>
                    </m:r>
                    <m:r>
                      <a:rPr lang="en-US" sz="1800" b="0" i="0" smtClean="0">
                        <a:solidFill>
                          <a:srgbClr val="FF0000"/>
                        </a:solidFill>
                        <a:latin typeface="Cambria Math" panose="02040503050406030204" pitchFamily="18" charset="0"/>
                        <a:ea typeface="Cambria Math" panose="02040503050406030204" pitchFamily="18" charset="0"/>
                      </a:rPr>
                      <m:t>=</m:t>
                    </m:r>
                    <m:r>
                      <a:rPr lang="en-US" sz="1800" i="1">
                        <a:solidFill>
                          <a:srgbClr val="FF0000"/>
                        </a:solidFill>
                        <a:latin typeface="Cambria Math" panose="02040503050406030204" pitchFamily="18" charset="0"/>
                      </a:rPr>
                      <m:t>2.7</m:t>
                    </m:r>
                    <m:r>
                      <a:rPr lang="en-US" sz="1800" i="1">
                        <a:solidFill>
                          <a:srgbClr val="FF0000"/>
                        </a:solidFill>
                        <a:latin typeface="Cambria Math" panose="02040503050406030204" pitchFamily="18" charset="0"/>
                        <a:ea typeface="Cambria Math" panose="02040503050406030204" pitchFamily="18" charset="0"/>
                      </a:rPr>
                      <m:t>×</m:t>
                    </m:r>
                    <m:sSup>
                      <m:sSupPr>
                        <m:ctrlPr>
                          <a:rPr lang="en-US" sz="1800" i="1">
                            <a:solidFill>
                              <a:srgbClr val="FF0000"/>
                            </a:solidFill>
                            <a:latin typeface="Cambria Math" panose="02040503050406030204" pitchFamily="18" charset="0"/>
                            <a:ea typeface="Cambria Math" panose="02040503050406030204" pitchFamily="18" charset="0"/>
                          </a:rPr>
                        </m:ctrlPr>
                      </m:sSupPr>
                      <m:e>
                        <m:r>
                          <a:rPr lang="en-US" sz="1800" i="1">
                            <a:solidFill>
                              <a:srgbClr val="FF0000"/>
                            </a:solidFill>
                            <a:latin typeface="Cambria Math" panose="02040503050406030204" pitchFamily="18" charset="0"/>
                            <a:ea typeface="Cambria Math" panose="02040503050406030204" pitchFamily="18" charset="0"/>
                          </a:rPr>
                          <m:t>10</m:t>
                        </m:r>
                      </m:e>
                      <m:sup>
                        <m:r>
                          <a:rPr lang="en-US" sz="1800" b="0" i="1" smtClean="0">
                            <a:solidFill>
                              <a:srgbClr val="FF0000"/>
                            </a:solidFill>
                            <a:latin typeface="Cambria Math" panose="02040503050406030204" pitchFamily="18" charset="0"/>
                            <a:ea typeface="Cambria Math" panose="02040503050406030204" pitchFamily="18" charset="0"/>
                          </a:rPr>
                          <m:t>9</m:t>
                        </m:r>
                      </m:sup>
                    </m:sSup>
                    <m:r>
                      <a:rPr lang="en-US" sz="1800" i="1">
                        <a:solidFill>
                          <a:srgbClr val="FF0000"/>
                        </a:solidFill>
                        <a:latin typeface="Cambria Math" panose="02040503050406030204" pitchFamily="18" charset="0"/>
                        <a:ea typeface="Cambria Math" panose="02040503050406030204" pitchFamily="18" charset="0"/>
                      </a:rPr>
                      <m:t> </m:t>
                    </m:r>
                    <m:r>
                      <m:rPr>
                        <m:sty m:val="p"/>
                      </m:rPr>
                      <a:rPr lang="en-US" sz="1800">
                        <a:solidFill>
                          <a:srgbClr val="FF0000"/>
                        </a:solidFill>
                        <a:latin typeface="Cambria Math" panose="02040503050406030204" pitchFamily="18" charset="0"/>
                        <a:ea typeface="Cambria Math" panose="02040503050406030204" pitchFamily="18" charset="0"/>
                      </a:rPr>
                      <m:t>a</m:t>
                    </m:r>
                    <m:r>
                      <m:rPr>
                        <m:sty m:val="p"/>
                      </m:rPr>
                      <a:rPr lang="en-US" sz="1800" b="0" i="0" smtClean="0">
                        <a:solidFill>
                          <a:srgbClr val="FF0000"/>
                        </a:solidFill>
                        <a:latin typeface="Cambria Math" panose="02040503050406030204" pitchFamily="18" charset="0"/>
                        <a:ea typeface="Cambria Math" panose="02040503050406030204" pitchFamily="18" charset="0"/>
                      </a:rPr>
                      <m:t>tm</m:t>
                    </m:r>
                  </m:oMath>
                </a14:m>
                <a:r>
                  <a:rPr lang="en-US" sz="1800" dirty="0"/>
                  <a:t>.</a:t>
                </a:r>
              </a:p>
              <a:p>
                <a:r>
                  <a:rPr lang="en-US" sz="1800" dirty="0"/>
                  <a:t>To estimate the central temperature, we can use the Ideal Gas Law to develop the equation of state for the solar interior:</a:t>
                </a:r>
              </a:p>
              <a:p>
                <a:pPr marL="0" indent="0" algn="ctr">
                  <a:buNone/>
                </a:pPr>
                <a14:m>
                  <m:oMath xmlns:m="http://schemas.openxmlformats.org/officeDocument/2006/math">
                    <m:r>
                      <a:rPr lang="en-US" sz="1800" b="0" i="1" smtClean="0">
                        <a:latin typeface="Cambria Math" panose="02040503050406030204" pitchFamily="18" charset="0"/>
                      </a:rPr>
                      <m:t>𝑃</m:t>
                    </m:r>
                    <m:r>
                      <a:rPr lang="en-US" sz="1800" b="0" i="1" smtClean="0">
                        <a:latin typeface="Cambria Math" panose="02040503050406030204" pitchFamily="18" charset="0"/>
                      </a:rPr>
                      <m:t>=</m:t>
                    </m:r>
                    <m:r>
                      <a:rPr lang="en-US" sz="1800" b="0" i="1" smtClean="0">
                        <a:latin typeface="Cambria Math" panose="02040503050406030204" pitchFamily="18" charset="0"/>
                      </a:rPr>
                      <m:t>𝑛𝑘𝑇</m:t>
                    </m:r>
                  </m:oMath>
                </a14:m>
                <a:r>
                  <a:rPr lang="en-US" sz="1800" dirty="0"/>
                  <a:t>.</a:t>
                </a:r>
              </a:p>
              <a:p>
                <a:r>
                  <a:rPr lang="en-US" sz="1800" dirty="0"/>
                  <a:t>Note that the number density refers to individual particles, whether hydrogen atoms, helium atoms, or whatever. How do we count atoms? The way that composition plays a role in stellar structure is mainly through the mean molecular weight, defined in terms of its inverse as:</a:t>
                </a:r>
              </a:p>
              <a:p>
                <a:pPr marL="0" indent="0" algn="ctr">
                  <a:buNone/>
                </a:pPr>
                <a14:m>
                  <m:oMath xmlns:m="http://schemas.openxmlformats.org/officeDocument/2006/math">
                    <m:f>
                      <m:fPr>
                        <m:ctrlPr>
                          <a:rPr lang="en-US" sz="1800" i="1" dirty="0" smtClean="0">
                            <a:latin typeface="Cambria Math" panose="02040503050406030204" pitchFamily="18" charset="0"/>
                          </a:rPr>
                        </m:ctrlPr>
                      </m:fPr>
                      <m:num>
                        <m:r>
                          <a:rPr lang="en-US" sz="1800" i="1" dirty="0" smtClean="0">
                            <a:latin typeface="Cambria Math" panose="02040503050406030204" pitchFamily="18" charset="0"/>
                          </a:rPr>
                          <m:t>1</m:t>
                        </m:r>
                      </m:num>
                      <m:den>
                        <m:r>
                          <a:rPr lang="en-US" sz="1800" i="1" dirty="0" smtClean="0">
                            <a:latin typeface="Cambria Math" panose="02040503050406030204" pitchFamily="18" charset="0"/>
                            <a:ea typeface="Cambria Math" panose="02040503050406030204" pitchFamily="18" charset="0"/>
                          </a:rPr>
                          <m:t>𝜇</m:t>
                        </m:r>
                      </m:den>
                    </m:f>
                    <m:r>
                      <a:rPr lang="en-US" sz="1800" i="1" dirty="0">
                        <a:latin typeface="Cambria Math" panose="02040503050406030204" pitchFamily="18" charset="0"/>
                      </a:rPr>
                      <m:t>=</m:t>
                    </m:r>
                    <m:r>
                      <a:rPr lang="en-US" sz="1800" i="1" dirty="0" err="1">
                        <a:latin typeface="Cambria Math" panose="02040503050406030204" pitchFamily="18" charset="0"/>
                      </a:rPr>
                      <m:t>𝑚</m:t>
                    </m:r>
                    <m:r>
                      <m:rPr>
                        <m:sty m:val="p"/>
                      </m:rPr>
                      <a:rPr lang="en-US" sz="1800" i="0" baseline="-25000" dirty="0" err="1">
                        <a:latin typeface="Cambria Math" panose="02040503050406030204" pitchFamily="18" charset="0"/>
                      </a:rPr>
                      <m:t>H</m:t>
                    </m:r>
                    <m:r>
                      <a:rPr lang="en-US" sz="1800" i="1" dirty="0" err="1">
                        <a:latin typeface="Cambria Math" panose="02040503050406030204" pitchFamily="18" charset="0"/>
                      </a:rPr>
                      <m:t>𝑛</m:t>
                    </m:r>
                    <m:r>
                      <a:rPr lang="en-US" sz="1800" i="1" dirty="0">
                        <a:latin typeface="Cambria Math" panose="02040503050406030204" pitchFamily="18" charset="0"/>
                      </a:rPr>
                      <m:t> / </m:t>
                    </m:r>
                    <m:r>
                      <a:rPr lang="en-US" sz="1800" i="1" dirty="0" smtClean="0">
                        <a:latin typeface="Cambria Math" panose="02040503050406030204" pitchFamily="18" charset="0"/>
                        <a:ea typeface="Cambria Math" panose="02040503050406030204" pitchFamily="18" charset="0"/>
                      </a:rPr>
                      <m:t>𝜌</m:t>
                    </m:r>
                  </m:oMath>
                </a14:m>
                <a:r>
                  <a:rPr lang="en-US" sz="1800" dirty="0"/>
                  <a:t>                               (1)</a:t>
                </a:r>
              </a:p>
              <a:p>
                <a:pPr marL="0" indent="0" algn="ctr">
                  <a:buNone/>
                </a:pPr>
                <a:r>
                  <a:rPr lang="en-US" sz="1800" dirty="0"/>
                  <a:t>where </a:t>
                </a:r>
                <a14:m>
                  <m:oMath xmlns:m="http://schemas.openxmlformats.org/officeDocument/2006/math">
                    <m:r>
                      <a:rPr lang="en-US" sz="1800" i="1" dirty="0" smtClean="0">
                        <a:latin typeface="Cambria Math" panose="02040503050406030204" pitchFamily="18" charset="0"/>
                      </a:rPr>
                      <m:t>𝑛</m:t>
                    </m:r>
                  </m:oMath>
                </a14:m>
                <a:r>
                  <a:rPr lang="en-US" sz="1800" dirty="0"/>
                  <a:t> is the number density (</a:t>
                </a:r>
                <a14:m>
                  <m:oMath xmlns:m="http://schemas.openxmlformats.org/officeDocument/2006/math">
                    <m:r>
                      <m:rPr>
                        <m:sty m:val="p"/>
                      </m:rPr>
                      <a:rPr lang="en-US" sz="1800" i="0" dirty="0" smtClean="0">
                        <a:latin typeface="Cambria Math" panose="02040503050406030204" pitchFamily="18" charset="0"/>
                      </a:rPr>
                      <m:t>particles</m:t>
                    </m:r>
                    <m:r>
                      <a:rPr lang="en-US" sz="1800" b="0" i="0" dirty="0" smtClean="0">
                        <a:latin typeface="Cambria Math" panose="02040503050406030204" pitchFamily="18" charset="0"/>
                      </a:rPr>
                      <m:t> </m:t>
                    </m:r>
                    <m:sSup>
                      <m:sSupPr>
                        <m:ctrlPr>
                          <a:rPr lang="en-US" sz="1800" b="0" i="1" dirty="0" smtClean="0">
                            <a:latin typeface="Cambria Math" panose="02040503050406030204" pitchFamily="18" charset="0"/>
                          </a:rPr>
                        </m:ctrlPr>
                      </m:sSupPr>
                      <m:e>
                        <m:r>
                          <m:rPr>
                            <m:sty m:val="p"/>
                          </m:rPr>
                          <a:rPr lang="en-US" sz="1800" b="0" i="0" dirty="0" smtClean="0">
                            <a:latin typeface="Cambria Math" panose="02040503050406030204" pitchFamily="18" charset="0"/>
                          </a:rPr>
                          <m:t>m</m:t>
                        </m:r>
                      </m:e>
                      <m:sup>
                        <m:r>
                          <a:rPr lang="en-US" sz="1800" b="0" i="1" dirty="0" smtClean="0">
                            <a:latin typeface="Cambria Math" panose="02040503050406030204" pitchFamily="18" charset="0"/>
                          </a:rPr>
                          <m:t>−3</m:t>
                        </m:r>
                      </m:sup>
                    </m:sSup>
                  </m:oMath>
                </a14:m>
                <a:r>
                  <a:rPr lang="en-US" sz="1800" dirty="0"/>
                  <a:t>) of particles of all types, i.e. </a:t>
                </a:r>
                <a14:m>
                  <m:oMath xmlns:m="http://schemas.openxmlformats.org/officeDocument/2006/math">
                    <m:r>
                      <a:rPr lang="en-US" sz="1800" i="1" dirty="0">
                        <a:latin typeface="Cambria Math" panose="02040503050406030204" pitchFamily="18" charset="0"/>
                      </a:rPr>
                      <m:t>𝑛</m:t>
                    </m:r>
                    <m:r>
                      <a:rPr lang="en-US" sz="1800" i="1" dirty="0">
                        <a:latin typeface="Cambria Math" panose="02040503050406030204" pitchFamily="18" charset="0"/>
                      </a:rPr>
                      <m:t>=</m:t>
                    </m:r>
                    <m:r>
                      <a:rPr lang="en-US" sz="1800" i="1" dirty="0">
                        <a:latin typeface="Cambria Math" panose="02040503050406030204" pitchFamily="18" charset="0"/>
                      </a:rPr>
                      <m:t>𝑛𝑒</m:t>
                    </m:r>
                    <m:r>
                      <a:rPr lang="en-US" sz="1800" i="1" dirty="0">
                        <a:latin typeface="Cambria Math" panose="02040503050406030204" pitchFamily="18" charset="0"/>
                      </a:rPr>
                      <m:t>+</m:t>
                    </m:r>
                    <m:r>
                      <a:rPr lang="en-US" sz="1800" i="1" dirty="0" err="1">
                        <a:latin typeface="Cambria Math" panose="02040503050406030204" pitchFamily="18" charset="0"/>
                      </a:rPr>
                      <m:t>𝑛</m:t>
                    </m:r>
                    <m:r>
                      <a:rPr lang="en-US" sz="1800" i="1" baseline="-25000" dirty="0" err="1">
                        <a:latin typeface="Cambria Math" panose="02040503050406030204" pitchFamily="18" charset="0"/>
                      </a:rPr>
                      <m:t>𝐻</m:t>
                    </m:r>
                    <m:r>
                      <a:rPr lang="en-US" sz="1800" i="1" dirty="0">
                        <a:latin typeface="Cambria Math" panose="02040503050406030204" pitchFamily="18" charset="0"/>
                      </a:rPr>
                      <m:t>+</m:t>
                    </m:r>
                    <m:r>
                      <a:rPr lang="en-US" sz="1800" i="1" dirty="0" err="1">
                        <a:latin typeface="Cambria Math" panose="02040503050406030204" pitchFamily="18" charset="0"/>
                      </a:rPr>
                      <m:t>𝑛</m:t>
                    </m:r>
                    <m:r>
                      <a:rPr lang="en-US" sz="1800" i="1" baseline="-25000" dirty="0" err="1">
                        <a:latin typeface="Cambria Math" panose="02040503050406030204" pitchFamily="18" charset="0"/>
                      </a:rPr>
                      <m:t>𝐻𝑒</m:t>
                    </m:r>
                    <m:r>
                      <a:rPr lang="en-US" sz="1800" i="1" dirty="0">
                        <a:latin typeface="Cambria Math" panose="02040503050406030204" pitchFamily="18" charset="0"/>
                      </a:rPr>
                      <m:t>+</m:t>
                    </m:r>
                    <m:r>
                      <a:rPr lang="en-US" sz="1800" i="1" dirty="0" err="1">
                        <a:latin typeface="Cambria Math" panose="02040503050406030204" pitchFamily="18" charset="0"/>
                      </a:rPr>
                      <m:t>𝑛</m:t>
                    </m:r>
                    <m:r>
                      <a:rPr lang="en-US" sz="1800" i="1" baseline="-25000" dirty="0" err="1">
                        <a:latin typeface="Cambria Math" panose="02040503050406030204" pitchFamily="18" charset="0"/>
                      </a:rPr>
                      <m:t>𝑍</m:t>
                    </m:r>
                  </m:oMath>
                </a14:m>
                <a:r>
                  <a:rPr lang="en-US" sz="1800" dirty="0"/>
                  <a:t>.</a:t>
                </a:r>
              </a:p>
              <a:p>
                <a:r>
                  <a:rPr lang="en-US" sz="1800" dirty="0"/>
                  <a:t>Because the gas (actually plasma) of the solar interior is very hot, we can assume that it is completely ionized, so all of the electrons that would normally be bound to each atom are free particles (and have to be added to the count).  How many electrons will there be?</a:t>
                </a:r>
              </a:p>
            </p:txBody>
          </p:sp>
        </mc:Choice>
        <mc:Fallback xmlns="">
          <p:sp>
            <p:nvSpPr>
              <p:cNvPr id="3" name="Text Placeholder 2"/>
              <p:cNvSpPr>
                <a:spLocks noGrp="1" noRot="1" noChangeAspect="1" noMove="1" noResize="1" noEditPoints="1" noAdjustHandles="1" noChangeArrowheads="1" noChangeShapeType="1" noTextEdit="1"/>
              </p:cNvSpPr>
              <p:nvPr>
                <p:ph type="body" sz="half" idx="1"/>
              </p:nvPr>
            </p:nvSpPr>
            <p:spPr>
              <a:xfrm>
                <a:off x="371073" y="676556"/>
                <a:ext cx="11474085" cy="5324855"/>
              </a:xfrm>
              <a:blipFill rotWithShape="0">
                <a:blip r:embed="rId2"/>
                <a:stretch>
                  <a:fillRect l="-106" t="-687" r="-478" b="-115"/>
                </a:stretch>
              </a:blipFill>
            </p:spPr>
            <p:txBody>
              <a:bodyPr/>
              <a:lstStyle/>
              <a:p>
                <a:r>
                  <a:rPr lang="en-US">
                    <a:noFill/>
                  </a:rPr>
                  <a:t> </a:t>
                </a:r>
              </a:p>
            </p:txBody>
          </p:sp>
        </mc:Fallback>
      </mc:AlternateContent>
      <p:sp>
        <p:nvSpPr>
          <p:cNvPr id="6" name="Date Placeholder 5"/>
          <p:cNvSpPr>
            <a:spLocks noGrp="1"/>
          </p:cNvSpPr>
          <p:nvPr>
            <p:ph type="dt" sz="half" idx="10"/>
          </p:nvPr>
        </p:nvSpPr>
        <p:spPr/>
        <p:txBody>
          <a:bodyPr/>
          <a:lstStyle/>
          <a:p>
            <a:pPr>
              <a:defRPr/>
            </a:pPr>
            <a:r>
              <a:rPr lang="en-US"/>
              <a:t>December 4, 2018</a:t>
            </a:r>
            <a:endParaRPr lang="en-US" altLang="zh-CN" dirty="0"/>
          </a:p>
        </p:txBody>
      </p:sp>
      <mc:AlternateContent xmlns:mc="http://schemas.openxmlformats.org/markup-compatibility/2006" xmlns:a14="http://schemas.microsoft.com/office/drawing/2010/main">
        <mc:Choice Requires="a14">
          <p:sp>
            <p:nvSpPr>
              <p:cNvPr id="4" name="TextBox 3"/>
              <p:cNvSpPr txBox="1"/>
              <p:nvPr/>
            </p:nvSpPr>
            <p:spPr>
              <a:xfrm>
                <a:off x="1618593" y="1749973"/>
                <a:ext cx="1950469" cy="28283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𝑃</m:t>
                          </m:r>
                        </m:e>
                        <m:sub>
                          <m:r>
                            <a:rPr lang="en-US" sz="1800" b="0" i="1" smtClean="0">
                              <a:latin typeface="Cambria Math" panose="02040503050406030204" pitchFamily="18" charset="0"/>
                            </a:rPr>
                            <m:t>𝑐</m:t>
                          </m:r>
                        </m:sub>
                      </m:sSub>
                      <m:r>
                        <a:rPr lang="en-US" sz="1800" b="0" i="1" smtClean="0">
                          <a:latin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rPr>
                        <m:t>𝐺</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𝑀</m:t>
                          </m:r>
                        </m:e>
                        <m:sub>
                          <m:r>
                            <a:rPr lang="en-US" sz="1800" b="0" i="1" smtClean="0">
                              <a:latin typeface="Cambria Math" panose="02040503050406030204" pitchFamily="18" charset="0"/>
                              <a:ea typeface="Cambria Math" panose="02040503050406030204" pitchFamily="18" charset="0"/>
                            </a:rPr>
                            <m:t>⨀</m:t>
                          </m:r>
                        </m:sub>
                      </m:sSub>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𝜌</m:t>
                          </m:r>
                        </m:e>
                      </m:d>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𝑅</m:t>
                          </m:r>
                        </m:e>
                        <m:sub>
                          <m:r>
                            <a:rPr lang="en-US" sz="1800" b="0" i="1" smtClean="0">
                              <a:latin typeface="Cambria Math" panose="02040503050406030204" pitchFamily="18" charset="0"/>
                              <a:ea typeface="Cambria Math" panose="02040503050406030204" pitchFamily="18" charset="0"/>
                            </a:rPr>
                            <m:t>⨀</m:t>
                          </m:r>
                        </m:sub>
                      </m:sSub>
                    </m:oMath>
                  </m:oMathPara>
                </a14:m>
                <a:endParaRPr lang="en-US" sz="1800" dirty="0"/>
              </a:p>
            </p:txBody>
          </p:sp>
        </mc:Choice>
        <mc:Fallback xmlns="">
          <p:sp>
            <p:nvSpPr>
              <p:cNvPr id="4" name="TextBox 3"/>
              <p:cNvSpPr txBox="1">
                <a:spLocks noRot="1" noChangeAspect="1" noMove="1" noResize="1" noEditPoints="1" noAdjustHandles="1" noChangeArrowheads="1" noChangeShapeType="1" noTextEdit="1"/>
              </p:cNvSpPr>
              <p:nvPr/>
            </p:nvSpPr>
            <p:spPr>
              <a:xfrm>
                <a:off x="1618593" y="1749973"/>
                <a:ext cx="1950469" cy="282834"/>
              </a:xfrm>
              <a:prstGeom prst="rect">
                <a:avLst/>
              </a:prstGeom>
              <a:blipFill rotWithShape="0">
                <a:blip r:embed="rId3"/>
                <a:stretch>
                  <a:fillRect l="-2194" r="-1254" b="-34783"/>
                </a:stretch>
              </a:blipFill>
            </p:spPr>
            <p:txBody>
              <a:bodyPr/>
              <a:lstStyle/>
              <a:p>
                <a:r>
                  <a:rPr lang="en-US">
                    <a:noFill/>
                  </a:rPr>
                  <a:t> </a:t>
                </a:r>
              </a:p>
            </p:txBody>
          </p:sp>
        </mc:Fallback>
      </mc:AlternateContent>
    </p:spTree>
    <p:extLst>
      <p:ext uri="{BB962C8B-B14F-4D97-AF65-F5344CB8AC3E}">
        <p14:creationId xmlns:p14="http://schemas.microsoft.com/office/powerpoint/2010/main" val="241597364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74" y="-27531"/>
            <a:ext cx="11368518" cy="914400"/>
          </a:xfrm>
        </p:spPr>
        <p:txBody>
          <a:bodyPr/>
          <a:lstStyle/>
          <a:p>
            <a:r>
              <a:rPr lang="en-US" dirty="0"/>
              <a:t>Conditions in the Solar Interior</a:t>
            </a:r>
          </a:p>
        </p:txBody>
      </p:sp>
      <mc:AlternateContent xmlns:mc="http://schemas.openxmlformats.org/markup-compatibility/2006" xmlns:a14="http://schemas.microsoft.com/office/drawing/2010/main">
        <mc:Choice Requires="a14">
          <p:sp>
            <p:nvSpPr>
              <p:cNvPr id="3" name="Text Placeholder 2"/>
              <p:cNvSpPr>
                <a:spLocks noGrp="1"/>
              </p:cNvSpPr>
              <p:nvPr>
                <p:ph type="body" sz="half" idx="1"/>
              </p:nvPr>
            </p:nvSpPr>
            <p:spPr>
              <a:xfrm>
                <a:off x="371073" y="676556"/>
                <a:ext cx="11474085" cy="5324855"/>
              </a:xfrm>
            </p:spPr>
            <p:txBody>
              <a:bodyPr>
                <a:noAutofit/>
              </a:bodyPr>
              <a:lstStyle/>
              <a:p>
                <a:pPr lvl="0"/>
                <a:r>
                  <a:rPr lang="en-US" sz="1800" dirty="0">
                    <a:solidFill>
                      <a:srgbClr val="000066"/>
                    </a:solidFill>
                  </a:rPr>
                  <a:t>Each hydrogen atom will contribute 1 electron.  Each helium atom will contribute 2 electrons.  Each higher-number element </a:t>
                </a:r>
                <a14:m>
                  <m:oMath xmlns:m="http://schemas.openxmlformats.org/officeDocument/2006/math">
                    <m:r>
                      <a:rPr lang="en-US" sz="1800" i="1" dirty="0">
                        <a:solidFill>
                          <a:srgbClr val="000066"/>
                        </a:solidFill>
                        <a:latin typeface="Cambria Math" panose="02040503050406030204" pitchFamily="18" charset="0"/>
                      </a:rPr>
                      <m:t>𝑍</m:t>
                    </m:r>
                  </m:oMath>
                </a14:m>
                <a:r>
                  <a:rPr lang="en-US" sz="1800" dirty="0">
                    <a:solidFill>
                      <a:srgbClr val="000066"/>
                    </a:solidFill>
                  </a:rPr>
                  <a:t> will contribute </a:t>
                </a:r>
                <a14:m>
                  <m:oMath xmlns:m="http://schemas.openxmlformats.org/officeDocument/2006/math">
                    <m:r>
                      <a:rPr lang="en-US" sz="1800" i="1" dirty="0">
                        <a:solidFill>
                          <a:srgbClr val="000066"/>
                        </a:solidFill>
                        <a:latin typeface="Cambria Math" panose="02040503050406030204" pitchFamily="18" charset="0"/>
                      </a:rPr>
                      <m:t>𝑍</m:t>
                    </m:r>
                  </m:oMath>
                </a14:m>
                <a:r>
                  <a:rPr lang="en-US" sz="1800" dirty="0">
                    <a:solidFill>
                      <a:srgbClr val="000066"/>
                    </a:solidFill>
                  </a:rPr>
                  <a:t> electrons.  In this case, the mean molecular weight is given by:</a:t>
                </a:r>
              </a:p>
              <a:p>
                <a:pPr marL="0" lvl="0" indent="0" algn="ctr">
                  <a:buNone/>
                </a:pPr>
                <a14:m>
                  <m:oMath xmlns:m="http://schemas.openxmlformats.org/officeDocument/2006/math">
                    <m:f>
                      <m:fPr>
                        <m:ctrlPr>
                          <a:rPr lang="en-US" sz="1800" i="1">
                            <a:solidFill>
                              <a:srgbClr val="000066"/>
                            </a:solidFill>
                            <a:latin typeface="Cambria Math" panose="02040503050406030204" pitchFamily="18" charset="0"/>
                          </a:rPr>
                        </m:ctrlPr>
                      </m:fPr>
                      <m:num>
                        <m:r>
                          <a:rPr lang="en-US" sz="1800" i="1">
                            <a:solidFill>
                              <a:srgbClr val="000066"/>
                            </a:solidFill>
                            <a:latin typeface="Cambria Math" panose="02040503050406030204" pitchFamily="18" charset="0"/>
                          </a:rPr>
                          <m:t>1</m:t>
                        </m:r>
                      </m:num>
                      <m:den>
                        <m:r>
                          <a:rPr lang="en-US" sz="1800" i="1">
                            <a:solidFill>
                              <a:srgbClr val="000066"/>
                            </a:solidFill>
                            <a:latin typeface="Cambria Math" panose="02040503050406030204" pitchFamily="18" charset="0"/>
                            <a:ea typeface="Cambria Math" panose="02040503050406030204" pitchFamily="18" charset="0"/>
                          </a:rPr>
                          <m:t>𝜇</m:t>
                        </m:r>
                      </m:den>
                    </m:f>
                    <m:r>
                      <a:rPr lang="en-US" sz="1800" i="1">
                        <a:solidFill>
                          <a:srgbClr val="000066"/>
                        </a:solidFill>
                        <a:latin typeface="Cambria Math" panose="02040503050406030204" pitchFamily="18" charset="0"/>
                        <a:ea typeface="Cambria Math" panose="02040503050406030204" pitchFamily="18" charset="0"/>
                      </a:rPr>
                      <m:t>=2</m:t>
                    </m:r>
                    <m:r>
                      <a:rPr lang="en-US" sz="1800" i="1">
                        <a:solidFill>
                          <a:srgbClr val="000066"/>
                        </a:solidFill>
                        <a:latin typeface="Cambria Math" panose="02040503050406030204" pitchFamily="18" charset="0"/>
                        <a:ea typeface="Cambria Math" panose="02040503050406030204" pitchFamily="18" charset="0"/>
                      </a:rPr>
                      <m:t>𝑋</m:t>
                    </m:r>
                    <m:r>
                      <a:rPr lang="en-US" sz="1800" i="1">
                        <a:solidFill>
                          <a:srgbClr val="000066"/>
                        </a:solidFill>
                        <a:latin typeface="Cambria Math" panose="02040503050406030204" pitchFamily="18" charset="0"/>
                        <a:ea typeface="Cambria Math" panose="02040503050406030204" pitchFamily="18" charset="0"/>
                      </a:rPr>
                      <m:t>+</m:t>
                    </m:r>
                    <m:f>
                      <m:fPr>
                        <m:ctrlPr>
                          <a:rPr lang="en-US" sz="1800" i="1">
                            <a:solidFill>
                              <a:srgbClr val="000066"/>
                            </a:solidFill>
                            <a:latin typeface="Cambria Math" panose="02040503050406030204" pitchFamily="18" charset="0"/>
                            <a:ea typeface="Cambria Math" panose="02040503050406030204" pitchFamily="18" charset="0"/>
                          </a:rPr>
                        </m:ctrlPr>
                      </m:fPr>
                      <m:num>
                        <m:r>
                          <a:rPr lang="en-US" sz="1800" i="1">
                            <a:solidFill>
                              <a:srgbClr val="000066"/>
                            </a:solidFill>
                            <a:latin typeface="Cambria Math" panose="02040503050406030204" pitchFamily="18" charset="0"/>
                            <a:ea typeface="Cambria Math" panose="02040503050406030204" pitchFamily="18" charset="0"/>
                          </a:rPr>
                          <m:t>3</m:t>
                        </m:r>
                      </m:num>
                      <m:den>
                        <m:r>
                          <a:rPr lang="en-US" sz="1800" i="1">
                            <a:solidFill>
                              <a:srgbClr val="000066"/>
                            </a:solidFill>
                            <a:latin typeface="Cambria Math" panose="02040503050406030204" pitchFamily="18" charset="0"/>
                            <a:ea typeface="Cambria Math" panose="02040503050406030204" pitchFamily="18" charset="0"/>
                          </a:rPr>
                          <m:t>4</m:t>
                        </m:r>
                      </m:den>
                    </m:f>
                    <m:r>
                      <a:rPr lang="en-US" sz="1800" i="1">
                        <a:solidFill>
                          <a:srgbClr val="000066"/>
                        </a:solidFill>
                        <a:latin typeface="Cambria Math" panose="02040503050406030204" pitchFamily="18" charset="0"/>
                        <a:ea typeface="Cambria Math" panose="02040503050406030204" pitchFamily="18" charset="0"/>
                      </a:rPr>
                      <m:t>𝑌</m:t>
                    </m:r>
                    <m:r>
                      <a:rPr lang="en-US" sz="1800" i="1">
                        <a:solidFill>
                          <a:srgbClr val="000066"/>
                        </a:solidFill>
                        <a:latin typeface="Cambria Math" panose="02040503050406030204" pitchFamily="18" charset="0"/>
                        <a:ea typeface="Cambria Math" panose="02040503050406030204" pitchFamily="18" charset="0"/>
                      </a:rPr>
                      <m:t>+</m:t>
                    </m:r>
                    <m:f>
                      <m:fPr>
                        <m:ctrlPr>
                          <a:rPr lang="en-US" sz="1800" i="1">
                            <a:solidFill>
                              <a:srgbClr val="000066"/>
                            </a:solidFill>
                            <a:latin typeface="Cambria Math" panose="02040503050406030204" pitchFamily="18" charset="0"/>
                            <a:ea typeface="Cambria Math" panose="02040503050406030204" pitchFamily="18" charset="0"/>
                          </a:rPr>
                        </m:ctrlPr>
                      </m:fPr>
                      <m:num>
                        <m:r>
                          <a:rPr lang="en-US" sz="1800" i="1">
                            <a:solidFill>
                              <a:srgbClr val="000066"/>
                            </a:solidFill>
                            <a:latin typeface="Cambria Math" panose="02040503050406030204" pitchFamily="18" charset="0"/>
                            <a:ea typeface="Cambria Math" panose="02040503050406030204" pitchFamily="18" charset="0"/>
                          </a:rPr>
                          <m:t>1</m:t>
                        </m:r>
                      </m:num>
                      <m:den>
                        <m:r>
                          <a:rPr lang="en-US" sz="1800" i="1">
                            <a:solidFill>
                              <a:srgbClr val="000066"/>
                            </a:solidFill>
                            <a:latin typeface="Cambria Math" panose="02040503050406030204" pitchFamily="18" charset="0"/>
                            <a:ea typeface="Cambria Math" panose="02040503050406030204" pitchFamily="18" charset="0"/>
                          </a:rPr>
                          <m:t>2</m:t>
                        </m:r>
                      </m:den>
                    </m:f>
                    <m:r>
                      <a:rPr lang="en-US" sz="1800" i="1">
                        <a:solidFill>
                          <a:srgbClr val="000066"/>
                        </a:solidFill>
                        <a:latin typeface="Cambria Math" panose="02040503050406030204" pitchFamily="18" charset="0"/>
                        <a:ea typeface="Cambria Math" panose="02040503050406030204" pitchFamily="18" charset="0"/>
                      </a:rPr>
                      <m:t>𝑍</m:t>
                    </m:r>
                  </m:oMath>
                </a14:m>
                <a:r>
                  <a:rPr lang="en-US" sz="1800" dirty="0">
                    <a:solidFill>
                      <a:srgbClr val="000066"/>
                    </a:solidFill>
                  </a:rPr>
                  <a:t>, where </a:t>
                </a:r>
                <a14:m>
                  <m:oMath xmlns:m="http://schemas.openxmlformats.org/officeDocument/2006/math">
                    <m:r>
                      <a:rPr lang="en-US" sz="1800" i="1" dirty="0">
                        <a:solidFill>
                          <a:srgbClr val="000066"/>
                        </a:solidFill>
                        <a:latin typeface="Cambria Math" panose="02040503050406030204" pitchFamily="18" charset="0"/>
                      </a:rPr>
                      <m:t>𝑋</m:t>
                    </m:r>
                  </m:oMath>
                </a14:m>
                <a:r>
                  <a:rPr lang="en-US" sz="1800" dirty="0">
                    <a:solidFill>
                      <a:srgbClr val="000066"/>
                    </a:solidFill>
                  </a:rPr>
                  <a:t>, </a:t>
                </a:r>
                <a14:m>
                  <m:oMath xmlns:m="http://schemas.openxmlformats.org/officeDocument/2006/math">
                    <m:r>
                      <a:rPr lang="en-US" sz="1800" i="1" dirty="0">
                        <a:solidFill>
                          <a:srgbClr val="000066"/>
                        </a:solidFill>
                        <a:latin typeface="Cambria Math" panose="02040503050406030204" pitchFamily="18" charset="0"/>
                      </a:rPr>
                      <m:t>𝑌</m:t>
                    </m:r>
                  </m:oMath>
                </a14:m>
                <a:r>
                  <a:rPr lang="en-US" sz="1800" dirty="0">
                    <a:solidFill>
                      <a:srgbClr val="000066"/>
                    </a:solidFill>
                  </a:rPr>
                  <a:t>, and </a:t>
                </a:r>
                <a14:m>
                  <m:oMath xmlns:m="http://schemas.openxmlformats.org/officeDocument/2006/math">
                    <m:r>
                      <a:rPr lang="en-US" sz="1800" i="1" dirty="0">
                        <a:solidFill>
                          <a:srgbClr val="000066"/>
                        </a:solidFill>
                        <a:latin typeface="Cambria Math" panose="02040503050406030204" pitchFamily="18" charset="0"/>
                      </a:rPr>
                      <m:t>𝑍</m:t>
                    </m:r>
                  </m:oMath>
                </a14:m>
                <a:r>
                  <a:rPr lang="en-US" sz="1800" dirty="0">
                    <a:solidFill>
                      <a:srgbClr val="000066"/>
                    </a:solidFill>
                  </a:rPr>
                  <a:t> were given earlier as </a:t>
                </a:r>
                <a14:m>
                  <m:oMath xmlns:m="http://schemas.openxmlformats.org/officeDocument/2006/math">
                    <m:r>
                      <a:rPr lang="en-US" sz="1800" i="1" dirty="0">
                        <a:solidFill>
                          <a:srgbClr val="000066"/>
                        </a:solidFill>
                        <a:latin typeface="Cambria Math" panose="02040503050406030204" pitchFamily="18" charset="0"/>
                      </a:rPr>
                      <m:t>𝑋</m:t>
                    </m:r>
                    <m:r>
                      <a:rPr lang="en-US" sz="1800" i="1" dirty="0">
                        <a:solidFill>
                          <a:srgbClr val="000066"/>
                        </a:solidFill>
                        <a:latin typeface="Cambria Math" panose="02040503050406030204" pitchFamily="18" charset="0"/>
                      </a:rPr>
                      <m:t>=0.73, </m:t>
                    </m:r>
                    <m:r>
                      <a:rPr lang="en-US" sz="1800" i="1" dirty="0">
                        <a:solidFill>
                          <a:srgbClr val="000066"/>
                        </a:solidFill>
                        <a:latin typeface="Cambria Math" panose="02040503050406030204" pitchFamily="18" charset="0"/>
                      </a:rPr>
                      <m:t>𝑌</m:t>
                    </m:r>
                    <m:r>
                      <a:rPr lang="en-US" sz="1800" i="1" dirty="0">
                        <a:solidFill>
                          <a:srgbClr val="000066"/>
                        </a:solidFill>
                        <a:latin typeface="Cambria Math" panose="02040503050406030204" pitchFamily="18" charset="0"/>
                      </a:rPr>
                      <m:t>=0.26,</m:t>
                    </m:r>
                  </m:oMath>
                </a14:m>
                <a:r>
                  <a:rPr lang="en-US" sz="1800" dirty="0">
                    <a:solidFill>
                      <a:srgbClr val="000066"/>
                    </a:solidFill>
                  </a:rPr>
                  <a:t> and </a:t>
                </a:r>
                <a14:m>
                  <m:oMath xmlns:m="http://schemas.openxmlformats.org/officeDocument/2006/math">
                    <m:r>
                      <a:rPr lang="en-US" sz="1800" i="1" dirty="0">
                        <a:solidFill>
                          <a:srgbClr val="000066"/>
                        </a:solidFill>
                        <a:latin typeface="Cambria Math" panose="02040503050406030204" pitchFamily="18" charset="0"/>
                      </a:rPr>
                      <m:t>𝑍</m:t>
                    </m:r>
                    <m:r>
                      <a:rPr lang="en-US" sz="1800" i="1" dirty="0">
                        <a:solidFill>
                          <a:srgbClr val="000066"/>
                        </a:solidFill>
                        <a:latin typeface="Cambria Math" panose="02040503050406030204" pitchFamily="18" charset="0"/>
                      </a:rPr>
                      <m:t>=0.01</m:t>
                    </m:r>
                  </m:oMath>
                </a14:m>
                <a:r>
                  <a:rPr lang="en-US" sz="1800" dirty="0">
                    <a:solidFill>
                      <a:srgbClr val="000066"/>
                    </a:solidFill>
                  </a:rPr>
                  <a:t>. </a:t>
                </a:r>
              </a:p>
              <a:p>
                <a:pPr lvl="0"/>
                <a:r>
                  <a:rPr lang="en-US" sz="1800" dirty="0">
                    <a:solidFill>
                      <a:srgbClr val="000066"/>
                    </a:solidFill>
                  </a:rPr>
                  <a:t>Solving for </a:t>
                </a:r>
                <a14:m>
                  <m:oMath xmlns:m="http://schemas.openxmlformats.org/officeDocument/2006/math">
                    <m:r>
                      <a:rPr lang="en-US" sz="1800" i="1" dirty="0" smtClean="0">
                        <a:solidFill>
                          <a:srgbClr val="000066"/>
                        </a:solidFill>
                        <a:latin typeface="Cambria Math" panose="02040503050406030204" pitchFamily="18" charset="0"/>
                        <a:ea typeface="Cambria Math" panose="02040503050406030204" pitchFamily="18" charset="0"/>
                      </a:rPr>
                      <m:t>𝜇</m:t>
                    </m:r>
                  </m:oMath>
                </a14:m>
                <a:r>
                  <a:rPr lang="en-US" sz="1800" dirty="0">
                    <a:solidFill>
                      <a:srgbClr val="000066"/>
                    </a:solidFill>
                  </a:rPr>
                  <a:t>, we get </a:t>
                </a:r>
                <a14:m>
                  <m:oMath xmlns:m="http://schemas.openxmlformats.org/officeDocument/2006/math">
                    <m:r>
                      <a:rPr lang="en-US" sz="1800" i="1" dirty="0" smtClean="0">
                        <a:solidFill>
                          <a:srgbClr val="000066"/>
                        </a:solidFill>
                        <a:latin typeface="Cambria Math" panose="02040503050406030204" pitchFamily="18" charset="0"/>
                        <a:ea typeface="Cambria Math" panose="02040503050406030204" pitchFamily="18" charset="0"/>
                      </a:rPr>
                      <m:t>𝜇</m:t>
                    </m:r>
                    <m:r>
                      <a:rPr lang="en-US" sz="1800" i="1" dirty="0" smtClean="0">
                        <a:solidFill>
                          <a:srgbClr val="000066"/>
                        </a:solidFill>
                        <a:latin typeface="Cambria Math" panose="02040503050406030204" pitchFamily="18" charset="0"/>
                      </a:rPr>
                      <m:t> ~ 0.6</m:t>
                    </m:r>
                  </m:oMath>
                </a14:m>
                <a:r>
                  <a:rPr lang="en-US" sz="1800" dirty="0">
                    <a:solidFill>
                      <a:srgbClr val="000066"/>
                    </a:solidFill>
                  </a:rPr>
                  <a:t>.  So equation (1) gives for the density </a:t>
                </a:r>
                <a14:m>
                  <m:oMath xmlns:m="http://schemas.openxmlformats.org/officeDocument/2006/math">
                    <m:r>
                      <a:rPr lang="en-US" sz="1800" b="0" i="1" smtClean="0">
                        <a:solidFill>
                          <a:srgbClr val="000066"/>
                        </a:solidFill>
                        <a:latin typeface="Cambria Math" panose="02040503050406030204" pitchFamily="18" charset="0"/>
                      </a:rPr>
                      <m:t>𝑛</m:t>
                    </m:r>
                    <m:r>
                      <a:rPr lang="en-US" sz="1800" b="0" i="1" smtClean="0">
                        <a:solidFill>
                          <a:srgbClr val="000066"/>
                        </a:solidFill>
                        <a:latin typeface="Cambria Math" panose="02040503050406030204" pitchFamily="18" charset="0"/>
                      </a:rPr>
                      <m:t>=</m:t>
                    </m:r>
                    <m:r>
                      <a:rPr lang="en-US" sz="1800" b="0" i="1" smtClean="0">
                        <a:solidFill>
                          <a:srgbClr val="000066"/>
                        </a:solidFill>
                        <a:latin typeface="Cambria Math" panose="02040503050406030204" pitchFamily="18" charset="0"/>
                        <a:ea typeface="Cambria Math" panose="02040503050406030204" pitchFamily="18" charset="0"/>
                      </a:rPr>
                      <m:t>𝜌</m:t>
                    </m:r>
                    <m:r>
                      <a:rPr lang="en-US" sz="1800" b="0" i="1" smtClean="0">
                        <a:solidFill>
                          <a:srgbClr val="000066"/>
                        </a:solidFill>
                        <a:latin typeface="Cambria Math" panose="02040503050406030204" pitchFamily="18" charset="0"/>
                        <a:ea typeface="Cambria Math" panose="02040503050406030204" pitchFamily="18" charset="0"/>
                      </a:rPr>
                      <m:t>/</m:t>
                    </m:r>
                    <m:sSub>
                      <m:sSubPr>
                        <m:ctrlPr>
                          <a:rPr lang="en-US" sz="1800" b="0" i="1" smtClean="0">
                            <a:solidFill>
                              <a:srgbClr val="000066"/>
                            </a:solidFill>
                            <a:latin typeface="Cambria Math" panose="02040503050406030204" pitchFamily="18" charset="0"/>
                            <a:ea typeface="Cambria Math" panose="02040503050406030204" pitchFamily="18" charset="0"/>
                          </a:rPr>
                        </m:ctrlPr>
                      </m:sSubPr>
                      <m:e>
                        <m:r>
                          <a:rPr lang="en-US" sz="1800" b="0" i="1" smtClean="0">
                            <a:solidFill>
                              <a:srgbClr val="000066"/>
                            </a:solidFill>
                            <a:latin typeface="Cambria Math" panose="02040503050406030204" pitchFamily="18" charset="0"/>
                            <a:ea typeface="Cambria Math" panose="02040503050406030204" pitchFamily="18" charset="0"/>
                          </a:rPr>
                          <m:t>𝜇</m:t>
                        </m:r>
                        <m:r>
                          <a:rPr lang="en-US" sz="1800" b="0" i="1" smtClean="0">
                            <a:solidFill>
                              <a:srgbClr val="000066"/>
                            </a:solidFill>
                            <a:latin typeface="Cambria Math" panose="02040503050406030204" pitchFamily="18" charset="0"/>
                            <a:ea typeface="Cambria Math" panose="02040503050406030204" pitchFamily="18" charset="0"/>
                          </a:rPr>
                          <m:t>𝑚</m:t>
                        </m:r>
                      </m:e>
                      <m:sub>
                        <m:r>
                          <m:rPr>
                            <m:sty m:val="p"/>
                          </m:rPr>
                          <a:rPr lang="en-US" sz="1800" b="0" i="0" smtClean="0">
                            <a:solidFill>
                              <a:srgbClr val="000066"/>
                            </a:solidFill>
                            <a:latin typeface="Cambria Math" panose="02040503050406030204" pitchFamily="18" charset="0"/>
                            <a:ea typeface="Cambria Math" panose="02040503050406030204" pitchFamily="18" charset="0"/>
                          </a:rPr>
                          <m:t>H</m:t>
                        </m:r>
                      </m:sub>
                    </m:sSub>
                  </m:oMath>
                </a14:m>
                <a:r>
                  <a:rPr lang="en-US" sz="1800" dirty="0">
                    <a:solidFill>
                      <a:srgbClr val="000066"/>
                    </a:solidFill>
                  </a:rPr>
                  <a:t>.  Finally, the equation of state is:</a:t>
                </a:r>
              </a:p>
              <a:p>
                <a:pPr marL="0" lvl="0" indent="0" algn="ctr">
                  <a:buNone/>
                </a:pPr>
                <a14:m>
                  <m:oMath xmlns:m="http://schemas.openxmlformats.org/officeDocument/2006/math">
                    <m:r>
                      <a:rPr lang="en-US" sz="1800" b="0" i="1" smtClean="0">
                        <a:solidFill>
                          <a:srgbClr val="000066"/>
                        </a:solidFill>
                        <a:latin typeface="Cambria Math" panose="02040503050406030204" pitchFamily="18" charset="0"/>
                      </a:rPr>
                      <m:t>𝑃</m:t>
                    </m:r>
                    <m:r>
                      <a:rPr lang="en-US" sz="1800" b="0" i="1" smtClean="0">
                        <a:solidFill>
                          <a:srgbClr val="000066"/>
                        </a:solidFill>
                        <a:latin typeface="Cambria Math" panose="02040503050406030204" pitchFamily="18" charset="0"/>
                      </a:rPr>
                      <m:t>=</m:t>
                    </m:r>
                    <m:r>
                      <a:rPr lang="en-US" sz="1800" b="0" i="1" smtClean="0">
                        <a:solidFill>
                          <a:srgbClr val="000066"/>
                        </a:solidFill>
                        <a:latin typeface="Cambria Math" panose="02040503050406030204" pitchFamily="18" charset="0"/>
                        <a:ea typeface="Cambria Math" panose="02040503050406030204" pitchFamily="18" charset="0"/>
                      </a:rPr>
                      <m:t>𝜌</m:t>
                    </m:r>
                    <m:r>
                      <a:rPr lang="en-US" sz="1800" b="0" i="1" smtClean="0">
                        <a:solidFill>
                          <a:srgbClr val="000066"/>
                        </a:solidFill>
                        <a:latin typeface="Cambria Math" panose="02040503050406030204" pitchFamily="18" charset="0"/>
                        <a:ea typeface="Cambria Math" panose="02040503050406030204" pitchFamily="18" charset="0"/>
                      </a:rPr>
                      <m:t>𝑘𝑇</m:t>
                    </m:r>
                    <m:r>
                      <a:rPr lang="en-US" sz="1800" b="0" i="1" smtClean="0">
                        <a:solidFill>
                          <a:srgbClr val="000066"/>
                        </a:solidFill>
                        <a:latin typeface="Cambria Math" panose="02040503050406030204" pitchFamily="18" charset="0"/>
                        <a:ea typeface="Cambria Math" panose="02040503050406030204" pitchFamily="18" charset="0"/>
                      </a:rPr>
                      <m:t>/</m:t>
                    </m:r>
                    <m:r>
                      <a:rPr lang="en-US" sz="1800" b="0" i="1" smtClean="0">
                        <a:solidFill>
                          <a:srgbClr val="000066"/>
                        </a:solidFill>
                        <a:latin typeface="Cambria Math" panose="02040503050406030204" pitchFamily="18" charset="0"/>
                        <a:ea typeface="Cambria Math" panose="02040503050406030204" pitchFamily="18" charset="0"/>
                      </a:rPr>
                      <m:t>𝜇</m:t>
                    </m:r>
                    <m:sSub>
                      <m:sSubPr>
                        <m:ctrlPr>
                          <a:rPr lang="en-US" sz="1800" b="0" i="1" smtClean="0">
                            <a:solidFill>
                              <a:srgbClr val="000066"/>
                            </a:solidFill>
                            <a:latin typeface="Cambria Math" panose="02040503050406030204" pitchFamily="18" charset="0"/>
                            <a:ea typeface="Cambria Math" panose="02040503050406030204" pitchFamily="18" charset="0"/>
                          </a:rPr>
                        </m:ctrlPr>
                      </m:sSubPr>
                      <m:e>
                        <m:r>
                          <a:rPr lang="en-US" sz="1800" b="0" i="1" smtClean="0">
                            <a:solidFill>
                              <a:srgbClr val="000066"/>
                            </a:solidFill>
                            <a:latin typeface="Cambria Math" panose="02040503050406030204" pitchFamily="18" charset="0"/>
                            <a:ea typeface="Cambria Math" panose="02040503050406030204" pitchFamily="18" charset="0"/>
                          </a:rPr>
                          <m:t>𝑚</m:t>
                        </m:r>
                      </m:e>
                      <m:sub>
                        <m:r>
                          <a:rPr lang="en-US" sz="1800" b="0" i="1" smtClean="0">
                            <a:solidFill>
                              <a:srgbClr val="000066"/>
                            </a:solidFill>
                            <a:latin typeface="Cambria Math" panose="02040503050406030204" pitchFamily="18" charset="0"/>
                            <a:ea typeface="Cambria Math" panose="02040503050406030204" pitchFamily="18" charset="0"/>
                          </a:rPr>
                          <m:t>𝐻</m:t>
                        </m:r>
                      </m:sub>
                    </m:sSub>
                  </m:oMath>
                </a14:m>
                <a:r>
                  <a:rPr lang="en-US" sz="1800" dirty="0">
                    <a:solidFill>
                      <a:srgbClr val="000066"/>
                    </a:solidFill>
                  </a:rPr>
                  <a:t>                                 (2)</a:t>
                </a:r>
              </a:p>
              <a:p>
                <a:r>
                  <a:rPr lang="en-US" sz="1800" dirty="0">
                    <a:solidFill>
                      <a:srgbClr val="000066"/>
                    </a:solidFill>
                  </a:rPr>
                  <a:t>Solving for T, and using our earlier estimate of central pressure and bulk density, we have:</a:t>
                </a:r>
              </a:p>
              <a:p>
                <a:pPr marL="0" indent="0" algn="ctr">
                  <a:buNone/>
                </a:pPr>
                <a14:m>
                  <m:oMathPara xmlns:m="http://schemas.openxmlformats.org/officeDocument/2006/math">
                    <m:oMathParaPr>
                      <m:jc m:val="centerGroup"/>
                    </m:oMathParaPr>
                    <m:oMath xmlns:m="http://schemas.openxmlformats.org/officeDocument/2006/math">
                      <m:sSub>
                        <m:sSubPr>
                          <m:ctrlPr>
                            <a:rPr lang="en-US" sz="1800" i="1" smtClean="0">
                              <a:solidFill>
                                <a:srgbClr val="000066"/>
                              </a:solidFill>
                              <a:latin typeface="Cambria Math" panose="02040503050406030204" pitchFamily="18" charset="0"/>
                            </a:rPr>
                          </m:ctrlPr>
                        </m:sSubPr>
                        <m:e>
                          <m:r>
                            <a:rPr lang="en-US" sz="1800" b="0" i="1" smtClean="0">
                              <a:solidFill>
                                <a:srgbClr val="000066"/>
                              </a:solidFill>
                              <a:latin typeface="Cambria Math" panose="02040503050406030204" pitchFamily="18" charset="0"/>
                            </a:rPr>
                            <m:t>𝑇</m:t>
                          </m:r>
                        </m:e>
                        <m:sub>
                          <m:r>
                            <a:rPr lang="en-US" sz="1800" b="0" i="1" smtClean="0">
                              <a:solidFill>
                                <a:srgbClr val="000066"/>
                              </a:solidFill>
                              <a:latin typeface="Cambria Math" panose="02040503050406030204" pitchFamily="18" charset="0"/>
                            </a:rPr>
                            <m:t>𝑐</m:t>
                          </m:r>
                        </m:sub>
                      </m:sSub>
                      <m:r>
                        <a:rPr lang="en-US" sz="1800" b="0" i="1" smtClean="0">
                          <a:solidFill>
                            <a:srgbClr val="000066"/>
                          </a:solidFill>
                          <a:latin typeface="Cambria Math" panose="02040503050406030204" pitchFamily="18" charset="0"/>
                        </a:rPr>
                        <m:t>=</m:t>
                      </m:r>
                      <m:f>
                        <m:fPr>
                          <m:ctrlPr>
                            <a:rPr lang="en-US" sz="1800" b="0" i="1" smtClean="0">
                              <a:solidFill>
                                <a:srgbClr val="000066"/>
                              </a:solidFill>
                              <a:latin typeface="Cambria Math" panose="02040503050406030204" pitchFamily="18" charset="0"/>
                              <a:ea typeface="Cambria Math" panose="02040503050406030204" pitchFamily="18" charset="0"/>
                            </a:rPr>
                          </m:ctrlPr>
                        </m:fPr>
                        <m:num>
                          <m:sSub>
                            <m:sSubPr>
                              <m:ctrlPr>
                                <a:rPr lang="en-US" sz="1800" b="0" i="1" smtClean="0">
                                  <a:solidFill>
                                    <a:srgbClr val="000066"/>
                                  </a:solidFill>
                                  <a:latin typeface="Cambria Math" panose="02040503050406030204" pitchFamily="18" charset="0"/>
                                </a:rPr>
                              </m:ctrlPr>
                            </m:sSubPr>
                            <m:e>
                              <m:r>
                                <a:rPr lang="en-US" sz="1800" b="0" i="1" smtClean="0">
                                  <a:solidFill>
                                    <a:srgbClr val="000066"/>
                                  </a:solidFill>
                                  <a:latin typeface="Cambria Math" panose="02040503050406030204" pitchFamily="18" charset="0"/>
                                </a:rPr>
                                <m:t>𝑃</m:t>
                              </m:r>
                            </m:e>
                            <m:sub>
                              <m:r>
                                <a:rPr lang="en-US" sz="1800" b="0" i="1" smtClean="0">
                                  <a:solidFill>
                                    <a:srgbClr val="000066"/>
                                  </a:solidFill>
                                  <a:latin typeface="Cambria Math" panose="02040503050406030204" pitchFamily="18" charset="0"/>
                                </a:rPr>
                                <m:t>𝑐</m:t>
                              </m:r>
                            </m:sub>
                          </m:sSub>
                          <m:r>
                            <a:rPr lang="en-US" sz="1800" b="0" i="1" smtClean="0">
                              <a:solidFill>
                                <a:srgbClr val="000066"/>
                              </a:solidFill>
                              <a:latin typeface="Cambria Math" panose="02040503050406030204" pitchFamily="18" charset="0"/>
                              <a:ea typeface="Cambria Math" panose="02040503050406030204" pitchFamily="18" charset="0"/>
                            </a:rPr>
                            <m:t>𝜇</m:t>
                          </m:r>
                          <m:sSub>
                            <m:sSubPr>
                              <m:ctrlPr>
                                <a:rPr lang="en-US" sz="1800" b="0" i="1" smtClean="0">
                                  <a:solidFill>
                                    <a:srgbClr val="000066"/>
                                  </a:solidFill>
                                  <a:latin typeface="Cambria Math" panose="02040503050406030204" pitchFamily="18" charset="0"/>
                                  <a:ea typeface="Cambria Math" panose="02040503050406030204" pitchFamily="18" charset="0"/>
                                </a:rPr>
                              </m:ctrlPr>
                            </m:sSubPr>
                            <m:e>
                              <m:r>
                                <a:rPr lang="en-US" sz="1800" b="0" i="1" smtClean="0">
                                  <a:solidFill>
                                    <a:srgbClr val="000066"/>
                                  </a:solidFill>
                                  <a:latin typeface="Cambria Math" panose="02040503050406030204" pitchFamily="18" charset="0"/>
                                  <a:ea typeface="Cambria Math" panose="02040503050406030204" pitchFamily="18" charset="0"/>
                                </a:rPr>
                                <m:t>𝑚</m:t>
                              </m:r>
                            </m:e>
                            <m:sub>
                              <m:r>
                                <m:rPr>
                                  <m:sty m:val="p"/>
                                </m:rPr>
                                <a:rPr lang="en-US" sz="1800" b="0" i="0" smtClean="0">
                                  <a:solidFill>
                                    <a:srgbClr val="000066"/>
                                  </a:solidFill>
                                  <a:latin typeface="Cambria Math" panose="02040503050406030204" pitchFamily="18" charset="0"/>
                                  <a:ea typeface="Cambria Math" panose="02040503050406030204" pitchFamily="18" charset="0"/>
                                </a:rPr>
                                <m:t>H</m:t>
                              </m:r>
                            </m:sub>
                          </m:sSub>
                        </m:num>
                        <m:den>
                          <m:d>
                            <m:dPr>
                              <m:begChr m:val="⟨"/>
                              <m:endChr m:val="⟩"/>
                              <m:ctrlPr>
                                <a:rPr lang="en-US" sz="1800" b="0" i="1" smtClean="0">
                                  <a:solidFill>
                                    <a:srgbClr val="000066"/>
                                  </a:solidFill>
                                  <a:latin typeface="Cambria Math" panose="02040503050406030204" pitchFamily="18" charset="0"/>
                                  <a:ea typeface="Cambria Math" panose="02040503050406030204" pitchFamily="18" charset="0"/>
                                </a:rPr>
                              </m:ctrlPr>
                            </m:dPr>
                            <m:e>
                              <m:r>
                                <a:rPr lang="en-US" sz="1800" b="0" i="1" smtClean="0">
                                  <a:solidFill>
                                    <a:srgbClr val="000066"/>
                                  </a:solidFill>
                                  <a:latin typeface="Cambria Math" panose="02040503050406030204" pitchFamily="18" charset="0"/>
                                  <a:ea typeface="Cambria Math" panose="02040503050406030204" pitchFamily="18" charset="0"/>
                                </a:rPr>
                                <m:t>𝜌</m:t>
                              </m:r>
                            </m:e>
                          </m:d>
                          <m:r>
                            <a:rPr lang="en-US" sz="1800" b="0" i="1" smtClean="0">
                              <a:solidFill>
                                <a:srgbClr val="000066"/>
                              </a:solidFill>
                              <a:latin typeface="Cambria Math" panose="02040503050406030204" pitchFamily="18" charset="0"/>
                              <a:ea typeface="Cambria Math" panose="02040503050406030204" pitchFamily="18" charset="0"/>
                            </a:rPr>
                            <m:t>𝑘</m:t>
                          </m:r>
                        </m:den>
                      </m:f>
                      <m:r>
                        <a:rPr lang="en-US" sz="1800" b="0" i="1" smtClean="0">
                          <a:solidFill>
                            <a:srgbClr val="000066"/>
                          </a:solidFill>
                          <a:latin typeface="Cambria Math" panose="02040503050406030204" pitchFamily="18" charset="0"/>
                          <a:ea typeface="Cambria Math" panose="02040503050406030204" pitchFamily="18" charset="0"/>
                        </a:rPr>
                        <m:t>=1.44×</m:t>
                      </m:r>
                      <m:sSup>
                        <m:sSupPr>
                          <m:ctrlPr>
                            <a:rPr lang="en-US" sz="1800" b="0" i="1" smtClean="0">
                              <a:solidFill>
                                <a:srgbClr val="000066"/>
                              </a:solidFill>
                              <a:latin typeface="Cambria Math" panose="02040503050406030204" pitchFamily="18" charset="0"/>
                              <a:ea typeface="Cambria Math" panose="02040503050406030204" pitchFamily="18" charset="0"/>
                            </a:rPr>
                          </m:ctrlPr>
                        </m:sSupPr>
                        <m:e>
                          <m:r>
                            <a:rPr lang="en-US" sz="1800" b="0" i="1" smtClean="0">
                              <a:solidFill>
                                <a:srgbClr val="000066"/>
                              </a:solidFill>
                              <a:latin typeface="Cambria Math" panose="02040503050406030204" pitchFamily="18" charset="0"/>
                              <a:ea typeface="Cambria Math" panose="02040503050406030204" pitchFamily="18" charset="0"/>
                            </a:rPr>
                            <m:t>10</m:t>
                          </m:r>
                        </m:e>
                        <m:sup>
                          <m:r>
                            <a:rPr lang="en-US" sz="1800" b="0" i="1" smtClean="0">
                              <a:solidFill>
                                <a:srgbClr val="000066"/>
                              </a:solidFill>
                              <a:latin typeface="Cambria Math" panose="02040503050406030204" pitchFamily="18" charset="0"/>
                              <a:ea typeface="Cambria Math" panose="02040503050406030204" pitchFamily="18" charset="0"/>
                            </a:rPr>
                            <m:t>7</m:t>
                          </m:r>
                        </m:sup>
                      </m:sSup>
                      <m:r>
                        <m:rPr>
                          <m:sty m:val="p"/>
                        </m:rPr>
                        <a:rPr lang="en-US" sz="1800" b="0" i="0" smtClean="0">
                          <a:solidFill>
                            <a:srgbClr val="000066"/>
                          </a:solidFill>
                          <a:latin typeface="Cambria Math" panose="02040503050406030204" pitchFamily="18" charset="0"/>
                          <a:ea typeface="Cambria Math" panose="02040503050406030204" pitchFamily="18" charset="0"/>
                        </a:rPr>
                        <m:t>K</m:t>
                      </m:r>
                      <m:r>
                        <a:rPr lang="en-US" sz="1800" b="0" i="0" smtClean="0">
                          <a:solidFill>
                            <a:srgbClr val="000066"/>
                          </a:solidFill>
                          <a:latin typeface="Cambria Math" panose="02040503050406030204" pitchFamily="18" charset="0"/>
                          <a:ea typeface="Cambria Math" panose="02040503050406030204" pitchFamily="18" charset="0"/>
                        </a:rPr>
                        <m:t>.</m:t>
                      </m:r>
                    </m:oMath>
                  </m:oMathPara>
                </a14:m>
                <a:endParaRPr lang="en-US" sz="1800" dirty="0">
                  <a:solidFill>
                    <a:srgbClr val="000066"/>
                  </a:solidFill>
                </a:endParaRPr>
              </a:p>
              <a:p>
                <a:r>
                  <a:rPr lang="en-US" sz="1800" dirty="0">
                    <a:solidFill>
                      <a:srgbClr val="000066"/>
                    </a:solidFill>
                  </a:rPr>
                  <a:t>This gives for the central temperature more than </a:t>
                </a:r>
                <a14:m>
                  <m:oMath xmlns:m="http://schemas.openxmlformats.org/officeDocument/2006/math">
                    <m:r>
                      <a:rPr lang="en-US" sz="1800" i="1" dirty="0" smtClean="0">
                        <a:solidFill>
                          <a:srgbClr val="000066"/>
                        </a:solidFill>
                        <a:latin typeface="Cambria Math" panose="02040503050406030204" pitchFamily="18" charset="0"/>
                      </a:rPr>
                      <m:t>14 </m:t>
                    </m:r>
                    <m:r>
                      <m:rPr>
                        <m:sty m:val="p"/>
                      </m:rPr>
                      <a:rPr lang="en-US" sz="1800" i="0" dirty="0" smtClean="0">
                        <a:solidFill>
                          <a:srgbClr val="000066"/>
                        </a:solidFill>
                        <a:latin typeface="Cambria Math" panose="02040503050406030204" pitchFamily="18" charset="0"/>
                      </a:rPr>
                      <m:t>million</m:t>
                    </m:r>
                    <m:r>
                      <a:rPr lang="en-US" sz="1800" i="0" dirty="0" smtClean="0">
                        <a:solidFill>
                          <a:srgbClr val="000066"/>
                        </a:solidFill>
                        <a:latin typeface="Cambria Math" panose="02040503050406030204" pitchFamily="18" charset="0"/>
                      </a:rPr>
                      <m:t> </m:t>
                    </m:r>
                    <m:r>
                      <m:rPr>
                        <m:sty m:val="p"/>
                      </m:rPr>
                      <a:rPr lang="en-US" sz="1800" i="0" dirty="0" smtClean="0">
                        <a:solidFill>
                          <a:srgbClr val="000066"/>
                        </a:solidFill>
                        <a:latin typeface="Cambria Math" panose="02040503050406030204" pitchFamily="18" charset="0"/>
                      </a:rPr>
                      <m:t>K</m:t>
                    </m:r>
                  </m:oMath>
                </a14:m>
                <a:r>
                  <a:rPr lang="en-US" sz="1800" dirty="0">
                    <a:solidFill>
                      <a:srgbClr val="000066"/>
                    </a:solidFill>
                  </a:rPr>
                  <a:t>, which is enough to permit nuclear fusion. Note that this high temperature is a consequence of the huge mass of the Sun pressing down on the center, and results from the behavior of gas particles under such a huge pressure through the ideal gas law. </a:t>
                </a:r>
              </a:p>
              <a:p>
                <a:r>
                  <a:rPr lang="en-US" sz="1800" dirty="0">
                    <a:solidFill>
                      <a:srgbClr val="000066"/>
                    </a:solidFill>
                  </a:rPr>
                  <a:t>There are many important physical effects we have ignored, such as the increasing density with depth, and the changing composition, but our estimates for </a:t>
                </a:r>
                <a14:m>
                  <m:oMath xmlns:m="http://schemas.openxmlformats.org/officeDocument/2006/math">
                    <m:sSub>
                      <m:sSubPr>
                        <m:ctrlPr>
                          <a:rPr lang="en-US" sz="1800" i="1" smtClean="0">
                            <a:solidFill>
                              <a:srgbClr val="000066"/>
                            </a:solidFill>
                            <a:latin typeface="Cambria Math" panose="02040503050406030204" pitchFamily="18" charset="0"/>
                          </a:rPr>
                        </m:ctrlPr>
                      </m:sSubPr>
                      <m:e>
                        <m:r>
                          <a:rPr lang="en-US" sz="1800" b="0" i="1" smtClean="0">
                            <a:solidFill>
                              <a:srgbClr val="000066"/>
                            </a:solidFill>
                            <a:latin typeface="Cambria Math" panose="02040503050406030204" pitchFamily="18" charset="0"/>
                          </a:rPr>
                          <m:t>𝑃</m:t>
                        </m:r>
                      </m:e>
                      <m:sub>
                        <m:r>
                          <a:rPr lang="en-US" sz="1800" b="0" i="1" smtClean="0">
                            <a:solidFill>
                              <a:srgbClr val="000066"/>
                            </a:solidFill>
                            <a:latin typeface="Cambria Math" panose="02040503050406030204" pitchFamily="18" charset="0"/>
                          </a:rPr>
                          <m:t>𝑐</m:t>
                        </m:r>
                      </m:sub>
                    </m:sSub>
                  </m:oMath>
                </a14:m>
                <a:r>
                  <a:rPr lang="en-US" sz="1800" dirty="0">
                    <a:solidFill>
                      <a:srgbClr val="000066"/>
                    </a:solidFill>
                  </a:rPr>
                  <a:t> and </a:t>
                </a:r>
                <a14:m>
                  <m:oMath xmlns:m="http://schemas.openxmlformats.org/officeDocument/2006/math">
                    <m:sSub>
                      <m:sSubPr>
                        <m:ctrlPr>
                          <a:rPr lang="en-US" sz="1800" i="1">
                            <a:solidFill>
                              <a:srgbClr val="000066"/>
                            </a:solidFill>
                            <a:latin typeface="Cambria Math" panose="02040503050406030204" pitchFamily="18" charset="0"/>
                          </a:rPr>
                        </m:ctrlPr>
                      </m:sSubPr>
                      <m:e>
                        <m:r>
                          <a:rPr lang="en-US" sz="1800" b="0" i="1" smtClean="0">
                            <a:solidFill>
                              <a:srgbClr val="000066"/>
                            </a:solidFill>
                            <a:latin typeface="Cambria Math" panose="02040503050406030204" pitchFamily="18" charset="0"/>
                          </a:rPr>
                          <m:t>𝑇</m:t>
                        </m:r>
                      </m:e>
                      <m:sub>
                        <m:r>
                          <a:rPr lang="en-US" sz="1800" i="1">
                            <a:solidFill>
                              <a:srgbClr val="000066"/>
                            </a:solidFill>
                            <a:latin typeface="Cambria Math" panose="02040503050406030204" pitchFamily="18" charset="0"/>
                          </a:rPr>
                          <m:t>𝑐</m:t>
                        </m:r>
                      </m:sub>
                    </m:sSub>
                  </m:oMath>
                </a14:m>
                <a:r>
                  <a:rPr lang="en-US" sz="1800" dirty="0">
                    <a:solidFill>
                      <a:srgbClr val="000066"/>
                    </a:solidFill>
                  </a:rPr>
                  <a:t> are actually pretty good. The actual values are obtained from the "standard model," which properly accounts for all that is known about the interior, about other stars, and properly accounts for the full physics, including partial ionization.</a:t>
                </a:r>
              </a:p>
            </p:txBody>
          </p:sp>
        </mc:Choice>
        <mc:Fallback xmlns="">
          <p:sp>
            <p:nvSpPr>
              <p:cNvPr id="3" name="Text Placeholder 2"/>
              <p:cNvSpPr>
                <a:spLocks noGrp="1" noRot="1" noChangeAspect="1" noMove="1" noResize="1" noEditPoints="1" noAdjustHandles="1" noChangeArrowheads="1" noChangeShapeType="1" noTextEdit="1"/>
              </p:cNvSpPr>
              <p:nvPr>
                <p:ph type="body" sz="half" idx="1"/>
              </p:nvPr>
            </p:nvSpPr>
            <p:spPr>
              <a:xfrm>
                <a:off x="371073" y="676556"/>
                <a:ext cx="11474085" cy="5324855"/>
              </a:xfrm>
              <a:blipFill rotWithShape="0">
                <a:blip r:embed="rId2"/>
                <a:stretch>
                  <a:fillRect l="-106" t="-687" r="-159" b="-916"/>
                </a:stretch>
              </a:blipFill>
            </p:spPr>
            <p:txBody>
              <a:bodyPr/>
              <a:lstStyle/>
              <a:p>
                <a:r>
                  <a:rPr lang="en-US">
                    <a:noFill/>
                  </a:rPr>
                  <a:t> </a:t>
                </a:r>
              </a:p>
            </p:txBody>
          </p:sp>
        </mc:Fallback>
      </mc:AlternateContent>
      <p:sp>
        <p:nvSpPr>
          <p:cNvPr id="6" name="Date Placeholder 5"/>
          <p:cNvSpPr>
            <a:spLocks noGrp="1"/>
          </p:cNvSpPr>
          <p:nvPr>
            <p:ph type="dt" sz="half" idx="10"/>
          </p:nvPr>
        </p:nvSpPr>
        <p:spPr/>
        <p:txBody>
          <a:bodyPr/>
          <a:lstStyle/>
          <a:p>
            <a:pPr>
              <a:defRPr/>
            </a:pPr>
            <a:r>
              <a:rPr lang="en-US"/>
              <a:t>December 4, 2018</a:t>
            </a:r>
            <a:endParaRPr lang="en-US" altLang="zh-CN" dirty="0"/>
          </a:p>
        </p:txBody>
      </p:sp>
    </p:spTree>
    <p:extLst>
      <p:ext uri="{BB962C8B-B14F-4D97-AF65-F5344CB8AC3E}">
        <p14:creationId xmlns:p14="http://schemas.microsoft.com/office/powerpoint/2010/main" val="194197217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74" y="-27531"/>
            <a:ext cx="11368518" cy="914400"/>
          </a:xfrm>
        </p:spPr>
        <p:txBody>
          <a:bodyPr/>
          <a:lstStyle/>
          <a:p>
            <a:r>
              <a:rPr lang="en-US" dirty="0"/>
              <a:t>Conditions in the Solar Interior</a:t>
            </a:r>
          </a:p>
        </p:txBody>
      </p:sp>
      <p:sp>
        <p:nvSpPr>
          <p:cNvPr id="3" name="Text Placeholder 2"/>
          <p:cNvSpPr>
            <a:spLocks noGrp="1"/>
          </p:cNvSpPr>
          <p:nvPr>
            <p:ph type="body" sz="half" idx="1"/>
          </p:nvPr>
        </p:nvSpPr>
        <p:spPr>
          <a:xfrm>
            <a:off x="371074" y="781659"/>
            <a:ext cx="11474085" cy="5009541"/>
          </a:xfrm>
        </p:spPr>
        <p:txBody>
          <a:bodyPr>
            <a:noAutofit/>
          </a:bodyPr>
          <a:lstStyle/>
          <a:p>
            <a:pPr lvl="0"/>
            <a:r>
              <a:rPr lang="en-US" sz="1800" dirty="0">
                <a:solidFill>
                  <a:srgbClr val="000066"/>
                </a:solidFill>
              </a:rPr>
              <a:t>Through our simple use of scaling arguments, we have seen that the average density, core pressure and core temperature are as given in the table below.  These are contrasted with the more exact values determined from computer models of the Sun's interior (the so-called standard model).  We also show the mass fraction of hydrogen (X) and of helium (Y) at the surface and at the core.</a:t>
            </a:r>
          </a:p>
          <a:p>
            <a:pPr lvl="0"/>
            <a:endParaRPr lang="en-US" sz="1800" dirty="0">
              <a:solidFill>
                <a:srgbClr val="000066"/>
              </a:solidFill>
            </a:endParaRPr>
          </a:p>
          <a:p>
            <a:pPr lvl="0"/>
            <a:endParaRPr lang="en-US" sz="1800" dirty="0">
              <a:solidFill>
                <a:srgbClr val="000066"/>
              </a:solidFill>
            </a:endParaRPr>
          </a:p>
          <a:p>
            <a:pPr lvl="0"/>
            <a:endParaRPr lang="en-US" sz="1800" dirty="0">
              <a:solidFill>
                <a:srgbClr val="000066"/>
              </a:solidFill>
            </a:endParaRPr>
          </a:p>
          <a:p>
            <a:pPr lvl="0"/>
            <a:endParaRPr lang="en-US" sz="1800" dirty="0">
              <a:solidFill>
                <a:srgbClr val="000066"/>
              </a:solidFill>
            </a:endParaRPr>
          </a:p>
          <a:p>
            <a:pPr lvl="0"/>
            <a:endParaRPr lang="en-US" sz="1800" dirty="0">
              <a:solidFill>
                <a:srgbClr val="000066"/>
              </a:solidFill>
            </a:endParaRPr>
          </a:p>
          <a:p>
            <a:pPr lvl="0"/>
            <a:endParaRPr lang="en-US" sz="1800" dirty="0">
              <a:solidFill>
                <a:srgbClr val="000066"/>
              </a:solidFill>
            </a:endParaRPr>
          </a:p>
          <a:p>
            <a:pPr lvl="0"/>
            <a:endParaRPr lang="en-US" sz="1800" dirty="0">
              <a:solidFill>
                <a:srgbClr val="000066"/>
              </a:solidFill>
            </a:endParaRPr>
          </a:p>
          <a:p>
            <a:pPr lvl="0"/>
            <a:r>
              <a:rPr lang="en-US" sz="1800" dirty="0">
                <a:solidFill>
                  <a:srgbClr val="000066"/>
                </a:solidFill>
              </a:rPr>
              <a:t>The Sun is about 4.52 billion years old, and has been converting hydrogen to helium in its core all that time.  More than half of the hydrogen has been used up already, in the core, so the Sun is about middle-aged.  The solar model can be traced in time from an initial composition through to its present age.  As the composition changes due to using up its hydrogen, the other parameters of the Sun such as its radius, temperature, and luminosity must change as well.  </a:t>
            </a:r>
          </a:p>
        </p:txBody>
      </p:sp>
      <p:sp>
        <p:nvSpPr>
          <p:cNvPr id="6" name="Date Placeholder 5"/>
          <p:cNvSpPr>
            <a:spLocks noGrp="1"/>
          </p:cNvSpPr>
          <p:nvPr>
            <p:ph type="dt" sz="half" idx="10"/>
          </p:nvPr>
        </p:nvSpPr>
        <p:spPr/>
        <p:txBody>
          <a:bodyPr/>
          <a:lstStyle/>
          <a:p>
            <a:pPr>
              <a:defRPr/>
            </a:pPr>
            <a:r>
              <a:rPr lang="en-US"/>
              <a:t>December 4, 2018</a:t>
            </a:r>
            <a:endParaRPr lang="en-US" altLang="zh-CN" dirty="0"/>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3385616287"/>
                  </p:ext>
                </p:extLst>
              </p:nvPr>
            </p:nvGraphicFramePr>
            <p:xfrm>
              <a:off x="2060028" y="1949406"/>
              <a:ext cx="8177048" cy="2011680"/>
            </p:xfrm>
            <a:graphic>
              <a:graphicData uri="http://schemas.openxmlformats.org/drawingml/2006/table">
                <a:tbl>
                  <a:tblPr/>
                  <a:tblGrid>
                    <a:gridCol w="2044262">
                      <a:extLst>
                        <a:ext uri="{9D8B030D-6E8A-4147-A177-3AD203B41FA5}">
                          <a16:colId xmlns:a16="http://schemas.microsoft.com/office/drawing/2014/main" val="20000"/>
                        </a:ext>
                      </a:extLst>
                    </a:gridCol>
                    <a:gridCol w="2044262">
                      <a:extLst>
                        <a:ext uri="{9D8B030D-6E8A-4147-A177-3AD203B41FA5}">
                          <a16:colId xmlns:a16="http://schemas.microsoft.com/office/drawing/2014/main" val="20001"/>
                        </a:ext>
                      </a:extLst>
                    </a:gridCol>
                    <a:gridCol w="2044262">
                      <a:extLst>
                        <a:ext uri="{9D8B030D-6E8A-4147-A177-3AD203B41FA5}">
                          <a16:colId xmlns:a16="http://schemas.microsoft.com/office/drawing/2014/main" val="20002"/>
                        </a:ext>
                      </a:extLst>
                    </a:gridCol>
                    <a:gridCol w="2044262">
                      <a:extLst>
                        <a:ext uri="{9D8B030D-6E8A-4147-A177-3AD203B41FA5}">
                          <a16:colId xmlns:a16="http://schemas.microsoft.com/office/drawing/2014/main" val="20003"/>
                        </a:ext>
                      </a:extLst>
                    </a:gridCol>
                  </a:tblGrid>
                  <a:tr h="0">
                    <a:tc gridSpan="2">
                      <a:txBody>
                        <a:bodyPr/>
                        <a:lstStyle/>
                        <a:p>
                          <a:r>
                            <a:rPr lang="en-US" sz="1600" dirty="0">
                              <a:solidFill>
                                <a:schemeClr val="bg2"/>
                              </a:solidFill>
                              <a:latin typeface="Times New Roman" panose="02020603050405020304" pitchFamily="18" charset="0"/>
                              <a:cs typeface="Times New Roman" panose="02020603050405020304" pitchFamily="18" charset="0"/>
                            </a:rPr>
                            <a:t>From Scaling Arguments</a:t>
                          </a:r>
                        </a:p>
                      </a:txBody>
                      <a:tcPr anchor="ctr">
                        <a:lnL>
                          <a:noFill/>
                        </a:lnL>
                        <a:lnR>
                          <a:noFill/>
                        </a:lnR>
                        <a:lnT>
                          <a:noFill/>
                        </a:lnT>
                        <a:lnB>
                          <a:noFill/>
                        </a:lnB>
                        <a:solidFill>
                          <a:srgbClr val="FFCC99"/>
                        </a:solidFill>
                      </a:tcPr>
                    </a:tc>
                    <a:tc hMerge="1">
                      <a:txBody>
                        <a:bodyPr/>
                        <a:lstStyle/>
                        <a:p>
                          <a:endParaRPr lang="en-US"/>
                        </a:p>
                      </a:txBody>
                      <a:tcPr/>
                    </a:tc>
                    <a:tc gridSpan="2">
                      <a:txBody>
                        <a:bodyPr/>
                        <a:lstStyle/>
                        <a:p>
                          <a:r>
                            <a:rPr lang="en-US" sz="1600" dirty="0">
                              <a:solidFill>
                                <a:schemeClr val="bg2"/>
                              </a:solidFill>
                              <a:latin typeface="Times New Roman" panose="02020603050405020304" pitchFamily="18" charset="0"/>
                              <a:cs typeface="Times New Roman" panose="02020603050405020304" pitchFamily="18" charset="0"/>
                            </a:rPr>
                            <a:t>From Standard Model</a:t>
                          </a:r>
                        </a:p>
                      </a:txBody>
                      <a:tcPr anchor="ctr">
                        <a:lnL>
                          <a:noFill/>
                        </a:lnL>
                        <a:lnR>
                          <a:noFill/>
                        </a:lnR>
                        <a:lnT>
                          <a:noFill/>
                        </a:lnT>
                        <a:lnB>
                          <a:noFill/>
                        </a:lnB>
                        <a:solidFill>
                          <a:srgbClr val="FFCC99"/>
                        </a:solidFill>
                      </a:tcPr>
                    </a:tc>
                    <a:tc hMerge="1">
                      <a:txBody>
                        <a:bodyPr/>
                        <a:lstStyle/>
                        <a:p>
                          <a:endParaRPr lang="en-US"/>
                        </a:p>
                      </a:txBody>
                      <a:tcPr/>
                    </a:tc>
                    <a:extLst>
                      <a:ext uri="{0D108BD9-81ED-4DB2-BD59-A6C34878D82A}">
                        <a16:rowId xmlns:a16="http://schemas.microsoft.com/office/drawing/2014/main" val="10000"/>
                      </a:ext>
                    </a:extLst>
                  </a:tr>
                  <a:tr h="0">
                    <a:tc>
                      <a:txBody>
                        <a:bodyPr/>
                        <a:lstStyle/>
                        <a:p>
                          <a:r>
                            <a:rPr lang="en-US" sz="1600">
                              <a:solidFill>
                                <a:schemeClr val="bg2"/>
                              </a:solidFill>
                              <a:latin typeface="Times New Roman" panose="02020603050405020304" pitchFamily="18" charset="0"/>
                              <a:cs typeface="Times New Roman" panose="02020603050405020304" pitchFamily="18" charset="0"/>
                            </a:rPr>
                            <a:t>Core Temperature </a:t>
                          </a:r>
                        </a:p>
                      </a:txBody>
                      <a:tcPr anchor="ctr">
                        <a:lnL>
                          <a:noFill/>
                        </a:lnL>
                        <a:lnR>
                          <a:noFill/>
                        </a:lnR>
                        <a:lnT>
                          <a:noFill/>
                        </a:lnT>
                        <a:lnB>
                          <a:noFill/>
                        </a:lnB>
                      </a:tcPr>
                    </a:tc>
                    <a:tc>
                      <a:txBody>
                        <a:bodyPr/>
                        <a:lstStyle/>
                        <a:p>
                          <a:r>
                            <a:rPr lang="en-US" sz="1600" dirty="0">
                              <a:solidFill>
                                <a:schemeClr val="bg2"/>
                              </a:solidFill>
                              <a:latin typeface="Times New Roman" panose="02020603050405020304" pitchFamily="18" charset="0"/>
                              <a:cs typeface="Times New Roman" panose="02020603050405020304" pitchFamily="18" charset="0"/>
                            </a:rPr>
                            <a:t>1.4</a:t>
                          </a:r>
                          <a14:m>
                            <m:oMath xmlns:m="http://schemas.openxmlformats.org/officeDocument/2006/math">
                              <m:r>
                                <a:rPr lang="en-US" sz="1600" i="1" dirty="0" smtClean="0">
                                  <a:solidFill>
                                    <a:schemeClr val="bg2"/>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600" dirty="0">
                              <a:solidFill>
                                <a:schemeClr val="bg2"/>
                              </a:solidFill>
                              <a:latin typeface="Times New Roman" panose="02020603050405020304" pitchFamily="18" charset="0"/>
                              <a:cs typeface="Times New Roman" panose="02020603050405020304" pitchFamily="18" charset="0"/>
                            </a:rPr>
                            <a:t>10</a:t>
                          </a:r>
                          <a:r>
                            <a:rPr lang="en-US" sz="1600" baseline="30000" dirty="0">
                              <a:solidFill>
                                <a:schemeClr val="bg2"/>
                              </a:solidFill>
                              <a:latin typeface="Times New Roman" panose="02020603050405020304" pitchFamily="18" charset="0"/>
                              <a:cs typeface="Times New Roman" panose="02020603050405020304" pitchFamily="18" charset="0"/>
                            </a:rPr>
                            <a:t>7</a:t>
                          </a:r>
                          <a:r>
                            <a:rPr lang="en-US" sz="1600" dirty="0">
                              <a:solidFill>
                                <a:schemeClr val="bg2"/>
                              </a:solidFill>
                              <a:latin typeface="Times New Roman" panose="02020603050405020304" pitchFamily="18" charset="0"/>
                              <a:cs typeface="Times New Roman" panose="02020603050405020304" pitchFamily="18" charset="0"/>
                            </a:rPr>
                            <a:t> K</a:t>
                          </a:r>
                        </a:p>
                      </a:txBody>
                      <a:tcPr anchor="ctr">
                        <a:lnL>
                          <a:noFill/>
                        </a:lnL>
                        <a:lnR>
                          <a:noFill/>
                        </a:lnR>
                        <a:lnT>
                          <a:noFill/>
                        </a:lnT>
                        <a:lnB>
                          <a:noFill/>
                        </a:lnB>
                      </a:tcPr>
                    </a:tc>
                    <a:tc>
                      <a:txBody>
                        <a:bodyPr/>
                        <a:lstStyle/>
                        <a:p>
                          <a:r>
                            <a:rPr lang="en-US" sz="1600">
                              <a:solidFill>
                                <a:schemeClr val="bg2"/>
                              </a:solidFill>
                              <a:latin typeface="Times New Roman" panose="02020603050405020304" pitchFamily="18" charset="0"/>
                              <a:cs typeface="Times New Roman" panose="02020603050405020304" pitchFamily="18" charset="0"/>
                            </a:rPr>
                            <a:t>Central Temperature </a:t>
                          </a:r>
                        </a:p>
                      </a:txBody>
                      <a:tcPr anchor="ctr">
                        <a:lnL>
                          <a:noFill/>
                        </a:lnL>
                        <a:lnR>
                          <a:noFill/>
                        </a:lnR>
                        <a:lnT>
                          <a:noFill/>
                        </a:lnT>
                        <a:lnB>
                          <a:noFill/>
                        </a:lnB>
                      </a:tcPr>
                    </a:tc>
                    <a:tc>
                      <a:txBody>
                        <a:bodyPr/>
                        <a:lstStyle/>
                        <a:p>
                          <a:r>
                            <a:rPr lang="en-US" sz="1600" dirty="0">
                              <a:solidFill>
                                <a:schemeClr val="bg2"/>
                              </a:solidFill>
                              <a:latin typeface="Times New Roman" panose="02020603050405020304" pitchFamily="18" charset="0"/>
                              <a:cs typeface="Times New Roman" panose="02020603050405020304" pitchFamily="18" charset="0"/>
                            </a:rPr>
                            <a:t>1.58</a:t>
                          </a:r>
                          <a14:m>
                            <m:oMath xmlns:m="http://schemas.openxmlformats.org/officeDocument/2006/math">
                              <m:r>
                                <a:rPr lang="en-US" sz="1600" i="1" dirty="0" smtClean="0">
                                  <a:solidFill>
                                    <a:schemeClr val="bg2"/>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600" dirty="0">
                              <a:solidFill>
                                <a:schemeClr val="bg2"/>
                              </a:solidFill>
                              <a:latin typeface="Times New Roman" panose="02020603050405020304" pitchFamily="18" charset="0"/>
                              <a:cs typeface="Times New Roman" panose="02020603050405020304" pitchFamily="18" charset="0"/>
                            </a:rPr>
                            <a:t>10</a:t>
                          </a:r>
                          <a:r>
                            <a:rPr lang="en-US" sz="1600" baseline="30000" dirty="0">
                              <a:solidFill>
                                <a:schemeClr val="bg2"/>
                              </a:solidFill>
                              <a:latin typeface="Times New Roman" panose="02020603050405020304" pitchFamily="18" charset="0"/>
                              <a:cs typeface="Times New Roman" panose="02020603050405020304" pitchFamily="18" charset="0"/>
                            </a:rPr>
                            <a:t>7</a:t>
                          </a:r>
                          <a:r>
                            <a:rPr lang="en-US" sz="1600" dirty="0">
                              <a:solidFill>
                                <a:schemeClr val="bg2"/>
                              </a:solidFill>
                              <a:latin typeface="Times New Roman" panose="02020603050405020304" pitchFamily="18" charset="0"/>
                              <a:cs typeface="Times New Roman" panose="02020603050405020304" pitchFamily="18" charset="0"/>
                            </a:rPr>
                            <a:t> K</a:t>
                          </a:r>
                        </a:p>
                      </a:txBody>
                      <a:tcPr anchor="ctr">
                        <a:lnL>
                          <a:noFill/>
                        </a:lnL>
                        <a:lnR>
                          <a:noFill/>
                        </a:lnR>
                        <a:lnT>
                          <a:noFill/>
                        </a:lnT>
                        <a:lnB>
                          <a:noFill/>
                        </a:lnB>
                      </a:tcPr>
                    </a:tc>
                    <a:extLst>
                      <a:ext uri="{0D108BD9-81ED-4DB2-BD59-A6C34878D82A}">
                        <a16:rowId xmlns:a16="http://schemas.microsoft.com/office/drawing/2014/main" val="10001"/>
                      </a:ext>
                    </a:extLst>
                  </a:tr>
                  <a:tr h="0">
                    <a:tc>
                      <a:txBody>
                        <a:bodyPr/>
                        <a:lstStyle/>
                        <a:p>
                          <a:r>
                            <a:rPr lang="en-US" sz="1600">
                              <a:solidFill>
                                <a:schemeClr val="bg2"/>
                              </a:solidFill>
                              <a:latin typeface="Times New Roman" panose="02020603050405020304" pitchFamily="18" charset="0"/>
                              <a:cs typeface="Times New Roman" panose="02020603050405020304" pitchFamily="18" charset="0"/>
                            </a:rPr>
                            <a:t>Core Pressure</a:t>
                          </a:r>
                        </a:p>
                      </a:txBody>
                      <a:tcPr anchor="ctr">
                        <a:lnL>
                          <a:noFill/>
                        </a:lnL>
                        <a:lnR>
                          <a:noFill/>
                        </a:lnR>
                        <a:lnT>
                          <a:noFill/>
                        </a:lnT>
                        <a:lnB>
                          <a:noFill/>
                        </a:lnB>
                      </a:tcPr>
                    </a:tc>
                    <a:tc>
                      <a:txBody>
                        <a:bodyPr/>
                        <a:lstStyle/>
                        <a:p>
                          <a:r>
                            <a:rPr lang="pt-BR" sz="1600" dirty="0">
                              <a:solidFill>
                                <a:schemeClr val="bg2"/>
                              </a:solidFill>
                              <a:latin typeface="Times New Roman" panose="02020603050405020304" pitchFamily="18" charset="0"/>
                              <a:cs typeface="Times New Roman" panose="02020603050405020304" pitchFamily="18" charset="0"/>
                            </a:rPr>
                            <a:t> 2.7</a:t>
                          </a:r>
                          <a14:m>
                            <m:oMath xmlns:m="http://schemas.openxmlformats.org/officeDocument/2006/math">
                              <m:r>
                                <a:rPr lang="en-US" sz="1600" i="1" dirty="0" smtClean="0">
                                  <a:solidFill>
                                    <a:schemeClr val="bg2"/>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pt-BR" sz="1600" dirty="0">
                              <a:solidFill>
                                <a:schemeClr val="bg2"/>
                              </a:solidFill>
                              <a:latin typeface="Times New Roman" panose="02020603050405020304" pitchFamily="18" charset="0"/>
                              <a:cs typeface="Times New Roman" panose="02020603050405020304" pitchFamily="18" charset="0"/>
                            </a:rPr>
                            <a:t>10</a:t>
                          </a:r>
                          <a:r>
                            <a:rPr lang="pt-BR" sz="1600" baseline="30000" dirty="0">
                              <a:solidFill>
                                <a:schemeClr val="bg2"/>
                              </a:solidFill>
                              <a:latin typeface="Times New Roman" panose="02020603050405020304" pitchFamily="18" charset="0"/>
                              <a:cs typeface="Times New Roman" panose="02020603050405020304" pitchFamily="18" charset="0"/>
                            </a:rPr>
                            <a:t>14</a:t>
                          </a:r>
                          <a:r>
                            <a:rPr lang="pt-BR" sz="1600" dirty="0">
                              <a:solidFill>
                                <a:schemeClr val="bg2"/>
                              </a:solidFill>
                              <a:latin typeface="Times New Roman" panose="02020603050405020304" pitchFamily="18" charset="0"/>
                              <a:cs typeface="Times New Roman" panose="02020603050405020304" pitchFamily="18" charset="0"/>
                            </a:rPr>
                            <a:t> N m</a:t>
                          </a:r>
                          <a:r>
                            <a:rPr lang="pt-BR" sz="1600" baseline="30000" dirty="0">
                              <a:solidFill>
                                <a:schemeClr val="bg2"/>
                              </a:solidFill>
                              <a:latin typeface="Times New Roman" panose="02020603050405020304" pitchFamily="18" charset="0"/>
                              <a:cs typeface="Times New Roman" panose="02020603050405020304" pitchFamily="18" charset="0"/>
                            </a:rPr>
                            <a:t>-2 </a:t>
                          </a:r>
                          <a:endParaRPr lang="pt-BR" sz="1600" dirty="0">
                            <a:solidFill>
                              <a:schemeClr val="bg2"/>
                            </a:solidFill>
                            <a:latin typeface="Times New Roman" panose="02020603050405020304" pitchFamily="18" charset="0"/>
                            <a:cs typeface="Times New Roman" panose="02020603050405020304" pitchFamily="18" charset="0"/>
                          </a:endParaRPr>
                        </a:p>
                      </a:txBody>
                      <a:tcPr anchor="ctr">
                        <a:lnL>
                          <a:noFill/>
                        </a:lnL>
                        <a:lnR>
                          <a:noFill/>
                        </a:lnR>
                        <a:lnT>
                          <a:noFill/>
                        </a:lnT>
                        <a:lnB>
                          <a:noFill/>
                        </a:lnB>
                      </a:tcPr>
                    </a:tc>
                    <a:tc>
                      <a:txBody>
                        <a:bodyPr/>
                        <a:lstStyle/>
                        <a:p>
                          <a:r>
                            <a:rPr lang="en-US" sz="1600">
                              <a:solidFill>
                                <a:schemeClr val="bg2"/>
                              </a:solidFill>
                              <a:latin typeface="Times New Roman" panose="02020603050405020304" pitchFamily="18" charset="0"/>
                              <a:cs typeface="Times New Roman" panose="02020603050405020304" pitchFamily="18" charset="0"/>
                            </a:rPr>
                            <a:t>Central Pressure</a:t>
                          </a:r>
                        </a:p>
                      </a:txBody>
                      <a:tcPr anchor="ctr">
                        <a:lnL>
                          <a:noFill/>
                        </a:lnL>
                        <a:lnR>
                          <a:noFill/>
                        </a:lnR>
                        <a:lnT>
                          <a:noFill/>
                        </a:lnT>
                        <a:lnB>
                          <a:noFill/>
                        </a:lnB>
                      </a:tcPr>
                    </a:tc>
                    <a:tc>
                      <a:txBody>
                        <a:bodyPr/>
                        <a:lstStyle/>
                        <a:p>
                          <a:r>
                            <a:rPr lang="pt-BR" sz="1600" dirty="0">
                              <a:solidFill>
                                <a:schemeClr val="bg2"/>
                              </a:solidFill>
                              <a:latin typeface="Times New Roman" panose="02020603050405020304" pitchFamily="18" charset="0"/>
                              <a:cs typeface="Times New Roman" panose="02020603050405020304" pitchFamily="18" charset="0"/>
                            </a:rPr>
                            <a:t> 2.50</a:t>
                          </a:r>
                          <a14:m>
                            <m:oMath xmlns:m="http://schemas.openxmlformats.org/officeDocument/2006/math">
                              <m:r>
                                <a:rPr lang="en-US" sz="1600" i="1" dirty="0" smtClean="0">
                                  <a:solidFill>
                                    <a:schemeClr val="bg2"/>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pt-BR" sz="1600" dirty="0">
                              <a:solidFill>
                                <a:schemeClr val="bg2"/>
                              </a:solidFill>
                              <a:latin typeface="Times New Roman" panose="02020603050405020304" pitchFamily="18" charset="0"/>
                              <a:cs typeface="Times New Roman" panose="02020603050405020304" pitchFamily="18" charset="0"/>
                            </a:rPr>
                            <a:t>10</a:t>
                          </a:r>
                          <a:r>
                            <a:rPr lang="pt-BR" sz="1600" baseline="30000" dirty="0">
                              <a:solidFill>
                                <a:schemeClr val="bg2"/>
                              </a:solidFill>
                              <a:latin typeface="Times New Roman" panose="02020603050405020304" pitchFamily="18" charset="0"/>
                              <a:cs typeface="Times New Roman" panose="02020603050405020304" pitchFamily="18" charset="0"/>
                            </a:rPr>
                            <a:t>16</a:t>
                          </a:r>
                          <a:r>
                            <a:rPr lang="pt-BR" sz="1600" dirty="0">
                              <a:solidFill>
                                <a:schemeClr val="bg2"/>
                              </a:solidFill>
                              <a:latin typeface="Times New Roman" panose="02020603050405020304" pitchFamily="18" charset="0"/>
                              <a:cs typeface="Times New Roman" panose="02020603050405020304" pitchFamily="18" charset="0"/>
                            </a:rPr>
                            <a:t> N m</a:t>
                          </a:r>
                          <a:r>
                            <a:rPr lang="pt-BR" sz="1600" baseline="30000" dirty="0">
                              <a:solidFill>
                                <a:schemeClr val="bg2"/>
                              </a:solidFill>
                              <a:latin typeface="Times New Roman" panose="02020603050405020304" pitchFamily="18" charset="0"/>
                              <a:cs typeface="Times New Roman" panose="02020603050405020304" pitchFamily="18" charset="0"/>
                            </a:rPr>
                            <a:t>-2 </a:t>
                          </a:r>
                          <a:endParaRPr lang="pt-BR" sz="1600" dirty="0">
                            <a:solidFill>
                              <a:schemeClr val="bg2"/>
                            </a:solidFill>
                            <a:latin typeface="Times New Roman" panose="02020603050405020304" pitchFamily="18" charset="0"/>
                            <a:cs typeface="Times New Roman" panose="02020603050405020304" pitchFamily="18" charset="0"/>
                          </a:endParaRPr>
                        </a:p>
                      </a:txBody>
                      <a:tcPr anchor="ctr">
                        <a:lnL>
                          <a:noFill/>
                        </a:lnL>
                        <a:lnR>
                          <a:noFill/>
                        </a:lnR>
                        <a:lnT>
                          <a:noFill/>
                        </a:lnT>
                        <a:lnB>
                          <a:noFill/>
                        </a:lnB>
                      </a:tcPr>
                    </a:tc>
                    <a:extLst>
                      <a:ext uri="{0D108BD9-81ED-4DB2-BD59-A6C34878D82A}">
                        <a16:rowId xmlns:a16="http://schemas.microsoft.com/office/drawing/2014/main" val="10002"/>
                      </a:ext>
                    </a:extLst>
                  </a:tr>
                  <a:tr h="0">
                    <a:tc>
                      <a:txBody>
                        <a:bodyPr/>
                        <a:lstStyle/>
                        <a:p>
                          <a:r>
                            <a:rPr lang="en-US" sz="1600">
                              <a:solidFill>
                                <a:schemeClr val="bg2"/>
                              </a:solidFill>
                              <a:latin typeface="Times New Roman" panose="02020603050405020304" pitchFamily="18" charset="0"/>
                              <a:cs typeface="Times New Roman" panose="02020603050405020304" pitchFamily="18" charset="0"/>
                            </a:rPr>
                            <a:t>Average Density</a:t>
                          </a:r>
                        </a:p>
                      </a:txBody>
                      <a:tcPr anchor="ctr">
                        <a:lnL>
                          <a:noFill/>
                        </a:lnL>
                        <a:lnR>
                          <a:noFill/>
                        </a:lnR>
                        <a:lnT>
                          <a:noFill/>
                        </a:lnT>
                        <a:lnB>
                          <a:noFill/>
                        </a:lnB>
                      </a:tcPr>
                    </a:tc>
                    <a:tc>
                      <a:txBody>
                        <a:bodyPr/>
                        <a:lstStyle/>
                        <a:p>
                          <a:r>
                            <a:rPr lang="en-US" sz="1600">
                              <a:solidFill>
                                <a:schemeClr val="bg2"/>
                              </a:solidFill>
                              <a:latin typeface="Times New Roman" panose="02020603050405020304" pitchFamily="18" charset="0"/>
                              <a:cs typeface="Times New Roman" panose="02020603050405020304" pitchFamily="18" charset="0"/>
                            </a:rPr>
                            <a:t>1410 kg m</a:t>
                          </a:r>
                          <a:r>
                            <a:rPr lang="en-US" sz="1600" baseline="30000">
                              <a:solidFill>
                                <a:schemeClr val="bg2"/>
                              </a:solidFill>
                              <a:latin typeface="Times New Roman" panose="02020603050405020304" pitchFamily="18" charset="0"/>
                              <a:cs typeface="Times New Roman" panose="02020603050405020304" pitchFamily="18" charset="0"/>
                            </a:rPr>
                            <a:t>-3</a:t>
                          </a:r>
                          <a:endParaRPr lang="en-US" sz="1600">
                            <a:solidFill>
                              <a:schemeClr val="bg2"/>
                            </a:solidFill>
                            <a:latin typeface="Times New Roman" panose="02020603050405020304" pitchFamily="18" charset="0"/>
                            <a:cs typeface="Times New Roman" panose="02020603050405020304" pitchFamily="18" charset="0"/>
                          </a:endParaRPr>
                        </a:p>
                      </a:txBody>
                      <a:tcPr anchor="ctr">
                        <a:lnL>
                          <a:noFill/>
                        </a:lnL>
                        <a:lnR>
                          <a:noFill/>
                        </a:lnR>
                        <a:lnT>
                          <a:noFill/>
                        </a:lnT>
                        <a:lnB>
                          <a:noFill/>
                        </a:lnB>
                      </a:tcPr>
                    </a:tc>
                    <a:tc>
                      <a:txBody>
                        <a:bodyPr/>
                        <a:lstStyle/>
                        <a:p>
                          <a:r>
                            <a:rPr lang="en-US" sz="1600">
                              <a:solidFill>
                                <a:schemeClr val="bg2"/>
                              </a:solidFill>
                              <a:latin typeface="Times New Roman" panose="02020603050405020304" pitchFamily="18" charset="0"/>
                              <a:cs typeface="Times New Roman" panose="02020603050405020304" pitchFamily="18" charset="0"/>
                            </a:rPr>
                            <a:t>Central Density</a:t>
                          </a:r>
                        </a:p>
                      </a:txBody>
                      <a:tcPr anchor="ctr">
                        <a:lnL>
                          <a:noFill/>
                        </a:lnL>
                        <a:lnR>
                          <a:noFill/>
                        </a:lnR>
                        <a:lnT>
                          <a:noFill/>
                        </a:lnT>
                        <a:lnB>
                          <a:noFill/>
                        </a:lnB>
                      </a:tcPr>
                    </a:tc>
                    <a:tc>
                      <a:txBody>
                        <a:bodyPr/>
                        <a:lstStyle/>
                        <a:p>
                          <a:r>
                            <a:rPr lang="en-US" sz="1600" dirty="0">
                              <a:solidFill>
                                <a:schemeClr val="bg2"/>
                              </a:solidFill>
                              <a:latin typeface="Times New Roman" panose="02020603050405020304" pitchFamily="18" charset="0"/>
                              <a:cs typeface="Times New Roman" panose="02020603050405020304" pitchFamily="18" charset="0"/>
                            </a:rPr>
                            <a:t>1.62</a:t>
                          </a:r>
                          <a14:m>
                            <m:oMath xmlns:m="http://schemas.openxmlformats.org/officeDocument/2006/math">
                              <m:r>
                                <a:rPr lang="en-US" sz="1600" i="1" dirty="0" smtClean="0">
                                  <a:solidFill>
                                    <a:schemeClr val="bg2"/>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600" dirty="0">
                              <a:solidFill>
                                <a:schemeClr val="bg2"/>
                              </a:solidFill>
                              <a:latin typeface="Times New Roman" panose="02020603050405020304" pitchFamily="18" charset="0"/>
                              <a:cs typeface="Times New Roman" panose="02020603050405020304" pitchFamily="18" charset="0"/>
                            </a:rPr>
                            <a:t>10</a:t>
                          </a:r>
                          <a:r>
                            <a:rPr lang="en-US" sz="1600" baseline="30000" dirty="0">
                              <a:solidFill>
                                <a:schemeClr val="bg2"/>
                              </a:solidFill>
                              <a:latin typeface="Times New Roman" panose="02020603050405020304" pitchFamily="18" charset="0"/>
                              <a:cs typeface="Times New Roman" panose="02020603050405020304" pitchFamily="18" charset="0"/>
                            </a:rPr>
                            <a:t>5</a:t>
                          </a:r>
                          <a:r>
                            <a:rPr lang="en-US" sz="1600" dirty="0">
                              <a:solidFill>
                                <a:schemeClr val="bg2"/>
                              </a:solidFill>
                              <a:latin typeface="Times New Roman" panose="02020603050405020304" pitchFamily="18" charset="0"/>
                              <a:cs typeface="Times New Roman" panose="02020603050405020304" pitchFamily="18" charset="0"/>
                            </a:rPr>
                            <a:t> kg m</a:t>
                          </a:r>
                          <a:r>
                            <a:rPr lang="en-US" sz="1600" baseline="30000" dirty="0">
                              <a:solidFill>
                                <a:schemeClr val="bg2"/>
                              </a:solidFill>
                              <a:latin typeface="Times New Roman" panose="02020603050405020304" pitchFamily="18" charset="0"/>
                              <a:cs typeface="Times New Roman" panose="02020603050405020304" pitchFamily="18" charset="0"/>
                            </a:rPr>
                            <a:t>-3</a:t>
                          </a:r>
                          <a:endParaRPr lang="en-US" sz="1600" dirty="0">
                            <a:solidFill>
                              <a:schemeClr val="bg2"/>
                            </a:solidFill>
                            <a:latin typeface="Times New Roman" panose="02020603050405020304" pitchFamily="18" charset="0"/>
                            <a:cs typeface="Times New Roman" panose="02020603050405020304" pitchFamily="18" charset="0"/>
                          </a:endParaRPr>
                        </a:p>
                      </a:txBody>
                      <a:tcPr anchor="ctr">
                        <a:lnL>
                          <a:noFill/>
                        </a:lnL>
                        <a:lnR>
                          <a:noFill/>
                        </a:lnR>
                        <a:lnT>
                          <a:noFill/>
                        </a:lnT>
                        <a:lnB>
                          <a:noFill/>
                        </a:lnB>
                      </a:tcPr>
                    </a:tc>
                    <a:extLst>
                      <a:ext uri="{0D108BD9-81ED-4DB2-BD59-A6C34878D82A}">
                        <a16:rowId xmlns:a16="http://schemas.microsoft.com/office/drawing/2014/main" val="10003"/>
                      </a:ext>
                    </a:extLst>
                  </a:tr>
                  <a:tr h="0">
                    <a:tc>
                      <a:txBody>
                        <a:bodyPr/>
                        <a:lstStyle/>
                        <a:p>
                          <a:r>
                            <a:rPr lang="en-US" sz="1600" i="1" dirty="0">
                              <a:solidFill>
                                <a:schemeClr val="bg2"/>
                              </a:solidFill>
                              <a:latin typeface="Times New Roman" panose="02020603050405020304" pitchFamily="18" charset="0"/>
                              <a:cs typeface="Times New Roman" panose="02020603050405020304" pitchFamily="18" charset="0"/>
                            </a:rPr>
                            <a:t>X</a:t>
                          </a:r>
                          <a:r>
                            <a:rPr lang="en-US" sz="1600" dirty="0">
                              <a:solidFill>
                                <a:schemeClr val="bg2"/>
                              </a:solidFill>
                              <a:latin typeface="Times New Roman" panose="02020603050405020304" pitchFamily="18" charset="0"/>
                              <a:cs typeface="Times New Roman" panose="02020603050405020304" pitchFamily="18" charset="0"/>
                            </a:rPr>
                            <a:t> at surface</a:t>
                          </a:r>
                        </a:p>
                      </a:txBody>
                      <a:tcPr anchor="ctr">
                        <a:lnL>
                          <a:noFill/>
                        </a:lnL>
                        <a:lnR>
                          <a:noFill/>
                        </a:lnR>
                        <a:lnT>
                          <a:noFill/>
                        </a:lnT>
                        <a:lnB>
                          <a:noFill/>
                        </a:lnB>
                      </a:tcPr>
                    </a:tc>
                    <a:tc>
                      <a:txBody>
                        <a:bodyPr/>
                        <a:lstStyle/>
                        <a:p>
                          <a:r>
                            <a:rPr lang="en-US" sz="1600" dirty="0">
                              <a:solidFill>
                                <a:schemeClr val="bg2"/>
                              </a:solidFill>
                              <a:latin typeface="Times New Roman" panose="02020603050405020304" pitchFamily="18" charset="0"/>
                              <a:cs typeface="Times New Roman" panose="02020603050405020304" pitchFamily="18" charset="0"/>
                            </a:rPr>
                            <a:t>0.73</a:t>
                          </a:r>
                        </a:p>
                      </a:txBody>
                      <a:tcPr anchor="ctr">
                        <a:lnL>
                          <a:noFill/>
                        </a:lnL>
                        <a:lnR>
                          <a:noFill/>
                        </a:lnR>
                        <a:lnT>
                          <a:noFill/>
                        </a:lnT>
                        <a:lnB>
                          <a:noFill/>
                        </a:lnB>
                      </a:tcPr>
                    </a:tc>
                    <a:tc>
                      <a:txBody>
                        <a:bodyPr/>
                        <a:lstStyle/>
                        <a:p>
                          <a:r>
                            <a:rPr lang="en-US" sz="1600" i="1" dirty="0">
                              <a:solidFill>
                                <a:schemeClr val="bg2"/>
                              </a:solidFill>
                              <a:latin typeface="Times New Roman" panose="02020603050405020304" pitchFamily="18" charset="0"/>
                              <a:cs typeface="Times New Roman" panose="02020603050405020304" pitchFamily="18" charset="0"/>
                            </a:rPr>
                            <a:t>X</a:t>
                          </a:r>
                          <a:r>
                            <a:rPr lang="en-US" sz="1600" dirty="0">
                              <a:solidFill>
                                <a:schemeClr val="bg2"/>
                              </a:solidFill>
                              <a:latin typeface="Times New Roman" panose="02020603050405020304" pitchFamily="18" charset="0"/>
                              <a:cs typeface="Times New Roman" panose="02020603050405020304" pitchFamily="18" charset="0"/>
                            </a:rPr>
                            <a:t> at core</a:t>
                          </a:r>
                        </a:p>
                      </a:txBody>
                      <a:tcPr anchor="ctr">
                        <a:lnL>
                          <a:noFill/>
                        </a:lnL>
                        <a:lnR>
                          <a:noFill/>
                        </a:lnR>
                        <a:lnT>
                          <a:noFill/>
                        </a:lnT>
                        <a:lnB>
                          <a:noFill/>
                        </a:lnB>
                      </a:tcPr>
                    </a:tc>
                    <a:tc>
                      <a:txBody>
                        <a:bodyPr/>
                        <a:lstStyle/>
                        <a:p>
                          <a:r>
                            <a:rPr lang="en-US" sz="1600" dirty="0">
                              <a:solidFill>
                                <a:schemeClr val="bg2"/>
                              </a:solidFill>
                              <a:latin typeface="Times New Roman" panose="02020603050405020304" pitchFamily="18" charset="0"/>
                              <a:cs typeface="Times New Roman" panose="02020603050405020304" pitchFamily="18" charset="0"/>
                            </a:rPr>
                            <a:t>0.336</a:t>
                          </a:r>
                        </a:p>
                      </a:txBody>
                      <a:tcPr anchor="ctr">
                        <a:lnL>
                          <a:noFill/>
                        </a:lnL>
                        <a:lnR>
                          <a:noFill/>
                        </a:lnR>
                        <a:lnT>
                          <a:noFill/>
                        </a:lnT>
                        <a:lnB>
                          <a:noFill/>
                        </a:lnB>
                      </a:tcPr>
                    </a:tc>
                    <a:extLst>
                      <a:ext uri="{0D108BD9-81ED-4DB2-BD59-A6C34878D82A}">
                        <a16:rowId xmlns:a16="http://schemas.microsoft.com/office/drawing/2014/main" val="10004"/>
                      </a:ext>
                    </a:extLst>
                  </a:tr>
                  <a:tr h="0">
                    <a:tc>
                      <a:txBody>
                        <a:bodyPr/>
                        <a:lstStyle/>
                        <a:p>
                          <a:r>
                            <a:rPr lang="en-US" sz="1600" i="1" dirty="0">
                              <a:solidFill>
                                <a:schemeClr val="bg2"/>
                              </a:solidFill>
                              <a:latin typeface="Times New Roman" panose="02020603050405020304" pitchFamily="18" charset="0"/>
                              <a:cs typeface="Times New Roman" panose="02020603050405020304" pitchFamily="18" charset="0"/>
                            </a:rPr>
                            <a:t>Y</a:t>
                          </a:r>
                          <a:r>
                            <a:rPr lang="en-US" sz="1600" dirty="0">
                              <a:solidFill>
                                <a:schemeClr val="bg2"/>
                              </a:solidFill>
                              <a:latin typeface="Times New Roman" panose="02020603050405020304" pitchFamily="18" charset="0"/>
                              <a:cs typeface="Times New Roman" panose="02020603050405020304" pitchFamily="18" charset="0"/>
                            </a:rPr>
                            <a:t> at surface</a:t>
                          </a:r>
                        </a:p>
                      </a:txBody>
                      <a:tcPr anchor="ctr">
                        <a:lnL>
                          <a:noFill/>
                        </a:lnL>
                        <a:lnR>
                          <a:noFill/>
                        </a:lnR>
                        <a:lnT>
                          <a:noFill/>
                        </a:lnT>
                        <a:lnB>
                          <a:noFill/>
                        </a:lnB>
                      </a:tcPr>
                    </a:tc>
                    <a:tc>
                      <a:txBody>
                        <a:bodyPr/>
                        <a:lstStyle/>
                        <a:p>
                          <a:r>
                            <a:rPr lang="en-US" sz="1600">
                              <a:solidFill>
                                <a:schemeClr val="bg2"/>
                              </a:solidFill>
                              <a:latin typeface="Times New Roman" panose="02020603050405020304" pitchFamily="18" charset="0"/>
                              <a:cs typeface="Times New Roman" panose="02020603050405020304" pitchFamily="18" charset="0"/>
                            </a:rPr>
                            <a:t>0.26</a:t>
                          </a:r>
                        </a:p>
                      </a:txBody>
                      <a:tcPr anchor="ctr">
                        <a:lnL>
                          <a:noFill/>
                        </a:lnL>
                        <a:lnR>
                          <a:noFill/>
                        </a:lnR>
                        <a:lnT>
                          <a:noFill/>
                        </a:lnT>
                        <a:lnB>
                          <a:noFill/>
                        </a:lnB>
                      </a:tcPr>
                    </a:tc>
                    <a:tc>
                      <a:txBody>
                        <a:bodyPr/>
                        <a:lstStyle/>
                        <a:p>
                          <a:r>
                            <a:rPr lang="en-US" sz="1600" i="1" dirty="0">
                              <a:solidFill>
                                <a:schemeClr val="bg2"/>
                              </a:solidFill>
                              <a:latin typeface="Times New Roman" panose="02020603050405020304" pitchFamily="18" charset="0"/>
                              <a:cs typeface="Times New Roman" panose="02020603050405020304" pitchFamily="18" charset="0"/>
                            </a:rPr>
                            <a:t>Y</a:t>
                          </a:r>
                          <a:r>
                            <a:rPr lang="en-US" sz="1600" dirty="0">
                              <a:solidFill>
                                <a:schemeClr val="bg2"/>
                              </a:solidFill>
                              <a:latin typeface="Times New Roman" panose="02020603050405020304" pitchFamily="18" charset="0"/>
                              <a:cs typeface="Times New Roman" panose="02020603050405020304" pitchFamily="18" charset="0"/>
                            </a:rPr>
                            <a:t> at core</a:t>
                          </a:r>
                        </a:p>
                      </a:txBody>
                      <a:tcPr anchor="ctr">
                        <a:lnL>
                          <a:noFill/>
                        </a:lnL>
                        <a:lnR>
                          <a:noFill/>
                        </a:lnR>
                        <a:lnT>
                          <a:noFill/>
                        </a:lnT>
                        <a:lnB>
                          <a:noFill/>
                        </a:lnB>
                      </a:tcPr>
                    </a:tc>
                    <a:tc>
                      <a:txBody>
                        <a:bodyPr/>
                        <a:lstStyle/>
                        <a:p>
                          <a:r>
                            <a:rPr lang="en-US" sz="1600" dirty="0">
                              <a:solidFill>
                                <a:schemeClr val="bg2"/>
                              </a:solidFill>
                              <a:latin typeface="Times New Roman" panose="02020603050405020304" pitchFamily="18" charset="0"/>
                              <a:cs typeface="Times New Roman" panose="02020603050405020304" pitchFamily="18" charset="0"/>
                            </a:rPr>
                            <a:t>0.643</a:t>
                          </a:r>
                        </a:p>
                      </a:txBody>
                      <a:tcPr anchor="ctr">
                        <a:lnL>
                          <a:noFill/>
                        </a:lnL>
                        <a:lnR>
                          <a:noFill/>
                        </a:lnR>
                        <a:lnT>
                          <a:noFill/>
                        </a:lnT>
                        <a:lnB>
                          <a:noFill/>
                        </a:lnB>
                      </a:tcPr>
                    </a:tc>
                    <a:extLst>
                      <a:ext uri="{0D108BD9-81ED-4DB2-BD59-A6C34878D82A}">
                        <a16:rowId xmlns:a16="http://schemas.microsoft.com/office/drawing/2014/main" val="10005"/>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385616287"/>
                  </p:ext>
                </p:extLst>
              </p:nvPr>
            </p:nvGraphicFramePr>
            <p:xfrm>
              <a:off x="2060028" y="1949406"/>
              <a:ext cx="8177048" cy="2011680"/>
            </p:xfrm>
            <a:graphic>
              <a:graphicData uri="http://schemas.openxmlformats.org/drawingml/2006/table">
                <a:tbl>
                  <a:tblPr/>
                  <a:tblGrid>
                    <a:gridCol w="2044262"/>
                    <a:gridCol w="2044262"/>
                    <a:gridCol w="2044262"/>
                    <a:gridCol w="2044262"/>
                  </a:tblGrid>
                  <a:tr h="335280">
                    <a:tc gridSpan="2">
                      <a:txBody>
                        <a:bodyPr/>
                        <a:lstStyle/>
                        <a:p>
                          <a:r>
                            <a:rPr lang="en-US" sz="1600" dirty="0">
                              <a:solidFill>
                                <a:schemeClr val="bg2"/>
                              </a:solidFill>
                              <a:latin typeface="Times New Roman" panose="02020603050405020304" pitchFamily="18" charset="0"/>
                              <a:cs typeface="Times New Roman" panose="02020603050405020304" pitchFamily="18" charset="0"/>
                            </a:rPr>
                            <a:t>From Scaling Arguments</a:t>
                          </a:r>
                        </a:p>
                      </a:txBody>
                      <a:tcPr anchor="ctr">
                        <a:lnL>
                          <a:noFill/>
                        </a:lnL>
                        <a:lnR>
                          <a:noFill/>
                        </a:lnR>
                        <a:lnT>
                          <a:noFill/>
                        </a:lnT>
                        <a:lnB>
                          <a:noFill/>
                        </a:lnB>
                        <a:solidFill>
                          <a:srgbClr val="FFCC99"/>
                        </a:solidFill>
                      </a:tcPr>
                    </a:tc>
                    <a:tc hMerge="1">
                      <a:txBody>
                        <a:bodyPr/>
                        <a:lstStyle/>
                        <a:p>
                          <a:endParaRPr lang="en-US"/>
                        </a:p>
                      </a:txBody>
                      <a:tcPr/>
                    </a:tc>
                    <a:tc gridSpan="2">
                      <a:txBody>
                        <a:bodyPr/>
                        <a:lstStyle/>
                        <a:p>
                          <a:r>
                            <a:rPr lang="en-US" sz="1600" dirty="0">
                              <a:solidFill>
                                <a:schemeClr val="bg2"/>
                              </a:solidFill>
                              <a:latin typeface="Times New Roman" panose="02020603050405020304" pitchFamily="18" charset="0"/>
                              <a:cs typeface="Times New Roman" panose="02020603050405020304" pitchFamily="18" charset="0"/>
                            </a:rPr>
                            <a:t>From Standard Model</a:t>
                          </a:r>
                        </a:p>
                      </a:txBody>
                      <a:tcPr anchor="ctr">
                        <a:lnL>
                          <a:noFill/>
                        </a:lnL>
                        <a:lnR>
                          <a:noFill/>
                        </a:lnR>
                        <a:lnT>
                          <a:noFill/>
                        </a:lnT>
                        <a:lnB>
                          <a:noFill/>
                        </a:lnB>
                        <a:solidFill>
                          <a:srgbClr val="FFCC99"/>
                        </a:solidFill>
                      </a:tcPr>
                    </a:tc>
                    <a:tc hMerge="1">
                      <a:txBody>
                        <a:bodyPr/>
                        <a:lstStyle/>
                        <a:p>
                          <a:endParaRPr lang="en-US"/>
                        </a:p>
                      </a:txBody>
                      <a:tcPr/>
                    </a:tc>
                  </a:tr>
                  <a:tr h="335280">
                    <a:tc>
                      <a:txBody>
                        <a:bodyPr/>
                        <a:lstStyle/>
                        <a:p>
                          <a:r>
                            <a:rPr lang="en-US" sz="1600">
                              <a:solidFill>
                                <a:schemeClr val="bg2"/>
                              </a:solidFill>
                              <a:latin typeface="Times New Roman" panose="02020603050405020304" pitchFamily="18" charset="0"/>
                              <a:cs typeface="Times New Roman" panose="02020603050405020304" pitchFamily="18" charset="0"/>
                            </a:rPr>
                            <a:t>Core Temperature </a:t>
                          </a:r>
                        </a:p>
                      </a:txBody>
                      <a:tcPr anchor="ctr">
                        <a:lnL>
                          <a:noFill/>
                        </a:lnL>
                        <a:lnR>
                          <a:noFill/>
                        </a:lnR>
                        <a:lnT>
                          <a:noFill/>
                        </a:lnT>
                        <a:lnB>
                          <a:noFill/>
                        </a:lnB>
                      </a:tcPr>
                    </a:tc>
                    <a:tc>
                      <a:txBody>
                        <a:bodyPr/>
                        <a:lstStyle/>
                        <a:p>
                          <a:endParaRPr lang="en-US"/>
                        </a:p>
                      </a:txBody>
                      <a:tcPr anchor="ctr">
                        <a:lnL>
                          <a:noFill/>
                        </a:lnL>
                        <a:lnR>
                          <a:noFill/>
                        </a:lnR>
                        <a:lnT>
                          <a:noFill/>
                        </a:lnT>
                        <a:lnB>
                          <a:noFill/>
                        </a:lnB>
                        <a:blipFill rotWithShape="0">
                          <a:blip r:embed="rId2"/>
                          <a:stretch>
                            <a:fillRect l="-100000" t="-103636" r="-199702" b="-425455"/>
                          </a:stretch>
                        </a:blipFill>
                      </a:tcPr>
                    </a:tc>
                    <a:tc>
                      <a:txBody>
                        <a:bodyPr/>
                        <a:lstStyle/>
                        <a:p>
                          <a:r>
                            <a:rPr lang="en-US" sz="1600">
                              <a:solidFill>
                                <a:schemeClr val="bg2"/>
                              </a:solidFill>
                              <a:latin typeface="Times New Roman" panose="02020603050405020304" pitchFamily="18" charset="0"/>
                              <a:cs typeface="Times New Roman" panose="02020603050405020304" pitchFamily="18" charset="0"/>
                            </a:rPr>
                            <a:t>Central Temperature </a:t>
                          </a:r>
                        </a:p>
                      </a:txBody>
                      <a:tcPr anchor="ctr">
                        <a:lnL>
                          <a:noFill/>
                        </a:lnL>
                        <a:lnR>
                          <a:noFill/>
                        </a:lnR>
                        <a:lnT>
                          <a:noFill/>
                        </a:lnT>
                        <a:lnB>
                          <a:noFill/>
                        </a:lnB>
                      </a:tcPr>
                    </a:tc>
                    <a:tc>
                      <a:txBody>
                        <a:bodyPr/>
                        <a:lstStyle/>
                        <a:p>
                          <a:endParaRPr lang="en-US"/>
                        </a:p>
                      </a:txBody>
                      <a:tcPr anchor="ctr">
                        <a:lnL>
                          <a:noFill/>
                        </a:lnL>
                        <a:lnR>
                          <a:noFill/>
                        </a:lnR>
                        <a:lnT>
                          <a:noFill/>
                        </a:lnT>
                        <a:lnB>
                          <a:noFill/>
                        </a:lnB>
                        <a:blipFill rotWithShape="0">
                          <a:blip r:embed="rId2"/>
                          <a:stretch>
                            <a:fillRect l="-299702" t="-103636" b="-425455"/>
                          </a:stretch>
                        </a:blipFill>
                      </a:tcPr>
                    </a:tc>
                  </a:tr>
                  <a:tr h="335280">
                    <a:tc>
                      <a:txBody>
                        <a:bodyPr/>
                        <a:lstStyle/>
                        <a:p>
                          <a:r>
                            <a:rPr lang="en-US" sz="1600">
                              <a:solidFill>
                                <a:schemeClr val="bg2"/>
                              </a:solidFill>
                              <a:latin typeface="Times New Roman" panose="02020603050405020304" pitchFamily="18" charset="0"/>
                              <a:cs typeface="Times New Roman" panose="02020603050405020304" pitchFamily="18" charset="0"/>
                            </a:rPr>
                            <a:t>Core Pressure</a:t>
                          </a:r>
                        </a:p>
                      </a:txBody>
                      <a:tcPr anchor="ctr">
                        <a:lnL>
                          <a:noFill/>
                        </a:lnL>
                        <a:lnR>
                          <a:noFill/>
                        </a:lnR>
                        <a:lnT>
                          <a:noFill/>
                        </a:lnT>
                        <a:lnB>
                          <a:noFill/>
                        </a:lnB>
                      </a:tcPr>
                    </a:tc>
                    <a:tc>
                      <a:txBody>
                        <a:bodyPr/>
                        <a:lstStyle/>
                        <a:p>
                          <a:endParaRPr lang="en-US"/>
                        </a:p>
                      </a:txBody>
                      <a:tcPr anchor="ctr">
                        <a:lnL>
                          <a:noFill/>
                        </a:lnL>
                        <a:lnR>
                          <a:noFill/>
                        </a:lnR>
                        <a:lnT>
                          <a:noFill/>
                        </a:lnT>
                        <a:lnB>
                          <a:noFill/>
                        </a:lnB>
                        <a:blipFill rotWithShape="0">
                          <a:blip r:embed="rId2"/>
                          <a:stretch>
                            <a:fillRect l="-100000" t="-200000" r="-199702" b="-317857"/>
                          </a:stretch>
                        </a:blipFill>
                      </a:tcPr>
                    </a:tc>
                    <a:tc>
                      <a:txBody>
                        <a:bodyPr/>
                        <a:lstStyle/>
                        <a:p>
                          <a:r>
                            <a:rPr lang="en-US" sz="1600">
                              <a:solidFill>
                                <a:schemeClr val="bg2"/>
                              </a:solidFill>
                              <a:latin typeface="Times New Roman" panose="02020603050405020304" pitchFamily="18" charset="0"/>
                              <a:cs typeface="Times New Roman" panose="02020603050405020304" pitchFamily="18" charset="0"/>
                            </a:rPr>
                            <a:t>Central Pressure</a:t>
                          </a:r>
                        </a:p>
                      </a:txBody>
                      <a:tcPr anchor="ctr">
                        <a:lnL>
                          <a:noFill/>
                        </a:lnL>
                        <a:lnR>
                          <a:noFill/>
                        </a:lnR>
                        <a:lnT>
                          <a:noFill/>
                        </a:lnT>
                        <a:lnB>
                          <a:noFill/>
                        </a:lnB>
                      </a:tcPr>
                    </a:tc>
                    <a:tc>
                      <a:txBody>
                        <a:bodyPr/>
                        <a:lstStyle/>
                        <a:p>
                          <a:endParaRPr lang="en-US"/>
                        </a:p>
                      </a:txBody>
                      <a:tcPr anchor="ctr">
                        <a:lnL>
                          <a:noFill/>
                        </a:lnL>
                        <a:lnR>
                          <a:noFill/>
                        </a:lnR>
                        <a:lnT>
                          <a:noFill/>
                        </a:lnT>
                        <a:lnB>
                          <a:noFill/>
                        </a:lnB>
                        <a:blipFill rotWithShape="0">
                          <a:blip r:embed="rId2"/>
                          <a:stretch>
                            <a:fillRect l="-299702" t="-200000" b="-317857"/>
                          </a:stretch>
                        </a:blipFill>
                      </a:tcPr>
                    </a:tc>
                  </a:tr>
                  <a:tr h="335280">
                    <a:tc>
                      <a:txBody>
                        <a:bodyPr/>
                        <a:lstStyle/>
                        <a:p>
                          <a:r>
                            <a:rPr lang="en-US" sz="1600">
                              <a:solidFill>
                                <a:schemeClr val="bg2"/>
                              </a:solidFill>
                              <a:latin typeface="Times New Roman" panose="02020603050405020304" pitchFamily="18" charset="0"/>
                              <a:cs typeface="Times New Roman" panose="02020603050405020304" pitchFamily="18" charset="0"/>
                            </a:rPr>
                            <a:t>Average Density</a:t>
                          </a:r>
                        </a:p>
                      </a:txBody>
                      <a:tcPr anchor="ctr">
                        <a:lnL>
                          <a:noFill/>
                        </a:lnL>
                        <a:lnR>
                          <a:noFill/>
                        </a:lnR>
                        <a:lnT>
                          <a:noFill/>
                        </a:lnT>
                        <a:lnB>
                          <a:noFill/>
                        </a:lnB>
                      </a:tcPr>
                    </a:tc>
                    <a:tc>
                      <a:txBody>
                        <a:bodyPr/>
                        <a:lstStyle/>
                        <a:p>
                          <a:r>
                            <a:rPr lang="en-US" sz="1600">
                              <a:solidFill>
                                <a:schemeClr val="bg2"/>
                              </a:solidFill>
                              <a:latin typeface="Times New Roman" panose="02020603050405020304" pitchFamily="18" charset="0"/>
                              <a:cs typeface="Times New Roman" panose="02020603050405020304" pitchFamily="18" charset="0"/>
                            </a:rPr>
                            <a:t>1410 kg m</a:t>
                          </a:r>
                          <a:r>
                            <a:rPr lang="en-US" sz="1600" baseline="30000">
                              <a:solidFill>
                                <a:schemeClr val="bg2"/>
                              </a:solidFill>
                              <a:latin typeface="Times New Roman" panose="02020603050405020304" pitchFamily="18" charset="0"/>
                              <a:cs typeface="Times New Roman" panose="02020603050405020304" pitchFamily="18" charset="0"/>
                            </a:rPr>
                            <a:t>-3</a:t>
                          </a:r>
                          <a:endParaRPr lang="en-US" sz="1600">
                            <a:solidFill>
                              <a:schemeClr val="bg2"/>
                            </a:solidFill>
                            <a:latin typeface="Times New Roman" panose="02020603050405020304" pitchFamily="18" charset="0"/>
                            <a:cs typeface="Times New Roman" panose="02020603050405020304" pitchFamily="18" charset="0"/>
                          </a:endParaRPr>
                        </a:p>
                      </a:txBody>
                      <a:tcPr anchor="ctr">
                        <a:lnL>
                          <a:noFill/>
                        </a:lnL>
                        <a:lnR>
                          <a:noFill/>
                        </a:lnR>
                        <a:lnT>
                          <a:noFill/>
                        </a:lnT>
                        <a:lnB>
                          <a:noFill/>
                        </a:lnB>
                      </a:tcPr>
                    </a:tc>
                    <a:tc>
                      <a:txBody>
                        <a:bodyPr/>
                        <a:lstStyle/>
                        <a:p>
                          <a:r>
                            <a:rPr lang="en-US" sz="1600">
                              <a:solidFill>
                                <a:schemeClr val="bg2"/>
                              </a:solidFill>
                              <a:latin typeface="Times New Roman" panose="02020603050405020304" pitchFamily="18" charset="0"/>
                              <a:cs typeface="Times New Roman" panose="02020603050405020304" pitchFamily="18" charset="0"/>
                            </a:rPr>
                            <a:t>Central Density</a:t>
                          </a:r>
                        </a:p>
                      </a:txBody>
                      <a:tcPr anchor="ctr">
                        <a:lnL>
                          <a:noFill/>
                        </a:lnL>
                        <a:lnR>
                          <a:noFill/>
                        </a:lnR>
                        <a:lnT>
                          <a:noFill/>
                        </a:lnT>
                        <a:lnB>
                          <a:noFill/>
                        </a:lnB>
                      </a:tcPr>
                    </a:tc>
                    <a:tc>
                      <a:txBody>
                        <a:bodyPr/>
                        <a:lstStyle/>
                        <a:p>
                          <a:endParaRPr lang="en-US"/>
                        </a:p>
                      </a:txBody>
                      <a:tcPr anchor="ctr">
                        <a:lnL>
                          <a:noFill/>
                        </a:lnL>
                        <a:lnR>
                          <a:noFill/>
                        </a:lnR>
                        <a:lnT>
                          <a:noFill/>
                        </a:lnT>
                        <a:lnB>
                          <a:noFill/>
                        </a:lnB>
                        <a:blipFill rotWithShape="0">
                          <a:blip r:embed="rId2"/>
                          <a:stretch>
                            <a:fillRect l="-299702" t="-305455" b="-223636"/>
                          </a:stretch>
                        </a:blipFill>
                      </a:tcPr>
                    </a:tc>
                  </a:tr>
                  <a:tr h="335280">
                    <a:tc>
                      <a:txBody>
                        <a:bodyPr/>
                        <a:lstStyle/>
                        <a:p>
                          <a:r>
                            <a:rPr lang="en-US" sz="1600" i="1" dirty="0">
                              <a:solidFill>
                                <a:schemeClr val="bg2"/>
                              </a:solidFill>
                              <a:latin typeface="Times New Roman" panose="02020603050405020304" pitchFamily="18" charset="0"/>
                              <a:cs typeface="Times New Roman" panose="02020603050405020304" pitchFamily="18" charset="0"/>
                            </a:rPr>
                            <a:t>X</a:t>
                          </a:r>
                          <a:r>
                            <a:rPr lang="en-US" sz="1600" dirty="0">
                              <a:solidFill>
                                <a:schemeClr val="bg2"/>
                              </a:solidFill>
                              <a:latin typeface="Times New Roman" panose="02020603050405020304" pitchFamily="18" charset="0"/>
                              <a:cs typeface="Times New Roman" panose="02020603050405020304" pitchFamily="18" charset="0"/>
                            </a:rPr>
                            <a:t> at surface</a:t>
                          </a:r>
                        </a:p>
                      </a:txBody>
                      <a:tcPr anchor="ctr">
                        <a:lnL>
                          <a:noFill/>
                        </a:lnL>
                        <a:lnR>
                          <a:noFill/>
                        </a:lnR>
                        <a:lnT>
                          <a:noFill/>
                        </a:lnT>
                        <a:lnB>
                          <a:noFill/>
                        </a:lnB>
                      </a:tcPr>
                    </a:tc>
                    <a:tc>
                      <a:txBody>
                        <a:bodyPr/>
                        <a:lstStyle/>
                        <a:p>
                          <a:r>
                            <a:rPr lang="en-US" sz="1600" dirty="0">
                              <a:solidFill>
                                <a:schemeClr val="bg2"/>
                              </a:solidFill>
                              <a:latin typeface="Times New Roman" panose="02020603050405020304" pitchFamily="18" charset="0"/>
                              <a:cs typeface="Times New Roman" panose="02020603050405020304" pitchFamily="18" charset="0"/>
                            </a:rPr>
                            <a:t>0.73</a:t>
                          </a:r>
                        </a:p>
                      </a:txBody>
                      <a:tcPr anchor="ctr">
                        <a:lnL>
                          <a:noFill/>
                        </a:lnL>
                        <a:lnR>
                          <a:noFill/>
                        </a:lnR>
                        <a:lnT>
                          <a:noFill/>
                        </a:lnT>
                        <a:lnB>
                          <a:noFill/>
                        </a:lnB>
                      </a:tcPr>
                    </a:tc>
                    <a:tc>
                      <a:txBody>
                        <a:bodyPr/>
                        <a:lstStyle/>
                        <a:p>
                          <a:r>
                            <a:rPr lang="en-US" sz="1600" i="1" dirty="0">
                              <a:solidFill>
                                <a:schemeClr val="bg2"/>
                              </a:solidFill>
                              <a:latin typeface="Times New Roman" panose="02020603050405020304" pitchFamily="18" charset="0"/>
                              <a:cs typeface="Times New Roman" panose="02020603050405020304" pitchFamily="18" charset="0"/>
                            </a:rPr>
                            <a:t>X</a:t>
                          </a:r>
                          <a:r>
                            <a:rPr lang="en-US" sz="1600" dirty="0">
                              <a:solidFill>
                                <a:schemeClr val="bg2"/>
                              </a:solidFill>
                              <a:latin typeface="Times New Roman" panose="02020603050405020304" pitchFamily="18" charset="0"/>
                              <a:cs typeface="Times New Roman" panose="02020603050405020304" pitchFamily="18" charset="0"/>
                            </a:rPr>
                            <a:t> at core</a:t>
                          </a:r>
                        </a:p>
                      </a:txBody>
                      <a:tcPr anchor="ctr">
                        <a:lnL>
                          <a:noFill/>
                        </a:lnL>
                        <a:lnR>
                          <a:noFill/>
                        </a:lnR>
                        <a:lnT>
                          <a:noFill/>
                        </a:lnT>
                        <a:lnB>
                          <a:noFill/>
                        </a:lnB>
                      </a:tcPr>
                    </a:tc>
                    <a:tc>
                      <a:txBody>
                        <a:bodyPr/>
                        <a:lstStyle/>
                        <a:p>
                          <a:r>
                            <a:rPr lang="en-US" sz="1600" dirty="0">
                              <a:solidFill>
                                <a:schemeClr val="bg2"/>
                              </a:solidFill>
                              <a:latin typeface="Times New Roman" panose="02020603050405020304" pitchFamily="18" charset="0"/>
                              <a:cs typeface="Times New Roman" panose="02020603050405020304" pitchFamily="18" charset="0"/>
                            </a:rPr>
                            <a:t>0.336</a:t>
                          </a:r>
                        </a:p>
                      </a:txBody>
                      <a:tcPr anchor="ctr">
                        <a:lnL>
                          <a:noFill/>
                        </a:lnL>
                        <a:lnR>
                          <a:noFill/>
                        </a:lnR>
                        <a:lnT>
                          <a:noFill/>
                        </a:lnT>
                        <a:lnB>
                          <a:noFill/>
                        </a:lnB>
                      </a:tcPr>
                    </a:tc>
                  </a:tr>
                  <a:tr h="335280">
                    <a:tc>
                      <a:txBody>
                        <a:bodyPr/>
                        <a:lstStyle/>
                        <a:p>
                          <a:r>
                            <a:rPr lang="en-US" sz="1600" i="1" dirty="0">
                              <a:solidFill>
                                <a:schemeClr val="bg2"/>
                              </a:solidFill>
                              <a:latin typeface="Times New Roman" panose="02020603050405020304" pitchFamily="18" charset="0"/>
                              <a:cs typeface="Times New Roman" panose="02020603050405020304" pitchFamily="18" charset="0"/>
                            </a:rPr>
                            <a:t>Y</a:t>
                          </a:r>
                          <a:r>
                            <a:rPr lang="en-US" sz="1600" dirty="0">
                              <a:solidFill>
                                <a:schemeClr val="bg2"/>
                              </a:solidFill>
                              <a:latin typeface="Times New Roman" panose="02020603050405020304" pitchFamily="18" charset="0"/>
                              <a:cs typeface="Times New Roman" panose="02020603050405020304" pitchFamily="18" charset="0"/>
                            </a:rPr>
                            <a:t> at surface</a:t>
                          </a:r>
                        </a:p>
                      </a:txBody>
                      <a:tcPr anchor="ctr">
                        <a:lnL>
                          <a:noFill/>
                        </a:lnL>
                        <a:lnR>
                          <a:noFill/>
                        </a:lnR>
                        <a:lnT>
                          <a:noFill/>
                        </a:lnT>
                        <a:lnB>
                          <a:noFill/>
                        </a:lnB>
                      </a:tcPr>
                    </a:tc>
                    <a:tc>
                      <a:txBody>
                        <a:bodyPr/>
                        <a:lstStyle/>
                        <a:p>
                          <a:r>
                            <a:rPr lang="en-US" sz="1600">
                              <a:solidFill>
                                <a:schemeClr val="bg2"/>
                              </a:solidFill>
                              <a:latin typeface="Times New Roman" panose="02020603050405020304" pitchFamily="18" charset="0"/>
                              <a:cs typeface="Times New Roman" panose="02020603050405020304" pitchFamily="18" charset="0"/>
                            </a:rPr>
                            <a:t>0.26</a:t>
                          </a:r>
                        </a:p>
                      </a:txBody>
                      <a:tcPr anchor="ctr">
                        <a:lnL>
                          <a:noFill/>
                        </a:lnL>
                        <a:lnR>
                          <a:noFill/>
                        </a:lnR>
                        <a:lnT>
                          <a:noFill/>
                        </a:lnT>
                        <a:lnB>
                          <a:noFill/>
                        </a:lnB>
                      </a:tcPr>
                    </a:tc>
                    <a:tc>
                      <a:txBody>
                        <a:bodyPr/>
                        <a:lstStyle/>
                        <a:p>
                          <a:r>
                            <a:rPr lang="en-US" sz="1600" i="1" dirty="0">
                              <a:solidFill>
                                <a:schemeClr val="bg2"/>
                              </a:solidFill>
                              <a:latin typeface="Times New Roman" panose="02020603050405020304" pitchFamily="18" charset="0"/>
                              <a:cs typeface="Times New Roman" panose="02020603050405020304" pitchFamily="18" charset="0"/>
                            </a:rPr>
                            <a:t>Y</a:t>
                          </a:r>
                          <a:r>
                            <a:rPr lang="en-US" sz="1600" dirty="0">
                              <a:solidFill>
                                <a:schemeClr val="bg2"/>
                              </a:solidFill>
                              <a:latin typeface="Times New Roman" panose="02020603050405020304" pitchFamily="18" charset="0"/>
                              <a:cs typeface="Times New Roman" panose="02020603050405020304" pitchFamily="18" charset="0"/>
                            </a:rPr>
                            <a:t> at core</a:t>
                          </a:r>
                        </a:p>
                      </a:txBody>
                      <a:tcPr anchor="ctr">
                        <a:lnL>
                          <a:noFill/>
                        </a:lnL>
                        <a:lnR>
                          <a:noFill/>
                        </a:lnR>
                        <a:lnT>
                          <a:noFill/>
                        </a:lnT>
                        <a:lnB>
                          <a:noFill/>
                        </a:lnB>
                      </a:tcPr>
                    </a:tc>
                    <a:tc>
                      <a:txBody>
                        <a:bodyPr/>
                        <a:lstStyle/>
                        <a:p>
                          <a:r>
                            <a:rPr lang="en-US" sz="1600" dirty="0">
                              <a:solidFill>
                                <a:schemeClr val="bg2"/>
                              </a:solidFill>
                              <a:latin typeface="Times New Roman" panose="02020603050405020304" pitchFamily="18" charset="0"/>
                              <a:cs typeface="Times New Roman" panose="02020603050405020304" pitchFamily="18" charset="0"/>
                            </a:rPr>
                            <a:t>0.643</a:t>
                          </a:r>
                        </a:p>
                      </a:txBody>
                      <a:tcPr anchor="ctr">
                        <a:lnL>
                          <a:noFill/>
                        </a:lnL>
                        <a:lnR>
                          <a:noFill/>
                        </a:lnR>
                        <a:lnT>
                          <a:noFill/>
                        </a:lnT>
                        <a:lnB>
                          <a:noFill/>
                        </a:lnB>
                      </a:tcPr>
                    </a:tc>
                  </a:tr>
                </a:tbl>
              </a:graphicData>
            </a:graphic>
          </p:graphicFrame>
        </mc:Fallback>
      </mc:AlternateContent>
    </p:spTree>
    <p:extLst>
      <p:ext uri="{BB962C8B-B14F-4D97-AF65-F5344CB8AC3E}">
        <p14:creationId xmlns:p14="http://schemas.microsoft.com/office/powerpoint/2010/main" val="130671581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74" y="-27531"/>
            <a:ext cx="11368518" cy="914400"/>
          </a:xfrm>
        </p:spPr>
        <p:txBody>
          <a:bodyPr/>
          <a:lstStyle/>
          <a:p>
            <a:r>
              <a:rPr lang="en-US" dirty="0"/>
              <a:t>Evolution of the Sun Over Time</a:t>
            </a:r>
          </a:p>
        </p:txBody>
      </p:sp>
      <mc:AlternateContent xmlns:mc="http://schemas.openxmlformats.org/markup-compatibility/2006" xmlns:a14="http://schemas.microsoft.com/office/drawing/2010/main">
        <mc:Choice Requires="a14">
          <p:sp>
            <p:nvSpPr>
              <p:cNvPr id="3" name="Text Placeholder 2"/>
              <p:cNvSpPr>
                <a:spLocks noGrp="1"/>
              </p:cNvSpPr>
              <p:nvPr>
                <p:ph type="body" sz="half" idx="1"/>
              </p:nvPr>
            </p:nvSpPr>
            <p:spPr>
              <a:xfrm>
                <a:off x="371074" y="781659"/>
                <a:ext cx="11474085" cy="5009541"/>
              </a:xfrm>
            </p:spPr>
            <p:txBody>
              <a:bodyPr>
                <a:noAutofit/>
              </a:bodyPr>
              <a:lstStyle/>
              <a:p>
                <a:pPr lvl="0"/>
                <a:r>
                  <a:rPr lang="en-US" sz="1800" dirty="0">
                    <a:solidFill>
                      <a:srgbClr val="000066"/>
                    </a:solidFill>
                  </a:rPr>
                  <a:t>According to the figure below, the solar radius has increased by about </a:t>
                </a:r>
                <a14:m>
                  <m:oMath xmlns:m="http://schemas.openxmlformats.org/officeDocument/2006/math">
                    <m:r>
                      <a:rPr lang="en-US" sz="1800" i="1" dirty="0" smtClean="0">
                        <a:solidFill>
                          <a:srgbClr val="000066"/>
                        </a:solidFill>
                        <a:latin typeface="Cambria Math" panose="02040503050406030204" pitchFamily="18" charset="0"/>
                      </a:rPr>
                      <m:t>12%</m:t>
                    </m:r>
                  </m:oMath>
                </a14:m>
                <a:r>
                  <a:rPr lang="en-US" sz="1800" dirty="0">
                    <a:solidFill>
                      <a:srgbClr val="000066"/>
                    </a:solidFill>
                  </a:rPr>
                  <a:t> over its lifetime, the surface temperature has increased by about </a:t>
                </a:r>
                <a14:m>
                  <m:oMath xmlns:m="http://schemas.openxmlformats.org/officeDocument/2006/math">
                    <m:r>
                      <a:rPr lang="en-US" sz="1800" i="1" dirty="0" smtClean="0">
                        <a:solidFill>
                          <a:srgbClr val="000066"/>
                        </a:solidFill>
                        <a:latin typeface="Cambria Math" panose="02040503050406030204" pitchFamily="18" charset="0"/>
                      </a:rPr>
                      <m:t>20%</m:t>
                    </m:r>
                  </m:oMath>
                </a14:m>
                <a:r>
                  <a:rPr lang="en-US" sz="1800" dirty="0">
                    <a:solidFill>
                      <a:srgbClr val="000066"/>
                    </a:solidFill>
                  </a:rPr>
                  <a:t>, and the luminosity (</a:t>
                </a:r>
                <a14:m>
                  <m:oMath xmlns:m="http://schemas.openxmlformats.org/officeDocument/2006/math">
                    <m:r>
                      <a:rPr lang="en-US" sz="1800" i="1" dirty="0" smtClean="0">
                        <a:solidFill>
                          <a:srgbClr val="000066"/>
                        </a:solidFill>
                        <a:latin typeface="Cambria Math" panose="02040503050406030204" pitchFamily="18" charset="0"/>
                      </a:rPr>
                      <m:t>4</m:t>
                    </m:r>
                    <m:r>
                      <a:rPr lang="en-US" sz="1800" i="1" dirty="0" smtClean="0">
                        <a:solidFill>
                          <a:srgbClr val="000066"/>
                        </a:solidFill>
                        <a:latin typeface="Cambria Math" panose="02040503050406030204" pitchFamily="18" charset="0"/>
                        <a:ea typeface="Cambria Math" panose="02040503050406030204" pitchFamily="18" charset="0"/>
                      </a:rPr>
                      <m:t>𝜋</m:t>
                    </m:r>
                    <m:r>
                      <a:rPr lang="en-US" sz="1800" i="1" dirty="0" smtClean="0">
                        <a:solidFill>
                          <a:srgbClr val="000066"/>
                        </a:solidFill>
                        <a:latin typeface="Cambria Math" panose="02040503050406030204" pitchFamily="18" charset="0"/>
                      </a:rPr>
                      <m:t>𝑅</m:t>
                    </m:r>
                    <m:r>
                      <a:rPr lang="en-US" sz="1800" i="1" baseline="30000" dirty="0" smtClean="0">
                        <a:solidFill>
                          <a:srgbClr val="000066"/>
                        </a:solidFill>
                        <a:latin typeface="Cambria Math" panose="02040503050406030204" pitchFamily="18" charset="0"/>
                      </a:rPr>
                      <m:t>2</m:t>
                    </m:r>
                    <m:r>
                      <a:rPr lang="en-US" sz="1800" i="1" dirty="0" smtClean="0">
                        <a:solidFill>
                          <a:srgbClr val="000066"/>
                        </a:solidFill>
                        <a:latin typeface="Cambria Math" panose="02040503050406030204" pitchFamily="18" charset="0"/>
                        <a:ea typeface="Cambria Math" panose="02040503050406030204" pitchFamily="18" charset="0"/>
                      </a:rPr>
                      <m:t>𝜎</m:t>
                    </m:r>
                    <m:r>
                      <a:rPr lang="en-US" sz="1800" i="1" dirty="0" smtClean="0">
                        <a:solidFill>
                          <a:srgbClr val="000066"/>
                        </a:solidFill>
                        <a:latin typeface="Cambria Math" panose="02040503050406030204" pitchFamily="18" charset="0"/>
                      </a:rPr>
                      <m:t>𝑇</m:t>
                    </m:r>
                    <m:r>
                      <a:rPr lang="en-US" sz="1800" i="1" baseline="30000" dirty="0" smtClean="0">
                        <a:solidFill>
                          <a:srgbClr val="000066"/>
                        </a:solidFill>
                        <a:latin typeface="Cambria Math" panose="02040503050406030204" pitchFamily="18" charset="0"/>
                      </a:rPr>
                      <m:t>4</m:t>
                    </m:r>
                  </m:oMath>
                </a14:m>
                <a:r>
                  <a:rPr lang="en-US" sz="1800" dirty="0">
                    <a:solidFill>
                      <a:srgbClr val="000066"/>
                    </a:solidFill>
                  </a:rPr>
                  <a:t>) has increased by </a:t>
                </a:r>
                <a14:m>
                  <m:oMath xmlns:m="http://schemas.openxmlformats.org/officeDocument/2006/math">
                    <m:r>
                      <a:rPr lang="en-US" sz="1800" i="1" dirty="0" smtClean="0">
                        <a:solidFill>
                          <a:srgbClr val="000066"/>
                        </a:solidFill>
                        <a:latin typeface="Cambria Math" panose="02040503050406030204" pitchFamily="18" charset="0"/>
                      </a:rPr>
                      <m:t>30%</m:t>
                    </m:r>
                  </m:oMath>
                </a14:m>
                <a:r>
                  <a:rPr lang="en-US" sz="1800" dirty="0">
                    <a:solidFill>
                      <a:srgbClr val="000066"/>
                    </a:solidFill>
                  </a:rPr>
                  <a:t>.  However, this implies about a </a:t>
                </a:r>
                <a14:m>
                  <m:oMath xmlns:m="http://schemas.openxmlformats.org/officeDocument/2006/math">
                    <m:r>
                      <a:rPr lang="en-US" sz="1800" i="1" dirty="0" smtClean="0">
                        <a:solidFill>
                          <a:srgbClr val="000066"/>
                        </a:solidFill>
                        <a:latin typeface="Cambria Math" panose="02040503050406030204" pitchFamily="18" charset="0"/>
                      </a:rPr>
                      <m:t>5%</m:t>
                    </m:r>
                  </m:oMath>
                </a14:m>
                <a:r>
                  <a:rPr lang="en-US" sz="1800" dirty="0">
                    <a:solidFill>
                      <a:srgbClr val="000066"/>
                    </a:solidFill>
                  </a:rPr>
                  <a:t> increase in the last </a:t>
                </a:r>
                <a14:m>
                  <m:oMath xmlns:m="http://schemas.openxmlformats.org/officeDocument/2006/math">
                    <m:r>
                      <a:rPr lang="en-US" sz="1800" i="1" dirty="0" smtClean="0">
                        <a:solidFill>
                          <a:srgbClr val="000066"/>
                        </a:solidFill>
                        <a:latin typeface="Cambria Math" panose="02040503050406030204" pitchFamily="18" charset="0"/>
                      </a:rPr>
                      <m:t>500</m:t>
                    </m:r>
                    <m:r>
                      <a:rPr lang="en-US" sz="1800" i="0" dirty="0" smtClean="0">
                        <a:solidFill>
                          <a:srgbClr val="000066"/>
                        </a:solidFill>
                        <a:latin typeface="Cambria Math" panose="02040503050406030204" pitchFamily="18" charset="0"/>
                      </a:rPr>
                      <m:t> </m:t>
                    </m:r>
                    <m:r>
                      <m:rPr>
                        <m:sty m:val="p"/>
                      </m:rPr>
                      <a:rPr lang="en-US" sz="1800" i="0" dirty="0" smtClean="0">
                        <a:solidFill>
                          <a:srgbClr val="000066"/>
                        </a:solidFill>
                        <a:latin typeface="Cambria Math" panose="02040503050406030204" pitchFamily="18" charset="0"/>
                      </a:rPr>
                      <m:t>million</m:t>
                    </m:r>
                    <m:r>
                      <a:rPr lang="en-US" sz="1800" i="0" dirty="0" smtClean="0">
                        <a:solidFill>
                          <a:srgbClr val="000066"/>
                        </a:solidFill>
                        <a:latin typeface="Cambria Math" panose="02040503050406030204" pitchFamily="18" charset="0"/>
                      </a:rPr>
                      <m:t> </m:t>
                    </m:r>
                    <m:r>
                      <m:rPr>
                        <m:sty m:val="p"/>
                      </m:rPr>
                      <a:rPr lang="en-US" sz="1800" i="0" dirty="0" smtClean="0">
                        <a:solidFill>
                          <a:srgbClr val="000066"/>
                        </a:solidFill>
                        <a:latin typeface="Cambria Math" panose="02040503050406030204" pitchFamily="18" charset="0"/>
                      </a:rPr>
                      <m:t>years</m:t>
                    </m:r>
                  </m:oMath>
                </a14:m>
                <a:r>
                  <a:rPr lang="en-US" sz="1800" dirty="0">
                    <a:solidFill>
                      <a:srgbClr val="000066"/>
                    </a:solidFill>
                  </a:rPr>
                  <a:t>, and it is not clear that such an increase is compatible with known Earth climate history.</a:t>
                </a:r>
              </a:p>
            </p:txBody>
          </p:sp>
        </mc:Choice>
        <mc:Fallback xmlns="">
          <p:sp>
            <p:nvSpPr>
              <p:cNvPr id="3" name="Text Placeholder 2"/>
              <p:cNvSpPr>
                <a:spLocks noGrp="1" noRot="1" noChangeAspect="1" noMove="1" noResize="1" noEditPoints="1" noAdjustHandles="1" noChangeArrowheads="1" noChangeShapeType="1" noTextEdit="1"/>
              </p:cNvSpPr>
              <p:nvPr>
                <p:ph type="body" sz="half" idx="1"/>
              </p:nvPr>
            </p:nvSpPr>
            <p:spPr>
              <a:xfrm>
                <a:off x="371074" y="781659"/>
                <a:ext cx="11474085" cy="5009541"/>
              </a:xfrm>
              <a:blipFill rotWithShape="0">
                <a:blip r:embed="rId2"/>
                <a:stretch>
                  <a:fillRect l="-106" t="-608"/>
                </a:stretch>
              </a:blipFill>
            </p:spPr>
            <p:txBody>
              <a:bodyPr/>
              <a:lstStyle/>
              <a:p>
                <a:r>
                  <a:rPr lang="en-US">
                    <a:noFill/>
                  </a:rPr>
                  <a:t> </a:t>
                </a:r>
              </a:p>
            </p:txBody>
          </p:sp>
        </mc:Fallback>
      </mc:AlternateContent>
      <p:sp>
        <p:nvSpPr>
          <p:cNvPr id="6" name="Date Placeholder 5"/>
          <p:cNvSpPr>
            <a:spLocks noGrp="1"/>
          </p:cNvSpPr>
          <p:nvPr>
            <p:ph type="dt" sz="half" idx="10"/>
          </p:nvPr>
        </p:nvSpPr>
        <p:spPr/>
        <p:txBody>
          <a:bodyPr/>
          <a:lstStyle/>
          <a:p>
            <a:pPr>
              <a:defRPr/>
            </a:pPr>
            <a:r>
              <a:rPr lang="en-US"/>
              <a:t>December 4, 2018</a:t>
            </a:r>
            <a:endParaRPr lang="en-US" altLang="zh-CN" dirty="0"/>
          </a:p>
        </p:txBody>
      </p:sp>
      <p:pic>
        <p:nvPicPr>
          <p:cNvPr id="3074" name="Picture 2" descr="https://web.njit.edu/~gary/320/assets/sun_evo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141" y="2010503"/>
            <a:ext cx="5524500" cy="40576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136525" y="2437734"/>
            <a:ext cx="3752193" cy="2862322"/>
          </a:xfrm>
          <a:prstGeom prst="rect">
            <a:avLst/>
          </a:prstGeom>
        </p:spPr>
        <p:txBody>
          <a:bodyPr wrap="square">
            <a:spAutoFit/>
          </a:bodyPr>
          <a:lstStyle/>
          <a:p>
            <a:pPr algn="just"/>
            <a:r>
              <a:rPr lang="en-US" sz="1800" dirty="0">
                <a:latin typeface="Times New Roman" panose="02020603050405020304" pitchFamily="18" charset="0"/>
              </a:rPr>
              <a:t>Theoretical understanding of how the radius, temperature, and luminosity of the Sun has changed over the lifetime of the Sun.  The changes may be more extreme than actually occurred, given what we know of Earth's climate history.  Figure from </a:t>
            </a:r>
            <a:r>
              <a:rPr lang="en-US" sz="1800" i="1" dirty="0">
                <a:latin typeface="Times New Roman" panose="02020603050405020304" pitchFamily="18" charset="0"/>
              </a:rPr>
              <a:t>Carroll and </a:t>
            </a:r>
            <a:r>
              <a:rPr lang="en-US" sz="1800" i="1" dirty="0" err="1">
                <a:latin typeface="Times New Roman" panose="02020603050405020304" pitchFamily="18" charset="0"/>
              </a:rPr>
              <a:t>Ostlie</a:t>
            </a:r>
            <a:r>
              <a:rPr lang="en-US" sz="1800" dirty="0">
                <a:latin typeface="Times New Roman" panose="02020603050405020304" pitchFamily="18" charset="0"/>
              </a:rPr>
              <a:t>, Introduction to Modern Astrophysics, 2nd Edition, Addison-Wesley, New York, 2007.</a:t>
            </a:r>
            <a:endParaRPr lang="en-US" sz="1800" dirty="0"/>
          </a:p>
        </p:txBody>
      </p:sp>
    </p:spTree>
    <p:extLst>
      <p:ext uri="{BB962C8B-B14F-4D97-AF65-F5344CB8AC3E}">
        <p14:creationId xmlns:p14="http://schemas.microsoft.com/office/powerpoint/2010/main" val="231994826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75" y="0"/>
            <a:ext cx="8583739" cy="914400"/>
          </a:xfrm>
        </p:spPr>
        <p:txBody>
          <a:bodyPr/>
          <a:lstStyle/>
          <a:p>
            <a:r>
              <a:rPr lang="en-US" dirty="0"/>
              <a:t>Seeing into the Solar Interior</a:t>
            </a:r>
          </a:p>
        </p:txBody>
      </p:sp>
      <p:sp>
        <p:nvSpPr>
          <p:cNvPr id="3" name="Text Placeholder 2"/>
          <p:cNvSpPr>
            <a:spLocks noGrp="1"/>
          </p:cNvSpPr>
          <p:nvPr>
            <p:ph type="body" sz="half" idx="1"/>
          </p:nvPr>
        </p:nvSpPr>
        <p:spPr>
          <a:xfrm>
            <a:off x="371074" y="781659"/>
            <a:ext cx="9041691" cy="5125155"/>
          </a:xfrm>
        </p:spPr>
        <p:txBody>
          <a:bodyPr>
            <a:noAutofit/>
          </a:bodyPr>
          <a:lstStyle/>
          <a:p>
            <a:pPr lvl="0"/>
            <a:r>
              <a:rPr lang="en-US" sz="1800" dirty="0">
                <a:solidFill>
                  <a:srgbClr val="000066"/>
                </a:solidFill>
              </a:rPr>
              <a:t>Computer models such as the standard model must fit the observable constraints that we have, e.g. the mass, radius, surface temperature, luminosity, and composition.  We have some other constraints such as the age of the solar system (4.5 billion years), but we would like to have other information to be sure that the model is correct.  Currently, we have two additional methods, both pioneered in the 1970's, that actually let us "see" inside the Sun.  These are</a:t>
            </a:r>
          </a:p>
          <a:p>
            <a:pPr lvl="1"/>
            <a:r>
              <a:rPr lang="en-US" sz="1600" dirty="0">
                <a:solidFill>
                  <a:srgbClr val="000066"/>
                </a:solidFill>
              </a:rPr>
              <a:t>solar neutrino detections</a:t>
            </a:r>
          </a:p>
          <a:p>
            <a:pPr lvl="1"/>
            <a:r>
              <a:rPr lang="en-US" sz="1600" dirty="0">
                <a:solidFill>
                  <a:srgbClr val="000066"/>
                </a:solidFill>
              </a:rPr>
              <a:t>helioseismology</a:t>
            </a:r>
          </a:p>
          <a:p>
            <a:pPr lvl="0"/>
            <a:r>
              <a:rPr lang="en-US" sz="1800" dirty="0">
                <a:solidFill>
                  <a:srgbClr val="000066"/>
                </a:solidFill>
              </a:rPr>
              <a:t>One of these, helioseismology, agrees spectacularly with the standard model and can give us information about the interior rotation of the Sun.  For a time in the late 1990s, the other, solar neutrino measurements, disagreed rather spectacularly!</a:t>
            </a:r>
          </a:p>
          <a:p>
            <a:pPr lvl="0"/>
            <a:r>
              <a:rPr lang="en-US" sz="1800" dirty="0"/>
              <a:t>The nuclear reactions that occur in the solar interior (the proton-proton chain) are shown in the right column.</a:t>
            </a:r>
          </a:p>
          <a:p>
            <a:pPr lvl="0"/>
            <a:r>
              <a:rPr lang="en-US" sz="1800" dirty="0">
                <a:solidFill>
                  <a:srgbClr val="000066"/>
                </a:solidFill>
              </a:rPr>
              <a:t>The electron neutrinos in each reaction are highlighted.  Neutrinos are rather mysterious particles, nearly massless and very unreactive.  They pass through the Sun as if it were not there, so while photons reach us from the core only after 1 million years of torturous meandering, neutrinos come directly to us. </a:t>
            </a:r>
            <a:r>
              <a:rPr lang="en-US" sz="1800" dirty="0"/>
              <a:t>However, if traveling 700,000 km through a star cannot stop them, how can we detect them? </a:t>
            </a:r>
            <a:r>
              <a:rPr lang="en-US" sz="1800" dirty="0">
                <a:solidFill>
                  <a:srgbClr val="000066"/>
                </a:solidFill>
              </a:rPr>
              <a:t>  </a:t>
            </a:r>
          </a:p>
        </p:txBody>
      </p:sp>
      <p:sp>
        <p:nvSpPr>
          <p:cNvPr id="6" name="Date Placeholder 5"/>
          <p:cNvSpPr>
            <a:spLocks noGrp="1"/>
          </p:cNvSpPr>
          <p:nvPr>
            <p:ph type="dt" sz="half" idx="10"/>
          </p:nvPr>
        </p:nvSpPr>
        <p:spPr/>
        <p:txBody>
          <a:bodyPr/>
          <a:lstStyle/>
          <a:p>
            <a:pPr>
              <a:defRPr/>
            </a:pPr>
            <a:r>
              <a:rPr lang="en-US"/>
              <a:t>December 4, 2018</a:t>
            </a:r>
            <a:endParaRPr lang="en-US" altLang="zh-CN" dirty="0"/>
          </a:p>
        </p:txBody>
      </p:sp>
      <p:pic>
        <p:nvPicPr>
          <p:cNvPr id="11" name="Picture 10"/>
          <p:cNvPicPr>
            <a:picLocks noChangeAspect="1"/>
          </p:cNvPicPr>
          <p:nvPr/>
        </p:nvPicPr>
        <p:blipFill>
          <a:blip r:embed="rId3"/>
          <a:stretch>
            <a:fillRect/>
          </a:stretch>
        </p:blipFill>
        <p:spPr>
          <a:xfrm>
            <a:off x="9412766" y="429669"/>
            <a:ext cx="2526823" cy="5613779"/>
          </a:xfrm>
          <a:prstGeom prst="rect">
            <a:avLst/>
          </a:prstGeom>
        </p:spPr>
      </p:pic>
    </p:spTree>
    <p:extLst>
      <p:ext uri="{BB962C8B-B14F-4D97-AF65-F5344CB8AC3E}">
        <p14:creationId xmlns:p14="http://schemas.microsoft.com/office/powerpoint/2010/main" val="147501585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75" y="0"/>
            <a:ext cx="11148263" cy="914400"/>
          </a:xfrm>
        </p:spPr>
        <p:txBody>
          <a:bodyPr/>
          <a:lstStyle/>
          <a:p>
            <a:r>
              <a:rPr lang="en-US" dirty="0"/>
              <a:t>Seeing into the Solar Interior (neutrinos)</a:t>
            </a:r>
          </a:p>
        </p:txBody>
      </p:sp>
      <mc:AlternateContent xmlns:mc="http://schemas.openxmlformats.org/markup-compatibility/2006" xmlns:a14="http://schemas.microsoft.com/office/drawing/2010/main">
        <mc:Choice Requires="a14">
          <p:sp>
            <p:nvSpPr>
              <p:cNvPr id="3" name="Text Placeholder 2"/>
              <p:cNvSpPr>
                <a:spLocks noGrp="1"/>
              </p:cNvSpPr>
              <p:nvPr>
                <p:ph type="body" sz="half" idx="1"/>
              </p:nvPr>
            </p:nvSpPr>
            <p:spPr>
              <a:xfrm>
                <a:off x="371074" y="781659"/>
                <a:ext cx="9041691" cy="5125155"/>
              </a:xfrm>
            </p:spPr>
            <p:txBody>
              <a:bodyPr>
                <a:noAutofit/>
              </a:bodyPr>
              <a:lstStyle/>
              <a:p>
                <a:pPr lvl="0"/>
                <a:r>
                  <a:rPr lang="en-US" sz="1800" dirty="0">
                    <a:solidFill>
                      <a:srgbClr val="000066"/>
                    </a:solidFill>
                  </a:rPr>
                  <a:t>The neutrino in the yellow cell on the previous page can be captured by a Chlorine-37 nucleus in the following reaction.</a:t>
                </a:r>
              </a:p>
              <a:p>
                <a:pPr lvl="0"/>
                <a:r>
                  <a:rPr lang="en-US" sz="1800" dirty="0">
                    <a:solidFill>
                      <a:srgbClr val="000066"/>
                    </a:solidFill>
                  </a:rPr>
                  <a:t>In the </a:t>
                </a:r>
                <a:r>
                  <a:rPr lang="en-US" sz="1800" dirty="0" err="1">
                    <a:solidFill>
                      <a:srgbClr val="000066"/>
                    </a:solidFill>
                  </a:rPr>
                  <a:t>Homestake</a:t>
                </a:r>
                <a:r>
                  <a:rPr lang="en-US" sz="1800" dirty="0">
                    <a:solidFill>
                      <a:srgbClr val="000066"/>
                    </a:solidFill>
                  </a:rPr>
                  <a:t> Gold Mine in South Dakota, a tank of 100,000 gallons of cleaning fluid (</a:t>
                </a:r>
                <a14:m>
                  <m:oMath xmlns:m="http://schemas.openxmlformats.org/officeDocument/2006/math">
                    <m:r>
                      <a:rPr lang="en-US" sz="1800" i="1" dirty="0" smtClean="0">
                        <a:solidFill>
                          <a:srgbClr val="000066"/>
                        </a:solidFill>
                        <a:latin typeface="Cambria Math" panose="02040503050406030204" pitchFamily="18" charset="0"/>
                      </a:rPr>
                      <m:t>𝐶</m:t>
                    </m:r>
                    <m:r>
                      <a:rPr lang="en-US" sz="1800" i="1" baseline="-25000" dirty="0">
                        <a:solidFill>
                          <a:srgbClr val="000066"/>
                        </a:solidFill>
                        <a:latin typeface="Cambria Math" panose="02040503050406030204" pitchFamily="18" charset="0"/>
                      </a:rPr>
                      <m:t>2</m:t>
                    </m:r>
                    <m:r>
                      <a:rPr lang="en-US" sz="1800" i="1" dirty="0">
                        <a:solidFill>
                          <a:srgbClr val="000066"/>
                        </a:solidFill>
                        <a:latin typeface="Cambria Math" panose="02040503050406030204" pitchFamily="18" charset="0"/>
                      </a:rPr>
                      <m:t>𝐶𝑙</m:t>
                    </m:r>
                    <m:r>
                      <a:rPr lang="en-US" sz="1800" i="1" baseline="-25000" dirty="0">
                        <a:solidFill>
                          <a:srgbClr val="000066"/>
                        </a:solidFill>
                        <a:latin typeface="Cambria Math" panose="02040503050406030204" pitchFamily="18" charset="0"/>
                      </a:rPr>
                      <m:t>4</m:t>
                    </m:r>
                  </m:oMath>
                </a14:m>
                <a:r>
                  <a:rPr lang="en-US" sz="1800" dirty="0">
                    <a:solidFill>
                      <a:srgbClr val="000066"/>
                    </a:solidFill>
                  </a:rPr>
                  <a:t>) acts as a neutrino detector, in a pioneering experiment by Raymond Davis.  Every several months the tank was purged to detect the </a:t>
                </a:r>
                <a14:m>
                  <m:oMath xmlns:m="http://schemas.openxmlformats.org/officeDocument/2006/math">
                    <m:r>
                      <a:rPr lang="en-US" sz="1800" i="1" dirty="0" smtClean="0">
                        <a:solidFill>
                          <a:srgbClr val="000066"/>
                        </a:solidFill>
                        <a:latin typeface="Cambria Math" panose="02040503050406030204" pitchFamily="18" charset="0"/>
                      </a:rPr>
                      <m:t>𝐴𝑟</m:t>
                    </m:r>
                  </m:oMath>
                </a14:m>
                <a:r>
                  <a:rPr lang="en-US" sz="1800" dirty="0">
                    <a:solidFill>
                      <a:srgbClr val="000066"/>
                    </a:solidFill>
                  </a:rPr>
                  <a:t> atoms produced in the reaction.  From the standard solar model, it is expected that only slightly more than </a:t>
                </a:r>
                <a14:m>
                  <m:oMath xmlns:m="http://schemas.openxmlformats.org/officeDocument/2006/math">
                    <m:r>
                      <a:rPr lang="en-US" sz="1800" i="0" dirty="0" smtClean="0">
                        <a:solidFill>
                          <a:srgbClr val="000066"/>
                        </a:solidFill>
                        <a:latin typeface="Cambria Math" panose="02040503050406030204" pitchFamily="18" charset="0"/>
                      </a:rPr>
                      <m:t>1 </m:t>
                    </m:r>
                    <m:r>
                      <m:rPr>
                        <m:sty m:val="p"/>
                      </m:rPr>
                      <a:rPr lang="en-US" sz="1800" i="0" dirty="0" smtClean="0">
                        <a:solidFill>
                          <a:srgbClr val="000066"/>
                        </a:solidFill>
                        <a:latin typeface="Cambria Math" panose="02040503050406030204" pitchFamily="18" charset="0"/>
                      </a:rPr>
                      <m:t>atom</m:t>
                    </m:r>
                    <m:r>
                      <a:rPr lang="en-US" sz="1800" i="0" dirty="0" smtClean="0">
                        <a:solidFill>
                          <a:srgbClr val="000066"/>
                        </a:solidFill>
                        <a:latin typeface="Cambria Math" panose="02040503050406030204" pitchFamily="18" charset="0"/>
                      </a:rPr>
                      <m:t> </m:t>
                    </m:r>
                    <m:r>
                      <m:rPr>
                        <m:sty m:val="p"/>
                      </m:rPr>
                      <a:rPr lang="en-US" sz="1800" i="0" dirty="0" smtClean="0">
                        <a:solidFill>
                          <a:srgbClr val="000066"/>
                        </a:solidFill>
                        <a:latin typeface="Cambria Math" panose="02040503050406030204" pitchFamily="18" charset="0"/>
                      </a:rPr>
                      <m:t>per</m:t>
                    </m:r>
                    <m:r>
                      <a:rPr lang="en-US" sz="1800" i="0" dirty="0" smtClean="0">
                        <a:solidFill>
                          <a:srgbClr val="000066"/>
                        </a:solidFill>
                        <a:latin typeface="Cambria Math" panose="02040503050406030204" pitchFamily="18" charset="0"/>
                      </a:rPr>
                      <m:t> </m:t>
                    </m:r>
                    <m:r>
                      <m:rPr>
                        <m:sty m:val="p"/>
                      </m:rPr>
                      <a:rPr lang="en-US" sz="1800" i="0" dirty="0" smtClean="0">
                        <a:solidFill>
                          <a:srgbClr val="000066"/>
                        </a:solidFill>
                        <a:latin typeface="Cambria Math" panose="02040503050406030204" pitchFamily="18" charset="0"/>
                      </a:rPr>
                      <m:t>day</m:t>
                    </m:r>
                    <m:r>
                      <a:rPr lang="en-US" sz="1800" i="0" dirty="0" smtClean="0">
                        <a:solidFill>
                          <a:srgbClr val="000066"/>
                        </a:solidFill>
                        <a:latin typeface="Cambria Math" panose="02040503050406030204" pitchFamily="18" charset="0"/>
                      </a:rPr>
                      <m:t> </m:t>
                    </m:r>
                  </m:oMath>
                </a14:m>
                <a:r>
                  <a:rPr lang="en-US" sz="1800" dirty="0">
                    <a:solidFill>
                      <a:srgbClr val="000066"/>
                    </a:solidFill>
                  </a:rPr>
                  <a:t>will be produced among the </a:t>
                </a:r>
                <a14:m>
                  <m:oMath xmlns:m="http://schemas.openxmlformats.org/officeDocument/2006/math">
                    <m:r>
                      <a:rPr lang="en-US" sz="1800" i="1" dirty="0" smtClean="0">
                        <a:solidFill>
                          <a:srgbClr val="000066"/>
                        </a:solidFill>
                        <a:latin typeface="Cambria Math" panose="02040503050406030204" pitchFamily="18" charset="0"/>
                      </a:rPr>
                      <m:t>10</m:t>
                    </m:r>
                    <m:r>
                      <a:rPr lang="en-US" sz="1800" i="1" baseline="30000" dirty="0">
                        <a:solidFill>
                          <a:srgbClr val="000066"/>
                        </a:solidFill>
                        <a:latin typeface="Cambria Math" panose="02040503050406030204" pitchFamily="18" charset="0"/>
                      </a:rPr>
                      <m:t>30</m:t>
                    </m:r>
                  </m:oMath>
                </a14:m>
                <a:r>
                  <a:rPr lang="en-US" sz="1800" dirty="0">
                    <a:solidFill>
                      <a:srgbClr val="000066"/>
                    </a:solidFill>
                  </a:rPr>
                  <a:t> Chlorine atoms in the tank!  In fact, Davis only found less than 1 every two or three days.  This became known as the </a:t>
                </a:r>
                <a:r>
                  <a:rPr lang="en-US" sz="1800" i="1" dirty="0">
                    <a:solidFill>
                      <a:srgbClr val="000066"/>
                    </a:solidFill>
                    <a:hlinkClick r:id="rId3"/>
                  </a:rPr>
                  <a:t>solar neutrino problem</a:t>
                </a:r>
                <a:r>
                  <a:rPr lang="en-US" sz="1800" dirty="0">
                    <a:solidFill>
                      <a:srgbClr val="000066"/>
                    </a:solidFill>
                  </a:rPr>
                  <a:t>. Other experiments were then set up to detect neutrinos, including the far more numerous neutrinos produced in the PP-I chain (purple cell on previous page).</a:t>
                </a:r>
              </a:p>
              <a:p>
                <a:pPr lvl="0"/>
                <a:r>
                  <a:rPr lang="en-US" sz="1800" dirty="0">
                    <a:solidFill>
                      <a:srgbClr val="000066"/>
                    </a:solidFill>
                  </a:rPr>
                  <a:t>In 2001, the solar neutrino problem was solved:</a:t>
                </a:r>
              </a:p>
              <a:p>
                <a:pPr lvl="1"/>
                <a:r>
                  <a:rPr lang="en-US" sz="1600" dirty="0">
                    <a:solidFill>
                      <a:srgbClr val="000066"/>
                    </a:solidFill>
                  </a:rPr>
                  <a:t>neutrinos come in three flavors, electron, </a:t>
                </a:r>
                <a:r>
                  <a:rPr lang="en-US" sz="1600" dirty="0" err="1">
                    <a:solidFill>
                      <a:srgbClr val="000066"/>
                    </a:solidFill>
                  </a:rPr>
                  <a:t>muon</a:t>
                </a:r>
                <a:r>
                  <a:rPr lang="en-US" sz="1600" dirty="0">
                    <a:solidFill>
                      <a:srgbClr val="000066"/>
                    </a:solidFill>
                  </a:rPr>
                  <a:t>, and tau.</a:t>
                </a:r>
              </a:p>
              <a:p>
                <a:pPr lvl="1"/>
                <a:r>
                  <a:rPr lang="en-US" sz="1600" dirty="0">
                    <a:solidFill>
                      <a:srgbClr val="000066"/>
                    </a:solidFill>
                  </a:rPr>
                  <a:t>The Sun produces only electron neutrinos</a:t>
                </a:r>
              </a:p>
              <a:p>
                <a:pPr lvl="1"/>
                <a:r>
                  <a:rPr lang="en-US" sz="1600" dirty="0">
                    <a:solidFill>
                      <a:srgbClr val="000066"/>
                    </a:solidFill>
                  </a:rPr>
                  <a:t>Before 2001, only electron neutrinos could be counted, and they indicated too few neutrinos--something was wrong.</a:t>
                </a:r>
              </a:p>
              <a:p>
                <a:pPr lvl="1"/>
                <a:r>
                  <a:rPr lang="en-US" sz="1600" dirty="0">
                    <a:solidFill>
                      <a:srgbClr val="000066"/>
                    </a:solidFill>
                  </a:rPr>
                  <a:t>However, if the neutrinos have mass, they may "oscillate" among the three forms, only one of which had been previously counted.</a:t>
                </a:r>
              </a:p>
            </p:txBody>
          </p:sp>
        </mc:Choice>
        <mc:Fallback xmlns="">
          <p:sp>
            <p:nvSpPr>
              <p:cNvPr id="3" name="Text Placeholder 2"/>
              <p:cNvSpPr>
                <a:spLocks noGrp="1" noRot="1" noChangeAspect="1" noMove="1" noResize="1" noEditPoints="1" noAdjustHandles="1" noChangeArrowheads="1" noChangeShapeType="1" noTextEdit="1"/>
              </p:cNvSpPr>
              <p:nvPr>
                <p:ph type="body" sz="half" idx="1"/>
              </p:nvPr>
            </p:nvSpPr>
            <p:spPr>
              <a:xfrm>
                <a:off x="371074" y="781659"/>
                <a:ext cx="9041691" cy="5125155"/>
              </a:xfrm>
              <a:blipFill rotWithShape="0">
                <a:blip r:embed="rId4"/>
                <a:stretch>
                  <a:fillRect l="-135" t="-595" r="-877" b="-2021"/>
                </a:stretch>
              </a:blipFill>
            </p:spPr>
            <p:txBody>
              <a:bodyPr/>
              <a:lstStyle/>
              <a:p>
                <a:r>
                  <a:rPr lang="en-US">
                    <a:noFill/>
                  </a:rPr>
                  <a:t> </a:t>
                </a:r>
              </a:p>
            </p:txBody>
          </p:sp>
        </mc:Fallback>
      </mc:AlternateContent>
      <p:sp>
        <p:nvSpPr>
          <p:cNvPr id="6" name="Date Placeholder 5"/>
          <p:cNvSpPr>
            <a:spLocks noGrp="1"/>
          </p:cNvSpPr>
          <p:nvPr>
            <p:ph type="dt" sz="half" idx="10"/>
          </p:nvPr>
        </p:nvSpPr>
        <p:spPr/>
        <p:txBody>
          <a:bodyPr/>
          <a:lstStyle/>
          <a:p>
            <a:pPr>
              <a:defRPr/>
            </a:pPr>
            <a:r>
              <a:rPr lang="en-US"/>
              <a:t>December 4, 2018</a:t>
            </a:r>
            <a:endParaRPr lang="en-US" altLang="zh-CN" dirty="0"/>
          </a:p>
        </p:txBody>
      </p:sp>
      <p:pic>
        <p:nvPicPr>
          <p:cNvPr id="4" name="Picture 3"/>
          <p:cNvPicPr>
            <a:picLocks noChangeAspect="1"/>
          </p:cNvPicPr>
          <p:nvPr/>
        </p:nvPicPr>
        <p:blipFill>
          <a:blip r:embed="rId5"/>
          <a:stretch>
            <a:fillRect/>
          </a:stretch>
        </p:blipFill>
        <p:spPr>
          <a:xfrm>
            <a:off x="9402255" y="938472"/>
            <a:ext cx="2627944" cy="683501"/>
          </a:xfrm>
          <a:prstGeom prst="rect">
            <a:avLst/>
          </a:prstGeom>
        </p:spPr>
      </p:pic>
      <p:pic>
        <p:nvPicPr>
          <p:cNvPr id="5122" name="Picture 2" descr="Davis and Bahc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4934" y="1646045"/>
            <a:ext cx="2685265" cy="201394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uper-Kamiokande Detec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0275" y="4033433"/>
            <a:ext cx="1571023" cy="22779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311323" y="1668478"/>
            <a:ext cx="2752485" cy="369332"/>
          </a:xfrm>
          <a:prstGeom prst="rect">
            <a:avLst/>
          </a:prstGeom>
          <a:noFill/>
        </p:spPr>
        <p:txBody>
          <a:bodyPr wrap="none" rtlCol="0">
            <a:spAutoFit/>
          </a:bodyPr>
          <a:lstStyle/>
          <a:p>
            <a:pPr algn="l"/>
            <a:r>
              <a:rPr lang="en-US" sz="1800" dirty="0">
                <a:solidFill>
                  <a:schemeClr val="tx1"/>
                </a:solidFill>
              </a:rPr>
              <a:t>Ray Davis &amp; John </a:t>
            </a:r>
            <a:r>
              <a:rPr lang="en-US" sz="1800" dirty="0" err="1">
                <a:solidFill>
                  <a:schemeClr val="tx1"/>
                </a:solidFill>
              </a:rPr>
              <a:t>Bahcall</a:t>
            </a:r>
            <a:endParaRPr lang="en-US" sz="1800" dirty="0">
              <a:solidFill>
                <a:schemeClr val="tx1"/>
              </a:solidFill>
            </a:endParaRPr>
          </a:p>
        </p:txBody>
      </p:sp>
      <p:sp>
        <p:nvSpPr>
          <p:cNvPr id="10" name="TextBox 9"/>
          <p:cNvSpPr txBox="1"/>
          <p:nvPr/>
        </p:nvSpPr>
        <p:spPr>
          <a:xfrm>
            <a:off x="9757201" y="3732875"/>
            <a:ext cx="2096728" cy="369332"/>
          </a:xfrm>
          <a:prstGeom prst="rect">
            <a:avLst/>
          </a:prstGeom>
          <a:noFill/>
        </p:spPr>
        <p:txBody>
          <a:bodyPr wrap="none" rtlCol="0">
            <a:spAutoFit/>
          </a:bodyPr>
          <a:lstStyle/>
          <a:p>
            <a:pPr algn="l"/>
            <a:r>
              <a:rPr lang="en-US" sz="1800" dirty="0"/>
              <a:t>Super-</a:t>
            </a:r>
            <a:r>
              <a:rPr lang="en-US" sz="1800" dirty="0" err="1"/>
              <a:t>Kamiokonde</a:t>
            </a:r>
            <a:endParaRPr lang="en-US" sz="1800" dirty="0"/>
          </a:p>
        </p:txBody>
      </p:sp>
    </p:spTree>
    <p:extLst>
      <p:ext uri="{BB962C8B-B14F-4D97-AF65-F5344CB8AC3E}">
        <p14:creationId xmlns:p14="http://schemas.microsoft.com/office/powerpoint/2010/main" val="1965224561"/>
      </p:ext>
    </p:extLst>
  </p:cSld>
  <p:clrMapOvr>
    <a:masterClrMapping/>
  </p:clrMapOvr>
  <p:transition/>
</p:sld>
</file>

<file path=ppt/theme/theme1.xml><?xml version="1.0" encoding="utf-8"?>
<a:theme xmlns:a="http://schemas.openxmlformats.org/drawingml/2006/main" name="Textured">
  <a:themeElements>
    <a:clrScheme name="Custom 1">
      <a:dk1>
        <a:srgbClr val="000066"/>
      </a:dk1>
      <a:lt1>
        <a:srgbClr val="FFFFFF"/>
      </a:lt1>
      <a:dk2>
        <a:srgbClr val="9999FF"/>
      </a:dk2>
      <a:lt2>
        <a:srgbClr val="FFCC00"/>
      </a:lt2>
      <a:accent1>
        <a:srgbClr val="009999"/>
      </a:accent1>
      <a:accent2>
        <a:srgbClr val="DC0C3E"/>
      </a:accent2>
      <a:accent3>
        <a:srgbClr val="CACAFF"/>
      </a:accent3>
      <a:accent4>
        <a:srgbClr val="DADADA"/>
      </a:accent4>
      <a:accent5>
        <a:srgbClr val="AACACA"/>
      </a:accent5>
      <a:accent6>
        <a:srgbClr val="C70A37"/>
      </a:accent6>
      <a:hlink>
        <a:srgbClr val="0000CC"/>
      </a:hlink>
      <a:folHlink>
        <a:srgbClr val="A5082E"/>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triangl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2"/>
            </a:solidFill>
            <a:effectLst/>
            <a:latin typeface="Tahoma"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triangl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2"/>
            </a:solidFill>
            <a:effectLst/>
            <a:latin typeface="Tahoma" pitchFamily="34" charset="0"/>
            <a:ea typeface="宋体" pitchFamily="2" charset="-122"/>
          </a:defRPr>
        </a:defPPr>
      </a:lstStyle>
    </a:lnDef>
    <a:txDef>
      <a:spPr>
        <a:noFill/>
      </a:spPr>
      <a:bodyPr wrap="none" rtlCol="0">
        <a:spAutoFit/>
      </a:bodyPr>
      <a:lstStyle>
        <a:defPPr algn="l">
          <a:defRPr sz="2400" dirty="0" smtClean="0"/>
        </a:defPPr>
      </a:lstStyle>
    </a:tx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
      <a:clrScheme name="Textured 9">
        <a:dk1>
          <a:srgbClr val="003366"/>
        </a:dk1>
        <a:lt1>
          <a:srgbClr val="FFFFFF"/>
        </a:lt1>
        <a:dk2>
          <a:srgbClr val="2B5481"/>
        </a:dk2>
        <a:lt2>
          <a:srgbClr val="FFCC00"/>
        </a:lt2>
        <a:accent1>
          <a:srgbClr val="009999"/>
        </a:accent1>
        <a:accent2>
          <a:srgbClr val="336699"/>
        </a:accent2>
        <a:accent3>
          <a:srgbClr val="ACB3C1"/>
        </a:accent3>
        <a:accent4>
          <a:srgbClr val="DADADA"/>
        </a:accent4>
        <a:accent5>
          <a:srgbClr val="AACACA"/>
        </a:accent5>
        <a:accent6>
          <a:srgbClr val="2D5C8A"/>
        </a:accent6>
        <a:hlink>
          <a:srgbClr val="C4BDFB"/>
        </a:hlink>
        <a:folHlink>
          <a:srgbClr val="FFCC00"/>
        </a:folHlink>
      </a:clrScheme>
      <a:clrMap bg1="dk2" tx1="lt1" bg2="dk1" tx2="lt2" accent1="accent1" accent2="accent2" accent3="accent3" accent4="accent4" accent5="accent5" accent6="accent6" hlink="hlink" folHlink="folHlink"/>
    </a:extraClrScheme>
    <a:extraClrScheme>
      <a:clrScheme name="Textured 10">
        <a:dk1>
          <a:srgbClr val="000066"/>
        </a:dk1>
        <a:lt1>
          <a:srgbClr val="FFFFFF"/>
        </a:lt1>
        <a:dk2>
          <a:srgbClr val="2B5481"/>
        </a:dk2>
        <a:lt2>
          <a:srgbClr val="FFCC00"/>
        </a:lt2>
        <a:accent1>
          <a:srgbClr val="009999"/>
        </a:accent1>
        <a:accent2>
          <a:srgbClr val="336699"/>
        </a:accent2>
        <a:accent3>
          <a:srgbClr val="ACB3C1"/>
        </a:accent3>
        <a:accent4>
          <a:srgbClr val="DADADA"/>
        </a:accent4>
        <a:accent5>
          <a:srgbClr val="AACACA"/>
        </a:accent5>
        <a:accent6>
          <a:srgbClr val="2D5C8A"/>
        </a:accent6>
        <a:hlink>
          <a:srgbClr val="C4BDFB"/>
        </a:hlink>
        <a:folHlink>
          <a:srgbClr val="FFCC00"/>
        </a:folHlink>
      </a:clrScheme>
      <a:clrMap bg1="dk2" tx1="lt1" bg2="dk1" tx2="lt2" accent1="accent1" accent2="accent2" accent3="accent3" accent4="accent4" accent5="accent5" accent6="accent6" hlink="hlink" folHlink="folHlink"/>
    </a:extraClrScheme>
    <a:extraClrScheme>
      <a:clrScheme name="Textured 11">
        <a:dk1>
          <a:srgbClr val="000066"/>
        </a:dk1>
        <a:lt1>
          <a:srgbClr val="FFFFFF"/>
        </a:lt1>
        <a:dk2>
          <a:srgbClr val="2B5481"/>
        </a:dk2>
        <a:lt2>
          <a:srgbClr val="FFCC00"/>
        </a:lt2>
        <a:accent1>
          <a:srgbClr val="009999"/>
        </a:accent1>
        <a:accent2>
          <a:srgbClr val="FF0000"/>
        </a:accent2>
        <a:accent3>
          <a:srgbClr val="ACB3C1"/>
        </a:accent3>
        <a:accent4>
          <a:srgbClr val="DADADA"/>
        </a:accent4>
        <a:accent5>
          <a:srgbClr val="AACACA"/>
        </a:accent5>
        <a:accent6>
          <a:srgbClr val="E70000"/>
        </a:accent6>
        <a:hlink>
          <a:srgbClr val="C4BDFB"/>
        </a:hlink>
        <a:folHlink>
          <a:srgbClr val="FFCC00"/>
        </a:folHlink>
      </a:clrScheme>
      <a:clrMap bg1="dk2" tx1="lt1" bg2="dk1" tx2="lt2" accent1="accent1" accent2="accent2" accent3="accent3" accent4="accent4" accent5="accent5" accent6="accent6" hlink="hlink" folHlink="folHlink"/>
    </a:extraClrScheme>
    <a:extraClrScheme>
      <a:clrScheme name="Textured 12">
        <a:dk1>
          <a:srgbClr val="000066"/>
        </a:dk1>
        <a:lt1>
          <a:srgbClr val="FFFFFF"/>
        </a:lt1>
        <a:dk2>
          <a:srgbClr val="E61244"/>
        </a:dk2>
        <a:lt2>
          <a:srgbClr val="FFCC00"/>
        </a:lt2>
        <a:accent1>
          <a:srgbClr val="009999"/>
        </a:accent1>
        <a:accent2>
          <a:srgbClr val="DC0C3E"/>
        </a:accent2>
        <a:accent3>
          <a:srgbClr val="F0AAB0"/>
        </a:accent3>
        <a:accent4>
          <a:srgbClr val="DADADA"/>
        </a:accent4>
        <a:accent5>
          <a:srgbClr val="AACACA"/>
        </a:accent5>
        <a:accent6>
          <a:srgbClr val="C70A37"/>
        </a:accent6>
        <a:hlink>
          <a:srgbClr val="C4BDFB"/>
        </a:hlink>
        <a:folHlink>
          <a:srgbClr val="FFCC00"/>
        </a:folHlink>
      </a:clrScheme>
      <a:clrMap bg1="dk2" tx1="lt1" bg2="dk1" tx2="lt2" accent1="accent1" accent2="accent2" accent3="accent3" accent4="accent4" accent5="accent5" accent6="accent6" hlink="hlink" folHlink="folHlink"/>
    </a:extraClrScheme>
    <a:extraClrScheme>
      <a:clrScheme name="Textured 13">
        <a:dk1>
          <a:srgbClr val="000066"/>
        </a:dk1>
        <a:lt1>
          <a:srgbClr val="FFFFFF"/>
        </a:lt1>
        <a:dk2>
          <a:srgbClr val="9999FF"/>
        </a:dk2>
        <a:lt2>
          <a:srgbClr val="FFCC00"/>
        </a:lt2>
        <a:accent1>
          <a:srgbClr val="009999"/>
        </a:accent1>
        <a:accent2>
          <a:srgbClr val="DC0C3E"/>
        </a:accent2>
        <a:accent3>
          <a:srgbClr val="CACAFF"/>
        </a:accent3>
        <a:accent4>
          <a:srgbClr val="DADADA"/>
        </a:accent4>
        <a:accent5>
          <a:srgbClr val="AACACA"/>
        </a:accent5>
        <a:accent6>
          <a:srgbClr val="C70A37"/>
        </a:accent6>
        <a:hlink>
          <a:srgbClr val="C4BDFB"/>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Textured</Template>
  <TotalTime>26751</TotalTime>
  <Words>3577</Words>
  <Application>Microsoft Office PowerPoint</Application>
  <PresentationFormat>Widescreen</PresentationFormat>
  <Paragraphs>185</Paragraphs>
  <Slides>19</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宋体</vt:lpstr>
      <vt:lpstr>Alfred Sans Regular</vt:lpstr>
      <vt:lpstr>Arial</vt:lpstr>
      <vt:lpstr>Arial Black</vt:lpstr>
      <vt:lpstr>Cambria Math</vt:lpstr>
      <vt:lpstr>Comic Sans MS</vt:lpstr>
      <vt:lpstr>Palatino Linotype</vt:lpstr>
      <vt:lpstr>Symbol</vt:lpstr>
      <vt:lpstr>Tahoma</vt:lpstr>
      <vt:lpstr>Times New Roman</vt:lpstr>
      <vt:lpstr>Wingdings</vt:lpstr>
      <vt:lpstr>Textured</vt:lpstr>
      <vt:lpstr>Physics 320: The Sun  (Lecture 22)</vt:lpstr>
      <vt:lpstr>The Sun</vt:lpstr>
      <vt:lpstr>The Solar Interior</vt:lpstr>
      <vt:lpstr>Conditions in the Solar Interior</vt:lpstr>
      <vt:lpstr>Conditions in the Solar Interior</vt:lpstr>
      <vt:lpstr>Conditions in the Solar Interior</vt:lpstr>
      <vt:lpstr>Evolution of the Sun Over Time</vt:lpstr>
      <vt:lpstr>Seeing into the Solar Interior</vt:lpstr>
      <vt:lpstr>Seeing into the Solar Interior (neutrinos)</vt:lpstr>
      <vt:lpstr>Seeing into the Solar Interior (neutrinos)</vt:lpstr>
      <vt:lpstr>Seeing into the Solar Interior (helioseismology)</vt:lpstr>
      <vt:lpstr>Seeing into the Solar Interior (helioseismology)</vt:lpstr>
      <vt:lpstr>Radial Structure of the Solar Interior</vt:lpstr>
      <vt:lpstr>The Solar Atmosphere</vt:lpstr>
      <vt:lpstr>Photosphere</vt:lpstr>
      <vt:lpstr>Chromosphere</vt:lpstr>
      <vt:lpstr>Corona</vt:lpstr>
      <vt:lpstr>The EUV Corona</vt:lpstr>
      <vt:lpstr>What We’ve Learned</vt:lpstr>
    </vt:vector>
  </TitlesOfParts>
  <Company>NJIT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Dale</dc:creator>
  <cp:lastModifiedBy>Dale</cp:lastModifiedBy>
  <cp:revision>760</cp:revision>
  <dcterms:created xsi:type="dcterms:W3CDTF">2003-02-02T23:38:32Z</dcterms:created>
  <dcterms:modified xsi:type="dcterms:W3CDTF">2018-12-04T12:48:26Z</dcterms:modified>
</cp:coreProperties>
</file>