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1"/>
  </p:notesMasterIdLst>
  <p:handoutMasterIdLst>
    <p:handoutMasterId r:id="rId12"/>
  </p:handoutMasterIdLst>
  <p:sldIdLst>
    <p:sldId id="256" r:id="rId2"/>
    <p:sldId id="362" r:id="rId3"/>
    <p:sldId id="379" r:id="rId4"/>
    <p:sldId id="380" r:id="rId5"/>
    <p:sldId id="378" r:id="rId6"/>
    <p:sldId id="381" r:id="rId7"/>
    <p:sldId id="382" r:id="rId8"/>
    <p:sldId id="383" r:id="rId9"/>
    <p:sldId id="364" r:id="rId10"/>
  </p:sldIdLst>
  <p:sldSz cx="12192000" cy="6858000"/>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FF"/>
    <a:srgbClr val="000000"/>
    <a:srgbClr val="009999"/>
    <a:srgbClr val="85FBAC"/>
    <a:srgbClr val="969696"/>
    <a:srgbClr val="FFFF66"/>
    <a:srgbClr val="FFFF00"/>
    <a:srgbClr val="4D4D4D"/>
    <a:srgbClr val="FFCC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86408" autoAdjust="0"/>
  </p:normalViewPr>
  <p:slideViewPr>
    <p:cSldViewPr snapToGrid="0">
      <p:cViewPr varScale="1">
        <p:scale>
          <a:sx n="77" d="100"/>
          <a:sy n="77" d="100"/>
        </p:scale>
        <p:origin x="126" y="3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extLst>
      <p:ext uri="{BB962C8B-B14F-4D97-AF65-F5344CB8AC3E}">
        <p14:creationId xmlns:p14="http://schemas.microsoft.com/office/powerpoint/2010/main" val="97084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95263" y="246063"/>
            <a:ext cx="39116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extLst>
      <p:ext uri="{BB962C8B-B14F-4D97-AF65-F5344CB8AC3E}">
        <p14:creationId xmlns:p14="http://schemas.microsoft.com/office/powerpoint/2010/main" val="350070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5263" y="246063"/>
            <a:ext cx="3911600" cy="2200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9592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B9906-1C95-45EE-92C4-8B1B1AB13FB4}" type="slidenum">
              <a:rPr lang="en-US" altLang="en-US" smtClean="0"/>
              <a:pPr/>
              <a:t>2</a:t>
            </a:fld>
            <a:endParaRPr lang="en-US" altLang="en-US"/>
          </a:p>
        </p:txBody>
      </p:sp>
    </p:spTree>
    <p:extLst>
      <p:ext uri="{BB962C8B-B14F-4D97-AF65-F5344CB8AC3E}">
        <p14:creationId xmlns:p14="http://schemas.microsoft.com/office/powerpoint/2010/main" val="64981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B9906-1C95-45EE-92C4-8B1B1AB13FB4}" type="slidenum">
              <a:rPr lang="en-US" altLang="en-US" smtClean="0"/>
              <a:pPr/>
              <a:t>3</a:t>
            </a:fld>
            <a:endParaRPr lang="en-US" altLang="en-US"/>
          </a:p>
        </p:txBody>
      </p:sp>
    </p:spTree>
    <p:extLst>
      <p:ext uri="{BB962C8B-B14F-4D97-AF65-F5344CB8AC3E}">
        <p14:creationId xmlns:p14="http://schemas.microsoft.com/office/powerpoint/2010/main" val="302670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B9906-1C95-45EE-92C4-8B1B1AB13FB4}" type="slidenum">
              <a:rPr lang="en-US" altLang="en-US" smtClean="0"/>
              <a:pPr/>
              <a:t>4</a:t>
            </a:fld>
            <a:endParaRPr lang="en-US" altLang="en-US"/>
          </a:p>
        </p:txBody>
      </p:sp>
    </p:spTree>
    <p:extLst>
      <p:ext uri="{BB962C8B-B14F-4D97-AF65-F5344CB8AC3E}">
        <p14:creationId xmlns:p14="http://schemas.microsoft.com/office/powerpoint/2010/main" val="1081905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9764168" y="2190751"/>
            <a:ext cx="2428573" cy="4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914400" y="1447800"/>
            <a:ext cx="103632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914400" y="3657600"/>
            <a:ext cx="8534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30294182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able Placeholder 2"/>
          <p:cNvSpPr>
            <a:spLocks noGrp="1"/>
          </p:cNvSpPr>
          <p:nvPr>
            <p:ph type="tbl" idx="1"/>
          </p:nvPr>
        </p:nvSpPr>
        <p:spPr>
          <a:xfrm>
            <a:off x="609600" y="1447800"/>
            <a:ext cx="109728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quarter" idx="1"/>
          </p:nvPr>
        </p:nvSpPr>
        <p:spPr>
          <a:xfrm>
            <a:off x="609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447800"/>
            <a:ext cx="5384800" cy="46482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11,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609600" y="3810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4" name="Rectangle 3"/>
          <p:cNvSpPr>
            <a:spLocks noGrp="1" noChangeArrowheads="1"/>
          </p:cNvSpPr>
          <p:nvPr>
            <p:ph type="body" idx="1"/>
          </p:nvPr>
        </p:nvSpPr>
        <p:spPr bwMode="auto">
          <a:xfrm>
            <a:off x="609600" y="1447800"/>
            <a:ext cx="1097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3172" name="Rectangle 4"/>
          <p:cNvSpPr>
            <a:spLocks noGrp="1" noChangeArrowheads="1"/>
          </p:cNvSpPr>
          <p:nvPr>
            <p:ph type="dt" sz="half" idx="2"/>
          </p:nvPr>
        </p:nvSpPr>
        <p:spPr bwMode="auto">
          <a:xfrm>
            <a:off x="9186672" y="6345105"/>
            <a:ext cx="2114212" cy="2650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bg2"/>
                </a:solidFill>
                <a:latin typeface="Arial" charset="0"/>
              </a:defRPr>
            </a:lvl1pPr>
          </a:lstStyle>
          <a:p>
            <a:pPr>
              <a:defRPr/>
            </a:pPr>
            <a:r>
              <a:rPr lang="en-US"/>
              <a:t>December 11, 2018</a:t>
            </a:r>
            <a:endParaRPr lang="en-US" altLang="zh-CN" dirty="0"/>
          </a:p>
        </p:txBody>
      </p:sp>
      <p:pic>
        <p:nvPicPr>
          <p:cNvPr id="20486" name="Picture 10" descr="sun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r="5904"/>
          <a:stretch>
            <a:fillRect/>
          </a:stretch>
        </p:blipFill>
        <p:spPr bwMode="auto">
          <a:xfrm>
            <a:off x="11542390" y="5578476"/>
            <a:ext cx="65571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Physics_at_NJIT"/>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swpc.noaa.gov/products/wsa-enlil-solar-wind-predictio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youtu.be/HTPrwgP8oFY"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voyager.jpl.nasa.gov/mission/timeline/#event-a-once-in-a-lifetime-alignment" TargetMode="External"/><Relationship Id="rId2" Type="http://schemas.openxmlformats.org/officeDocument/2006/relationships/hyperlink" Target="http://voyager.jpl.nasa.gov/mission/interstellar.html" TargetMode="Externa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hyperlink" Target="https://voyager.jpl.nasa.gov/mission/statu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384663" y="1422400"/>
            <a:ext cx="8334103" cy="2168088"/>
          </a:xfrm>
        </p:spPr>
        <p:txBody>
          <a:bodyPr/>
          <a:lstStyle/>
          <a:p>
            <a:pPr eaLnBrk="1" hangingPunct="1">
              <a:tabLst>
                <a:tab pos="1027113" algn="l"/>
              </a:tabLst>
            </a:pPr>
            <a:r>
              <a:rPr lang="en-US" altLang="en-US" dirty="0"/>
              <a:t>Physics 320: Interplanetary Space and the Heliosphere</a:t>
            </a:r>
            <a:br>
              <a:rPr lang="en-US" altLang="en-US" dirty="0"/>
            </a:br>
            <a:r>
              <a:rPr lang="en-US" altLang="en-US" dirty="0"/>
              <a:t>(Lecture 24)</a:t>
            </a:r>
          </a:p>
        </p:txBody>
      </p:sp>
      <p:sp>
        <p:nvSpPr>
          <p:cNvPr id="22531" name="Rectangle 3"/>
          <p:cNvSpPr>
            <a:spLocks noGrp="1" noChangeArrowheads="1"/>
          </p:cNvSpPr>
          <p:nvPr>
            <p:ph type="subTitle" idx="1"/>
          </p:nvPr>
        </p:nvSpPr>
        <p:spPr>
          <a:xfrm>
            <a:off x="2438400" y="3784600"/>
            <a:ext cx="6400800" cy="1600200"/>
          </a:xfrm>
        </p:spPr>
        <p:txBody>
          <a:bodyPr/>
          <a:lstStyle/>
          <a:p>
            <a:pPr eaLnBrk="1" hangingPunct="1"/>
            <a:r>
              <a:rPr lang="en-US" altLang="en-US" b="1" dirty="0">
                <a:latin typeface="Comic Sans MS" panose="030F0702030302020204" pitchFamily="66" charset="0"/>
              </a:rPr>
              <a:t>Dale Gary</a:t>
            </a:r>
          </a:p>
          <a:p>
            <a:pPr eaLnBrk="1" hangingPunct="1"/>
            <a:endParaRPr lang="en-US" altLang="en-US" sz="1000" b="1" dirty="0">
              <a:latin typeface="Comic Sans MS" panose="030F0702030302020204" pitchFamily="66" charset="0"/>
            </a:endParaRPr>
          </a:p>
          <a:p>
            <a:pPr eaLnBrk="1" hangingPunct="1"/>
            <a:r>
              <a:rPr lang="en-US" altLang="en-US" sz="2800" i="1" dirty="0">
                <a:solidFill>
                  <a:srgbClr val="EC143C"/>
                </a:solidFill>
                <a:latin typeface="Arial Black" panose="020B0A04020102020204" pitchFamily="34" charset="0"/>
              </a:rPr>
              <a:t>NJIT</a:t>
            </a:r>
            <a:r>
              <a:rPr lang="en-US" altLang="en-US" sz="2800" dirty="0"/>
              <a:t> </a:t>
            </a:r>
            <a:r>
              <a:rPr lang="en-US" altLang="zh-CN" sz="2800" dirty="0">
                <a:ea typeface="宋体" panose="02010600030101010101" pitchFamily="2" charset="-122"/>
              </a:rPr>
              <a:t> </a:t>
            </a:r>
            <a:r>
              <a:rPr lang="en-US" altLang="en-US" sz="2800" dirty="0"/>
              <a:t>Physics Department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073" y="931"/>
            <a:ext cx="11365519" cy="914400"/>
          </a:xfrm>
        </p:spPr>
        <p:txBody>
          <a:bodyPr/>
          <a:lstStyle/>
          <a:p>
            <a:r>
              <a:rPr lang="en-US" dirty="0"/>
              <a:t>Interplanetary Space</a:t>
            </a:r>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267381" y="761853"/>
                <a:ext cx="11657238" cy="5294702"/>
              </a:xfrm>
            </p:spPr>
            <p:txBody>
              <a:bodyPr>
                <a:noAutofit/>
              </a:bodyPr>
              <a:lstStyle/>
              <a:p>
                <a:r>
                  <a:rPr lang="en-US" sz="1800" dirty="0"/>
                  <a:t>We already mentioned the solar wind as one aspect of interplanetary space, the "empty" space between the Sun and the planets.  In addition to the solar wind of particles (electrons, protons, helium atoms, and dust), interplanetary space is also filled with very weak magnetic fields.  At about 1 solar radius above the photosphere, the magnetic field is almost radial, but as we go farther out the rotation of the Sun causes the field lines to lag behind and become a spiral.  The spiral form is called an Archimedes' Spiral, which has the simple polar coordinate equation: </a:t>
                </a:r>
              </a:p>
              <a:p>
                <a:pPr marL="0" indent="0" algn="ctr">
                  <a:buNone/>
                </a:pPr>
                <a14:m>
                  <m:oMath xmlns:m="http://schemas.openxmlformats.org/officeDocument/2006/math">
                    <m:r>
                      <a:rPr lang="en-US" sz="1800" i="1" dirty="0" smtClean="0">
                        <a:latin typeface="Cambria Math" panose="02040503050406030204" pitchFamily="18" charset="0"/>
                      </a:rPr>
                      <m:t>𝑟</m:t>
                    </m:r>
                    <m:r>
                      <a:rPr lang="en-US" sz="1800" i="1" dirty="0" smtClean="0">
                        <a:latin typeface="Cambria Math" panose="02040503050406030204" pitchFamily="18" charset="0"/>
                      </a:rPr>
                      <m:t>=</m:t>
                    </m:r>
                    <m:r>
                      <a:rPr lang="en-US" sz="1800" i="1" dirty="0" smtClean="0">
                        <a:latin typeface="Cambria Math" panose="02040503050406030204" pitchFamily="18" charset="0"/>
                      </a:rPr>
                      <m:t>𝑎</m:t>
                    </m:r>
                    <m:r>
                      <a:rPr lang="en-US" sz="1800" i="1" dirty="0" smtClean="0">
                        <a:latin typeface="Cambria Math" panose="02040503050406030204" pitchFamily="18" charset="0"/>
                        <a:ea typeface="Cambria Math" panose="02040503050406030204" pitchFamily="18" charset="0"/>
                      </a:rPr>
                      <m:t>𝜃</m:t>
                    </m:r>
                  </m:oMath>
                </a14:m>
                <a:r>
                  <a:rPr lang="en-US" sz="1800" dirty="0"/>
                  <a:t>.                  (1)</a:t>
                </a:r>
              </a:p>
              <a:p>
                <a:r>
                  <a:rPr lang="en-US" sz="1800" dirty="0"/>
                  <a:t>We can get an equation for the field lines by taking the derivative with respect to time</a:t>
                </a:r>
              </a:p>
              <a:p>
                <a:pPr marL="0" indent="0">
                  <a:buNone/>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𝑑𝑟</m:t>
                      </m:r>
                      <m:r>
                        <a:rPr lang="en-US" sz="1800" i="1" dirty="0">
                          <a:latin typeface="Cambria Math" panose="02040503050406030204" pitchFamily="18" charset="0"/>
                        </a:rPr>
                        <m:t>/</m:t>
                      </m:r>
                      <m:r>
                        <a:rPr lang="en-US" sz="1800" i="1" dirty="0" err="1">
                          <a:latin typeface="Cambria Math" panose="02040503050406030204" pitchFamily="18" charset="0"/>
                        </a:rPr>
                        <m:t>𝑑𝑡</m:t>
                      </m:r>
                      <m:r>
                        <a:rPr lang="en-US" sz="1800" i="1" dirty="0">
                          <a:latin typeface="Cambria Math" panose="02040503050406030204" pitchFamily="18" charset="0"/>
                        </a:rPr>
                        <m:t>=</m:t>
                      </m:r>
                      <m:r>
                        <a:rPr lang="en-US" sz="1800" i="1" dirty="0">
                          <a:latin typeface="Cambria Math" panose="02040503050406030204" pitchFamily="18" charset="0"/>
                        </a:rPr>
                        <m:t>𝑎</m:t>
                      </m:r>
                      <m:r>
                        <a:rPr lang="en-US" sz="1800" i="1" dirty="0">
                          <a:latin typeface="Cambria Math" panose="02040503050406030204" pitchFamily="18" charset="0"/>
                        </a:rPr>
                        <m:t> </m:t>
                      </m:r>
                      <m:r>
                        <a:rPr lang="en-US" sz="1800" i="1" dirty="0" err="1">
                          <a:latin typeface="Cambria Math" panose="02040503050406030204" pitchFamily="18" charset="0"/>
                        </a:rPr>
                        <m:t>𝑑</m:t>
                      </m:r>
                      <m:r>
                        <a:rPr lang="en-US" sz="1800" i="1" dirty="0" smtClean="0">
                          <a:latin typeface="Cambria Math" panose="02040503050406030204" pitchFamily="18" charset="0"/>
                          <a:ea typeface="Cambria Math" panose="02040503050406030204" pitchFamily="18" charset="0"/>
                        </a:rPr>
                        <m:t>𝜃</m:t>
                      </m:r>
                      <m:r>
                        <a:rPr lang="en-US" sz="1800" i="1" dirty="0">
                          <a:latin typeface="Cambria Math" panose="02040503050406030204" pitchFamily="18" charset="0"/>
                        </a:rPr>
                        <m:t>/</m:t>
                      </m:r>
                      <m:r>
                        <a:rPr lang="en-US" sz="1800" i="1" dirty="0" err="1">
                          <a:latin typeface="Cambria Math" panose="02040503050406030204" pitchFamily="18" charset="0"/>
                        </a:rPr>
                        <m:t>𝑑𝑡</m:t>
                      </m:r>
                    </m:oMath>
                  </m:oMathPara>
                </a14:m>
                <a:endParaRPr lang="en-US" sz="1800" dirty="0"/>
              </a:p>
              <a:p>
                <a:pPr marL="400050" lvl="1" indent="0">
                  <a:buNone/>
                </a:pPr>
                <a:r>
                  <a:rPr lang="en-US" sz="1800" dirty="0"/>
                  <a:t>where </a:t>
                </a:r>
                <a14:m>
                  <m:oMath xmlns:m="http://schemas.openxmlformats.org/officeDocument/2006/math">
                    <m:r>
                      <a:rPr lang="en-US" sz="1800" i="1" dirty="0" smtClean="0">
                        <a:latin typeface="Cambria Math" panose="02040503050406030204" pitchFamily="18" charset="0"/>
                      </a:rPr>
                      <m:t>𝑑𝑟</m:t>
                    </m:r>
                    <m:r>
                      <a:rPr lang="en-US" sz="1800" i="1" dirty="0">
                        <a:latin typeface="Cambria Math" panose="02040503050406030204" pitchFamily="18" charset="0"/>
                      </a:rPr>
                      <m:t>/</m:t>
                    </m:r>
                    <m:r>
                      <a:rPr lang="en-US" sz="1800" i="1" dirty="0" err="1">
                        <a:latin typeface="Cambria Math" panose="02040503050406030204" pitchFamily="18" charset="0"/>
                      </a:rPr>
                      <m:t>𝑑𝑡</m:t>
                    </m:r>
                    <m:r>
                      <a:rPr lang="en-US" sz="1800" i="1" dirty="0">
                        <a:latin typeface="Cambria Math" panose="02040503050406030204" pitchFamily="18" charset="0"/>
                      </a:rPr>
                      <m:t>=</m:t>
                    </m:r>
                    <m:r>
                      <a:rPr lang="en-US" sz="1800" i="1" dirty="0">
                        <a:latin typeface="Cambria Math" panose="02040503050406030204" pitchFamily="18" charset="0"/>
                      </a:rPr>
                      <m:t>𝑣</m:t>
                    </m:r>
                    <m:r>
                      <a:rPr lang="en-US" sz="1800" i="1" dirty="0">
                        <a:latin typeface="Cambria Math" panose="02040503050406030204" pitchFamily="18" charset="0"/>
                      </a:rPr>
                      <m:t> </m:t>
                    </m:r>
                  </m:oMath>
                </a14:m>
                <a:r>
                  <a:rPr lang="en-US" sz="1800" dirty="0"/>
                  <a:t>is the velocity that the field lines are being carried away from the Sun (the solar wind velocity) and </a:t>
                </a:r>
                <a14:m>
                  <m:oMath xmlns:m="http://schemas.openxmlformats.org/officeDocument/2006/math">
                    <m:r>
                      <a:rPr lang="en-US" sz="1800" i="1" dirty="0" smtClean="0">
                        <a:latin typeface="Cambria Math" panose="02040503050406030204" pitchFamily="18" charset="0"/>
                      </a:rPr>
                      <m:t>𝑑</m:t>
                    </m:r>
                    <m:r>
                      <a:rPr lang="en-US" sz="1800" i="1" dirty="0" smtClean="0">
                        <a:latin typeface="Cambria Math" panose="02040503050406030204" pitchFamily="18" charset="0"/>
                        <a:ea typeface="Cambria Math" panose="02040503050406030204" pitchFamily="18" charset="0"/>
                      </a:rPr>
                      <m:t>𝜃</m:t>
                    </m:r>
                    <m:r>
                      <a:rPr lang="en-US" sz="1800" i="1" dirty="0">
                        <a:latin typeface="Cambria Math" panose="02040503050406030204" pitchFamily="18" charset="0"/>
                      </a:rPr>
                      <m:t>/</m:t>
                    </m:r>
                    <m:r>
                      <a:rPr lang="en-US" sz="1800" i="1" dirty="0" err="1">
                        <a:latin typeface="Cambria Math" panose="02040503050406030204" pitchFamily="18" charset="0"/>
                      </a:rPr>
                      <m:t>𝑑𝑡</m:t>
                    </m:r>
                    <m:r>
                      <a:rPr lang="en-US" sz="1800" i="1" dirty="0" smtClean="0">
                        <a:latin typeface="Cambria Math" panose="02040503050406030204" pitchFamily="18" charset="0"/>
                      </a:rPr>
                      <m:t> =</m:t>
                    </m:r>
                    <m:r>
                      <a:rPr lang="en-US" sz="1800" i="1" dirty="0" smtClean="0">
                        <a:latin typeface="Cambria Math" panose="02040503050406030204" pitchFamily="18" charset="0"/>
                        <a:ea typeface="Cambria Math" panose="02040503050406030204" pitchFamily="18" charset="0"/>
                      </a:rPr>
                      <m:t>𝜔</m:t>
                    </m:r>
                    <m:r>
                      <a:rPr lang="en-US" sz="1800" i="1" dirty="0">
                        <a:latin typeface="Cambria Math" panose="02040503050406030204" pitchFamily="18" charset="0"/>
                      </a:rPr>
                      <m:t> </m:t>
                    </m:r>
                  </m:oMath>
                </a14:m>
                <a:r>
                  <a:rPr lang="en-US" sz="1800" dirty="0"/>
                  <a:t>is the solar rotation rate. Thus, we can identify the value for the constant </a:t>
                </a:r>
                <a14:m>
                  <m:oMath xmlns:m="http://schemas.openxmlformats.org/officeDocument/2006/math">
                    <m:r>
                      <a:rPr lang="en-US" sz="1800" i="1" dirty="0" smtClean="0">
                        <a:latin typeface="Cambria Math" panose="02040503050406030204" pitchFamily="18" charset="0"/>
                      </a:rPr>
                      <m:t>𝑎</m:t>
                    </m:r>
                  </m:oMath>
                </a14:m>
                <a:r>
                  <a:rPr lang="en-US" sz="1800" dirty="0"/>
                  <a:t>, which controls the tightness of the spiral (large </a:t>
                </a:r>
                <a14:m>
                  <m:oMath xmlns:m="http://schemas.openxmlformats.org/officeDocument/2006/math">
                    <m:r>
                      <a:rPr lang="en-US" sz="1800" i="1" dirty="0" smtClean="0">
                        <a:latin typeface="Cambria Math" panose="02040503050406030204" pitchFamily="18" charset="0"/>
                      </a:rPr>
                      <m:t>𝑎</m:t>
                    </m:r>
                  </m:oMath>
                </a14:m>
                <a:r>
                  <a:rPr lang="en-US" sz="1800" dirty="0"/>
                  <a:t> means a loose spiral, small </a:t>
                </a:r>
                <a14:m>
                  <m:oMath xmlns:m="http://schemas.openxmlformats.org/officeDocument/2006/math">
                    <m:r>
                      <a:rPr lang="en-US" sz="1800" i="1" dirty="0" smtClean="0">
                        <a:latin typeface="Cambria Math" panose="02040503050406030204" pitchFamily="18" charset="0"/>
                      </a:rPr>
                      <m:t>𝑎</m:t>
                    </m:r>
                  </m:oMath>
                </a14:m>
                <a:r>
                  <a:rPr lang="en-US" sz="1800" dirty="0"/>
                  <a:t> means a tight spiral),</a:t>
                </a:r>
              </a:p>
              <a:p>
                <a:pPr marL="400050" lvl="1" indent="0" algn="ctr">
                  <a:buNone/>
                </a:pPr>
                <a14:m>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m:t>
                    </m:r>
                    <m:r>
                      <a:rPr lang="en-US" sz="1800" b="0" i="1" smtClean="0">
                        <a:latin typeface="Cambria Math" panose="02040503050406030204" pitchFamily="18" charset="0"/>
                      </a:rPr>
                      <m:t>𝑣</m:t>
                    </m:r>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𝜔</m:t>
                    </m:r>
                  </m:oMath>
                </a14:m>
                <a:r>
                  <a:rPr lang="en-US" sz="1800" dirty="0"/>
                  <a:t>.</a:t>
                </a:r>
              </a:p>
              <a:p>
                <a:pPr marL="285750"/>
                <a:r>
                  <a:rPr lang="en-US" sz="1800" dirty="0"/>
                  <a:t>Starting at </a:t>
                </a:r>
                <a14:m>
                  <m:oMath xmlns:m="http://schemas.openxmlformats.org/officeDocument/2006/math">
                    <m:r>
                      <a:rPr lang="en-US" sz="1800" i="1" dirty="0" smtClean="0">
                        <a:latin typeface="Cambria Math" panose="02040503050406030204" pitchFamily="18" charset="0"/>
                      </a:rPr>
                      <m:t>𝑟</m:t>
                    </m:r>
                    <m:r>
                      <a:rPr lang="en-US" sz="1800" i="1" dirty="0" smtClean="0">
                        <a:latin typeface="Cambria Math" panose="02040503050406030204" pitchFamily="18" charset="0"/>
                      </a:rPr>
                      <m:t>=</m:t>
                    </m:r>
                    <m:r>
                      <a:rPr lang="en-US" sz="1800" i="1" dirty="0" err="1">
                        <a:latin typeface="Cambria Math" panose="02040503050406030204" pitchFamily="18" charset="0"/>
                      </a:rPr>
                      <m:t>𝑟</m:t>
                    </m:r>
                    <m:r>
                      <a:rPr lang="en-US" sz="1800" i="1" baseline="-25000" dirty="0" err="1">
                        <a:latin typeface="Cambria Math" panose="02040503050406030204" pitchFamily="18" charset="0"/>
                      </a:rPr>
                      <m:t>𝑜</m:t>
                    </m:r>
                    <m:r>
                      <a:rPr lang="en-US" sz="1800" i="1" dirty="0">
                        <a:latin typeface="Cambria Math" panose="02040503050406030204" pitchFamily="18" charset="0"/>
                      </a:rPr>
                      <m:t> </m:t>
                    </m:r>
                  </m:oMath>
                </a14:m>
                <a:r>
                  <a:rPr lang="en-US" sz="1800" dirty="0"/>
                  <a:t>at an angular position </a:t>
                </a:r>
                <a14:m>
                  <m:oMath xmlns:m="http://schemas.openxmlformats.org/officeDocument/2006/math">
                    <m:r>
                      <a:rPr lang="el-GR" sz="1800" i="1" dirty="0" smtClean="0">
                        <a:latin typeface="Cambria Math" panose="02040503050406030204" pitchFamily="18" charset="0"/>
                        <a:ea typeface="Cambria Math" panose="02040503050406030204" pitchFamily="18" charset="0"/>
                      </a:rPr>
                      <m:t>𝜃</m:t>
                    </m:r>
                    <m:r>
                      <a:rPr lang="en-US" sz="1800" i="1" dirty="0" smtClean="0">
                        <a:latin typeface="Cambria Math" panose="02040503050406030204" pitchFamily="18" charset="0"/>
                      </a:rPr>
                      <m:t>=</m:t>
                    </m:r>
                    <m:r>
                      <a:rPr lang="en-US" sz="1800" i="1" dirty="0" smtClean="0">
                        <a:latin typeface="Cambria Math" panose="02040503050406030204" pitchFamily="18" charset="0"/>
                        <a:ea typeface="Cambria Math" panose="02040503050406030204" pitchFamily="18" charset="0"/>
                      </a:rPr>
                      <m:t>𝜃</m:t>
                    </m:r>
                    <m:r>
                      <a:rPr lang="en-US" sz="1800" i="1" baseline="-25000" dirty="0" err="1">
                        <a:latin typeface="Cambria Math" panose="02040503050406030204" pitchFamily="18" charset="0"/>
                      </a:rPr>
                      <m:t>𝑜</m:t>
                    </m:r>
                  </m:oMath>
                </a14:m>
                <a:r>
                  <a:rPr lang="en-US" sz="1800" dirty="0"/>
                  <a:t>, (1) becomes</a:t>
                </a:r>
              </a:p>
              <a:p>
                <a:pPr marL="0" indent="0" algn="ctr">
                  <a:buNone/>
                </a:pPr>
                <a14:m>
                  <m:oMath xmlns:m="http://schemas.openxmlformats.org/officeDocument/2006/math">
                    <m:r>
                      <a:rPr lang="en-US" sz="1800" i="1" dirty="0" smtClean="0">
                        <a:latin typeface="Cambria Math" panose="02040503050406030204" pitchFamily="18" charset="0"/>
                      </a:rPr>
                      <m:t>(</m:t>
                    </m:r>
                    <m:r>
                      <a:rPr lang="en-US" sz="1800" i="1" dirty="0">
                        <a:latin typeface="Cambria Math" panose="02040503050406030204" pitchFamily="18" charset="0"/>
                      </a:rPr>
                      <m:t>𝑟</m:t>
                    </m:r>
                    <m:r>
                      <a:rPr lang="en-US" sz="1800" i="1" dirty="0">
                        <a:latin typeface="Cambria Math" panose="02040503050406030204" pitchFamily="18" charset="0"/>
                      </a:rPr>
                      <m:t>−</m:t>
                    </m:r>
                    <m:r>
                      <a:rPr lang="en-US" sz="1800" i="1" dirty="0" err="1">
                        <a:latin typeface="Cambria Math" panose="02040503050406030204" pitchFamily="18" charset="0"/>
                      </a:rPr>
                      <m:t>𝑟</m:t>
                    </m:r>
                    <m:r>
                      <a:rPr lang="en-US" sz="1800" i="1" baseline="-25000" dirty="0" err="1">
                        <a:latin typeface="Cambria Math" panose="02040503050406030204" pitchFamily="18" charset="0"/>
                      </a:rPr>
                      <m:t>𝑜</m:t>
                    </m:r>
                    <m:r>
                      <a:rPr lang="en-US" sz="1800" i="1" dirty="0">
                        <a:latin typeface="Cambria Math" panose="02040503050406030204" pitchFamily="18" charset="0"/>
                      </a:rPr>
                      <m:t>)=(</m:t>
                    </m:r>
                    <m:r>
                      <a:rPr lang="en-US" sz="1800" i="1" dirty="0">
                        <a:latin typeface="Cambria Math" panose="02040503050406030204" pitchFamily="18" charset="0"/>
                      </a:rPr>
                      <m:t>𝑣</m:t>
                    </m:r>
                    <m:r>
                      <a:rPr lang="en-US" sz="1800" i="1" dirty="0">
                        <a:latin typeface="Cambria Math" panose="02040503050406030204" pitchFamily="18" charset="0"/>
                      </a:rPr>
                      <m:t>/</m:t>
                    </m:r>
                    <m:r>
                      <a:rPr lang="en-US" sz="1800" i="1" dirty="0" smtClean="0">
                        <a:latin typeface="Cambria Math" panose="02040503050406030204" pitchFamily="18" charset="0"/>
                        <a:ea typeface="Cambria Math" panose="02040503050406030204" pitchFamily="18" charset="0"/>
                      </a:rPr>
                      <m:t>𝜔</m:t>
                    </m:r>
                    <m:r>
                      <a:rPr lang="en-US" sz="1800" i="1" dirty="0">
                        <a:latin typeface="Cambria Math" panose="02040503050406030204" pitchFamily="18" charset="0"/>
                      </a:rPr>
                      <m:t>)(</m:t>
                    </m:r>
                    <m:r>
                      <a:rPr lang="en-US" sz="1800" i="1" dirty="0" smtClean="0">
                        <a:latin typeface="Cambria Math" panose="02040503050406030204" pitchFamily="18" charset="0"/>
                        <a:ea typeface="Cambria Math" panose="02040503050406030204" pitchFamily="18" charset="0"/>
                      </a:rPr>
                      <m:t>𝜃</m:t>
                    </m:r>
                    <m:r>
                      <a:rPr lang="en-US" sz="1800" b="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𝜃</m:t>
                    </m:r>
                    <m:r>
                      <a:rPr lang="en-US" sz="1800" i="1" baseline="-25000" dirty="0" err="1">
                        <a:latin typeface="Cambria Math" panose="02040503050406030204" pitchFamily="18" charset="0"/>
                      </a:rPr>
                      <m:t>𝑜</m:t>
                    </m:r>
                    <m:r>
                      <a:rPr lang="en-US" sz="1800" i="1" dirty="0">
                        <a:latin typeface="Cambria Math" panose="02040503050406030204" pitchFamily="18" charset="0"/>
                      </a:rPr>
                      <m:t>)</m:t>
                    </m:r>
                  </m:oMath>
                </a14:m>
                <a:r>
                  <a:rPr lang="en-US" sz="1800" dirty="0"/>
                  <a:t>,</a:t>
                </a:r>
              </a:p>
              <a:p>
                <a:pPr marL="285750"/>
                <a:r>
                  <a:rPr lang="en-US" sz="1800" dirty="0"/>
                  <a:t>but this spirals the wrong way, so we need a minus sign.  The final form of the equation is:</a:t>
                </a:r>
              </a:p>
              <a:p>
                <a:pPr marL="0" indent="0" algn="ctr">
                  <a:buNone/>
                </a:pPr>
                <a14:m>
                  <m:oMath xmlns:m="http://schemas.openxmlformats.org/officeDocument/2006/math">
                    <m:r>
                      <a:rPr lang="en-US" sz="1800" i="1" dirty="0">
                        <a:latin typeface="Cambria Math" panose="02040503050406030204" pitchFamily="18" charset="0"/>
                      </a:rPr>
                      <m:t>(</m:t>
                    </m:r>
                    <m:r>
                      <a:rPr lang="en-US" sz="1800" i="1" dirty="0">
                        <a:latin typeface="Cambria Math" panose="02040503050406030204" pitchFamily="18" charset="0"/>
                      </a:rPr>
                      <m:t>𝑟</m:t>
                    </m:r>
                    <m:r>
                      <a:rPr lang="en-US" sz="1800" i="1" dirty="0">
                        <a:latin typeface="Cambria Math" panose="02040503050406030204" pitchFamily="18" charset="0"/>
                      </a:rPr>
                      <m:t>−</m:t>
                    </m:r>
                    <m:r>
                      <a:rPr lang="en-US" sz="1800" i="1" dirty="0" err="1">
                        <a:latin typeface="Cambria Math" panose="02040503050406030204" pitchFamily="18" charset="0"/>
                      </a:rPr>
                      <m:t>𝑟</m:t>
                    </m:r>
                    <m:r>
                      <a:rPr lang="en-US" sz="1800" i="1" baseline="-25000" dirty="0" err="1">
                        <a:latin typeface="Cambria Math" panose="02040503050406030204" pitchFamily="18" charset="0"/>
                      </a:rPr>
                      <m:t>𝑜</m:t>
                    </m:r>
                    <m:r>
                      <a:rPr lang="en-US" sz="1800" i="1" dirty="0">
                        <a:latin typeface="Cambria Math" panose="02040503050406030204" pitchFamily="18" charset="0"/>
                      </a:rPr>
                      <m:t>)=(</m:t>
                    </m:r>
                    <m:r>
                      <a:rPr lang="en-US" sz="1800" i="1" dirty="0">
                        <a:latin typeface="Cambria Math" panose="02040503050406030204" pitchFamily="18" charset="0"/>
                      </a:rPr>
                      <m:t>𝑣</m:t>
                    </m:r>
                    <m:r>
                      <a:rPr lang="en-US" sz="1800" i="1" dirty="0">
                        <a:latin typeface="Cambria Math" panose="02040503050406030204" pitchFamily="18" charset="0"/>
                      </a:rPr>
                      <m:t>/</m:t>
                    </m:r>
                    <m:r>
                      <a:rPr lang="en-US" sz="1800" i="1" dirty="0">
                        <a:latin typeface="Cambria Math" panose="02040503050406030204" pitchFamily="18" charset="0"/>
                        <a:ea typeface="Cambria Math" panose="02040503050406030204" pitchFamily="18" charset="0"/>
                      </a:rPr>
                      <m:t>𝜔</m:t>
                    </m:r>
                    <m:r>
                      <a:rPr lang="en-US" sz="1800" i="1" dirty="0">
                        <a:latin typeface="Cambria Math" panose="02040503050406030204" pitchFamily="18" charset="0"/>
                      </a:rPr>
                      <m:t>)(</m:t>
                    </m:r>
                    <m:r>
                      <a:rPr lang="en-US" sz="1800" i="1" dirty="0">
                        <a:latin typeface="Cambria Math" panose="02040503050406030204" pitchFamily="18" charset="0"/>
                        <a:ea typeface="Cambria Math" panose="02040503050406030204" pitchFamily="18" charset="0"/>
                      </a:rPr>
                      <m:t>𝜃</m:t>
                    </m:r>
                    <m:r>
                      <a:rPr lang="en-US" sz="1800" i="1" dirty="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ea typeface="Cambria Math" panose="02040503050406030204" pitchFamily="18" charset="0"/>
                      </a:rPr>
                      <m:t>𝜃</m:t>
                    </m:r>
                    <m:r>
                      <a:rPr lang="en-US" sz="1800" i="1" baseline="-25000" dirty="0" err="1">
                        <a:latin typeface="Cambria Math" panose="02040503050406030204" pitchFamily="18" charset="0"/>
                      </a:rPr>
                      <m:t>𝑜</m:t>
                    </m:r>
                    <m:r>
                      <a:rPr lang="en-US" sz="1800" i="1" dirty="0">
                        <a:latin typeface="Cambria Math" panose="02040503050406030204" pitchFamily="18" charset="0"/>
                      </a:rPr>
                      <m:t>)</m:t>
                    </m:r>
                  </m:oMath>
                </a14:m>
                <a:r>
                  <a:rPr lang="en-US" sz="1800" dirty="0"/>
                  <a:t>               (2)</a:t>
                </a:r>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267381" y="761853"/>
                <a:ext cx="11657238" cy="5294702"/>
              </a:xfrm>
              <a:blipFill>
                <a:blip r:embed="rId3"/>
                <a:stretch>
                  <a:fillRect l="-105" t="-690"/>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December 11, 2018</a:t>
            </a:r>
            <a:endParaRPr lang="en-US" altLang="zh-CN" dirty="0"/>
          </a:p>
        </p:txBody>
      </p:sp>
    </p:spTree>
    <p:extLst>
      <p:ext uri="{BB962C8B-B14F-4D97-AF65-F5344CB8AC3E}">
        <p14:creationId xmlns:p14="http://schemas.microsoft.com/office/powerpoint/2010/main" val="4257473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073" y="931"/>
            <a:ext cx="11365519" cy="914400"/>
          </a:xfrm>
        </p:spPr>
        <p:txBody>
          <a:bodyPr/>
          <a:lstStyle/>
          <a:p>
            <a:r>
              <a:rPr lang="en-US" dirty="0"/>
              <a:t>Interplanetary Space</a:t>
            </a:r>
          </a:p>
        </p:txBody>
      </p:sp>
      <p:sp>
        <p:nvSpPr>
          <p:cNvPr id="3" name="Text Placeholder 2"/>
          <p:cNvSpPr>
            <a:spLocks noGrp="1"/>
          </p:cNvSpPr>
          <p:nvPr>
            <p:ph type="body" sz="half" idx="1"/>
          </p:nvPr>
        </p:nvSpPr>
        <p:spPr>
          <a:xfrm>
            <a:off x="267381" y="761852"/>
            <a:ext cx="6262511" cy="1801409"/>
          </a:xfrm>
        </p:spPr>
        <p:txBody>
          <a:bodyPr>
            <a:noAutofit/>
          </a:bodyPr>
          <a:lstStyle/>
          <a:p>
            <a:r>
              <a:rPr lang="en-US" sz="1800" dirty="0"/>
              <a:t>This spiral structure can be seen in the path of charged particles accelerated during solar flares.  These particles generate radio emission (an example is shown below), so tracking the position of the radio emission allows the tracing of their path.  Scientists try to predict the future conditions in the IP space using the </a:t>
            </a:r>
            <a:r>
              <a:rPr lang="en-US" sz="1800" dirty="0">
                <a:hlinkClick r:id="rId3"/>
              </a:rPr>
              <a:t>ENLIL model</a:t>
            </a:r>
            <a:r>
              <a:rPr lang="en-US" sz="1800" dirty="0"/>
              <a:t>.</a:t>
            </a:r>
          </a:p>
        </p:txBody>
      </p:sp>
      <p:sp>
        <p:nvSpPr>
          <p:cNvPr id="6" name="Date Placeholder 5"/>
          <p:cNvSpPr>
            <a:spLocks noGrp="1"/>
          </p:cNvSpPr>
          <p:nvPr>
            <p:ph type="dt" sz="half" idx="10"/>
          </p:nvPr>
        </p:nvSpPr>
        <p:spPr/>
        <p:txBody>
          <a:bodyPr/>
          <a:lstStyle/>
          <a:p>
            <a:pPr>
              <a:defRPr/>
            </a:pPr>
            <a:r>
              <a:rPr lang="en-US"/>
              <a:t>December 11, 2018</a:t>
            </a:r>
            <a:endParaRPr lang="en-US" altLang="zh-CN" dirty="0"/>
          </a:p>
        </p:txBody>
      </p:sp>
      <p:pic>
        <p:nvPicPr>
          <p:cNvPr id="1026" name="Picture 2" descr="https://web.njit.edu/~gary/320/assets/mfield.jpg">
            <a:extLst>
              <a:ext uri="{FF2B5EF4-FFF2-40B4-BE49-F238E27FC236}">
                <a16:creationId xmlns:a16="http://schemas.microsoft.com/office/drawing/2014/main" id="{F06276C3-FBB3-472D-BD51-CA39DE5622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67" r="14818"/>
          <a:stretch/>
        </p:blipFill>
        <p:spPr bwMode="auto">
          <a:xfrm>
            <a:off x="6943829" y="915331"/>
            <a:ext cx="498079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eb.njit.edu/~gary/320/assets/sci_typeiii.gif">
            <a:extLst>
              <a:ext uri="{FF2B5EF4-FFF2-40B4-BE49-F238E27FC236}">
                <a16:creationId xmlns:a16="http://schemas.microsoft.com/office/drawing/2014/main" id="{4ADCBEA6-AF2F-4824-8207-9C54AEE455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40" t="14338" r="8005" b="11642"/>
          <a:stretch/>
        </p:blipFill>
        <p:spPr bwMode="auto">
          <a:xfrm>
            <a:off x="828339" y="2563262"/>
            <a:ext cx="5540188" cy="343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35447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073" y="931"/>
            <a:ext cx="11365519" cy="914400"/>
          </a:xfrm>
        </p:spPr>
        <p:txBody>
          <a:bodyPr/>
          <a:lstStyle/>
          <a:p>
            <a:r>
              <a:rPr lang="en-US" dirty="0"/>
              <a:t>Effects on Earth</a:t>
            </a:r>
          </a:p>
        </p:txBody>
      </p:sp>
      <p:sp>
        <p:nvSpPr>
          <p:cNvPr id="3" name="Text Placeholder 2"/>
          <p:cNvSpPr>
            <a:spLocks noGrp="1"/>
          </p:cNvSpPr>
          <p:nvPr>
            <p:ph type="body" sz="half" idx="1"/>
          </p:nvPr>
        </p:nvSpPr>
        <p:spPr>
          <a:xfrm>
            <a:off x="267381" y="761851"/>
            <a:ext cx="5947219" cy="5238115"/>
          </a:xfrm>
        </p:spPr>
        <p:txBody>
          <a:bodyPr>
            <a:noAutofit/>
          </a:bodyPr>
          <a:lstStyle/>
          <a:p>
            <a:r>
              <a:rPr lang="en-US" sz="1800" dirty="0"/>
              <a:t>There are several features of the solar wind that can affect Earth. </a:t>
            </a:r>
          </a:p>
          <a:p>
            <a:r>
              <a:rPr lang="en-US" sz="1800" dirty="0"/>
              <a:t>For example, there are regions on the Sun called coronal holes, where the solar wind speed suddenly changes.  The fast wind (loose spiral) catches up with the slow wind (tight spiral), to form a corotating interaction region.  When that sweeps by the Earth, it compresses the Earth’s magnetosphere, which we discussed earlier, and can cause a magnetic storm.</a:t>
            </a:r>
          </a:p>
          <a:p>
            <a:r>
              <a:rPr lang="en-US" sz="1800" dirty="0"/>
              <a:t>Also, coronal mass ejections (CMEs), which we discussed last time, can be directed at Earth and also can cause a magnetic storm.</a:t>
            </a:r>
          </a:p>
          <a:p>
            <a:r>
              <a:rPr lang="en-US" sz="1800" dirty="0"/>
              <a:t>Finally, the CMEs can drive a shock wave, which can accelerate particles to high energies, to create the particle radiation we discussed last time. One of the purposes of the ENLIL model is to predict the arrival time of shock waves, not only at Earth, but at other planets and spacecraft.</a:t>
            </a:r>
          </a:p>
        </p:txBody>
      </p:sp>
      <p:sp>
        <p:nvSpPr>
          <p:cNvPr id="6" name="Date Placeholder 5"/>
          <p:cNvSpPr>
            <a:spLocks noGrp="1"/>
          </p:cNvSpPr>
          <p:nvPr>
            <p:ph type="dt" sz="half" idx="10"/>
          </p:nvPr>
        </p:nvSpPr>
        <p:spPr/>
        <p:txBody>
          <a:bodyPr/>
          <a:lstStyle/>
          <a:p>
            <a:pPr>
              <a:defRPr/>
            </a:pPr>
            <a:r>
              <a:rPr lang="en-US"/>
              <a:t>December 11, 2018</a:t>
            </a:r>
            <a:endParaRPr lang="en-US" altLang="zh-CN" dirty="0"/>
          </a:p>
        </p:txBody>
      </p:sp>
      <p:pic>
        <p:nvPicPr>
          <p:cNvPr id="2050" name="Picture 2" descr="https://iswa.gsfc.nasa.gov/downloads/20111126_104000_anim.tim-den.gif">
            <a:extLst>
              <a:ext uri="{FF2B5EF4-FFF2-40B4-BE49-F238E27FC236}">
                <a16:creationId xmlns:a16="http://schemas.microsoft.com/office/drawing/2014/main" id="{0C9550B8-A113-4C45-8E87-7AE94F06F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600" y="1497756"/>
            <a:ext cx="5828619" cy="364288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3D9136CD-9069-43AD-B3DE-578E27AC1166}"/>
              </a:ext>
            </a:extLst>
          </p:cNvPr>
          <p:cNvGrpSpPr/>
          <p:nvPr/>
        </p:nvGrpSpPr>
        <p:grpSpPr>
          <a:xfrm>
            <a:off x="6214600" y="755503"/>
            <a:ext cx="5826793" cy="4327712"/>
            <a:chOff x="6214600" y="755503"/>
            <a:chExt cx="5826793" cy="4327712"/>
          </a:xfrm>
        </p:grpSpPr>
        <p:grpSp>
          <p:nvGrpSpPr>
            <p:cNvPr id="4" name="Group 3">
              <a:extLst>
                <a:ext uri="{FF2B5EF4-FFF2-40B4-BE49-F238E27FC236}">
                  <a16:creationId xmlns:a16="http://schemas.microsoft.com/office/drawing/2014/main" id="{CF005C21-19EA-4657-AEA2-5F0B3E674086}"/>
                </a:ext>
              </a:extLst>
            </p:cNvPr>
            <p:cNvGrpSpPr/>
            <p:nvPr/>
          </p:nvGrpSpPr>
          <p:grpSpPr>
            <a:xfrm>
              <a:off x="6214600" y="755503"/>
              <a:ext cx="5826793" cy="4327712"/>
              <a:chOff x="6214600" y="755503"/>
              <a:chExt cx="5826793" cy="4327712"/>
            </a:xfrm>
          </p:grpSpPr>
          <p:pic>
            <p:nvPicPr>
              <p:cNvPr id="2052" name="Picture 4" descr="Image result for coronal holes">
                <a:extLst>
                  <a:ext uri="{FF2B5EF4-FFF2-40B4-BE49-F238E27FC236}">
                    <a16:creationId xmlns:a16="http://schemas.microsoft.com/office/drawing/2014/main" id="{AC28F34D-908D-40F1-AFC4-16591C09A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3681" y="755503"/>
                <a:ext cx="4327712" cy="43277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3B126CA2-67A0-4321-9FF9-5B9A5B4B2C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4600" y="755503"/>
                <a:ext cx="2867025" cy="25908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9CEDA654-B723-46C6-A295-BBF998B8A5C4}"/>
                </a:ext>
              </a:extLst>
            </p:cNvPr>
            <p:cNvSpPr txBox="1"/>
            <p:nvPr/>
          </p:nvSpPr>
          <p:spPr>
            <a:xfrm>
              <a:off x="8517036" y="2859518"/>
              <a:ext cx="2488823" cy="923330"/>
            </a:xfrm>
            <a:prstGeom prst="rect">
              <a:avLst/>
            </a:prstGeom>
            <a:noFill/>
          </p:spPr>
          <p:txBody>
            <a:bodyPr wrap="none" rtlCol="0">
              <a:spAutoFit/>
            </a:bodyPr>
            <a:lstStyle/>
            <a:p>
              <a:pPr algn="l"/>
              <a:r>
                <a:rPr lang="en-US" sz="1800" dirty="0">
                  <a:solidFill>
                    <a:schemeClr val="tx1"/>
                  </a:solidFill>
                </a:rPr>
                <a:t>Slow      Fast       Slow</a:t>
              </a:r>
            </a:p>
            <a:p>
              <a:pPr algn="l"/>
              <a:r>
                <a:rPr lang="en-US" sz="1800" dirty="0">
                  <a:solidFill>
                    <a:schemeClr val="tx1"/>
                  </a:solidFill>
                </a:rPr>
                <a:t>         (Coronal </a:t>
              </a:r>
            </a:p>
            <a:p>
              <a:pPr algn="l"/>
              <a:r>
                <a:rPr lang="en-US" sz="1800" dirty="0">
                  <a:solidFill>
                    <a:schemeClr val="tx1"/>
                  </a:solidFill>
                </a:rPr>
                <a:t>            Hole)</a:t>
              </a:r>
            </a:p>
          </p:txBody>
        </p:sp>
      </p:grpSp>
      <p:pic>
        <p:nvPicPr>
          <p:cNvPr id="2056" name="Picture 8" descr="https://apod.nasa.gov/apod/image/0310/xflare_soho.gif">
            <a:extLst>
              <a:ext uri="{FF2B5EF4-FFF2-40B4-BE49-F238E27FC236}">
                <a16:creationId xmlns:a16="http://schemas.microsoft.com/office/drawing/2014/main" id="{8A449211-BD12-4D44-8BDB-1218BF488FC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13681" y="1057075"/>
            <a:ext cx="3587203" cy="358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23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05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27531"/>
            <a:ext cx="11328236" cy="914400"/>
          </a:xfrm>
        </p:spPr>
        <p:txBody>
          <a:bodyPr/>
          <a:lstStyle/>
          <a:p>
            <a:r>
              <a:rPr lang="en-US" dirty="0"/>
              <a:t>The Solar Wind, Magnetosphere Interaction</a:t>
            </a:r>
          </a:p>
        </p:txBody>
      </p:sp>
      <p:sp>
        <p:nvSpPr>
          <p:cNvPr id="3" name="Text Placeholder 2"/>
          <p:cNvSpPr>
            <a:spLocks noGrp="1"/>
          </p:cNvSpPr>
          <p:nvPr>
            <p:ph type="body" sz="half" idx="1"/>
          </p:nvPr>
        </p:nvSpPr>
        <p:spPr>
          <a:xfrm>
            <a:off x="226107" y="746531"/>
            <a:ext cx="6867161" cy="5114542"/>
          </a:xfrm>
        </p:spPr>
        <p:txBody>
          <a:bodyPr>
            <a:noAutofit/>
          </a:bodyPr>
          <a:lstStyle/>
          <a:p>
            <a:r>
              <a:rPr lang="en-US" sz="1800" dirty="0"/>
              <a:t>We already discussed the structure of planetary magnetospheres, but it is interesting to discuss what happens when a magnetic cloud from the Sun interacts with the Earth’s magnetosphere.</a:t>
            </a:r>
          </a:p>
          <a:p>
            <a:r>
              <a:rPr lang="en-US" sz="1800" dirty="0"/>
              <a:t>The direction of the Earth’s field at the interaction point is northward (magnetic field lines come out of the south magnetic pole and go in at the north magnetic pole).</a:t>
            </a:r>
          </a:p>
          <a:p>
            <a:r>
              <a:rPr lang="en-US" sz="1800" dirty="0"/>
              <a:t>The Sun’s field can point in any direction, but if it happens to point southward, as shown in the drawing, the two oppositely directed field lines can “reconnect.”  That releases energy.</a:t>
            </a:r>
          </a:p>
          <a:p>
            <a:r>
              <a:rPr lang="en-US" sz="1800" dirty="0"/>
              <a:t>That reconnection drives the magnetic fields in the tail toward each other, and they are also oppositely directed, so another reconnection happens there, which drives a current that is closed in the upper atmosphere in the arctic regions of the Earth.</a:t>
            </a:r>
          </a:p>
          <a:p>
            <a:r>
              <a:rPr lang="en-US" sz="1800" dirty="0"/>
              <a:t>That results in the magnetic storm just mentioned, which causes the aurora.  </a:t>
            </a:r>
            <a:r>
              <a:rPr lang="en-US" sz="1800" dirty="0">
                <a:hlinkClick r:id="rId2"/>
              </a:rPr>
              <a:t>Here is a rather poorly done animation.</a:t>
            </a:r>
            <a:endParaRPr lang="en-US" sz="1800" dirty="0"/>
          </a:p>
          <a:p>
            <a:endParaRPr lang="en-US" sz="1800" dirty="0"/>
          </a:p>
        </p:txBody>
      </p:sp>
      <p:sp>
        <p:nvSpPr>
          <p:cNvPr id="6" name="Date Placeholder 5"/>
          <p:cNvSpPr>
            <a:spLocks noGrp="1"/>
          </p:cNvSpPr>
          <p:nvPr>
            <p:ph type="dt" sz="half" idx="10"/>
          </p:nvPr>
        </p:nvSpPr>
        <p:spPr/>
        <p:txBody>
          <a:bodyPr/>
          <a:lstStyle/>
          <a:p>
            <a:pPr>
              <a:defRPr/>
            </a:pPr>
            <a:r>
              <a:rPr lang="en-US"/>
              <a:t>December 11, 2018</a:t>
            </a:r>
            <a:endParaRPr lang="en-US" altLang="zh-CN" dirty="0"/>
          </a:p>
        </p:txBody>
      </p:sp>
      <p:pic>
        <p:nvPicPr>
          <p:cNvPr id="3074" name="Picture 2" descr="https://web.njit.edu/~gary/320/assets/EarthFieldlines.GIF">
            <a:extLst>
              <a:ext uri="{FF2B5EF4-FFF2-40B4-BE49-F238E27FC236}">
                <a16:creationId xmlns:a16="http://schemas.microsoft.com/office/drawing/2014/main" id="{81B27E26-E43E-482F-8462-8B19879399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4" t="63594" r="70487" b="15766"/>
          <a:stretch/>
        </p:blipFill>
        <p:spPr bwMode="auto">
          <a:xfrm>
            <a:off x="7531679" y="4021805"/>
            <a:ext cx="2589351" cy="25883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web.njit.edu/~gary/320/assets/EarthFieldlines.GIF">
            <a:extLst>
              <a:ext uri="{FF2B5EF4-FFF2-40B4-BE49-F238E27FC236}">
                <a16:creationId xmlns:a16="http://schemas.microsoft.com/office/drawing/2014/main" id="{8BDD2096-EFB7-4087-8427-FD6B914655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4" t="51872" r="5218" b="3614"/>
          <a:stretch/>
        </p:blipFill>
        <p:spPr bwMode="auto">
          <a:xfrm>
            <a:off x="7093268" y="856589"/>
            <a:ext cx="4872625" cy="305272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3AE9630E-0AAC-4731-B031-CDE65922BE4A}"/>
              </a:ext>
            </a:extLst>
          </p:cNvPr>
          <p:cNvGrpSpPr/>
          <p:nvPr/>
        </p:nvGrpSpPr>
        <p:grpSpPr>
          <a:xfrm>
            <a:off x="9061412" y="4449903"/>
            <a:ext cx="2904481" cy="1166684"/>
            <a:chOff x="9061412" y="4449903"/>
            <a:chExt cx="2904481" cy="1166684"/>
          </a:xfrm>
        </p:grpSpPr>
        <p:cxnSp>
          <p:nvCxnSpPr>
            <p:cNvPr id="7" name="Straight Arrow Connector 6">
              <a:extLst>
                <a:ext uri="{FF2B5EF4-FFF2-40B4-BE49-F238E27FC236}">
                  <a16:creationId xmlns:a16="http://schemas.microsoft.com/office/drawing/2014/main" id="{A82343D6-24DA-48DB-8695-49095E511D6A}"/>
                </a:ext>
              </a:extLst>
            </p:cNvPr>
            <p:cNvCxnSpPr/>
            <p:nvPr/>
          </p:nvCxnSpPr>
          <p:spPr bwMode="auto">
            <a:xfrm flipV="1">
              <a:off x="9061412" y="5002812"/>
              <a:ext cx="0" cy="613775"/>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sp>
          <p:nvSpPr>
            <p:cNvPr id="11" name="TextBox 10">
              <a:extLst>
                <a:ext uri="{FF2B5EF4-FFF2-40B4-BE49-F238E27FC236}">
                  <a16:creationId xmlns:a16="http://schemas.microsoft.com/office/drawing/2014/main" id="{A1176AEF-CC78-42DE-862D-9B1C8B23B682}"/>
                </a:ext>
              </a:extLst>
            </p:cNvPr>
            <p:cNvSpPr txBox="1"/>
            <p:nvPr/>
          </p:nvSpPr>
          <p:spPr>
            <a:xfrm>
              <a:off x="10496172" y="4449903"/>
              <a:ext cx="1469721" cy="923330"/>
            </a:xfrm>
            <a:prstGeom prst="rect">
              <a:avLst/>
            </a:prstGeom>
            <a:noFill/>
          </p:spPr>
          <p:txBody>
            <a:bodyPr wrap="square" rtlCol="0">
              <a:spAutoFit/>
            </a:bodyPr>
            <a:lstStyle/>
            <a:p>
              <a:pPr algn="l"/>
              <a:r>
                <a:rPr lang="en-US" sz="1800" dirty="0"/>
                <a:t>Direction of Earth field is northward.</a:t>
              </a:r>
            </a:p>
          </p:txBody>
        </p:sp>
        <p:cxnSp>
          <p:nvCxnSpPr>
            <p:cNvPr id="13" name="Straight Arrow Connector 12">
              <a:extLst>
                <a:ext uri="{FF2B5EF4-FFF2-40B4-BE49-F238E27FC236}">
                  <a16:creationId xmlns:a16="http://schemas.microsoft.com/office/drawing/2014/main" id="{9C649651-8D16-4B1C-9309-BF96F8EE34F7}"/>
                </a:ext>
              </a:extLst>
            </p:cNvPr>
            <p:cNvCxnSpPr>
              <a:cxnSpLocks/>
            </p:cNvCxnSpPr>
            <p:nvPr/>
          </p:nvCxnSpPr>
          <p:spPr bwMode="auto">
            <a:xfrm flipH="1">
              <a:off x="9186672" y="4911568"/>
              <a:ext cx="1309500" cy="182488"/>
            </a:xfrm>
            <a:prstGeom prst="straightConnector1">
              <a:avLst/>
            </a:prstGeom>
            <a:solidFill>
              <a:schemeClr val="accent1"/>
            </a:solidFill>
            <a:ln w="38100" cap="flat" cmpd="sng" algn="ctr">
              <a:solidFill>
                <a:schemeClr val="bg2"/>
              </a:solidFill>
              <a:prstDash val="solid"/>
              <a:round/>
              <a:headEnd type="none" w="med" len="med"/>
              <a:tailEnd type="triangle" w="med" len="med"/>
            </a:ln>
            <a:effectLst/>
          </p:spPr>
        </p:cxnSp>
      </p:grpSp>
      <p:grpSp>
        <p:nvGrpSpPr>
          <p:cNvPr id="18" name="Group 17">
            <a:extLst>
              <a:ext uri="{FF2B5EF4-FFF2-40B4-BE49-F238E27FC236}">
                <a16:creationId xmlns:a16="http://schemas.microsoft.com/office/drawing/2014/main" id="{1C3A488E-6851-4D97-B720-C7CE1E8B1C75}"/>
              </a:ext>
            </a:extLst>
          </p:cNvPr>
          <p:cNvGrpSpPr/>
          <p:nvPr/>
        </p:nvGrpSpPr>
        <p:grpSpPr>
          <a:xfrm>
            <a:off x="11300884" y="1448284"/>
            <a:ext cx="418134" cy="1855518"/>
            <a:chOff x="11300884" y="1448284"/>
            <a:chExt cx="418134" cy="1855518"/>
          </a:xfrm>
        </p:grpSpPr>
        <p:cxnSp>
          <p:nvCxnSpPr>
            <p:cNvPr id="17" name="Straight Arrow Connector 16">
              <a:extLst>
                <a:ext uri="{FF2B5EF4-FFF2-40B4-BE49-F238E27FC236}">
                  <a16:creationId xmlns:a16="http://schemas.microsoft.com/office/drawing/2014/main" id="{36B8E12F-39BB-4DB9-B5F6-75F84B8BFFDA}"/>
                </a:ext>
              </a:extLst>
            </p:cNvPr>
            <p:cNvCxnSpPr>
              <a:cxnSpLocks/>
            </p:cNvCxnSpPr>
            <p:nvPr/>
          </p:nvCxnSpPr>
          <p:spPr bwMode="auto">
            <a:xfrm flipH="1" flipV="1">
              <a:off x="11300884" y="2136439"/>
              <a:ext cx="418134" cy="1"/>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cxnSp>
          <p:nvCxnSpPr>
            <p:cNvPr id="19" name="Straight Arrow Connector 18">
              <a:extLst>
                <a:ext uri="{FF2B5EF4-FFF2-40B4-BE49-F238E27FC236}">
                  <a16:creationId xmlns:a16="http://schemas.microsoft.com/office/drawing/2014/main" id="{EF29E16A-610E-4BB2-A080-84AB264E07E3}"/>
                </a:ext>
              </a:extLst>
            </p:cNvPr>
            <p:cNvCxnSpPr>
              <a:cxnSpLocks/>
            </p:cNvCxnSpPr>
            <p:nvPr/>
          </p:nvCxnSpPr>
          <p:spPr bwMode="auto">
            <a:xfrm flipV="1">
              <a:off x="11300884" y="2622374"/>
              <a:ext cx="418134" cy="1"/>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p:spPr>
        </p:cxnSp>
        <p:sp>
          <p:nvSpPr>
            <p:cNvPr id="16" name="Arrow: Down 15">
              <a:extLst>
                <a:ext uri="{FF2B5EF4-FFF2-40B4-BE49-F238E27FC236}">
                  <a16:creationId xmlns:a16="http://schemas.microsoft.com/office/drawing/2014/main" id="{AC38EB23-EAFF-46D3-AD2E-BB2302EB7FF1}"/>
                </a:ext>
              </a:extLst>
            </p:cNvPr>
            <p:cNvSpPr/>
            <p:nvPr/>
          </p:nvSpPr>
          <p:spPr bwMode="auto">
            <a:xfrm>
              <a:off x="11300884" y="1448284"/>
              <a:ext cx="398426" cy="513038"/>
            </a:xfrm>
            <a:prstGeom prst="downArrow">
              <a:avLst/>
            </a:prstGeom>
            <a:solidFill>
              <a:schemeClr val="accent1"/>
            </a:solidFill>
            <a:ln w="38100" cap="flat" cmpd="sng" algn="ctr">
              <a:solidFill>
                <a:schemeClr val="bg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bg2"/>
                </a:solidFill>
                <a:effectLst/>
                <a:latin typeface="Tahoma" pitchFamily="34" charset="0"/>
                <a:ea typeface="宋体" pitchFamily="2" charset="-122"/>
              </a:endParaRPr>
            </a:p>
          </p:txBody>
        </p:sp>
        <p:sp>
          <p:nvSpPr>
            <p:cNvPr id="21" name="Arrow: Down 20">
              <a:extLst>
                <a:ext uri="{FF2B5EF4-FFF2-40B4-BE49-F238E27FC236}">
                  <a16:creationId xmlns:a16="http://schemas.microsoft.com/office/drawing/2014/main" id="{1428D49E-F303-4063-8C1C-E6282DE258B4}"/>
                </a:ext>
              </a:extLst>
            </p:cNvPr>
            <p:cNvSpPr/>
            <p:nvPr/>
          </p:nvSpPr>
          <p:spPr bwMode="auto">
            <a:xfrm flipV="1">
              <a:off x="11310738" y="2790764"/>
              <a:ext cx="398426" cy="513038"/>
            </a:xfrm>
            <a:prstGeom prst="downArrow">
              <a:avLst/>
            </a:prstGeom>
            <a:solidFill>
              <a:schemeClr val="accent1"/>
            </a:solidFill>
            <a:ln w="38100" cap="flat" cmpd="sng" algn="ctr">
              <a:solidFill>
                <a:schemeClr val="bg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bg2"/>
                </a:solidFill>
                <a:effectLst/>
                <a:latin typeface="Tahoma" pitchFamily="34" charset="0"/>
                <a:ea typeface="宋体" pitchFamily="2" charset="-122"/>
              </a:endParaRPr>
            </a:p>
          </p:txBody>
        </p:sp>
      </p:grpSp>
    </p:spTree>
    <p:extLst>
      <p:ext uri="{BB962C8B-B14F-4D97-AF65-F5344CB8AC3E}">
        <p14:creationId xmlns:p14="http://schemas.microsoft.com/office/powerpoint/2010/main" val="1676596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27531"/>
            <a:ext cx="11328236" cy="914400"/>
          </a:xfrm>
        </p:spPr>
        <p:txBody>
          <a:bodyPr/>
          <a:lstStyle/>
          <a:p>
            <a:r>
              <a:rPr lang="en-US" dirty="0"/>
              <a:t>Aurora Borealis, or Northern Lights</a:t>
            </a:r>
          </a:p>
        </p:txBody>
      </p:sp>
      <p:sp>
        <p:nvSpPr>
          <p:cNvPr id="6" name="Date Placeholder 5"/>
          <p:cNvSpPr>
            <a:spLocks noGrp="1"/>
          </p:cNvSpPr>
          <p:nvPr>
            <p:ph type="dt" sz="half" idx="10"/>
          </p:nvPr>
        </p:nvSpPr>
        <p:spPr/>
        <p:txBody>
          <a:bodyPr/>
          <a:lstStyle/>
          <a:p>
            <a:pPr>
              <a:defRPr/>
            </a:pPr>
            <a:r>
              <a:rPr lang="en-US"/>
              <a:t>December 11, 2018</a:t>
            </a:r>
            <a:endParaRPr lang="en-US" altLang="zh-CN" dirty="0"/>
          </a:p>
        </p:txBody>
      </p:sp>
      <p:pic>
        <p:nvPicPr>
          <p:cNvPr id="3076" name="Picture 4" descr="Image result for aurora borealis">
            <a:extLst>
              <a:ext uri="{FF2B5EF4-FFF2-40B4-BE49-F238E27FC236}">
                <a16:creationId xmlns:a16="http://schemas.microsoft.com/office/drawing/2014/main" id="{23577714-996D-4B6A-A4BF-55DADB7CA9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30" b="12921"/>
          <a:stretch/>
        </p:blipFill>
        <p:spPr bwMode="auto">
          <a:xfrm>
            <a:off x="0" y="776614"/>
            <a:ext cx="12192000" cy="52609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087E7DB-5362-4337-AFB6-FCE7315ED3A6}"/>
              </a:ext>
            </a:extLst>
          </p:cNvPr>
          <p:cNvSpPr/>
          <p:nvPr/>
        </p:nvSpPr>
        <p:spPr>
          <a:xfrm>
            <a:off x="0" y="5681276"/>
            <a:ext cx="8016658" cy="400110"/>
          </a:xfrm>
          <a:prstGeom prst="rect">
            <a:avLst/>
          </a:prstGeom>
        </p:spPr>
        <p:txBody>
          <a:bodyPr wrap="square">
            <a:spAutoFit/>
          </a:bodyPr>
          <a:lstStyle/>
          <a:p>
            <a:r>
              <a:rPr lang="en-US" sz="2000" dirty="0">
                <a:solidFill>
                  <a:schemeClr val="tx1"/>
                </a:solidFill>
              </a:rPr>
              <a:t>https://www.explorefairbanks.com/explore-the-area/aurora-season/</a:t>
            </a:r>
          </a:p>
        </p:txBody>
      </p:sp>
    </p:spTree>
    <p:extLst>
      <p:ext uri="{BB962C8B-B14F-4D97-AF65-F5344CB8AC3E}">
        <p14:creationId xmlns:p14="http://schemas.microsoft.com/office/powerpoint/2010/main" val="26906732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27531"/>
            <a:ext cx="11328236" cy="914400"/>
          </a:xfrm>
        </p:spPr>
        <p:txBody>
          <a:bodyPr/>
          <a:lstStyle/>
          <a:p>
            <a:r>
              <a:rPr lang="en-US" dirty="0"/>
              <a:t>The Heliosphere</a:t>
            </a:r>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61210" y="789756"/>
                <a:ext cx="7990966" cy="5278488"/>
              </a:xfrm>
            </p:spPr>
            <p:txBody>
              <a:bodyPr>
                <a:noAutofit/>
              </a:bodyPr>
              <a:lstStyle/>
              <a:p>
                <a:r>
                  <a:rPr lang="en-US" sz="1800" dirty="0"/>
                  <a:t>The solar wind exerts a pressure radiating outward from the Sun, due to both the gas pressure, </a:t>
                </a:r>
                <a14:m>
                  <m:oMath xmlns:m="http://schemas.openxmlformats.org/officeDocument/2006/math">
                    <m:r>
                      <a:rPr lang="en-US" sz="1800" i="1" dirty="0" smtClean="0">
                        <a:latin typeface="Cambria Math" panose="02040503050406030204" pitchFamily="18" charset="0"/>
                      </a:rPr>
                      <m:t>𝑃</m:t>
                    </m:r>
                    <m:r>
                      <m:rPr>
                        <m:sty m:val="p"/>
                      </m:rPr>
                      <a:rPr lang="en-US" sz="1800" i="0" baseline="-25000" dirty="0" smtClean="0">
                        <a:latin typeface="Cambria Math" panose="02040503050406030204" pitchFamily="18" charset="0"/>
                      </a:rPr>
                      <m:t>g</m:t>
                    </m:r>
                    <m:r>
                      <m:rPr>
                        <m:sty m:val="p"/>
                      </m:rPr>
                      <a:rPr lang="en-US" sz="1800" b="0" i="0" baseline="-25000" dirty="0" smtClean="0">
                        <a:latin typeface="Cambria Math" panose="02040503050406030204" pitchFamily="18" charset="0"/>
                      </a:rPr>
                      <m:t>as</m:t>
                    </m:r>
                  </m:oMath>
                </a14:m>
                <a:r>
                  <a:rPr lang="en-US" sz="1800" dirty="0"/>
                  <a:t>, and the magnetic pressure </a:t>
                </a:r>
                <a14:m>
                  <m:oMath xmlns:m="http://schemas.openxmlformats.org/officeDocument/2006/math">
                    <m:r>
                      <a:rPr lang="en-US" sz="1800" i="1" dirty="0" smtClean="0">
                        <a:latin typeface="Cambria Math" panose="02040503050406030204" pitchFamily="18" charset="0"/>
                      </a:rPr>
                      <m:t>𝑃</m:t>
                    </m:r>
                    <m:r>
                      <m:rPr>
                        <m:sty m:val="p"/>
                      </m:rPr>
                      <a:rPr lang="en-US" sz="1800" i="0" baseline="-25000" dirty="0" smtClean="0">
                        <a:latin typeface="Cambria Math" panose="02040503050406030204" pitchFamily="18" charset="0"/>
                      </a:rPr>
                      <m:t>mag</m:t>
                    </m:r>
                  </m:oMath>
                </a14:m>
                <a:r>
                  <a:rPr lang="en-US" sz="1800" dirty="0"/>
                  <a:t>.  Since the gas is expanding outward into a roughly spherical volume as it leaves the Sun, the gas density drops approximately at </a:t>
                </a:r>
                <a14:m>
                  <m:oMath xmlns:m="http://schemas.openxmlformats.org/officeDocument/2006/math">
                    <m:r>
                      <a:rPr lang="en-US" sz="1800" i="1" dirty="0" smtClean="0">
                        <a:latin typeface="Cambria Math" panose="02040503050406030204" pitchFamily="18" charset="0"/>
                      </a:rPr>
                      <m:t>1/</m:t>
                    </m:r>
                    <m:r>
                      <a:rPr lang="en-US" sz="1800" i="1" dirty="0" smtClean="0">
                        <a:latin typeface="Cambria Math" panose="02040503050406030204" pitchFamily="18" charset="0"/>
                      </a:rPr>
                      <m:t>𝑅</m:t>
                    </m:r>
                    <m:r>
                      <a:rPr lang="en-US" sz="1800" i="1" baseline="30000" dirty="0" smtClean="0">
                        <a:latin typeface="Cambria Math" panose="02040503050406030204" pitchFamily="18" charset="0"/>
                      </a:rPr>
                      <m:t>2</m:t>
                    </m:r>
                  </m:oMath>
                </a14:m>
                <a:r>
                  <a:rPr lang="en-US" sz="1800" dirty="0"/>
                  <a:t>.  An approximate representation for the number density is</a:t>
                </a:r>
              </a:p>
              <a:p>
                <a:pPr marL="0" indent="0" algn="ctr">
                  <a:buNone/>
                </a:pPr>
                <a14:m>
                  <m:oMath xmlns:m="http://schemas.openxmlformats.org/officeDocument/2006/math">
                    <m:r>
                      <a:rPr lang="en-US" sz="1800" i="1" dirty="0" smtClean="0">
                        <a:latin typeface="Cambria Math" panose="02040503050406030204" pitchFamily="18" charset="0"/>
                      </a:rPr>
                      <m:t>𝑛</m:t>
                    </m:r>
                    <m:r>
                      <a:rPr lang="en-US" sz="1800" i="1" baseline="-25000" dirty="0" smtClean="0">
                        <a:latin typeface="Cambria Math" panose="02040503050406030204" pitchFamily="18" charset="0"/>
                      </a:rPr>
                      <m:t>𝑒</m:t>
                    </m:r>
                    <m:r>
                      <a:rPr lang="en-US" sz="1800" i="1" dirty="0" smtClean="0">
                        <a:latin typeface="Cambria Math" panose="02040503050406030204" pitchFamily="18" charset="0"/>
                      </a:rPr>
                      <m:t> = 5</m:t>
                    </m:r>
                    <m:r>
                      <a:rPr lang="en-US" sz="1800" i="1" dirty="0" smtClean="0">
                        <a:latin typeface="Cambria Math" panose="02040503050406030204" pitchFamily="18" charset="0"/>
                        <a:ea typeface="Cambria Math" panose="02040503050406030204" pitchFamily="18" charset="0"/>
                      </a:rPr>
                      <m:t>×</m:t>
                    </m:r>
                    <m:sSup>
                      <m:sSupPr>
                        <m:ctrlPr>
                          <a:rPr lang="en-US" sz="180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10</m:t>
                        </m:r>
                      </m:e>
                      <m:sup>
                        <m:r>
                          <a:rPr lang="en-US" sz="1800" b="0" i="1" dirty="0" smtClean="0">
                            <a:latin typeface="Cambria Math" panose="02040503050406030204" pitchFamily="18" charset="0"/>
                            <a:ea typeface="Cambria Math" panose="02040503050406030204" pitchFamily="18" charset="0"/>
                          </a:rPr>
                          <m:t>6</m:t>
                        </m:r>
                      </m:sup>
                    </m:sSup>
                    <m:r>
                      <a:rPr lang="en-US" sz="1800" i="1" dirty="0" smtClean="0">
                        <a:latin typeface="Cambria Math" panose="02040503050406030204" pitchFamily="18" charset="0"/>
                      </a:rPr>
                      <m:t> </m:t>
                    </m:r>
                    <m:sSup>
                      <m:sSupPr>
                        <m:ctrlPr>
                          <a:rPr lang="en-US" sz="1800" i="1" dirty="0" smtClean="0">
                            <a:latin typeface="Cambria Math" panose="02040503050406030204" pitchFamily="18" charset="0"/>
                          </a:rPr>
                        </m:ctrlPr>
                      </m:sSupPr>
                      <m:e>
                        <m:d>
                          <m:dPr>
                            <m:ctrlPr>
                              <a:rPr lang="en-US" sz="1800" i="1" dirty="0" smtClean="0">
                                <a:latin typeface="Cambria Math" panose="02040503050406030204" pitchFamily="18" charset="0"/>
                              </a:rPr>
                            </m:ctrlPr>
                          </m:dPr>
                          <m:e>
                            <m:r>
                              <a:rPr lang="en-US" sz="1800" i="1" dirty="0">
                                <a:latin typeface="Cambria Math" panose="02040503050406030204" pitchFamily="18" charset="0"/>
                              </a:rPr>
                              <m:t>𝑅</m:t>
                            </m:r>
                            <m:r>
                              <a:rPr lang="en-US" sz="1800" i="1" dirty="0">
                                <a:latin typeface="Cambria Math" panose="02040503050406030204" pitchFamily="18" charset="0"/>
                              </a:rPr>
                              <m:t>/</m:t>
                            </m:r>
                            <m:r>
                              <a:rPr lang="en-US" sz="1800" i="1" dirty="0">
                                <a:latin typeface="Cambria Math" panose="02040503050406030204" pitchFamily="18" charset="0"/>
                              </a:rPr>
                              <m:t>𝑅</m:t>
                            </m:r>
                            <m:r>
                              <a:rPr lang="en-US" sz="1800" i="1" baseline="-25000" dirty="0">
                                <a:latin typeface="Cambria Math" panose="02040503050406030204" pitchFamily="18" charset="0"/>
                                <a:ea typeface="Cambria Math" panose="02040503050406030204" pitchFamily="18" charset="0"/>
                              </a:rPr>
                              <m:t>⨀</m:t>
                            </m:r>
                          </m:e>
                        </m:d>
                      </m:e>
                      <m:sup>
                        <m:r>
                          <a:rPr lang="en-US" sz="1800" b="0" i="1" dirty="0" smtClean="0">
                            <a:latin typeface="Cambria Math" panose="02040503050406030204" pitchFamily="18" charset="0"/>
                          </a:rPr>
                          <m:t>−2</m:t>
                        </m:r>
                      </m:sup>
                    </m:sSup>
                    <m:r>
                      <a:rPr lang="en-US" sz="1800" i="1" dirty="0" smtClean="0">
                        <a:latin typeface="Cambria Math" panose="02040503050406030204" pitchFamily="18" charset="0"/>
                      </a:rPr>
                      <m:t> </m:t>
                    </m:r>
                    <m:sSup>
                      <m:sSupPr>
                        <m:ctrlPr>
                          <a:rPr lang="en-US" sz="1800" i="1" dirty="0" smtClean="0">
                            <a:latin typeface="Cambria Math" panose="02040503050406030204" pitchFamily="18" charset="0"/>
                          </a:rPr>
                        </m:ctrlPr>
                      </m:sSupPr>
                      <m:e>
                        <m:r>
                          <m:rPr>
                            <m:sty m:val="p"/>
                          </m:rPr>
                          <a:rPr lang="en-US" sz="1800" b="0" i="0" dirty="0" smtClean="0">
                            <a:latin typeface="Cambria Math" panose="02040503050406030204" pitchFamily="18" charset="0"/>
                          </a:rPr>
                          <m:t>cm</m:t>
                        </m:r>
                      </m:e>
                      <m:sup>
                        <m:r>
                          <a:rPr lang="en-US" sz="1800" b="0" i="1" dirty="0" smtClean="0">
                            <a:latin typeface="Cambria Math" panose="02040503050406030204" pitchFamily="18" charset="0"/>
                          </a:rPr>
                          <m:t>−3</m:t>
                        </m:r>
                      </m:sup>
                    </m:sSup>
                  </m:oMath>
                </a14:m>
                <a:r>
                  <a:rPr lang="en-US" sz="1800" dirty="0"/>
                  <a:t>.</a:t>
                </a:r>
              </a:p>
              <a:p>
                <a:r>
                  <a:rPr lang="en-US" sz="1800" dirty="0"/>
                  <a:t>Eventually the gas and magnetic pressure from the Sun is overcome by the pressure exerted by the interstellar medium (ISM).  This is made up of the gas and magnetic pressure of material from other stars, or left over from the formation of the galaxy.  We can think of the Sun's influence as forming a "bubble" in the ISM, and this bubble is called the heliosphere.  </a:t>
                </a:r>
              </a:p>
              <a:p>
                <a:r>
                  <a:rPr lang="en-US" sz="1800" dirty="0"/>
                  <a:t>Back in 2001, my lecture stated: We still do not know the exact extent of the heliosphere.  Several spacecraft are slowly making their way outward from the Sun, and looking for the termination shock associated with it.</a:t>
                </a:r>
              </a:p>
              <a:p>
                <a:r>
                  <a:rPr lang="en-US" sz="1800" dirty="0"/>
                  <a:t>Since then, we do know! The Voyager spacecraft passed the termination shock in 2005 and 2007, and Voyager 1 passed the heliopause in 2012.</a:t>
                </a:r>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61210" y="789756"/>
                <a:ext cx="7990966" cy="5278488"/>
              </a:xfrm>
              <a:blipFill>
                <a:blip r:embed="rId2"/>
                <a:stretch>
                  <a:fillRect l="-153" t="-694" r="-839"/>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December 11, 2018</a:t>
            </a:r>
            <a:endParaRPr lang="en-US" altLang="zh-CN" dirty="0"/>
          </a:p>
        </p:txBody>
      </p:sp>
      <p:pic>
        <p:nvPicPr>
          <p:cNvPr id="4098" name="Picture 2" descr="https://web.njit.edu/~gary/320/assets/heliosph.gif">
            <a:extLst>
              <a:ext uri="{FF2B5EF4-FFF2-40B4-BE49-F238E27FC236}">
                <a16:creationId xmlns:a16="http://schemas.microsoft.com/office/drawing/2014/main" id="{686FDB1B-C54C-4536-ABAA-2F0436F4CC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66"/>
          <a:stretch/>
        </p:blipFill>
        <p:spPr bwMode="auto">
          <a:xfrm>
            <a:off x="7967194" y="886869"/>
            <a:ext cx="4224806" cy="34339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6ECC54-17D1-408F-97AB-CF6FEE39149E}"/>
              </a:ext>
            </a:extLst>
          </p:cNvPr>
          <p:cNvSpPr txBox="1"/>
          <p:nvPr/>
        </p:nvSpPr>
        <p:spPr>
          <a:xfrm>
            <a:off x="8329808" y="4376614"/>
            <a:ext cx="3674302" cy="1200329"/>
          </a:xfrm>
          <a:prstGeom prst="rect">
            <a:avLst/>
          </a:prstGeom>
          <a:noFill/>
        </p:spPr>
        <p:txBody>
          <a:bodyPr wrap="square" rtlCol="0">
            <a:spAutoFit/>
          </a:bodyPr>
          <a:lstStyle/>
          <a:p>
            <a:pPr algn="l"/>
            <a:r>
              <a:rPr lang="en-US" sz="1800" dirty="0"/>
              <a:t>Spacecraft locations in 1995, long before the reached the termination shock.  The Voyager spacecraft finally arrived in 2012.</a:t>
            </a:r>
          </a:p>
        </p:txBody>
      </p:sp>
    </p:spTree>
    <p:extLst>
      <p:ext uri="{BB962C8B-B14F-4D97-AF65-F5344CB8AC3E}">
        <p14:creationId xmlns:p14="http://schemas.microsoft.com/office/powerpoint/2010/main" val="364816719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27531"/>
            <a:ext cx="11328236" cy="914400"/>
          </a:xfrm>
        </p:spPr>
        <p:txBody>
          <a:bodyPr/>
          <a:lstStyle/>
          <a:p>
            <a:r>
              <a:rPr lang="en-US" dirty="0"/>
              <a:t>The Heliosphere</a:t>
            </a:r>
          </a:p>
        </p:txBody>
      </p:sp>
      <p:sp>
        <p:nvSpPr>
          <p:cNvPr id="3" name="Text Placeholder 2"/>
          <p:cNvSpPr>
            <a:spLocks noGrp="1"/>
          </p:cNvSpPr>
          <p:nvPr>
            <p:ph type="body" sz="half" idx="1"/>
          </p:nvPr>
        </p:nvSpPr>
        <p:spPr>
          <a:xfrm>
            <a:off x="61210" y="789756"/>
            <a:ext cx="11759716" cy="1733135"/>
          </a:xfrm>
        </p:spPr>
        <p:txBody>
          <a:bodyPr>
            <a:noAutofit/>
          </a:bodyPr>
          <a:lstStyle/>
          <a:p>
            <a:r>
              <a:rPr lang="en-US" sz="1800" dirty="0"/>
              <a:t>Now the mission of the project has changed.  The Voyagers were sent to study Jupiter and Saturn, and then Voyager 2 was adjusted to go on to Uranus and Neptune.  Now that Voyager 1 is in true interstellar space, the new mission is the </a:t>
            </a:r>
            <a:r>
              <a:rPr lang="en-US" sz="1800" dirty="0">
                <a:hlinkClick r:id="rId2"/>
              </a:rPr>
              <a:t>Voyager Interstellar Mission</a:t>
            </a:r>
            <a:r>
              <a:rPr lang="en-US" sz="1800" dirty="0"/>
              <a:t>. Check out this </a:t>
            </a:r>
            <a:r>
              <a:rPr lang="en-US" sz="1800" dirty="0">
                <a:hlinkClick r:id="rId3"/>
              </a:rPr>
              <a:t>timeline</a:t>
            </a:r>
            <a:r>
              <a:rPr lang="en-US" sz="1800" dirty="0"/>
              <a:t>.  Voyager 1 crossed the termination shock at 94 AU in December 2004 and Voyager 2 crossed at 84 AU in August 2007. You can see where they are now, at the </a:t>
            </a:r>
            <a:r>
              <a:rPr lang="en-US" sz="1800" dirty="0">
                <a:hlinkClick r:id="rId4"/>
              </a:rPr>
              <a:t>mission status page</a:t>
            </a:r>
            <a:r>
              <a:rPr lang="en-US" sz="1800" dirty="0"/>
              <a:t>. As of December 2018, Voyager 1 is in interstellar space, at a distance of 144.1 AU from the Sun and Voyager 2 is still in the </a:t>
            </a:r>
            <a:r>
              <a:rPr lang="en-US" sz="1800" dirty="0" err="1"/>
              <a:t>heliosheath</a:t>
            </a:r>
            <a:r>
              <a:rPr lang="en-US" sz="1800" dirty="0"/>
              <a:t>, at a distance of 119.3 AU. </a:t>
            </a:r>
          </a:p>
        </p:txBody>
      </p:sp>
      <p:sp>
        <p:nvSpPr>
          <p:cNvPr id="6" name="Date Placeholder 5"/>
          <p:cNvSpPr>
            <a:spLocks noGrp="1"/>
          </p:cNvSpPr>
          <p:nvPr>
            <p:ph type="dt" sz="half" idx="10"/>
          </p:nvPr>
        </p:nvSpPr>
        <p:spPr/>
        <p:txBody>
          <a:bodyPr/>
          <a:lstStyle/>
          <a:p>
            <a:pPr>
              <a:defRPr/>
            </a:pPr>
            <a:r>
              <a:rPr lang="en-US"/>
              <a:t>December 11, 2018</a:t>
            </a:r>
            <a:endParaRPr lang="en-US" altLang="zh-CN" dirty="0"/>
          </a:p>
        </p:txBody>
      </p:sp>
      <p:sp>
        <p:nvSpPr>
          <p:cNvPr id="4" name="TextBox 3">
            <a:extLst>
              <a:ext uri="{FF2B5EF4-FFF2-40B4-BE49-F238E27FC236}">
                <a16:creationId xmlns:a16="http://schemas.microsoft.com/office/drawing/2014/main" id="{6A6ECC54-17D1-408F-97AB-CF6FEE39149E}"/>
              </a:ext>
            </a:extLst>
          </p:cNvPr>
          <p:cNvSpPr txBox="1"/>
          <p:nvPr/>
        </p:nvSpPr>
        <p:spPr>
          <a:xfrm>
            <a:off x="7183009" y="2535571"/>
            <a:ext cx="4637917" cy="3216265"/>
          </a:xfrm>
          <a:prstGeom prst="rect">
            <a:avLst/>
          </a:prstGeom>
          <a:noFill/>
        </p:spPr>
        <p:txBody>
          <a:bodyPr wrap="square" rtlCol="0">
            <a:spAutoFit/>
          </a:bodyPr>
          <a:lstStyle/>
          <a:p>
            <a:pPr marL="285750" indent="-285750" algn="l">
              <a:spcAft>
                <a:spcPts val="600"/>
              </a:spcAft>
              <a:buFont typeface="Wingdings" panose="05000000000000000000" pitchFamily="2" charset="2"/>
              <a:buChar char="q"/>
            </a:pPr>
            <a:r>
              <a:rPr lang="en-US" sz="1800" dirty="0"/>
              <a:t>It is no accident that the heliosphere looks a lot like a magnetosphere.  The Sun is moving through the galaxy, and there is a bow shock in the direction it is moving, while in the opposite direction the heliosphere is stretched out into a long tail.</a:t>
            </a:r>
          </a:p>
          <a:p>
            <a:pPr marL="285750" indent="-285750" algn="l">
              <a:spcAft>
                <a:spcPts val="600"/>
              </a:spcAft>
              <a:buFont typeface="Wingdings" panose="05000000000000000000" pitchFamily="2" charset="2"/>
              <a:buChar char="q"/>
            </a:pPr>
            <a:r>
              <a:rPr lang="en-US" sz="1800" dirty="0"/>
              <a:t>This artists conception does not try to draw it, because we do not know anything about it.  The Voyagers are exploring the closer side.</a:t>
            </a:r>
          </a:p>
        </p:txBody>
      </p:sp>
      <p:pic>
        <p:nvPicPr>
          <p:cNvPr id="6146" name="Picture 2" descr="https://upload.wikimedia.org/wikipedia/commons/d/dd/PIA22566-VoyagerProgram%26Heliosphere-Chart-20181003.jpg">
            <a:extLst>
              <a:ext uri="{FF2B5EF4-FFF2-40B4-BE49-F238E27FC236}">
                <a16:creationId xmlns:a16="http://schemas.microsoft.com/office/drawing/2014/main" id="{AE5CA1D3-23C2-48C5-BD38-77F3B1FC5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542" y="2522891"/>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4546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413"/>
            <a:ext cx="8229600" cy="686123"/>
          </a:xfrm>
        </p:spPr>
        <p:txBody>
          <a:bodyPr/>
          <a:lstStyle/>
          <a:p>
            <a:r>
              <a:rPr lang="en-US" dirty="0"/>
              <a:t>What We’ve Learned</a:t>
            </a:r>
          </a:p>
        </p:txBody>
      </p:sp>
      <p:sp>
        <p:nvSpPr>
          <p:cNvPr id="3" name="Text Placeholder 2"/>
          <p:cNvSpPr>
            <a:spLocks noGrp="1"/>
          </p:cNvSpPr>
          <p:nvPr>
            <p:ph type="body" sz="half" idx="1"/>
          </p:nvPr>
        </p:nvSpPr>
        <p:spPr>
          <a:xfrm>
            <a:off x="293615" y="761538"/>
            <a:ext cx="11635530" cy="5133654"/>
          </a:xfrm>
        </p:spPr>
        <p:txBody>
          <a:bodyPr/>
          <a:lstStyle/>
          <a:p>
            <a:r>
              <a:rPr lang="en-US" sz="1800" dirty="0"/>
              <a:t>You should understand the due to solar rotation the magnetic field lines from the Sun are wrapped into an Archimedean spiral shape.</a:t>
            </a:r>
          </a:p>
          <a:p>
            <a:r>
              <a:rPr lang="en-US" sz="1800" dirty="0"/>
              <a:t>We can map out the shape by measuring the location of radio bursts, which map out the spiral as particles stream outward along it.</a:t>
            </a:r>
          </a:p>
          <a:p>
            <a:r>
              <a:rPr lang="en-US" sz="1800" dirty="0"/>
              <a:t>Disturbances in the solar wind that can affect Earth are corotating interaction regions (CIRs), coronal mass ejections (CMEs), and shock waves.</a:t>
            </a:r>
          </a:p>
          <a:p>
            <a:r>
              <a:rPr lang="en-US" sz="1800" dirty="0"/>
              <a:t>We looked briefly at how the solar wind disturbances can trigger geomagnetic storms, which are the cause of auroras.  The important feature that determines whether a CME will trigger a storm is the direction of its magnetic cloud.  If the field lines point southward, it can trigger a storm.</a:t>
            </a:r>
          </a:p>
          <a:p>
            <a:r>
              <a:rPr lang="en-US" sz="1800" dirty="0"/>
              <a:t>We looked at the characteristics of the heliosphere, and the fact that the Voyager spacecraft have now ventured through the termination shock, and Voyager 2 has passed the heliopause, so it is now truly in </a:t>
            </a:r>
            <a:r>
              <a:rPr lang="en-US" sz="1800"/>
              <a:t>interstellar space.</a:t>
            </a:r>
            <a:endParaRPr lang="en-US" sz="1800" dirty="0"/>
          </a:p>
          <a:p>
            <a:endParaRPr lang="en-US" sz="1800" dirty="0"/>
          </a:p>
          <a:p>
            <a:endParaRPr lang="en-US" sz="1800" dirty="0"/>
          </a:p>
          <a:p>
            <a:endParaRPr lang="en-US" sz="1800" dirty="0"/>
          </a:p>
        </p:txBody>
      </p:sp>
      <p:sp>
        <p:nvSpPr>
          <p:cNvPr id="6" name="Date Placeholder 5"/>
          <p:cNvSpPr>
            <a:spLocks noGrp="1"/>
          </p:cNvSpPr>
          <p:nvPr>
            <p:ph type="dt" sz="half" idx="10"/>
          </p:nvPr>
        </p:nvSpPr>
        <p:spPr/>
        <p:txBody>
          <a:bodyPr/>
          <a:lstStyle/>
          <a:p>
            <a:pPr>
              <a:defRPr/>
            </a:pPr>
            <a:r>
              <a:rPr lang="en-US"/>
              <a:t>December 11, 2018</a:t>
            </a:r>
            <a:endParaRPr lang="en-US" altLang="zh-CN"/>
          </a:p>
        </p:txBody>
      </p:sp>
    </p:spTree>
    <p:extLst>
      <p:ext uri="{BB962C8B-B14F-4D97-AF65-F5344CB8AC3E}">
        <p14:creationId xmlns:p14="http://schemas.microsoft.com/office/powerpoint/2010/main" val="3703692354"/>
      </p:ext>
    </p:extLst>
  </p:cSld>
  <p:clrMapOvr>
    <a:masterClrMapping/>
  </p:clrMapOvr>
  <p:transition/>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28405</TotalTime>
  <Words>1402</Words>
  <Application>Microsoft Office PowerPoint</Application>
  <PresentationFormat>Widescreen</PresentationFormat>
  <Paragraphs>64</Paragraphs>
  <Slides>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宋体</vt:lpstr>
      <vt:lpstr>Arial</vt:lpstr>
      <vt:lpstr>Arial Black</vt:lpstr>
      <vt:lpstr>Cambria Math</vt:lpstr>
      <vt:lpstr>Comic Sans MS</vt:lpstr>
      <vt:lpstr>Palatino Linotype</vt:lpstr>
      <vt:lpstr>Tahoma</vt:lpstr>
      <vt:lpstr>Times New Roman</vt:lpstr>
      <vt:lpstr>Wingdings</vt:lpstr>
      <vt:lpstr>Textured</vt:lpstr>
      <vt:lpstr>Physics 320: Interplanetary Space and the Heliosphere (Lecture 24)</vt:lpstr>
      <vt:lpstr>Interplanetary Space</vt:lpstr>
      <vt:lpstr>Interplanetary Space</vt:lpstr>
      <vt:lpstr>Effects on Earth</vt:lpstr>
      <vt:lpstr>The Solar Wind, Magnetosphere Interaction</vt:lpstr>
      <vt:lpstr>Aurora Borealis, or Northern Lights</vt:lpstr>
      <vt:lpstr>The Heliosphere</vt:lpstr>
      <vt:lpstr>The Heliosphere</vt:lpstr>
      <vt:lpstr>What We’ve Learned</vt:lpstr>
    </vt:vector>
  </TitlesOfParts>
  <Company>NJIT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788</cp:revision>
  <dcterms:created xsi:type="dcterms:W3CDTF">2003-02-02T23:38:32Z</dcterms:created>
  <dcterms:modified xsi:type="dcterms:W3CDTF">2018-12-06T06:26:03Z</dcterms:modified>
</cp:coreProperties>
</file>