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8"/>
  </p:notesMasterIdLst>
  <p:handoutMasterIdLst>
    <p:handoutMasterId r:id="rId5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9" r:id="rId30"/>
    <p:sldId id="288"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4" r:id="rId44"/>
    <p:sldId id="305" r:id="rId45"/>
    <p:sldId id="306" r:id="rId46"/>
    <p:sldId id="307" r:id="rId47"/>
    <p:sldId id="308" r:id="rId48"/>
    <p:sldId id="309" r:id="rId49"/>
    <p:sldId id="310" r:id="rId50"/>
    <p:sldId id="311" r:id="rId51"/>
    <p:sldId id="312" r:id="rId52"/>
    <p:sldId id="287" r:id="rId53"/>
    <p:sldId id="313" r:id="rId54"/>
    <p:sldId id="314" r:id="rId55"/>
    <p:sldId id="315" r:id="rId56"/>
    <p:sldId id="316"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23" autoAdjust="0"/>
    <p:restoredTop sz="99092" autoAdjust="0"/>
  </p:normalViewPr>
  <p:slideViewPr>
    <p:cSldViewPr snapToGrid="0" showGuides="1">
      <p:cViewPr>
        <p:scale>
          <a:sx n="100" d="100"/>
          <a:sy n="100" d="100"/>
        </p:scale>
        <p:origin x="-3304" y="-1848"/>
      </p:cViewPr>
      <p:guideLst>
        <p:guide orient="horz" pos="476"/>
        <p:guide orient="horz" pos="2160"/>
        <p:guide orient="horz" pos="1263"/>
        <p:guide pos="5478"/>
        <p:guide pos="280"/>
        <p:guide pos="2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11</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3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 Simple Harmonic Motion—Spring Oscillations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Any vibrating system where the restoring force is proportional to the negative of the displacement is in simple harmonic motion (SHM), and is often called a simple harmonic </a:t>
            </a:r>
            <a:r>
              <a:rPr lang="en-US" dirty="0" smtClean="0">
                <a:latin typeface="Times New Roman" charset="0"/>
                <a:cs typeface="Times New Roman" charset="0"/>
              </a:rPr>
              <a:t>oscillator.</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70968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11-2 Energy in Simple Harmonic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We already know that the potential energy of a spring is given </a:t>
            </a:r>
            <a:r>
              <a:rPr lang="en-US" dirty="0" smtClean="0">
                <a:latin typeface="Times New Roman" charset="0"/>
                <a:cs typeface="Times New Roman" charset="0"/>
              </a:rPr>
              <a:t>by:</a:t>
            </a:r>
          </a:p>
          <a:p>
            <a:pPr marL="0" indent="0" algn="ctr">
              <a:spcBef>
                <a:spcPct val="50000"/>
              </a:spcBef>
              <a:buNone/>
            </a:pPr>
            <a:r>
              <a:rPr lang="en-US" dirty="0" smtClean="0">
                <a:latin typeface="Times New Roman" charset="0"/>
                <a:cs typeface="Times New Roman" charset="0"/>
              </a:rPr>
              <a:t>PE = </a:t>
            </a:r>
            <a:r>
              <a:rPr lang="en-US" dirty="0">
                <a:latin typeface="Times New Roman" charset="0"/>
                <a:cs typeface="Times New Roman" charset="0"/>
              </a:rPr>
              <a:t>½ </a:t>
            </a:r>
            <a:r>
              <a:rPr lang="en-US" i="1" dirty="0" smtClean="0">
                <a:latin typeface="Times New Roman" charset="0"/>
                <a:cs typeface="Times New Roman" charset="0"/>
              </a:rPr>
              <a:t>kx</a:t>
            </a:r>
            <a:r>
              <a:rPr lang="en-US" baseline="30000" dirty="0" smtClean="0">
                <a:latin typeface="Times New Roman" charset="0"/>
                <a:cs typeface="Times New Roman" charset="0"/>
              </a:rPr>
              <a:t>2</a:t>
            </a:r>
          </a:p>
          <a:p>
            <a:pPr marL="0" indent="0">
              <a:spcBef>
                <a:spcPct val="50000"/>
              </a:spcBef>
              <a:buNone/>
            </a:pPr>
            <a:r>
              <a:rPr lang="en-US" dirty="0" smtClean="0">
                <a:latin typeface="Times New Roman" charset="0"/>
                <a:cs typeface="Times New Roman" charset="0"/>
              </a:rPr>
              <a:t>The </a:t>
            </a:r>
            <a:r>
              <a:rPr lang="en-US" dirty="0">
                <a:latin typeface="Times New Roman" charset="0"/>
                <a:cs typeface="Times New Roman" charset="0"/>
              </a:rPr>
              <a:t>total mechanical energy is then</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total mechanical energy will be conserved, as we are assuming the system is frictionless</a:t>
            </a:r>
            <a:r>
              <a:rPr lang="en-US" dirty="0" smtClean="0">
                <a:latin typeface="Times New Roman" charset="0"/>
                <a:cs typeface="Times New Roman" charset="0"/>
              </a:rPr>
              <a:t>.</a:t>
            </a:r>
            <a:endParaRPr lang="en-US" dirty="0">
              <a:latin typeface="Times New Roman" charset="0"/>
              <a:cs typeface="Times New Roman" charset="0"/>
            </a:endParaRPr>
          </a:p>
          <a:p>
            <a:pPr marL="0" indent="0" algn="ctr">
              <a:spcBef>
                <a:spcPct val="50000"/>
              </a:spcBef>
              <a:buNone/>
            </a:pPr>
            <a:endParaRPr lang="en-US" baseline="300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1_KeyEquation_03.jpg"/>
          <p:cNvPicPr>
            <a:picLocks noChangeAspect="1"/>
          </p:cNvPicPr>
          <p:nvPr/>
        </p:nvPicPr>
        <p:blipFill rotWithShape="1">
          <a:blip r:embed="rId2">
            <a:extLst>
              <a:ext uri="{28A0092B-C50C-407E-A947-70E740481C1C}">
                <a14:useLocalDpi xmlns:a14="http://schemas.microsoft.com/office/drawing/2010/main" val="0"/>
              </a:ext>
            </a:extLst>
          </a:blip>
          <a:srcRect r="68452" b="27355"/>
          <a:stretch/>
        </p:blipFill>
        <p:spPr>
          <a:xfrm>
            <a:off x="2776031" y="4048801"/>
            <a:ext cx="2696253" cy="407416"/>
          </a:xfrm>
          <a:prstGeom prst="rect">
            <a:avLst/>
          </a:prstGeom>
        </p:spPr>
      </p:pic>
      <p:sp>
        <p:nvSpPr>
          <p:cNvPr id="6" name="TextBox 5"/>
          <p:cNvSpPr txBox="1"/>
          <p:nvPr/>
        </p:nvSpPr>
        <p:spPr>
          <a:xfrm>
            <a:off x="5553609" y="4052886"/>
            <a:ext cx="825617" cy="400110"/>
          </a:xfrm>
          <a:prstGeom prst="rect">
            <a:avLst/>
          </a:prstGeom>
          <a:noFill/>
        </p:spPr>
        <p:txBody>
          <a:bodyPr wrap="none" rtlCol="0">
            <a:spAutoFit/>
          </a:bodyPr>
          <a:lstStyle/>
          <a:p>
            <a:r>
              <a:rPr lang="en-US" sz="2000" dirty="0" smtClean="0">
                <a:latin typeface="Times New Roman"/>
                <a:cs typeface="Times New Roman"/>
              </a:rPr>
              <a:t>(11-3)</a:t>
            </a:r>
            <a:endParaRPr lang="en-US" sz="2000" dirty="0">
              <a:latin typeface="Times New Roman"/>
              <a:cs typeface="Times New Roman"/>
            </a:endParaRPr>
          </a:p>
        </p:txBody>
      </p:sp>
    </p:spTree>
    <p:extLst>
      <p:ext uri="{BB962C8B-B14F-4D97-AF65-F5344CB8AC3E}">
        <p14:creationId xmlns:p14="http://schemas.microsoft.com/office/powerpoint/2010/main" val="3094640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11-2 Energy in Simple Harmonic Motion</a:t>
            </a:r>
          </a:p>
        </p:txBody>
      </p:sp>
      <p:sp>
        <p:nvSpPr>
          <p:cNvPr id="3" name="Content Placeholder 2"/>
          <p:cNvSpPr>
            <a:spLocks noGrp="1"/>
          </p:cNvSpPr>
          <p:nvPr>
            <p:ph idx="1"/>
          </p:nvPr>
        </p:nvSpPr>
        <p:spPr>
          <a:xfrm>
            <a:off x="3522578" y="1597526"/>
            <a:ext cx="5164221" cy="4528637"/>
          </a:xfrm>
        </p:spPr>
        <p:txBody>
          <a:bodyPr/>
          <a:lstStyle/>
          <a:p>
            <a:pPr marL="0" indent="0">
              <a:spcBef>
                <a:spcPct val="50000"/>
              </a:spcBef>
              <a:buNone/>
            </a:pPr>
            <a:r>
              <a:rPr lang="en-US" dirty="0">
                <a:latin typeface="Times New Roman" charset="0"/>
                <a:cs typeface="Times New Roman" charset="0"/>
              </a:rPr>
              <a:t>If the mass is at the limits of its motion, the energy is all potential.</a:t>
            </a:r>
          </a:p>
          <a:p>
            <a:pPr marL="0" indent="0">
              <a:spcBef>
                <a:spcPct val="50000"/>
              </a:spcBef>
              <a:buNone/>
            </a:pPr>
            <a:r>
              <a:rPr lang="en-US" dirty="0">
                <a:latin typeface="Times New Roman" charset="0"/>
                <a:cs typeface="Times New Roman" charset="0"/>
              </a:rPr>
              <a:t>If the mass is at the equilibrium point, the energy is all kinetic</a:t>
            </a:r>
            <a:r>
              <a:rPr lang="en-US" dirty="0" smtClean="0">
                <a:latin typeface="Times New Roman" charset="0"/>
                <a:cs typeface="Times New Roman" charset="0"/>
              </a:rPr>
              <a:t>.</a:t>
            </a:r>
          </a:p>
          <a:p>
            <a:pPr marL="0" indent="0">
              <a:spcBef>
                <a:spcPct val="50000"/>
              </a:spcBef>
              <a:buNone/>
            </a:pPr>
            <a:r>
              <a:rPr lang="en-US" dirty="0" smtClean="0">
                <a:latin typeface="Times New Roman" charset="0"/>
                <a:cs typeface="Times New Roman" charset="0"/>
              </a:rPr>
              <a:t>We </a:t>
            </a:r>
            <a:r>
              <a:rPr lang="en-US" dirty="0">
                <a:latin typeface="Times New Roman" charset="0"/>
                <a:cs typeface="Times New Roman" charset="0"/>
              </a:rPr>
              <a:t>know what the potential energy is at the turning points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0" name="Group 9"/>
          <p:cNvGrpSpPr/>
          <p:nvPr/>
        </p:nvGrpSpPr>
        <p:grpSpPr>
          <a:xfrm>
            <a:off x="3489158" y="4973373"/>
            <a:ext cx="5253646" cy="414100"/>
            <a:chOff x="3489158" y="4973373"/>
            <a:chExt cx="5253646" cy="414100"/>
          </a:xfrm>
        </p:grpSpPr>
        <p:pic>
          <p:nvPicPr>
            <p:cNvPr id="5" name="Picture 4" descr="11_KeyEquation_04A.jpg"/>
            <p:cNvPicPr>
              <a:picLocks noChangeAspect="1"/>
            </p:cNvPicPr>
            <p:nvPr/>
          </p:nvPicPr>
          <p:blipFill rotWithShape="1">
            <a:blip r:embed="rId2">
              <a:extLst>
                <a:ext uri="{28A0092B-C50C-407E-A947-70E740481C1C}">
                  <a14:useLocalDpi xmlns:a14="http://schemas.microsoft.com/office/drawing/2010/main" val="0"/>
                </a:ext>
              </a:extLst>
            </a:blip>
            <a:srcRect r="50650" b="26163"/>
            <a:stretch/>
          </p:blipFill>
          <p:spPr>
            <a:xfrm>
              <a:off x="3489158" y="4973373"/>
              <a:ext cx="4217737" cy="414100"/>
            </a:xfrm>
            <a:prstGeom prst="rect">
              <a:avLst/>
            </a:prstGeom>
          </p:spPr>
        </p:pic>
        <p:sp>
          <p:nvSpPr>
            <p:cNvPr id="8" name="TextBox 7"/>
            <p:cNvSpPr txBox="1"/>
            <p:nvPr/>
          </p:nvSpPr>
          <p:spPr>
            <a:xfrm>
              <a:off x="7812867" y="4975307"/>
              <a:ext cx="929937" cy="400110"/>
            </a:xfrm>
            <a:prstGeom prst="rect">
              <a:avLst/>
            </a:prstGeom>
            <a:noFill/>
          </p:spPr>
          <p:txBody>
            <a:bodyPr wrap="none" rtlCol="0">
              <a:spAutoFit/>
            </a:bodyPr>
            <a:lstStyle/>
            <a:p>
              <a:r>
                <a:rPr lang="en-US" sz="2000" dirty="0" smtClean="0">
                  <a:latin typeface="Times New Roman"/>
                  <a:cs typeface="Times New Roman"/>
                </a:rPr>
                <a:t>(11-4a)</a:t>
              </a:r>
              <a:endParaRPr lang="en-US" sz="2000" dirty="0">
                <a:latin typeface="Times New Roman"/>
                <a:cs typeface="Times New Roman"/>
              </a:endParaRPr>
            </a:p>
          </p:txBody>
        </p:sp>
      </p:grpSp>
      <p:pic>
        <p:nvPicPr>
          <p:cNvPr id="9" name="Picture 8" descr="11_05_Figure.jpg"/>
          <p:cNvPicPr>
            <a:picLocks noChangeAspect="1"/>
          </p:cNvPicPr>
          <p:nvPr/>
        </p:nvPicPr>
        <p:blipFill rotWithShape="1">
          <a:blip r:embed="rId3">
            <a:extLst>
              <a:ext uri="{28A0092B-C50C-407E-A947-70E740481C1C}">
                <a14:useLocalDpi xmlns:a14="http://schemas.microsoft.com/office/drawing/2010/main" val="0"/>
              </a:ext>
            </a:extLst>
          </a:blip>
          <a:srcRect b="2433"/>
          <a:stretch/>
        </p:blipFill>
        <p:spPr>
          <a:xfrm>
            <a:off x="474411" y="1370261"/>
            <a:ext cx="2476334" cy="4979737"/>
          </a:xfrm>
          <a:prstGeom prst="rect">
            <a:avLst/>
          </a:prstGeom>
        </p:spPr>
      </p:pic>
    </p:spTree>
    <p:extLst>
      <p:ext uri="{BB962C8B-B14F-4D97-AF65-F5344CB8AC3E}">
        <p14:creationId xmlns:p14="http://schemas.microsoft.com/office/powerpoint/2010/main" val="895687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92675"/>
          </a:xfrm>
        </p:spPr>
        <p:txBody>
          <a:bodyPr/>
          <a:lstStyle/>
          <a:p>
            <a:pPr marL="0" indent="0">
              <a:spcBef>
                <a:spcPct val="50000"/>
              </a:spcBef>
              <a:buNone/>
            </a:pPr>
            <a:r>
              <a:rPr lang="en-US" dirty="0">
                <a:latin typeface="Times New Roman" charset="0"/>
                <a:cs typeface="Times New Roman" charset="0"/>
              </a:rPr>
              <a:t>The total energy is, therefore ½ </a:t>
            </a:r>
            <a:r>
              <a:rPr lang="en-US" i="1" dirty="0">
                <a:latin typeface="Times New Roman" charset="0"/>
                <a:cs typeface="Times New Roman" charset="0"/>
              </a:rPr>
              <a:t>kA</a:t>
            </a:r>
            <a:r>
              <a:rPr lang="en-US" baseline="30000" dirty="0">
                <a:latin typeface="Times New Roman" charset="0"/>
                <a:cs typeface="Times New Roman" charset="0"/>
              </a:rPr>
              <a:t>2</a:t>
            </a:r>
          </a:p>
          <a:p>
            <a:pPr marL="0" indent="0">
              <a:spcBef>
                <a:spcPct val="50000"/>
              </a:spcBef>
              <a:buNone/>
            </a:pPr>
            <a:r>
              <a:rPr lang="en-US" dirty="0">
                <a:latin typeface="Times New Roman" charset="0"/>
                <a:cs typeface="Times New Roman" charset="0"/>
              </a:rPr>
              <a:t>And we can write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This can be solved for the velocity as a function of position</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where</a:t>
            </a:r>
            <a:endParaRPr lang="en-US" dirty="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11-2 Energy in Simple Harmonic Motion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1_KeyEquation_04C.jpg"/>
          <p:cNvPicPr>
            <a:picLocks noChangeAspect="1"/>
          </p:cNvPicPr>
          <p:nvPr/>
        </p:nvPicPr>
        <p:blipFill rotWithShape="1">
          <a:blip r:embed="rId2">
            <a:extLst>
              <a:ext uri="{28A0092B-C50C-407E-A947-70E740481C1C}">
                <a14:useLocalDpi xmlns:a14="http://schemas.microsoft.com/office/drawing/2010/main" val="0"/>
              </a:ext>
            </a:extLst>
          </a:blip>
          <a:srcRect r="64078" b="27355"/>
          <a:stretch/>
        </p:blipFill>
        <p:spPr>
          <a:xfrm>
            <a:off x="2511186" y="2921320"/>
            <a:ext cx="3070138" cy="407416"/>
          </a:xfrm>
          <a:prstGeom prst="rect">
            <a:avLst/>
          </a:prstGeom>
        </p:spPr>
      </p:pic>
      <p:sp>
        <p:nvSpPr>
          <p:cNvPr id="7" name="TextBox 6"/>
          <p:cNvSpPr txBox="1"/>
          <p:nvPr/>
        </p:nvSpPr>
        <p:spPr>
          <a:xfrm>
            <a:off x="5807580" y="2923255"/>
            <a:ext cx="929937" cy="400110"/>
          </a:xfrm>
          <a:prstGeom prst="rect">
            <a:avLst/>
          </a:prstGeom>
          <a:noFill/>
        </p:spPr>
        <p:txBody>
          <a:bodyPr wrap="none" rtlCol="0">
            <a:spAutoFit/>
          </a:bodyPr>
          <a:lstStyle/>
          <a:p>
            <a:r>
              <a:rPr lang="en-US" sz="2000" dirty="0" smtClean="0">
                <a:latin typeface="Times New Roman"/>
                <a:cs typeface="Times New Roman"/>
              </a:rPr>
              <a:t>(11-4c)</a:t>
            </a:r>
            <a:endParaRPr lang="en-US" sz="2000" dirty="0">
              <a:latin typeface="Times New Roman"/>
              <a:cs typeface="Times New Roman"/>
            </a:endParaRPr>
          </a:p>
        </p:txBody>
      </p:sp>
      <p:grpSp>
        <p:nvGrpSpPr>
          <p:cNvPr id="13" name="Group 12"/>
          <p:cNvGrpSpPr/>
          <p:nvPr/>
        </p:nvGrpSpPr>
        <p:grpSpPr>
          <a:xfrm>
            <a:off x="2519949" y="4475643"/>
            <a:ext cx="4218597" cy="824938"/>
            <a:chOff x="2580105" y="4549167"/>
            <a:chExt cx="4218597" cy="824938"/>
          </a:xfrm>
        </p:grpSpPr>
        <p:pic>
          <p:nvPicPr>
            <p:cNvPr id="8" name="Picture 7" descr="11_KeyEquation_05B.jpg"/>
            <p:cNvPicPr>
              <a:picLocks noChangeAspect="1"/>
            </p:cNvPicPr>
            <p:nvPr/>
          </p:nvPicPr>
          <p:blipFill rotWithShape="1">
            <a:blip r:embed="rId3">
              <a:extLst>
                <a:ext uri="{28A0092B-C50C-407E-A947-70E740481C1C}">
                  <a14:useLocalDpi xmlns:a14="http://schemas.microsoft.com/office/drawing/2010/main" val="0"/>
                </a:ext>
              </a:extLst>
            </a:blip>
            <a:srcRect r="63085" b="15948"/>
            <a:stretch/>
          </p:blipFill>
          <p:spPr>
            <a:xfrm>
              <a:off x="2580105" y="4549167"/>
              <a:ext cx="3154947" cy="824938"/>
            </a:xfrm>
            <a:prstGeom prst="rect">
              <a:avLst/>
            </a:prstGeom>
          </p:spPr>
        </p:pic>
        <p:sp>
          <p:nvSpPr>
            <p:cNvPr id="9" name="TextBox 8"/>
            <p:cNvSpPr txBox="1"/>
            <p:nvPr/>
          </p:nvSpPr>
          <p:spPr>
            <a:xfrm>
              <a:off x="5854363" y="4808204"/>
              <a:ext cx="944339" cy="400110"/>
            </a:xfrm>
            <a:prstGeom prst="rect">
              <a:avLst/>
            </a:prstGeom>
            <a:noFill/>
          </p:spPr>
          <p:txBody>
            <a:bodyPr wrap="none" rtlCol="0">
              <a:spAutoFit/>
            </a:bodyPr>
            <a:lstStyle/>
            <a:p>
              <a:r>
                <a:rPr lang="en-US" sz="2000" dirty="0" smtClean="0">
                  <a:latin typeface="Times New Roman"/>
                  <a:cs typeface="Times New Roman"/>
                </a:rPr>
                <a:t>(11-5b)</a:t>
              </a:r>
              <a:endParaRPr lang="en-US" sz="2000" dirty="0">
                <a:latin typeface="Times New Roman"/>
                <a:cs typeface="Times New Roman"/>
              </a:endParaRPr>
            </a:p>
          </p:txBody>
        </p:sp>
      </p:grpSp>
      <p:pic>
        <p:nvPicPr>
          <p:cNvPr id="10" name="Picture 9" descr="11_KeyEquation_05A.jpg"/>
          <p:cNvPicPr>
            <a:picLocks noChangeAspect="1"/>
          </p:cNvPicPr>
          <p:nvPr/>
        </p:nvPicPr>
        <p:blipFill rotWithShape="1">
          <a:blip r:embed="rId4">
            <a:extLst>
              <a:ext uri="{28A0092B-C50C-407E-A947-70E740481C1C}">
                <a14:useLocalDpi xmlns:a14="http://schemas.microsoft.com/office/drawing/2010/main" val="0"/>
              </a:ext>
            </a:extLst>
          </a:blip>
          <a:srcRect r="74426" b="15080"/>
          <a:stretch/>
        </p:blipFill>
        <p:spPr>
          <a:xfrm>
            <a:off x="2513266" y="5650884"/>
            <a:ext cx="2185737" cy="812746"/>
          </a:xfrm>
          <a:prstGeom prst="rect">
            <a:avLst/>
          </a:prstGeom>
        </p:spPr>
      </p:pic>
      <p:sp>
        <p:nvSpPr>
          <p:cNvPr id="11" name="TextBox 10"/>
          <p:cNvSpPr txBox="1"/>
          <p:nvPr/>
        </p:nvSpPr>
        <p:spPr>
          <a:xfrm>
            <a:off x="5818407" y="5904414"/>
            <a:ext cx="944339" cy="400110"/>
          </a:xfrm>
          <a:prstGeom prst="rect">
            <a:avLst/>
          </a:prstGeom>
          <a:noFill/>
        </p:spPr>
        <p:txBody>
          <a:bodyPr wrap="none" rtlCol="0">
            <a:spAutoFit/>
          </a:bodyPr>
          <a:lstStyle/>
          <a:p>
            <a:r>
              <a:rPr lang="en-US" sz="2000" dirty="0" smtClean="0">
                <a:latin typeface="Times New Roman"/>
                <a:cs typeface="Times New Roman"/>
              </a:rPr>
              <a:t>(11-5a)</a:t>
            </a:r>
            <a:endParaRPr lang="en-US" sz="2000" dirty="0">
              <a:latin typeface="Times New Roman"/>
              <a:cs typeface="Times New Roman"/>
            </a:endParaRPr>
          </a:p>
        </p:txBody>
      </p:sp>
    </p:spTree>
    <p:extLst>
      <p:ext uri="{BB962C8B-B14F-4D97-AF65-F5344CB8AC3E}">
        <p14:creationId xmlns:p14="http://schemas.microsoft.com/office/powerpoint/2010/main" val="1373490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11-3 The Period and Sinusoidal </a:t>
            </a:r>
            <a:r>
              <a:rPr lang="en-US" dirty="0" smtClean="0">
                <a:latin typeface="Times New Roman" charset="0"/>
                <a:cs typeface="Times New Roman" charset="0"/>
              </a:rPr>
              <a:t>Nature</a:t>
            </a:r>
            <a:br>
              <a:rPr lang="en-US" dirty="0" smtClean="0">
                <a:latin typeface="Times New Roman" charset="0"/>
                <a:cs typeface="Times New Roman" charset="0"/>
              </a:rPr>
            </a:br>
            <a:r>
              <a:rPr lang="en-US" dirty="0" smtClean="0">
                <a:latin typeface="Times New Roman" charset="0"/>
                <a:cs typeface="Times New Roman" charset="0"/>
              </a:rPr>
              <a:t>of </a:t>
            </a:r>
            <a:r>
              <a:rPr lang="en-US" dirty="0">
                <a:latin typeface="Times New Roman" charset="0"/>
                <a:cs typeface="Times New Roman" charset="0"/>
              </a:rPr>
              <a:t>SHM</a:t>
            </a:r>
          </a:p>
        </p:txBody>
      </p:sp>
      <p:sp>
        <p:nvSpPr>
          <p:cNvPr id="3" name="Content Placeholder 2"/>
          <p:cNvSpPr>
            <a:spLocks noGrp="1"/>
          </p:cNvSpPr>
          <p:nvPr>
            <p:ph idx="1"/>
          </p:nvPr>
        </p:nvSpPr>
        <p:spPr>
          <a:xfrm>
            <a:off x="3616158" y="1600200"/>
            <a:ext cx="5150555" cy="4843379"/>
          </a:xfrm>
        </p:spPr>
        <p:txBody>
          <a:bodyPr/>
          <a:lstStyle/>
          <a:p>
            <a:pPr marL="0" indent="0">
              <a:spcBef>
                <a:spcPct val="50000"/>
              </a:spcBef>
              <a:buNone/>
            </a:pPr>
            <a:r>
              <a:rPr lang="en-US" dirty="0">
                <a:latin typeface="Times New Roman" charset="0"/>
                <a:cs typeface="Times New Roman" charset="0"/>
              </a:rPr>
              <a:t>If we look at the projection onto the </a:t>
            </a:r>
            <a:r>
              <a:rPr lang="en-US" i="1" dirty="0">
                <a:latin typeface="Times New Roman" charset="0"/>
                <a:cs typeface="Times New Roman" charset="0"/>
              </a:rPr>
              <a:t>x</a:t>
            </a:r>
            <a:r>
              <a:rPr lang="en-US" dirty="0">
                <a:latin typeface="Times New Roman" charset="0"/>
                <a:cs typeface="Times New Roman" charset="0"/>
              </a:rPr>
              <a:t> axis of an object moving in a circle of radius </a:t>
            </a:r>
            <a:r>
              <a:rPr lang="en-US" i="1" dirty="0">
                <a:latin typeface="Times New Roman" charset="0"/>
                <a:cs typeface="Times New Roman" charset="0"/>
              </a:rPr>
              <a:t>A</a:t>
            </a:r>
            <a:r>
              <a:rPr lang="en-US" dirty="0">
                <a:latin typeface="Times New Roman" charset="0"/>
                <a:cs typeface="Times New Roman" charset="0"/>
              </a:rPr>
              <a:t> at a constant speed </a:t>
            </a:r>
            <a:r>
              <a:rPr lang="en-US" i="1" dirty="0" err="1">
                <a:latin typeface="Times New Roman" charset="0"/>
                <a:cs typeface="Times New Roman" charset="0"/>
              </a:rPr>
              <a:t>v</a:t>
            </a:r>
            <a:r>
              <a:rPr lang="en-US" baseline="-25000" dirty="0" err="1">
                <a:latin typeface="Times New Roman" charset="0"/>
                <a:cs typeface="Times New Roman" charset="0"/>
              </a:rPr>
              <a:t>max</a:t>
            </a:r>
            <a:r>
              <a:rPr lang="en-US" dirty="0">
                <a:latin typeface="Times New Roman" charset="0"/>
                <a:cs typeface="Times New Roman" charset="0"/>
              </a:rPr>
              <a:t>, we find that the </a:t>
            </a:r>
            <a:r>
              <a:rPr lang="en-US" i="1" dirty="0">
                <a:latin typeface="Times New Roman" charset="0"/>
                <a:cs typeface="Times New Roman" charset="0"/>
              </a:rPr>
              <a:t>x</a:t>
            </a:r>
            <a:r>
              <a:rPr lang="en-US" dirty="0">
                <a:latin typeface="Times New Roman" charset="0"/>
                <a:cs typeface="Times New Roman" charset="0"/>
              </a:rPr>
              <a:t> component of its velocity varies as</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This </a:t>
            </a:r>
            <a:r>
              <a:rPr lang="en-US" dirty="0">
                <a:latin typeface="Times New Roman" charset="0"/>
                <a:cs typeface="Times New Roman" charset="0"/>
              </a:rPr>
              <a:t>is identical to SHM</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3" name="Group 12"/>
          <p:cNvGrpSpPr/>
          <p:nvPr/>
        </p:nvGrpSpPr>
        <p:grpSpPr>
          <a:xfrm>
            <a:off x="3582739" y="4141427"/>
            <a:ext cx="4218597" cy="824938"/>
            <a:chOff x="3582739" y="4141427"/>
            <a:chExt cx="4218597" cy="824938"/>
          </a:xfrm>
        </p:grpSpPr>
        <p:pic>
          <p:nvPicPr>
            <p:cNvPr id="8" name="Picture 7" descr="11_KeyEquation_05B.jpg"/>
            <p:cNvPicPr>
              <a:picLocks noChangeAspect="1"/>
            </p:cNvPicPr>
            <p:nvPr/>
          </p:nvPicPr>
          <p:blipFill rotWithShape="1">
            <a:blip r:embed="rId2">
              <a:extLst>
                <a:ext uri="{28A0092B-C50C-407E-A947-70E740481C1C}">
                  <a14:useLocalDpi xmlns:a14="http://schemas.microsoft.com/office/drawing/2010/main" val="0"/>
                </a:ext>
              </a:extLst>
            </a:blip>
            <a:srcRect r="63085" b="15948"/>
            <a:stretch/>
          </p:blipFill>
          <p:spPr>
            <a:xfrm>
              <a:off x="3582739" y="4141427"/>
              <a:ext cx="3154947" cy="824938"/>
            </a:xfrm>
            <a:prstGeom prst="rect">
              <a:avLst/>
            </a:prstGeom>
          </p:spPr>
        </p:pic>
        <p:sp>
          <p:nvSpPr>
            <p:cNvPr id="9" name="TextBox 8"/>
            <p:cNvSpPr txBox="1"/>
            <p:nvPr/>
          </p:nvSpPr>
          <p:spPr>
            <a:xfrm>
              <a:off x="6856997" y="4400464"/>
              <a:ext cx="944339" cy="400110"/>
            </a:xfrm>
            <a:prstGeom prst="rect">
              <a:avLst/>
            </a:prstGeom>
            <a:noFill/>
          </p:spPr>
          <p:txBody>
            <a:bodyPr wrap="none" rtlCol="0">
              <a:spAutoFit/>
            </a:bodyPr>
            <a:lstStyle/>
            <a:p>
              <a:r>
                <a:rPr lang="en-US" sz="2000" dirty="0" smtClean="0">
                  <a:latin typeface="Times New Roman"/>
                  <a:cs typeface="Times New Roman"/>
                </a:rPr>
                <a:t>(11-5b)</a:t>
              </a:r>
              <a:endParaRPr lang="en-US" sz="2000" dirty="0">
                <a:latin typeface="Times New Roman"/>
                <a:cs typeface="Times New Roman"/>
              </a:endParaRPr>
            </a:p>
          </p:txBody>
        </p:sp>
      </p:grpSp>
      <p:pic>
        <p:nvPicPr>
          <p:cNvPr id="11" name="Picture 10" descr="11_07_FigureA.jpg"/>
          <p:cNvPicPr>
            <a:picLocks noChangeAspect="1"/>
          </p:cNvPicPr>
          <p:nvPr/>
        </p:nvPicPr>
        <p:blipFill rotWithShape="1">
          <a:blip r:embed="rId3">
            <a:extLst>
              <a:ext uri="{28A0092B-C50C-407E-A947-70E740481C1C}">
                <a14:useLocalDpi xmlns:a14="http://schemas.microsoft.com/office/drawing/2010/main" val="0"/>
              </a:ext>
            </a:extLst>
          </a:blip>
          <a:srcRect b="2478"/>
          <a:stretch/>
        </p:blipFill>
        <p:spPr>
          <a:xfrm>
            <a:off x="447675" y="1517316"/>
            <a:ext cx="2424197" cy="3469106"/>
          </a:xfrm>
          <a:prstGeom prst="rect">
            <a:avLst/>
          </a:prstGeom>
        </p:spPr>
      </p:pic>
      <p:pic>
        <p:nvPicPr>
          <p:cNvPr id="12" name="Picture 11" descr="11_07_FigureB.jpg"/>
          <p:cNvPicPr>
            <a:picLocks noChangeAspect="1"/>
          </p:cNvPicPr>
          <p:nvPr/>
        </p:nvPicPr>
        <p:blipFill rotWithShape="1">
          <a:blip r:embed="rId4">
            <a:extLst>
              <a:ext uri="{28A0092B-C50C-407E-A947-70E740481C1C}">
                <a14:useLocalDpi xmlns:a14="http://schemas.microsoft.com/office/drawing/2010/main" val="0"/>
              </a:ext>
            </a:extLst>
          </a:blip>
          <a:srcRect b="5969"/>
          <a:stretch/>
        </p:blipFill>
        <p:spPr>
          <a:xfrm>
            <a:off x="562750" y="5159889"/>
            <a:ext cx="2187047" cy="1263637"/>
          </a:xfrm>
          <a:prstGeom prst="rect">
            <a:avLst/>
          </a:prstGeom>
        </p:spPr>
      </p:pic>
    </p:spTree>
    <p:extLst>
      <p:ext uri="{BB962C8B-B14F-4D97-AF65-F5344CB8AC3E}">
        <p14:creationId xmlns:p14="http://schemas.microsoft.com/office/powerpoint/2010/main" val="516044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11-3 The Period and Sinusoidal Nature</a:t>
            </a:r>
            <a:br>
              <a:rPr lang="en-US" dirty="0">
                <a:latin typeface="Times New Roman" charset="0"/>
                <a:cs typeface="Times New Roman" charset="0"/>
              </a:rPr>
            </a:br>
            <a:r>
              <a:rPr lang="en-US" dirty="0">
                <a:latin typeface="Times New Roman" charset="0"/>
                <a:cs typeface="Times New Roman" charset="0"/>
              </a:rPr>
              <a:t>of SHM</a:t>
            </a:r>
            <a:endParaRPr lang="en-US" dirty="0"/>
          </a:p>
        </p:txBody>
      </p:sp>
      <p:sp>
        <p:nvSpPr>
          <p:cNvPr id="3" name="Content Placeholder 2"/>
          <p:cNvSpPr>
            <a:spLocks noGrp="1"/>
          </p:cNvSpPr>
          <p:nvPr>
            <p:ph idx="1"/>
          </p:nvPr>
        </p:nvSpPr>
        <p:spPr>
          <a:xfrm>
            <a:off x="447675" y="1600200"/>
            <a:ext cx="8239125" cy="4525963"/>
          </a:xfrm>
        </p:spPr>
        <p:txBody>
          <a:bodyPr/>
          <a:lstStyle/>
          <a:p>
            <a:pPr marL="0" indent="0">
              <a:spcBef>
                <a:spcPct val="50000"/>
              </a:spcBef>
              <a:buNone/>
            </a:pPr>
            <a:r>
              <a:rPr lang="en-US" dirty="0">
                <a:latin typeface="Times New Roman" charset="0"/>
                <a:cs typeface="Times New Roman" charset="0"/>
              </a:rPr>
              <a:t>Therefore, we can use the period and frequency of a particle moving in a circle to find the period and frequency</a:t>
            </a:r>
            <a:r>
              <a:rPr lang="en-US" dirty="0" smtClean="0">
                <a:latin typeface="Times New Roman" charset="0"/>
                <a:cs typeface="Times New Roman" charset="0"/>
              </a:rPr>
              <a:t>: </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1_KeyEquation_06B.jpg"/>
          <p:cNvPicPr>
            <a:picLocks noChangeAspect="1"/>
          </p:cNvPicPr>
          <p:nvPr/>
        </p:nvPicPr>
        <p:blipFill rotWithShape="1">
          <a:blip r:embed="rId2">
            <a:extLst>
              <a:ext uri="{28A0092B-C50C-407E-A947-70E740481C1C}">
                <a14:useLocalDpi xmlns:a14="http://schemas.microsoft.com/office/drawing/2010/main" val="0"/>
              </a:ext>
            </a:extLst>
          </a:blip>
          <a:srcRect r="66714" b="16650"/>
          <a:stretch/>
        </p:blipFill>
        <p:spPr>
          <a:xfrm>
            <a:off x="2572584" y="4736539"/>
            <a:ext cx="2844781" cy="818041"/>
          </a:xfrm>
          <a:prstGeom prst="rect">
            <a:avLst/>
          </a:prstGeom>
        </p:spPr>
      </p:pic>
      <p:sp>
        <p:nvSpPr>
          <p:cNvPr id="8" name="TextBox 7"/>
          <p:cNvSpPr txBox="1"/>
          <p:nvPr/>
        </p:nvSpPr>
        <p:spPr>
          <a:xfrm>
            <a:off x="5570587" y="4955254"/>
            <a:ext cx="944339" cy="400110"/>
          </a:xfrm>
          <a:prstGeom prst="rect">
            <a:avLst/>
          </a:prstGeom>
          <a:noFill/>
        </p:spPr>
        <p:txBody>
          <a:bodyPr wrap="none" rtlCol="0">
            <a:spAutoFit/>
          </a:bodyPr>
          <a:lstStyle/>
          <a:p>
            <a:r>
              <a:rPr lang="en-US" sz="2000" dirty="0" smtClean="0">
                <a:latin typeface="Times New Roman"/>
                <a:cs typeface="Times New Roman"/>
              </a:rPr>
              <a:t>(11-6b)</a:t>
            </a:r>
            <a:endParaRPr lang="en-US" sz="2000" dirty="0">
              <a:latin typeface="Times New Roman"/>
              <a:cs typeface="Times New Roman"/>
            </a:endParaRPr>
          </a:p>
        </p:txBody>
      </p:sp>
      <p:grpSp>
        <p:nvGrpSpPr>
          <p:cNvPr id="7" name="Group 6"/>
          <p:cNvGrpSpPr/>
          <p:nvPr/>
        </p:nvGrpSpPr>
        <p:grpSpPr>
          <a:xfrm>
            <a:off x="2572584" y="3188369"/>
            <a:ext cx="3955717" cy="762000"/>
            <a:chOff x="447675" y="3429000"/>
            <a:chExt cx="3955717" cy="762000"/>
          </a:xfrm>
        </p:grpSpPr>
        <p:pic>
          <p:nvPicPr>
            <p:cNvPr id="5" name="Picture 4" descr="11_KeyEquation_06A.jpg"/>
            <p:cNvPicPr>
              <a:picLocks noChangeAspect="1"/>
            </p:cNvPicPr>
            <p:nvPr/>
          </p:nvPicPr>
          <p:blipFill rotWithShape="1">
            <a:blip r:embed="rId3">
              <a:extLst>
                <a:ext uri="{28A0092B-C50C-407E-A947-70E740481C1C}">
                  <a14:useLocalDpi xmlns:a14="http://schemas.microsoft.com/office/drawing/2010/main" val="0"/>
                </a:ext>
              </a:extLst>
            </a:blip>
            <a:srcRect r="76616" b="14966"/>
            <a:stretch/>
          </p:blipFill>
          <p:spPr>
            <a:xfrm>
              <a:off x="447675" y="3429000"/>
              <a:ext cx="1998579" cy="762000"/>
            </a:xfrm>
            <a:prstGeom prst="rect">
              <a:avLst/>
            </a:prstGeom>
          </p:spPr>
        </p:pic>
        <p:sp>
          <p:nvSpPr>
            <p:cNvPr id="9" name="TextBox 8"/>
            <p:cNvSpPr txBox="1"/>
            <p:nvPr/>
          </p:nvSpPr>
          <p:spPr>
            <a:xfrm>
              <a:off x="3459053" y="3625096"/>
              <a:ext cx="944339" cy="400110"/>
            </a:xfrm>
            <a:prstGeom prst="rect">
              <a:avLst/>
            </a:prstGeom>
            <a:noFill/>
          </p:spPr>
          <p:txBody>
            <a:bodyPr wrap="none" rtlCol="0">
              <a:spAutoFit/>
            </a:bodyPr>
            <a:lstStyle/>
            <a:p>
              <a:r>
                <a:rPr lang="en-US" sz="2000" dirty="0" smtClean="0">
                  <a:latin typeface="Times New Roman"/>
                  <a:cs typeface="Times New Roman"/>
                </a:rPr>
                <a:t>(11-6a)</a:t>
              </a:r>
              <a:endParaRPr lang="en-US" sz="2000" dirty="0">
                <a:latin typeface="Times New Roman"/>
                <a:cs typeface="Times New Roman"/>
              </a:endParaRPr>
            </a:p>
          </p:txBody>
        </p:sp>
      </p:grpSp>
    </p:spTree>
    <p:extLst>
      <p:ext uri="{BB962C8B-B14F-4D97-AF65-F5344CB8AC3E}">
        <p14:creationId xmlns:p14="http://schemas.microsoft.com/office/powerpoint/2010/main" val="439798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11-3 The Period and Sinusoidal Nature</a:t>
            </a:r>
            <a:br>
              <a:rPr lang="en-US" dirty="0">
                <a:latin typeface="Times New Roman" charset="0"/>
                <a:cs typeface="Times New Roman" charset="0"/>
              </a:rPr>
            </a:br>
            <a:r>
              <a:rPr lang="en-US" dirty="0">
                <a:latin typeface="Times New Roman" charset="0"/>
                <a:cs typeface="Times New Roman" charset="0"/>
              </a:rPr>
              <a:t>of </a:t>
            </a:r>
            <a:r>
              <a:rPr lang="en-US" dirty="0" smtClean="0">
                <a:latin typeface="Times New Roman" charset="0"/>
                <a:cs typeface="Times New Roman" charset="0"/>
              </a:rPr>
              <a:t>SHM</a:t>
            </a:r>
            <a:endParaRPr lang="en-US" dirty="0"/>
          </a:p>
        </p:txBody>
      </p:sp>
      <p:sp>
        <p:nvSpPr>
          <p:cNvPr id="3" name="Content Placeholder 2"/>
          <p:cNvSpPr>
            <a:spLocks noGrp="1"/>
          </p:cNvSpPr>
          <p:nvPr>
            <p:ph idx="1"/>
          </p:nvPr>
        </p:nvSpPr>
        <p:spPr>
          <a:xfrm>
            <a:off x="457199" y="1600200"/>
            <a:ext cx="8225589" cy="4525963"/>
          </a:xfrm>
        </p:spPr>
        <p:txBody>
          <a:bodyPr>
            <a:noAutofit/>
          </a:bodyPr>
          <a:lstStyle/>
          <a:p>
            <a:pPr marL="0" indent="0">
              <a:spcBef>
                <a:spcPct val="50000"/>
              </a:spcBef>
              <a:buNone/>
            </a:pPr>
            <a:r>
              <a:rPr lang="en-US" dirty="0">
                <a:latin typeface="Times New Roman" charset="0"/>
                <a:cs typeface="Times New Roman" charset="0"/>
              </a:rPr>
              <a:t>We can similarly find the position as a function of time: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8" name="Picture 7" descr="11_KeyEquation_08C.jpg"/>
          <p:cNvPicPr>
            <a:picLocks noChangeAspect="1"/>
          </p:cNvPicPr>
          <p:nvPr/>
        </p:nvPicPr>
        <p:blipFill rotWithShape="1">
          <a:blip r:embed="rId2">
            <a:extLst>
              <a:ext uri="{28A0092B-C50C-407E-A947-70E740481C1C}">
                <a14:useLocalDpi xmlns:a14="http://schemas.microsoft.com/office/drawing/2010/main" val="0"/>
              </a:ext>
            </a:extLst>
          </a:blip>
          <a:srcRect r="68482" b="26325"/>
          <a:stretch/>
        </p:blipFill>
        <p:spPr>
          <a:xfrm>
            <a:off x="2620217" y="4671433"/>
            <a:ext cx="2693737" cy="395226"/>
          </a:xfrm>
          <a:prstGeom prst="rect">
            <a:avLst/>
          </a:prstGeom>
        </p:spPr>
      </p:pic>
      <p:sp>
        <p:nvSpPr>
          <p:cNvPr id="9" name="TextBox 8"/>
          <p:cNvSpPr txBox="1"/>
          <p:nvPr/>
        </p:nvSpPr>
        <p:spPr>
          <a:xfrm>
            <a:off x="5443600" y="4641124"/>
            <a:ext cx="929937" cy="400110"/>
          </a:xfrm>
          <a:prstGeom prst="rect">
            <a:avLst/>
          </a:prstGeom>
          <a:noFill/>
        </p:spPr>
        <p:txBody>
          <a:bodyPr wrap="none" rtlCol="0">
            <a:spAutoFit/>
          </a:bodyPr>
          <a:lstStyle/>
          <a:p>
            <a:r>
              <a:rPr lang="en-US" sz="2000" dirty="0" smtClean="0">
                <a:latin typeface="Times New Roman"/>
                <a:cs typeface="Times New Roman"/>
              </a:rPr>
              <a:t>(11-8c)</a:t>
            </a:r>
            <a:endParaRPr lang="en-US" sz="2000" dirty="0">
              <a:latin typeface="Times New Roman"/>
              <a:cs typeface="Times New Roman"/>
            </a:endParaRPr>
          </a:p>
        </p:txBody>
      </p:sp>
      <p:grpSp>
        <p:nvGrpSpPr>
          <p:cNvPr id="13" name="Group 12"/>
          <p:cNvGrpSpPr/>
          <p:nvPr/>
        </p:nvGrpSpPr>
        <p:grpSpPr>
          <a:xfrm>
            <a:off x="2620217" y="3618441"/>
            <a:ext cx="3747681" cy="400110"/>
            <a:chOff x="0" y="4500729"/>
            <a:chExt cx="3747681" cy="400110"/>
          </a:xfrm>
        </p:grpSpPr>
        <p:pic>
          <p:nvPicPr>
            <p:cNvPr id="7" name="Picture 6" descr="11_KeyEquation_08B.jpg"/>
            <p:cNvPicPr>
              <a:picLocks noChangeAspect="1"/>
            </p:cNvPicPr>
            <p:nvPr/>
          </p:nvPicPr>
          <p:blipFill rotWithShape="1">
            <a:blip r:embed="rId3">
              <a:extLst>
                <a:ext uri="{28A0092B-C50C-407E-A947-70E740481C1C}">
                  <a14:useLocalDpi xmlns:a14="http://schemas.microsoft.com/office/drawing/2010/main" val="0"/>
                </a:ext>
              </a:extLst>
            </a:blip>
            <a:srcRect r="70593" b="30064"/>
            <a:stretch/>
          </p:blipFill>
          <p:spPr>
            <a:xfrm>
              <a:off x="0" y="4524355"/>
              <a:ext cx="2513263" cy="375171"/>
            </a:xfrm>
            <a:prstGeom prst="rect">
              <a:avLst/>
            </a:prstGeom>
          </p:spPr>
        </p:pic>
        <p:sp>
          <p:nvSpPr>
            <p:cNvPr id="10" name="TextBox 9"/>
            <p:cNvSpPr txBox="1"/>
            <p:nvPr/>
          </p:nvSpPr>
          <p:spPr>
            <a:xfrm>
              <a:off x="2803342" y="4500729"/>
              <a:ext cx="944339" cy="400110"/>
            </a:xfrm>
            <a:prstGeom prst="rect">
              <a:avLst/>
            </a:prstGeom>
            <a:noFill/>
          </p:spPr>
          <p:txBody>
            <a:bodyPr wrap="none" rtlCol="0">
              <a:spAutoFit/>
            </a:bodyPr>
            <a:lstStyle/>
            <a:p>
              <a:r>
                <a:rPr lang="en-US" sz="2000" dirty="0" smtClean="0">
                  <a:latin typeface="Times New Roman"/>
                  <a:cs typeface="Times New Roman"/>
                </a:rPr>
                <a:t>(11-8b)</a:t>
              </a:r>
              <a:endParaRPr lang="en-US" sz="2000" dirty="0">
                <a:latin typeface="Times New Roman"/>
                <a:cs typeface="Times New Roman"/>
              </a:endParaRPr>
            </a:p>
          </p:txBody>
        </p:sp>
      </p:grpSp>
      <p:grpSp>
        <p:nvGrpSpPr>
          <p:cNvPr id="12" name="Group 11"/>
          <p:cNvGrpSpPr/>
          <p:nvPr/>
        </p:nvGrpSpPr>
        <p:grpSpPr>
          <a:xfrm>
            <a:off x="2620217" y="2589075"/>
            <a:ext cx="3753331" cy="400110"/>
            <a:chOff x="0" y="3471363"/>
            <a:chExt cx="3753331" cy="400110"/>
          </a:xfrm>
        </p:grpSpPr>
        <p:pic>
          <p:nvPicPr>
            <p:cNvPr id="6" name="Picture 5" descr="11_KeyEquation_08A.jpg"/>
            <p:cNvPicPr>
              <a:picLocks noChangeAspect="1"/>
            </p:cNvPicPr>
            <p:nvPr/>
          </p:nvPicPr>
          <p:blipFill rotWithShape="1">
            <a:blip r:embed="rId4">
              <a:extLst>
                <a:ext uri="{28A0092B-C50C-407E-A947-70E740481C1C}">
                  <a14:useLocalDpi xmlns:a14="http://schemas.microsoft.com/office/drawing/2010/main" val="0"/>
                </a:ext>
              </a:extLst>
            </a:blip>
            <a:srcRect r="76772" b="30650"/>
            <a:stretch/>
          </p:blipFill>
          <p:spPr>
            <a:xfrm>
              <a:off x="0" y="3497446"/>
              <a:ext cx="1985211" cy="359343"/>
            </a:xfrm>
            <a:prstGeom prst="rect">
              <a:avLst/>
            </a:prstGeom>
          </p:spPr>
        </p:pic>
        <p:sp>
          <p:nvSpPr>
            <p:cNvPr id="11" name="TextBox 10"/>
            <p:cNvSpPr txBox="1"/>
            <p:nvPr/>
          </p:nvSpPr>
          <p:spPr>
            <a:xfrm>
              <a:off x="2823394" y="3471363"/>
              <a:ext cx="929937" cy="400110"/>
            </a:xfrm>
            <a:prstGeom prst="rect">
              <a:avLst/>
            </a:prstGeom>
            <a:noFill/>
          </p:spPr>
          <p:txBody>
            <a:bodyPr wrap="none" rtlCol="0">
              <a:spAutoFit/>
            </a:bodyPr>
            <a:lstStyle/>
            <a:p>
              <a:r>
                <a:rPr lang="en-US" sz="2000" dirty="0" smtClean="0">
                  <a:latin typeface="Times New Roman"/>
                  <a:cs typeface="Times New Roman"/>
                </a:rPr>
                <a:t>(11-8a)</a:t>
              </a:r>
              <a:endParaRPr lang="en-US" sz="2000" dirty="0">
                <a:latin typeface="Times New Roman"/>
                <a:cs typeface="Times New Roman"/>
              </a:endParaRPr>
            </a:p>
          </p:txBody>
        </p:sp>
      </p:grpSp>
    </p:spTree>
    <p:extLst>
      <p:ext uri="{BB962C8B-B14F-4D97-AF65-F5344CB8AC3E}">
        <p14:creationId xmlns:p14="http://schemas.microsoft.com/office/powerpoint/2010/main" val="2313120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11-3 The Period and Sinusoidal Nature</a:t>
            </a:r>
            <a:br>
              <a:rPr lang="en-US" dirty="0">
                <a:latin typeface="Times New Roman" charset="0"/>
                <a:cs typeface="Times New Roman" charset="0"/>
              </a:rPr>
            </a:br>
            <a:r>
              <a:rPr lang="en-US" dirty="0">
                <a:latin typeface="Times New Roman" charset="0"/>
                <a:cs typeface="Times New Roman" charset="0"/>
              </a:rPr>
              <a:t>of SHM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1_08_Figure.jpg"/>
          <p:cNvPicPr>
            <a:picLocks noChangeAspect="1"/>
          </p:cNvPicPr>
          <p:nvPr/>
        </p:nvPicPr>
        <p:blipFill rotWithShape="1">
          <a:blip r:embed="rId2">
            <a:extLst>
              <a:ext uri="{28A0092B-C50C-407E-A947-70E740481C1C}">
                <a14:useLocalDpi xmlns:a14="http://schemas.microsoft.com/office/drawing/2010/main" val="0"/>
              </a:ext>
            </a:extLst>
          </a:blip>
          <a:srcRect b="3752"/>
          <a:stretch/>
        </p:blipFill>
        <p:spPr>
          <a:xfrm>
            <a:off x="447676" y="1647687"/>
            <a:ext cx="3451294" cy="2855254"/>
          </a:xfrm>
          <a:prstGeom prst="rect">
            <a:avLst/>
          </a:prstGeom>
        </p:spPr>
      </p:pic>
      <p:pic>
        <p:nvPicPr>
          <p:cNvPr id="8" name="Picture 7" descr="11_09_Figure.jpg"/>
          <p:cNvPicPr>
            <a:picLocks noChangeAspect="1"/>
          </p:cNvPicPr>
          <p:nvPr/>
        </p:nvPicPr>
        <p:blipFill rotWithShape="1">
          <a:blip r:embed="rId3">
            <a:extLst>
              <a:ext uri="{28A0092B-C50C-407E-A947-70E740481C1C}">
                <a14:useLocalDpi xmlns:a14="http://schemas.microsoft.com/office/drawing/2010/main" val="0"/>
              </a:ext>
            </a:extLst>
          </a:blip>
          <a:srcRect b="6505"/>
          <a:stretch/>
        </p:blipFill>
        <p:spPr>
          <a:xfrm>
            <a:off x="617462" y="4799263"/>
            <a:ext cx="3219275" cy="1584337"/>
          </a:xfrm>
          <a:prstGeom prst="rect">
            <a:avLst/>
          </a:prstGeom>
        </p:spPr>
      </p:pic>
      <p:sp>
        <p:nvSpPr>
          <p:cNvPr id="3" name="Content Placeholder 2"/>
          <p:cNvSpPr>
            <a:spLocks noGrp="1"/>
          </p:cNvSpPr>
          <p:nvPr>
            <p:ph idx="1"/>
          </p:nvPr>
        </p:nvSpPr>
        <p:spPr>
          <a:xfrm>
            <a:off x="4491038" y="1597526"/>
            <a:ext cx="4195762" cy="4528637"/>
          </a:xfrm>
        </p:spPr>
        <p:txBody>
          <a:bodyPr/>
          <a:lstStyle/>
          <a:p>
            <a:pPr marL="0" indent="0">
              <a:spcBef>
                <a:spcPct val="50000"/>
              </a:spcBef>
              <a:buNone/>
            </a:pPr>
            <a:r>
              <a:rPr lang="en-US" dirty="0">
                <a:latin typeface="Times New Roman" charset="0"/>
                <a:cs typeface="Times New Roman" charset="0"/>
              </a:rPr>
              <a:t>The top curve is a graph of the previous equation.</a:t>
            </a:r>
          </a:p>
          <a:p>
            <a:pPr marL="0" indent="0">
              <a:spcBef>
                <a:spcPct val="50000"/>
              </a:spcBef>
              <a:buNone/>
            </a:pPr>
            <a:r>
              <a:rPr lang="en-US" dirty="0" smtClean="0">
                <a:latin typeface="Times New Roman" charset="0"/>
                <a:cs typeface="Times New Roman" charset="0"/>
              </a:rPr>
              <a:t>The </a:t>
            </a:r>
            <a:r>
              <a:rPr lang="en-US" dirty="0">
                <a:latin typeface="Times New Roman" charset="0"/>
                <a:cs typeface="Times New Roman" charset="0"/>
              </a:rPr>
              <a:t>bottom curve is </a:t>
            </a:r>
            <a:r>
              <a:rPr lang="en-US" dirty="0" smtClean="0">
                <a:latin typeface="Times New Roman" charset="0"/>
                <a:cs typeface="Times New Roman" charset="0"/>
              </a:rPr>
              <a:t>the same</a:t>
            </a:r>
            <a:r>
              <a:rPr lang="en-US" dirty="0">
                <a:latin typeface="Times New Roman" charset="0"/>
                <a:cs typeface="Times New Roman" charset="0"/>
              </a:rPr>
              <a:t>, but shifted ¼ </a:t>
            </a:r>
            <a:r>
              <a:rPr lang="en-US" dirty="0" smtClean="0">
                <a:latin typeface="Times New Roman" charset="0"/>
                <a:cs typeface="Times New Roman" charset="0"/>
              </a:rPr>
              <a:t>period </a:t>
            </a:r>
            <a:r>
              <a:rPr lang="en-US" dirty="0">
                <a:latin typeface="Times New Roman" charset="0"/>
                <a:cs typeface="Times New Roman" charset="0"/>
              </a:rPr>
              <a:t>so that it is a </a:t>
            </a:r>
            <a:r>
              <a:rPr lang="en-US" dirty="0" smtClean="0">
                <a:latin typeface="Times New Roman" charset="0"/>
                <a:cs typeface="Times New Roman" charset="0"/>
              </a:rPr>
              <a:t>sine function </a:t>
            </a:r>
            <a:r>
              <a:rPr lang="en-US" dirty="0">
                <a:latin typeface="Times New Roman" charset="0"/>
                <a:cs typeface="Times New Roman" charset="0"/>
              </a:rPr>
              <a:t>rather than </a:t>
            </a:r>
            <a:r>
              <a:rPr lang="en-US" dirty="0" smtClean="0">
                <a:latin typeface="Times New Roman" charset="0"/>
                <a:cs typeface="Times New Roman" charset="0"/>
              </a:rPr>
              <a:t>a cosine.</a:t>
            </a:r>
            <a:endParaRPr lang="en-US" dirty="0">
              <a:latin typeface="Times New Roman" charset="0"/>
              <a:cs typeface="Times New Roman" charset="0"/>
            </a:endParaRPr>
          </a:p>
        </p:txBody>
      </p:sp>
    </p:spTree>
    <p:extLst>
      <p:ext uri="{BB962C8B-B14F-4D97-AF65-F5344CB8AC3E}">
        <p14:creationId xmlns:p14="http://schemas.microsoft.com/office/powerpoint/2010/main" val="949377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11-3 The Period and Sinusoidal Nature</a:t>
            </a:r>
            <a:br>
              <a:rPr lang="en-US" dirty="0">
                <a:latin typeface="Times New Roman" charset="0"/>
                <a:cs typeface="Times New Roman" charset="0"/>
              </a:rPr>
            </a:br>
            <a:r>
              <a:rPr lang="en-US" dirty="0">
                <a:latin typeface="Times New Roman" charset="0"/>
                <a:cs typeface="Times New Roman" charset="0"/>
              </a:rPr>
              <a:t>of </a:t>
            </a:r>
            <a:r>
              <a:rPr lang="en-US" dirty="0" smtClean="0">
                <a:latin typeface="Times New Roman" charset="0"/>
                <a:cs typeface="Times New Roman" charset="0"/>
              </a:rPr>
              <a:t>SHM</a:t>
            </a:r>
            <a:endParaRPr lang="en-US" dirty="0"/>
          </a:p>
        </p:txBody>
      </p:sp>
      <p:sp>
        <p:nvSpPr>
          <p:cNvPr id="3" name="Content Placeholder 2"/>
          <p:cNvSpPr>
            <a:spLocks noGrp="1"/>
          </p:cNvSpPr>
          <p:nvPr>
            <p:ph idx="1"/>
          </p:nvPr>
        </p:nvSpPr>
        <p:spPr>
          <a:xfrm>
            <a:off x="3769321" y="1600200"/>
            <a:ext cx="4913467" cy="4525963"/>
          </a:xfrm>
        </p:spPr>
        <p:txBody>
          <a:bodyPr/>
          <a:lstStyle/>
          <a:p>
            <a:pPr marL="0" indent="0">
              <a:spcBef>
                <a:spcPct val="50000"/>
              </a:spcBef>
              <a:buNone/>
            </a:pPr>
            <a:r>
              <a:rPr lang="en-US" dirty="0">
                <a:latin typeface="Times New Roman" charset="0"/>
                <a:cs typeface="Times New Roman" charset="0"/>
              </a:rPr>
              <a:t>The velocity and acceleration can be calculated as functions of time; the results are below, and are plotted at left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1_10_Figure.jpg"/>
          <p:cNvPicPr>
            <a:picLocks noChangeAspect="1"/>
          </p:cNvPicPr>
          <p:nvPr/>
        </p:nvPicPr>
        <p:blipFill rotWithShape="1">
          <a:blip r:embed="rId2">
            <a:extLst>
              <a:ext uri="{28A0092B-C50C-407E-A947-70E740481C1C}">
                <a14:useLocalDpi xmlns:a14="http://schemas.microsoft.com/office/drawing/2010/main" val="0"/>
              </a:ext>
            </a:extLst>
          </a:blip>
          <a:srcRect b="2538"/>
          <a:stretch/>
        </p:blipFill>
        <p:spPr>
          <a:xfrm>
            <a:off x="461259" y="1724794"/>
            <a:ext cx="2922605" cy="4598353"/>
          </a:xfrm>
          <a:prstGeom prst="rect">
            <a:avLst/>
          </a:prstGeom>
        </p:spPr>
      </p:pic>
      <p:grpSp>
        <p:nvGrpSpPr>
          <p:cNvPr id="12" name="Group 11"/>
          <p:cNvGrpSpPr/>
          <p:nvPr/>
        </p:nvGrpSpPr>
        <p:grpSpPr>
          <a:xfrm>
            <a:off x="3791981" y="4606666"/>
            <a:ext cx="4906108" cy="453210"/>
            <a:chOff x="3209535" y="4735710"/>
            <a:chExt cx="5567812" cy="514336"/>
          </a:xfrm>
        </p:grpSpPr>
        <p:pic>
          <p:nvPicPr>
            <p:cNvPr id="7" name="Picture 6" descr="11_KeyEquation_10.jpg"/>
            <p:cNvPicPr>
              <a:picLocks noChangeAspect="1"/>
            </p:cNvPicPr>
            <p:nvPr/>
          </p:nvPicPr>
          <p:blipFill rotWithShape="1">
            <a:blip r:embed="rId3">
              <a:extLst>
                <a:ext uri="{28A0092B-C50C-407E-A947-70E740481C1C}">
                  <a14:useLocalDpi xmlns:a14="http://schemas.microsoft.com/office/drawing/2010/main" val="0"/>
                </a:ext>
              </a:extLst>
            </a:blip>
            <a:srcRect r="20726" b="17033"/>
            <a:stretch/>
          </p:blipFill>
          <p:spPr>
            <a:xfrm>
              <a:off x="3209535" y="4735710"/>
              <a:ext cx="4503344" cy="514336"/>
            </a:xfrm>
            <a:prstGeom prst="rect">
              <a:avLst/>
            </a:prstGeom>
          </p:spPr>
        </p:pic>
        <p:sp>
          <p:nvSpPr>
            <p:cNvPr id="9" name="TextBox 8"/>
            <p:cNvSpPr txBox="1"/>
            <p:nvPr/>
          </p:nvSpPr>
          <p:spPr>
            <a:xfrm>
              <a:off x="7984943" y="4817711"/>
              <a:ext cx="792404" cy="338554"/>
            </a:xfrm>
            <a:prstGeom prst="rect">
              <a:avLst/>
            </a:prstGeom>
            <a:noFill/>
          </p:spPr>
          <p:txBody>
            <a:bodyPr wrap="none" rtlCol="0">
              <a:spAutoFit/>
            </a:bodyPr>
            <a:lstStyle/>
            <a:p>
              <a:r>
                <a:rPr lang="en-US" sz="1600" dirty="0" smtClean="0">
                  <a:latin typeface="Times New Roman"/>
                  <a:cs typeface="Times New Roman"/>
                </a:rPr>
                <a:t>(11-10)</a:t>
              </a:r>
              <a:endParaRPr lang="en-US" sz="1600" dirty="0">
                <a:latin typeface="Times New Roman"/>
                <a:cs typeface="Times New Roman"/>
              </a:endParaRPr>
            </a:p>
          </p:txBody>
        </p:sp>
      </p:grpSp>
      <p:grpSp>
        <p:nvGrpSpPr>
          <p:cNvPr id="11" name="Group 10"/>
          <p:cNvGrpSpPr/>
          <p:nvPr/>
        </p:nvGrpSpPr>
        <p:grpSpPr>
          <a:xfrm>
            <a:off x="3767776" y="3785362"/>
            <a:ext cx="4945820" cy="298319"/>
            <a:chOff x="3834907" y="3880447"/>
            <a:chExt cx="5612875" cy="338554"/>
          </a:xfrm>
        </p:grpSpPr>
        <p:pic>
          <p:nvPicPr>
            <p:cNvPr id="6" name="Picture 5" descr="11_KeyEquation_09.jpg"/>
            <p:cNvPicPr>
              <a:picLocks noChangeAspect="1"/>
            </p:cNvPicPr>
            <p:nvPr/>
          </p:nvPicPr>
          <p:blipFill rotWithShape="1">
            <a:blip r:embed="rId4">
              <a:extLst>
                <a:ext uri="{28A0092B-C50C-407E-A947-70E740481C1C}">
                  <a14:useLocalDpi xmlns:a14="http://schemas.microsoft.com/office/drawing/2010/main" val="0"/>
                </a:ext>
              </a:extLst>
            </a:blip>
            <a:srcRect r="15925" b="30650"/>
            <a:stretch/>
          </p:blipFill>
          <p:spPr>
            <a:xfrm>
              <a:off x="3834907" y="3957599"/>
              <a:ext cx="4776026" cy="238846"/>
            </a:xfrm>
            <a:prstGeom prst="rect">
              <a:avLst/>
            </a:prstGeom>
          </p:spPr>
        </p:pic>
        <p:sp>
          <p:nvSpPr>
            <p:cNvPr id="10" name="TextBox 9"/>
            <p:cNvSpPr txBox="1"/>
            <p:nvPr/>
          </p:nvSpPr>
          <p:spPr>
            <a:xfrm>
              <a:off x="8757970" y="3880447"/>
              <a:ext cx="689812" cy="338554"/>
            </a:xfrm>
            <a:prstGeom prst="rect">
              <a:avLst/>
            </a:prstGeom>
            <a:noFill/>
          </p:spPr>
          <p:txBody>
            <a:bodyPr wrap="none" rtlCol="0">
              <a:spAutoFit/>
            </a:bodyPr>
            <a:lstStyle/>
            <a:p>
              <a:r>
                <a:rPr lang="en-US" sz="1600" dirty="0" smtClean="0">
                  <a:latin typeface="Times New Roman"/>
                  <a:cs typeface="Times New Roman"/>
                </a:rPr>
                <a:t>(11-9)</a:t>
              </a:r>
              <a:endParaRPr lang="en-US" sz="1600" dirty="0">
                <a:latin typeface="Times New Roman"/>
                <a:cs typeface="Times New Roman"/>
              </a:endParaRPr>
            </a:p>
          </p:txBody>
        </p:sp>
      </p:grpSp>
    </p:spTree>
    <p:extLst>
      <p:ext uri="{BB962C8B-B14F-4D97-AF65-F5344CB8AC3E}">
        <p14:creationId xmlns:p14="http://schemas.microsoft.com/office/powerpoint/2010/main" val="3184088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11-4 The Simple </a:t>
            </a:r>
            <a:r>
              <a:rPr lang="en-US" dirty="0" smtClean="0">
                <a:latin typeface="Times New Roman" charset="0"/>
                <a:cs typeface="Times New Roman" charset="0"/>
              </a:rPr>
              <a:t>Pendulum</a:t>
            </a:r>
            <a:endParaRPr lang="en-US" dirty="0">
              <a:latin typeface="Times New Roman" charset="0"/>
              <a:cs typeface="Times New Roman" charset="0"/>
            </a:endParaRPr>
          </a:p>
        </p:txBody>
      </p:sp>
      <p:sp>
        <p:nvSpPr>
          <p:cNvPr id="3" name="Content Placeholder 2"/>
          <p:cNvSpPr>
            <a:spLocks noGrp="1"/>
          </p:cNvSpPr>
          <p:nvPr>
            <p:ph idx="1"/>
          </p:nvPr>
        </p:nvSpPr>
        <p:spPr>
          <a:xfrm>
            <a:off x="457199" y="1600200"/>
            <a:ext cx="8239125" cy="4525963"/>
          </a:xfrm>
        </p:spPr>
        <p:txBody>
          <a:bodyPr/>
          <a:lstStyle/>
          <a:p>
            <a:pPr marL="0" indent="0">
              <a:spcBef>
                <a:spcPct val="50000"/>
              </a:spcBef>
              <a:buNone/>
            </a:pPr>
            <a:r>
              <a:rPr lang="en-US" dirty="0">
                <a:latin typeface="Times New Roman" charset="0"/>
                <a:cs typeface="Times New Roman" charset="0"/>
              </a:rPr>
              <a:t>A simple pendulum consists of a mass at the end of a lightweight cord. We assume that the cord does not stretch, and that its mass is </a:t>
            </a:r>
            <a:r>
              <a:rPr lang="en-US" dirty="0" smtClean="0">
                <a:latin typeface="Times New Roman" charset="0"/>
                <a:cs typeface="Times New Roman" charset="0"/>
              </a:rPr>
              <a:t>negligible.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58903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lnSpc>
                <a:spcPct val="150000"/>
              </a:lnSpc>
            </a:pPr>
            <a:r>
              <a:rPr lang="en-US" dirty="0" smtClean="0"/>
              <a:t>Chapter 11</a:t>
            </a:r>
            <a:br>
              <a:rPr lang="en-US" dirty="0" smtClean="0"/>
            </a:br>
            <a:r>
              <a:rPr lang="en-US" dirty="0" smtClean="0"/>
              <a:t>Oscillations and Waves</a:t>
            </a:r>
            <a:endParaRPr lang="en-US" dirty="0"/>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3" name="Picture Placeholder 2" descr="11_ChOpener1.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1839" r="-11839"/>
          <a:stretch>
            <a:fillRect/>
          </a:stretch>
        </p:blipFill>
        <p:spPr>
          <a:xfrm>
            <a:off x="752475" y="2443163"/>
            <a:ext cx="7656513" cy="3960812"/>
          </a:xfrm>
        </p:spPr>
      </p:pic>
    </p:spTree>
    <p:extLst>
      <p:ext uri="{BB962C8B-B14F-4D97-AF65-F5344CB8AC3E}">
        <p14:creationId xmlns:p14="http://schemas.microsoft.com/office/powerpoint/2010/main" val="163347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4912"/>
            <a:ext cx="8229600" cy="4838408"/>
          </a:xfrm>
        </p:spPr>
        <p:txBody>
          <a:bodyPr/>
          <a:lstStyle/>
          <a:p>
            <a:pPr marL="0" indent="0">
              <a:spcBef>
                <a:spcPct val="50000"/>
              </a:spcBef>
              <a:buNone/>
              <a:tabLst>
                <a:tab pos="3314700" algn="l"/>
              </a:tabLst>
            </a:pPr>
            <a:r>
              <a:rPr lang="en-US" sz="2200" dirty="0" smtClean="0">
                <a:latin typeface="Times New Roman" charset="0"/>
                <a:cs typeface="Times New Roman" charset="0"/>
              </a:rPr>
              <a:t>	In </a:t>
            </a:r>
            <a:r>
              <a:rPr lang="en-US" sz="2200" dirty="0">
                <a:latin typeface="Times New Roman" charset="0"/>
                <a:cs typeface="Times New Roman" charset="0"/>
              </a:rPr>
              <a:t>order to be in SHM, the </a:t>
            </a:r>
            <a:r>
              <a:rPr lang="en-US" sz="2200" dirty="0" smtClean="0">
                <a:latin typeface="Times New Roman" charset="0"/>
                <a:cs typeface="Times New Roman" charset="0"/>
              </a:rPr>
              <a:t>restoring force </a:t>
            </a:r>
            <a:br>
              <a:rPr lang="en-US" sz="2200" dirty="0" smtClean="0">
                <a:latin typeface="Times New Roman" charset="0"/>
                <a:cs typeface="Times New Roman" charset="0"/>
              </a:rPr>
            </a:br>
            <a:r>
              <a:rPr lang="en-US" sz="2200" dirty="0" smtClean="0">
                <a:latin typeface="Times New Roman" charset="0"/>
                <a:cs typeface="Times New Roman" charset="0"/>
              </a:rPr>
              <a:t>	must </a:t>
            </a:r>
            <a:r>
              <a:rPr lang="en-US" sz="2200" dirty="0">
                <a:latin typeface="Times New Roman" charset="0"/>
                <a:cs typeface="Times New Roman" charset="0"/>
              </a:rPr>
              <a:t>be proportional to </a:t>
            </a:r>
            <a:r>
              <a:rPr lang="en-US" sz="2200" dirty="0" smtClean="0">
                <a:latin typeface="Times New Roman" charset="0"/>
                <a:cs typeface="Times New Roman" charset="0"/>
              </a:rPr>
              <a:t>the negative </a:t>
            </a:r>
            <a:r>
              <a:rPr lang="en-US" sz="2200" dirty="0">
                <a:latin typeface="Times New Roman" charset="0"/>
                <a:cs typeface="Times New Roman" charset="0"/>
              </a:rPr>
              <a:t>of the </a:t>
            </a:r>
            <a:r>
              <a:rPr lang="en-US" sz="2200" dirty="0" smtClean="0">
                <a:latin typeface="Times New Roman" charset="0"/>
                <a:cs typeface="Times New Roman" charset="0"/>
              </a:rPr>
              <a:t>	displacement</a:t>
            </a:r>
            <a:r>
              <a:rPr lang="en-US" sz="2200" dirty="0">
                <a:latin typeface="Times New Roman" charset="0"/>
                <a:cs typeface="Times New Roman" charset="0"/>
              </a:rPr>
              <a:t>. </a:t>
            </a:r>
            <a:r>
              <a:rPr lang="en-US" sz="2200" dirty="0" smtClean="0">
                <a:latin typeface="Times New Roman" charset="0"/>
                <a:cs typeface="Times New Roman" charset="0"/>
              </a:rPr>
              <a:t>Here</a:t>
            </a:r>
            <a:r>
              <a:rPr lang="en-US" sz="2200" dirty="0">
                <a:latin typeface="Times New Roman" charset="0"/>
                <a:cs typeface="Times New Roman" charset="0"/>
              </a:rPr>
              <a:t> </a:t>
            </a:r>
            <a:r>
              <a:rPr lang="en-US" sz="2200" dirty="0" smtClean="0">
                <a:latin typeface="Times New Roman" charset="0"/>
                <a:cs typeface="Times New Roman" charset="0"/>
              </a:rPr>
              <a:t>we have </a:t>
            </a:r>
            <a:r>
              <a:rPr lang="en-US" sz="2200" i="1" dirty="0">
                <a:latin typeface="Times New Roman" charset="0"/>
                <a:cs typeface="Times New Roman" charset="0"/>
              </a:rPr>
              <a:t>F</a:t>
            </a:r>
            <a:r>
              <a:rPr lang="en-US" sz="2200" dirty="0">
                <a:latin typeface="Times New Roman" charset="0"/>
                <a:cs typeface="Times New Roman" charset="0"/>
              </a:rPr>
              <a:t> </a:t>
            </a:r>
            <a:r>
              <a:rPr lang="en-US" sz="2200" dirty="0" smtClean="0">
                <a:latin typeface="Times New Roman" charset="0"/>
                <a:cs typeface="Times New Roman" charset="0"/>
              </a:rPr>
              <a:t>= ‑</a:t>
            </a:r>
            <a:r>
              <a:rPr lang="en-US" sz="2200" i="1" dirty="0" smtClean="0">
                <a:latin typeface="Times New Roman" charset="0"/>
                <a:cs typeface="Times New Roman" charset="0"/>
              </a:rPr>
              <a:t>mg</a:t>
            </a:r>
            <a:r>
              <a:rPr lang="en-US" sz="2200" dirty="0" smtClean="0">
                <a:latin typeface="Times New Roman" charset="0"/>
                <a:cs typeface="Times New Roman" charset="0"/>
              </a:rPr>
              <a:t> </a:t>
            </a:r>
            <a:r>
              <a:rPr lang="en-US" sz="2200" dirty="0">
                <a:latin typeface="Times New Roman" charset="0"/>
                <a:cs typeface="Times New Roman" charset="0"/>
              </a:rPr>
              <a:t>sin </a:t>
            </a:r>
            <a:r>
              <a:rPr lang="el-GR" sz="2200" i="1" dirty="0">
                <a:latin typeface="Times New Roman" charset="0"/>
                <a:cs typeface="Times New Roman" charset="0"/>
              </a:rPr>
              <a:t>θ</a:t>
            </a:r>
            <a:r>
              <a:rPr lang="en-US" sz="2200" i="1" dirty="0">
                <a:latin typeface="Times New Roman" charset="0"/>
                <a:cs typeface="Times New Roman" charset="0"/>
              </a:rPr>
              <a:t> </a:t>
            </a:r>
            <a:r>
              <a:rPr lang="en-US" sz="2200" i="1" dirty="0" smtClean="0">
                <a:latin typeface="Times New Roman" charset="0"/>
                <a:cs typeface="Times New Roman" charset="0"/>
              </a:rPr>
              <a:t/>
            </a:r>
            <a:br>
              <a:rPr lang="en-US" sz="2200" i="1" dirty="0" smtClean="0">
                <a:latin typeface="Times New Roman" charset="0"/>
                <a:cs typeface="Times New Roman" charset="0"/>
              </a:rPr>
            </a:br>
            <a:r>
              <a:rPr lang="en-US" sz="2200" i="1" dirty="0" smtClean="0">
                <a:latin typeface="Times New Roman" charset="0"/>
                <a:cs typeface="Times New Roman" charset="0"/>
              </a:rPr>
              <a:t>	</a:t>
            </a:r>
            <a:r>
              <a:rPr lang="en-US" sz="2200" dirty="0" smtClean="0">
                <a:latin typeface="Times New Roman" charset="0"/>
                <a:cs typeface="Times New Roman" charset="0"/>
              </a:rPr>
              <a:t>which is proportional </a:t>
            </a:r>
            <a:r>
              <a:rPr lang="en-US" sz="2200" dirty="0">
                <a:latin typeface="Times New Roman" charset="0"/>
                <a:cs typeface="Times New Roman" charset="0"/>
              </a:rPr>
              <a:t>to sin </a:t>
            </a:r>
            <a:r>
              <a:rPr lang="el-GR" sz="2200" i="1" dirty="0">
                <a:latin typeface="Times New Roman" charset="0"/>
                <a:cs typeface="Times New Roman" charset="0"/>
              </a:rPr>
              <a:t>θ</a:t>
            </a:r>
            <a:r>
              <a:rPr lang="en-US" sz="2200" dirty="0">
                <a:latin typeface="Times New Roman" charset="0"/>
                <a:cs typeface="Times New Roman" charset="0"/>
              </a:rPr>
              <a:t> and not </a:t>
            </a:r>
            <a:r>
              <a:rPr lang="en-US" sz="2200" dirty="0" smtClean="0">
                <a:latin typeface="Times New Roman" charset="0"/>
                <a:cs typeface="Times New Roman" charset="0"/>
              </a:rPr>
              <a:t>to</a:t>
            </a:r>
            <a:br>
              <a:rPr lang="en-US" sz="2200" dirty="0" smtClean="0">
                <a:latin typeface="Times New Roman" charset="0"/>
                <a:cs typeface="Times New Roman" charset="0"/>
              </a:rPr>
            </a:br>
            <a:r>
              <a:rPr lang="en-US" sz="2200" dirty="0" smtClean="0">
                <a:latin typeface="Times New Roman" charset="0"/>
                <a:cs typeface="Times New Roman" charset="0"/>
              </a:rPr>
              <a:t>	</a:t>
            </a:r>
            <a:r>
              <a:rPr lang="el-GR" sz="2200" i="1" dirty="0" smtClean="0">
                <a:latin typeface="Times New Roman" charset="0"/>
                <a:cs typeface="Times New Roman" charset="0"/>
              </a:rPr>
              <a:t>θ</a:t>
            </a:r>
            <a:r>
              <a:rPr lang="en-US" sz="2200" dirty="0" smtClean="0">
                <a:latin typeface="Times New Roman" charset="0"/>
                <a:cs typeface="Times New Roman" charset="0"/>
              </a:rPr>
              <a:t> </a:t>
            </a:r>
            <a:r>
              <a:rPr lang="en-US" sz="2200" dirty="0">
                <a:latin typeface="Times New Roman" charset="0"/>
                <a:cs typeface="Times New Roman" charset="0"/>
              </a:rPr>
              <a:t>itself</a:t>
            </a:r>
            <a:r>
              <a:rPr lang="en-US" sz="2200" dirty="0" smtClean="0">
                <a:latin typeface="Times New Roman" charset="0"/>
                <a:cs typeface="Times New Roman" charset="0"/>
              </a:rPr>
              <a:t>.</a:t>
            </a:r>
          </a:p>
          <a:p>
            <a:pPr marL="0" indent="0">
              <a:spcBef>
                <a:spcPct val="50000"/>
              </a:spcBef>
              <a:buNone/>
            </a:pPr>
            <a:endParaRPr lang="en-US" sz="2200" dirty="0">
              <a:latin typeface="Times New Roman" charset="0"/>
              <a:cs typeface="Times New Roman" charset="0"/>
            </a:endParaRPr>
          </a:p>
          <a:p>
            <a:pPr marL="0" indent="0">
              <a:spcBef>
                <a:spcPct val="50000"/>
              </a:spcBef>
              <a:buNone/>
            </a:pPr>
            <a:endParaRPr lang="en-US" sz="2200" dirty="0" smtClean="0">
              <a:latin typeface="Times New Roman" charset="0"/>
              <a:cs typeface="Times New Roman" charset="0"/>
            </a:endParaRPr>
          </a:p>
          <a:p>
            <a:pPr marL="0" indent="0">
              <a:spcBef>
                <a:spcPct val="50000"/>
              </a:spcBef>
              <a:buNone/>
            </a:pPr>
            <a:endParaRPr lang="en-US" sz="2200" dirty="0" smtClean="0">
              <a:latin typeface="Times New Roman" charset="0"/>
              <a:cs typeface="Times New Roman" charset="0"/>
            </a:endParaRPr>
          </a:p>
          <a:p>
            <a:pPr marL="0" indent="0">
              <a:spcBef>
                <a:spcPct val="50000"/>
              </a:spcBef>
              <a:buNone/>
            </a:pPr>
            <a:endParaRPr lang="en-US" sz="2200" dirty="0" smtClean="0">
              <a:latin typeface="Times New Roman" charset="0"/>
              <a:cs typeface="Times New Roman" charset="0"/>
            </a:endParaRPr>
          </a:p>
          <a:p>
            <a:pPr marL="0" indent="0">
              <a:spcBef>
                <a:spcPct val="50000"/>
              </a:spcBef>
              <a:buNone/>
              <a:tabLst>
                <a:tab pos="2743200" algn="l"/>
              </a:tabLst>
            </a:pPr>
            <a:r>
              <a:rPr lang="en-US" sz="2200" dirty="0" smtClean="0">
                <a:latin typeface="Times New Roman" charset="0"/>
                <a:cs typeface="Times New Roman" charset="0"/>
              </a:rPr>
              <a:t>	However</a:t>
            </a:r>
            <a:r>
              <a:rPr lang="en-US" sz="2200" dirty="0">
                <a:latin typeface="Times New Roman" charset="0"/>
                <a:cs typeface="Times New Roman" charset="0"/>
              </a:rPr>
              <a:t>, if the </a:t>
            </a:r>
            <a:r>
              <a:rPr lang="en-US" sz="2200" dirty="0" smtClean="0">
                <a:latin typeface="Times New Roman" charset="0"/>
                <a:cs typeface="Times New Roman" charset="0"/>
              </a:rPr>
              <a:t>angle</a:t>
            </a:r>
            <a:br>
              <a:rPr lang="en-US" sz="2200" dirty="0" smtClean="0">
                <a:latin typeface="Times New Roman" charset="0"/>
                <a:cs typeface="Times New Roman" charset="0"/>
              </a:rPr>
            </a:br>
            <a:r>
              <a:rPr lang="en-US" sz="2200" dirty="0" smtClean="0">
                <a:latin typeface="Times New Roman" charset="0"/>
                <a:cs typeface="Times New Roman" charset="0"/>
              </a:rPr>
              <a:t>	is </a:t>
            </a:r>
            <a:r>
              <a:rPr lang="en-US" sz="2200" dirty="0">
                <a:latin typeface="Times New Roman" charset="0"/>
                <a:cs typeface="Times New Roman" charset="0"/>
              </a:rPr>
              <a:t>small, </a:t>
            </a:r>
            <a:r>
              <a:rPr lang="en-US" sz="2200" dirty="0" smtClean="0">
                <a:latin typeface="Times New Roman" charset="0"/>
                <a:cs typeface="Times New Roman" charset="0"/>
              </a:rPr>
              <a:t>sin </a:t>
            </a:r>
            <a:r>
              <a:rPr lang="el-GR" sz="2200" i="1" dirty="0">
                <a:latin typeface="Times New Roman" charset="0"/>
                <a:cs typeface="Times New Roman" charset="0"/>
              </a:rPr>
              <a:t>θ</a:t>
            </a:r>
            <a:r>
              <a:rPr lang="en-US" sz="2200" dirty="0">
                <a:latin typeface="Times New Roman" charset="0"/>
                <a:cs typeface="Times New Roman" charset="0"/>
              </a:rPr>
              <a:t> </a:t>
            </a:r>
            <a:r>
              <a:rPr lang="en-US" sz="2200" dirty="0" smtClean="0">
                <a:latin typeface="Times New Roman" charset="0"/>
                <a:cs typeface="Times New Roman" charset="0"/>
              </a:rPr>
              <a:t>≈ </a:t>
            </a:r>
            <a:r>
              <a:rPr lang="el-GR" sz="2200" i="1" dirty="0">
                <a:latin typeface="Times New Roman" charset="0"/>
                <a:cs typeface="Times New Roman" charset="0"/>
              </a:rPr>
              <a:t>θ</a:t>
            </a:r>
            <a:r>
              <a:rPr lang="en-US" sz="2200" dirty="0">
                <a:latin typeface="Times New Roman" charset="0"/>
                <a:cs typeface="Times New Roman" charset="0"/>
              </a:rPr>
              <a:t>.</a:t>
            </a:r>
            <a:endParaRPr lang="en-US" sz="2200" i="1" dirty="0">
              <a:latin typeface="Times New Roman" charset="0"/>
              <a:cs typeface="Times New Roman" charset="0"/>
            </a:endParaRPr>
          </a:p>
          <a:p>
            <a:pPr marL="0" indent="0">
              <a:spcBef>
                <a:spcPct val="50000"/>
              </a:spcBef>
              <a:buNone/>
            </a:pPr>
            <a:endParaRPr lang="el-GR" sz="2200" dirty="0">
              <a:latin typeface="Times New Roman" charset="0"/>
              <a:cs typeface="Times New Roman" charset="0"/>
            </a:endParaRPr>
          </a:p>
        </p:txBody>
      </p:sp>
      <p:pic>
        <p:nvPicPr>
          <p:cNvPr id="5" name="Picture 4" descr="11_12_Figure.jpg"/>
          <p:cNvPicPr>
            <a:picLocks noChangeAspect="1"/>
          </p:cNvPicPr>
          <p:nvPr/>
        </p:nvPicPr>
        <p:blipFill rotWithShape="1">
          <a:blip r:embed="rId2">
            <a:extLst>
              <a:ext uri="{28A0092B-C50C-407E-A947-70E740481C1C}">
                <a14:useLocalDpi xmlns:a14="http://schemas.microsoft.com/office/drawing/2010/main" val="0"/>
              </a:ext>
            </a:extLst>
          </a:blip>
          <a:srcRect b="3295"/>
          <a:stretch/>
        </p:blipFill>
        <p:spPr>
          <a:xfrm>
            <a:off x="427298" y="1758942"/>
            <a:ext cx="3156983" cy="3321311"/>
          </a:xfrm>
          <a:prstGeom prst="rect">
            <a:avLst/>
          </a:prstGeom>
        </p:spPr>
      </p:pic>
      <p:pic>
        <p:nvPicPr>
          <p:cNvPr id="7" name="Picture 6" descr="11_01_Table.jpg"/>
          <p:cNvPicPr>
            <a:picLocks noChangeAspect="1"/>
          </p:cNvPicPr>
          <p:nvPr/>
        </p:nvPicPr>
        <p:blipFill rotWithShape="1">
          <a:blip r:embed="rId3">
            <a:extLst>
              <a:ext uri="{28A0092B-C50C-407E-A947-70E740481C1C}">
                <a14:useLocalDpi xmlns:a14="http://schemas.microsoft.com/office/drawing/2010/main" val="0"/>
              </a:ext>
            </a:extLst>
          </a:blip>
          <a:srcRect t="-3326" b="3326"/>
          <a:stretch/>
        </p:blipFill>
        <p:spPr>
          <a:xfrm>
            <a:off x="5729958" y="3295253"/>
            <a:ext cx="2959922" cy="3233394"/>
          </a:xfrm>
          <a:prstGeom prst="rect">
            <a:avLst/>
          </a:prstGeom>
        </p:spPr>
      </p:pic>
      <p:sp>
        <p:nvSpPr>
          <p:cNvPr id="2" name="Title 1"/>
          <p:cNvSpPr>
            <a:spLocks noGrp="1"/>
          </p:cNvSpPr>
          <p:nvPr>
            <p:ph type="title"/>
          </p:nvPr>
        </p:nvSpPr>
        <p:spPr/>
        <p:txBody>
          <a:bodyPr/>
          <a:lstStyle/>
          <a:p>
            <a:r>
              <a:rPr lang="en-US" dirty="0">
                <a:latin typeface="Times New Roman" charset="0"/>
                <a:cs typeface="Times New Roman" charset="0"/>
              </a:rPr>
              <a:t>11-4 The Simple </a:t>
            </a:r>
            <a:r>
              <a:rPr lang="en-US" dirty="0" smtClean="0">
                <a:latin typeface="Times New Roman" charset="0"/>
                <a:cs typeface="Times New Roman" charset="0"/>
              </a:rPr>
              <a:t>Pendulum</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757210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11-4 The Simple </a:t>
            </a:r>
            <a:r>
              <a:rPr lang="en-US" dirty="0" smtClean="0">
                <a:latin typeface="Times New Roman" charset="0"/>
                <a:cs typeface="Times New Roman" charset="0"/>
              </a:rPr>
              <a:t>Pendulum</a:t>
            </a:r>
            <a:endParaRPr lang="en-US" dirty="0"/>
          </a:p>
        </p:txBody>
      </p:sp>
      <p:sp>
        <p:nvSpPr>
          <p:cNvPr id="3" name="Content Placeholder 2"/>
          <p:cNvSpPr>
            <a:spLocks noGrp="1"/>
          </p:cNvSpPr>
          <p:nvPr>
            <p:ph idx="1"/>
          </p:nvPr>
        </p:nvSpPr>
        <p:spPr>
          <a:xfrm>
            <a:off x="447676" y="1601351"/>
            <a:ext cx="8239124" cy="4580995"/>
          </a:xfrm>
        </p:spPr>
        <p:txBody>
          <a:bodyPr>
            <a:normAutofit/>
          </a:bodyPr>
          <a:lstStyle/>
          <a:p>
            <a:pPr marL="0" indent="0">
              <a:spcBef>
                <a:spcPct val="50000"/>
              </a:spcBef>
              <a:buNone/>
            </a:pPr>
            <a:r>
              <a:rPr lang="en-US" dirty="0">
                <a:latin typeface="Times New Roman" charset="0"/>
                <a:cs typeface="Times New Roman" charset="0"/>
              </a:rPr>
              <a:t>Therefore, for small angles, the force is approximately proportional to the angular </a:t>
            </a:r>
            <a:r>
              <a:rPr lang="en-US" dirty="0" smtClean="0">
                <a:latin typeface="Times New Roman" charset="0"/>
                <a:cs typeface="Times New Roman" charset="0"/>
              </a:rPr>
              <a:t>displacement.</a:t>
            </a:r>
          </a:p>
          <a:p>
            <a:pPr marL="0" indent="0">
              <a:spcBef>
                <a:spcPct val="50000"/>
              </a:spcBef>
              <a:buNone/>
            </a:pPr>
            <a:r>
              <a:rPr lang="en-US" dirty="0" smtClean="0">
                <a:latin typeface="Times New Roman" charset="0"/>
                <a:cs typeface="Times New Roman" charset="0"/>
              </a:rPr>
              <a:t>The </a:t>
            </a:r>
            <a:r>
              <a:rPr lang="en-US" dirty="0">
                <a:latin typeface="Times New Roman" charset="0"/>
                <a:cs typeface="Times New Roman" charset="0"/>
              </a:rPr>
              <a:t>period and frequency are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1_KeyEquation_11A.jpg"/>
          <p:cNvPicPr>
            <a:picLocks noChangeAspect="1"/>
          </p:cNvPicPr>
          <p:nvPr/>
        </p:nvPicPr>
        <p:blipFill rotWithShape="1">
          <a:blip r:embed="rId2">
            <a:extLst>
              <a:ext uri="{28A0092B-C50C-407E-A947-70E740481C1C}">
                <a14:useLocalDpi xmlns:a14="http://schemas.microsoft.com/office/drawing/2010/main" val="0"/>
              </a:ext>
            </a:extLst>
          </a:blip>
          <a:srcRect r="13541" b="9228"/>
          <a:stretch/>
        </p:blipFill>
        <p:spPr>
          <a:xfrm>
            <a:off x="421104" y="3395040"/>
            <a:ext cx="7231970" cy="1516401"/>
          </a:xfrm>
          <a:prstGeom prst="rect">
            <a:avLst/>
          </a:prstGeom>
        </p:spPr>
      </p:pic>
      <p:sp>
        <p:nvSpPr>
          <p:cNvPr id="8" name="TextBox 7"/>
          <p:cNvSpPr txBox="1"/>
          <p:nvPr/>
        </p:nvSpPr>
        <p:spPr>
          <a:xfrm>
            <a:off x="7697499" y="4388597"/>
            <a:ext cx="1026341" cy="391595"/>
          </a:xfrm>
          <a:prstGeom prst="rect">
            <a:avLst/>
          </a:prstGeom>
          <a:noFill/>
        </p:spPr>
        <p:txBody>
          <a:bodyPr wrap="none" rtlCol="0">
            <a:spAutoFit/>
          </a:bodyPr>
          <a:lstStyle/>
          <a:p>
            <a:r>
              <a:rPr lang="en-US" sz="2000" dirty="0" smtClean="0">
                <a:latin typeface="Times New Roman"/>
                <a:cs typeface="Times New Roman"/>
              </a:rPr>
              <a:t>(11-11a)</a:t>
            </a:r>
            <a:endParaRPr lang="en-US" sz="2000" dirty="0">
              <a:latin typeface="Times New Roman"/>
              <a:cs typeface="Times New Roman"/>
            </a:endParaRPr>
          </a:p>
        </p:txBody>
      </p:sp>
      <p:pic>
        <p:nvPicPr>
          <p:cNvPr id="7" name="Picture 6" descr="11_KeyEquation_11B.jpg"/>
          <p:cNvPicPr>
            <a:picLocks noChangeAspect="1"/>
          </p:cNvPicPr>
          <p:nvPr/>
        </p:nvPicPr>
        <p:blipFill rotWithShape="1">
          <a:blip r:embed="rId3">
            <a:extLst>
              <a:ext uri="{28A0092B-C50C-407E-A947-70E740481C1C}">
                <a14:useLocalDpi xmlns:a14="http://schemas.microsoft.com/office/drawing/2010/main" val="0"/>
              </a:ext>
            </a:extLst>
          </a:blip>
          <a:srcRect r="16231" b="16393"/>
          <a:stretch/>
        </p:blipFill>
        <p:spPr>
          <a:xfrm>
            <a:off x="1745406" y="5549077"/>
            <a:ext cx="5969089" cy="624651"/>
          </a:xfrm>
          <a:prstGeom prst="rect">
            <a:avLst/>
          </a:prstGeom>
        </p:spPr>
      </p:pic>
      <p:sp>
        <p:nvSpPr>
          <p:cNvPr id="9" name="TextBox 8"/>
          <p:cNvSpPr txBox="1"/>
          <p:nvPr/>
        </p:nvSpPr>
        <p:spPr>
          <a:xfrm>
            <a:off x="7698515" y="5670824"/>
            <a:ext cx="1040437" cy="391595"/>
          </a:xfrm>
          <a:prstGeom prst="rect">
            <a:avLst/>
          </a:prstGeom>
          <a:noFill/>
        </p:spPr>
        <p:txBody>
          <a:bodyPr wrap="none" rtlCol="0">
            <a:spAutoFit/>
          </a:bodyPr>
          <a:lstStyle/>
          <a:p>
            <a:r>
              <a:rPr lang="en-US" sz="2000" dirty="0" smtClean="0">
                <a:latin typeface="Times New Roman"/>
                <a:cs typeface="Times New Roman"/>
              </a:rPr>
              <a:t>(11-11b)</a:t>
            </a:r>
            <a:endParaRPr lang="en-US" sz="2000" dirty="0">
              <a:latin typeface="Times New Roman"/>
              <a:cs typeface="Times New Roman"/>
            </a:endParaRPr>
          </a:p>
        </p:txBody>
      </p:sp>
    </p:spTree>
    <p:extLst>
      <p:ext uri="{BB962C8B-B14F-4D97-AF65-F5344CB8AC3E}">
        <p14:creationId xmlns:p14="http://schemas.microsoft.com/office/powerpoint/2010/main" val="3353956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11-4 The Simple Pendulum</a:t>
            </a:r>
          </a:p>
        </p:txBody>
      </p:sp>
      <p:sp>
        <p:nvSpPr>
          <p:cNvPr id="3" name="Content Placeholder 2"/>
          <p:cNvSpPr>
            <a:spLocks noGrp="1"/>
          </p:cNvSpPr>
          <p:nvPr>
            <p:ph idx="1"/>
          </p:nvPr>
        </p:nvSpPr>
        <p:spPr>
          <a:xfrm>
            <a:off x="4047774" y="1600200"/>
            <a:ext cx="4611858" cy="4525963"/>
          </a:xfrm>
        </p:spPr>
        <p:txBody>
          <a:bodyPr/>
          <a:lstStyle/>
          <a:p>
            <a:pPr marL="0" indent="0">
              <a:spcBef>
                <a:spcPct val="50000"/>
              </a:spcBef>
              <a:buNone/>
            </a:pPr>
            <a:r>
              <a:rPr lang="en-US" dirty="0">
                <a:latin typeface="Times New Roman" charset="0"/>
                <a:cs typeface="Times New Roman" charset="0"/>
              </a:rPr>
              <a:t>So, as long as the cord can be considered massless and the amplitude is small, the period does not depend on the </a:t>
            </a:r>
            <a:r>
              <a:rPr lang="en-US" dirty="0" smtClean="0">
                <a:latin typeface="Times New Roman" charset="0"/>
                <a:cs typeface="Times New Roman" charset="0"/>
              </a:rPr>
              <a:t>mass.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1_13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42" y="1740486"/>
            <a:ext cx="2695020" cy="4684538"/>
          </a:xfrm>
          <a:prstGeom prst="rect">
            <a:avLst/>
          </a:prstGeom>
        </p:spPr>
      </p:pic>
    </p:spTree>
    <p:extLst>
      <p:ext uri="{BB962C8B-B14F-4D97-AF65-F5344CB8AC3E}">
        <p14:creationId xmlns:p14="http://schemas.microsoft.com/office/powerpoint/2010/main" val="1784804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11-5 Damped Harmonic </a:t>
            </a:r>
            <a:r>
              <a:rPr lang="en-US" dirty="0" smtClean="0">
                <a:latin typeface="Times New Roman" charset="0"/>
                <a:cs typeface="Times New Roman" charset="0"/>
              </a:rPr>
              <a:t>Motion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Damped harmonic motion is harmonic motion with a frictional or drag force. If the damping is small, we can treat it as an </a:t>
            </a:r>
            <a:r>
              <a:rPr lang="ja-JP" altLang="en-US" dirty="0">
                <a:latin typeface="Times New Roman" charset="0"/>
                <a:cs typeface="Times New Roman" charset="0"/>
              </a:rPr>
              <a:t>“</a:t>
            </a:r>
            <a:r>
              <a:rPr lang="en-US" dirty="0">
                <a:latin typeface="Times New Roman" charset="0"/>
                <a:cs typeface="Times New Roman" charset="0"/>
              </a:rPr>
              <a:t>envelope</a:t>
            </a:r>
            <a:r>
              <a:rPr lang="ja-JP" altLang="en-US" dirty="0">
                <a:latin typeface="Times New Roman" charset="0"/>
                <a:cs typeface="Times New Roman" charset="0"/>
              </a:rPr>
              <a:t>”</a:t>
            </a:r>
            <a:r>
              <a:rPr lang="en-US" dirty="0">
                <a:latin typeface="Times New Roman" charset="0"/>
                <a:cs typeface="Times New Roman" charset="0"/>
              </a:rPr>
              <a:t> that modifies the </a:t>
            </a:r>
            <a:r>
              <a:rPr lang="en-US" dirty="0" err="1">
                <a:latin typeface="Times New Roman" charset="0"/>
                <a:cs typeface="Times New Roman" charset="0"/>
              </a:rPr>
              <a:t>undamped</a:t>
            </a:r>
            <a:r>
              <a:rPr lang="en-US" dirty="0">
                <a:latin typeface="Times New Roman" charset="0"/>
                <a:cs typeface="Times New Roman" charset="0"/>
              </a:rPr>
              <a:t> </a:t>
            </a:r>
            <a:r>
              <a:rPr lang="en-US" dirty="0" smtClean="0">
                <a:latin typeface="Times New Roman" charset="0"/>
                <a:cs typeface="Times New Roman" charset="0"/>
              </a:rPr>
              <a:t>oscillation.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1_14_Figure.jpg"/>
          <p:cNvPicPr>
            <a:picLocks noChangeAspect="1"/>
          </p:cNvPicPr>
          <p:nvPr/>
        </p:nvPicPr>
        <p:blipFill rotWithShape="1">
          <a:blip r:embed="rId2">
            <a:extLst>
              <a:ext uri="{28A0092B-C50C-407E-A947-70E740481C1C}">
                <a14:useLocalDpi xmlns:a14="http://schemas.microsoft.com/office/drawing/2010/main" val="0"/>
              </a:ext>
            </a:extLst>
          </a:blip>
          <a:srcRect b="6786"/>
          <a:stretch/>
        </p:blipFill>
        <p:spPr>
          <a:xfrm>
            <a:off x="1487207" y="3734890"/>
            <a:ext cx="6172762" cy="2526885"/>
          </a:xfrm>
          <a:prstGeom prst="rect">
            <a:avLst/>
          </a:prstGeom>
        </p:spPr>
      </p:pic>
    </p:spTree>
    <p:extLst>
      <p:ext uri="{BB962C8B-B14F-4D97-AF65-F5344CB8AC3E}">
        <p14:creationId xmlns:p14="http://schemas.microsoft.com/office/powerpoint/2010/main" val="1553220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8" y="1600199"/>
            <a:ext cx="8234361" cy="4906325"/>
          </a:xfrm>
        </p:spPr>
        <p:txBody>
          <a:bodyPr/>
          <a:lstStyle/>
          <a:p>
            <a:pPr marL="0" indent="0">
              <a:spcBef>
                <a:spcPct val="50000"/>
              </a:spcBef>
              <a:buNone/>
              <a:tabLst>
                <a:tab pos="4516438" algn="l"/>
              </a:tabLst>
            </a:pPr>
            <a:r>
              <a:rPr lang="en-US" dirty="0" smtClean="0">
                <a:latin typeface="Times New Roman" charset="0"/>
                <a:cs typeface="Times New Roman" charset="0"/>
              </a:rPr>
              <a:t>	</a:t>
            </a:r>
            <a:r>
              <a:rPr lang="en-US" sz="2600" dirty="0" smtClean="0">
                <a:latin typeface="Times New Roman" charset="0"/>
                <a:cs typeface="Times New Roman" charset="0"/>
              </a:rPr>
              <a:t>However</a:t>
            </a:r>
            <a:r>
              <a:rPr lang="en-US" sz="2600" dirty="0">
                <a:latin typeface="Times New Roman" charset="0"/>
                <a:cs typeface="Times New Roman" charset="0"/>
              </a:rPr>
              <a:t>, if the damping is </a:t>
            </a:r>
            <a:r>
              <a:rPr lang="en-US" sz="2600" dirty="0" smtClean="0">
                <a:latin typeface="Times New Roman" charset="0"/>
                <a:cs typeface="Times New Roman" charset="0"/>
              </a:rPr>
              <a:t>	large</a:t>
            </a:r>
            <a:r>
              <a:rPr lang="en-US" sz="2600" dirty="0">
                <a:latin typeface="Times New Roman" charset="0"/>
                <a:cs typeface="Times New Roman" charset="0"/>
              </a:rPr>
              <a:t>, it no longer </a:t>
            </a:r>
            <a:r>
              <a:rPr lang="en-US" sz="2600" dirty="0" smtClean="0">
                <a:latin typeface="Times New Roman" charset="0"/>
                <a:cs typeface="Times New Roman" charset="0"/>
              </a:rPr>
              <a:t>	resembles </a:t>
            </a:r>
            <a:r>
              <a:rPr lang="en-US" sz="2600" dirty="0">
                <a:latin typeface="Times New Roman" charset="0"/>
                <a:cs typeface="Times New Roman" charset="0"/>
              </a:rPr>
              <a:t>SHM at all.</a:t>
            </a:r>
          </a:p>
          <a:p>
            <a:pPr marL="0" indent="0">
              <a:spcBef>
                <a:spcPct val="50000"/>
              </a:spcBef>
              <a:buNone/>
              <a:tabLst>
                <a:tab pos="4516438" algn="l"/>
              </a:tabLst>
            </a:pPr>
            <a:r>
              <a:rPr lang="en-US" sz="2600" dirty="0" smtClean="0">
                <a:latin typeface="Times New Roman" charset="0"/>
                <a:cs typeface="Times New Roman" charset="0"/>
              </a:rPr>
              <a:t>	A</a:t>
            </a:r>
            <a:r>
              <a:rPr lang="en-US" sz="2600" dirty="0">
                <a:latin typeface="Times New Roman" charset="0"/>
                <a:cs typeface="Times New Roman" charset="0"/>
              </a:rPr>
              <a:t>: </a:t>
            </a:r>
            <a:r>
              <a:rPr lang="en-US" sz="2600" dirty="0" err="1">
                <a:latin typeface="Times New Roman" charset="0"/>
                <a:cs typeface="Times New Roman" charset="0"/>
              </a:rPr>
              <a:t>underdamping</a:t>
            </a:r>
            <a:r>
              <a:rPr lang="en-US" sz="2600" dirty="0">
                <a:latin typeface="Times New Roman" charset="0"/>
                <a:cs typeface="Times New Roman" charset="0"/>
              </a:rPr>
              <a:t>: there are </a:t>
            </a:r>
            <a:r>
              <a:rPr lang="en-US" sz="2600" dirty="0" smtClean="0">
                <a:latin typeface="Times New Roman" charset="0"/>
                <a:cs typeface="Times New Roman" charset="0"/>
              </a:rPr>
              <a:t>	a </a:t>
            </a:r>
            <a:r>
              <a:rPr lang="en-US" sz="2600" dirty="0">
                <a:latin typeface="Times New Roman" charset="0"/>
                <a:cs typeface="Times New Roman" charset="0"/>
              </a:rPr>
              <a:t>few small oscillations </a:t>
            </a:r>
            <a:r>
              <a:rPr lang="en-US" sz="2600" dirty="0" smtClean="0">
                <a:latin typeface="Times New Roman" charset="0"/>
                <a:cs typeface="Times New Roman" charset="0"/>
              </a:rPr>
              <a:t>	before </a:t>
            </a:r>
            <a:r>
              <a:rPr lang="en-US" sz="2600" dirty="0">
                <a:latin typeface="Times New Roman" charset="0"/>
                <a:cs typeface="Times New Roman" charset="0"/>
              </a:rPr>
              <a:t>the oscillator comes </a:t>
            </a:r>
            <a:r>
              <a:rPr lang="en-US" sz="2600" dirty="0" smtClean="0">
                <a:latin typeface="Times New Roman" charset="0"/>
                <a:cs typeface="Times New Roman" charset="0"/>
              </a:rPr>
              <a:t>	to </a:t>
            </a:r>
            <a:r>
              <a:rPr lang="en-US" sz="2600" dirty="0">
                <a:latin typeface="Times New Roman" charset="0"/>
                <a:cs typeface="Times New Roman" charset="0"/>
              </a:rPr>
              <a:t>rest</a:t>
            </a:r>
            <a:r>
              <a:rPr lang="en-US" sz="2600" dirty="0" smtClean="0">
                <a:latin typeface="Times New Roman" charset="0"/>
                <a:cs typeface="Times New Roman" charset="0"/>
              </a:rPr>
              <a:t>.</a:t>
            </a:r>
          </a:p>
          <a:p>
            <a:pPr marL="0" indent="0">
              <a:buNone/>
            </a:pPr>
            <a:r>
              <a:rPr lang="en-US" sz="2600" dirty="0" smtClean="0">
                <a:latin typeface="Times New Roman" charset="0"/>
                <a:cs typeface="Times New Roman" charset="0"/>
              </a:rPr>
              <a:t>B</a:t>
            </a:r>
            <a:r>
              <a:rPr lang="en-US" sz="2600" dirty="0">
                <a:latin typeface="Times New Roman" charset="0"/>
                <a:cs typeface="Times New Roman" charset="0"/>
              </a:rPr>
              <a:t>: critical damping: this is the fastest way to get to equilibrium.</a:t>
            </a:r>
          </a:p>
          <a:p>
            <a:pPr marL="0" indent="0">
              <a:buNone/>
            </a:pPr>
            <a:r>
              <a:rPr lang="en-US" sz="2600" dirty="0">
                <a:latin typeface="Times New Roman" charset="0"/>
                <a:cs typeface="Times New Roman" charset="0"/>
              </a:rPr>
              <a:t>C: </a:t>
            </a:r>
            <a:r>
              <a:rPr lang="en-US" sz="2600" dirty="0" err="1">
                <a:latin typeface="Times New Roman" charset="0"/>
                <a:cs typeface="Times New Roman" charset="0"/>
              </a:rPr>
              <a:t>overdamping</a:t>
            </a:r>
            <a:r>
              <a:rPr lang="en-US" sz="2600" dirty="0">
                <a:latin typeface="Times New Roman" charset="0"/>
                <a:cs typeface="Times New Roman" charset="0"/>
              </a:rPr>
              <a:t>: the system is slowed so much that it takes a long time to get to equilibrium.</a:t>
            </a:r>
          </a:p>
          <a:p>
            <a:pPr marL="0" indent="0">
              <a:spcBef>
                <a:spcPct val="50000"/>
              </a:spcBef>
              <a:buNone/>
            </a:pPr>
            <a:endParaRPr lang="en-US" dirty="0"/>
          </a:p>
        </p:txBody>
      </p:sp>
      <p:pic>
        <p:nvPicPr>
          <p:cNvPr id="5" name="Picture 4" descr="11_15_Figure.jpg"/>
          <p:cNvPicPr>
            <a:picLocks noChangeAspect="1"/>
          </p:cNvPicPr>
          <p:nvPr/>
        </p:nvPicPr>
        <p:blipFill rotWithShape="1">
          <a:blip r:embed="rId2">
            <a:extLst>
              <a:ext uri="{28A0092B-C50C-407E-A947-70E740481C1C}">
                <a14:useLocalDpi xmlns:a14="http://schemas.microsoft.com/office/drawing/2010/main" val="0"/>
              </a:ext>
            </a:extLst>
          </a:blip>
          <a:srcRect b="5714"/>
          <a:stretch/>
        </p:blipFill>
        <p:spPr>
          <a:xfrm>
            <a:off x="420507" y="1728401"/>
            <a:ext cx="4175760" cy="2747383"/>
          </a:xfrm>
          <a:prstGeom prst="rect">
            <a:avLst/>
          </a:prstGeom>
        </p:spPr>
      </p:pic>
      <p:sp>
        <p:nvSpPr>
          <p:cNvPr id="2" name="Title 1"/>
          <p:cNvSpPr>
            <a:spLocks noGrp="1"/>
          </p:cNvSpPr>
          <p:nvPr>
            <p:ph type="title"/>
          </p:nvPr>
        </p:nvSpPr>
        <p:spPr/>
        <p:txBody>
          <a:bodyPr/>
          <a:lstStyle/>
          <a:p>
            <a:r>
              <a:rPr lang="en-US" dirty="0">
                <a:latin typeface="Times New Roman" charset="0"/>
                <a:cs typeface="Times New Roman" charset="0"/>
              </a:rPr>
              <a:t>11-5 Damped Harmonic </a:t>
            </a:r>
            <a:r>
              <a:rPr lang="en-US" dirty="0" smtClean="0">
                <a:latin typeface="Times New Roman" charset="0"/>
                <a:cs typeface="Times New Roman" charset="0"/>
              </a:rPr>
              <a:t>Motion</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296104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11-5 Damped Harmonic Motion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11" name="Picture 10" descr="11_16_Figure.jpg"/>
          <p:cNvPicPr>
            <a:picLocks noChangeAspect="1"/>
          </p:cNvPicPr>
          <p:nvPr/>
        </p:nvPicPr>
        <p:blipFill rotWithShape="1">
          <a:blip r:embed="rId2">
            <a:extLst>
              <a:ext uri="{28A0092B-C50C-407E-A947-70E740481C1C}">
                <a14:useLocalDpi xmlns:a14="http://schemas.microsoft.com/office/drawing/2010/main" val="0"/>
              </a:ext>
            </a:extLst>
          </a:blip>
          <a:srcRect b="3327"/>
          <a:stretch/>
        </p:blipFill>
        <p:spPr>
          <a:xfrm>
            <a:off x="414287" y="2599181"/>
            <a:ext cx="3186972" cy="3776950"/>
          </a:xfrm>
          <a:prstGeom prst="rect">
            <a:avLst/>
          </a:prstGeom>
        </p:spPr>
      </p:pic>
      <p:pic>
        <p:nvPicPr>
          <p:cNvPr id="12" name="Picture 11" descr="11_17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581" y="3631263"/>
            <a:ext cx="2611014" cy="2759803"/>
          </a:xfrm>
          <a:prstGeom prst="rect">
            <a:avLst/>
          </a:prstGeom>
        </p:spPr>
      </p:pic>
      <p:sp>
        <p:nvSpPr>
          <p:cNvPr id="3" name="Content Placeholder 2"/>
          <p:cNvSpPr>
            <a:spLocks noGrp="1"/>
          </p:cNvSpPr>
          <p:nvPr>
            <p:ph idx="1"/>
          </p:nvPr>
        </p:nvSpPr>
        <p:spPr>
          <a:xfrm>
            <a:off x="447676" y="1648896"/>
            <a:ext cx="8374574" cy="4892675"/>
          </a:xfrm>
        </p:spPr>
        <p:txBody>
          <a:bodyPr/>
          <a:lstStyle/>
          <a:p>
            <a:pPr marL="0" indent="0">
              <a:spcBef>
                <a:spcPct val="50000"/>
              </a:spcBef>
              <a:buNone/>
            </a:pPr>
            <a:r>
              <a:rPr lang="en-US" sz="2400" dirty="0">
                <a:latin typeface="Times New Roman" charset="0"/>
                <a:cs typeface="Times New Roman" charset="0"/>
              </a:rPr>
              <a:t>There are systems where damping is unwanted, such as clocks and watches.</a:t>
            </a:r>
          </a:p>
          <a:p>
            <a:pPr marL="0" indent="0">
              <a:spcBef>
                <a:spcPct val="50000"/>
              </a:spcBef>
              <a:buNone/>
              <a:tabLst>
                <a:tab pos="3314700" algn="l"/>
                <a:tab pos="6159500" algn="l"/>
              </a:tabLst>
            </a:pPr>
            <a:r>
              <a:rPr lang="en-US" sz="2400" dirty="0" smtClean="0">
                <a:latin typeface="Times New Roman" charset="0"/>
                <a:cs typeface="Times New Roman" charset="0"/>
              </a:rPr>
              <a:t>	Then </a:t>
            </a:r>
            <a:r>
              <a:rPr lang="en-US" sz="2400" dirty="0">
                <a:latin typeface="Times New Roman" charset="0"/>
                <a:cs typeface="Times New Roman" charset="0"/>
              </a:rPr>
              <a:t>there are systems in which it is </a:t>
            </a:r>
            <a:r>
              <a:rPr lang="en-US" sz="2400" dirty="0" smtClean="0">
                <a:latin typeface="Times New Roman" charset="0"/>
                <a:cs typeface="Times New Roman" charset="0"/>
              </a:rPr>
              <a:t>	wanted</a:t>
            </a:r>
            <a:r>
              <a:rPr lang="en-US" sz="2400" dirty="0">
                <a:latin typeface="Times New Roman" charset="0"/>
                <a:cs typeface="Times New Roman" charset="0"/>
              </a:rPr>
              <a:t>, and often needs to be </a:t>
            </a:r>
            <a:r>
              <a:rPr lang="en-US" sz="2400" dirty="0" smtClean="0">
                <a:latin typeface="Times New Roman" charset="0"/>
                <a:cs typeface="Times New Roman" charset="0"/>
              </a:rPr>
              <a:t>as </a:t>
            </a:r>
            <a:r>
              <a:rPr lang="en-US" sz="2400" dirty="0">
                <a:latin typeface="Times New Roman" charset="0"/>
                <a:cs typeface="Times New Roman" charset="0"/>
              </a:rPr>
              <a:t>close </a:t>
            </a:r>
            <a:r>
              <a:rPr lang="en-US" sz="2400" dirty="0" smtClean="0">
                <a:latin typeface="Times New Roman" charset="0"/>
                <a:cs typeface="Times New Roman" charset="0"/>
              </a:rPr>
              <a:t>to</a:t>
            </a:r>
            <a:br>
              <a:rPr lang="en-US" sz="2400" dirty="0" smtClean="0">
                <a:latin typeface="Times New Roman" charset="0"/>
                <a:cs typeface="Times New Roman" charset="0"/>
              </a:rPr>
            </a:br>
            <a:r>
              <a:rPr lang="en-US" sz="2400" dirty="0" smtClean="0">
                <a:latin typeface="Times New Roman" charset="0"/>
                <a:cs typeface="Times New Roman" charset="0"/>
              </a:rPr>
              <a:t>		critical damping</a:t>
            </a:r>
            <a:br>
              <a:rPr lang="en-US" sz="2400" dirty="0" smtClean="0">
                <a:latin typeface="Times New Roman" charset="0"/>
                <a:cs typeface="Times New Roman" charset="0"/>
              </a:rPr>
            </a:br>
            <a:r>
              <a:rPr lang="en-US" sz="2400" dirty="0" smtClean="0">
                <a:latin typeface="Times New Roman" charset="0"/>
                <a:cs typeface="Times New Roman" charset="0"/>
              </a:rPr>
              <a:t>		as possible</a:t>
            </a:r>
            <a:r>
              <a:rPr lang="en-US" sz="2400" dirty="0">
                <a:latin typeface="Times New Roman" charset="0"/>
                <a:cs typeface="Times New Roman" charset="0"/>
              </a:rPr>
              <a:t>, </a:t>
            </a:r>
            <a:r>
              <a:rPr lang="en-US" sz="2400" dirty="0" smtClean="0">
                <a:latin typeface="Times New Roman" charset="0"/>
                <a:cs typeface="Times New Roman" charset="0"/>
              </a:rPr>
              <a:t>such</a:t>
            </a:r>
            <a:br>
              <a:rPr lang="en-US" sz="2400" dirty="0" smtClean="0">
                <a:latin typeface="Times New Roman" charset="0"/>
                <a:cs typeface="Times New Roman" charset="0"/>
              </a:rPr>
            </a:br>
            <a:r>
              <a:rPr lang="en-US" sz="2400" dirty="0" smtClean="0">
                <a:latin typeface="Times New Roman" charset="0"/>
                <a:cs typeface="Times New Roman" charset="0"/>
              </a:rPr>
              <a:t>		as automobile</a:t>
            </a:r>
            <a:br>
              <a:rPr lang="en-US" sz="2400" dirty="0" smtClean="0">
                <a:latin typeface="Times New Roman" charset="0"/>
                <a:cs typeface="Times New Roman" charset="0"/>
              </a:rPr>
            </a:br>
            <a:r>
              <a:rPr lang="en-US" sz="2400" dirty="0" smtClean="0">
                <a:latin typeface="Times New Roman" charset="0"/>
                <a:cs typeface="Times New Roman" charset="0"/>
              </a:rPr>
              <a:t>		shock absorbers</a:t>
            </a:r>
            <a:br>
              <a:rPr lang="en-US" sz="2400" dirty="0" smtClean="0">
                <a:latin typeface="Times New Roman" charset="0"/>
                <a:cs typeface="Times New Roman" charset="0"/>
              </a:rPr>
            </a:br>
            <a:r>
              <a:rPr lang="en-US" sz="2400" dirty="0" smtClean="0">
                <a:latin typeface="Times New Roman" charset="0"/>
                <a:cs typeface="Times New Roman" charset="0"/>
              </a:rPr>
              <a:t>		and earthquake</a:t>
            </a:r>
            <a:br>
              <a:rPr lang="en-US" sz="2400" dirty="0" smtClean="0">
                <a:latin typeface="Times New Roman" charset="0"/>
                <a:cs typeface="Times New Roman" charset="0"/>
              </a:rPr>
            </a:br>
            <a:r>
              <a:rPr lang="en-US" sz="2400" dirty="0" smtClean="0">
                <a:latin typeface="Times New Roman" charset="0"/>
                <a:cs typeface="Times New Roman" charset="0"/>
              </a:rPr>
              <a:t>		protection for</a:t>
            </a:r>
            <a:br>
              <a:rPr lang="en-US" sz="2400" dirty="0" smtClean="0">
                <a:latin typeface="Times New Roman" charset="0"/>
                <a:cs typeface="Times New Roman" charset="0"/>
              </a:rPr>
            </a:br>
            <a:r>
              <a:rPr lang="en-US" sz="2400" dirty="0" smtClean="0">
                <a:latin typeface="Times New Roman" charset="0"/>
                <a:cs typeface="Times New Roman" charset="0"/>
              </a:rPr>
              <a:t>		buildings.</a:t>
            </a:r>
            <a:endParaRPr lang="en-US" sz="2400" dirty="0">
              <a:latin typeface="Times New Roman" charset="0"/>
              <a:cs typeface="Times New Roman" charset="0"/>
            </a:endParaRPr>
          </a:p>
          <a:p>
            <a:pPr marL="0" indent="0">
              <a:buNone/>
            </a:pPr>
            <a:endParaRPr lang="en-US" sz="2600" dirty="0"/>
          </a:p>
        </p:txBody>
      </p:sp>
    </p:spTree>
    <p:extLst>
      <p:ext uri="{BB962C8B-B14F-4D97-AF65-F5344CB8AC3E}">
        <p14:creationId xmlns:p14="http://schemas.microsoft.com/office/powerpoint/2010/main" val="1617360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Forced vibrations occur when there is a periodic driving force. This force may or may not have the same period as the natural frequency of the system.</a:t>
            </a:r>
          </a:p>
          <a:p>
            <a:pPr marL="0" indent="0">
              <a:spcBef>
                <a:spcPct val="50000"/>
              </a:spcBef>
              <a:buNone/>
            </a:pPr>
            <a:r>
              <a:rPr lang="en-US" dirty="0">
                <a:latin typeface="Times New Roman" charset="0"/>
                <a:cs typeface="Times New Roman" charset="0"/>
              </a:rPr>
              <a:t>If the frequency is the same as the natural frequency, the amplitude becomes quite large. This is called resonance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11-6 Forced Oscillations; Resonance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778378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249593" cy="4736531"/>
          </a:xfrm>
        </p:spPr>
        <p:txBody>
          <a:bodyPr/>
          <a:lstStyle/>
          <a:p>
            <a:pPr marL="0" indent="0">
              <a:spcBef>
                <a:spcPct val="50000"/>
              </a:spcBef>
              <a:buNone/>
              <a:tabLst>
                <a:tab pos="4346575" algn="l"/>
              </a:tabLst>
            </a:pPr>
            <a:r>
              <a:rPr lang="en-US" dirty="0" smtClean="0">
                <a:latin typeface="Times New Roman" charset="0"/>
                <a:cs typeface="Times New Roman" charset="0"/>
              </a:rPr>
              <a:t>	The </a:t>
            </a:r>
            <a:r>
              <a:rPr lang="en-US" dirty="0">
                <a:latin typeface="Times New Roman" charset="0"/>
                <a:cs typeface="Times New Roman" charset="0"/>
              </a:rPr>
              <a:t>sharpness of the </a:t>
            </a:r>
            <a:r>
              <a:rPr lang="en-US" dirty="0" smtClean="0">
                <a:latin typeface="Times New Roman" charset="0"/>
                <a:cs typeface="Times New Roman" charset="0"/>
              </a:rPr>
              <a:t>	resonant </a:t>
            </a:r>
            <a:r>
              <a:rPr lang="en-US" dirty="0">
                <a:latin typeface="Times New Roman" charset="0"/>
                <a:cs typeface="Times New Roman" charset="0"/>
              </a:rPr>
              <a:t>peak depends on </a:t>
            </a:r>
            <a:r>
              <a:rPr lang="en-US" dirty="0" smtClean="0">
                <a:latin typeface="Times New Roman" charset="0"/>
                <a:cs typeface="Times New Roman" charset="0"/>
              </a:rPr>
              <a:t>	the </a:t>
            </a:r>
            <a:r>
              <a:rPr lang="en-US" dirty="0">
                <a:latin typeface="Times New Roman" charset="0"/>
                <a:cs typeface="Times New Roman" charset="0"/>
              </a:rPr>
              <a:t>damping. If the </a:t>
            </a:r>
            <a:r>
              <a:rPr lang="en-US" dirty="0" smtClean="0">
                <a:latin typeface="Times New Roman" charset="0"/>
                <a:cs typeface="Times New Roman" charset="0"/>
              </a:rPr>
              <a:t>	damping </a:t>
            </a:r>
            <a:r>
              <a:rPr lang="en-US" dirty="0">
                <a:latin typeface="Times New Roman" charset="0"/>
                <a:cs typeface="Times New Roman" charset="0"/>
              </a:rPr>
              <a:t>is small (A), it </a:t>
            </a:r>
            <a:r>
              <a:rPr lang="en-US" dirty="0" smtClean="0">
                <a:latin typeface="Times New Roman" charset="0"/>
                <a:cs typeface="Times New Roman" charset="0"/>
              </a:rPr>
              <a:t>	can </a:t>
            </a:r>
            <a:r>
              <a:rPr lang="en-US" dirty="0">
                <a:latin typeface="Times New Roman" charset="0"/>
                <a:cs typeface="Times New Roman" charset="0"/>
              </a:rPr>
              <a:t>be quite sharp; if the </a:t>
            </a:r>
            <a:r>
              <a:rPr lang="en-US" dirty="0" smtClean="0">
                <a:latin typeface="Times New Roman" charset="0"/>
                <a:cs typeface="Times New Roman" charset="0"/>
              </a:rPr>
              <a:t>	damping </a:t>
            </a:r>
            <a:r>
              <a:rPr lang="en-US" dirty="0">
                <a:latin typeface="Times New Roman" charset="0"/>
                <a:cs typeface="Times New Roman" charset="0"/>
              </a:rPr>
              <a:t>is larger (B), it is </a:t>
            </a:r>
            <a:r>
              <a:rPr lang="en-US" dirty="0" smtClean="0">
                <a:latin typeface="Times New Roman" charset="0"/>
                <a:cs typeface="Times New Roman" charset="0"/>
              </a:rPr>
              <a:t>	less </a:t>
            </a:r>
            <a:r>
              <a:rPr lang="en-US" dirty="0">
                <a:latin typeface="Times New Roman" charset="0"/>
                <a:cs typeface="Times New Roman" charset="0"/>
              </a:rPr>
              <a:t>sharp</a:t>
            </a:r>
            <a:r>
              <a:rPr lang="en-US" dirty="0" smtClean="0">
                <a:latin typeface="Times New Roman" charset="0"/>
                <a:cs typeface="Times New Roman" charset="0"/>
              </a:rPr>
              <a:t>.</a:t>
            </a:r>
          </a:p>
          <a:p>
            <a:pPr marL="0" indent="0">
              <a:spcBef>
                <a:spcPct val="50000"/>
              </a:spcBef>
              <a:buNone/>
            </a:pPr>
            <a:r>
              <a:rPr lang="en-US" dirty="0">
                <a:latin typeface="Times New Roman" charset="0"/>
                <a:cs typeface="Times New Roman" charset="0"/>
              </a:rPr>
              <a:t>Like damping, resonance can be wanted or unwanted. Musical instruments and TV/radio receivers </a:t>
            </a:r>
            <a:r>
              <a:rPr lang="en-US" dirty="0" smtClean="0">
                <a:latin typeface="Times New Roman" charset="0"/>
                <a:cs typeface="Times New Roman" charset="0"/>
              </a:rPr>
              <a:t>depend</a:t>
            </a:r>
            <a:br>
              <a:rPr lang="en-US" dirty="0" smtClean="0">
                <a:latin typeface="Times New Roman" charset="0"/>
                <a:cs typeface="Times New Roman" charset="0"/>
              </a:rPr>
            </a:br>
            <a:r>
              <a:rPr lang="en-US" dirty="0" smtClean="0">
                <a:latin typeface="Times New Roman" charset="0"/>
                <a:cs typeface="Times New Roman" charset="0"/>
              </a:rPr>
              <a:t>on </a:t>
            </a:r>
            <a:r>
              <a:rPr lang="en-US" dirty="0">
                <a:latin typeface="Times New Roman" charset="0"/>
                <a:cs typeface="Times New Roman" charset="0"/>
              </a:rPr>
              <a:t>it</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6" name="Picture 5" descr="11_18_Figure.jpg"/>
          <p:cNvPicPr>
            <a:picLocks noChangeAspect="1"/>
          </p:cNvPicPr>
          <p:nvPr/>
        </p:nvPicPr>
        <p:blipFill rotWithShape="1">
          <a:blip r:embed="rId2">
            <a:extLst>
              <a:ext uri="{28A0092B-C50C-407E-A947-70E740481C1C}">
                <a14:useLocalDpi xmlns:a14="http://schemas.microsoft.com/office/drawing/2010/main" val="0"/>
              </a:ext>
            </a:extLst>
          </a:blip>
          <a:srcRect b="4707"/>
          <a:stretch/>
        </p:blipFill>
        <p:spPr>
          <a:xfrm>
            <a:off x="420507" y="1688592"/>
            <a:ext cx="4028835" cy="2895860"/>
          </a:xfrm>
          <a:prstGeom prst="rect">
            <a:avLst/>
          </a:prstGeom>
        </p:spPr>
      </p:pic>
      <p:sp>
        <p:nvSpPr>
          <p:cNvPr id="2" name="Title 1"/>
          <p:cNvSpPr>
            <a:spLocks noGrp="1"/>
          </p:cNvSpPr>
          <p:nvPr>
            <p:ph type="title"/>
          </p:nvPr>
        </p:nvSpPr>
        <p:spPr>
          <a:xfrm>
            <a:off x="457200" y="30705"/>
            <a:ext cx="8229600" cy="1110203"/>
          </a:xfrm>
        </p:spPr>
        <p:txBody>
          <a:bodyPr/>
          <a:lstStyle/>
          <a:p>
            <a:pPr>
              <a:spcBef>
                <a:spcPct val="50000"/>
              </a:spcBef>
            </a:pPr>
            <a:r>
              <a:rPr lang="en-US" dirty="0">
                <a:latin typeface="Times New Roman" charset="0"/>
                <a:cs typeface="Times New Roman" charset="0"/>
              </a:rPr>
              <a:t>11-6 Forced Oscillations; Resonance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144493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11-7 Wave </a:t>
            </a:r>
            <a:r>
              <a:rPr lang="en-US" dirty="0" smtClean="0">
                <a:latin typeface="Times New Roman" charset="0"/>
                <a:cs typeface="Times New Roman" charset="0"/>
              </a:rPr>
              <a:t>Motion</a:t>
            </a:r>
            <a:endParaRPr lang="en-US" dirty="0">
              <a:latin typeface="Times New Roman" charset="0"/>
              <a:cs typeface="Times New Roman" charset="0"/>
            </a:endParaRPr>
          </a:p>
        </p:txBody>
      </p:sp>
      <p:sp>
        <p:nvSpPr>
          <p:cNvPr id="3" name="Content Placeholder 2"/>
          <p:cNvSpPr>
            <a:spLocks noGrp="1"/>
          </p:cNvSpPr>
          <p:nvPr>
            <p:ph idx="1"/>
          </p:nvPr>
        </p:nvSpPr>
        <p:spPr>
          <a:xfrm>
            <a:off x="5996980" y="4163363"/>
            <a:ext cx="2859227" cy="2295619"/>
          </a:xfrm>
        </p:spPr>
        <p:txBody>
          <a:bodyPr/>
          <a:lstStyle/>
          <a:p>
            <a:pPr marL="0" indent="0">
              <a:spcBef>
                <a:spcPct val="50000"/>
              </a:spcBef>
              <a:buNone/>
            </a:pPr>
            <a:r>
              <a:rPr lang="en-US" dirty="0">
                <a:latin typeface="Times New Roman" charset="0"/>
                <a:cs typeface="Times New Roman" charset="0"/>
              </a:rPr>
              <a:t>A wave travels along its medium, but the individual particles just move up and down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1_21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478" y="1298501"/>
            <a:ext cx="7309124" cy="2716158"/>
          </a:xfrm>
          <a:prstGeom prst="rect">
            <a:avLst/>
          </a:prstGeom>
        </p:spPr>
      </p:pic>
      <p:pic>
        <p:nvPicPr>
          <p:cNvPr id="7" name="Picture 6" descr="11_22_Figure.jpg"/>
          <p:cNvPicPr>
            <a:picLocks noChangeAspect="1"/>
          </p:cNvPicPr>
          <p:nvPr/>
        </p:nvPicPr>
        <p:blipFill rotWithShape="1">
          <a:blip r:embed="rId3">
            <a:extLst>
              <a:ext uri="{28A0092B-C50C-407E-A947-70E740481C1C}">
                <a14:useLocalDpi xmlns:a14="http://schemas.microsoft.com/office/drawing/2010/main" val="0"/>
              </a:ext>
            </a:extLst>
          </a:blip>
          <a:srcRect b="4558"/>
          <a:stretch/>
        </p:blipFill>
        <p:spPr>
          <a:xfrm>
            <a:off x="434091" y="4284771"/>
            <a:ext cx="5058290" cy="2079134"/>
          </a:xfrm>
          <a:prstGeom prst="rect">
            <a:avLst/>
          </a:prstGeom>
        </p:spPr>
      </p:pic>
    </p:spTree>
    <p:extLst>
      <p:ext uri="{BB962C8B-B14F-4D97-AF65-F5344CB8AC3E}">
        <p14:creationId xmlns:p14="http://schemas.microsoft.com/office/powerpoint/2010/main" val="1641779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_23_Figure.jpg"/>
          <p:cNvPicPr>
            <a:picLocks noChangeAspect="1"/>
          </p:cNvPicPr>
          <p:nvPr/>
        </p:nvPicPr>
        <p:blipFill rotWithShape="1">
          <a:blip r:embed="rId2">
            <a:extLst>
              <a:ext uri="{28A0092B-C50C-407E-A947-70E740481C1C}">
                <a14:useLocalDpi xmlns:a14="http://schemas.microsoft.com/office/drawing/2010/main" val="0"/>
              </a:ext>
            </a:extLst>
          </a:blip>
          <a:srcRect b="2950"/>
          <a:stretch/>
        </p:blipFill>
        <p:spPr>
          <a:xfrm>
            <a:off x="712287" y="2109350"/>
            <a:ext cx="3402356" cy="4324712"/>
          </a:xfrm>
          <a:prstGeom prst="rect">
            <a:avLst/>
          </a:prstGeom>
        </p:spPr>
      </p:pic>
      <p:sp>
        <p:nvSpPr>
          <p:cNvPr id="3" name="Content Placeholder 2"/>
          <p:cNvSpPr>
            <a:spLocks noGrp="1"/>
          </p:cNvSpPr>
          <p:nvPr>
            <p:ph idx="1"/>
          </p:nvPr>
        </p:nvSpPr>
        <p:spPr>
          <a:xfrm>
            <a:off x="458456" y="1600200"/>
            <a:ext cx="8258079" cy="4840842"/>
          </a:xfrm>
        </p:spPr>
        <p:txBody>
          <a:bodyPr/>
          <a:lstStyle/>
          <a:p>
            <a:pPr marL="0" indent="0">
              <a:spcBef>
                <a:spcPct val="50000"/>
              </a:spcBef>
              <a:buNone/>
            </a:pPr>
            <a:r>
              <a:rPr lang="en-US" dirty="0">
                <a:latin typeface="Times New Roman" charset="0"/>
                <a:cs typeface="Times New Roman" charset="0"/>
              </a:rPr>
              <a:t>All types of traveling waves transport energy. </a:t>
            </a:r>
          </a:p>
          <a:p>
            <a:pPr marL="0" indent="0">
              <a:spcBef>
                <a:spcPct val="50000"/>
              </a:spcBef>
              <a:buNone/>
              <a:tabLst>
                <a:tab pos="4116388" algn="l"/>
              </a:tabLst>
            </a:pPr>
            <a:r>
              <a:rPr lang="en-US" dirty="0" smtClean="0">
                <a:latin typeface="Times New Roman" charset="0"/>
                <a:cs typeface="Times New Roman" charset="0"/>
              </a:rPr>
              <a:t>	Study </a:t>
            </a:r>
            <a:r>
              <a:rPr lang="en-US" dirty="0">
                <a:latin typeface="Times New Roman" charset="0"/>
                <a:cs typeface="Times New Roman" charset="0"/>
              </a:rPr>
              <a:t>of a single wave </a:t>
            </a:r>
            <a:r>
              <a:rPr lang="en-US" dirty="0" smtClean="0">
                <a:latin typeface="Times New Roman" charset="0"/>
                <a:cs typeface="Times New Roman" charset="0"/>
              </a:rPr>
              <a:t>		pulse </a:t>
            </a:r>
            <a:r>
              <a:rPr lang="en-US" dirty="0">
                <a:latin typeface="Times New Roman" charset="0"/>
                <a:cs typeface="Times New Roman" charset="0"/>
              </a:rPr>
              <a:t>shows that it is begun </a:t>
            </a:r>
            <a:r>
              <a:rPr lang="en-US" dirty="0" smtClean="0">
                <a:latin typeface="Times New Roman" charset="0"/>
                <a:cs typeface="Times New Roman" charset="0"/>
              </a:rPr>
              <a:t>	with </a:t>
            </a:r>
            <a:r>
              <a:rPr lang="en-US" dirty="0">
                <a:latin typeface="Times New Roman" charset="0"/>
                <a:cs typeface="Times New Roman" charset="0"/>
              </a:rPr>
              <a:t>a vibration and </a:t>
            </a:r>
            <a:r>
              <a:rPr lang="en-US" dirty="0" smtClean="0">
                <a:latin typeface="Times New Roman" charset="0"/>
                <a:cs typeface="Times New Roman" charset="0"/>
              </a:rPr>
              <a:t>	transmitted </a:t>
            </a:r>
            <a:r>
              <a:rPr lang="en-US" dirty="0">
                <a:latin typeface="Times New Roman" charset="0"/>
                <a:cs typeface="Times New Roman" charset="0"/>
              </a:rPr>
              <a:t>through internal </a:t>
            </a:r>
            <a:r>
              <a:rPr lang="en-US" dirty="0" smtClean="0">
                <a:latin typeface="Times New Roman" charset="0"/>
                <a:cs typeface="Times New Roman" charset="0"/>
              </a:rPr>
              <a:t>	forces </a:t>
            </a:r>
            <a:r>
              <a:rPr lang="en-US" dirty="0">
                <a:latin typeface="Times New Roman" charset="0"/>
                <a:cs typeface="Times New Roman" charset="0"/>
              </a:rPr>
              <a:t>in the medium.</a:t>
            </a:r>
          </a:p>
          <a:p>
            <a:pPr marL="0" indent="0">
              <a:spcBef>
                <a:spcPct val="50000"/>
              </a:spcBef>
              <a:buNone/>
              <a:tabLst>
                <a:tab pos="4116388" algn="l"/>
              </a:tabLst>
            </a:pPr>
            <a:r>
              <a:rPr lang="en-US" dirty="0" smtClean="0">
                <a:latin typeface="Times New Roman" charset="0"/>
                <a:cs typeface="Times New Roman" charset="0"/>
              </a:rPr>
              <a:t>	Continuous </a:t>
            </a:r>
            <a:r>
              <a:rPr lang="en-US" dirty="0">
                <a:latin typeface="Times New Roman" charset="0"/>
                <a:cs typeface="Times New Roman" charset="0"/>
              </a:rPr>
              <a:t>waves </a:t>
            </a:r>
            <a:r>
              <a:rPr lang="en-US" dirty="0" smtClean="0">
                <a:latin typeface="Times New Roman" charset="0"/>
                <a:cs typeface="Times New Roman" charset="0"/>
              </a:rPr>
              <a:t>start</a:t>
            </a:r>
            <a:br>
              <a:rPr lang="en-US" dirty="0" smtClean="0">
                <a:latin typeface="Times New Roman" charset="0"/>
                <a:cs typeface="Times New Roman" charset="0"/>
              </a:rPr>
            </a:br>
            <a:r>
              <a:rPr lang="en-US" dirty="0" smtClean="0">
                <a:latin typeface="Times New Roman" charset="0"/>
                <a:cs typeface="Times New Roman" charset="0"/>
              </a:rPr>
              <a:t>	with vibrations </a:t>
            </a:r>
            <a:r>
              <a:rPr lang="en-US" dirty="0">
                <a:latin typeface="Times New Roman" charset="0"/>
                <a:cs typeface="Times New Roman" charset="0"/>
              </a:rPr>
              <a:t>too. If the </a:t>
            </a:r>
            <a:r>
              <a:rPr lang="en-US" dirty="0" smtClean="0">
                <a:latin typeface="Times New Roman" charset="0"/>
                <a:cs typeface="Times New Roman" charset="0"/>
              </a:rPr>
              <a:t>	vibration </a:t>
            </a:r>
            <a:r>
              <a:rPr lang="en-US" dirty="0">
                <a:latin typeface="Times New Roman" charset="0"/>
                <a:cs typeface="Times New Roman" charset="0"/>
              </a:rPr>
              <a:t>is SHM, then the </a:t>
            </a:r>
            <a:r>
              <a:rPr lang="en-US" dirty="0" smtClean="0">
                <a:latin typeface="Times New Roman" charset="0"/>
                <a:cs typeface="Times New Roman" charset="0"/>
              </a:rPr>
              <a:t>	wave </a:t>
            </a:r>
            <a:r>
              <a:rPr lang="en-US" dirty="0">
                <a:latin typeface="Times New Roman" charset="0"/>
                <a:cs typeface="Times New Roman" charset="0"/>
              </a:rPr>
              <a:t>will be sinusoidal</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r>
              <a:rPr lang="en-US" dirty="0">
                <a:latin typeface="Times New Roman" charset="0"/>
                <a:cs typeface="Times New Roman" charset="0"/>
              </a:rPr>
              <a:t>11-7 Wave </a:t>
            </a:r>
            <a:r>
              <a:rPr lang="en-US" dirty="0" smtClean="0">
                <a:latin typeface="Times New Roman" charset="0"/>
                <a:cs typeface="Times New Roman" charset="0"/>
              </a:rPr>
              <a:t>Motion</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028277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11</a:t>
            </a:r>
            <a:endParaRPr lang="en-US" dirty="0"/>
          </a:p>
        </p:txBody>
      </p:sp>
      <p:sp>
        <p:nvSpPr>
          <p:cNvPr id="3" name="Content Placeholder 2"/>
          <p:cNvSpPr>
            <a:spLocks noGrp="1"/>
          </p:cNvSpPr>
          <p:nvPr>
            <p:ph idx="1"/>
          </p:nvPr>
        </p:nvSpPr>
        <p:spPr>
          <a:xfrm>
            <a:off x="457200" y="1667040"/>
            <a:ext cx="8229600" cy="4836695"/>
          </a:xfrm>
        </p:spPr>
        <p:txBody>
          <a:bodyPr/>
          <a:lstStyle/>
          <a:p>
            <a:pPr marL="301752">
              <a:lnSpc>
                <a:spcPct val="80000"/>
              </a:lnSpc>
              <a:spcBef>
                <a:spcPct val="50000"/>
              </a:spcBef>
              <a:buFontTx/>
              <a:buChar char="•"/>
            </a:pPr>
            <a:r>
              <a:rPr lang="en-US" dirty="0">
                <a:latin typeface="Times New Roman" charset="0"/>
                <a:cs typeface="Times New Roman" charset="0"/>
              </a:rPr>
              <a:t>Simple Harmonic </a:t>
            </a:r>
            <a:r>
              <a:rPr lang="en-US" dirty="0" smtClean="0">
                <a:latin typeface="Times New Roman" charset="0"/>
                <a:cs typeface="Times New Roman" charset="0"/>
              </a:rPr>
              <a:t>Motion—Spring </a:t>
            </a:r>
            <a:r>
              <a:rPr lang="en-US" dirty="0">
                <a:latin typeface="Times New Roman" charset="0"/>
                <a:cs typeface="Times New Roman" charset="0"/>
              </a:rPr>
              <a:t>Oscillations</a:t>
            </a:r>
          </a:p>
          <a:p>
            <a:pPr marL="301752">
              <a:lnSpc>
                <a:spcPct val="80000"/>
              </a:lnSpc>
              <a:spcBef>
                <a:spcPct val="50000"/>
              </a:spcBef>
              <a:buFontTx/>
              <a:buChar char="•"/>
            </a:pPr>
            <a:r>
              <a:rPr lang="en-US" dirty="0" smtClean="0">
                <a:latin typeface="Times New Roman" charset="0"/>
                <a:cs typeface="Times New Roman" charset="0"/>
              </a:rPr>
              <a:t>Energy </a:t>
            </a:r>
            <a:r>
              <a:rPr lang="en-US" dirty="0">
                <a:latin typeface="Times New Roman" charset="0"/>
                <a:cs typeface="Times New Roman" charset="0"/>
              </a:rPr>
              <a:t>in Simple Harmonic Motion</a:t>
            </a:r>
          </a:p>
          <a:p>
            <a:pPr marL="301752">
              <a:lnSpc>
                <a:spcPct val="80000"/>
              </a:lnSpc>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Period and Sinusoidal Nature of SHM</a:t>
            </a:r>
          </a:p>
          <a:p>
            <a:pPr marL="301752">
              <a:lnSpc>
                <a:spcPct val="80000"/>
              </a:lnSpc>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Simple Pendulum</a:t>
            </a:r>
          </a:p>
          <a:p>
            <a:pPr marL="301752">
              <a:lnSpc>
                <a:spcPct val="80000"/>
              </a:lnSpc>
              <a:spcBef>
                <a:spcPct val="50000"/>
              </a:spcBef>
              <a:buFontTx/>
              <a:buChar char="•"/>
            </a:pPr>
            <a:r>
              <a:rPr lang="en-US" dirty="0" smtClean="0">
                <a:latin typeface="Times New Roman" charset="0"/>
                <a:cs typeface="Times New Roman" charset="0"/>
              </a:rPr>
              <a:t>Damped </a:t>
            </a:r>
            <a:r>
              <a:rPr lang="en-US" dirty="0">
                <a:latin typeface="Times New Roman" charset="0"/>
                <a:cs typeface="Times New Roman" charset="0"/>
              </a:rPr>
              <a:t>Harmonic Motion</a:t>
            </a:r>
          </a:p>
          <a:p>
            <a:pPr marL="301752">
              <a:lnSpc>
                <a:spcPct val="80000"/>
              </a:lnSpc>
              <a:spcBef>
                <a:spcPct val="50000"/>
              </a:spcBef>
              <a:buFontTx/>
              <a:buChar char="•"/>
            </a:pPr>
            <a:r>
              <a:rPr lang="en-US" dirty="0" smtClean="0">
                <a:latin typeface="Times New Roman" charset="0"/>
                <a:cs typeface="Times New Roman" charset="0"/>
              </a:rPr>
              <a:t>Forced </a:t>
            </a:r>
            <a:r>
              <a:rPr lang="en-US" dirty="0">
                <a:latin typeface="Times New Roman" charset="0"/>
                <a:cs typeface="Times New Roman" charset="0"/>
              </a:rPr>
              <a:t>Oscillations; Resonance</a:t>
            </a:r>
          </a:p>
          <a:p>
            <a:pPr marL="301752">
              <a:lnSpc>
                <a:spcPct val="80000"/>
              </a:lnSpc>
              <a:spcBef>
                <a:spcPct val="50000"/>
              </a:spcBef>
              <a:buFontTx/>
              <a:buChar char="•"/>
            </a:pPr>
            <a:r>
              <a:rPr lang="en-US" dirty="0" smtClean="0">
                <a:latin typeface="Times New Roman" charset="0"/>
                <a:cs typeface="Times New Roman" charset="0"/>
              </a:rPr>
              <a:t>Wave Motion</a:t>
            </a:r>
          </a:p>
          <a:p>
            <a:pPr marL="301752">
              <a:lnSpc>
                <a:spcPct val="80000"/>
              </a:lnSpc>
              <a:spcBef>
                <a:spcPct val="50000"/>
              </a:spcBef>
              <a:buFontTx/>
              <a:buChar char="•"/>
            </a:pPr>
            <a:r>
              <a:rPr lang="en-US" dirty="0" smtClean="0">
                <a:latin typeface="Times New Roman" charset="0"/>
                <a:cs typeface="Times New Roman" charset="0"/>
              </a:rPr>
              <a:t>Types </a:t>
            </a:r>
            <a:r>
              <a:rPr lang="en-US" dirty="0">
                <a:latin typeface="Times New Roman" charset="0"/>
                <a:cs typeface="Times New Roman" charset="0"/>
              </a:rPr>
              <a:t>of Waves and Their Speeds: Transverse and </a:t>
            </a:r>
            <a:r>
              <a:rPr lang="en-US" dirty="0" smtClean="0">
                <a:latin typeface="Times New Roman" charset="0"/>
                <a:cs typeface="Times New Roman" charset="0"/>
              </a:rPr>
              <a:t>Longitudinal</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11-7 Wave Motion</a:t>
            </a:r>
            <a:endParaRPr lang="en-US" dirty="0"/>
          </a:p>
        </p:txBody>
      </p:sp>
      <p:sp>
        <p:nvSpPr>
          <p:cNvPr id="3" name="Content Placeholder 2"/>
          <p:cNvSpPr>
            <a:spLocks noGrp="1"/>
          </p:cNvSpPr>
          <p:nvPr>
            <p:ph idx="1"/>
          </p:nvPr>
        </p:nvSpPr>
        <p:spPr>
          <a:xfrm>
            <a:off x="447676" y="1708872"/>
            <a:ext cx="8243888" cy="4525963"/>
          </a:xfrm>
        </p:spPr>
        <p:txBody>
          <a:bodyPr/>
          <a:lstStyle/>
          <a:p>
            <a:pPr marL="0" indent="0">
              <a:lnSpc>
                <a:spcPct val="70000"/>
              </a:lnSpc>
              <a:spcBef>
                <a:spcPct val="50000"/>
              </a:spcBef>
              <a:buNone/>
            </a:pPr>
            <a:r>
              <a:rPr lang="en-US" dirty="0">
                <a:latin typeface="Times New Roman" charset="0"/>
                <a:cs typeface="Times New Roman" charset="0"/>
              </a:rPr>
              <a:t>Wave characteristics:</a:t>
            </a:r>
          </a:p>
          <a:p>
            <a:pPr>
              <a:lnSpc>
                <a:spcPct val="70000"/>
              </a:lnSpc>
              <a:spcBef>
                <a:spcPct val="50000"/>
              </a:spcBef>
              <a:buFontTx/>
              <a:buChar char="•"/>
            </a:pPr>
            <a:r>
              <a:rPr lang="en-US" dirty="0">
                <a:latin typeface="Times New Roman" charset="0"/>
                <a:cs typeface="Times New Roman" charset="0"/>
              </a:rPr>
              <a:t> Amplitude, </a:t>
            </a:r>
            <a:r>
              <a:rPr lang="en-US" i="1" dirty="0">
                <a:latin typeface="Times New Roman" charset="0"/>
                <a:cs typeface="Times New Roman" charset="0"/>
              </a:rPr>
              <a:t>A</a:t>
            </a:r>
          </a:p>
          <a:p>
            <a:pPr>
              <a:lnSpc>
                <a:spcPct val="70000"/>
              </a:lnSpc>
              <a:spcBef>
                <a:spcPct val="50000"/>
              </a:spcBef>
              <a:buFontTx/>
              <a:buChar char="•"/>
            </a:pPr>
            <a:r>
              <a:rPr lang="en-US" dirty="0">
                <a:latin typeface="Times New Roman" charset="0"/>
                <a:cs typeface="Times New Roman" charset="0"/>
              </a:rPr>
              <a:t> Wavelength, </a:t>
            </a:r>
            <a:r>
              <a:rPr lang="el-GR" i="1" dirty="0">
                <a:latin typeface="Times New Roman" charset="0"/>
                <a:cs typeface="Times New Roman" charset="0"/>
              </a:rPr>
              <a:t>λ</a:t>
            </a:r>
            <a:endParaRPr lang="en-US" i="1" dirty="0">
              <a:latin typeface="Times New Roman" charset="0"/>
              <a:cs typeface="Times New Roman" charset="0"/>
            </a:endParaRPr>
          </a:p>
          <a:p>
            <a:pPr>
              <a:lnSpc>
                <a:spcPct val="70000"/>
              </a:lnSpc>
              <a:spcBef>
                <a:spcPct val="50000"/>
              </a:spcBef>
              <a:buFontTx/>
              <a:buChar char="•"/>
            </a:pPr>
            <a:r>
              <a:rPr lang="en-US" dirty="0">
                <a:latin typeface="Times New Roman" charset="0"/>
                <a:cs typeface="Times New Roman" charset="0"/>
              </a:rPr>
              <a:t> Frequency </a:t>
            </a:r>
            <a:r>
              <a:rPr lang="en-US" i="1" dirty="0">
                <a:latin typeface="Times New Roman" charset="0"/>
                <a:cs typeface="Times New Roman" charset="0"/>
              </a:rPr>
              <a:t>f</a:t>
            </a:r>
            <a:r>
              <a:rPr lang="en-US" dirty="0">
                <a:latin typeface="Times New Roman" charset="0"/>
                <a:cs typeface="Times New Roman" charset="0"/>
              </a:rPr>
              <a:t> and period </a:t>
            </a:r>
            <a:r>
              <a:rPr lang="en-US" i="1" dirty="0">
                <a:latin typeface="Times New Roman" charset="0"/>
                <a:cs typeface="Times New Roman" charset="0"/>
              </a:rPr>
              <a:t>T</a:t>
            </a:r>
          </a:p>
          <a:p>
            <a:pPr>
              <a:lnSpc>
                <a:spcPct val="70000"/>
              </a:lnSpc>
              <a:spcBef>
                <a:spcPct val="50000"/>
              </a:spcBef>
              <a:buFontTx/>
              <a:buChar char="•"/>
            </a:pPr>
            <a:r>
              <a:rPr lang="en-US" dirty="0">
                <a:latin typeface="Times New Roman" charset="0"/>
                <a:cs typeface="Times New Roman" charset="0"/>
              </a:rPr>
              <a:t> Wave </a:t>
            </a:r>
            <a:r>
              <a:rPr lang="en-US" dirty="0" smtClean="0">
                <a:latin typeface="Times New Roman" charset="0"/>
                <a:cs typeface="Times New Roman" charset="0"/>
              </a:rPr>
              <a:t>velocity</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2" name="Group 11"/>
          <p:cNvGrpSpPr/>
          <p:nvPr/>
        </p:nvGrpSpPr>
        <p:grpSpPr>
          <a:xfrm>
            <a:off x="3286866" y="3669948"/>
            <a:ext cx="2570436" cy="587581"/>
            <a:chOff x="3286866" y="3669948"/>
            <a:chExt cx="2570436" cy="587581"/>
          </a:xfrm>
        </p:grpSpPr>
        <p:pic>
          <p:nvPicPr>
            <p:cNvPr id="5" name="Picture 4" descr="11_KeyEquation_12.jpg"/>
            <p:cNvPicPr>
              <a:picLocks noChangeAspect="1"/>
            </p:cNvPicPr>
            <p:nvPr/>
          </p:nvPicPr>
          <p:blipFill rotWithShape="1">
            <a:blip r:embed="rId2">
              <a:extLst>
                <a:ext uri="{28A0092B-C50C-407E-A947-70E740481C1C}">
                  <a14:useLocalDpi xmlns:a14="http://schemas.microsoft.com/office/drawing/2010/main" val="0"/>
                </a:ext>
              </a:extLst>
            </a:blip>
            <a:srcRect r="82435" b="22267"/>
            <a:stretch/>
          </p:blipFill>
          <p:spPr>
            <a:xfrm>
              <a:off x="3286866" y="3669948"/>
              <a:ext cx="1501187" cy="587581"/>
            </a:xfrm>
            <a:prstGeom prst="rect">
              <a:avLst/>
            </a:prstGeom>
          </p:spPr>
        </p:pic>
        <p:sp>
          <p:nvSpPr>
            <p:cNvPr id="8" name="TextBox 7"/>
            <p:cNvSpPr txBox="1"/>
            <p:nvPr/>
          </p:nvSpPr>
          <p:spPr>
            <a:xfrm>
              <a:off x="4912963" y="3756962"/>
              <a:ext cx="944339" cy="400110"/>
            </a:xfrm>
            <a:prstGeom prst="rect">
              <a:avLst/>
            </a:prstGeom>
            <a:noFill/>
          </p:spPr>
          <p:txBody>
            <a:bodyPr wrap="none" rtlCol="0">
              <a:spAutoFit/>
            </a:bodyPr>
            <a:lstStyle/>
            <a:p>
              <a:r>
                <a:rPr lang="en-US" sz="2000" dirty="0" smtClean="0">
                  <a:latin typeface="Times New Roman"/>
                  <a:cs typeface="Times New Roman"/>
                </a:rPr>
                <a:t>(11-12)</a:t>
              </a:r>
              <a:endParaRPr lang="en-US" sz="2000" dirty="0">
                <a:latin typeface="Times New Roman"/>
                <a:cs typeface="Times New Roman"/>
              </a:endParaRPr>
            </a:p>
          </p:txBody>
        </p:sp>
      </p:grpSp>
      <p:pic>
        <p:nvPicPr>
          <p:cNvPr id="10" name="Picture 9" descr="11_24_Figure.jpg"/>
          <p:cNvPicPr>
            <a:picLocks noChangeAspect="1"/>
          </p:cNvPicPr>
          <p:nvPr/>
        </p:nvPicPr>
        <p:blipFill rotWithShape="1">
          <a:blip r:embed="rId3">
            <a:extLst>
              <a:ext uri="{28A0092B-C50C-407E-A947-70E740481C1C}">
                <a14:useLocalDpi xmlns:a14="http://schemas.microsoft.com/office/drawing/2010/main" val="0"/>
              </a:ext>
            </a:extLst>
          </a:blip>
          <a:srcRect b="6248"/>
          <a:stretch/>
        </p:blipFill>
        <p:spPr>
          <a:xfrm>
            <a:off x="1614502" y="4507136"/>
            <a:ext cx="5917360" cy="1887465"/>
          </a:xfrm>
          <a:prstGeom prst="rect">
            <a:avLst/>
          </a:prstGeom>
        </p:spPr>
      </p:pic>
    </p:spTree>
    <p:extLst>
      <p:ext uri="{BB962C8B-B14F-4D97-AF65-F5344CB8AC3E}">
        <p14:creationId xmlns:p14="http://schemas.microsoft.com/office/powerpoint/2010/main" val="997105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11-8 Types of Waves and Their </a:t>
            </a:r>
            <a:r>
              <a:rPr lang="en-US" dirty="0" smtClean="0">
                <a:latin typeface="Times New Roman" charset="0"/>
                <a:cs typeface="Times New Roman" charset="0"/>
              </a:rPr>
              <a:t>Speeds: </a:t>
            </a:r>
            <a:r>
              <a:rPr lang="en-US" dirty="0">
                <a:latin typeface="Times New Roman" charset="0"/>
                <a:cs typeface="Times New Roman" charset="0"/>
              </a:rPr>
              <a:t>Transverse and Longitudinal</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1_25_Figure.jpg"/>
          <p:cNvPicPr>
            <a:picLocks noChangeAspect="1"/>
          </p:cNvPicPr>
          <p:nvPr/>
        </p:nvPicPr>
        <p:blipFill rotWithShape="1">
          <a:blip r:embed="rId2">
            <a:extLst>
              <a:ext uri="{28A0092B-C50C-407E-A947-70E740481C1C}">
                <a14:useLocalDpi xmlns:a14="http://schemas.microsoft.com/office/drawing/2010/main" val="0"/>
              </a:ext>
            </a:extLst>
          </a:blip>
          <a:srcRect b="4204"/>
          <a:stretch/>
        </p:blipFill>
        <p:spPr>
          <a:xfrm>
            <a:off x="1839283" y="1687055"/>
            <a:ext cx="5475248" cy="3137411"/>
          </a:xfrm>
          <a:prstGeom prst="rect">
            <a:avLst/>
          </a:prstGeom>
        </p:spPr>
      </p:pic>
      <p:sp>
        <p:nvSpPr>
          <p:cNvPr id="3" name="Content Placeholder 2"/>
          <p:cNvSpPr>
            <a:spLocks noGrp="1"/>
          </p:cNvSpPr>
          <p:nvPr>
            <p:ph idx="1"/>
          </p:nvPr>
        </p:nvSpPr>
        <p:spPr>
          <a:xfrm>
            <a:off x="457201" y="4964787"/>
            <a:ext cx="8234362" cy="1392292"/>
          </a:xfrm>
        </p:spPr>
        <p:txBody>
          <a:bodyPr/>
          <a:lstStyle/>
          <a:p>
            <a:pPr marL="0" indent="0">
              <a:spcBef>
                <a:spcPct val="50000"/>
              </a:spcBef>
              <a:buNone/>
            </a:pPr>
            <a:r>
              <a:rPr lang="en-US" dirty="0">
                <a:latin typeface="Times New Roman" charset="0"/>
                <a:cs typeface="Times New Roman" charset="0"/>
              </a:rPr>
              <a:t>The motion of particles in a wave can either be perpendicular to the wave direction (transverse) or parallel to it (longitudinal)</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3480615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11-8 Types of Waves and Their </a:t>
            </a:r>
            <a:r>
              <a:rPr lang="en-US" dirty="0" smtClean="0">
                <a:latin typeface="Times New Roman" charset="0"/>
                <a:cs typeface="Times New Roman" charset="0"/>
              </a:rPr>
              <a:t>Speeds: </a:t>
            </a:r>
            <a:r>
              <a:rPr lang="en-US" dirty="0">
                <a:latin typeface="Times New Roman" charset="0"/>
                <a:cs typeface="Times New Roman" charset="0"/>
              </a:rPr>
              <a:t>Transverse and </a:t>
            </a:r>
            <a:r>
              <a:rPr lang="en-US" dirty="0" smtClean="0">
                <a:latin typeface="Times New Roman" charset="0"/>
                <a:cs typeface="Times New Roman" charset="0"/>
              </a:rPr>
              <a:t>Longitudinal</a:t>
            </a:r>
            <a:endParaRPr lang="en-US" dirty="0"/>
          </a:p>
        </p:txBody>
      </p:sp>
      <p:sp>
        <p:nvSpPr>
          <p:cNvPr id="3" name="Content Placeholder 2"/>
          <p:cNvSpPr>
            <a:spLocks noGrp="1"/>
          </p:cNvSpPr>
          <p:nvPr>
            <p:ph idx="1"/>
          </p:nvPr>
        </p:nvSpPr>
        <p:spPr>
          <a:xfrm>
            <a:off x="457201" y="1600200"/>
            <a:ext cx="8423324" cy="4525963"/>
          </a:xfrm>
        </p:spPr>
        <p:txBody>
          <a:bodyPr/>
          <a:lstStyle/>
          <a:p>
            <a:pPr marL="0" indent="0">
              <a:spcBef>
                <a:spcPct val="50000"/>
              </a:spcBef>
              <a:buNone/>
            </a:pPr>
            <a:r>
              <a:rPr lang="en-US" dirty="0">
                <a:latin typeface="Times New Roman" charset="0"/>
                <a:cs typeface="Times New Roman" charset="0"/>
              </a:rPr>
              <a:t>Sound waves are longitudinal waves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1_26_Figure.jpg"/>
          <p:cNvPicPr>
            <a:picLocks noChangeAspect="1"/>
          </p:cNvPicPr>
          <p:nvPr/>
        </p:nvPicPr>
        <p:blipFill rotWithShape="1">
          <a:blip r:embed="rId2">
            <a:extLst>
              <a:ext uri="{28A0092B-C50C-407E-A947-70E740481C1C}">
                <a14:useLocalDpi xmlns:a14="http://schemas.microsoft.com/office/drawing/2010/main" val="0"/>
              </a:ext>
            </a:extLst>
          </a:blip>
          <a:srcRect b="3398"/>
          <a:stretch/>
        </p:blipFill>
        <p:spPr>
          <a:xfrm>
            <a:off x="2148857" y="2310384"/>
            <a:ext cx="4839935" cy="4167163"/>
          </a:xfrm>
          <a:prstGeom prst="rect">
            <a:avLst/>
          </a:prstGeom>
        </p:spPr>
      </p:pic>
    </p:spTree>
    <p:extLst>
      <p:ext uri="{BB962C8B-B14F-4D97-AF65-F5344CB8AC3E}">
        <p14:creationId xmlns:p14="http://schemas.microsoft.com/office/powerpoint/2010/main" val="2795444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11-8 Types of Waves and Their Speeds : Transverse and Longitudinal</a:t>
            </a:r>
          </a:p>
        </p:txBody>
      </p:sp>
      <p:sp>
        <p:nvSpPr>
          <p:cNvPr id="3" name="Content Placeholder 2"/>
          <p:cNvSpPr>
            <a:spLocks noGrp="1"/>
          </p:cNvSpPr>
          <p:nvPr>
            <p:ph idx="1"/>
          </p:nvPr>
        </p:nvSpPr>
        <p:spPr>
          <a:xfrm>
            <a:off x="457201" y="1640952"/>
            <a:ext cx="8234362" cy="4525963"/>
          </a:xfrm>
        </p:spPr>
        <p:txBody>
          <a:bodyPr/>
          <a:lstStyle/>
          <a:p>
            <a:pPr marL="0" indent="0">
              <a:lnSpc>
                <a:spcPct val="95000"/>
              </a:lnSpc>
              <a:spcBef>
                <a:spcPts val="600"/>
              </a:spcBef>
              <a:buNone/>
            </a:pPr>
            <a:r>
              <a:rPr lang="en-US" sz="2600" dirty="0">
                <a:latin typeface="Times New Roman" charset="0"/>
                <a:cs typeface="Times New Roman" charset="0"/>
              </a:rPr>
              <a:t>Earthquakes produce both longitudinal and transverse waves. Both types can travel through solid material</a:t>
            </a:r>
            <a:r>
              <a:rPr lang="en-US" sz="2600" dirty="0" smtClean="0">
                <a:latin typeface="Times New Roman" charset="0"/>
                <a:cs typeface="Times New Roman" charset="0"/>
              </a:rPr>
              <a:t>, but </a:t>
            </a:r>
            <a:r>
              <a:rPr lang="en-US" sz="2600" dirty="0">
                <a:latin typeface="Times New Roman" charset="0"/>
                <a:cs typeface="Times New Roman" charset="0"/>
              </a:rPr>
              <a:t>only longitudinal waves can propagate through a </a:t>
            </a:r>
            <a:r>
              <a:rPr lang="en-US" sz="2600" dirty="0" smtClean="0">
                <a:latin typeface="Times New Roman" charset="0"/>
                <a:cs typeface="Times New Roman" charset="0"/>
              </a:rPr>
              <a:t>fluid—in </a:t>
            </a:r>
            <a:r>
              <a:rPr lang="en-US" sz="2600" dirty="0">
                <a:latin typeface="Times New Roman" charset="0"/>
                <a:cs typeface="Times New Roman" charset="0"/>
              </a:rPr>
              <a:t>the transverse direction, a fluid has no restoring force.</a:t>
            </a:r>
          </a:p>
          <a:p>
            <a:pPr marL="0" indent="0">
              <a:lnSpc>
                <a:spcPct val="90000"/>
              </a:lnSpc>
              <a:spcBef>
                <a:spcPts val="600"/>
              </a:spcBef>
              <a:buNone/>
            </a:pPr>
            <a:r>
              <a:rPr lang="en-US" sz="2600" dirty="0">
                <a:latin typeface="Times New Roman" charset="0"/>
                <a:cs typeface="Times New Roman" charset="0"/>
              </a:rPr>
              <a:t>Surface waves are waves that travel along the boundary between two media.</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1_29_Figure.jpg"/>
          <p:cNvPicPr>
            <a:picLocks noChangeAspect="1"/>
          </p:cNvPicPr>
          <p:nvPr/>
        </p:nvPicPr>
        <p:blipFill rotWithShape="1">
          <a:blip r:embed="rId2">
            <a:extLst>
              <a:ext uri="{28A0092B-C50C-407E-A947-70E740481C1C}">
                <a14:useLocalDpi xmlns:a14="http://schemas.microsoft.com/office/drawing/2010/main" val="0"/>
              </a:ext>
            </a:extLst>
          </a:blip>
          <a:srcRect b="5118"/>
          <a:stretch/>
        </p:blipFill>
        <p:spPr>
          <a:xfrm>
            <a:off x="752351" y="4114911"/>
            <a:ext cx="3499501" cy="2330557"/>
          </a:xfrm>
          <a:prstGeom prst="rect">
            <a:avLst/>
          </a:prstGeom>
        </p:spPr>
      </p:pic>
      <p:pic>
        <p:nvPicPr>
          <p:cNvPr id="10" name="Picture 9" descr="11_30_Figure.jpg"/>
          <p:cNvPicPr>
            <a:picLocks noChangeAspect="1"/>
          </p:cNvPicPr>
          <p:nvPr/>
        </p:nvPicPr>
        <p:blipFill rotWithShape="1">
          <a:blip r:embed="rId3">
            <a:extLst>
              <a:ext uri="{28A0092B-C50C-407E-A947-70E740481C1C}">
                <a14:useLocalDpi xmlns:a14="http://schemas.microsoft.com/office/drawing/2010/main" val="0"/>
              </a:ext>
            </a:extLst>
          </a:blip>
          <a:srcRect b="6183"/>
          <a:stretch/>
        </p:blipFill>
        <p:spPr>
          <a:xfrm>
            <a:off x="4915135" y="4597089"/>
            <a:ext cx="3466308" cy="1855108"/>
          </a:xfrm>
          <a:prstGeom prst="rect">
            <a:avLst/>
          </a:prstGeom>
        </p:spPr>
      </p:pic>
    </p:spTree>
    <p:extLst>
      <p:ext uri="{BB962C8B-B14F-4D97-AF65-F5344CB8AC3E}">
        <p14:creationId xmlns:p14="http://schemas.microsoft.com/office/powerpoint/2010/main" val="1862928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11-9 Energy Transported by </a:t>
            </a:r>
            <a:r>
              <a:rPr lang="en-US" dirty="0" smtClean="0">
                <a:latin typeface="Times New Roman" charset="0"/>
                <a:cs typeface="Times New Roman" charset="0"/>
              </a:rPr>
              <a:t>Waves</a:t>
            </a:r>
            <a:endParaRPr lang="en-US" dirty="0">
              <a:latin typeface="Times New Roman" charset="0"/>
              <a:cs typeface="Times New Roman" charset="0"/>
            </a:endParaRPr>
          </a:p>
        </p:txBody>
      </p:sp>
      <p:sp>
        <p:nvSpPr>
          <p:cNvPr id="3" name="Content Placeholder 2"/>
          <p:cNvSpPr>
            <a:spLocks noGrp="1"/>
          </p:cNvSpPr>
          <p:nvPr>
            <p:ph idx="1"/>
          </p:nvPr>
        </p:nvSpPr>
        <p:spPr>
          <a:xfrm>
            <a:off x="457201" y="1600200"/>
            <a:ext cx="8423324" cy="4525963"/>
          </a:xfrm>
        </p:spPr>
        <p:txBody>
          <a:bodyPr/>
          <a:lstStyle/>
          <a:p>
            <a:pPr marL="0" indent="0">
              <a:spcBef>
                <a:spcPct val="50000"/>
              </a:spcBef>
              <a:buNone/>
            </a:pPr>
            <a:r>
              <a:rPr lang="en-US" dirty="0">
                <a:latin typeface="Times New Roman" charset="0"/>
                <a:cs typeface="Times New Roman" charset="0"/>
              </a:rPr>
              <a:t>Just as with the oscillation that starts it, the energy transported by a wave is proportional to the square of the amplitude.</a:t>
            </a:r>
          </a:p>
          <a:p>
            <a:pPr marL="0" indent="0">
              <a:spcBef>
                <a:spcPct val="50000"/>
              </a:spcBef>
              <a:buNone/>
            </a:pPr>
            <a:r>
              <a:rPr lang="en-US" dirty="0">
                <a:latin typeface="Times New Roman" charset="0"/>
                <a:cs typeface="Times New Roman" charset="0"/>
              </a:rPr>
              <a:t>Definition of </a:t>
            </a:r>
            <a:r>
              <a:rPr lang="en-US" dirty="0" smtClean="0">
                <a:latin typeface="Times New Roman" charset="0"/>
                <a:cs typeface="Times New Roman" charset="0"/>
              </a:rPr>
              <a:t>intensity:</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intensity is also proportional to the square of the amplitude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9" name="Group 8"/>
          <p:cNvGrpSpPr/>
          <p:nvPr/>
        </p:nvGrpSpPr>
        <p:grpSpPr>
          <a:xfrm>
            <a:off x="3497644" y="5787710"/>
            <a:ext cx="2142362" cy="400110"/>
            <a:chOff x="3497644" y="5787710"/>
            <a:chExt cx="2142362" cy="400110"/>
          </a:xfrm>
        </p:grpSpPr>
        <p:pic>
          <p:nvPicPr>
            <p:cNvPr id="5" name="Picture 4" descr="11_KeyEquation_15.jpg"/>
            <p:cNvPicPr>
              <a:picLocks noChangeAspect="1"/>
            </p:cNvPicPr>
            <p:nvPr/>
          </p:nvPicPr>
          <p:blipFill rotWithShape="1">
            <a:blip r:embed="rId2">
              <a:extLst>
                <a:ext uri="{28A0092B-C50C-407E-A947-70E740481C1C}">
                  <a14:useLocalDpi xmlns:a14="http://schemas.microsoft.com/office/drawing/2010/main" val="0"/>
                </a:ext>
              </a:extLst>
            </a:blip>
            <a:srcRect r="87445" b="33541"/>
            <a:stretch/>
          </p:blipFill>
          <p:spPr>
            <a:xfrm>
              <a:off x="3497644" y="5796843"/>
              <a:ext cx="1073068" cy="356517"/>
            </a:xfrm>
            <a:prstGeom prst="rect">
              <a:avLst/>
            </a:prstGeom>
          </p:spPr>
        </p:pic>
        <p:sp>
          <p:nvSpPr>
            <p:cNvPr id="6" name="TextBox 5"/>
            <p:cNvSpPr txBox="1"/>
            <p:nvPr/>
          </p:nvSpPr>
          <p:spPr>
            <a:xfrm>
              <a:off x="4695667" y="5787710"/>
              <a:ext cx="944339" cy="400110"/>
            </a:xfrm>
            <a:prstGeom prst="rect">
              <a:avLst/>
            </a:prstGeom>
            <a:noFill/>
          </p:spPr>
          <p:txBody>
            <a:bodyPr wrap="none" rtlCol="0">
              <a:spAutoFit/>
            </a:bodyPr>
            <a:lstStyle/>
            <a:p>
              <a:r>
                <a:rPr lang="en-US" sz="2000" dirty="0" smtClean="0">
                  <a:latin typeface="Times New Roman"/>
                  <a:cs typeface="Times New Roman"/>
                </a:rPr>
                <a:t>(11-15)</a:t>
              </a:r>
              <a:endParaRPr lang="en-US" sz="2000" dirty="0">
                <a:latin typeface="Times New Roman"/>
                <a:cs typeface="Times New Roman"/>
              </a:endParaRPr>
            </a:p>
          </p:txBody>
        </p:sp>
      </p:grpSp>
      <p:pic>
        <p:nvPicPr>
          <p:cNvPr id="8" name="Picture 7" descr="EQ_pg3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270" y="3860715"/>
            <a:ext cx="3918368" cy="737328"/>
          </a:xfrm>
          <a:prstGeom prst="rect">
            <a:avLst/>
          </a:prstGeom>
        </p:spPr>
      </p:pic>
    </p:spTree>
    <p:extLst>
      <p:ext uri="{BB962C8B-B14F-4D97-AF65-F5344CB8AC3E}">
        <p14:creationId xmlns:p14="http://schemas.microsoft.com/office/powerpoint/2010/main" val="845775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42299" cy="4525963"/>
          </a:xfrm>
        </p:spPr>
        <p:txBody>
          <a:bodyPr/>
          <a:lstStyle/>
          <a:p>
            <a:pPr marL="0" indent="0">
              <a:spcBef>
                <a:spcPct val="50000"/>
              </a:spcBef>
              <a:buNone/>
            </a:pPr>
            <a:r>
              <a:rPr lang="en-US" dirty="0">
                <a:latin typeface="Times New Roman" charset="0"/>
                <a:cs typeface="Times New Roman" charset="0"/>
              </a:rPr>
              <a:t>If a wave is able to spread out three-dimensionally from its source, and the medium is uniform, the wave is spherical</a:t>
            </a:r>
            <a:r>
              <a:rPr lang="en-US" dirty="0" smtClean="0">
                <a:latin typeface="Times New Roman" charset="0"/>
                <a:cs typeface="Times New Roman" charset="0"/>
              </a:rPr>
              <a:t>.</a:t>
            </a:r>
          </a:p>
          <a:p>
            <a:pPr marL="0" indent="0">
              <a:spcBef>
                <a:spcPct val="50000"/>
              </a:spcBef>
              <a:buNone/>
              <a:tabLst>
                <a:tab pos="4116388" algn="l"/>
              </a:tabLst>
            </a:pPr>
            <a:r>
              <a:rPr lang="en-US" dirty="0" smtClean="0">
                <a:latin typeface="Times New Roman" charset="0"/>
                <a:cs typeface="Times New Roman" charset="0"/>
              </a:rPr>
              <a:t>	Just </a:t>
            </a:r>
            <a:r>
              <a:rPr lang="en-US" dirty="0">
                <a:latin typeface="Times New Roman" charset="0"/>
                <a:cs typeface="Times New Roman" charset="0"/>
              </a:rPr>
              <a:t>from geometrical </a:t>
            </a:r>
            <a:r>
              <a:rPr lang="en-US" dirty="0" smtClean="0">
                <a:latin typeface="Times New Roman" charset="0"/>
                <a:cs typeface="Times New Roman" charset="0"/>
              </a:rPr>
              <a:t>	considerations</a:t>
            </a:r>
            <a:r>
              <a:rPr lang="en-US" dirty="0">
                <a:latin typeface="Times New Roman" charset="0"/>
                <a:cs typeface="Times New Roman" charset="0"/>
              </a:rPr>
              <a:t>, as long as the </a:t>
            </a:r>
            <a:r>
              <a:rPr lang="en-US" dirty="0" smtClean="0">
                <a:latin typeface="Times New Roman" charset="0"/>
                <a:cs typeface="Times New Roman" charset="0"/>
              </a:rPr>
              <a:t>	power </a:t>
            </a:r>
            <a:r>
              <a:rPr lang="en-US" dirty="0">
                <a:latin typeface="Times New Roman" charset="0"/>
                <a:cs typeface="Times New Roman" charset="0"/>
              </a:rPr>
              <a:t>output is constant, </a:t>
            </a:r>
            <a:r>
              <a:rPr lang="en-US" dirty="0" smtClean="0">
                <a:latin typeface="Times New Roman" charset="0"/>
                <a:cs typeface="Times New Roman" charset="0"/>
              </a:rPr>
              <a:t>	we </a:t>
            </a:r>
            <a:r>
              <a:rPr lang="en-US" dirty="0">
                <a:latin typeface="Times New Roman" charset="0"/>
                <a:cs typeface="Times New Roman" charset="0"/>
              </a:rPr>
              <a:t>see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11-9 Energy Transported by Waves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1_KeyEquation_16B.jpg"/>
          <p:cNvPicPr>
            <a:picLocks noChangeAspect="1"/>
          </p:cNvPicPr>
          <p:nvPr/>
        </p:nvPicPr>
        <p:blipFill rotWithShape="1">
          <a:blip r:embed="rId2">
            <a:extLst>
              <a:ext uri="{28A0092B-C50C-407E-A947-70E740481C1C}">
                <a14:useLocalDpi xmlns:a14="http://schemas.microsoft.com/office/drawing/2010/main" val="0"/>
              </a:ext>
            </a:extLst>
          </a:blip>
          <a:srcRect r="16205" b="16498"/>
          <a:stretch/>
        </p:blipFill>
        <p:spPr>
          <a:xfrm>
            <a:off x="4568824" y="5472986"/>
            <a:ext cx="4130675" cy="419844"/>
          </a:xfrm>
          <a:prstGeom prst="rect">
            <a:avLst/>
          </a:prstGeom>
        </p:spPr>
      </p:pic>
      <p:sp>
        <p:nvSpPr>
          <p:cNvPr id="7" name="TextBox 6"/>
          <p:cNvSpPr txBox="1"/>
          <p:nvPr/>
        </p:nvSpPr>
        <p:spPr>
          <a:xfrm>
            <a:off x="8039570" y="5223997"/>
            <a:ext cx="761810" cy="292388"/>
          </a:xfrm>
          <a:prstGeom prst="rect">
            <a:avLst/>
          </a:prstGeom>
          <a:noFill/>
        </p:spPr>
        <p:txBody>
          <a:bodyPr wrap="none" rtlCol="0">
            <a:spAutoFit/>
          </a:bodyPr>
          <a:lstStyle/>
          <a:p>
            <a:r>
              <a:rPr lang="en-US" sz="1300" dirty="0" smtClean="0">
                <a:latin typeface="Times New Roman"/>
                <a:cs typeface="Times New Roman"/>
              </a:rPr>
              <a:t>(11-16b)</a:t>
            </a:r>
            <a:endParaRPr lang="en-US" sz="1300" dirty="0">
              <a:latin typeface="Times New Roman"/>
              <a:cs typeface="Times New Roman"/>
            </a:endParaRPr>
          </a:p>
        </p:txBody>
      </p:sp>
      <p:pic>
        <p:nvPicPr>
          <p:cNvPr id="9" name="Picture 8" descr="11_31_Figure.jpg"/>
          <p:cNvPicPr>
            <a:picLocks noChangeAspect="1"/>
          </p:cNvPicPr>
          <p:nvPr/>
        </p:nvPicPr>
        <p:blipFill rotWithShape="1">
          <a:blip r:embed="rId3">
            <a:extLst>
              <a:ext uri="{28A0092B-C50C-407E-A947-70E740481C1C}">
                <a14:useLocalDpi xmlns:a14="http://schemas.microsoft.com/office/drawing/2010/main" val="0"/>
              </a:ext>
            </a:extLst>
          </a:blip>
          <a:srcRect b="3425"/>
          <a:stretch/>
        </p:blipFill>
        <p:spPr>
          <a:xfrm>
            <a:off x="447675" y="3259138"/>
            <a:ext cx="3053629" cy="3043634"/>
          </a:xfrm>
          <a:prstGeom prst="rect">
            <a:avLst/>
          </a:prstGeom>
        </p:spPr>
      </p:pic>
    </p:spTree>
    <p:extLst>
      <p:ext uri="{BB962C8B-B14F-4D97-AF65-F5344CB8AC3E}">
        <p14:creationId xmlns:p14="http://schemas.microsoft.com/office/powerpoint/2010/main" val="1375292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7368"/>
            <a:ext cx="8229599" cy="4926701"/>
          </a:xfrm>
        </p:spPr>
        <p:txBody>
          <a:bodyPr/>
          <a:lstStyle/>
          <a:p>
            <a:pPr marL="0" indent="0">
              <a:spcBef>
                <a:spcPct val="50000"/>
              </a:spcBef>
              <a:buNone/>
              <a:tabLst>
                <a:tab pos="4570413" algn="l"/>
              </a:tabLst>
            </a:pPr>
            <a:r>
              <a:rPr lang="en-US" sz="2600" dirty="0" smtClean="0">
                <a:latin typeface="Times New Roman" charset="0"/>
                <a:cs typeface="Times New Roman" charset="0"/>
              </a:rPr>
              <a:t>	By </a:t>
            </a:r>
            <a:r>
              <a:rPr lang="en-US" sz="2600" dirty="0">
                <a:latin typeface="Times New Roman" charset="0"/>
                <a:cs typeface="Times New Roman" charset="0"/>
              </a:rPr>
              <a:t>looking at the energy </a:t>
            </a:r>
            <a:r>
              <a:rPr lang="en-US" sz="2600" dirty="0" smtClean="0">
                <a:latin typeface="Times New Roman" charset="0"/>
                <a:cs typeface="Times New Roman" charset="0"/>
              </a:rPr>
              <a:t>	of </a:t>
            </a:r>
            <a:r>
              <a:rPr lang="en-US" sz="2600" dirty="0">
                <a:latin typeface="Times New Roman" charset="0"/>
                <a:cs typeface="Times New Roman" charset="0"/>
              </a:rPr>
              <a:t>a particle of matter in </a:t>
            </a:r>
            <a:r>
              <a:rPr lang="en-US" sz="2600" dirty="0" smtClean="0">
                <a:latin typeface="Times New Roman" charset="0"/>
                <a:cs typeface="Times New Roman" charset="0"/>
              </a:rPr>
              <a:t>	the </a:t>
            </a:r>
            <a:r>
              <a:rPr lang="en-US" sz="2600" dirty="0">
                <a:latin typeface="Times New Roman" charset="0"/>
                <a:cs typeface="Times New Roman" charset="0"/>
              </a:rPr>
              <a:t>medium of the wave, </a:t>
            </a:r>
            <a:r>
              <a:rPr lang="en-US" sz="2600" dirty="0" smtClean="0">
                <a:latin typeface="Times New Roman" charset="0"/>
                <a:cs typeface="Times New Roman" charset="0"/>
              </a:rPr>
              <a:t>	we </a:t>
            </a:r>
            <a:r>
              <a:rPr lang="en-US" sz="2600" dirty="0">
                <a:latin typeface="Times New Roman" charset="0"/>
                <a:cs typeface="Times New Roman" charset="0"/>
              </a:rPr>
              <a:t>find</a:t>
            </a:r>
            <a:r>
              <a:rPr lang="en-US" sz="2600" dirty="0" smtClean="0">
                <a:latin typeface="Times New Roman" charset="0"/>
                <a:cs typeface="Times New Roman" charset="0"/>
              </a:rPr>
              <a:t>:</a:t>
            </a:r>
          </a:p>
          <a:p>
            <a:pPr marL="0" indent="0">
              <a:spcBef>
                <a:spcPct val="50000"/>
              </a:spcBef>
              <a:buNone/>
            </a:pPr>
            <a:endParaRPr lang="en-US" sz="2600" dirty="0">
              <a:latin typeface="Times New Roman" charset="0"/>
              <a:cs typeface="Times New Roman" charset="0"/>
            </a:endParaRPr>
          </a:p>
          <a:p>
            <a:pPr marL="0" indent="0">
              <a:spcBef>
                <a:spcPct val="50000"/>
              </a:spcBef>
              <a:buNone/>
            </a:pPr>
            <a:r>
              <a:rPr lang="en-US" sz="2600" dirty="0">
                <a:latin typeface="Times New Roman" charset="0"/>
                <a:cs typeface="Times New Roman" charset="0"/>
              </a:rPr>
              <a:t>Then, assuming the entire medium has the same density, we find</a:t>
            </a:r>
            <a:r>
              <a:rPr lang="en-US" sz="2600" dirty="0" smtClean="0">
                <a:latin typeface="Times New Roman" charset="0"/>
                <a:cs typeface="Times New Roman" charset="0"/>
              </a:rPr>
              <a:t>:</a:t>
            </a:r>
          </a:p>
          <a:p>
            <a:pPr marL="0" indent="0">
              <a:spcBef>
                <a:spcPct val="50000"/>
              </a:spcBef>
              <a:buNone/>
            </a:pPr>
            <a:endParaRPr lang="en-US" sz="2600" dirty="0">
              <a:latin typeface="Times New Roman" charset="0"/>
              <a:cs typeface="Times New Roman" charset="0"/>
            </a:endParaRPr>
          </a:p>
          <a:p>
            <a:pPr marL="0" indent="0">
              <a:spcBef>
                <a:spcPct val="50000"/>
              </a:spcBef>
              <a:buNone/>
            </a:pPr>
            <a:r>
              <a:rPr lang="en-US" sz="2600" dirty="0">
                <a:latin typeface="Times New Roman" charset="0"/>
                <a:cs typeface="Times New Roman" charset="0"/>
              </a:rPr>
              <a:t>Therefore, the intensity is proportional to the square of the frequency and to the square of the amplitude</a:t>
            </a:r>
            <a:r>
              <a:rPr lang="en-US" sz="2600" dirty="0" smtClean="0">
                <a:latin typeface="Times New Roman" charset="0"/>
                <a:cs typeface="Times New Roman" charset="0"/>
              </a:rPr>
              <a:t>.</a:t>
            </a:r>
            <a:endParaRPr lang="en-US" sz="2600" dirty="0">
              <a:latin typeface="Times New Roman" charset="0"/>
              <a:cs typeface="Times New Roman" charset="0"/>
            </a:endParaRPr>
          </a:p>
          <a:p>
            <a:pPr marL="0" indent="0">
              <a:spcBef>
                <a:spcPct val="50000"/>
              </a:spcBef>
              <a:buNone/>
            </a:pPr>
            <a:endParaRPr lang="en-US" sz="2600" dirty="0">
              <a:latin typeface="Times New Roman" charset="0"/>
              <a:cs typeface="Times New Roman" charset="0"/>
            </a:endParaRPr>
          </a:p>
        </p:txBody>
      </p:sp>
      <p:pic>
        <p:nvPicPr>
          <p:cNvPr id="12" name="Picture 11" descr="11_32_Figure.jpg"/>
          <p:cNvPicPr>
            <a:picLocks noChangeAspect="1"/>
          </p:cNvPicPr>
          <p:nvPr/>
        </p:nvPicPr>
        <p:blipFill rotWithShape="1">
          <a:blip r:embed="rId2">
            <a:extLst>
              <a:ext uri="{28A0092B-C50C-407E-A947-70E740481C1C}">
                <a14:useLocalDpi xmlns:a14="http://schemas.microsoft.com/office/drawing/2010/main" val="0"/>
              </a:ext>
            </a:extLst>
          </a:blip>
          <a:srcRect b="5325"/>
          <a:stretch/>
        </p:blipFill>
        <p:spPr>
          <a:xfrm>
            <a:off x="447675" y="1723037"/>
            <a:ext cx="4130675" cy="2182241"/>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11-9 Energy Transported by Waves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4" name="Group 13"/>
          <p:cNvGrpSpPr/>
          <p:nvPr/>
        </p:nvGrpSpPr>
        <p:grpSpPr>
          <a:xfrm>
            <a:off x="4860881" y="3471708"/>
            <a:ext cx="3777504" cy="413188"/>
            <a:chOff x="4860881" y="3471708"/>
            <a:chExt cx="3777504" cy="413188"/>
          </a:xfrm>
        </p:grpSpPr>
        <p:pic>
          <p:nvPicPr>
            <p:cNvPr id="7" name="Picture 6" descr="11_KeyEquation_17A.jpg"/>
            <p:cNvPicPr>
              <a:picLocks noChangeAspect="1"/>
            </p:cNvPicPr>
            <p:nvPr/>
          </p:nvPicPr>
          <p:blipFill rotWithShape="1">
            <a:blip r:embed="rId3">
              <a:extLst>
                <a:ext uri="{28A0092B-C50C-407E-A947-70E740481C1C}">
                  <a14:useLocalDpi xmlns:a14="http://schemas.microsoft.com/office/drawing/2010/main" val="0"/>
                </a:ext>
              </a:extLst>
            </a:blip>
            <a:srcRect r="69406" b="26215"/>
            <a:stretch/>
          </p:blipFill>
          <p:spPr>
            <a:xfrm>
              <a:off x="4860881" y="3484580"/>
              <a:ext cx="2614754" cy="400316"/>
            </a:xfrm>
            <a:prstGeom prst="rect">
              <a:avLst/>
            </a:prstGeom>
          </p:spPr>
        </p:pic>
        <p:sp>
          <p:nvSpPr>
            <p:cNvPr id="8" name="TextBox 7"/>
            <p:cNvSpPr txBox="1"/>
            <p:nvPr/>
          </p:nvSpPr>
          <p:spPr>
            <a:xfrm>
              <a:off x="7580208" y="3471708"/>
              <a:ext cx="1058177" cy="400110"/>
            </a:xfrm>
            <a:prstGeom prst="rect">
              <a:avLst/>
            </a:prstGeom>
            <a:noFill/>
          </p:spPr>
          <p:txBody>
            <a:bodyPr wrap="none" rtlCol="0">
              <a:spAutoFit/>
            </a:bodyPr>
            <a:lstStyle/>
            <a:p>
              <a:r>
                <a:rPr lang="en-US" sz="2000" dirty="0" smtClean="0">
                  <a:latin typeface="Times New Roman"/>
                  <a:cs typeface="Times New Roman"/>
                </a:rPr>
                <a:t>(11-17a)</a:t>
              </a:r>
              <a:endParaRPr lang="en-US" sz="2000" dirty="0">
                <a:latin typeface="Times New Roman"/>
                <a:cs typeface="Times New Roman"/>
              </a:endParaRPr>
            </a:p>
          </p:txBody>
        </p:sp>
      </p:grpSp>
      <p:grpSp>
        <p:nvGrpSpPr>
          <p:cNvPr id="11" name="Group 10"/>
          <p:cNvGrpSpPr/>
          <p:nvPr/>
        </p:nvGrpSpPr>
        <p:grpSpPr>
          <a:xfrm>
            <a:off x="2492500" y="4795895"/>
            <a:ext cx="4159455" cy="759782"/>
            <a:chOff x="516158" y="4272927"/>
            <a:chExt cx="4159455" cy="759782"/>
          </a:xfrm>
        </p:grpSpPr>
        <p:pic>
          <p:nvPicPr>
            <p:cNvPr id="5" name="Picture 4" descr="11_KeyEquation_18.jpg"/>
            <p:cNvPicPr>
              <a:picLocks noChangeAspect="1"/>
            </p:cNvPicPr>
            <p:nvPr/>
          </p:nvPicPr>
          <p:blipFill rotWithShape="1">
            <a:blip r:embed="rId4">
              <a:extLst>
                <a:ext uri="{28A0092B-C50C-407E-A947-70E740481C1C}">
                  <a14:useLocalDpi xmlns:a14="http://schemas.microsoft.com/office/drawing/2010/main" val="0"/>
                </a:ext>
              </a:extLst>
            </a:blip>
            <a:srcRect r="63764" b="16352"/>
            <a:stretch/>
          </p:blipFill>
          <p:spPr>
            <a:xfrm>
              <a:off x="516158" y="4272927"/>
              <a:ext cx="3096956" cy="759782"/>
            </a:xfrm>
            <a:prstGeom prst="rect">
              <a:avLst/>
            </a:prstGeom>
          </p:spPr>
        </p:pic>
        <p:sp>
          <p:nvSpPr>
            <p:cNvPr id="9" name="TextBox 8"/>
            <p:cNvSpPr txBox="1"/>
            <p:nvPr/>
          </p:nvSpPr>
          <p:spPr>
            <a:xfrm>
              <a:off x="3731274" y="4476892"/>
              <a:ext cx="944339" cy="400110"/>
            </a:xfrm>
            <a:prstGeom prst="rect">
              <a:avLst/>
            </a:prstGeom>
            <a:noFill/>
          </p:spPr>
          <p:txBody>
            <a:bodyPr wrap="none" rtlCol="0">
              <a:spAutoFit/>
            </a:bodyPr>
            <a:lstStyle/>
            <a:p>
              <a:r>
                <a:rPr lang="en-US" sz="2000" dirty="0" smtClean="0">
                  <a:latin typeface="Times New Roman"/>
                  <a:cs typeface="Times New Roman"/>
                </a:rPr>
                <a:t>(11-18)</a:t>
              </a:r>
              <a:endParaRPr lang="en-US" sz="2000" dirty="0">
                <a:latin typeface="Times New Roman"/>
                <a:cs typeface="Times New Roman"/>
              </a:endParaRPr>
            </a:p>
          </p:txBody>
        </p:sp>
      </p:grpSp>
    </p:spTree>
    <p:extLst>
      <p:ext uri="{BB962C8B-B14F-4D97-AF65-F5344CB8AC3E}">
        <p14:creationId xmlns:p14="http://schemas.microsoft.com/office/powerpoint/2010/main" val="3791085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11-10 Reflection and Transmission of </a:t>
            </a:r>
            <a:r>
              <a:rPr lang="en-US" dirty="0" smtClean="0">
                <a:latin typeface="Times New Roman" charset="0"/>
                <a:cs typeface="Times New Roman" charset="0"/>
              </a:rPr>
              <a:t>Waves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1_33_Figure.jpg"/>
          <p:cNvPicPr>
            <a:picLocks noChangeAspect="1"/>
          </p:cNvPicPr>
          <p:nvPr/>
        </p:nvPicPr>
        <p:blipFill rotWithShape="1">
          <a:blip r:embed="rId2">
            <a:extLst>
              <a:ext uri="{28A0092B-C50C-407E-A947-70E740481C1C}">
                <a14:useLocalDpi xmlns:a14="http://schemas.microsoft.com/office/drawing/2010/main" val="0"/>
              </a:ext>
            </a:extLst>
          </a:blip>
          <a:srcRect b="2553"/>
          <a:stretch/>
        </p:blipFill>
        <p:spPr>
          <a:xfrm>
            <a:off x="456945" y="1727762"/>
            <a:ext cx="4295264" cy="3610578"/>
          </a:xfrm>
          <a:prstGeom prst="rect">
            <a:avLst/>
          </a:prstGeom>
        </p:spPr>
      </p:pic>
      <p:sp>
        <p:nvSpPr>
          <p:cNvPr id="3" name="Content Placeholder 2"/>
          <p:cNvSpPr>
            <a:spLocks noGrp="1"/>
          </p:cNvSpPr>
          <p:nvPr>
            <p:ph idx="1"/>
          </p:nvPr>
        </p:nvSpPr>
        <p:spPr>
          <a:xfrm>
            <a:off x="457200" y="1600200"/>
            <a:ext cx="8242300" cy="4865575"/>
          </a:xfrm>
        </p:spPr>
        <p:txBody>
          <a:bodyPr/>
          <a:lstStyle/>
          <a:p>
            <a:pPr marL="0" indent="0">
              <a:spcBef>
                <a:spcPct val="50000"/>
              </a:spcBef>
              <a:buNone/>
              <a:tabLst>
                <a:tab pos="4802188" algn="l"/>
              </a:tabLst>
            </a:pPr>
            <a:r>
              <a:rPr lang="en-US" dirty="0" smtClean="0">
                <a:latin typeface="Times New Roman" charset="0"/>
                <a:cs typeface="Times New Roman" charset="0"/>
              </a:rPr>
              <a:t>	A </a:t>
            </a:r>
            <a:r>
              <a:rPr lang="en-US" dirty="0">
                <a:latin typeface="Times New Roman" charset="0"/>
                <a:cs typeface="Times New Roman" charset="0"/>
              </a:rPr>
              <a:t>wave reaching the </a:t>
            </a:r>
            <a:r>
              <a:rPr lang="en-US" dirty="0" smtClean="0">
                <a:latin typeface="Times New Roman" charset="0"/>
                <a:cs typeface="Times New Roman" charset="0"/>
              </a:rPr>
              <a:t>	end </a:t>
            </a:r>
            <a:r>
              <a:rPr lang="en-US" dirty="0">
                <a:latin typeface="Times New Roman" charset="0"/>
                <a:cs typeface="Times New Roman" charset="0"/>
              </a:rPr>
              <a:t>of its medium, but </a:t>
            </a:r>
            <a:r>
              <a:rPr lang="en-US" dirty="0" smtClean="0">
                <a:latin typeface="Times New Roman" charset="0"/>
                <a:cs typeface="Times New Roman" charset="0"/>
              </a:rPr>
              <a:t>	where </a:t>
            </a:r>
            <a:r>
              <a:rPr lang="en-US" dirty="0">
                <a:latin typeface="Times New Roman" charset="0"/>
                <a:cs typeface="Times New Roman" charset="0"/>
              </a:rPr>
              <a:t>the medium is </a:t>
            </a:r>
            <a:r>
              <a:rPr lang="en-US" dirty="0" smtClean="0">
                <a:latin typeface="Times New Roman" charset="0"/>
                <a:cs typeface="Times New Roman" charset="0"/>
              </a:rPr>
              <a:t>	still </a:t>
            </a:r>
            <a:r>
              <a:rPr lang="en-US" dirty="0">
                <a:latin typeface="Times New Roman" charset="0"/>
                <a:cs typeface="Times New Roman" charset="0"/>
              </a:rPr>
              <a:t>free to move, will </a:t>
            </a:r>
            <a:r>
              <a:rPr lang="en-US" dirty="0" smtClean="0">
                <a:latin typeface="Times New Roman" charset="0"/>
                <a:cs typeface="Times New Roman" charset="0"/>
              </a:rPr>
              <a:t>	be </a:t>
            </a:r>
            <a:r>
              <a:rPr lang="en-US" dirty="0">
                <a:latin typeface="Times New Roman" charset="0"/>
                <a:cs typeface="Times New Roman" charset="0"/>
              </a:rPr>
              <a:t>reflected (b), and its </a:t>
            </a:r>
            <a:r>
              <a:rPr lang="en-US" dirty="0" smtClean="0">
                <a:latin typeface="Times New Roman" charset="0"/>
                <a:cs typeface="Times New Roman" charset="0"/>
              </a:rPr>
              <a:t>	reflection </a:t>
            </a:r>
            <a:r>
              <a:rPr lang="en-US" dirty="0">
                <a:latin typeface="Times New Roman" charset="0"/>
                <a:cs typeface="Times New Roman" charset="0"/>
              </a:rPr>
              <a:t>will be </a:t>
            </a:r>
            <a:r>
              <a:rPr lang="en-US" dirty="0" smtClean="0">
                <a:latin typeface="Times New Roman" charset="0"/>
                <a:cs typeface="Times New Roman" charset="0"/>
              </a:rPr>
              <a:t>	upright.</a:t>
            </a: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A </a:t>
            </a:r>
            <a:r>
              <a:rPr lang="en-US" dirty="0">
                <a:latin typeface="Times New Roman" charset="0"/>
                <a:cs typeface="Times New Roman" charset="0"/>
              </a:rPr>
              <a:t>wave hitting an obstacle will be reflected (a), and its reflection will be inverted</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1801329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11-10 Reflection and Transmission of Waves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5487595" y="1600200"/>
            <a:ext cx="3307876" cy="4197617"/>
          </a:xfrm>
        </p:spPr>
        <p:txBody>
          <a:bodyPr/>
          <a:lstStyle/>
          <a:p>
            <a:pPr marL="0" indent="0">
              <a:spcBef>
                <a:spcPct val="50000"/>
              </a:spcBef>
              <a:buNone/>
            </a:pPr>
            <a:r>
              <a:rPr lang="en-US" dirty="0">
                <a:latin typeface="Times New Roman" charset="0"/>
                <a:cs typeface="Times New Roman" charset="0"/>
              </a:rPr>
              <a:t>A wave encountering a denser medium will be partly reflected and partly transmitted; if the wave speed is less in the denser medium, the wavelength will be shorter</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5" name="Picture 4" descr="11_34_Figure.jpg"/>
          <p:cNvPicPr>
            <a:picLocks noChangeAspect="1"/>
          </p:cNvPicPr>
          <p:nvPr/>
        </p:nvPicPr>
        <p:blipFill rotWithShape="1">
          <a:blip r:embed="rId2">
            <a:extLst>
              <a:ext uri="{28A0092B-C50C-407E-A947-70E740481C1C}">
                <a14:useLocalDpi xmlns:a14="http://schemas.microsoft.com/office/drawing/2010/main" val="0"/>
              </a:ext>
            </a:extLst>
          </a:blip>
          <a:srcRect b="4062"/>
          <a:stretch/>
        </p:blipFill>
        <p:spPr>
          <a:xfrm>
            <a:off x="420507" y="1711010"/>
            <a:ext cx="4724400" cy="3702039"/>
          </a:xfrm>
          <a:prstGeom prst="rect">
            <a:avLst/>
          </a:prstGeom>
        </p:spPr>
      </p:pic>
    </p:spTree>
    <p:extLst>
      <p:ext uri="{BB962C8B-B14F-4D97-AF65-F5344CB8AC3E}">
        <p14:creationId xmlns:p14="http://schemas.microsoft.com/office/powerpoint/2010/main" val="113802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11-10 Reflection and Transmission of Waves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0" y="1600200"/>
            <a:ext cx="8229599" cy="4197617"/>
          </a:xfrm>
        </p:spPr>
        <p:txBody>
          <a:bodyPr/>
          <a:lstStyle/>
          <a:p>
            <a:pPr marL="0" indent="0">
              <a:spcBef>
                <a:spcPct val="50000"/>
              </a:spcBef>
              <a:buNone/>
            </a:pPr>
            <a:r>
              <a:rPr lang="en-US" dirty="0">
                <a:latin typeface="Times New Roman" charset="0"/>
                <a:cs typeface="Times New Roman" charset="0"/>
              </a:rPr>
              <a:t>Two- or three-dimensional waves can be represented by wave fronts, which are curves of surfaces where all the waves have the same phase</a:t>
            </a:r>
            <a:r>
              <a:rPr lang="en-US" dirty="0" smtClean="0">
                <a:latin typeface="Times New Roman" charset="0"/>
                <a:cs typeface="Times New Roman" charset="0"/>
              </a:rPr>
              <a:t>.</a:t>
            </a: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a:latin typeface="Times New Roman" charset="0"/>
                <a:cs typeface="Times New Roman" charset="0"/>
              </a:rPr>
              <a:t>Lines perpendicular to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wave </a:t>
            </a:r>
            <a:r>
              <a:rPr lang="en-US" dirty="0">
                <a:latin typeface="Times New Roman" charset="0"/>
                <a:cs typeface="Times New Roman" charset="0"/>
              </a:rPr>
              <a:t>fronts are called rays</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they </a:t>
            </a:r>
            <a:r>
              <a:rPr lang="en-US" dirty="0">
                <a:latin typeface="Times New Roman" charset="0"/>
                <a:cs typeface="Times New Roman" charset="0"/>
              </a:rPr>
              <a:t>point in the </a:t>
            </a:r>
            <a:r>
              <a:rPr lang="en-US" dirty="0" smtClean="0">
                <a:latin typeface="Times New Roman" charset="0"/>
                <a:cs typeface="Times New Roman" charset="0"/>
              </a:rPr>
              <a:t>direction</a:t>
            </a:r>
            <a:br>
              <a:rPr lang="en-US" dirty="0" smtClean="0">
                <a:latin typeface="Times New Roman" charset="0"/>
                <a:cs typeface="Times New Roman" charset="0"/>
              </a:rPr>
            </a:br>
            <a:r>
              <a:rPr lang="en-US" dirty="0" smtClean="0">
                <a:latin typeface="Times New Roman" charset="0"/>
                <a:cs typeface="Times New Roman" charset="0"/>
              </a:rPr>
              <a:t>of </a:t>
            </a:r>
            <a:r>
              <a:rPr lang="en-US" dirty="0">
                <a:latin typeface="Times New Roman" charset="0"/>
                <a:cs typeface="Times New Roman" charset="0"/>
              </a:rPr>
              <a:t>propagation of the wave</a:t>
            </a:r>
            <a:r>
              <a:rPr lang="en-US" dirty="0" smtClean="0">
                <a:latin typeface="Times New Roman" charset="0"/>
                <a:cs typeface="Times New Roman" charset="0"/>
              </a:rPr>
              <a:t>. </a:t>
            </a:r>
            <a:endParaRPr lang="en-US" dirty="0">
              <a:latin typeface="Times New Roman" charset="0"/>
              <a:cs typeface="Times New Roman" charset="0"/>
            </a:endParaRPr>
          </a:p>
        </p:txBody>
      </p:sp>
      <p:pic>
        <p:nvPicPr>
          <p:cNvPr id="6" name="Picture 5" descr="11_35_Figure.jpg"/>
          <p:cNvPicPr>
            <a:picLocks noChangeAspect="1"/>
          </p:cNvPicPr>
          <p:nvPr/>
        </p:nvPicPr>
        <p:blipFill rotWithShape="1">
          <a:blip r:embed="rId2">
            <a:extLst>
              <a:ext uri="{28A0092B-C50C-407E-A947-70E740481C1C}">
                <a14:useLocalDpi xmlns:a14="http://schemas.microsoft.com/office/drawing/2010/main" val="0"/>
              </a:ext>
            </a:extLst>
          </a:blip>
          <a:srcRect b="3608"/>
          <a:stretch/>
        </p:blipFill>
        <p:spPr>
          <a:xfrm>
            <a:off x="4690578" y="2765694"/>
            <a:ext cx="4049674" cy="3747624"/>
          </a:xfrm>
          <a:prstGeom prst="rect">
            <a:avLst/>
          </a:prstGeom>
        </p:spPr>
      </p:pic>
    </p:spTree>
    <p:extLst>
      <p:ext uri="{BB962C8B-B14F-4D97-AF65-F5344CB8AC3E}">
        <p14:creationId xmlns:p14="http://schemas.microsoft.com/office/powerpoint/2010/main" val="26883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11</a:t>
            </a:r>
            <a:endParaRPr lang="en-US" dirty="0"/>
          </a:p>
        </p:txBody>
      </p:sp>
      <p:sp>
        <p:nvSpPr>
          <p:cNvPr id="3" name="Content Placeholder 2"/>
          <p:cNvSpPr>
            <a:spLocks noGrp="1"/>
          </p:cNvSpPr>
          <p:nvPr>
            <p:ph idx="1"/>
          </p:nvPr>
        </p:nvSpPr>
        <p:spPr>
          <a:xfrm>
            <a:off x="457200" y="1600308"/>
            <a:ext cx="8229600" cy="4525963"/>
          </a:xfrm>
        </p:spPr>
        <p:txBody>
          <a:bodyPr rIns="0"/>
          <a:lstStyle/>
          <a:p>
            <a:pPr>
              <a:spcBef>
                <a:spcPct val="50000"/>
              </a:spcBef>
              <a:buFontTx/>
              <a:buChar char="•"/>
            </a:pPr>
            <a:r>
              <a:rPr lang="en-US" dirty="0" smtClean="0">
                <a:latin typeface="Times New Roman" charset="0"/>
                <a:cs typeface="Times New Roman" charset="0"/>
              </a:rPr>
              <a:t>Energy </a:t>
            </a:r>
            <a:r>
              <a:rPr lang="en-US" dirty="0">
                <a:latin typeface="Times New Roman" charset="0"/>
                <a:cs typeface="Times New Roman" charset="0"/>
              </a:rPr>
              <a:t>Transported by Waves</a:t>
            </a:r>
          </a:p>
          <a:p>
            <a:pPr>
              <a:spcBef>
                <a:spcPct val="50000"/>
              </a:spcBef>
              <a:buFontTx/>
              <a:buChar char="•"/>
            </a:pPr>
            <a:r>
              <a:rPr lang="en-US" dirty="0" smtClean="0">
                <a:latin typeface="Times New Roman" charset="0"/>
                <a:cs typeface="Times New Roman" charset="0"/>
              </a:rPr>
              <a:t>Reflection </a:t>
            </a:r>
            <a:r>
              <a:rPr lang="en-US" dirty="0">
                <a:latin typeface="Times New Roman" charset="0"/>
                <a:cs typeface="Times New Roman" charset="0"/>
              </a:rPr>
              <a:t>and Transmission of Waves</a:t>
            </a:r>
          </a:p>
          <a:p>
            <a:pPr>
              <a:spcBef>
                <a:spcPct val="50000"/>
              </a:spcBef>
              <a:buFontTx/>
              <a:buChar char="•"/>
            </a:pPr>
            <a:r>
              <a:rPr lang="en-US" dirty="0" smtClean="0">
                <a:latin typeface="Times New Roman" charset="0"/>
                <a:cs typeface="Times New Roman" charset="0"/>
              </a:rPr>
              <a:t>Interference</a:t>
            </a:r>
            <a:r>
              <a:rPr lang="en-US" dirty="0">
                <a:latin typeface="Times New Roman" charset="0"/>
                <a:cs typeface="Times New Roman" charset="0"/>
              </a:rPr>
              <a:t>; Principle of Superposition</a:t>
            </a:r>
          </a:p>
          <a:p>
            <a:pPr>
              <a:spcBef>
                <a:spcPct val="50000"/>
              </a:spcBef>
              <a:buFontTx/>
              <a:buChar char="•"/>
            </a:pPr>
            <a:r>
              <a:rPr lang="en-US" dirty="0" smtClean="0">
                <a:latin typeface="Times New Roman" charset="0"/>
                <a:cs typeface="Times New Roman" charset="0"/>
              </a:rPr>
              <a:t>Standing </a:t>
            </a:r>
            <a:r>
              <a:rPr lang="en-US" dirty="0">
                <a:latin typeface="Times New Roman" charset="0"/>
                <a:cs typeface="Times New Roman" charset="0"/>
              </a:rPr>
              <a:t>Waves; Resonance</a:t>
            </a:r>
          </a:p>
          <a:p>
            <a:pPr>
              <a:spcBef>
                <a:spcPct val="50000"/>
              </a:spcBef>
              <a:buFontTx/>
              <a:buChar char="•"/>
            </a:pPr>
            <a:r>
              <a:rPr lang="en-US" dirty="0" smtClean="0">
                <a:latin typeface="Times New Roman" charset="0"/>
                <a:cs typeface="Times New Roman" charset="0"/>
              </a:rPr>
              <a:t>Refraction</a:t>
            </a: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Diffraction</a:t>
            </a: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Mathematical </a:t>
            </a:r>
            <a:r>
              <a:rPr lang="en-US" dirty="0">
                <a:latin typeface="Times New Roman" charset="0"/>
                <a:cs typeface="Times New Roman" charset="0"/>
              </a:rPr>
              <a:t>Representation of a Traveling </a:t>
            </a:r>
            <a:r>
              <a:rPr lang="en-US" dirty="0" smtClean="0">
                <a:latin typeface="Times New Roman" charset="0"/>
                <a:cs typeface="Times New Roman" charset="0"/>
              </a:rPr>
              <a:t>Wave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915575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11-10 Reflection and Transmission of Waves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0" y="1600200"/>
            <a:ext cx="8229599" cy="4197617"/>
          </a:xfrm>
        </p:spPr>
        <p:txBody>
          <a:bodyPr/>
          <a:lstStyle/>
          <a:p>
            <a:pPr marL="0" indent="0">
              <a:spcBef>
                <a:spcPct val="50000"/>
              </a:spcBef>
              <a:buNone/>
            </a:pPr>
            <a:r>
              <a:rPr lang="en-US" dirty="0">
                <a:latin typeface="Times New Roman" charset="0"/>
                <a:cs typeface="Times New Roman" charset="0"/>
              </a:rPr>
              <a:t>The law of reflection: the angle of incidence equals the angle of reflection</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5" name="Picture 4" descr="11_36_Figure.jpg"/>
          <p:cNvPicPr>
            <a:picLocks noChangeAspect="1"/>
          </p:cNvPicPr>
          <p:nvPr/>
        </p:nvPicPr>
        <p:blipFill rotWithShape="1">
          <a:blip r:embed="rId2">
            <a:extLst>
              <a:ext uri="{28A0092B-C50C-407E-A947-70E740481C1C}">
                <a14:useLocalDpi xmlns:a14="http://schemas.microsoft.com/office/drawing/2010/main" val="0"/>
              </a:ext>
            </a:extLst>
          </a:blip>
          <a:srcRect b="2985"/>
          <a:stretch/>
        </p:blipFill>
        <p:spPr>
          <a:xfrm>
            <a:off x="1539343" y="2698605"/>
            <a:ext cx="6071663" cy="3554421"/>
          </a:xfrm>
          <a:prstGeom prst="rect">
            <a:avLst/>
          </a:prstGeom>
        </p:spPr>
      </p:pic>
    </p:spTree>
    <p:extLst>
      <p:ext uri="{BB962C8B-B14F-4D97-AF65-F5344CB8AC3E}">
        <p14:creationId xmlns:p14="http://schemas.microsoft.com/office/powerpoint/2010/main" val="2510245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11-11 Interference; Principle of </a:t>
            </a:r>
            <a:r>
              <a:rPr lang="en-US" dirty="0" smtClean="0">
                <a:latin typeface="Times New Roman" charset="0"/>
                <a:cs typeface="Times New Roman" charset="0"/>
              </a:rPr>
              <a:t>Superposition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1" y="1668120"/>
            <a:ext cx="8229599" cy="4197617"/>
          </a:xfrm>
        </p:spPr>
        <p:txBody>
          <a:bodyPr/>
          <a:lstStyle/>
          <a:p>
            <a:pPr marL="0" indent="0">
              <a:lnSpc>
                <a:spcPct val="90000"/>
              </a:lnSpc>
              <a:spcBef>
                <a:spcPct val="50000"/>
              </a:spcBef>
              <a:buNone/>
            </a:pPr>
            <a:r>
              <a:rPr lang="en-US" sz="2500" dirty="0">
                <a:latin typeface="Times New Roman" charset="0"/>
                <a:cs typeface="Times New Roman" charset="0"/>
              </a:rPr>
              <a:t>The superposition principle says that when two waves pass through the same point, the displacement is the arithmetic sum of the individual displacements.</a:t>
            </a:r>
          </a:p>
          <a:p>
            <a:pPr marL="0" indent="0">
              <a:lnSpc>
                <a:spcPct val="90000"/>
              </a:lnSpc>
              <a:spcBef>
                <a:spcPct val="50000"/>
              </a:spcBef>
              <a:buNone/>
            </a:pPr>
            <a:r>
              <a:rPr lang="en-US" sz="2500" dirty="0">
                <a:latin typeface="Times New Roman" charset="0"/>
                <a:cs typeface="Times New Roman" charset="0"/>
              </a:rPr>
              <a:t>In the figure below, (a) exhibits destructive interference and (b) exhibits constructive interference.</a:t>
            </a:r>
          </a:p>
        </p:txBody>
      </p:sp>
      <p:pic>
        <p:nvPicPr>
          <p:cNvPr id="7" name="Picture 6" descr="11_37_Figure.jpg"/>
          <p:cNvPicPr>
            <a:picLocks noChangeAspect="1"/>
          </p:cNvPicPr>
          <p:nvPr/>
        </p:nvPicPr>
        <p:blipFill rotWithShape="1">
          <a:blip r:embed="rId2">
            <a:extLst>
              <a:ext uri="{28A0092B-C50C-407E-A947-70E740481C1C}">
                <a14:useLocalDpi xmlns:a14="http://schemas.microsoft.com/office/drawing/2010/main" val="0"/>
              </a:ext>
            </a:extLst>
          </a:blip>
          <a:srcRect b="3911"/>
          <a:stretch/>
        </p:blipFill>
        <p:spPr>
          <a:xfrm>
            <a:off x="1815763" y="3776044"/>
            <a:ext cx="5532711" cy="2673322"/>
          </a:xfrm>
          <a:prstGeom prst="rect">
            <a:avLst/>
          </a:prstGeom>
        </p:spPr>
      </p:pic>
    </p:spTree>
    <p:extLst>
      <p:ext uri="{BB962C8B-B14F-4D97-AF65-F5344CB8AC3E}">
        <p14:creationId xmlns:p14="http://schemas.microsoft.com/office/powerpoint/2010/main" val="771558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11-11 Interference; Principle of Superposition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1" y="1600200"/>
            <a:ext cx="8229599" cy="4197617"/>
          </a:xfrm>
        </p:spPr>
        <p:txBody>
          <a:bodyPr/>
          <a:lstStyle/>
          <a:p>
            <a:pPr marL="0" indent="0">
              <a:spcBef>
                <a:spcPct val="50000"/>
              </a:spcBef>
              <a:buNone/>
            </a:pPr>
            <a:r>
              <a:rPr lang="en-US" dirty="0">
                <a:latin typeface="Times New Roman" charset="0"/>
                <a:cs typeface="Times New Roman" charset="0"/>
              </a:rPr>
              <a:t>These figures show the sum of two waves. In (a) they add constructively; in (b) they add destructively; and in (c) they add partially destructively</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5" name="Picture 4" descr="11_39_Figure.jpg"/>
          <p:cNvPicPr>
            <a:picLocks noChangeAspect="1"/>
          </p:cNvPicPr>
          <p:nvPr/>
        </p:nvPicPr>
        <p:blipFill rotWithShape="1">
          <a:blip r:embed="rId2">
            <a:extLst>
              <a:ext uri="{28A0092B-C50C-407E-A947-70E740481C1C}">
                <a14:useLocalDpi xmlns:a14="http://schemas.microsoft.com/office/drawing/2010/main" val="0"/>
              </a:ext>
            </a:extLst>
          </a:blip>
          <a:srcRect b="5040"/>
          <a:stretch/>
        </p:blipFill>
        <p:spPr>
          <a:xfrm>
            <a:off x="434665" y="3354227"/>
            <a:ext cx="8115397" cy="2792334"/>
          </a:xfrm>
          <a:prstGeom prst="rect">
            <a:avLst/>
          </a:prstGeom>
        </p:spPr>
      </p:pic>
    </p:spTree>
    <p:extLst>
      <p:ext uri="{BB962C8B-B14F-4D97-AF65-F5344CB8AC3E}">
        <p14:creationId xmlns:p14="http://schemas.microsoft.com/office/powerpoint/2010/main" val="2211171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11-12 Standing Waves; </a:t>
            </a:r>
            <a:r>
              <a:rPr lang="en-US" dirty="0" smtClean="0">
                <a:latin typeface="Times New Roman" charset="0"/>
                <a:cs typeface="Times New Roman" charset="0"/>
              </a:rPr>
              <a:t>Resonance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1_40_Figure.jpg"/>
          <p:cNvPicPr>
            <a:picLocks noChangeAspect="1"/>
          </p:cNvPicPr>
          <p:nvPr/>
        </p:nvPicPr>
        <p:blipFill rotWithShape="1">
          <a:blip r:embed="rId2">
            <a:extLst>
              <a:ext uri="{28A0092B-C50C-407E-A947-70E740481C1C}">
                <a14:useLocalDpi xmlns:a14="http://schemas.microsoft.com/office/drawing/2010/main" val="0"/>
              </a:ext>
            </a:extLst>
          </a:blip>
          <a:srcRect b="2244"/>
          <a:stretch/>
        </p:blipFill>
        <p:spPr>
          <a:xfrm>
            <a:off x="455040" y="1557966"/>
            <a:ext cx="3383719" cy="4867058"/>
          </a:xfrm>
          <a:prstGeom prst="rect">
            <a:avLst/>
          </a:prstGeom>
        </p:spPr>
      </p:pic>
      <p:sp>
        <p:nvSpPr>
          <p:cNvPr id="3" name="Content Placeholder 2"/>
          <p:cNvSpPr>
            <a:spLocks noGrp="1"/>
          </p:cNvSpPr>
          <p:nvPr>
            <p:ph idx="1"/>
          </p:nvPr>
        </p:nvSpPr>
        <p:spPr>
          <a:xfrm>
            <a:off x="4391026" y="1600200"/>
            <a:ext cx="4295774" cy="4885950"/>
          </a:xfrm>
        </p:spPr>
        <p:txBody>
          <a:bodyPr/>
          <a:lstStyle/>
          <a:p>
            <a:pPr marL="0" indent="0">
              <a:spcBef>
                <a:spcPct val="50000"/>
              </a:spcBef>
              <a:buNone/>
            </a:pPr>
            <a:r>
              <a:rPr lang="en-US" dirty="0">
                <a:latin typeface="Times New Roman" charset="0"/>
                <a:cs typeface="Times New Roman" charset="0"/>
              </a:rPr>
              <a:t>Standing waves occur when both ends of a string are fixed. In that case, only waves which are motionless at the ends of the string can persist. There are nodes, where the amplitude is always zero, and antinodes, where the amplitude varies from zero to the maximum value</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12179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_41_Figure.jpg"/>
          <p:cNvPicPr>
            <a:picLocks noChangeAspect="1"/>
          </p:cNvPicPr>
          <p:nvPr/>
        </p:nvPicPr>
        <p:blipFill rotWithShape="1">
          <a:blip r:embed="rId2">
            <a:extLst>
              <a:ext uri="{28A0092B-C50C-407E-A947-70E740481C1C}">
                <a14:useLocalDpi xmlns:a14="http://schemas.microsoft.com/office/drawing/2010/main" val="0"/>
              </a:ext>
            </a:extLst>
          </a:blip>
          <a:srcRect b="4218"/>
          <a:stretch/>
        </p:blipFill>
        <p:spPr>
          <a:xfrm>
            <a:off x="821777" y="1748284"/>
            <a:ext cx="7509361" cy="3196134"/>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11-12 Standing Waves; </a:t>
            </a:r>
            <a:r>
              <a:rPr lang="en-US" dirty="0" smtClean="0">
                <a:latin typeface="Times New Roman" charset="0"/>
                <a:cs typeface="Times New Roman" charset="0"/>
              </a:rPr>
              <a:t>Resonance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4025" y="3442588"/>
            <a:ext cx="8239125" cy="2907726"/>
          </a:xfrm>
        </p:spPr>
        <p:txBody>
          <a:bodyPr/>
          <a:lstStyle/>
          <a:p>
            <a:pPr marL="0" indent="0">
              <a:spcBef>
                <a:spcPct val="50000"/>
              </a:spcBef>
              <a:buNone/>
            </a:pPr>
            <a:r>
              <a:rPr lang="en-US" dirty="0">
                <a:latin typeface="Times New Roman" charset="0"/>
                <a:cs typeface="Times New Roman" charset="0"/>
              </a:rPr>
              <a:t>The frequencies of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standing </a:t>
            </a:r>
            <a:r>
              <a:rPr lang="en-US" dirty="0">
                <a:latin typeface="Times New Roman" charset="0"/>
                <a:cs typeface="Times New Roman" charset="0"/>
              </a:rPr>
              <a:t>waves on </a:t>
            </a:r>
            <a:r>
              <a:rPr lang="en-US" dirty="0" smtClean="0">
                <a:latin typeface="Times New Roman" charset="0"/>
                <a:cs typeface="Times New Roman" charset="0"/>
              </a:rPr>
              <a:t>a</a:t>
            </a:r>
            <a:br>
              <a:rPr lang="en-US" dirty="0" smtClean="0">
                <a:latin typeface="Times New Roman" charset="0"/>
                <a:cs typeface="Times New Roman" charset="0"/>
              </a:rPr>
            </a:br>
            <a:r>
              <a:rPr lang="en-US" dirty="0" smtClean="0">
                <a:latin typeface="Times New Roman" charset="0"/>
                <a:cs typeface="Times New Roman" charset="0"/>
              </a:rPr>
              <a:t>particular </a:t>
            </a:r>
            <a:r>
              <a:rPr lang="en-US" dirty="0">
                <a:latin typeface="Times New Roman" charset="0"/>
                <a:cs typeface="Times New Roman" charset="0"/>
              </a:rPr>
              <a:t>string are </a:t>
            </a:r>
            <a:r>
              <a:rPr lang="en-US" dirty="0" smtClean="0">
                <a:latin typeface="Times New Roman" charset="0"/>
                <a:cs typeface="Times New Roman" charset="0"/>
              </a:rPr>
              <a:t>called</a:t>
            </a:r>
            <a:br>
              <a:rPr lang="en-US" dirty="0" smtClean="0">
                <a:latin typeface="Times New Roman" charset="0"/>
                <a:cs typeface="Times New Roman" charset="0"/>
              </a:rPr>
            </a:br>
            <a:r>
              <a:rPr lang="en-US" dirty="0" smtClean="0">
                <a:latin typeface="Times New Roman" charset="0"/>
                <a:cs typeface="Times New Roman" charset="0"/>
              </a:rPr>
              <a:t>resonant </a:t>
            </a:r>
            <a:r>
              <a:rPr lang="en-US" dirty="0">
                <a:latin typeface="Times New Roman" charset="0"/>
                <a:cs typeface="Times New Roman" charset="0"/>
              </a:rPr>
              <a:t>frequencies.</a:t>
            </a:r>
          </a:p>
          <a:p>
            <a:pPr marL="0" indent="0">
              <a:spcBef>
                <a:spcPct val="50000"/>
              </a:spcBef>
              <a:buNone/>
            </a:pPr>
            <a:r>
              <a:rPr lang="en-US" dirty="0">
                <a:latin typeface="Times New Roman" charset="0"/>
                <a:cs typeface="Times New Roman" charset="0"/>
              </a:rPr>
              <a:t>They are also referred to </a:t>
            </a:r>
            <a:r>
              <a:rPr lang="en-US" dirty="0" smtClean="0">
                <a:latin typeface="Times New Roman" charset="0"/>
                <a:cs typeface="Times New Roman" charset="0"/>
              </a:rPr>
              <a:t>as</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fundamental and harmonics</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3130569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11-12 Standing Waves; </a:t>
            </a:r>
            <a:r>
              <a:rPr lang="en-US" dirty="0" smtClean="0">
                <a:latin typeface="Times New Roman" charset="0"/>
                <a:cs typeface="Times New Roman" charset="0"/>
              </a:rPr>
              <a:t>Resonance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4025" y="1602014"/>
            <a:ext cx="8239125" cy="2907726"/>
          </a:xfrm>
        </p:spPr>
        <p:txBody>
          <a:bodyPr/>
          <a:lstStyle/>
          <a:p>
            <a:pPr marL="0" indent="0">
              <a:spcBef>
                <a:spcPct val="50000"/>
              </a:spcBef>
              <a:buNone/>
            </a:pPr>
            <a:r>
              <a:rPr lang="en-US" dirty="0">
                <a:latin typeface="Times New Roman" charset="0"/>
                <a:cs typeface="Times New Roman" charset="0"/>
              </a:rPr>
              <a:t>The wavelengths and frequencies of standing waves are</a:t>
            </a:r>
            <a:r>
              <a:rPr lang="en-US" dirty="0" smtClean="0">
                <a:latin typeface="Times New Roman" charset="0"/>
                <a:cs typeface="Times New Roman" charset="0"/>
              </a:rPr>
              <a:t>:</a:t>
            </a:r>
            <a:endParaRPr lang="en-US" dirty="0">
              <a:latin typeface="Times New Roman" charset="0"/>
              <a:cs typeface="Times New Roman" charset="0"/>
            </a:endParaRPr>
          </a:p>
        </p:txBody>
      </p:sp>
      <p:grpSp>
        <p:nvGrpSpPr>
          <p:cNvPr id="10" name="Group 9"/>
          <p:cNvGrpSpPr/>
          <p:nvPr/>
        </p:nvGrpSpPr>
        <p:grpSpPr>
          <a:xfrm>
            <a:off x="487985" y="2693234"/>
            <a:ext cx="8237538" cy="762719"/>
            <a:chOff x="454025" y="2414762"/>
            <a:chExt cx="8237538" cy="762719"/>
          </a:xfrm>
        </p:grpSpPr>
        <p:pic>
          <p:nvPicPr>
            <p:cNvPr id="6" name="Picture 5" descr="11_KeyEquation_19A.jpg"/>
            <p:cNvPicPr>
              <a:picLocks noChangeAspect="1"/>
            </p:cNvPicPr>
            <p:nvPr/>
          </p:nvPicPr>
          <p:blipFill rotWithShape="1">
            <a:blip r:embed="rId2">
              <a:extLst>
                <a:ext uri="{28A0092B-C50C-407E-A947-70E740481C1C}">
                  <a14:useLocalDpi xmlns:a14="http://schemas.microsoft.com/office/drawing/2010/main" val="0"/>
                </a:ext>
              </a:extLst>
            </a:blip>
            <a:srcRect r="16164" b="16647"/>
            <a:stretch/>
          </p:blipFill>
          <p:spPr>
            <a:xfrm>
              <a:off x="454025" y="2414762"/>
              <a:ext cx="6850471" cy="762719"/>
            </a:xfrm>
            <a:prstGeom prst="rect">
              <a:avLst/>
            </a:prstGeom>
          </p:spPr>
        </p:pic>
        <p:sp>
          <p:nvSpPr>
            <p:cNvPr id="8" name="TextBox 7"/>
            <p:cNvSpPr txBox="1"/>
            <p:nvPr/>
          </p:nvSpPr>
          <p:spPr>
            <a:xfrm>
              <a:off x="7633386" y="2602361"/>
              <a:ext cx="1058177" cy="400110"/>
            </a:xfrm>
            <a:prstGeom prst="rect">
              <a:avLst/>
            </a:prstGeom>
            <a:noFill/>
          </p:spPr>
          <p:txBody>
            <a:bodyPr wrap="none" rtlCol="0">
              <a:spAutoFit/>
            </a:bodyPr>
            <a:lstStyle/>
            <a:p>
              <a:r>
                <a:rPr lang="en-US" sz="2000" dirty="0" smtClean="0">
                  <a:latin typeface="Times New Roman"/>
                  <a:cs typeface="Times New Roman"/>
                </a:rPr>
                <a:t>(11-19a)</a:t>
              </a:r>
              <a:endParaRPr lang="en-US" sz="2000" dirty="0">
                <a:latin typeface="Times New Roman"/>
                <a:cs typeface="Times New Roman"/>
              </a:endParaRPr>
            </a:p>
          </p:txBody>
        </p:sp>
      </p:grpSp>
      <p:grpSp>
        <p:nvGrpSpPr>
          <p:cNvPr id="11" name="Group 10"/>
          <p:cNvGrpSpPr/>
          <p:nvPr/>
        </p:nvGrpSpPr>
        <p:grpSpPr>
          <a:xfrm>
            <a:off x="487986" y="4327271"/>
            <a:ext cx="8237537" cy="719926"/>
            <a:chOff x="454026" y="4571766"/>
            <a:chExt cx="8237537" cy="719926"/>
          </a:xfrm>
        </p:grpSpPr>
        <p:pic>
          <p:nvPicPr>
            <p:cNvPr id="7" name="Picture 6" descr="11_KeyEquation_19B.jpg"/>
            <p:cNvPicPr>
              <a:picLocks noChangeAspect="1"/>
            </p:cNvPicPr>
            <p:nvPr/>
          </p:nvPicPr>
          <p:blipFill rotWithShape="1">
            <a:blip r:embed="rId3">
              <a:extLst>
                <a:ext uri="{28A0092B-C50C-407E-A947-70E740481C1C}">
                  <a14:useLocalDpi xmlns:a14="http://schemas.microsoft.com/office/drawing/2010/main" val="0"/>
                </a:ext>
              </a:extLst>
            </a:blip>
            <a:srcRect r="20376" b="17099"/>
            <a:stretch/>
          </p:blipFill>
          <p:spPr>
            <a:xfrm>
              <a:off x="454026" y="4571766"/>
              <a:ext cx="6506324" cy="719926"/>
            </a:xfrm>
            <a:prstGeom prst="rect">
              <a:avLst/>
            </a:prstGeom>
          </p:spPr>
        </p:pic>
        <p:sp>
          <p:nvSpPr>
            <p:cNvPr id="9" name="TextBox 8"/>
            <p:cNvSpPr txBox="1"/>
            <p:nvPr/>
          </p:nvSpPr>
          <p:spPr>
            <a:xfrm>
              <a:off x="7618984" y="4701019"/>
              <a:ext cx="1072579" cy="400110"/>
            </a:xfrm>
            <a:prstGeom prst="rect">
              <a:avLst/>
            </a:prstGeom>
            <a:noFill/>
          </p:spPr>
          <p:txBody>
            <a:bodyPr wrap="none" rtlCol="0">
              <a:spAutoFit/>
            </a:bodyPr>
            <a:lstStyle/>
            <a:p>
              <a:r>
                <a:rPr lang="en-US" sz="2000" dirty="0" smtClean="0">
                  <a:latin typeface="Times New Roman"/>
                  <a:cs typeface="Times New Roman"/>
                </a:rPr>
                <a:t>(11-19b)</a:t>
              </a:r>
              <a:endParaRPr lang="en-US" sz="2000" dirty="0">
                <a:latin typeface="Times New Roman"/>
                <a:cs typeface="Times New Roman"/>
              </a:endParaRPr>
            </a:p>
          </p:txBody>
        </p:sp>
      </p:grpSp>
    </p:spTree>
    <p:extLst>
      <p:ext uri="{BB962C8B-B14F-4D97-AF65-F5344CB8AC3E}">
        <p14:creationId xmlns:p14="http://schemas.microsoft.com/office/powerpoint/2010/main" val="3113686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11-13 </a:t>
            </a:r>
            <a:r>
              <a:rPr lang="en-US" dirty="0" smtClean="0">
                <a:latin typeface="Times New Roman" charset="0"/>
                <a:cs typeface="Times New Roman" charset="0"/>
              </a:rPr>
              <a:t>Refraction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4025" y="1602014"/>
            <a:ext cx="8239125" cy="2907726"/>
          </a:xfrm>
        </p:spPr>
        <p:txBody>
          <a:bodyPr/>
          <a:lstStyle/>
          <a:p>
            <a:pPr marL="0" indent="0">
              <a:spcBef>
                <a:spcPct val="50000"/>
              </a:spcBef>
              <a:buNone/>
            </a:pPr>
            <a:r>
              <a:rPr lang="en-US" dirty="0">
                <a:latin typeface="Times New Roman" charset="0"/>
                <a:cs typeface="Times New Roman" charset="0"/>
              </a:rPr>
              <a:t>If the wave enters a medium where the wave speed is different, it will be </a:t>
            </a:r>
            <a:r>
              <a:rPr lang="en-US" dirty="0" smtClean="0">
                <a:latin typeface="Times New Roman" charset="0"/>
                <a:cs typeface="Times New Roman" charset="0"/>
              </a:rPr>
              <a:t>refracted—its </a:t>
            </a:r>
            <a:r>
              <a:rPr lang="en-US" dirty="0">
                <a:latin typeface="Times New Roman" charset="0"/>
                <a:cs typeface="Times New Roman" charset="0"/>
              </a:rPr>
              <a:t>wave fronts and rays will change direction</a:t>
            </a:r>
            <a:r>
              <a:rPr lang="en-US" dirty="0" smtClean="0">
                <a:latin typeface="Times New Roman" charset="0"/>
                <a:cs typeface="Times New Roman" charset="0"/>
              </a:rPr>
              <a:t>.</a:t>
            </a:r>
          </a:p>
          <a:p>
            <a:pPr marL="0" indent="0">
              <a:spcBef>
                <a:spcPct val="50000"/>
              </a:spcBef>
              <a:buNone/>
            </a:pPr>
            <a:r>
              <a:rPr lang="en-US" dirty="0">
                <a:latin typeface="Times New Roman" charset="0"/>
                <a:cs typeface="Times New Roman" charset="0"/>
              </a:rPr>
              <a:t>We can calculate the </a:t>
            </a:r>
            <a:r>
              <a:rPr lang="en-US" dirty="0" smtClean="0">
                <a:latin typeface="Times New Roman" charset="0"/>
                <a:cs typeface="Times New Roman" charset="0"/>
              </a:rPr>
              <a:t>angle</a:t>
            </a:r>
            <a:br>
              <a:rPr lang="en-US" dirty="0" smtClean="0">
                <a:latin typeface="Times New Roman" charset="0"/>
                <a:cs typeface="Times New Roman" charset="0"/>
              </a:rPr>
            </a:br>
            <a:r>
              <a:rPr lang="en-US" dirty="0" smtClean="0">
                <a:latin typeface="Times New Roman" charset="0"/>
                <a:cs typeface="Times New Roman" charset="0"/>
              </a:rPr>
              <a:t>of </a:t>
            </a:r>
            <a:r>
              <a:rPr lang="en-US" dirty="0">
                <a:latin typeface="Times New Roman" charset="0"/>
                <a:cs typeface="Times New Roman" charset="0"/>
              </a:rPr>
              <a:t>refraction, which </a:t>
            </a:r>
            <a:r>
              <a:rPr lang="en-US" dirty="0" smtClean="0">
                <a:latin typeface="Times New Roman" charset="0"/>
                <a:cs typeface="Times New Roman" charset="0"/>
              </a:rPr>
              <a:t>depends</a:t>
            </a:r>
            <a:br>
              <a:rPr lang="en-US" dirty="0" smtClean="0">
                <a:latin typeface="Times New Roman" charset="0"/>
                <a:cs typeface="Times New Roman" charset="0"/>
              </a:rPr>
            </a:br>
            <a:r>
              <a:rPr lang="en-US" dirty="0" smtClean="0">
                <a:latin typeface="Times New Roman" charset="0"/>
                <a:cs typeface="Times New Roman" charset="0"/>
              </a:rPr>
              <a:t>on </a:t>
            </a:r>
            <a:r>
              <a:rPr lang="en-US" dirty="0">
                <a:latin typeface="Times New Roman" charset="0"/>
                <a:cs typeface="Times New Roman" charset="0"/>
              </a:rPr>
              <a:t>both wave speeds</a:t>
            </a:r>
            <a:r>
              <a:rPr lang="en-US" dirty="0" smtClean="0">
                <a:latin typeface="Times New Roman" charset="0"/>
                <a:cs typeface="Times New Roman" charset="0"/>
              </a:rPr>
              <a:t>: </a:t>
            </a:r>
            <a:endParaRPr lang="en-US" dirty="0">
              <a:latin typeface="Times New Roman" charset="0"/>
              <a:cs typeface="Times New Roman" charset="0"/>
            </a:endParaRPr>
          </a:p>
        </p:txBody>
      </p:sp>
      <p:grpSp>
        <p:nvGrpSpPr>
          <p:cNvPr id="14" name="Group 13"/>
          <p:cNvGrpSpPr/>
          <p:nvPr/>
        </p:nvGrpSpPr>
        <p:grpSpPr>
          <a:xfrm>
            <a:off x="1066288" y="4993552"/>
            <a:ext cx="2838042" cy="779461"/>
            <a:chOff x="1066288" y="4993552"/>
            <a:chExt cx="2838042" cy="779461"/>
          </a:xfrm>
        </p:grpSpPr>
        <p:sp>
          <p:nvSpPr>
            <p:cNvPr id="9" name="TextBox 8"/>
            <p:cNvSpPr txBox="1"/>
            <p:nvPr/>
          </p:nvSpPr>
          <p:spPr>
            <a:xfrm>
              <a:off x="2959991" y="5135702"/>
              <a:ext cx="944339" cy="400110"/>
            </a:xfrm>
            <a:prstGeom prst="rect">
              <a:avLst/>
            </a:prstGeom>
            <a:noFill/>
          </p:spPr>
          <p:txBody>
            <a:bodyPr wrap="none" rtlCol="0">
              <a:spAutoFit/>
            </a:bodyPr>
            <a:lstStyle/>
            <a:p>
              <a:r>
                <a:rPr lang="en-US" sz="2000" dirty="0" smtClean="0">
                  <a:latin typeface="Times New Roman"/>
                  <a:cs typeface="Times New Roman"/>
                </a:rPr>
                <a:t>(11-20)</a:t>
              </a:r>
              <a:endParaRPr lang="en-US" sz="2000" dirty="0">
                <a:latin typeface="Times New Roman"/>
                <a:cs typeface="Times New Roman"/>
              </a:endParaRPr>
            </a:p>
          </p:txBody>
        </p:sp>
        <p:pic>
          <p:nvPicPr>
            <p:cNvPr id="5" name="Picture 4" descr="11_KeyEquation_20.jpg"/>
            <p:cNvPicPr>
              <a:picLocks noChangeAspect="1"/>
            </p:cNvPicPr>
            <p:nvPr/>
          </p:nvPicPr>
          <p:blipFill rotWithShape="1">
            <a:blip r:embed="rId2">
              <a:extLst>
                <a:ext uri="{28A0092B-C50C-407E-A947-70E740481C1C}">
                  <a14:useLocalDpi xmlns:a14="http://schemas.microsoft.com/office/drawing/2010/main" val="0"/>
                </a:ext>
              </a:extLst>
            </a:blip>
            <a:srcRect r="79260" b="15322"/>
            <a:stretch/>
          </p:blipFill>
          <p:spPr>
            <a:xfrm>
              <a:off x="1066288" y="4993552"/>
              <a:ext cx="1772600" cy="779461"/>
            </a:xfrm>
            <a:prstGeom prst="rect">
              <a:avLst/>
            </a:prstGeom>
          </p:spPr>
        </p:pic>
      </p:grpSp>
      <p:pic>
        <p:nvPicPr>
          <p:cNvPr id="12" name="Picture 11" descr="11_42_Figure.jpg"/>
          <p:cNvPicPr>
            <a:picLocks noChangeAspect="1"/>
          </p:cNvPicPr>
          <p:nvPr/>
        </p:nvPicPr>
        <p:blipFill rotWithShape="1">
          <a:blip r:embed="rId3">
            <a:extLst>
              <a:ext uri="{28A0092B-C50C-407E-A947-70E740481C1C}">
                <a14:useLocalDpi xmlns:a14="http://schemas.microsoft.com/office/drawing/2010/main" val="0"/>
              </a:ext>
            </a:extLst>
          </a:blip>
          <a:srcRect b="3482"/>
          <a:stretch/>
        </p:blipFill>
        <p:spPr>
          <a:xfrm>
            <a:off x="4992122" y="2783855"/>
            <a:ext cx="3733401" cy="3672980"/>
          </a:xfrm>
          <a:prstGeom prst="rect">
            <a:avLst/>
          </a:prstGeom>
        </p:spPr>
      </p:pic>
    </p:spTree>
    <p:extLst>
      <p:ext uri="{BB962C8B-B14F-4D97-AF65-F5344CB8AC3E}">
        <p14:creationId xmlns:p14="http://schemas.microsoft.com/office/powerpoint/2010/main" val="2353710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11-13 </a:t>
            </a:r>
            <a:r>
              <a:rPr lang="en-US" dirty="0" smtClean="0">
                <a:latin typeface="Times New Roman" charset="0"/>
                <a:cs typeface="Times New Roman" charset="0"/>
              </a:rPr>
              <a:t>Refraction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1_44_FigureB.jpg"/>
          <p:cNvPicPr>
            <a:picLocks noChangeAspect="1"/>
          </p:cNvPicPr>
          <p:nvPr/>
        </p:nvPicPr>
        <p:blipFill rotWithShape="1">
          <a:blip r:embed="rId2">
            <a:extLst>
              <a:ext uri="{28A0092B-C50C-407E-A947-70E740481C1C}">
                <a14:useLocalDpi xmlns:a14="http://schemas.microsoft.com/office/drawing/2010/main" val="0"/>
              </a:ext>
            </a:extLst>
          </a:blip>
          <a:srcRect b="2968"/>
          <a:stretch/>
        </p:blipFill>
        <p:spPr>
          <a:xfrm>
            <a:off x="3732460" y="1855773"/>
            <a:ext cx="4990828" cy="4514920"/>
          </a:xfrm>
          <a:prstGeom prst="rect">
            <a:avLst/>
          </a:prstGeom>
        </p:spPr>
      </p:pic>
      <p:sp>
        <p:nvSpPr>
          <p:cNvPr id="3" name="Content Placeholder 2"/>
          <p:cNvSpPr>
            <a:spLocks noGrp="1"/>
          </p:cNvSpPr>
          <p:nvPr>
            <p:ph idx="1"/>
          </p:nvPr>
        </p:nvSpPr>
        <p:spPr>
          <a:xfrm>
            <a:off x="454025" y="1602014"/>
            <a:ext cx="8239125" cy="2907726"/>
          </a:xfrm>
        </p:spPr>
        <p:txBody>
          <a:bodyPr/>
          <a:lstStyle/>
          <a:p>
            <a:pPr marL="0" indent="0">
              <a:spcBef>
                <a:spcPct val="50000"/>
              </a:spcBef>
              <a:buNone/>
            </a:pPr>
            <a:r>
              <a:rPr lang="en-US" dirty="0">
                <a:latin typeface="Times New Roman" charset="0"/>
                <a:cs typeface="Times New Roman" charset="0"/>
              </a:rPr>
              <a:t>The law of </a:t>
            </a:r>
            <a:r>
              <a:rPr lang="en-US" dirty="0" smtClean="0">
                <a:latin typeface="Times New Roman" charset="0"/>
                <a:cs typeface="Times New Roman" charset="0"/>
              </a:rPr>
              <a:t>refraction works</a:t>
            </a:r>
            <a:br>
              <a:rPr lang="en-US" dirty="0" smtClean="0">
                <a:latin typeface="Times New Roman" charset="0"/>
                <a:cs typeface="Times New Roman" charset="0"/>
              </a:rPr>
            </a:br>
            <a:r>
              <a:rPr lang="en-US" dirty="0" smtClean="0">
                <a:latin typeface="Times New Roman" charset="0"/>
                <a:cs typeface="Times New Roman" charset="0"/>
              </a:rPr>
              <a:t>both ways—a </a:t>
            </a:r>
            <a:r>
              <a:rPr lang="en-US" dirty="0">
                <a:latin typeface="Times New Roman" charset="0"/>
                <a:cs typeface="Times New Roman" charset="0"/>
              </a:rPr>
              <a:t>wave </a:t>
            </a:r>
            <a:r>
              <a:rPr lang="en-US" dirty="0" smtClean="0">
                <a:latin typeface="Times New Roman" charset="0"/>
                <a:cs typeface="Times New Roman" charset="0"/>
              </a:rPr>
              <a:t>going</a:t>
            </a:r>
            <a:br>
              <a:rPr lang="en-US" dirty="0" smtClean="0">
                <a:latin typeface="Times New Roman" charset="0"/>
                <a:cs typeface="Times New Roman" charset="0"/>
              </a:rPr>
            </a:br>
            <a:r>
              <a:rPr lang="en-US" dirty="0" smtClean="0">
                <a:latin typeface="Times New Roman" charset="0"/>
                <a:cs typeface="Times New Roman" charset="0"/>
              </a:rPr>
              <a:t>from </a:t>
            </a:r>
            <a:r>
              <a:rPr lang="en-US" dirty="0">
                <a:latin typeface="Times New Roman" charset="0"/>
                <a:cs typeface="Times New Roman" charset="0"/>
              </a:rPr>
              <a:t>a slower medium </a:t>
            </a:r>
            <a:r>
              <a:rPr lang="en-US" dirty="0" smtClean="0">
                <a:latin typeface="Times New Roman" charset="0"/>
                <a:cs typeface="Times New Roman" charset="0"/>
              </a:rPr>
              <a:t>to</a:t>
            </a:r>
            <a:br>
              <a:rPr lang="en-US" dirty="0" smtClean="0">
                <a:latin typeface="Times New Roman" charset="0"/>
                <a:cs typeface="Times New Roman" charset="0"/>
              </a:rPr>
            </a:br>
            <a:r>
              <a:rPr lang="en-US" dirty="0" smtClean="0">
                <a:latin typeface="Times New Roman" charset="0"/>
                <a:cs typeface="Times New Roman" charset="0"/>
              </a:rPr>
              <a:t>a </a:t>
            </a:r>
            <a:r>
              <a:rPr lang="en-US" dirty="0">
                <a:latin typeface="Times New Roman" charset="0"/>
                <a:cs typeface="Times New Roman" charset="0"/>
              </a:rPr>
              <a:t>faster one would </a:t>
            </a:r>
            <a:r>
              <a:rPr lang="en-US" dirty="0" smtClean="0">
                <a:latin typeface="Times New Roman" charset="0"/>
                <a:cs typeface="Times New Roman" charset="0"/>
              </a:rPr>
              <a:t>follow</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red line in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other </a:t>
            </a:r>
            <a:r>
              <a:rPr lang="en-US" dirty="0">
                <a:latin typeface="Times New Roman" charset="0"/>
                <a:cs typeface="Times New Roman" charset="0"/>
              </a:rPr>
              <a:t>direction.</a:t>
            </a:r>
          </a:p>
        </p:txBody>
      </p:sp>
    </p:spTree>
    <p:extLst>
      <p:ext uri="{BB962C8B-B14F-4D97-AF65-F5344CB8AC3E}">
        <p14:creationId xmlns:p14="http://schemas.microsoft.com/office/powerpoint/2010/main" val="1624039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11-14 </a:t>
            </a:r>
            <a:r>
              <a:rPr lang="en-US" dirty="0" smtClean="0">
                <a:latin typeface="Times New Roman" charset="0"/>
                <a:cs typeface="Times New Roman" charset="0"/>
              </a:rPr>
              <a:t>Diffraction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258304" y="1602013"/>
            <a:ext cx="4288597" cy="2968855"/>
          </a:xfrm>
        </p:spPr>
        <p:txBody>
          <a:bodyPr/>
          <a:lstStyle/>
          <a:p>
            <a:pPr marL="0" indent="0">
              <a:spcBef>
                <a:spcPct val="50000"/>
              </a:spcBef>
              <a:buNone/>
            </a:pPr>
            <a:r>
              <a:rPr lang="en-US" dirty="0">
                <a:latin typeface="Times New Roman" charset="0"/>
                <a:cs typeface="Times New Roman" charset="0"/>
              </a:rPr>
              <a:t>When waves encounter an obstacle, they bend </a:t>
            </a:r>
            <a:r>
              <a:rPr lang="en-US" dirty="0" smtClean="0">
                <a:latin typeface="Times New Roman" charset="0"/>
                <a:cs typeface="Times New Roman" charset="0"/>
              </a:rPr>
              <a:t>around</a:t>
            </a:r>
            <a:br>
              <a:rPr lang="en-US" dirty="0" smtClean="0">
                <a:latin typeface="Times New Roman" charset="0"/>
                <a:cs typeface="Times New Roman" charset="0"/>
              </a:rPr>
            </a:br>
            <a:r>
              <a:rPr lang="en-US" dirty="0" smtClean="0">
                <a:latin typeface="Times New Roman" charset="0"/>
                <a:cs typeface="Times New Roman" charset="0"/>
              </a:rPr>
              <a:t>it</a:t>
            </a:r>
            <a:r>
              <a:rPr lang="en-US" dirty="0">
                <a:latin typeface="Times New Roman" charset="0"/>
                <a:cs typeface="Times New Roman" charset="0"/>
              </a:rPr>
              <a:t>, leaving a </a:t>
            </a:r>
            <a:r>
              <a:rPr lang="ja-JP" altLang="en-US" dirty="0">
                <a:latin typeface="Times New Roman" charset="0"/>
                <a:cs typeface="Times New Roman" charset="0"/>
              </a:rPr>
              <a:t>“</a:t>
            </a:r>
            <a:r>
              <a:rPr lang="en-US" dirty="0">
                <a:latin typeface="Times New Roman" charset="0"/>
                <a:cs typeface="Times New Roman" charset="0"/>
              </a:rPr>
              <a:t>shadow region.</a:t>
            </a:r>
            <a:r>
              <a:rPr lang="ja-JP" altLang="en-US" dirty="0">
                <a:latin typeface="Times New Roman" charset="0"/>
                <a:cs typeface="Times New Roman" charset="0"/>
              </a:rPr>
              <a:t>”</a:t>
            </a:r>
            <a:r>
              <a:rPr lang="en-US" dirty="0">
                <a:latin typeface="Times New Roman" charset="0"/>
                <a:cs typeface="Times New Roman" charset="0"/>
              </a:rPr>
              <a:t> This is called diffraction</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5" name="Picture 4" descr="11_45_Figure.jpg"/>
          <p:cNvPicPr>
            <a:picLocks noChangeAspect="1"/>
          </p:cNvPicPr>
          <p:nvPr/>
        </p:nvPicPr>
        <p:blipFill rotWithShape="1">
          <a:blip r:embed="rId2">
            <a:extLst>
              <a:ext uri="{28A0092B-C50C-407E-A947-70E740481C1C}">
                <a14:useLocalDpi xmlns:a14="http://schemas.microsoft.com/office/drawing/2010/main" val="0"/>
              </a:ext>
            </a:extLst>
          </a:blip>
          <a:srcRect b="3163"/>
          <a:stretch/>
        </p:blipFill>
        <p:spPr>
          <a:xfrm>
            <a:off x="705744" y="1624709"/>
            <a:ext cx="3123574" cy="4827482"/>
          </a:xfrm>
          <a:prstGeom prst="rect">
            <a:avLst/>
          </a:prstGeom>
        </p:spPr>
      </p:pic>
    </p:spTree>
    <p:extLst>
      <p:ext uri="{BB962C8B-B14F-4D97-AF65-F5344CB8AC3E}">
        <p14:creationId xmlns:p14="http://schemas.microsoft.com/office/powerpoint/2010/main" val="3880380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11-14 </a:t>
            </a:r>
            <a:r>
              <a:rPr lang="en-US" dirty="0" smtClean="0">
                <a:latin typeface="Times New Roman" charset="0"/>
                <a:cs typeface="Times New Roman" charset="0"/>
              </a:rPr>
              <a:t>Diffraction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47675" y="1602013"/>
            <a:ext cx="8248649" cy="2968855"/>
          </a:xfrm>
        </p:spPr>
        <p:txBody>
          <a:bodyPr/>
          <a:lstStyle/>
          <a:p>
            <a:pPr marL="0" indent="0">
              <a:spcBef>
                <a:spcPct val="50000"/>
              </a:spcBef>
              <a:buNone/>
            </a:pPr>
            <a:r>
              <a:rPr lang="en-US" dirty="0">
                <a:latin typeface="Times New Roman" charset="0"/>
                <a:cs typeface="Times New Roman" charset="0"/>
              </a:rPr>
              <a:t>The amount of diffraction depends on the size of the obstacle compared to the wavelength. If the obstacle is much smaller than the wavelength, the wave is barely affected (a). If the object is comparable to, or larger than, the wavelength, diffraction is much more </a:t>
            </a:r>
            <a:r>
              <a:rPr lang="en-US" dirty="0" smtClean="0">
                <a:latin typeface="Times New Roman" charset="0"/>
                <a:cs typeface="Times New Roman" charset="0"/>
              </a:rPr>
              <a:t>significant</a:t>
            </a:r>
            <a:br>
              <a:rPr lang="en-US" dirty="0" smtClean="0">
                <a:latin typeface="Times New Roman" charset="0"/>
                <a:cs typeface="Times New Roman" charset="0"/>
              </a:rPr>
            </a:br>
            <a:r>
              <a:rPr lang="en-US" dirty="0" smtClean="0">
                <a:latin typeface="Times New Roman" charset="0"/>
                <a:cs typeface="Times New Roman" charset="0"/>
              </a:rPr>
              <a:t>(</a:t>
            </a:r>
            <a:r>
              <a:rPr lang="en-US" dirty="0">
                <a:latin typeface="Times New Roman" charset="0"/>
                <a:cs typeface="Times New Roman" charset="0"/>
              </a:rPr>
              <a:t>b, c, d)</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6" name="Picture 5" descr="11_46_Figure.jpg"/>
          <p:cNvPicPr>
            <a:picLocks noChangeAspect="1"/>
          </p:cNvPicPr>
          <p:nvPr/>
        </p:nvPicPr>
        <p:blipFill rotWithShape="1">
          <a:blip r:embed="rId2">
            <a:extLst>
              <a:ext uri="{28A0092B-C50C-407E-A947-70E740481C1C}">
                <a14:useLocalDpi xmlns:a14="http://schemas.microsoft.com/office/drawing/2010/main" val="0"/>
              </a:ext>
            </a:extLst>
          </a:blip>
          <a:srcRect b="7650"/>
          <a:stretch/>
        </p:blipFill>
        <p:spPr>
          <a:xfrm>
            <a:off x="434688" y="4458932"/>
            <a:ext cx="8275255" cy="1864222"/>
          </a:xfrm>
          <a:prstGeom prst="rect">
            <a:avLst/>
          </a:prstGeom>
        </p:spPr>
      </p:pic>
    </p:spTree>
    <p:extLst>
      <p:ext uri="{BB962C8B-B14F-4D97-AF65-F5344CB8AC3E}">
        <p14:creationId xmlns:p14="http://schemas.microsoft.com/office/powerpoint/2010/main" val="123232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 Simple Harmonic </a:t>
            </a:r>
            <a:r>
              <a:rPr lang="en-US" dirty="0" smtClean="0">
                <a:latin typeface="Times New Roman" charset="0"/>
                <a:cs typeface="Times New Roman" charset="0"/>
              </a:rPr>
              <a:t>Motion—Spring </a:t>
            </a:r>
            <a:r>
              <a:rPr lang="en-US" dirty="0">
                <a:latin typeface="Times New Roman" charset="0"/>
                <a:cs typeface="Times New Roman" charset="0"/>
              </a:rPr>
              <a:t>Oscillations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1_01_Figure.jpg"/>
          <p:cNvPicPr>
            <a:picLocks noChangeAspect="1"/>
          </p:cNvPicPr>
          <p:nvPr/>
        </p:nvPicPr>
        <p:blipFill rotWithShape="1">
          <a:blip r:embed="rId2">
            <a:extLst>
              <a:ext uri="{28A0092B-C50C-407E-A947-70E740481C1C}">
                <a14:useLocalDpi xmlns:a14="http://schemas.microsoft.com/office/drawing/2010/main" val="0"/>
              </a:ext>
            </a:extLst>
          </a:blip>
          <a:srcRect t="-1720" b="2755"/>
          <a:stretch/>
        </p:blipFill>
        <p:spPr>
          <a:xfrm>
            <a:off x="457200" y="1600200"/>
            <a:ext cx="3536012" cy="4802253"/>
          </a:xfrm>
          <a:prstGeom prst="rect">
            <a:avLst/>
          </a:prstGeom>
        </p:spPr>
      </p:pic>
      <p:sp>
        <p:nvSpPr>
          <p:cNvPr id="3" name="Content Placeholder 2"/>
          <p:cNvSpPr>
            <a:spLocks noGrp="1"/>
          </p:cNvSpPr>
          <p:nvPr>
            <p:ph idx="1"/>
          </p:nvPr>
        </p:nvSpPr>
        <p:spPr>
          <a:xfrm>
            <a:off x="4570412" y="1600200"/>
            <a:ext cx="4116387" cy="4525963"/>
          </a:xfrm>
        </p:spPr>
        <p:txBody>
          <a:bodyPr/>
          <a:lstStyle/>
          <a:p>
            <a:pPr marL="0" indent="0">
              <a:spcBef>
                <a:spcPct val="50000"/>
              </a:spcBef>
              <a:buNone/>
            </a:pPr>
            <a:r>
              <a:rPr lang="en-US" dirty="0">
                <a:latin typeface="Times New Roman" charset="0"/>
                <a:cs typeface="Times New Roman" charset="0"/>
              </a:rPr>
              <a:t>If an object vibrates or oscillates back and forth over the same path, each cycle taking the same amount of time, the motion is called periodic. The mass and spring system is a useful model for a periodic system</a:t>
            </a:r>
            <a:r>
              <a:rPr lang="en-US" dirty="0" smtClean="0">
                <a:latin typeface="Times New Roman" charset="0"/>
                <a:cs typeface="Times New Roman" charset="0"/>
              </a:rPr>
              <a:t>.</a:t>
            </a:r>
            <a:endParaRPr lang="en-US" dirty="0">
              <a:latin typeface="Times New Roman" charset="0"/>
              <a:cs typeface="Times New Roman" charset="0"/>
            </a:endParaRPr>
          </a:p>
        </p:txBody>
      </p:sp>
    </p:spTree>
    <p:extLst>
      <p:ext uri="{BB962C8B-B14F-4D97-AF65-F5344CB8AC3E}">
        <p14:creationId xmlns:p14="http://schemas.microsoft.com/office/powerpoint/2010/main" val="16604789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11-15 Mathematical Representation of a Traveling </a:t>
            </a:r>
            <a:r>
              <a:rPr lang="en-US" dirty="0" smtClean="0">
                <a:latin typeface="Times New Roman" charset="0"/>
                <a:cs typeface="Times New Roman" charset="0"/>
              </a:rPr>
              <a:t>Wave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5277074" y="1602013"/>
            <a:ext cx="3422931" cy="2968855"/>
          </a:xfrm>
        </p:spPr>
        <p:txBody>
          <a:bodyPr/>
          <a:lstStyle/>
          <a:p>
            <a:pPr marL="0" indent="0">
              <a:spcBef>
                <a:spcPct val="50000"/>
              </a:spcBef>
              <a:buNone/>
            </a:pPr>
            <a:r>
              <a:rPr lang="en-US" dirty="0">
                <a:latin typeface="Times New Roman" charset="0"/>
                <a:cs typeface="Times New Roman" charset="0"/>
              </a:rPr>
              <a:t>To the left, we have a snapshot of a traveling wave at a single point in time. Below left, the same wave is shown traveling</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5" name="Picture 4" descr="11_47_Figure.jpg"/>
          <p:cNvPicPr>
            <a:picLocks noChangeAspect="1"/>
          </p:cNvPicPr>
          <p:nvPr/>
        </p:nvPicPr>
        <p:blipFill rotWithShape="1">
          <a:blip r:embed="rId2">
            <a:extLst>
              <a:ext uri="{28A0092B-C50C-407E-A947-70E740481C1C}">
                <a14:useLocalDpi xmlns:a14="http://schemas.microsoft.com/office/drawing/2010/main" val="0"/>
              </a:ext>
            </a:extLst>
          </a:blip>
          <a:srcRect b="5391"/>
          <a:stretch/>
        </p:blipFill>
        <p:spPr>
          <a:xfrm>
            <a:off x="447675" y="1640012"/>
            <a:ext cx="4188803" cy="2465328"/>
          </a:xfrm>
          <a:prstGeom prst="rect">
            <a:avLst/>
          </a:prstGeom>
        </p:spPr>
      </p:pic>
      <p:pic>
        <p:nvPicPr>
          <p:cNvPr id="7" name="Picture 6" descr="11_48_Figure.jpg"/>
          <p:cNvPicPr>
            <a:picLocks noChangeAspect="1"/>
          </p:cNvPicPr>
          <p:nvPr/>
        </p:nvPicPr>
        <p:blipFill rotWithShape="1">
          <a:blip r:embed="rId3">
            <a:extLst>
              <a:ext uri="{28A0092B-C50C-407E-A947-70E740481C1C}">
                <a14:useLocalDpi xmlns:a14="http://schemas.microsoft.com/office/drawing/2010/main" val="0"/>
              </a:ext>
            </a:extLst>
          </a:blip>
          <a:srcRect b="6368"/>
          <a:stretch/>
        </p:blipFill>
        <p:spPr>
          <a:xfrm>
            <a:off x="447675" y="4293141"/>
            <a:ext cx="4188803" cy="2083738"/>
          </a:xfrm>
          <a:prstGeom prst="rect">
            <a:avLst/>
          </a:prstGeom>
        </p:spPr>
      </p:pic>
    </p:spTree>
    <p:extLst>
      <p:ext uri="{BB962C8B-B14F-4D97-AF65-F5344CB8AC3E}">
        <p14:creationId xmlns:p14="http://schemas.microsoft.com/office/powerpoint/2010/main" val="1834158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11-15 Mathematical Representation of a Traveling </a:t>
            </a:r>
            <a:r>
              <a:rPr lang="en-US" dirty="0" smtClean="0">
                <a:latin typeface="Times New Roman" charset="0"/>
                <a:cs typeface="Times New Roman" charset="0"/>
              </a:rPr>
              <a:t>Wave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47676" y="1602013"/>
            <a:ext cx="8252330" cy="2968855"/>
          </a:xfrm>
        </p:spPr>
        <p:txBody>
          <a:bodyPr/>
          <a:lstStyle/>
          <a:p>
            <a:pPr marL="0" indent="0">
              <a:spcBef>
                <a:spcPct val="50000"/>
              </a:spcBef>
              <a:buNone/>
            </a:pPr>
            <a:r>
              <a:rPr lang="en-US" dirty="0">
                <a:latin typeface="Times New Roman" charset="0"/>
                <a:cs typeface="Times New Roman" charset="0"/>
              </a:rPr>
              <a:t>A full mathematical description of the wave describes the displacement of any point as a function of both distance and time</a:t>
            </a:r>
            <a:r>
              <a:rPr lang="en-US" dirty="0" smtClean="0">
                <a:latin typeface="Times New Roman" charset="0"/>
                <a:cs typeface="Times New Roman" charset="0"/>
              </a:rPr>
              <a:t>:</a:t>
            </a:r>
            <a:endParaRPr lang="en-US" dirty="0">
              <a:latin typeface="Times New Roman" charset="0"/>
              <a:cs typeface="Times New Roman" charset="0"/>
            </a:endParaRPr>
          </a:p>
        </p:txBody>
      </p:sp>
      <p:grpSp>
        <p:nvGrpSpPr>
          <p:cNvPr id="10" name="Group 9"/>
          <p:cNvGrpSpPr/>
          <p:nvPr/>
        </p:nvGrpSpPr>
        <p:grpSpPr>
          <a:xfrm>
            <a:off x="2271561" y="3486470"/>
            <a:ext cx="4604054" cy="771975"/>
            <a:chOff x="2271561" y="3486470"/>
            <a:chExt cx="4604054" cy="771975"/>
          </a:xfrm>
        </p:grpSpPr>
        <p:pic>
          <p:nvPicPr>
            <p:cNvPr id="6" name="Picture 5" descr="11_KeyEquation_22.jpg"/>
            <p:cNvPicPr>
              <a:picLocks noChangeAspect="1"/>
            </p:cNvPicPr>
            <p:nvPr/>
          </p:nvPicPr>
          <p:blipFill rotWithShape="1">
            <a:blip r:embed="rId2">
              <a:extLst>
                <a:ext uri="{28A0092B-C50C-407E-A947-70E740481C1C}">
                  <a14:useLocalDpi xmlns:a14="http://schemas.microsoft.com/office/drawing/2010/main" val="0"/>
                </a:ext>
              </a:extLst>
            </a:blip>
            <a:srcRect r="58440" b="17231"/>
            <a:stretch/>
          </p:blipFill>
          <p:spPr>
            <a:xfrm>
              <a:off x="2271561" y="3486470"/>
              <a:ext cx="3551991" cy="771975"/>
            </a:xfrm>
            <a:prstGeom prst="rect">
              <a:avLst/>
            </a:prstGeom>
          </p:spPr>
        </p:pic>
        <p:sp>
          <p:nvSpPr>
            <p:cNvPr id="8" name="TextBox 7"/>
            <p:cNvSpPr txBox="1"/>
            <p:nvPr/>
          </p:nvSpPr>
          <p:spPr>
            <a:xfrm>
              <a:off x="5931276" y="3675465"/>
              <a:ext cx="944339" cy="400110"/>
            </a:xfrm>
            <a:prstGeom prst="rect">
              <a:avLst/>
            </a:prstGeom>
            <a:noFill/>
          </p:spPr>
          <p:txBody>
            <a:bodyPr wrap="none" rtlCol="0">
              <a:spAutoFit/>
            </a:bodyPr>
            <a:lstStyle/>
            <a:p>
              <a:r>
                <a:rPr lang="en-US" sz="2000" dirty="0" smtClean="0">
                  <a:latin typeface="Times New Roman"/>
                  <a:cs typeface="Times New Roman"/>
                </a:rPr>
                <a:t>(11-22)</a:t>
              </a:r>
              <a:endParaRPr lang="en-US" sz="2000" dirty="0">
                <a:latin typeface="Times New Roman"/>
                <a:cs typeface="Times New Roman"/>
              </a:endParaRPr>
            </a:p>
          </p:txBody>
        </p:sp>
      </p:grpSp>
    </p:spTree>
    <p:extLst>
      <p:ext uri="{BB962C8B-B14F-4D97-AF65-F5344CB8AC3E}">
        <p14:creationId xmlns:p14="http://schemas.microsoft.com/office/powerpoint/2010/main" val="17921581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11</a:t>
            </a:r>
            <a:endParaRPr lang="en-US" dirty="0"/>
          </a:p>
        </p:txBody>
      </p:sp>
      <p:sp>
        <p:nvSpPr>
          <p:cNvPr id="3" name="Content Placeholder 2"/>
          <p:cNvSpPr>
            <a:spLocks noGrp="1"/>
          </p:cNvSpPr>
          <p:nvPr>
            <p:ph idx="1"/>
          </p:nvPr>
        </p:nvSpPr>
        <p:spPr>
          <a:xfrm>
            <a:off x="457200" y="1600200"/>
            <a:ext cx="8229600" cy="4999810"/>
          </a:xfrm>
        </p:spPr>
        <p:txBody>
          <a:bodyPr>
            <a:noAutofit/>
          </a:bodyPr>
          <a:lstStyle/>
          <a:p>
            <a:pPr>
              <a:spcBef>
                <a:spcPct val="50000"/>
              </a:spcBef>
              <a:buFontTx/>
              <a:buChar char="•"/>
            </a:pPr>
            <a:r>
              <a:rPr lang="en-US" dirty="0">
                <a:latin typeface="Times New Roman" charset="0"/>
                <a:cs typeface="Times New Roman" charset="0"/>
              </a:rPr>
              <a:t>For SHM, the restoring force is proportional to the displacement.</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period is the time required for one cycle, and the frequency is the number of cycles per second.</a:t>
            </a:r>
          </a:p>
          <a:p>
            <a:pPr>
              <a:spcBef>
                <a:spcPct val="50000"/>
              </a:spcBef>
              <a:buFontTx/>
              <a:buChar char="•"/>
            </a:pPr>
            <a:r>
              <a:rPr lang="en-US" dirty="0" smtClean="0">
                <a:latin typeface="Times New Roman" charset="0"/>
                <a:cs typeface="Times New Roman" charset="0"/>
              </a:rPr>
              <a:t>Period </a:t>
            </a:r>
            <a:r>
              <a:rPr lang="en-US" dirty="0">
                <a:latin typeface="Times New Roman" charset="0"/>
                <a:cs typeface="Times New Roman" charset="0"/>
              </a:rPr>
              <a:t>for a mass on a spring:</a:t>
            </a:r>
          </a:p>
          <a:p>
            <a:pPr>
              <a:spcBef>
                <a:spcPct val="50000"/>
              </a:spcBef>
              <a:buFontTx/>
              <a:buChar char="•"/>
            </a:pPr>
            <a:r>
              <a:rPr lang="en-US" dirty="0" smtClean="0">
                <a:latin typeface="Times New Roman" charset="0"/>
                <a:cs typeface="Times New Roman" charset="0"/>
              </a:rPr>
              <a:t>SHM </a:t>
            </a:r>
            <a:r>
              <a:rPr lang="en-US" dirty="0">
                <a:latin typeface="Times New Roman" charset="0"/>
                <a:cs typeface="Times New Roman" charset="0"/>
              </a:rPr>
              <a:t>is sinusoidal.</a:t>
            </a:r>
          </a:p>
          <a:p>
            <a:pPr>
              <a:spcBef>
                <a:spcPct val="50000"/>
              </a:spcBef>
              <a:buFontTx/>
              <a:buChar char="•"/>
            </a:pPr>
            <a:r>
              <a:rPr lang="en-US" dirty="0" smtClean="0">
                <a:latin typeface="Times New Roman" charset="0"/>
                <a:cs typeface="Times New Roman" charset="0"/>
              </a:rPr>
              <a:t>During </a:t>
            </a:r>
            <a:r>
              <a:rPr lang="en-US" dirty="0">
                <a:latin typeface="Times New Roman" charset="0"/>
                <a:cs typeface="Times New Roman" charset="0"/>
              </a:rPr>
              <a:t>SHM, the total energy is continually changing from kinetic to potential and back.</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7" name="Group 6"/>
          <p:cNvGrpSpPr/>
          <p:nvPr/>
        </p:nvGrpSpPr>
        <p:grpSpPr>
          <a:xfrm>
            <a:off x="5298696" y="3640601"/>
            <a:ext cx="3064821" cy="753687"/>
            <a:chOff x="5304216" y="4088853"/>
            <a:chExt cx="3064821" cy="753687"/>
          </a:xfrm>
        </p:grpSpPr>
        <p:pic>
          <p:nvPicPr>
            <p:cNvPr id="5" name="Picture 4" descr="11_KeyEquation_06A.jpg"/>
            <p:cNvPicPr>
              <a:picLocks noChangeAspect="1"/>
            </p:cNvPicPr>
            <p:nvPr/>
          </p:nvPicPr>
          <p:blipFill rotWithShape="1">
            <a:blip r:embed="rId2">
              <a:extLst>
                <a:ext uri="{28A0092B-C50C-407E-A947-70E740481C1C}">
                  <a14:useLocalDpi xmlns:a14="http://schemas.microsoft.com/office/drawing/2010/main" val="0"/>
                </a:ext>
              </a:extLst>
            </a:blip>
            <a:srcRect r="76717" b="15893"/>
            <a:stretch/>
          </p:blipFill>
          <p:spPr>
            <a:xfrm>
              <a:off x="5304216" y="4088853"/>
              <a:ext cx="1989930" cy="753687"/>
            </a:xfrm>
            <a:prstGeom prst="rect">
              <a:avLst/>
            </a:prstGeom>
          </p:spPr>
        </p:pic>
        <p:sp>
          <p:nvSpPr>
            <p:cNvPr id="6" name="TextBox 5"/>
            <p:cNvSpPr txBox="1"/>
            <p:nvPr/>
          </p:nvSpPr>
          <p:spPr>
            <a:xfrm>
              <a:off x="7439100" y="4286726"/>
              <a:ext cx="929937" cy="400110"/>
            </a:xfrm>
            <a:prstGeom prst="rect">
              <a:avLst/>
            </a:prstGeom>
            <a:noFill/>
          </p:spPr>
          <p:txBody>
            <a:bodyPr wrap="none" rtlCol="0">
              <a:spAutoFit/>
            </a:bodyPr>
            <a:lstStyle/>
            <a:p>
              <a:r>
                <a:rPr lang="en-US" sz="2000" dirty="0" smtClean="0">
                  <a:latin typeface="Times New Roman"/>
                  <a:cs typeface="Times New Roman"/>
                </a:rPr>
                <a:t>(11-6a)</a:t>
              </a:r>
              <a:endParaRPr lang="en-US" sz="2000" dirty="0">
                <a:latin typeface="Times New Roman"/>
                <a:cs typeface="Times New Roman"/>
              </a:endParaRPr>
            </a:p>
          </p:txBody>
        </p:sp>
      </p:grpSp>
    </p:spTree>
    <p:extLst>
      <p:ext uri="{BB962C8B-B14F-4D97-AF65-F5344CB8AC3E}">
        <p14:creationId xmlns:p14="http://schemas.microsoft.com/office/powerpoint/2010/main" val="2107866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3784"/>
            <a:ext cx="8229600" cy="4999810"/>
          </a:xfrm>
        </p:spPr>
        <p:txBody>
          <a:bodyPr>
            <a:noAutofit/>
          </a:bodyPr>
          <a:lstStyle/>
          <a:p>
            <a:pPr>
              <a:spcBef>
                <a:spcPct val="50000"/>
              </a:spcBef>
              <a:buFontTx/>
              <a:buChar char="•"/>
            </a:pPr>
            <a:r>
              <a:rPr lang="en-US" sz="2700" dirty="0">
                <a:latin typeface="Times New Roman" charset="0"/>
                <a:cs typeface="Times New Roman" charset="0"/>
              </a:rPr>
              <a:t>A simple pendulum approximates SHM if its amplitude is not large. Its period in that case is</a:t>
            </a:r>
            <a:r>
              <a:rPr lang="en-US" sz="2700" dirty="0" smtClean="0">
                <a:latin typeface="Times New Roman" charset="0"/>
                <a:cs typeface="Times New Roman" charset="0"/>
              </a:rPr>
              <a:t>:</a:t>
            </a:r>
          </a:p>
          <a:p>
            <a:pPr>
              <a:spcBef>
                <a:spcPct val="50000"/>
              </a:spcBef>
              <a:buFontTx/>
              <a:buChar char="•"/>
            </a:pPr>
            <a:endParaRPr lang="en-US" sz="2700" dirty="0" smtClean="0">
              <a:latin typeface="Times New Roman" charset="0"/>
              <a:cs typeface="Times New Roman" charset="0"/>
            </a:endParaRPr>
          </a:p>
          <a:p>
            <a:pPr>
              <a:spcBef>
                <a:spcPct val="50000"/>
              </a:spcBef>
              <a:buFontTx/>
              <a:buChar char="•"/>
            </a:pPr>
            <a:endParaRPr lang="en-US" sz="2700" dirty="0">
              <a:latin typeface="Times New Roman" charset="0"/>
              <a:cs typeface="Times New Roman" charset="0"/>
            </a:endParaRPr>
          </a:p>
          <a:p>
            <a:pPr>
              <a:spcBef>
                <a:spcPct val="50000"/>
              </a:spcBef>
              <a:buFontTx/>
              <a:buChar char="•"/>
            </a:pPr>
            <a:r>
              <a:rPr lang="en-US" sz="2700" dirty="0">
                <a:latin typeface="Times New Roman" charset="0"/>
                <a:cs typeface="Times New Roman" charset="0"/>
              </a:rPr>
              <a:t>When friction is present, the motion is damped. </a:t>
            </a:r>
          </a:p>
          <a:p>
            <a:pPr>
              <a:spcBef>
                <a:spcPct val="50000"/>
              </a:spcBef>
              <a:buFontTx/>
              <a:buChar char="•"/>
            </a:pPr>
            <a:r>
              <a:rPr lang="en-US" sz="2700" dirty="0" smtClean="0">
                <a:latin typeface="Times New Roman" charset="0"/>
                <a:cs typeface="Times New Roman" charset="0"/>
              </a:rPr>
              <a:t>If </a:t>
            </a:r>
            <a:r>
              <a:rPr lang="en-US" sz="2700" dirty="0">
                <a:latin typeface="Times New Roman" charset="0"/>
                <a:cs typeface="Times New Roman" charset="0"/>
              </a:rPr>
              <a:t>an oscillating force is applied to a SHO, its amplitude depends on how close to the natural frequency the driving frequency is. If it is close, the amplitude becomes quite large. This is called resonance.</a:t>
            </a:r>
          </a:p>
        </p:txBody>
      </p:sp>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11</a:t>
            </a:r>
            <a:endParaRPr lang="en-US" dirty="0"/>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10" name="Group 9"/>
          <p:cNvGrpSpPr/>
          <p:nvPr/>
        </p:nvGrpSpPr>
        <p:grpSpPr>
          <a:xfrm>
            <a:off x="1235505" y="2657913"/>
            <a:ext cx="6669513" cy="1143029"/>
            <a:chOff x="1235505" y="2657913"/>
            <a:chExt cx="6669513" cy="1143029"/>
          </a:xfrm>
        </p:grpSpPr>
        <p:pic>
          <p:nvPicPr>
            <p:cNvPr id="8" name="Picture 7" descr="11_KeyEquation_11A.jpg"/>
            <p:cNvPicPr>
              <a:picLocks noChangeAspect="1"/>
            </p:cNvPicPr>
            <p:nvPr/>
          </p:nvPicPr>
          <p:blipFill rotWithShape="1">
            <a:blip r:embed="rId2">
              <a:extLst>
                <a:ext uri="{28A0092B-C50C-407E-A947-70E740481C1C}">
                  <a14:useLocalDpi xmlns:a14="http://schemas.microsoft.com/office/drawing/2010/main" val="0"/>
                </a:ext>
              </a:extLst>
            </a:blip>
            <a:srcRect r="13145" b="9414"/>
            <a:stretch/>
          </p:blipFill>
          <p:spPr>
            <a:xfrm>
              <a:off x="1235505" y="2657913"/>
              <a:ext cx="5487589" cy="1143029"/>
            </a:xfrm>
            <a:prstGeom prst="rect">
              <a:avLst/>
            </a:prstGeom>
          </p:spPr>
        </p:pic>
        <p:sp>
          <p:nvSpPr>
            <p:cNvPr id="6" name="TextBox 5"/>
            <p:cNvSpPr txBox="1"/>
            <p:nvPr/>
          </p:nvSpPr>
          <p:spPr>
            <a:xfrm>
              <a:off x="6856359" y="3330825"/>
              <a:ext cx="1048659" cy="400110"/>
            </a:xfrm>
            <a:prstGeom prst="rect">
              <a:avLst/>
            </a:prstGeom>
            <a:noFill/>
          </p:spPr>
          <p:txBody>
            <a:bodyPr wrap="none" rtlCol="0">
              <a:spAutoFit/>
            </a:bodyPr>
            <a:lstStyle/>
            <a:p>
              <a:r>
                <a:rPr lang="en-US" sz="2000" dirty="0" smtClean="0">
                  <a:latin typeface="Times New Roman"/>
                  <a:cs typeface="Times New Roman"/>
                </a:rPr>
                <a:t>(11-11a)</a:t>
              </a:r>
              <a:endParaRPr lang="en-US" sz="2000" dirty="0">
                <a:latin typeface="Times New Roman"/>
                <a:cs typeface="Times New Roman"/>
              </a:endParaRPr>
            </a:p>
          </p:txBody>
        </p:sp>
      </p:grpSp>
    </p:spTree>
    <p:extLst>
      <p:ext uri="{BB962C8B-B14F-4D97-AF65-F5344CB8AC3E}">
        <p14:creationId xmlns:p14="http://schemas.microsoft.com/office/powerpoint/2010/main" val="35152090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9810"/>
          </a:xfrm>
        </p:spPr>
        <p:txBody>
          <a:bodyPr>
            <a:noAutofit/>
          </a:bodyPr>
          <a:lstStyle/>
          <a:p>
            <a:pPr>
              <a:spcBef>
                <a:spcPct val="50000"/>
              </a:spcBef>
              <a:buFontTx/>
              <a:buChar char="•"/>
            </a:pPr>
            <a:r>
              <a:rPr lang="en-US" dirty="0">
                <a:latin typeface="Times New Roman" charset="0"/>
                <a:cs typeface="Times New Roman" charset="0"/>
              </a:rPr>
              <a:t>Vibrating objects are sources of waves, which may be either a pulse or continuous.</a:t>
            </a:r>
          </a:p>
          <a:p>
            <a:pPr>
              <a:spcBef>
                <a:spcPct val="50000"/>
              </a:spcBef>
              <a:buFontTx/>
              <a:buChar char="•"/>
            </a:pPr>
            <a:r>
              <a:rPr lang="en-US" dirty="0" smtClean="0">
                <a:latin typeface="Times New Roman" charset="0"/>
                <a:cs typeface="Times New Roman" charset="0"/>
              </a:rPr>
              <a:t>Wavelength</a:t>
            </a:r>
            <a:r>
              <a:rPr lang="en-US" dirty="0">
                <a:latin typeface="Times New Roman" charset="0"/>
                <a:cs typeface="Times New Roman" charset="0"/>
              </a:rPr>
              <a:t>: distance between successive crests.</a:t>
            </a:r>
          </a:p>
          <a:p>
            <a:pPr>
              <a:spcBef>
                <a:spcPct val="50000"/>
              </a:spcBef>
              <a:buFontTx/>
              <a:buChar char="•"/>
            </a:pPr>
            <a:r>
              <a:rPr lang="en-US" dirty="0" smtClean="0">
                <a:latin typeface="Times New Roman" charset="0"/>
                <a:cs typeface="Times New Roman" charset="0"/>
              </a:rPr>
              <a:t>Frequency</a:t>
            </a:r>
            <a:r>
              <a:rPr lang="en-US" dirty="0">
                <a:latin typeface="Times New Roman" charset="0"/>
                <a:cs typeface="Times New Roman" charset="0"/>
              </a:rPr>
              <a:t>: number of crests that pass a given point per unit time.</a:t>
            </a:r>
          </a:p>
          <a:p>
            <a:pPr>
              <a:spcBef>
                <a:spcPct val="50000"/>
              </a:spcBef>
              <a:buFontTx/>
              <a:buChar char="•"/>
            </a:pPr>
            <a:r>
              <a:rPr lang="en-US" dirty="0" smtClean="0">
                <a:latin typeface="Times New Roman" charset="0"/>
                <a:cs typeface="Times New Roman" charset="0"/>
              </a:rPr>
              <a:t>Amplitude</a:t>
            </a:r>
            <a:r>
              <a:rPr lang="en-US" dirty="0">
                <a:latin typeface="Times New Roman" charset="0"/>
                <a:cs typeface="Times New Roman" charset="0"/>
              </a:rPr>
              <a:t>: maximum height of crest.</a:t>
            </a:r>
          </a:p>
          <a:p>
            <a:pPr>
              <a:spcBef>
                <a:spcPct val="50000"/>
              </a:spcBef>
              <a:buFontTx/>
              <a:buChar char="•"/>
            </a:pPr>
            <a:r>
              <a:rPr lang="en-US" dirty="0" smtClean="0">
                <a:latin typeface="Times New Roman" charset="0"/>
                <a:cs typeface="Times New Roman" charset="0"/>
              </a:rPr>
              <a:t>Wave </a:t>
            </a:r>
            <a:r>
              <a:rPr lang="en-US" dirty="0">
                <a:latin typeface="Times New Roman" charset="0"/>
                <a:cs typeface="Times New Roman" charset="0"/>
              </a:rPr>
              <a:t>velocity: </a:t>
            </a:r>
            <a:r>
              <a:rPr lang="en-US" i="1" dirty="0">
                <a:latin typeface="Times New Roman" charset="0"/>
                <a:cs typeface="Times New Roman" charset="0"/>
              </a:rPr>
              <a:t>v</a:t>
            </a:r>
            <a:r>
              <a:rPr lang="en-US" dirty="0">
                <a:latin typeface="Times New Roman" charset="0"/>
                <a:cs typeface="Times New Roman" charset="0"/>
              </a:rPr>
              <a:t> </a:t>
            </a:r>
            <a:r>
              <a:rPr lang="en-US" dirty="0" smtClean="0">
                <a:latin typeface="Times New Roman" charset="0"/>
                <a:cs typeface="Times New Roman" charset="0"/>
              </a:rPr>
              <a:t>= </a:t>
            </a:r>
            <a:r>
              <a:rPr lang="el-GR" i="1" dirty="0" smtClean="0">
                <a:latin typeface="Times New Roman" charset="0"/>
                <a:cs typeface="Times New Roman" charset="0"/>
              </a:rPr>
              <a:t>λ</a:t>
            </a:r>
            <a:r>
              <a:rPr lang="en-US" i="1" dirty="0" smtClean="0">
                <a:latin typeface="Times New Roman" charset="0"/>
                <a:cs typeface="Times New Roman" charset="0"/>
              </a:rPr>
              <a:t>f</a:t>
            </a:r>
            <a:endParaRPr lang="en-US" i="1" dirty="0">
              <a:latin typeface="Times New Roman" charset="0"/>
              <a:cs typeface="Times New Roman" charset="0"/>
            </a:endParaRPr>
          </a:p>
        </p:txBody>
      </p:sp>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11</a:t>
            </a:r>
            <a:endParaRPr lang="en-US" dirty="0"/>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5896949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3784"/>
            <a:ext cx="8351466" cy="4702572"/>
          </a:xfrm>
        </p:spPr>
        <p:txBody>
          <a:bodyPr>
            <a:noAutofit/>
          </a:bodyPr>
          <a:lstStyle/>
          <a:p>
            <a:pPr>
              <a:spcBef>
                <a:spcPct val="50000"/>
              </a:spcBef>
              <a:buFontTx/>
              <a:buChar char="•"/>
            </a:pPr>
            <a:r>
              <a:rPr lang="en-US" sz="2700" dirty="0">
                <a:latin typeface="Times New Roman" charset="0"/>
                <a:cs typeface="Times New Roman" charset="0"/>
              </a:rPr>
              <a:t>Transverse wave: oscillations perpendicular to direction of wave motion.</a:t>
            </a:r>
          </a:p>
          <a:p>
            <a:pPr>
              <a:spcBef>
                <a:spcPct val="50000"/>
              </a:spcBef>
              <a:buFontTx/>
              <a:buChar char="•"/>
            </a:pPr>
            <a:r>
              <a:rPr lang="en-US" sz="2700" dirty="0" smtClean="0">
                <a:latin typeface="Times New Roman" charset="0"/>
                <a:cs typeface="Times New Roman" charset="0"/>
              </a:rPr>
              <a:t>Longitudinal </a:t>
            </a:r>
            <a:r>
              <a:rPr lang="en-US" sz="2700" dirty="0">
                <a:latin typeface="Times New Roman" charset="0"/>
                <a:cs typeface="Times New Roman" charset="0"/>
              </a:rPr>
              <a:t>wave: oscillations parallel to direction of wave motion.</a:t>
            </a:r>
          </a:p>
          <a:p>
            <a:pPr>
              <a:spcBef>
                <a:spcPct val="50000"/>
              </a:spcBef>
              <a:buFontTx/>
              <a:buChar char="•"/>
            </a:pPr>
            <a:r>
              <a:rPr lang="en-US" sz="2700" dirty="0" smtClean="0">
                <a:latin typeface="Times New Roman" charset="0"/>
                <a:cs typeface="Times New Roman" charset="0"/>
              </a:rPr>
              <a:t>Intensity</a:t>
            </a:r>
            <a:r>
              <a:rPr lang="en-US" sz="2700" dirty="0">
                <a:latin typeface="Times New Roman" charset="0"/>
                <a:cs typeface="Times New Roman" charset="0"/>
              </a:rPr>
              <a:t>: energy per unit time crossing unit area (W/m</a:t>
            </a:r>
            <a:r>
              <a:rPr lang="en-US" sz="2700" baseline="30000" dirty="0">
                <a:latin typeface="Times New Roman" charset="0"/>
                <a:cs typeface="Times New Roman" charset="0"/>
              </a:rPr>
              <a:t>2</a:t>
            </a:r>
            <a:r>
              <a:rPr lang="en-US" sz="2700" dirty="0">
                <a:latin typeface="Times New Roman" charset="0"/>
                <a:cs typeface="Times New Roman" charset="0"/>
              </a:rPr>
              <a:t>)</a:t>
            </a:r>
            <a:r>
              <a:rPr lang="en-US" sz="2700" dirty="0" smtClean="0">
                <a:latin typeface="Times New Roman" charset="0"/>
                <a:cs typeface="Times New Roman" charset="0"/>
              </a:rPr>
              <a:t>:</a:t>
            </a:r>
            <a:br>
              <a:rPr lang="en-US" sz="2700" dirty="0" smtClean="0">
                <a:latin typeface="Times New Roman" charset="0"/>
                <a:cs typeface="Times New Roman" charset="0"/>
              </a:rPr>
            </a:br>
            <a:endParaRPr lang="en-US" sz="2700" dirty="0" smtClean="0">
              <a:latin typeface="Times New Roman" charset="0"/>
              <a:cs typeface="Times New Roman" charset="0"/>
            </a:endParaRPr>
          </a:p>
          <a:p>
            <a:pPr>
              <a:spcBef>
                <a:spcPct val="50000"/>
              </a:spcBef>
              <a:buFontTx/>
              <a:buChar char="•"/>
            </a:pPr>
            <a:endParaRPr lang="en-US" sz="2700" dirty="0">
              <a:latin typeface="Times New Roman" charset="0"/>
              <a:cs typeface="Times New Roman" charset="0"/>
            </a:endParaRPr>
          </a:p>
          <a:p>
            <a:pPr>
              <a:spcBef>
                <a:spcPct val="50000"/>
              </a:spcBef>
              <a:buFontTx/>
              <a:buChar char="•"/>
            </a:pPr>
            <a:r>
              <a:rPr lang="en-US" sz="2700" dirty="0">
                <a:latin typeface="Times New Roman" charset="0"/>
                <a:cs typeface="Times New Roman" charset="0"/>
              </a:rPr>
              <a:t>Angle of reflection is equal to angle of incidence</a:t>
            </a:r>
            <a:r>
              <a:rPr lang="en-US" sz="2700" dirty="0" smtClean="0">
                <a:latin typeface="Times New Roman" charset="0"/>
                <a:cs typeface="Times New Roman" charset="0"/>
              </a:rPr>
              <a:t>.</a:t>
            </a:r>
            <a:endParaRPr lang="en-US" sz="2700" dirty="0">
              <a:latin typeface="Times New Roman" charset="0"/>
              <a:cs typeface="Times New Roman" charset="0"/>
            </a:endParaRPr>
          </a:p>
        </p:txBody>
      </p:sp>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11</a:t>
            </a:r>
            <a:endParaRPr lang="en-US" dirty="0"/>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7" name="Group 6"/>
          <p:cNvGrpSpPr/>
          <p:nvPr/>
        </p:nvGrpSpPr>
        <p:grpSpPr>
          <a:xfrm>
            <a:off x="709624" y="4413467"/>
            <a:ext cx="8081789" cy="693367"/>
            <a:chOff x="750376" y="4413467"/>
            <a:chExt cx="8081789" cy="693367"/>
          </a:xfrm>
        </p:grpSpPr>
        <p:pic>
          <p:nvPicPr>
            <p:cNvPr id="5" name="Picture 4" descr="11_KeyEquation_16B.jpg"/>
            <p:cNvPicPr>
              <a:picLocks noChangeAspect="1"/>
            </p:cNvPicPr>
            <p:nvPr/>
          </p:nvPicPr>
          <p:blipFill rotWithShape="1">
            <a:blip r:embed="rId2">
              <a:extLst>
                <a:ext uri="{28A0092B-C50C-407E-A947-70E740481C1C}">
                  <a14:useLocalDpi xmlns:a14="http://schemas.microsoft.com/office/drawing/2010/main" val="0"/>
                </a:ext>
              </a:extLst>
            </a:blip>
            <a:srcRect r="16402" b="17277"/>
            <a:stretch/>
          </p:blipFill>
          <p:spPr>
            <a:xfrm>
              <a:off x="750376" y="4413467"/>
              <a:ext cx="6869765" cy="693367"/>
            </a:xfrm>
            <a:prstGeom prst="rect">
              <a:avLst/>
            </a:prstGeom>
          </p:spPr>
        </p:pic>
        <p:sp>
          <p:nvSpPr>
            <p:cNvPr id="6" name="TextBox 5"/>
            <p:cNvSpPr txBox="1"/>
            <p:nvPr/>
          </p:nvSpPr>
          <p:spPr>
            <a:xfrm>
              <a:off x="7759586" y="4546551"/>
              <a:ext cx="1072579" cy="400110"/>
            </a:xfrm>
            <a:prstGeom prst="rect">
              <a:avLst/>
            </a:prstGeom>
            <a:noFill/>
          </p:spPr>
          <p:txBody>
            <a:bodyPr wrap="none" rtlCol="0">
              <a:spAutoFit/>
            </a:bodyPr>
            <a:lstStyle/>
            <a:p>
              <a:r>
                <a:rPr lang="en-US" sz="2000" dirty="0" smtClean="0">
                  <a:latin typeface="Times New Roman"/>
                  <a:cs typeface="Times New Roman"/>
                </a:rPr>
                <a:t>(11-16b)</a:t>
              </a:r>
              <a:endParaRPr lang="en-US" sz="2000" dirty="0">
                <a:latin typeface="Times New Roman"/>
                <a:cs typeface="Times New Roman"/>
              </a:endParaRPr>
            </a:p>
          </p:txBody>
        </p:sp>
      </p:grpSp>
    </p:spTree>
    <p:extLst>
      <p:ext uri="{BB962C8B-B14F-4D97-AF65-F5344CB8AC3E}">
        <p14:creationId xmlns:p14="http://schemas.microsoft.com/office/powerpoint/2010/main" val="14929908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7367"/>
            <a:ext cx="8351466" cy="4906325"/>
          </a:xfrm>
        </p:spPr>
        <p:txBody>
          <a:bodyPr>
            <a:noAutofit/>
          </a:bodyPr>
          <a:lstStyle/>
          <a:p>
            <a:pPr>
              <a:lnSpc>
                <a:spcPct val="95000"/>
              </a:lnSpc>
              <a:spcBef>
                <a:spcPct val="50000"/>
              </a:spcBef>
              <a:buFontTx/>
              <a:buChar char="•"/>
            </a:pPr>
            <a:r>
              <a:rPr lang="en-US" sz="2700" dirty="0">
                <a:latin typeface="Times New Roman" charset="0"/>
                <a:cs typeface="Times New Roman" charset="0"/>
              </a:rPr>
              <a:t>When two waves pass through the same region of space, they interfere. Interference may be either constructive or destructive.</a:t>
            </a:r>
          </a:p>
          <a:p>
            <a:pPr>
              <a:lnSpc>
                <a:spcPct val="95000"/>
              </a:lnSpc>
              <a:spcBef>
                <a:spcPct val="50000"/>
              </a:spcBef>
              <a:buFontTx/>
              <a:buChar char="•"/>
            </a:pPr>
            <a:r>
              <a:rPr lang="en-US" sz="2700" dirty="0" smtClean="0">
                <a:latin typeface="Times New Roman" charset="0"/>
                <a:cs typeface="Times New Roman" charset="0"/>
              </a:rPr>
              <a:t>Standing </a:t>
            </a:r>
            <a:r>
              <a:rPr lang="en-US" sz="2700" dirty="0">
                <a:latin typeface="Times New Roman" charset="0"/>
                <a:cs typeface="Times New Roman" charset="0"/>
              </a:rPr>
              <a:t>waves can be produced on a string with both ends fixed. The waves that persist are at the resonant frequencies.</a:t>
            </a:r>
          </a:p>
          <a:p>
            <a:pPr>
              <a:lnSpc>
                <a:spcPct val="95000"/>
              </a:lnSpc>
              <a:spcBef>
                <a:spcPct val="50000"/>
              </a:spcBef>
              <a:buFontTx/>
              <a:buChar char="•"/>
            </a:pPr>
            <a:r>
              <a:rPr lang="en-US" sz="2700" dirty="0" smtClean="0">
                <a:latin typeface="Times New Roman" charset="0"/>
                <a:cs typeface="Times New Roman" charset="0"/>
              </a:rPr>
              <a:t>Nodes </a:t>
            </a:r>
            <a:r>
              <a:rPr lang="en-US" sz="2700" dirty="0">
                <a:latin typeface="Times New Roman" charset="0"/>
                <a:cs typeface="Times New Roman" charset="0"/>
              </a:rPr>
              <a:t>occur where there is no motion; antinodes where the amplitude is maximum.</a:t>
            </a:r>
          </a:p>
          <a:p>
            <a:pPr>
              <a:lnSpc>
                <a:spcPct val="95000"/>
              </a:lnSpc>
              <a:spcBef>
                <a:spcPct val="50000"/>
              </a:spcBef>
              <a:buFontTx/>
              <a:buChar char="•"/>
            </a:pPr>
            <a:r>
              <a:rPr lang="en-US" sz="2700" dirty="0" smtClean="0">
                <a:latin typeface="Times New Roman" charset="0"/>
                <a:cs typeface="Times New Roman" charset="0"/>
              </a:rPr>
              <a:t>Waves </a:t>
            </a:r>
            <a:r>
              <a:rPr lang="en-US" sz="2700" dirty="0">
                <a:latin typeface="Times New Roman" charset="0"/>
                <a:cs typeface="Times New Roman" charset="0"/>
              </a:rPr>
              <a:t>refract when entering a medium of different wave speed, and diffract around obstacles.</a:t>
            </a:r>
          </a:p>
        </p:txBody>
      </p:sp>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11</a:t>
            </a:r>
            <a:endParaRPr lang="en-US" dirty="0"/>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992613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5078"/>
          </a:xfrm>
        </p:spPr>
        <p:txBody>
          <a:bodyPr/>
          <a:lstStyle/>
          <a:p>
            <a:pPr marL="0" indent="0">
              <a:spcBef>
                <a:spcPct val="50000"/>
              </a:spcBef>
              <a:buNone/>
            </a:pPr>
            <a:r>
              <a:rPr lang="en-US" dirty="0">
                <a:latin typeface="Times New Roman" charset="0"/>
                <a:cs typeface="Times New Roman" charset="0"/>
              </a:rPr>
              <a:t>We assume that the surface is frictionless. </a:t>
            </a:r>
            <a:r>
              <a:rPr lang="en-US" dirty="0" smtClean="0">
                <a:latin typeface="Times New Roman" charset="0"/>
                <a:cs typeface="Times New Roman" charset="0"/>
              </a:rPr>
              <a:t>There</a:t>
            </a:r>
            <a:br>
              <a:rPr lang="en-US" dirty="0" smtClean="0">
                <a:latin typeface="Times New Roman" charset="0"/>
                <a:cs typeface="Times New Roman" charset="0"/>
              </a:rPr>
            </a:br>
            <a:r>
              <a:rPr lang="en-US" dirty="0" smtClean="0">
                <a:latin typeface="Times New Roman" charset="0"/>
                <a:cs typeface="Times New Roman" charset="0"/>
              </a:rPr>
              <a:t>is </a:t>
            </a:r>
            <a:r>
              <a:rPr lang="en-US" dirty="0">
                <a:latin typeface="Times New Roman" charset="0"/>
                <a:cs typeface="Times New Roman" charset="0"/>
              </a:rPr>
              <a:t>a point where the spring is neither stretched nor compressed; this is the equilibrium position. </a:t>
            </a:r>
            <a:r>
              <a:rPr lang="en-US" dirty="0" smtClean="0">
                <a:latin typeface="Times New Roman" charset="0"/>
                <a:cs typeface="Times New Roman" charset="0"/>
              </a:rPr>
              <a:t>We</a:t>
            </a:r>
            <a:br>
              <a:rPr lang="en-US" dirty="0" smtClean="0">
                <a:latin typeface="Times New Roman" charset="0"/>
                <a:cs typeface="Times New Roman" charset="0"/>
              </a:rPr>
            </a:br>
            <a:r>
              <a:rPr lang="en-US" dirty="0" smtClean="0">
                <a:latin typeface="Times New Roman" charset="0"/>
                <a:cs typeface="Times New Roman" charset="0"/>
              </a:rPr>
              <a:t>measure </a:t>
            </a:r>
            <a:r>
              <a:rPr lang="en-US" dirty="0">
                <a:latin typeface="Times New Roman" charset="0"/>
                <a:cs typeface="Times New Roman" charset="0"/>
              </a:rPr>
              <a:t>displacement from that point (</a:t>
            </a:r>
            <a:r>
              <a:rPr lang="en-US" i="1" dirty="0">
                <a:latin typeface="Times New Roman" charset="0"/>
                <a:cs typeface="Times New Roman" charset="0"/>
              </a:rPr>
              <a:t>x</a:t>
            </a:r>
            <a:r>
              <a:rPr lang="en-US" dirty="0">
                <a:latin typeface="Times New Roman" charset="0"/>
                <a:cs typeface="Times New Roman" charset="0"/>
              </a:rPr>
              <a:t> </a:t>
            </a:r>
            <a:r>
              <a:rPr lang="en-US" dirty="0" smtClean="0">
                <a:latin typeface="Times New Roman" charset="0"/>
                <a:cs typeface="Times New Roman" charset="0"/>
              </a:rPr>
              <a:t>= </a:t>
            </a:r>
            <a:r>
              <a:rPr lang="en-US" dirty="0">
                <a:latin typeface="Times New Roman" charset="0"/>
                <a:cs typeface="Times New Roman" charset="0"/>
              </a:rPr>
              <a:t>0 on the previous figure).</a:t>
            </a:r>
          </a:p>
          <a:p>
            <a:pPr marL="0" indent="0">
              <a:spcBef>
                <a:spcPct val="50000"/>
              </a:spcBef>
              <a:buNone/>
            </a:pPr>
            <a:r>
              <a:rPr lang="en-US" dirty="0">
                <a:latin typeface="Times New Roman" charset="0"/>
                <a:cs typeface="Times New Roman" charset="0"/>
              </a:rPr>
              <a:t>The force exerted by the spring depends on the displacement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 Simple Harmonic Motion—Spring Oscillations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9" name="Group 8"/>
          <p:cNvGrpSpPr/>
          <p:nvPr/>
        </p:nvGrpSpPr>
        <p:grpSpPr>
          <a:xfrm>
            <a:off x="421092" y="5336254"/>
            <a:ext cx="8304300" cy="405474"/>
            <a:chOff x="421092" y="5336254"/>
            <a:chExt cx="8304300" cy="405474"/>
          </a:xfrm>
        </p:grpSpPr>
        <p:pic>
          <p:nvPicPr>
            <p:cNvPr id="5" name="Picture 4" descr="11_KeyEquation_01.jpg"/>
            <p:cNvPicPr>
              <a:picLocks noChangeAspect="1"/>
            </p:cNvPicPr>
            <p:nvPr/>
          </p:nvPicPr>
          <p:blipFill rotWithShape="1">
            <a:blip r:embed="rId2">
              <a:extLst>
                <a:ext uri="{28A0092B-C50C-407E-A947-70E740481C1C}">
                  <a14:useLocalDpi xmlns:a14="http://schemas.microsoft.com/office/drawing/2010/main" val="0"/>
                </a:ext>
              </a:extLst>
            </a:blip>
            <a:srcRect r="13735" b="29114"/>
            <a:stretch/>
          </p:blipFill>
          <p:spPr>
            <a:xfrm>
              <a:off x="421092" y="5378748"/>
              <a:ext cx="7372684" cy="362980"/>
            </a:xfrm>
            <a:prstGeom prst="rect">
              <a:avLst/>
            </a:prstGeom>
          </p:spPr>
        </p:pic>
        <p:sp>
          <p:nvSpPr>
            <p:cNvPr id="7" name="TextBox 6"/>
            <p:cNvSpPr txBox="1"/>
            <p:nvPr/>
          </p:nvSpPr>
          <p:spPr>
            <a:xfrm>
              <a:off x="7899775" y="5336254"/>
              <a:ext cx="825617" cy="400110"/>
            </a:xfrm>
            <a:prstGeom prst="rect">
              <a:avLst/>
            </a:prstGeom>
            <a:noFill/>
          </p:spPr>
          <p:txBody>
            <a:bodyPr wrap="none" rtlCol="0">
              <a:spAutoFit/>
            </a:bodyPr>
            <a:lstStyle/>
            <a:p>
              <a:r>
                <a:rPr lang="en-US" sz="2000" dirty="0" smtClean="0">
                  <a:latin typeface="Times New Roman"/>
                  <a:cs typeface="Times New Roman"/>
                </a:rPr>
                <a:t>(11-1)</a:t>
              </a:r>
              <a:endParaRPr lang="en-US" sz="2000" dirty="0">
                <a:latin typeface="Times New Roman"/>
                <a:cs typeface="Times New Roman"/>
              </a:endParaRPr>
            </a:p>
          </p:txBody>
        </p:sp>
      </p:grpSp>
    </p:spTree>
    <p:extLst>
      <p:ext uri="{BB962C8B-B14F-4D97-AF65-F5344CB8AC3E}">
        <p14:creationId xmlns:p14="http://schemas.microsoft.com/office/powerpoint/2010/main" val="1869381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11-1 Simple Harmonic Motion—Spring Oscillations</a:t>
            </a:r>
          </a:p>
        </p:txBody>
      </p:sp>
      <p:sp>
        <p:nvSpPr>
          <p:cNvPr id="3" name="Content Placeholder 2"/>
          <p:cNvSpPr>
            <a:spLocks noGrp="1"/>
          </p:cNvSpPr>
          <p:nvPr>
            <p:ph idx="1"/>
          </p:nvPr>
        </p:nvSpPr>
        <p:spPr>
          <a:xfrm>
            <a:off x="457200" y="1600200"/>
            <a:ext cx="8229600" cy="4806244"/>
          </a:xfrm>
        </p:spPr>
        <p:txBody>
          <a:bodyPr/>
          <a:lstStyle/>
          <a:p>
            <a:pPr marL="301752">
              <a:spcBef>
                <a:spcPct val="50000"/>
              </a:spcBef>
              <a:buFontTx/>
              <a:buChar char="•"/>
            </a:pPr>
            <a:r>
              <a:rPr lang="en-US" dirty="0">
                <a:latin typeface="Times New Roman" charset="0"/>
                <a:cs typeface="Times New Roman" charset="0"/>
              </a:rPr>
              <a:t>The minus sign on the force indicates that it is a restoring </a:t>
            </a:r>
            <a:r>
              <a:rPr lang="en-US" dirty="0" smtClean="0">
                <a:latin typeface="Times New Roman" charset="0"/>
                <a:cs typeface="Times New Roman" charset="0"/>
              </a:rPr>
              <a:t>force—it </a:t>
            </a:r>
            <a:r>
              <a:rPr lang="en-US" dirty="0">
                <a:latin typeface="Times New Roman" charset="0"/>
                <a:cs typeface="Times New Roman" charset="0"/>
              </a:rPr>
              <a:t>is directed to restore the mass </a:t>
            </a:r>
            <a:r>
              <a:rPr lang="en-US" dirty="0" smtClean="0">
                <a:latin typeface="Times New Roman" charset="0"/>
                <a:cs typeface="Times New Roman" charset="0"/>
              </a:rPr>
              <a:t>to</a:t>
            </a:r>
            <a:br>
              <a:rPr lang="en-US" dirty="0" smtClean="0">
                <a:latin typeface="Times New Roman" charset="0"/>
                <a:cs typeface="Times New Roman" charset="0"/>
              </a:rPr>
            </a:br>
            <a:r>
              <a:rPr lang="en-US" dirty="0" smtClean="0">
                <a:latin typeface="Times New Roman" charset="0"/>
                <a:cs typeface="Times New Roman" charset="0"/>
              </a:rPr>
              <a:t>its </a:t>
            </a:r>
            <a:r>
              <a:rPr lang="en-US" dirty="0">
                <a:latin typeface="Times New Roman" charset="0"/>
                <a:cs typeface="Times New Roman" charset="0"/>
              </a:rPr>
              <a:t>equilibrium position.</a:t>
            </a:r>
          </a:p>
          <a:p>
            <a:pPr marL="301752">
              <a:spcBef>
                <a:spcPct val="50000"/>
              </a:spcBef>
              <a:buFontTx/>
              <a:buChar char="•"/>
            </a:pPr>
            <a:r>
              <a:rPr lang="en-US" i="1" dirty="0" smtClean="0">
                <a:latin typeface="Times New Roman" charset="0"/>
                <a:cs typeface="Times New Roman" charset="0"/>
              </a:rPr>
              <a:t>k</a:t>
            </a:r>
            <a:r>
              <a:rPr lang="en-US" dirty="0" smtClean="0">
                <a:latin typeface="Times New Roman" charset="0"/>
                <a:cs typeface="Times New Roman" charset="0"/>
              </a:rPr>
              <a:t> </a:t>
            </a:r>
            <a:r>
              <a:rPr lang="en-US" dirty="0">
                <a:latin typeface="Times New Roman" charset="0"/>
                <a:cs typeface="Times New Roman" charset="0"/>
              </a:rPr>
              <a:t>is the spring constant</a:t>
            </a:r>
          </a:p>
          <a:p>
            <a:pPr marL="301752">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force is not constant, so the acceleration is not constant </a:t>
            </a:r>
            <a:r>
              <a:rPr lang="en-US" dirty="0" smtClean="0">
                <a:latin typeface="Times New Roman" charset="0"/>
                <a:cs typeface="Times New Roman" charset="0"/>
              </a:rPr>
              <a:t>either</a:t>
            </a:r>
            <a:endParaRPr lang="en-US" baseline="30000" dirty="0">
              <a:latin typeface="Times New Roman" charset="0"/>
              <a:cs typeface="Times New Roman" charset="0"/>
            </a:endParaRPr>
          </a:p>
          <a:p>
            <a:pPr marL="301752" indent="0">
              <a:buNone/>
            </a:pPr>
            <a:endParaRPr lang="en-US" dirty="0" smtClean="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137971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_02_Figure.jpg"/>
          <p:cNvPicPr>
            <a:picLocks noChangeAspect="1"/>
          </p:cNvPicPr>
          <p:nvPr/>
        </p:nvPicPr>
        <p:blipFill rotWithShape="1">
          <a:blip r:embed="rId2">
            <a:extLst>
              <a:ext uri="{28A0092B-C50C-407E-A947-70E740481C1C}">
                <a14:useLocalDpi xmlns:a14="http://schemas.microsoft.com/office/drawing/2010/main" val="0"/>
              </a:ext>
            </a:extLst>
          </a:blip>
          <a:srcRect b="2433"/>
          <a:stretch/>
        </p:blipFill>
        <p:spPr>
          <a:xfrm>
            <a:off x="467727" y="1410369"/>
            <a:ext cx="2132263" cy="4970852"/>
          </a:xfrm>
          <a:prstGeom prst="rect">
            <a:avLst/>
          </a:prstGeom>
        </p:spPr>
      </p:pic>
      <p:sp>
        <p:nvSpPr>
          <p:cNvPr id="2" name="Title 1"/>
          <p:cNvSpPr>
            <a:spLocks noGrp="1"/>
          </p:cNvSpPr>
          <p:nvPr>
            <p:ph type="title"/>
          </p:nvPr>
        </p:nvSpPr>
        <p:spPr/>
        <p:txBody>
          <a:bodyPr/>
          <a:lstStyle/>
          <a:p>
            <a:r>
              <a:rPr lang="en-US" dirty="0">
                <a:latin typeface="Times New Roman" charset="0"/>
                <a:cs typeface="Times New Roman" charset="0"/>
              </a:rPr>
              <a:t>11-1 Simple Harmonic Motion—Spring </a:t>
            </a:r>
            <a:r>
              <a:rPr lang="en-US" dirty="0" smtClean="0">
                <a:latin typeface="Times New Roman" charset="0"/>
                <a:cs typeface="Times New Roman" charset="0"/>
              </a:rPr>
              <a:t>Oscillations</a:t>
            </a:r>
            <a:endParaRPr lang="en-US" dirty="0"/>
          </a:p>
        </p:txBody>
      </p:sp>
      <p:sp>
        <p:nvSpPr>
          <p:cNvPr id="3" name="Content Placeholder 2"/>
          <p:cNvSpPr>
            <a:spLocks noGrp="1"/>
          </p:cNvSpPr>
          <p:nvPr>
            <p:ph idx="1"/>
          </p:nvPr>
        </p:nvSpPr>
        <p:spPr>
          <a:xfrm>
            <a:off x="3255211" y="1624694"/>
            <a:ext cx="5434262" cy="4886158"/>
          </a:xfrm>
        </p:spPr>
        <p:txBody>
          <a:bodyPr/>
          <a:lstStyle/>
          <a:p>
            <a:pPr>
              <a:spcBef>
                <a:spcPct val="50000"/>
              </a:spcBef>
              <a:buFontTx/>
              <a:buChar char="•"/>
            </a:pPr>
            <a:r>
              <a:rPr lang="en-US" sz="2600" dirty="0">
                <a:latin typeface="Times New Roman" charset="0"/>
                <a:cs typeface="Times New Roman" charset="0"/>
              </a:rPr>
              <a:t>Displacement is measured from the equilibrium point</a:t>
            </a:r>
          </a:p>
          <a:p>
            <a:pPr>
              <a:spcBef>
                <a:spcPct val="50000"/>
              </a:spcBef>
              <a:buFontTx/>
              <a:buChar char="•"/>
            </a:pPr>
            <a:r>
              <a:rPr lang="en-US" sz="2600" dirty="0" smtClean="0">
                <a:latin typeface="Times New Roman" charset="0"/>
                <a:cs typeface="Times New Roman" charset="0"/>
              </a:rPr>
              <a:t>Amplitude </a:t>
            </a:r>
            <a:r>
              <a:rPr lang="en-US" sz="2600" dirty="0">
                <a:latin typeface="Times New Roman" charset="0"/>
                <a:cs typeface="Times New Roman" charset="0"/>
              </a:rPr>
              <a:t>is the maximum displacement</a:t>
            </a:r>
          </a:p>
          <a:p>
            <a:pPr>
              <a:spcBef>
                <a:spcPct val="50000"/>
              </a:spcBef>
              <a:buFontTx/>
              <a:buChar char="•"/>
            </a:pPr>
            <a:r>
              <a:rPr lang="en-US" sz="2600" dirty="0" smtClean="0">
                <a:latin typeface="Times New Roman" charset="0"/>
                <a:cs typeface="Times New Roman" charset="0"/>
              </a:rPr>
              <a:t>A </a:t>
            </a:r>
            <a:r>
              <a:rPr lang="en-US" sz="2600" dirty="0">
                <a:latin typeface="Times New Roman" charset="0"/>
                <a:cs typeface="Times New Roman" charset="0"/>
              </a:rPr>
              <a:t>cycle is a full to-and-fro motion; this figure shows half a cycle</a:t>
            </a:r>
          </a:p>
          <a:p>
            <a:pPr>
              <a:spcBef>
                <a:spcPct val="50000"/>
              </a:spcBef>
              <a:buFontTx/>
              <a:buChar char="•"/>
            </a:pPr>
            <a:r>
              <a:rPr lang="en-US" sz="2600" dirty="0" smtClean="0">
                <a:latin typeface="Times New Roman" charset="0"/>
                <a:cs typeface="Times New Roman" charset="0"/>
              </a:rPr>
              <a:t>Period </a:t>
            </a:r>
            <a:r>
              <a:rPr lang="en-US" sz="2600" dirty="0">
                <a:latin typeface="Times New Roman" charset="0"/>
                <a:cs typeface="Times New Roman" charset="0"/>
              </a:rPr>
              <a:t>is the time required to complete one cycle</a:t>
            </a:r>
          </a:p>
          <a:p>
            <a:pPr>
              <a:spcBef>
                <a:spcPct val="50000"/>
              </a:spcBef>
              <a:buFontTx/>
              <a:buChar char="•"/>
            </a:pPr>
            <a:r>
              <a:rPr lang="en-US" sz="2600" dirty="0" smtClean="0">
                <a:latin typeface="Times New Roman" charset="0"/>
                <a:cs typeface="Times New Roman" charset="0"/>
              </a:rPr>
              <a:t>Frequency </a:t>
            </a:r>
            <a:r>
              <a:rPr lang="en-US" sz="2600" dirty="0">
                <a:latin typeface="Times New Roman" charset="0"/>
                <a:cs typeface="Times New Roman" charset="0"/>
              </a:rPr>
              <a:t>is the number of cycles completed per </a:t>
            </a:r>
            <a:r>
              <a:rPr lang="en-US" sz="2600" dirty="0" smtClean="0">
                <a:latin typeface="Times New Roman" charset="0"/>
                <a:cs typeface="Times New Roman" charset="0"/>
              </a:rPr>
              <a:t>second</a:t>
            </a:r>
            <a:endParaRPr lang="en-US" sz="2600"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639452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11-1 Simple Harmonic Motion—Spring Oscillations</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1_03_Figure.jpg"/>
          <p:cNvPicPr>
            <a:picLocks noChangeAspect="1"/>
          </p:cNvPicPr>
          <p:nvPr/>
        </p:nvPicPr>
        <p:blipFill rotWithShape="1">
          <a:blip r:embed="rId2">
            <a:extLst>
              <a:ext uri="{28A0092B-C50C-407E-A947-70E740481C1C}">
                <a14:useLocalDpi xmlns:a14="http://schemas.microsoft.com/office/drawing/2010/main" val="0"/>
              </a:ext>
            </a:extLst>
          </a:blip>
          <a:srcRect b="2510"/>
          <a:stretch/>
        </p:blipFill>
        <p:spPr>
          <a:xfrm>
            <a:off x="427623" y="2069215"/>
            <a:ext cx="5400078" cy="4287466"/>
          </a:xfrm>
          <a:prstGeom prst="rect">
            <a:avLst/>
          </a:prstGeom>
        </p:spPr>
      </p:pic>
      <p:sp>
        <p:nvSpPr>
          <p:cNvPr id="3" name="Content Placeholder 2"/>
          <p:cNvSpPr>
            <a:spLocks noGrp="1"/>
          </p:cNvSpPr>
          <p:nvPr>
            <p:ph idx="1"/>
          </p:nvPr>
        </p:nvSpPr>
        <p:spPr>
          <a:xfrm>
            <a:off x="5474368" y="1597095"/>
            <a:ext cx="3368843" cy="4868612"/>
          </a:xfrm>
        </p:spPr>
        <p:txBody>
          <a:bodyPr>
            <a:normAutofit/>
          </a:bodyPr>
          <a:lstStyle/>
          <a:p>
            <a:pPr marL="0" indent="0">
              <a:spcBef>
                <a:spcPct val="50000"/>
              </a:spcBef>
              <a:buNone/>
              <a:tabLst>
                <a:tab pos="835025" algn="l"/>
              </a:tabLst>
            </a:pPr>
            <a:r>
              <a:rPr lang="en-US" dirty="0">
                <a:latin typeface="Times New Roman" charset="0"/>
                <a:cs typeface="Times New Roman" charset="0"/>
              </a:rPr>
              <a:t>If the spring is hung vertically, the only change is in the equilibrium position, which is at the </a:t>
            </a:r>
            <a:r>
              <a:rPr lang="en-US" dirty="0" smtClean="0">
                <a:latin typeface="Times New Roman" charset="0"/>
                <a:cs typeface="Times New Roman" charset="0"/>
              </a:rPr>
              <a:t>point </a:t>
            </a:r>
            <a:r>
              <a:rPr lang="en-US" dirty="0">
                <a:latin typeface="Times New Roman" charset="0"/>
                <a:cs typeface="Times New Roman" charset="0"/>
              </a:rPr>
              <a:t>where </a:t>
            </a:r>
            <a:r>
              <a:rPr lang="en-US" dirty="0" smtClean="0">
                <a:latin typeface="Times New Roman" charset="0"/>
                <a:cs typeface="Times New Roman" charset="0"/>
              </a:rPr>
              <a:t>the</a:t>
            </a:r>
            <a:r>
              <a:rPr lang="en-US" dirty="0">
                <a:latin typeface="Times New Roman" charset="0"/>
                <a:cs typeface="Times New Roman" charset="0"/>
              </a:rPr>
              <a:t> </a:t>
            </a:r>
            <a:r>
              <a:rPr lang="en-US" dirty="0" smtClean="0">
                <a:latin typeface="Times New Roman" charset="0"/>
                <a:cs typeface="Times New Roman" charset="0"/>
              </a:rPr>
              <a:t>spring force 	equals the 	gravitational 	force.</a:t>
            </a:r>
            <a:endParaRPr lang="en-US" dirty="0"/>
          </a:p>
        </p:txBody>
      </p:sp>
    </p:spTree>
    <p:extLst>
      <p:ext uri="{BB962C8B-B14F-4D97-AF65-F5344CB8AC3E}">
        <p14:creationId xmlns:p14="http://schemas.microsoft.com/office/powerpoint/2010/main" val="4125049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2095</TotalTime>
  <Words>2248</Words>
  <Application>Microsoft Office PowerPoint</Application>
  <PresentationFormat>On-screen Show (4:3)</PresentationFormat>
  <Paragraphs>281</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Chapter 11 Oscillations and Waves</vt:lpstr>
      <vt:lpstr>Contents of Chapter 11</vt:lpstr>
      <vt:lpstr>Contents of Chapter 11</vt:lpstr>
      <vt:lpstr>11-1 Simple Harmonic Motion—Spring Oscillations</vt:lpstr>
      <vt:lpstr>11-1 Simple Harmonic Motion—Spring Oscillations</vt:lpstr>
      <vt:lpstr>11-1 Simple Harmonic Motion—Spring Oscillations</vt:lpstr>
      <vt:lpstr>11-1 Simple Harmonic Motion—Spring Oscillations</vt:lpstr>
      <vt:lpstr>11-1 Simple Harmonic Motion—Spring Oscillations</vt:lpstr>
      <vt:lpstr>11-1 Simple Harmonic Motion—Spring Oscillations</vt:lpstr>
      <vt:lpstr>11-2 Energy in Simple Harmonic Motion</vt:lpstr>
      <vt:lpstr>11-2 Energy in Simple Harmonic Motion</vt:lpstr>
      <vt:lpstr>11-2 Energy in Simple Harmonic Motion</vt:lpstr>
      <vt:lpstr>11-3 The Period and Sinusoidal Nature of SHM</vt:lpstr>
      <vt:lpstr>11-3 The Period and Sinusoidal Nature of SHM</vt:lpstr>
      <vt:lpstr>11-3 The Period and Sinusoidal Nature of SHM</vt:lpstr>
      <vt:lpstr>11-3 The Period and Sinusoidal Nature of SHM</vt:lpstr>
      <vt:lpstr>11-3 The Period and Sinusoidal Nature of SHM</vt:lpstr>
      <vt:lpstr>11-4 The Simple Pendulum</vt:lpstr>
      <vt:lpstr>11-4 The Simple Pendulum</vt:lpstr>
      <vt:lpstr>11-4 The Simple Pendulum</vt:lpstr>
      <vt:lpstr>11-4 The Simple Pendulum</vt:lpstr>
      <vt:lpstr>11-5 Damped Harmonic Motion</vt:lpstr>
      <vt:lpstr>11-5 Damped Harmonic Motion</vt:lpstr>
      <vt:lpstr>11-5 Damped Harmonic Motion</vt:lpstr>
      <vt:lpstr>11-6 Forced Oscillations; Resonance</vt:lpstr>
      <vt:lpstr>11-6 Forced Oscillations; Resonance</vt:lpstr>
      <vt:lpstr>11-7 Wave Motion</vt:lpstr>
      <vt:lpstr>11-7 Wave Motion</vt:lpstr>
      <vt:lpstr>11-7 Wave Motion</vt:lpstr>
      <vt:lpstr>11-8 Types of Waves and Their Speeds: Transverse and Longitudinal</vt:lpstr>
      <vt:lpstr>11-8 Types of Waves and Their Speeds: Transverse and Longitudinal</vt:lpstr>
      <vt:lpstr>11-8 Types of Waves and Their Speeds : Transverse and Longitudinal</vt:lpstr>
      <vt:lpstr>11-9 Energy Transported by Waves</vt:lpstr>
      <vt:lpstr>11-9 Energy Transported by Waves</vt:lpstr>
      <vt:lpstr>11-9 Energy Transported by Waves</vt:lpstr>
      <vt:lpstr>11-10 Reflection and Transmission of Waves</vt:lpstr>
      <vt:lpstr>11-10 Reflection and Transmission of Waves</vt:lpstr>
      <vt:lpstr>11-10 Reflection and Transmission of Waves</vt:lpstr>
      <vt:lpstr>11-10 Reflection and Transmission of Waves</vt:lpstr>
      <vt:lpstr>11-11 Interference; Principle of Superposition</vt:lpstr>
      <vt:lpstr>11-11 Interference; Principle of Superposition</vt:lpstr>
      <vt:lpstr>11-12 Standing Waves; Resonance</vt:lpstr>
      <vt:lpstr>11-12 Standing Waves; Resonance</vt:lpstr>
      <vt:lpstr>11-12 Standing Waves; Resonance</vt:lpstr>
      <vt:lpstr>11-13 Refraction</vt:lpstr>
      <vt:lpstr>11-13 Refraction</vt:lpstr>
      <vt:lpstr>11-14 Diffraction</vt:lpstr>
      <vt:lpstr>11-14 Diffraction</vt:lpstr>
      <vt:lpstr>11-15 Mathematical Representation of a Traveling Wave</vt:lpstr>
      <vt:lpstr>11-15 Mathematical Representation of a Traveling Wave</vt:lpstr>
      <vt:lpstr>Summary of Chapter 11</vt:lpstr>
      <vt:lpstr>Summary of Chapter 11</vt:lpstr>
      <vt:lpstr>Summary of Chapter 11</vt:lpstr>
      <vt:lpstr>Summary of Chapter 11</vt:lpstr>
      <vt:lpstr>Summary of Chapter 11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Donna King</cp:lastModifiedBy>
  <cp:revision>104</cp:revision>
  <dcterms:created xsi:type="dcterms:W3CDTF">2013-06-27T17:53:05Z</dcterms:created>
  <dcterms:modified xsi:type="dcterms:W3CDTF">2013-07-23T15:00:19Z</dcterms:modified>
</cp:coreProperties>
</file>