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9" r:id="rId29"/>
    <p:sldId id="288" r:id="rId30"/>
    <p:sldId id="290" r:id="rId31"/>
    <p:sldId id="291" r:id="rId32"/>
    <p:sldId id="292" r:id="rId33"/>
    <p:sldId id="293" r:id="rId34"/>
    <p:sldId id="294" r:id="rId35"/>
    <p:sldId id="287" r:id="rId36"/>
    <p:sldId id="2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3" autoAdjust="0"/>
    <p:restoredTop sz="99445" autoAdjust="0"/>
  </p:normalViewPr>
  <p:slideViewPr>
    <p:cSldViewPr snapToGrid="0" showGuides="1">
      <p:cViewPr>
        <p:scale>
          <a:sx n="100" d="100"/>
          <a:sy n="100" d="100"/>
        </p:scale>
        <p:origin x="-3304" y="-1584"/>
      </p:cViewPr>
      <p:guideLst>
        <p:guide orient="horz" pos="474"/>
        <p:guide orient="horz" pos="2160"/>
        <p:guide orient="horz" pos="1262"/>
        <p:guide pos="5478"/>
        <p:guide pos="2878"/>
        <p:guide pos="2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12</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12-3 The Ear and Its Response; </a:t>
            </a:r>
            <a:r>
              <a:rPr lang="en-US" dirty="0" smtClean="0">
                <a:latin typeface="Times New Roman" charset="0"/>
                <a:cs typeface="Times New Roman" charset="0"/>
              </a:rPr>
              <a:t>Loudness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 </a:t>
            </a:r>
            <a:endParaRPr lang="en-US" dirty="0"/>
          </a:p>
        </p:txBody>
      </p:sp>
      <p:pic>
        <p:nvPicPr>
          <p:cNvPr id="6" name="Picture 5" descr="12_05_Figure.jpg"/>
          <p:cNvPicPr>
            <a:picLocks noChangeAspect="1"/>
          </p:cNvPicPr>
          <p:nvPr/>
        </p:nvPicPr>
        <p:blipFill rotWithShape="1">
          <a:blip r:embed="rId2">
            <a:extLst>
              <a:ext uri="{28A0092B-C50C-407E-A947-70E740481C1C}">
                <a14:useLocalDpi xmlns:a14="http://schemas.microsoft.com/office/drawing/2010/main" val="0"/>
              </a:ext>
            </a:extLst>
          </a:blip>
          <a:srcRect b="2791"/>
          <a:stretch/>
        </p:blipFill>
        <p:spPr>
          <a:xfrm>
            <a:off x="987823" y="1298094"/>
            <a:ext cx="7176769" cy="5178230"/>
          </a:xfrm>
          <a:prstGeom prst="rect">
            <a:avLst/>
          </a:prstGeom>
        </p:spPr>
      </p:pic>
    </p:spTree>
    <p:extLst>
      <p:ext uri="{BB962C8B-B14F-4D97-AF65-F5344CB8AC3E}">
        <p14:creationId xmlns:p14="http://schemas.microsoft.com/office/powerpoint/2010/main" val="709685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12-3 The Ear and Its Response; Loudness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Outer ear: sound waves travel down the ear canal to the eardrum, which vibrates in response</a:t>
            </a:r>
          </a:p>
          <a:p>
            <a:pPr marL="0" indent="0">
              <a:spcBef>
                <a:spcPct val="50000"/>
              </a:spcBef>
              <a:buNone/>
            </a:pPr>
            <a:r>
              <a:rPr lang="en-US" dirty="0">
                <a:latin typeface="Times New Roman" charset="0"/>
                <a:cs typeface="Times New Roman" charset="0"/>
              </a:rPr>
              <a:t>Middle ear: hammer, anvil, and stirrup transfer vibrations to inner ear</a:t>
            </a:r>
          </a:p>
          <a:p>
            <a:pPr marL="0" indent="0">
              <a:spcBef>
                <a:spcPct val="50000"/>
              </a:spcBef>
              <a:buNone/>
            </a:pPr>
            <a:r>
              <a:rPr lang="en-US" dirty="0">
                <a:latin typeface="Times New Roman" charset="0"/>
                <a:cs typeface="Times New Roman" charset="0"/>
              </a:rPr>
              <a:t>Inner ear: cochlea transforms vibrational energy to electrical energy and sends signals to the brain</a:t>
            </a:r>
          </a:p>
          <a:p>
            <a:pPr marL="0" indent="0" algn="ctr">
              <a:spcBef>
                <a:spcPct val="50000"/>
              </a:spcBef>
              <a:buNone/>
            </a:pPr>
            <a:endParaRPr lang="en-US" baseline="300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0946400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12-3 The Ear and Its Response; Loudness</a:t>
            </a:r>
          </a:p>
        </p:txBody>
      </p:sp>
      <p:sp>
        <p:nvSpPr>
          <p:cNvPr id="3" name="Content Placeholder 2"/>
          <p:cNvSpPr>
            <a:spLocks noGrp="1"/>
          </p:cNvSpPr>
          <p:nvPr>
            <p:ph idx="1"/>
          </p:nvPr>
        </p:nvSpPr>
        <p:spPr>
          <a:xfrm>
            <a:off x="444500" y="1597526"/>
            <a:ext cx="8242299" cy="4528637"/>
          </a:xfrm>
        </p:spPr>
        <p:txBody>
          <a:bodyPr/>
          <a:lstStyle/>
          <a:p>
            <a:pPr marL="0" indent="0">
              <a:spcBef>
                <a:spcPct val="50000"/>
              </a:spcBef>
              <a:buNone/>
            </a:pPr>
            <a:r>
              <a:rPr lang="en-US" dirty="0">
                <a:latin typeface="Times New Roman" charset="0"/>
                <a:cs typeface="Times New Roman" charset="0"/>
              </a:rPr>
              <a:t>The </a:t>
            </a:r>
            <a:r>
              <a:rPr lang="en-US" dirty="0" smtClean="0">
                <a:latin typeface="Times New Roman" charset="0"/>
                <a:cs typeface="Times New Roman" charset="0"/>
              </a:rPr>
              <a:t>ear</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sensitivity varies with frequency. These curves translate the intensity into sound level at different frequencies.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2_06_Figure.jpg"/>
          <p:cNvPicPr>
            <a:picLocks noChangeAspect="1"/>
          </p:cNvPicPr>
          <p:nvPr/>
        </p:nvPicPr>
        <p:blipFill rotWithShape="1">
          <a:blip r:embed="rId2">
            <a:extLst>
              <a:ext uri="{28A0092B-C50C-407E-A947-70E740481C1C}">
                <a14:useLocalDpi xmlns:a14="http://schemas.microsoft.com/office/drawing/2010/main" val="0"/>
              </a:ext>
            </a:extLst>
          </a:blip>
          <a:srcRect b="2866"/>
          <a:stretch/>
        </p:blipFill>
        <p:spPr>
          <a:xfrm>
            <a:off x="2588005" y="2691029"/>
            <a:ext cx="5738730" cy="3765199"/>
          </a:xfrm>
          <a:prstGeom prst="rect">
            <a:avLst/>
          </a:prstGeom>
        </p:spPr>
      </p:pic>
    </p:spTree>
    <p:extLst>
      <p:ext uri="{BB962C8B-B14F-4D97-AF65-F5344CB8AC3E}">
        <p14:creationId xmlns:p14="http://schemas.microsoft.com/office/powerpoint/2010/main" val="8956877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2675"/>
          </a:xfrm>
        </p:spPr>
        <p:txBody>
          <a:bodyPr/>
          <a:lstStyle/>
          <a:p>
            <a:pPr marL="0" indent="0">
              <a:spcBef>
                <a:spcPct val="50000"/>
              </a:spcBef>
              <a:buNone/>
            </a:pPr>
            <a:r>
              <a:rPr lang="en-US" dirty="0">
                <a:latin typeface="Times New Roman" charset="0"/>
                <a:cs typeface="Times New Roman" charset="0"/>
              </a:rPr>
              <a:t>Musical instruments produce sounds in various </a:t>
            </a:r>
            <a:r>
              <a:rPr lang="en-US" dirty="0" smtClean="0">
                <a:latin typeface="Times New Roman" charset="0"/>
                <a:cs typeface="Times New Roman" charset="0"/>
              </a:rPr>
              <a:t>ways— </a:t>
            </a:r>
            <a:r>
              <a:rPr lang="en-US" dirty="0">
                <a:latin typeface="Times New Roman" charset="0"/>
                <a:cs typeface="Times New Roman" charset="0"/>
              </a:rPr>
              <a:t>vibrating strings, vibrating membranes, vibrating metal or wood shapes, vibrating air columns.</a:t>
            </a:r>
          </a:p>
          <a:p>
            <a:pPr marL="0" indent="0">
              <a:spcBef>
                <a:spcPct val="50000"/>
              </a:spcBef>
              <a:buNone/>
            </a:pPr>
            <a:r>
              <a:rPr lang="en-US" dirty="0">
                <a:latin typeface="Times New Roman" charset="0"/>
                <a:cs typeface="Times New Roman" charset="0"/>
              </a:rPr>
              <a:t>The vibration may be started by plucking, striking, bowing, or blowing. The vibrations are transmitted </a:t>
            </a:r>
            <a:r>
              <a:rPr lang="en-US" dirty="0" smtClean="0">
                <a:latin typeface="Times New Roman" charset="0"/>
                <a:cs typeface="Times New Roman" charset="0"/>
              </a:rPr>
              <a:t>to</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air and then to our ears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12-4 Sources of Sound: Vibrating Strings and Air </a:t>
            </a:r>
            <a:r>
              <a:rPr lang="en-US" dirty="0" smtClean="0">
                <a:latin typeface="Times New Roman" charset="0"/>
                <a:cs typeface="Times New Roman" charset="0"/>
              </a:rPr>
              <a:t>Columns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3734906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12-4 Sources of Sound: Vibrating Strings and Air Columns</a:t>
            </a:r>
          </a:p>
        </p:txBody>
      </p:sp>
      <p:sp>
        <p:nvSpPr>
          <p:cNvPr id="3" name="Content Placeholder 2"/>
          <p:cNvSpPr>
            <a:spLocks noGrp="1"/>
          </p:cNvSpPr>
          <p:nvPr>
            <p:ph idx="1"/>
          </p:nvPr>
        </p:nvSpPr>
        <p:spPr>
          <a:xfrm>
            <a:off x="4979389" y="1600200"/>
            <a:ext cx="3787324" cy="4843379"/>
          </a:xfrm>
        </p:spPr>
        <p:txBody>
          <a:bodyPr/>
          <a:lstStyle/>
          <a:p>
            <a:pPr marL="0" indent="0">
              <a:spcBef>
                <a:spcPct val="50000"/>
              </a:spcBef>
              <a:buNone/>
            </a:pPr>
            <a:r>
              <a:rPr lang="en-US" dirty="0">
                <a:latin typeface="Times New Roman" charset="0"/>
                <a:cs typeface="Times New Roman" charset="0"/>
              </a:rPr>
              <a:t>The strings on a guitar can be effectively shortened by fingering, raising the fundamental pitch. </a:t>
            </a:r>
          </a:p>
          <a:p>
            <a:pPr marL="0" indent="0">
              <a:spcBef>
                <a:spcPct val="50000"/>
              </a:spcBef>
              <a:buNone/>
            </a:pPr>
            <a:r>
              <a:rPr lang="en-US" dirty="0">
                <a:latin typeface="Times New Roman" charset="0"/>
                <a:cs typeface="Times New Roman" charset="0"/>
              </a:rPr>
              <a:t>The pitch of a string of a given length can also be altered by using a string of different density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2_08_Figure.jpg"/>
          <p:cNvPicPr>
            <a:picLocks noChangeAspect="1"/>
          </p:cNvPicPr>
          <p:nvPr/>
        </p:nvPicPr>
        <p:blipFill rotWithShape="1">
          <a:blip r:embed="rId2">
            <a:extLst>
              <a:ext uri="{28A0092B-C50C-407E-A947-70E740481C1C}">
                <a14:useLocalDpi xmlns:a14="http://schemas.microsoft.com/office/drawing/2010/main" val="0"/>
              </a:ext>
            </a:extLst>
          </a:blip>
          <a:srcRect b="2914"/>
          <a:stretch/>
        </p:blipFill>
        <p:spPr>
          <a:xfrm>
            <a:off x="397460" y="1579052"/>
            <a:ext cx="4242816" cy="4864854"/>
          </a:xfrm>
          <a:prstGeom prst="rect">
            <a:avLst/>
          </a:prstGeom>
        </p:spPr>
      </p:pic>
    </p:spTree>
    <p:extLst>
      <p:ext uri="{BB962C8B-B14F-4D97-AF65-F5344CB8AC3E}">
        <p14:creationId xmlns:p14="http://schemas.microsoft.com/office/powerpoint/2010/main" val="5160445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12-4 Sources of Sound: Vibrating Strings and Air </a:t>
            </a:r>
            <a:r>
              <a:rPr lang="en-US" dirty="0" smtClean="0">
                <a:latin typeface="Times New Roman" charset="0"/>
                <a:cs typeface="Times New Roman" charset="0"/>
              </a:rPr>
              <a:t>Columns</a:t>
            </a:r>
            <a:endParaRPr lang="en-US" dirty="0"/>
          </a:p>
        </p:txBody>
      </p:sp>
      <p:sp>
        <p:nvSpPr>
          <p:cNvPr id="3" name="Content Placeholder 2"/>
          <p:cNvSpPr>
            <a:spLocks noGrp="1"/>
          </p:cNvSpPr>
          <p:nvPr>
            <p:ph idx="1"/>
          </p:nvPr>
        </p:nvSpPr>
        <p:spPr>
          <a:xfrm>
            <a:off x="5120850" y="1602754"/>
            <a:ext cx="3688205" cy="4550470"/>
          </a:xfrm>
        </p:spPr>
        <p:txBody>
          <a:bodyPr/>
          <a:lstStyle/>
          <a:p>
            <a:pPr marL="0" indent="0">
              <a:spcBef>
                <a:spcPct val="50000"/>
              </a:spcBef>
              <a:buNone/>
            </a:pPr>
            <a:r>
              <a:rPr lang="en-US" dirty="0">
                <a:latin typeface="Times New Roman" charset="0"/>
                <a:cs typeface="Times New Roman" charset="0"/>
              </a:rPr>
              <a:t>A piano uses both methods to cover its more than seven-octave </a:t>
            </a:r>
            <a:r>
              <a:rPr lang="en-US" dirty="0" smtClean="0">
                <a:latin typeface="Times New Roman" charset="0"/>
                <a:cs typeface="Times New Roman" charset="0"/>
              </a:rPr>
              <a:t>range—the </a:t>
            </a:r>
            <a:r>
              <a:rPr lang="en-US" dirty="0">
                <a:latin typeface="Times New Roman" charset="0"/>
                <a:cs typeface="Times New Roman" charset="0"/>
              </a:rPr>
              <a:t>lower strings (at left) are both much longer and much thicker than the higher ones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0" name="Picture 9" descr="12_09_FigureA.jpg"/>
          <p:cNvPicPr>
            <a:picLocks noChangeAspect="1"/>
          </p:cNvPicPr>
          <p:nvPr/>
        </p:nvPicPr>
        <p:blipFill rotWithShape="1">
          <a:blip r:embed="rId2">
            <a:extLst>
              <a:ext uri="{28A0092B-C50C-407E-A947-70E740481C1C}">
                <a14:useLocalDpi xmlns:a14="http://schemas.microsoft.com/office/drawing/2010/main" val="0"/>
              </a:ext>
            </a:extLst>
          </a:blip>
          <a:srcRect l="121" t="-4831" r="-121" b="4831"/>
          <a:stretch/>
        </p:blipFill>
        <p:spPr>
          <a:xfrm>
            <a:off x="417331" y="1502867"/>
            <a:ext cx="4316393" cy="4182167"/>
          </a:xfrm>
          <a:prstGeom prst="rect">
            <a:avLst/>
          </a:prstGeom>
        </p:spPr>
      </p:pic>
    </p:spTree>
    <p:extLst>
      <p:ext uri="{BB962C8B-B14F-4D97-AF65-F5344CB8AC3E}">
        <p14:creationId xmlns:p14="http://schemas.microsoft.com/office/powerpoint/2010/main" val="439798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12-4 Sources of Sound: Vibrating Strings and Air </a:t>
            </a:r>
            <a:r>
              <a:rPr lang="en-US" dirty="0" smtClean="0">
                <a:latin typeface="Times New Roman" charset="0"/>
                <a:cs typeface="Times New Roman" charset="0"/>
              </a:rPr>
              <a:t>Columns</a:t>
            </a:r>
            <a:endParaRPr lang="en-US" dirty="0"/>
          </a:p>
        </p:txBody>
      </p:sp>
      <p:sp>
        <p:nvSpPr>
          <p:cNvPr id="3" name="Content Placeholder 2"/>
          <p:cNvSpPr>
            <a:spLocks noGrp="1"/>
          </p:cNvSpPr>
          <p:nvPr>
            <p:ph idx="1"/>
          </p:nvPr>
        </p:nvSpPr>
        <p:spPr>
          <a:xfrm>
            <a:off x="457199" y="1600200"/>
            <a:ext cx="8225589" cy="4525963"/>
          </a:xfrm>
        </p:spPr>
        <p:txBody>
          <a:bodyPr>
            <a:noAutofit/>
          </a:bodyPr>
          <a:lstStyle/>
          <a:p>
            <a:pPr marL="0" indent="0">
              <a:spcBef>
                <a:spcPct val="50000"/>
              </a:spcBef>
              <a:buNone/>
            </a:pPr>
            <a:r>
              <a:rPr lang="en-US" dirty="0">
                <a:latin typeface="Times New Roman" charset="0"/>
                <a:cs typeface="Times New Roman" charset="0"/>
              </a:rPr>
              <a:t>Wind instruments </a:t>
            </a:r>
            <a:r>
              <a:rPr lang="en-US" dirty="0" smtClean="0">
                <a:latin typeface="Times New Roman" charset="0"/>
                <a:cs typeface="Times New Roman" charset="0"/>
              </a:rPr>
              <a:t>create</a:t>
            </a:r>
            <a:br>
              <a:rPr lang="en-US" dirty="0" smtClean="0">
                <a:latin typeface="Times New Roman" charset="0"/>
                <a:cs typeface="Times New Roman" charset="0"/>
              </a:rPr>
            </a:br>
            <a:r>
              <a:rPr lang="en-US" dirty="0" smtClean="0">
                <a:latin typeface="Times New Roman" charset="0"/>
                <a:cs typeface="Times New Roman" charset="0"/>
              </a:rPr>
              <a:t>sound </a:t>
            </a:r>
            <a:r>
              <a:rPr lang="en-US" dirty="0">
                <a:latin typeface="Times New Roman" charset="0"/>
                <a:cs typeface="Times New Roman" charset="0"/>
              </a:rPr>
              <a:t>through </a:t>
            </a:r>
            <a:r>
              <a:rPr lang="en-US" dirty="0" smtClean="0">
                <a:latin typeface="Times New Roman" charset="0"/>
                <a:cs typeface="Times New Roman" charset="0"/>
              </a:rPr>
              <a:t>standing</a:t>
            </a:r>
            <a:br>
              <a:rPr lang="en-US" dirty="0" smtClean="0">
                <a:latin typeface="Times New Roman" charset="0"/>
                <a:cs typeface="Times New Roman" charset="0"/>
              </a:rPr>
            </a:br>
            <a:r>
              <a:rPr lang="en-US" dirty="0" smtClean="0">
                <a:latin typeface="Times New Roman" charset="0"/>
                <a:cs typeface="Times New Roman" charset="0"/>
              </a:rPr>
              <a:t>waves </a:t>
            </a:r>
            <a:r>
              <a:rPr lang="en-US" dirty="0">
                <a:latin typeface="Times New Roman" charset="0"/>
                <a:cs typeface="Times New Roman" charset="0"/>
              </a:rPr>
              <a:t>in a column of air.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2_10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386" y="1698004"/>
            <a:ext cx="4177101" cy="4538364"/>
          </a:xfrm>
          <a:prstGeom prst="rect">
            <a:avLst/>
          </a:prstGeom>
        </p:spPr>
      </p:pic>
    </p:spTree>
    <p:extLst>
      <p:ext uri="{BB962C8B-B14F-4D97-AF65-F5344CB8AC3E}">
        <p14:creationId xmlns:p14="http://schemas.microsoft.com/office/powerpoint/2010/main" val="2313120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12-4 Sources of Sound: Vibrating Strings and Air Columns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4500" y="1597526"/>
            <a:ext cx="8242300" cy="4528637"/>
          </a:xfrm>
        </p:spPr>
        <p:txBody>
          <a:bodyPr/>
          <a:lstStyle/>
          <a:p>
            <a:pPr marL="0" indent="0">
              <a:spcBef>
                <a:spcPct val="50000"/>
              </a:spcBef>
              <a:buNone/>
            </a:pPr>
            <a:r>
              <a:rPr lang="en-US" dirty="0">
                <a:latin typeface="Times New Roman" charset="0"/>
                <a:cs typeface="Times New Roman" charset="0"/>
              </a:rPr>
              <a:t>A tube open at both ends (most wind instruments) has pressure nodes, and therefore displacement antinodes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at </a:t>
            </a:r>
            <a:r>
              <a:rPr lang="en-US" dirty="0">
                <a:latin typeface="Times New Roman" charset="0"/>
                <a:cs typeface="Times New Roman" charset="0"/>
              </a:rPr>
              <a:t>the ends</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2_11_Figure.jpg"/>
          <p:cNvPicPr>
            <a:picLocks noChangeAspect="1"/>
          </p:cNvPicPr>
          <p:nvPr/>
        </p:nvPicPr>
        <p:blipFill rotWithShape="1">
          <a:blip r:embed="rId2">
            <a:extLst>
              <a:ext uri="{28A0092B-C50C-407E-A947-70E740481C1C}">
                <a14:useLocalDpi xmlns:a14="http://schemas.microsoft.com/office/drawing/2010/main" val="0"/>
              </a:ext>
            </a:extLst>
          </a:blip>
          <a:srcRect b="3991"/>
          <a:stretch/>
        </p:blipFill>
        <p:spPr>
          <a:xfrm>
            <a:off x="899785" y="3076286"/>
            <a:ext cx="7350779" cy="3287081"/>
          </a:xfrm>
          <a:prstGeom prst="rect">
            <a:avLst/>
          </a:prstGeom>
        </p:spPr>
      </p:pic>
    </p:spTree>
    <p:extLst>
      <p:ext uri="{BB962C8B-B14F-4D97-AF65-F5344CB8AC3E}">
        <p14:creationId xmlns:p14="http://schemas.microsoft.com/office/powerpoint/2010/main" val="949377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12-4 Sources of Sound: Vibrating Strings and Air </a:t>
            </a:r>
            <a:r>
              <a:rPr lang="en-US" dirty="0" smtClean="0">
                <a:latin typeface="Times New Roman" charset="0"/>
                <a:cs typeface="Times New Roman" charset="0"/>
              </a:rPr>
              <a:t>Columns</a:t>
            </a:r>
            <a:endParaRPr lang="en-US" dirty="0"/>
          </a:p>
        </p:txBody>
      </p:sp>
      <p:sp>
        <p:nvSpPr>
          <p:cNvPr id="3" name="Content Placeholder 2"/>
          <p:cNvSpPr>
            <a:spLocks noGrp="1"/>
          </p:cNvSpPr>
          <p:nvPr>
            <p:ph idx="1"/>
          </p:nvPr>
        </p:nvSpPr>
        <p:spPr>
          <a:xfrm>
            <a:off x="444501" y="1600200"/>
            <a:ext cx="8238288" cy="4525963"/>
          </a:xfrm>
        </p:spPr>
        <p:txBody>
          <a:bodyPr/>
          <a:lstStyle/>
          <a:p>
            <a:pPr marL="0" indent="0">
              <a:spcBef>
                <a:spcPct val="50000"/>
              </a:spcBef>
              <a:buNone/>
            </a:pPr>
            <a:r>
              <a:rPr lang="en-US" dirty="0">
                <a:latin typeface="Times New Roman" charset="0"/>
                <a:cs typeface="Times New Roman" charset="0"/>
              </a:rPr>
              <a:t>A tube closed at one end (some organ pipes) has a displacement node (and pressure antinode) at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closed </a:t>
            </a:r>
            <a:r>
              <a:rPr lang="en-US" dirty="0">
                <a:latin typeface="Times New Roman" charset="0"/>
                <a:cs typeface="Times New Roman" charset="0"/>
              </a:rPr>
              <a:t>end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8" name="Picture 7" descr="12_12_Figure.jpg"/>
          <p:cNvPicPr>
            <a:picLocks noChangeAspect="1"/>
          </p:cNvPicPr>
          <p:nvPr/>
        </p:nvPicPr>
        <p:blipFill rotWithShape="1">
          <a:blip r:embed="rId2">
            <a:extLst>
              <a:ext uri="{28A0092B-C50C-407E-A947-70E740481C1C}">
                <a14:useLocalDpi xmlns:a14="http://schemas.microsoft.com/office/drawing/2010/main" val="0"/>
              </a:ext>
            </a:extLst>
          </a:blip>
          <a:srcRect b="4101"/>
          <a:stretch/>
        </p:blipFill>
        <p:spPr>
          <a:xfrm>
            <a:off x="892936" y="3073933"/>
            <a:ext cx="7364871" cy="3249330"/>
          </a:xfrm>
          <a:prstGeom prst="rect">
            <a:avLst/>
          </a:prstGeom>
        </p:spPr>
      </p:pic>
    </p:spTree>
    <p:extLst>
      <p:ext uri="{BB962C8B-B14F-4D97-AF65-F5344CB8AC3E}">
        <p14:creationId xmlns:p14="http://schemas.microsoft.com/office/powerpoint/2010/main" val="31840889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_15_Figure.jpg"/>
          <p:cNvPicPr>
            <a:picLocks noChangeAspect="1"/>
          </p:cNvPicPr>
          <p:nvPr/>
        </p:nvPicPr>
        <p:blipFill rotWithShape="1">
          <a:blip r:embed="rId2">
            <a:extLst>
              <a:ext uri="{28A0092B-C50C-407E-A947-70E740481C1C}">
                <a14:useLocalDpi xmlns:a14="http://schemas.microsoft.com/office/drawing/2010/main" val="0"/>
              </a:ext>
            </a:extLst>
          </a:blip>
          <a:srcRect b="2437"/>
          <a:stretch/>
        </p:blipFill>
        <p:spPr>
          <a:xfrm>
            <a:off x="464875" y="1684688"/>
            <a:ext cx="2842621" cy="4761884"/>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12-5 Quality of Sound, and Noise; Superposition</a:t>
            </a:r>
          </a:p>
        </p:txBody>
      </p:sp>
      <p:sp>
        <p:nvSpPr>
          <p:cNvPr id="3" name="Content Placeholder 2"/>
          <p:cNvSpPr>
            <a:spLocks noGrp="1"/>
          </p:cNvSpPr>
          <p:nvPr>
            <p:ph idx="1"/>
          </p:nvPr>
        </p:nvSpPr>
        <p:spPr>
          <a:xfrm>
            <a:off x="3837237" y="1602752"/>
            <a:ext cx="4859087" cy="4530095"/>
          </a:xfrm>
        </p:spPr>
        <p:txBody>
          <a:bodyPr/>
          <a:lstStyle/>
          <a:p>
            <a:pPr marL="0" indent="0">
              <a:spcBef>
                <a:spcPct val="50000"/>
              </a:spcBef>
              <a:buNone/>
            </a:pPr>
            <a:r>
              <a:rPr lang="en-US" dirty="0">
                <a:latin typeface="Times New Roman" charset="0"/>
                <a:cs typeface="Times New Roman" charset="0"/>
              </a:rPr>
              <a:t>So why does a trumpet sound different from a flute? The answer lies in </a:t>
            </a:r>
            <a:r>
              <a:rPr lang="en-US" dirty="0" smtClean="0">
                <a:latin typeface="Times New Roman" charset="0"/>
                <a:cs typeface="Times New Roman" charset="0"/>
              </a:rPr>
              <a:t>overtones—which </a:t>
            </a:r>
            <a:r>
              <a:rPr lang="en-US" dirty="0">
                <a:latin typeface="Times New Roman" charset="0"/>
                <a:cs typeface="Times New Roman" charset="0"/>
              </a:rPr>
              <a:t>ones are present, and how strong they are, makes a big difference.</a:t>
            </a:r>
          </a:p>
          <a:p>
            <a:pPr marL="0" indent="0">
              <a:spcBef>
                <a:spcPct val="50000"/>
              </a:spcBef>
              <a:buNone/>
            </a:pPr>
            <a:r>
              <a:rPr lang="en-US" dirty="0">
                <a:latin typeface="Times New Roman" charset="0"/>
                <a:cs typeface="Times New Roman" charset="0"/>
              </a:rPr>
              <a:t>The plot below shows frequency spectra for a clarinet, a piano, and a violin. The differences in overtone strength are apparent.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589039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12</a:t>
            </a:r>
            <a:br>
              <a:rPr lang="en-US" dirty="0" smtClean="0"/>
            </a:br>
            <a:r>
              <a:rPr lang="en-US" dirty="0" smtClean="0"/>
              <a:t>Sound</a:t>
            </a: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5" name="Picture Placeholder 4" descr="12_ChOpener.jp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0493" r="-90493" b="2555"/>
          <a:stretch/>
        </p:blipFill>
        <p:spPr>
          <a:xfrm>
            <a:off x="624960" y="2443162"/>
            <a:ext cx="7909216" cy="3987033"/>
          </a:xfrm>
        </p:spPr>
      </p:pic>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1388"/>
            <a:ext cx="8229600" cy="4838408"/>
          </a:xfrm>
        </p:spPr>
        <p:txBody>
          <a:bodyPr/>
          <a:lstStyle/>
          <a:p>
            <a:pPr marL="0" indent="0">
              <a:spcBef>
                <a:spcPct val="50000"/>
              </a:spcBef>
              <a:buNone/>
            </a:pPr>
            <a:r>
              <a:rPr lang="en-US" dirty="0" smtClean="0">
                <a:latin typeface="Times New Roman" charset="0"/>
                <a:cs typeface="Times New Roman" charset="0"/>
              </a:rPr>
              <a:t>Sound </a:t>
            </a:r>
            <a:r>
              <a:rPr lang="en-US" dirty="0">
                <a:latin typeface="Times New Roman" charset="0"/>
                <a:cs typeface="Times New Roman" charset="0"/>
              </a:rPr>
              <a:t>waves interfere in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same </a:t>
            </a:r>
            <a:r>
              <a:rPr lang="en-US" dirty="0">
                <a:latin typeface="Times New Roman" charset="0"/>
                <a:cs typeface="Times New Roman" charset="0"/>
              </a:rPr>
              <a:t>way that other waves </a:t>
            </a:r>
            <a:r>
              <a:rPr lang="en-US" dirty="0" smtClean="0">
                <a:latin typeface="Times New Roman" charset="0"/>
                <a:cs typeface="Times New Roman" charset="0"/>
              </a:rPr>
              <a:t>do</a:t>
            </a:r>
            <a:br>
              <a:rPr lang="en-US" dirty="0" smtClean="0">
                <a:latin typeface="Times New Roman" charset="0"/>
                <a:cs typeface="Times New Roman" charset="0"/>
              </a:rPr>
            </a:br>
            <a:r>
              <a:rPr lang="en-US" dirty="0" smtClean="0">
                <a:latin typeface="Times New Roman" charset="0"/>
                <a:cs typeface="Times New Roman" charset="0"/>
              </a:rPr>
              <a:t>in </a:t>
            </a:r>
            <a:r>
              <a:rPr lang="en-US" dirty="0">
                <a:latin typeface="Times New Roman" charset="0"/>
                <a:cs typeface="Times New Roman" charset="0"/>
              </a:rPr>
              <a:t>space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12-6 Interference of Sound Waves; Beats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2_16_Figure.jpg"/>
          <p:cNvPicPr>
            <a:picLocks noChangeAspect="1"/>
          </p:cNvPicPr>
          <p:nvPr/>
        </p:nvPicPr>
        <p:blipFill rotWithShape="1">
          <a:blip r:embed="rId2">
            <a:extLst>
              <a:ext uri="{28A0092B-C50C-407E-A947-70E740481C1C}">
                <a14:useLocalDpi xmlns:a14="http://schemas.microsoft.com/office/drawing/2010/main" val="0"/>
              </a:ext>
            </a:extLst>
          </a:blip>
          <a:srcRect b="2538"/>
          <a:stretch/>
        </p:blipFill>
        <p:spPr>
          <a:xfrm>
            <a:off x="5468548" y="1557689"/>
            <a:ext cx="2600749" cy="4905943"/>
          </a:xfrm>
          <a:prstGeom prst="rect">
            <a:avLst/>
          </a:prstGeom>
        </p:spPr>
      </p:pic>
    </p:spTree>
    <p:extLst>
      <p:ext uri="{BB962C8B-B14F-4D97-AF65-F5344CB8AC3E}">
        <p14:creationId xmlns:p14="http://schemas.microsoft.com/office/powerpoint/2010/main" val="37572102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12-6 Interference of Sound Waves; </a:t>
            </a:r>
            <a:r>
              <a:rPr lang="en-US" dirty="0" smtClean="0">
                <a:latin typeface="Times New Roman" charset="0"/>
                <a:cs typeface="Times New Roman" charset="0"/>
              </a:rPr>
              <a:t>Beats</a:t>
            </a:r>
            <a:endParaRPr lang="en-US" dirty="0"/>
          </a:p>
        </p:txBody>
      </p:sp>
      <p:sp>
        <p:nvSpPr>
          <p:cNvPr id="3" name="Content Placeholder 2"/>
          <p:cNvSpPr>
            <a:spLocks noGrp="1"/>
          </p:cNvSpPr>
          <p:nvPr>
            <p:ph idx="1"/>
          </p:nvPr>
        </p:nvSpPr>
        <p:spPr>
          <a:xfrm>
            <a:off x="447676" y="1601351"/>
            <a:ext cx="8239124" cy="4580995"/>
          </a:xfrm>
        </p:spPr>
        <p:txBody>
          <a:bodyPr>
            <a:normAutofit/>
          </a:bodyPr>
          <a:lstStyle/>
          <a:p>
            <a:pPr marL="0" indent="0">
              <a:spcBef>
                <a:spcPct val="50000"/>
              </a:spcBef>
              <a:buNone/>
            </a:pPr>
            <a:r>
              <a:rPr lang="en-US" dirty="0">
                <a:latin typeface="Times New Roman" charset="0"/>
                <a:cs typeface="Times New Roman" charset="0"/>
              </a:rPr>
              <a:t>Waves can also interfere in time, causing a phenomenon called beats. Beats are the slow </a:t>
            </a:r>
            <a:r>
              <a:rPr lang="ja-JP" altLang="en-US" dirty="0">
                <a:latin typeface="Times New Roman" charset="0"/>
                <a:cs typeface="Times New Roman" charset="0"/>
              </a:rPr>
              <a:t>“</a:t>
            </a:r>
            <a:r>
              <a:rPr lang="en-US" dirty="0">
                <a:latin typeface="Times New Roman" charset="0"/>
                <a:cs typeface="Times New Roman" charset="0"/>
              </a:rPr>
              <a:t>envelope</a:t>
            </a:r>
            <a:r>
              <a:rPr lang="ja-JP" altLang="en-US" dirty="0">
                <a:latin typeface="Times New Roman" charset="0"/>
                <a:cs typeface="Times New Roman" charset="0"/>
              </a:rPr>
              <a:t>”</a:t>
            </a:r>
            <a:r>
              <a:rPr lang="en-US" dirty="0">
                <a:latin typeface="Times New Roman" charset="0"/>
                <a:cs typeface="Times New Roman" charset="0"/>
              </a:rPr>
              <a:t> around two waves that are relatively close in frequency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2_18_Figure.jpg"/>
          <p:cNvPicPr>
            <a:picLocks noChangeAspect="1"/>
          </p:cNvPicPr>
          <p:nvPr/>
        </p:nvPicPr>
        <p:blipFill rotWithShape="1">
          <a:blip r:embed="rId2">
            <a:extLst>
              <a:ext uri="{28A0092B-C50C-407E-A947-70E740481C1C}">
                <a14:useLocalDpi xmlns:a14="http://schemas.microsoft.com/office/drawing/2010/main" val="0"/>
              </a:ext>
            </a:extLst>
          </a:blip>
          <a:srcRect b="4313"/>
          <a:stretch/>
        </p:blipFill>
        <p:spPr>
          <a:xfrm>
            <a:off x="833139" y="3134788"/>
            <a:ext cx="7484072" cy="3248633"/>
          </a:xfrm>
          <a:prstGeom prst="rect">
            <a:avLst/>
          </a:prstGeom>
        </p:spPr>
      </p:pic>
    </p:spTree>
    <p:extLst>
      <p:ext uri="{BB962C8B-B14F-4D97-AF65-F5344CB8AC3E}">
        <p14:creationId xmlns:p14="http://schemas.microsoft.com/office/powerpoint/2010/main" val="33539568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12-7 Doppler </a:t>
            </a:r>
            <a:r>
              <a:rPr lang="en-US" dirty="0" smtClean="0">
                <a:latin typeface="Times New Roman" charset="0"/>
                <a:cs typeface="Times New Roman" charset="0"/>
              </a:rPr>
              <a:t>Effect</a:t>
            </a:r>
            <a:endParaRPr lang="en-US" dirty="0">
              <a:latin typeface="Times New Roman" charset="0"/>
              <a:cs typeface="Times New Roman" charset="0"/>
            </a:endParaRPr>
          </a:p>
        </p:txBody>
      </p:sp>
      <p:sp>
        <p:nvSpPr>
          <p:cNvPr id="3" name="Content Placeholder 2"/>
          <p:cNvSpPr>
            <a:spLocks noGrp="1"/>
          </p:cNvSpPr>
          <p:nvPr>
            <p:ph idx="1"/>
          </p:nvPr>
        </p:nvSpPr>
        <p:spPr>
          <a:xfrm>
            <a:off x="450850" y="1600200"/>
            <a:ext cx="8208782" cy="4525963"/>
          </a:xfrm>
        </p:spPr>
        <p:txBody>
          <a:bodyPr/>
          <a:lstStyle/>
          <a:p>
            <a:pPr marL="0" indent="0">
              <a:spcBef>
                <a:spcPct val="50000"/>
              </a:spcBef>
              <a:buNone/>
            </a:pPr>
            <a:r>
              <a:rPr lang="en-US" dirty="0">
                <a:latin typeface="Times New Roman" charset="0"/>
                <a:cs typeface="Times New Roman" charset="0"/>
              </a:rPr>
              <a:t>The Doppler effect occurs when a source of sound is moving with respect to an observer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2_19_Figure.jpg"/>
          <p:cNvPicPr>
            <a:picLocks noChangeAspect="1"/>
          </p:cNvPicPr>
          <p:nvPr/>
        </p:nvPicPr>
        <p:blipFill rotWithShape="1">
          <a:blip r:embed="rId2">
            <a:extLst>
              <a:ext uri="{28A0092B-C50C-407E-A947-70E740481C1C}">
                <a14:useLocalDpi xmlns:a14="http://schemas.microsoft.com/office/drawing/2010/main" val="0"/>
              </a:ext>
            </a:extLst>
          </a:blip>
          <a:srcRect b="4838"/>
          <a:stretch/>
        </p:blipFill>
        <p:spPr>
          <a:xfrm>
            <a:off x="726944" y="2842232"/>
            <a:ext cx="7696461" cy="3374084"/>
          </a:xfrm>
          <a:prstGeom prst="rect">
            <a:avLst/>
          </a:prstGeom>
        </p:spPr>
      </p:pic>
    </p:spTree>
    <p:extLst>
      <p:ext uri="{BB962C8B-B14F-4D97-AF65-F5344CB8AC3E}">
        <p14:creationId xmlns:p14="http://schemas.microsoft.com/office/powerpoint/2010/main" val="1784804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12-7 Doppler Effect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As can be seen in the previous image, a source moving toward an observer has a higher frequency and shorter wavelength; the opposite is true when a source is moving away from an observer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5532202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600199"/>
            <a:ext cx="3352799" cy="4906325"/>
          </a:xfrm>
        </p:spPr>
        <p:txBody>
          <a:bodyPr/>
          <a:lstStyle/>
          <a:p>
            <a:pPr marL="0" indent="0">
              <a:spcBef>
                <a:spcPct val="50000"/>
              </a:spcBef>
              <a:buNone/>
            </a:pPr>
            <a:r>
              <a:rPr lang="en-US" dirty="0" smtClean="0">
                <a:latin typeface="Times New Roman" charset="0"/>
                <a:cs typeface="Times New Roman" charset="0"/>
              </a:rPr>
              <a:t>If </a:t>
            </a:r>
            <a:r>
              <a:rPr lang="en-US" dirty="0">
                <a:latin typeface="Times New Roman" charset="0"/>
                <a:cs typeface="Times New Roman" charset="0"/>
              </a:rPr>
              <a:t>we can figure out what the change in the wavelength is, we also know the change in the frequency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12-7 Doppler </a:t>
            </a:r>
            <a:r>
              <a:rPr lang="en-US" dirty="0" smtClean="0">
                <a:latin typeface="Times New Roman" charset="0"/>
                <a:cs typeface="Times New Roman" charset="0"/>
              </a:rPr>
              <a:t>Effect</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2_20_FigureB.jpg"/>
          <p:cNvPicPr>
            <a:picLocks noChangeAspect="1"/>
          </p:cNvPicPr>
          <p:nvPr/>
        </p:nvPicPr>
        <p:blipFill rotWithShape="1">
          <a:blip r:embed="rId2">
            <a:extLst>
              <a:ext uri="{28A0092B-C50C-407E-A947-70E740481C1C}">
                <a14:useLocalDpi xmlns:a14="http://schemas.microsoft.com/office/drawing/2010/main" val="0"/>
              </a:ext>
            </a:extLst>
          </a:blip>
          <a:srcRect b="3456"/>
          <a:stretch/>
        </p:blipFill>
        <p:spPr>
          <a:xfrm>
            <a:off x="450850" y="1723136"/>
            <a:ext cx="4517136" cy="4519917"/>
          </a:xfrm>
          <a:prstGeom prst="rect">
            <a:avLst/>
          </a:prstGeom>
        </p:spPr>
      </p:pic>
    </p:spTree>
    <p:extLst>
      <p:ext uri="{BB962C8B-B14F-4D97-AF65-F5344CB8AC3E}">
        <p14:creationId xmlns:p14="http://schemas.microsoft.com/office/powerpoint/2010/main" val="22961042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602108"/>
            <a:ext cx="8374574" cy="4892675"/>
          </a:xfrm>
        </p:spPr>
        <p:txBody>
          <a:bodyPr/>
          <a:lstStyle/>
          <a:p>
            <a:pPr marL="0" indent="0">
              <a:spcBef>
                <a:spcPct val="50000"/>
              </a:spcBef>
              <a:buNone/>
            </a:pPr>
            <a:r>
              <a:rPr lang="en-US" dirty="0">
                <a:latin typeface="Times New Roman" charset="0"/>
                <a:cs typeface="Times New Roman" charset="0"/>
              </a:rPr>
              <a:t>The change in the wavelength is given by:</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12-7 Doppler Effect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3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451" y="2651230"/>
            <a:ext cx="3419448" cy="3596316"/>
          </a:xfrm>
          <a:prstGeom prst="rect">
            <a:avLst/>
          </a:prstGeom>
        </p:spPr>
      </p:pic>
    </p:spTree>
    <p:extLst>
      <p:ext uri="{BB962C8B-B14F-4D97-AF65-F5344CB8AC3E}">
        <p14:creationId xmlns:p14="http://schemas.microsoft.com/office/powerpoint/2010/main" val="16173609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And the change in the frequency</a:t>
            </a:r>
            <a:r>
              <a:rPr lang="en-US" dirty="0" smtClean="0">
                <a:latin typeface="Times New Roman" charset="0"/>
                <a:cs typeface="Times New Roman" charset="0"/>
              </a:rPr>
              <a:t>:</a:t>
            </a:r>
          </a:p>
          <a:p>
            <a:pPr marL="0" indent="0">
              <a:spcBef>
                <a:spcPct val="50000"/>
              </a:spcBef>
              <a:buNone/>
            </a:pPr>
            <a:endParaRPr lang="en-US" dirty="0" smtClean="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If </a:t>
            </a:r>
            <a:r>
              <a:rPr lang="en-US" dirty="0">
                <a:latin typeface="Times New Roman" charset="0"/>
                <a:cs typeface="Times New Roman" charset="0"/>
              </a:rPr>
              <a:t>the source is moving away from the observer:</a:t>
            </a:r>
          </a:p>
          <a:p>
            <a:pPr marL="0" indent="0">
              <a:spcBef>
                <a:spcPct val="50000"/>
              </a:spcBef>
              <a:buNone/>
            </a:pP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12-7 Doppler Effect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450850" y="2404465"/>
            <a:ext cx="8311281" cy="1142420"/>
            <a:chOff x="450850" y="2496206"/>
            <a:chExt cx="8311281" cy="1142420"/>
          </a:xfrm>
        </p:grpSpPr>
        <p:pic>
          <p:nvPicPr>
            <p:cNvPr id="5" name="Picture 4" descr="12_KeyEquation_02A.jpg"/>
            <p:cNvPicPr>
              <a:picLocks noChangeAspect="1"/>
            </p:cNvPicPr>
            <p:nvPr/>
          </p:nvPicPr>
          <p:blipFill rotWithShape="1">
            <a:blip r:embed="rId2">
              <a:extLst>
                <a:ext uri="{28A0092B-C50C-407E-A947-70E740481C1C}">
                  <a14:useLocalDpi xmlns:a14="http://schemas.microsoft.com/office/drawing/2010/main" val="0"/>
                </a:ext>
              </a:extLst>
            </a:blip>
            <a:srcRect r="14439" b="11902"/>
            <a:stretch/>
          </p:blipFill>
          <p:spPr>
            <a:xfrm>
              <a:off x="450850" y="2496206"/>
              <a:ext cx="7038611" cy="1142420"/>
            </a:xfrm>
            <a:prstGeom prst="rect">
              <a:avLst/>
            </a:prstGeom>
          </p:spPr>
        </p:pic>
        <p:sp>
          <p:nvSpPr>
            <p:cNvPr id="7" name="TextBox 6"/>
            <p:cNvSpPr txBox="1"/>
            <p:nvPr/>
          </p:nvSpPr>
          <p:spPr>
            <a:xfrm>
              <a:off x="7822676" y="3228945"/>
              <a:ext cx="939455" cy="400110"/>
            </a:xfrm>
            <a:prstGeom prst="rect">
              <a:avLst/>
            </a:prstGeom>
            <a:noFill/>
          </p:spPr>
          <p:txBody>
            <a:bodyPr wrap="none" rtlCol="0">
              <a:spAutoFit/>
            </a:bodyPr>
            <a:lstStyle/>
            <a:p>
              <a:r>
                <a:rPr lang="en-US" sz="2000" dirty="0" smtClean="0">
                  <a:latin typeface="Times New Roman"/>
                  <a:cs typeface="Times New Roman"/>
                </a:rPr>
                <a:t>(12-2a)</a:t>
              </a:r>
              <a:endParaRPr lang="en-US" sz="2000" dirty="0">
                <a:latin typeface="Times New Roman"/>
                <a:cs typeface="Times New Roman"/>
              </a:endParaRPr>
            </a:p>
          </p:txBody>
        </p:sp>
      </p:grpSp>
      <p:grpSp>
        <p:nvGrpSpPr>
          <p:cNvPr id="11" name="Group 10"/>
          <p:cNvGrpSpPr/>
          <p:nvPr/>
        </p:nvGrpSpPr>
        <p:grpSpPr>
          <a:xfrm>
            <a:off x="450851" y="4927750"/>
            <a:ext cx="8325682" cy="1143780"/>
            <a:chOff x="450851" y="4927750"/>
            <a:chExt cx="8325682" cy="1143780"/>
          </a:xfrm>
        </p:grpSpPr>
        <p:pic>
          <p:nvPicPr>
            <p:cNvPr id="6" name="Picture 5" descr="12_KeyEquation_02B.jpg"/>
            <p:cNvPicPr>
              <a:picLocks noChangeAspect="1"/>
            </p:cNvPicPr>
            <p:nvPr/>
          </p:nvPicPr>
          <p:blipFill rotWithShape="1">
            <a:blip r:embed="rId3">
              <a:extLst>
                <a:ext uri="{28A0092B-C50C-407E-A947-70E740481C1C}">
                  <a14:useLocalDpi xmlns:a14="http://schemas.microsoft.com/office/drawing/2010/main" val="0"/>
                </a:ext>
              </a:extLst>
            </a:blip>
            <a:srcRect r="14396" b="11796"/>
            <a:stretch/>
          </p:blipFill>
          <p:spPr>
            <a:xfrm>
              <a:off x="450851" y="4927750"/>
              <a:ext cx="7042150" cy="1143780"/>
            </a:xfrm>
            <a:prstGeom prst="rect">
              <a:avLst/>
            </a:prstGeom>
          </p:spPr>
        </p:pic>
        <p:sp>
          <p:nvSpPr>
            <p:cNvPr id="8" name="TextBox 7"/>
            <p:cNvSpPr txBox="1"/>
            <p:nvPr/>
          </p:nvSpPr>
          <p:spPr>
            <a:xfrm>
              <a:off x="7822676" y="5655300"/>
              <a:ext cx="953857" cy="400110"/>
            </a:xfrm>
            <a:prstGeom prst="rect">
              <a:avLst/>
            </a:prstGeom>
            <a:noFill/>
          </p:spPr>
          <p:txBody>
            <a:bodyPr wrap="none" rtlCol="0">
              <a:spAutoFit/>
            </a:bodyPr>
            <a:lstStyle/>
            <a:p>
              <a:r>
                <a:rPr lang="en-US" sz="2000" dirty="0" smtClean="0">
                  <a:latin typeface="Times New Roman"/>
                  <a:cs typeface="Times New Roman"/>
                </a:rPr>
                <a:t>(12-2b)</a:t>
              </a:r>
              <a:endParaRPr lang="en-US" sz="2000" dirty="0">
                <a:latin typeface="Times New Roman"/>
                <a:cs typeface="Times New Roman"/>
              </a:endParaRPr>
            </a:p>
          </p:txBody>
        </p:sp>
      </p:grpSp>
    </p:spTree>
    <p:extLst>
      <p:ext uri="{BB962C8B-B14F-4D97-AF65-F5344CB8AC3E}">
        <p14:creationId xmlns:p14="http://schemas.microsoft.com/office/powerpoint/2010/main" val="27783787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249593" cy="4736531"/>
          </a:xfrm>
        </p:spPr>
        <p:txBody>
          <a:bodyPr/>
          <a:lstStyle/>
          <a:p>
            <a:pPr marL="0" indent="0">
              <a:spcBef>
                <a:spcPct val="50000"/>
              </a:spcBef>
              <a:buNone/>
            </a:pPr>
            <a:r>
              <a:rPr lang="en-US" dirty="0" smtClean="0">
                <a:latin typeface="Times New Roman" charset="0"/>
                <a:cs typeface="Times New Roman" charset="0"/>
              </a:rPr>
              <a:t>If </a:t>
            </a:r>
            <a:r>
              <a:rPr lang="en-US" dirty="0">
                <a:latin typeface="Times New Roman" charset="0"/>
                <a:cs typeface="Times New Roman" charset="0"/>
              </a:rPr>
              <a:t>the observer is moving with respect to the source, things are a bit different. The wavelength remains the same, but the wave speed is different for the observer.</a:t>
            </a:r>
          </a:p>
        </p:txBody>
      </p:sp>
      <p:sp>
        <p:nvSpPr>
          <p:cNvPr id="2" name="Title 1"/>
          <p:cNvSpPr>
            <a:spLocks noGrp="1"/>
          </p:cNvSpPr>
          <p:nvPr>
            <p:ph type="title"/>
          </p:nvPr>
        </p:nvSpPr>
        <p:spPr>
          <a:xfrm>
            <a:off x="457200" y="37389"/>
            <a:ext cx="8229600" cy="1110203"/>
          </a:xfrm>
        </p:spPr>
        <p:txBody>
          <a:bodyPr/>
          <a:lstStyle/>
          <a:p>
            <a:pPr>
              <a:spcBef>
                <a:spcPct val="50000"/>
              </a:spcBef>
            </a:pPr>
            <a:r>
              <a:rPr lang="en-US" dirty="0">
                <a:latin typeface="Times New Roman" charset="0"/>
                <a:cs typeface="Times New Roman" charset="0"/>
              </a:rPr>
              <a:t>12-7 Doppler Effect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2_21_Figure.jpg"/>
          <p:cNvPicPr>
            <a:picLocks noChangeAspect="1"/>
          </p:cNvPicPr>
          <p:nvPr/>
        </p:nvPicPr>
        <p:blipFill rotWithShape="1">
          <a:blip r:embed="rId2">
            <a:extLst>
              <a:ext uri="{28A0092B-C50C-407E-A947-70E740481C1C}">
                <a14:useLocalDpi xmlns:a14="http://schemas.microsoft.com/office/drawing/2010/main" val="0"/>
              </a:ext>
            </a:extLst>
          </a:blip>
          <a:srcRect b="6657"/>
          <a:stretch/>
        </p:blipFill>
        <p:spPr>
          <a:xfrm>
            <a:off x="430797" y="3429000"/>
            <a:ext cx="8278729" cy="2105526"/>
          </a:xfrm>
          <a:prstGeom prst="rect">
            <a:avLst/>
          </a:prstGeom>
        </p:spPr>
      </p:pic>
    </p:spTree>
    <p:extLst>
      <p:ext uri="{BB962C8B-B14F-4D97-AF65-F5344CB8AC3E}">
        <p14:creationId xmlns:p14="http://schemas.microsoft.com/office/powerpoint/2010/main" val="21444939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12-7 Doppler Effect</a:t>
            </a:r>
            <a:endParaRPr lang="en-US" dirty="0"/>
          </a:p>
        </p:txBody>
      </p:sp>
      <p:sp>
        <p:nvSpPr>
          <p:cNvPr id="3" name="Content Placeholder 2"/>
          <p:cNvSpPr>
            <a:spLocks noGrp="1"/>
          </p:cNvSpPr>
          <p:nvPr>
            <p:ph idx="1"/>
          </p:nvPr>
        </p:nvSpPr>
        <p:spPr>
          <a:xfrm>
            <a:off x="450850" y="1600200"/>
            <a:ext cx="8251729" cy="4525963"/>
          </a:xfrm>
        </p:spPr>
        <p:txBody>
          <a:bodyPr/>
          <a:lstStyle/>
          <a:p>
            <a:pPr marL="0" indent="0">
              <a:spcBef>
                <a:spcPct val="50000"/>
              </a:spcBef>
              <a:buNone/>
            </a:pPr>
            <a:r>
              <a:rPr lang="en-US" dirty="0">
                <a:latin typeface="Times New Roman" charset="0"/>
                <a:cs typeface="Times New Roman" charset="0"/>
              </a:rPr>
              <a:t>We find, for an observer moving towards a stationary source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And </a:t>
            </a:r>
            <a:r>
              <a:rPr lang="en-US" dirty="0">
                <a:latin typeface="Times New Roman" charset="0"/>
                <a:cs typeface="Times New Roman" charset="0"/>
              </a:rPr>
              <a:t>if it is moving away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0" name="Group 9"/>
          <p:cNvGrpSpPr/>
          <p:nvPr/>
        </p:nvGrpSpPr>
        <p:grpSpPr>
          <a:xfrm>
            <a:off x="1617583" y="5322180"/>
            <a:ext cx="7185686" cy="646328"/>
            <a:chOff x="1617583" y="5469238"/>
            <a:chExt cx="7185686" cy="646328"/>
          </a:xfrm>
        </p:grpSpPr>
        <p:pic>
          <p:nvPicPr>
            <p:cNvPr id="7" name="Picture 6" descr="12_KeyEquation_03B.jpg"/>
            <p:cNvPicPr>
              <a:picLocks noChangeAspect="1"/>
            </p:cNvPicPr>
            <p:nvPr/>
          </p:nvPicPr>
          <p:blipFill rotWithShape="1">
            <a:blip r:embed="rId2">
              <a:extLst>
                <a:ext uri="{28A0092B-C50C-407E-A947-70E740481C1C}">
                  <a14:useLocalDpi xmlns:a14="http://schemas.microsoft.com/office/drawing/2010/main" val="0"/>
                </a:ext>
              </a:extLst>
            </a:blip>
            <a:srcRect r="14752" b="17033"/>
            <a:stretch/>
          </p:blipFill>
          <p:spPr>
            <a:xfrm>
              <a:off x="1617583" y="5469238"/>
              <a:ext cx="6055892" cy="643192"/>
            </a:xfrm>
            <a:prstGeom prst="rect">
              <a:avLst/>
            </a:prstGeom>
          </p:spPr>
        </p:pic>
        <p:sp>
          <p:nvSpPr>
            <p:cNvPr id="8" name="TextBox 7"/>
            <p:cNvSpPr txBox="1"/>
            <p:nvPr/>
          </p:nvSpPr>
          <p:spPr>
            <a:xfrm>
              <a:off x="7849412" y="5715456"/>
              <a:ext cx="953857" cy="400110"/>
            </a:xfrm>
            <a:prstGeom prst="rect">
              <a:avLst/>
            </a:prstGeom>
            <a:noFill/>
          </p:spPr>
          <p:txBody>
            <a:bodyPr wrap="none" rtlCol="0">
              <a:spAutoFit/>
            </a:bodyPr>
            <a:lstStyle/>
            <a:p>
              <a:r>
                <a:rPr lang="en-US" sz="2000" dirty="0" smtClean="0">
                  <a:latin typeface="Times New Roman"/>
                  <a:cs typeface="Times New Roman"/>
                </a:rPr>
                <a:t>(12-3b)</a:t>
              </a:r>
              <a:endParaRPr lang="en-US" sz="2000" dirty="0">
                <a:latin typeface="Times New Roman"/>
                <a:cs typeface="Times New Roman"/>
              </a:endParaRPr>
            </a:p>
          </p:txBody>
        </p:sp>
      </p:grpSp>
      <p:grpSp>
        <p:nvGrpSpPr>
          <p:cNvPr id="11" name="Group 10"/>
          <p:cNvGrpSpPr/>
          <p:nvPr/>
        </p:nvGrpSpPr>
        <p:grpSpPr>
          <a:xfrm>
            <a:off x="450850" y="2673999"/>
            <a:ext cx="8352419" cy="1683617"/>
            <a:chOff x="450850" y="2627216"/>
            <a:chExt cx="8352419" cy="1683617"/>
          </a:xfrm>
        </p:grpSpPr>
        <p:pic>
          <p:nvPicPr>
            <p:cNvPr id="6" name="Picture 5" descr="12_KeyEquation_03A.jpg"/>
            <p:cNvPicPr>
              <a:picLocks noChangeAspect="1"/>
            </p:cNvPicPr>
            <p:nvPr/>
          </p:nvPicPr>
          <p:blipFill rotWithShape="1">
            <a:blip r:embed="rId3">
              <a:extLst>
                <a:ext uri="{28A0092B-C50C-407E-A947-70E740481C1C}">
                  <a14:useLocalDpi xmlns:a14="http://schemas.microsoft.com/office/drawing/2010/main" val="0"/>
                </a:ext>
              </a:extLst>
            </a:blip>
            <a:srcRect r="12171" b="8482"/>
            <a:stretch/>
          </p:blipFill>
          <p:spPr>
            <a:xfrm>
              <a:off x="450850" y="2627216"/>
              <a:ext cx="7312655" cy="1679397"/>
            </a:xfrm>
            <a:prstGeom prst="rect">
              <a:avLst/>
            </a:prstGeom>
          </p:spPr>
        </p:pic>
        <p:sp>
          <p:nvSpPr>
            <p:cNvPr id="9" name="TextBox 8"/>
            <p:cNvSpPr txBox="1"/>
            <p:nvPr/>
          </p:nvSpPr>
          <p:spPr>
            <a:xfrm>
              <a:off x="7849412" y="3910723"/>
              <a:ext cx="953857" cy="400110"/>
            </a:xfrm>
            <a:prstGeom prst="rect">
              <a:avLst/>
            </a:prstGeom>
            <a:noFill/>
          </p:spPr>
          <p:txBody>
            <a:bodyPr wrap="none" rtlCol="0">
              <a:spAutoFit/>
            </a:bodyPr>
            <a:lstStyle/>
            <a:p>
              <a:r>
                <a:rPr lang="en-US" sz="2000" dirty="0" smtClean="0">
                  <a:latin typeface="Times New Roman"/>
                  <a:cs typeface="Times New Roman"/>
                </a:rPr>
                <a:t>(12-3a)</a:t>
              </a:r>
              <a:endParaRPr lang="en-US" sz="2000" dirty="0">
                <a:latin typeface="Times New Roman"/>
                <a:cs typeface="Times New Roman"/>
              </a:endParaRPr>
            </a:p>
          </p:txBody>
        </p:sp>
      </p:grpSp>
    </p:spTree>
    <p:extLst>
      <p:ext uri="{BB962C8B-B14F-4D97-AF65-F5344CB8AC3E}">
        <p14:creationId xmlns:p14="http://schemas.microsoft.com/office/powerpoint/2010/main" val="30282776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12-8 Shock Waves and the Sonic </a:t>
            </a:r>
            <a:r>
              <a:rPr lang="en-US" dirty="0" smtClean="0">
                <a:latin typeface="Times New Roman" charset="0"/>
                <a:cs typeface="Times New Roman" charset="0"/>
              </a:rPr>
              <a:t>Boom</a:t>
            </a:r>
            <a:endParaRPr lang="en-US" dirty="0">
              <a:latin typeface="Times New Roman" charset="0"/>
              <a:cs typeface="Times New Roman" charset="0"/>
            </a:endParaRPr>
          </a:p>
        </p:txBody>
      </p:sp>
      <p:sp>
        <p:nvSpPr>
          <p:cNvPr id="3" name="Content Placeholder 2"/>
          <p:cNvSpPr>
            <a:spLocks noGrp="1"/>
          </p:cNvSpPr>
          <p:nvPr>
            <p:ph idx="1"/>
          </p:nvPr>
        </p:nvSpPr>
        <p:spPr>
          <a:xfrm>
            <a:off x="447676" y="1601928"/>
            <a:ext cx="8243888" cy="4525963"/>
          </a:xfrm>
        </p:spPr>
        <p:txBody>
          <a:bodyPr/>
          <a:lstStyle/>
          <a:p>
            <a:pPr marL="0" indent="0">
              <a:spcBef>
                <a:spcPct val="50000"/>
              </a:spcBef>
              <a:buNone/>
            </a:pPr>
            <a:r>
              <a:rPr lang="en-US" dirty="0">
                <a:latin typeface="Times New Roman" charset="0"/>
                <a:cs typeface="Times New Roman" charset="0"/>
              </a:rPr>
              <a:t>If a source is moving faster than the wave speed in a medium, waves cannot keep up and a shock wave is formed.</a:t>
            </a:r>
          </a:p>
          <a:p>
            <a:pPr marL="0" indent="0">
              <a:spcBef>
                <a:spcPct val="50000"/>
              </a:spcBef>
              <a:buNone/>
            </a:pPr>
            <a:r>
              <a:rPr lang="en-US" dirty="0">
                <a:latin typeface="Times New Roman" charset="0"/>
                <a:cs typeface="Times New Roman" charset="0"/>
              </a:rPr>
              <a:t>The angle of the cone is: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7" name="Group 6"/>
          <p:cNvGrpSpPr/>
          <p:nvPr/>
        </p:nvGrpSpPr>
        <p:grpSpPr>
          <a:xfrm>
            <a:off x="764680" y="3814599"/>
            <a:ext cx="2806078" cy="764085"/>
            <a:chOff x="149733" y="3908178"/>
            <a:chExt cx="2806078" cy="764085"/>
          </a:xfrm>
        </p:grpSpPr>
        <p:pic>
          <p:nvPicPr>
            <p:cNvPr id="6" name="Picture 5" descr="12_KeyEquation_05.jpg"/>
            <p:cNvPicPr>
              <a:picLocks noChangeAspect="1"/>
            </p:cNvPicPr>
            <p:nvPr/>
          </p:nvPicPr>
          <p:blipFill rotWithShape="1">
            <a:blip r:embed="rId2">
              <a:extLst>
                <a:ext uri="{28A0092B-C50C-407E-A947-70E740481C1C}">
                  <a14:useLocalDpi xmlns:a14="http://schemas.microsoft.com/office/drawing/2010/main" val="0"/>
                </a:ext>
              </a:extLst>
            </a:blip>
            <a:srcRect r="78211" b="17538"/>
            <a:stretch/>
          </p:blipFill>
          <p:spPr>
            <a:xfrm>
              <a:off x="149733" y="3908178"/>
              <a:ext cx="1862214" cy="764085"/>
            </a:xfrm>
            <a:prstGeom prst="rect">
              <a:avLst/>
            </a:prstGeom>
          </p:spPr>
        </p:pic>
        <p:sp>
          <p:nvSpPr>
            <p:cNvPr id="8" name="TextBox 7"/>
            <p:cNvSpPr txBox="1"/>
            <p:nvPr/>
          </p:nvSpPr>
          <p:spPr>
            <a:xfrm>
              <a:off x="2130194" y="4084490"/>
              <a:ext cx="825617" cy="400110"/>
            </a:xfrm>
            <a:prstGeom prst="rect">
              <a:avLst/>
            </a:prstGeom>
            <a:noFill/>
          </p:spPr>
          <p:txBody>
            <a:bodyPr wrap="none" rtlCol="0">
              <a:spAutoFit/>
            </a:bodyPr>
            <a:lstStyle/>
            <a:p>
              <a:r>
                <a:rPr lang="en-US" sz="2000" dirty="0" smtClean="0">
                  <a:latin typeface="Times New Roman"/>
                  <a:cs typeface="Times New Roman"/>
                </a:rPr>
                <a:t>(12-5)</a:t>
              </a:r>
              <a:endParaRPr lang="en-US" sz="2000" dirty="0">
                <a:latin typeface="Times New Roman"/>
                <a:cs typeface="Times New Roman"/>
              </a:endParaRPr>
            </a:p>
          </p:txBody>
        </p:sp>
      </p:grpSp>
      <p:pic>
        <p:nvPicPr>
          <p:cNvPr id="9" name="Picture 8" descr="12_23_Figure.jpg"/>
          <p:cNvPicPr>
            <a:picLocks noChangeAspect="1"/>
          </p:cNvPicPr>
          <p:nvPr/>
        </p:nvPicPr>
        <p:blipFill rotWithShape="1">
          <a:blip r:embed="rId3">
            <a:extLst>
              <a:ext uri="{28A0092B-C50C-407E-A947-70E740481C1C}">
                <a14:useLocalDpi xmlns:a14="http://schemas.microsoft.com/office/drawing/2010/main" val="0"/>
              </a:ext>
            </a:extLst>
          </a:blip>
          <a:srcRect b="2335"/>
          <a:stretch/>
        </p:blipFill>
        <p:spPr>
          <a:xfrm>
            <a:off x="4869614" y="2740794"/>
            <a:ext cx="3453062" cy="3682733"/>
          </a:xfrm>
          <a:prstGeom prst="rect">
            <a:avLst/>
          </a:prstGeom>
        </p:spPr>
      </p:pic>
    </p:spTree>
    <p:extLst>
      <p:ext uri="{BB962C8B-B14F-4D97-AF65-F5344CB8AC3E}">
        <p14:creationId xmlns:p14="http://schemas.microsoft.com/office/powerpoint/2010/main" val="9971056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12</a:t>
            </a:r>
            <a:endParaRPr lang="en-US" dirty="0"/>
          </a:p>
        </p:txBody>
      </p:sp>
      <p:sp>
        <p:nvSpPr>
          <p:cNvPr id="3" name="Content Placeholder 2"/>
          <p:cNvSpPr>
            <a:spLocks noGrp="1"/>
          </p:cNvSpPr>
          <p:nvPr>
            <p:ph idx="1"/>
          </p:nvPr>
        </p:nvSpPr>
        <p:spPr>
          <a:xfrm>
            <a:off x="457200" y="1599899"/>
            <a:ext cx="8229600" cy="5320365"/>
          </a:xfrm>
        </p:spPr>
        <p:txBody>
          <a:bodyPr/>
          <a:lstStyle/>
          <a:p>
            <a:pPr>
              <a:spcBef>
                <a:spcPct val="50000"/>
              </a:spcBef>
              <a:buFontTx/>
              <a:buChar char="•"/>
            </a:pPr>
            <a:r>
              <a:rPr lang="en-US" dirty="0">
                <a:latin typeface="Times New Roman" charset="0"/>
                <a:cs typeface="Times New Roman" charset="0"/>
              </a:rPr>
              <a:t>Characteristics of Sound</a:t>
            </a:r>
          </a:p>
          <a:p>
            <a:pPr>
              <a:spcBef>
                <a:spcPct val="50000"/>
              </a:spcBef>
              <a:buFontTx/>
              <a:buChar char="•"/>
            </a:pPr>
            <a:r>
              <a:rPr lang="en-US" dirty="0" smtClean="0">
                <a:latin typeface="Times New Roman" charset="0"/>
                <a:cs typeface="Times New Roman" charset="0"/>
              </a:rPr>
              <a:t>Intensity </a:t>
            </a:r>
            <a:r>
              <a:rPr lang="en-US" dirty="0">
                <a:latin typeface="Times New Roman" charset="0"/>
                <a:cs typeface="Times New Roman" charset="0"/>
              </a:rPr>
              <a:t>of Sound: Decibels</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Ear and Its Response; Loudness</a:t>
            </a:r>
          </a:p>
          <a:p>
            <a:pPr>
              <a:spcBef>
                <a:spcPct val="50000"/>
              </a:spcBef>
              <a:buFontTx/>
              <a:buChar char="•"/>
            </a:pPr>
            <a:r>
              <a:rPr lang="en-US" dirty="0" smtClean="0">
                <a:latin typeface="Times New Roman" charset="0"/>
                <a:cs typeface="Times New Roman" charset="0"/>
              </a:rPr>
              <a:t>Sources </a:t>
            </a:r>
            <a:r>
              <a:rPr lang="en-US" dirty="0">
                <a:latin typeface="Times New Roman" charset="0"/>
                <a:cs typeface="Times New Roman" charset="0"/>
              </a:rPr>
              <a:t>of Sound: Vibrating Strings and Air Columns</a:t>
            </a:r>
          </a:p>
          <a:p>
            <a:pPr>
              <a:spcBef>
                <a:spcPct val="50000"/>
              </a:spcBef>
              <a:buFontTx/>
              <a:buChar char="•"/>
            </a:pPr>
            <a:r>
              <a:rPr lang="en-US" dirty="0" smtClean="0">
                <a:latin typeface="Times New Roman" charset="0"/>
                <a:cs typeface="Times New Roman" charset="0"/>
              </a:rPr>
              <a:t>Quality </a:t>
            </a:r>
            <a:r>
              <a:rPr lang="en-US" dirty="0">
                <a:latin typeface="Times New Roman" charset="0"/>
                <a:cs typeface="Times New Roman" charset="0"/>
              </a:rPr>
              <a:t>of Sound, and Noise; Superposition</a:t>
            </a:r>
          </a:p>
          <a:p>
            <a:pPr>
              <a:spcBef>
                <a:spcPct val="50000"/>
              </a:spcBef>
              <a:buFontTx/>
              <a:buChar char="•"/>
            </a:pPr>
            <a:r>
              <a:rPr lang="en-US" dirty="0" smtClean="0">
                <a:latin typeface="Times New Roman" charset="0"/>
                <a:cs typeface="Times New Roman" charset="0"/>
              </a:rPr>
              <a:t>Interference </a:t>
            </a:r>
            <a:r>
              <a:rPr lang="en-US" dirty="0">
                <a:latin typeface="Times New Roman" charset="0"/>
                <a:cs typeface="Times New Roman" charset="0"/>
              </a:rPr>
              <a:t>of Sound Waves; Beats</a:t>
            </a:r>
          </a:p>
          <a:p>
            <a:pPr>
              <a:spcBef>
                <a:spcPct val="50000"/>
              </a:spcBef>
              <a:buFontTx/>
              <a:buChar char="•"/>
            </a:pPr>
            <a:r>
              <a:rPr lang="en-US" dirty="0" smtClean="0">
                <a:latin typeface="Times New Roman" charset="0"/>
                <a:cs typeface="Times New Roman" charset="0"/>
              </a:rPr>
              <a:t>Doppler Effect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12-8 Shock Waves and the Sonic Boom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02627"/>
            <a:ext cx="8234362" cy="1392292"/>
          </a:xfrm>
        </p:spPr>
        <p:txBody>
          <a:bodyPr/>
          <a:lstStyle/>
          <a:p>
            <a:pPr marL="0" indent="0">
              <a:spcBef>
                <a:spcPct val="50000"/>
              </a:spcBef>
              <a:buNone/>
            </a:pPr>
            <a:r>
              <a:rPr lang="en-US" dirty="0">
                <a:latin typeface="Times New Roman" charset="0"/>
                <a:cs typeface="Times New Roman" charset="0"/>
              </a:rPr>
              <a:t>Shock waves are </a:t>
            </a:r>
            <a:r>
              <a:rPr lang="en-US" dirty="0" smtClean="0">
                <a:latin typeface="Times New Roman" charset="0"/>
                <a:cs typeface="Times New Roman" charset="0"/>
              </a:rPr>
              <a:t>analogous</a:t>
            </a:r>
            <a:br>
              <a:rPr lang="en-US" dirty="0" smtClean="0">
                <a:latin typeface="Times New Roman" charset="0"/>
                <a:cs typeface="Times New Roman" charset="0"/>
              </a:rPr>
            </a:br>
            <a:r>
              <a:rPr lang="en-US" dirty="0" smtClean="0">
                <a:latin typeface="Times New Roman" charset="0"/>
                <a:cs typeface="Times New Roman" charset="0"/>
              </a:rPr>
              <a:t>to </a:t>
            </a:r>
            <a:r>
              <a:rPr lang="en-US" dirty="0">
                <a:latin typeface="Times New Roman" charset="0"/>
                <a:cs typeface="Times New Roman" charset="0"/>
              </a:rPr>
              <a:t>the bow waves </a:t>
            </a:r>
            <a:r>
              <a:rPr lang="en-US" dirty="0" smtClean="0">
                <a:latin typeface="Times New Roman" charset="0"/>
                <a:cs typeface="Times New Roman" charset="0"/>
              </a:rPr>
              <a:t>produced</a:t>
            </a:r>
            <a:br>
              <a:rPr lang="en-US" dirty="0" smtClean="0">
                <a:latin typeface="Times New Roman" charset="0"/>
                <a:cs typeface="Times New Roman" charset="0"/>
              </a:rPr>
            </a:br>
            <a:r>
              <a:rPr lang="en-US" dirty="0" smtClean="0">
                <a:latin typeface="Times New Roman" charset="0"/>
                <a:cs typeface="Times New Roman" charset="0"/>
              </a:rPr>
              <a:t>by </a:t>
            </a:r>
            <a:r>
              <a:rPr lang="en-US" dirty="0">
                <a:latin typeface="Times New Roman" charset="0"/>
                <a:cs typeface="Times New Roman" charset="0"/>
              </a:rPr>
              <a:t>a boat going faster </a:t>
            </a:r>
            <a:r>
              <a:rPr lang="en-US" dirty="0" smtClean="0">
                <a:latin typeface="Times New Roman" charset="0"/>
                <a:cs typeface="Times New Roman" charset="0"/>
              </a:rPr>
              <a:t>than</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wave speed in water</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2_24_Figure.jpg"/>
          <p:cNvPicPr>
            <a:picLocks noChangeAspect="1"/>
          </p:cNvPicPr>
          <p:nvPr/>
        </p:nvPicPr>
        <p:blipFill rotWithShape="1">
          <a:blip r:embed="rId2">
            <a:extLst>
              <a:ext uri="{28A0092B-C50C-407E-A947-70E740481C1C}">
                <a14:useLocalDpi xmlns:a14="http://schemas.microsoft.com/office/drawing/2010/main" val="0"/>
              </a:ext>
            </a:extLst>
          </a:blip>
          <a:srcRect b="3932"/>
          <a:stretch/>
        </p:blipFill>
        <p:spPr>
          <a:xfrm>
            <a:off x="4544335" y="1691641"/>
            <a:ext cx="4198778" cy="4190464"/>
          </a:xfrm>
          <a:prstGeom prst="rect">
            <a:avLst/>
          </a:prstGeom>
        </p:spPr>
      </p:pic>
    </p:spTree>
    <p:extLst>
      <p:ext uri="{BB962C8B-B14F-4D97-AF65-F5344CB8AC3E}">
        <p14:creationId xmlns:p14="http://schemas.microsoft.com/office/powerpoint/2010/main" val="34806155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12-8 Shock Waves and the Sonic </a:t>
            </a:r>
            <a:r>
              <a:rPr lang="en-US" dirty="0" smtClean="0">
                <a:latin typeface="Times New Roman" charset="0"/>
                <a:cs typeface="Times New Roman" charset="0"/>
              </a:rPr>
              <a:t>Boom</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2_25_Figure.jpg"/>
          <p:cNvPicPr>
            <a:picLocks noChangeAspect="1"/>
          </p:cNvPicPr>
          <p:nvPr/>
        </p:nvPicPr>
        <p:blipFill rotWithShape="1">
          <a:blip r:embed="rId2">
            <a:extLst>
              <a:ext uri="{28A0092B-C50C-407E-A947-70E740481C1C}">
                <a14:useLocalDpi xmlns:a14="http://schemas.microsoft.com/office/drawing/2010/main" val="0"/>
              </a:ext>
            </a:extLst>
          </a:blip>
          <a:srcRect b="2945"/>
          <a:stretch/>
        </p:blipFill>
        <p:spPr>
          <a:xfrm>
            <a:off x="3235158" y="1719071"/>
            <a:ext cx="5507955" cy="4778094"/>
          </a:xfrm>
          <a:prstGeom prst="rect">
            <a:avLst/>
          </a:prstGeom>
        </p:spPr>
      </p:pic>
      <p:sp>
        <p:nvSpPr>
          <p:cNvPr id="3" name="Content Placeholder 2"/>
          <p:cNvSpPr>
            <a:spLocks noGrp="1"/>
          </p:cNvSpPr>
          <p:nvPr>
            <p:ph idx="1"/>
          </p:nvPr>
        </p:nvSpPr>
        <p:spPr>
          <a:xfrm>
            <a:off x="457201" y="1600200"/>
            <a:ext cx="8239124" cy="4525963"/>
          </a:xfrm>
        </p:spPr>
        <p:txBody>
          <a:bodyPr/>
          <a:lstStyle/>
          <a:p>
            <a:pPr marL="0" indent="0">
              <a:spcBef>
                <a:spcPct val="50000"/>
              </a:spcBef>
              <a:buNone/>
            </a:pPr>
            <a:r>
              <a:rPr lang="en-US" dirty="0">
                <a:latin typeface="Times New Roman" charset="0"/>
                <a:cs typeface="Times New Roman" charset="0"/>
              </a:rPr>
              <a:t>Aircraft exceeding the </a:t>
            </a:r>
            <a:r>
              <a:rPr lang="en-US" dirty="0" smtClean="0">
                <a:latin typeface="Times New Roman" charset="0"/>
                <a:cs typeface="Times New Roman" charset="0"/>
              </a:rPr>
              <a:t>speed</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sound in air </a:t>
            </a:r>
            <a:r>
              <a:rPr lang="en-US" dirty="0" smtClean="0">
                <a:latin typeface="Times New Roman" charset="0"/>
                <a:cs typeface="Times New Roman" charset="0"/>
              </a:rPr>
              <a:t>will produce</a:t>
            </a:r>
            <a:br>
              <a:rPr lang="en-US" dirty="0" smtClean="0">
                <a:latin typeface="Times New Roman" charset="0"/>
                <a:cs typeface="Times New Roman" charset="0"/>
              </a:rPr>
            </a:br>
            <a:r>
              <a:rPr lang="en-US" dirty="0" smtClean="0">
                <a:latin typeface="Times New Roman" charset="0"/>
                <a:cs typeface="Times New Roman" charset="0"/>
              </a:rPr>
              <a:t>two </a:t>
            </a:r>
            <a:r>
              <a:rPr lang="en-US" dirty="0">
                <a:latin typeface="Times New Roman" charset="0"/>
                <a:cs typeface="Times New Roman" charset="0"/>
              </a:rPr>
              <a:t>sonic booms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one </a:t>
            </a:r>
            <a:r>
              <a:rPr lang="en-US" dirty="0">
                <a:latin typeface="Times New Roman" charset="0"/>
                <a:cs typeface="Times New Roman" charset="0"/>
              </a:rPr>
              <a:t>from the </a:t>
            </a:r>
            <a:r>
              <a:rPr lang="en-US" dirty="0" smtClean="0">
                <a:latin typeface="Times New Roman" charset="0"/>
                <a:cs typeface="Times New Roman" charset="0"/>
              </a:rPr>
              <a:t>front</a:t>
            </a:r>
            <a:br>
              <a:rPr lang="en-US" dirty="0" smtClean="0">
                <a:latin typeface="Times New Roman" charset="0"/>
                <a:cs typeface="Times New Roman" charset="0"/>
              </a:rPr>
            </a:br>
            <a:r>
              <a:rPr lang="en-US" dirty="0" smtClean="0">
                <a:latin typeface="Times New Roman" charset="0"/>
                <a:cs typeface="Times New Roman" charset="0"/>
              </a:rPr>
              <a:t>and</a:t>
            </a:r>
            <a:r>
              <a:rPr lang="en-US" dirty="0">
                <a:latin typeface="Times New Roman" charset="0"/>
                <a:cs typeface="Times New Roman" charset="0"/>
              </a:rPr>
              <a:t> </a:t>
            </a:r>
            <a:r>
              <a:rPr lang="en-US" dirty="0" smtClean="0">
                <a:latin typeface="Times New Roman" charset="0"/>
                <a:cs typeface="Times New Roman" charset="0"/>
              </a:rPr>
              <a:t>one from</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tail.</a:t>
            </a:r>
          </a:p>
        </p:txBody>
      </p:sp>
    </p:spTree>
    <p:extLst>
      <p:ext uri="{BB962C8B-B14F-4D97-AF65-F5344CB8AC3E}">
        <p14:creationId xmlns:p14="http://schemas.microsoft.com/office/powerpoint/2010/main" val="2795444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12-9 Applications: Sonar, Ultrasound, and Medical </a:t>
            </a:r>
            <a:r>
              <a:rPr lang="en-US" dirty="0" smtClean="0">
                <a:latin typeface="Times New Roman" charset="0"/>
                <a:cs typeface="Times New Roman" charset="0"/>
              </a:rPr>
              <a:t>Imaging</a:t>
            </a:r>
            <a:endParaRPr lang="en-US" dirty="0">
              <a:latin typeface="Times New Roman" charset="0"/>
              <a:cs typeface="Times New Roman" charset="0"/>
            </a:endParaRPr>
          </a:p>
        </p:txBody>
      </p:sp>
      <p:sp>
        <p:nvSpPr>
          <p:cNvPr id="3" name="Content Placeholder 2"/>
          <p:cNvSpPr>
            <a:spLocks noGrp="1"/>
          </p:cNvSpPr>
          <p:nvPr>
            <p:ph idx="1"/>
          </p:nvPr>
        </p:nvSpPr>
        <p:spPr>
          <a:xfrm>
            <a:off x="457201" y="1600848"/>
            <a:ext cx="8234362" cy="4525963"/>
          </a:xfrm>
        </p:spPr>
        <p:txBody>
          <a:bodyPr/>
          <a:lstStyle/>
          <a:p>
            <a:pPr marL="0" indent="0">
              <a:spcBef>
                <a:spcPct val="50000"/>
              </a:spcBef>
              <a:buNone/>
            </a:pPr>
            <a:r>
              <a:rPr lang="en-US" dirty="0">
                <a:latin typeface="Times New Roman" charset="0"/>
                <a:cs typeface="Times New Roman" charset="0"/>
              </a:rPr>
              <a:t>Sonar is used to locate objects underwater by measuring the time it takes a sound pulse to reflect back to the receiver.</a:t>
            </a:r>
          </a:p>
          <a:p>
            <a:pPr marL="0" indent="0">
              <a:spcBef>
                <a:spcPct val="50000"/>
              </a:spcBef>
              <a:buNone/>
            </a:pPr>
            <a:r>
              <a:rPr lang="en-US" dirty="0">
                <a:latin typeface="Times New Roman" charset="0"/>
                <a:cs typeface="Times New Roman" charset="0"/>
              </a:rPr>
              <a:t>Similar techniques can be used to learn about the internal structure of the Earth.</a:t>
            </a:r>
          </a:p>
          <a:p>
            <a:pPr marL="0" indent="0">
              <a:spcBef>
                <a:spcPct val="50000"/>
              </a:spcBef>
              <a:buNone/>
            </a:pPr>
            <a:r>
              <a:rPr lang="en-US" dirty="0">
                <a:latin typeface="Times New Roman" charset="0"/>
                <a:cs typeface="Times New Roman" charset="0"/>
              </a:rPr>
              <a:t>Sonar usually uses ultrasound waves, as the shorter wavelengths are less likely to be diffracted by obstacles.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29281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12-9 Applications: Sonar, Ultrasound, and Medical Imaging</a:t>
            </a:r>
          </a:p>
        </p:txBody>
      </p:sp>
      <p:sp>
        <p:nvSpPr>
          <p:cNvPr id="3" name="Content Placeholder 2"/>
          <p:cNvSpPr>
            <a:spLocks noGrp="1"/>
          </p:cNvSpPr>
          <p:nvPr>
            <p:ph idx="1"/>
          </p:nvPr>
        </p:nvSpPr>
        <p:spPr>
          <a:xfrm>
            <a:off x="5347367" y="1600200"/>
            <a:ext cx="3533157" cy="4525963"/>
          </a:xfrm>
        </p:spPr>
        <p:txBody>
          <a:bodyPr/>
          <a:lstStyle/>
          <a:p>
            <a:pPr marL="0" indent="0">
              <a:spcBef>
                <a:spcPct val="50000"/>
              </a:spcBef>
              <a:buNone/>
            </a:pPr>
            <a:r>
              <a:rPr lang="en-US" dirty="0">
                <a:latin typeface="Times New Roman" charset="0"/>
                <a:cs typeface="Times New Roman" charset="0"/>
              </a:rPr>
              <a:t>Ultrasound is also used for medical imaging. Repeated traces are made as the transducer is moved, and a complete picture is built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12_27_Figure.jpg"/>
          <p:cNvPicPr>
            <a:picLocks noChangeAspect="1"/>
          </p:cNvPicPr>
          <p:nvPr/>
        </p:nvPicPr>
        <p:blipFill rotWithShape="1">
          <a:blip r:embed="rId2">
            <a:extLst>
              <a:ext uri="{28A0092B-C50C-407E-A947-70E740481C1C}">
                <a14:useLocalDpi xmlns:a14="http://schemas.microsoft.com/office/drawing/2010/main" val="0"/>
              </a:ext>
            </a:extLst>
          </a:blip>
          <a:srcRect b="2335"/>
          <a:stretch/>
        </p:blipFill>
        <p:spPr>
          <a:xfrm>
            <a:off x="417430" y="1711426"/>
            <a:ext cx="4711961" cy="4518259"/>
          </a:xfrm>
          <a:prstGeom prst="rect">
            <a:avLst/>
          </a:prstGeom>
        </p:spPr>
      </p:pic>
    </p:spTree>
    <p:extLst>
      <p:ext uri="{BB962C8B-B14F-4D97-AF65-F5344CB8AC3E}">
        <p14:creationId xmlns:p14="http://schemas.microsoft.com/office/powerpoint/2010/main" val="8457757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42299" cy="4525963"/>
          </a:xfrm>
        </p:spPr>
        <p:txBody>
          <a:bodyPr/>
          <a:lstStyle/>
          <a:p>
            <a:pPr marL="0" indent="0">
              <a:spcBef>
                <a:spcPct val="50000"/>
              </a:spcBef>
              <a:buNone/>
            </a:pPr>
            <a:r>
              <a:rPr lang="en-US" dirty="0">
                <a:latin typeface="Times New Roman" charset="0"/>
                <a:cs typeface="Times New Roman" charset="0"/>
              </a:rPr>
              <a:t>Modern high-resolution ultrasound can produce very detailed images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12-9 Applications: Sonar, Ultrasound, and Medical Imaging</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2_26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082" y="2752022"/>
            <a:ext cx="3537485" cy="3544504"/>
          </a:xfrm>
          <a:prstGeom prst="rect">
            <a:avLst/>
          </a:prstGeom>
        </p:spPr>
      </p:pic>
    </p:spTree>
    <p:extLst>
      <p:ext uri="{BB962C8B-B14F-4D97-AF65-F5344CB8AC3E}">
        <p14:creationId xmlns:p14="http://schemas.microsoft.com/office/powerpoint/2010/main" val="13752922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12</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a:spcBef>
                <a:spcPct val="50000"/>
              </a:spcBef>
              <a:buFontTx/>
              <a:buChar char="•"/>
            </a:pPr>
            <a:r>
              <a:rPr lang="en-US" dirty="0">
                <a:latin typeface="Times New Roman" charset="0"/>
                <a:cs typeface="Times New Roman" charset="0"/>
              </a:rPr>
              <a:t>Sound is a longitudinal wave in a medium.</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pitch of the sound depends on the frequency.</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loudness of the sound depends on the intensity and also on the sensitivity of the ear.</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strings on stringed instruments produce a fundamental tone whose wavelength is twice the length of the string; there are also various harmonics present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1078664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12</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a:spcBef>
                <a:spcPct val="50000"/>
              </a:spcBef>
              <a:buFontTx/>
              <a:buChar char="•"/>
            </a:pPr>
            <a:r>
              <a:rPr lang="en-US" dirty="0">
                <a:latin typeface="Times New Roman" charset="0"/>
                <a:cs typeface="Times New Roman" charset="0"/>
              </a:rPr>
              <a:t>Wind instruments have a vibrating column of air when played. If the tube is open, the fundamental is twice its length; if it is closed the fundamental is four times the tube length.</a:t>
            </a:r>
          </a:p>
          <a:p>
            <a:pPr>
              <a:spcBef>
                <a:spcPct val="50000"/>
              </a:spcBef>
              <a:buFontTx/>
              <a:buChar char="•"/>
            </a:pPr>
            <a:r>
              <a:rPr lang="en-US" dirty="0" smtClean="0">
                <a:latin typeface="Times New Roman" charset="0"/>
                <a:cs typeface="Times New Roman" charset="0"/>
              </a:rPr>
              <a:t>Sound </a:t>
            </a:r>
            <a:r>
              <a:rPr lang="en-US" dirty="0">
                <a:latin typeface="Times New Roman" charset="0"/>
                <a:cs typeface="Times New Roman" charset="0"/>
              </a:rPr>
              <a:t>waves exhibit interference; if two sounds are at slightly different frequencies they produce beats.</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Doppler effect is the shift in frequency of a sound due to motion of the source or the observer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3451029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Units of Chapter 12</a:t>
            </a:r>
          </a:p>
        </p:txBody>
      </p:sp>
      <p:sp>
        <p:nvSpPr>
          <p:cNvPr id="3" name="Content Placeholder 2"/>
          <p:cNvSpPr>
            <a:spLocks noGrp="1"/>
          </p:cNvSpPr>
          <p:nvPr>
            <p:ph idx="1"/>
          </p:nvPr>
        </p:nvSpPr>
        <p:spPr>
          <a:xfrm>
            <a:off x="457200" y="1600308"/>
            <a:ext cx="8229600" cy="4525963"/>
          </a:xfrm>
        </p:spPr>
        <p:txBody>
          <a:bodyPr rIns="0"/>
          <a:lstStyle/>
          <a:p>
            <a:pPr>
              <a:spcBef>
                <a:spcPct val="50000"/>
              </a:spcBef>
              <a:buFontTx/>
              <a:buChar char="•"/>
            </a:pPr>
            <a:r>
              <a:rPr lang="en-US" dirty="0">
                <a:latin typeface="Times New Roman" charset="0"/>
                <a:cs typeface="Times New Roman" charset="0"/>
              </a:rPr>
              <a:t>Shock Waves and the Sonic Boom</a:t>
            </a:r>
          </a:p>
          <a:p>
            <a:pPr>
              <a:spcBef>
                <a:spcPct val="50000"/>
              </a:spcBef>
              <a:buFontTx/>
              <a:buChar char="•"/>
            </a:pPr>
            <a:r>
              <a:rPr lang="en-US" dirty="0" smtClean="0">
                <a:latin typeface="Times New Roman" charset="0"/>
                <a:cs typeface="Times New Roman" charset="0"/>
              </a:rPr>
              <a:t>Applications</a:t>
            </a:r>
            <a:r>
              <a:rPr lang="en-US" dirty="0">
                <a:latin typeface="Times New Roman" charset="0"/>
                <a:cs typeface="Times New Roman" charset="0"/>
              </a:rPr>
              <a:t>: Sonar, Ultrasound, and Medical Imaging</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15575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12-1 Characteristics of </a:t>
            </a:r>
            <a:r>
              <a:rPr lang="en-US" dirty="0" smtClean="0">
                <a:latin typeface="Times New Roman" charset="0"/>
                <a:cs typeface="Times New Roman" charset="0"/>
              </a:rPr>
              <a:t>Sound</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4500" y="1600200"/>
            <a:ext cx="8242299" cy="4525963"/>
          </a:xfrm>
        </p:spPr>
        <p:txBody>
          <a:bodyPr/>
          <a:lstStyle/>
          <a:p>
            <a:pPr marL="0" indent="0">
              <a:spcBef>
                <a:spcPct val="50000"/>
              </a:spcBef>
              <a:buNone/>
            </a:pPr>
            <a:r>
              <a:rPr lang="en-US" dirty="0">
                <a:latin typeface="Times New Roman" charset="0"/>
                <a:cs typeface="Times New Roman" charset="0"/>
              </a:rPr>
              <a:t>Sound can travel through any kind of matter, but not through a vacuum</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The speed of sound is </a:t>
            </a:r>
            <a:r>
              <a:rPr lang="en-US" dirty="0" smtClean="0">
                <a:latin typeface="Times New Roman" charset="0"/>
                <a:cs typeface="Times New Roman" charset="0"/>
              </a:rPr>
              <a:t>different</a:t>
            </a:r>
            <a:br>
              <a:rPr lang="en-US" dirty="0" smtClean="0">
                <a:latin typeface="Times New Roman" charset="0"/>
                <a:cs typeface="Times New Roman" charset="0"/>
              </a:rPr>
            </a:br>
            <a:r>
              <a:rPr lang="en-US" dirty="0" smtClean="0">
                <a:latin typeface="Times New Roman" charset="0"/>
                <a:cs typeface="Times New Roman" charset="0"/>
              </a:rPr>
              <a:t>in </a:t>
            </a:r>
            <a:r>
              <a:rPr lang="en-US" dirty="0">
                <a:latin typeface="Times New Roman" charset="0"/>
                <a:cs typeface="Times New Roman" charset="0"/>
              </a:rPr>
              <a:t>different materials; in general</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it </a:t>
            </a:r>
            <a:r>
              <a:rPr lang="en-US" dirty="0">
                <a:latin typeface="Times New Roman" charset="0"/>
                <a:cs typeface="Times New Roman" charset="0"/>
              </a:rPr>
              <a:t>is slowest in gases, faster </a:t>
            </a:r>
            <a:r>
              <a:rPr lang="en-US" dirty="0" smtClean="0">
                <a:latin typeface="Times New Roman" charset="0"/>
                <a:cs typeface="Times New Roman" charset="0"/>
              </a:rPr>
              <a:t>in</a:t>
            </a:r>
            <a:br>
              <a:rPr lang="en-US" dirty="0" smtClean="0">
                <a:latin typeface="Times New Roman" charset="0"/>
                <a:cs typeface="Times New Roman" charset="0"/>
              </a:rPr>
            </a:br>
            <a:r>
              <a:rPr lang="en-US" dirty="0" smtClean="0">
                <a:latin typeface="Times New Roman" charset="0"/>
                <a:cs typeface="Times New Roman" charset="0"/>
              </a:rPr>
              <a:t>liquids</a:t>
            </a:r>
            <a:r>
              <a:rPr lang="en-US" dirty="0">
                <a:latin typeface="Times New Roman" charset="0"/>
                <a:cs typeface="Times New Roman" charset="0"/>
              </a:rPr>
              <a:t>, and fastest in solids.</a:t>
            </a:r>
          </a:p>
          <a:p>
            <a:pPr marL="0" indent="0">
              <a:spcBef>
                <a:spcPct val="50000"/>
              </a:spcBef>
              <a:buNone/>
            </a:pPr>
            <a:r>
              <a:rPr lang="en-US" dirty="0">
                <a:latin typeface="Times New Roman" charset="0"/>
                <a:cs typeface="Times New Roman" charset="0"/>
              </a:rPr>
              <a:t>The speed depends </a:t>
            </a:r>
            <a:r>
              <a:rPr lang="en-US" dirty="0" smtClean="0">
                <a:latin typeface="Times New Roman" charset="0"/>
                <a:cs typeface="Times New Roman" charset="0"/>
              </a:rPr>
              <a:t>somewhat</a:t>
            </a:r>
            <a:br>
              <a:rPr lang="en-US" dirty="0" smtClean="0">
                <a:latin typeface="Times New Roman" charset="0"/>
                <a:cs typeface="Times New Roman" charset="0"/>
              </a:rPr>
            </a:br>
            <a:r>
              <a:rPr lang="en-US" dirty="0" smtClean="0">
                <a:latin typeface="Times New Roman" charset="0"/>
                <a:cs typeface="Times New Roman" charset="0"/>
              </a:rPr>
              <a:t>on </a:t>
            </a:r>
            <a:r>
              <a:rPr lang="en-US" dirty="0">
                <a:latin typeface="Times New Roman" charset="0"/>
                <a:cs typeface="Times New Roman" charset="0"/>
              </a:rPr>
              <a:t>temperature, especially </a:t>
            </a:r>
            <a:r>
              <a:rPr lang="en-US" dirty="0" smtClean="0">
                <a:latin typeface="Times New Roman" charset="0"/>
                <a:cs typeface="Times New Roman" charset="0"/>
              </a:rPr>
              <a:t>for</a:t>
            </a:r>
            <a:br>
              <a:rPr lang="en-US" dirty="0" smtClean="0">
                <a:latin typeface="Times New Roman" charset="0"/>
                <a:cs typeface="Times New Roman" charset="0"/>
              </a:rPr>
            </a:br>
            <a:r>
              <a:rPr lang="en-US" dirty="0" smtClean="0">
                <a:latin typeface="Times New Roman" charset="0"/>
                <a:cs typeface="Times New Roman" charset="0"/>
              </a:rPr>
              <a:t>gases.</a:t>
            </a:r>
            <a:endParaRPr lang="en-US" dirty="0">
              <a:latin typeface="Times New Roman" charset="0"/>
              <a:cs typeface="Times New Roman" charset="0"/>
            </a:endParaRPr>
          </a:p>
        </p:txBody>
      </p:sp>
      <p:pic>
        <p:nvPicPr>
          <p:cNvPr id="6" name="Picture 5" descr="12_01_Table.jpg"/>
          <p:cNvPicPr>
            <a:picLocks noChangeAspect="1"/>
          </p:cNvPicPr>
          <p:nvPr/>
        </p:nvPicPr>
        <p:blipFill rotWithShape="1">
          <a:blip r:embed="rId2">
            <a:extLst>
              <a:ext uri="{28A0092B-C50C-407E-A947-70E740481C1C}">
                <a14:useLocalDpi xmlns:a14="http://schemas.microsoft.com/office/drawing/2010/main" val="0"/>
              </a:ext>
            </a:extLst>
          </a:blip>
          <a:srcRect b="2230"/>
          <a:stretch/>
        </p:blipFill>
        <p:spPr>
          <a:xfrm>
            <a:off x="5524687" y="2225623"/>
            <a:ext cx="2928851" cy="4159142"/>
          </a:xfrm>
          <a:prstGeom prst="rect">
            <a:avLst/>
          </a:prstGeom>
        </p:spPr>
      </p:pic>
    </p:spTree>
    <p:extLst>
      <p:ext uri="{BB962C8B-B14F-4D97-AF65-F5344CB8AC3E}">
        <p14:creationId xmlns:p14="http://schemas.microsoft.com/office/powerpoint/2010/main" val="1660478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5078"/>
          </a:xfrm>
        </p:spPr>
        <p:txBody>
          <a:bodyPr/>
          <a:lstStyle/>
          <a:p>
            <a:pPr marL="0" indent="0">
              <a:spcBef>
                <a:spcPct val="50000"/>
              </a:spcBef>
              <a:buNone/>
            </a:pPr>
            <a:r>
              <a:rPr lang="en-US" dirty="0">
                <a:latin typeface="Times New Roman" charset="0"/>
                <a:cs typeface="Times New Roman" charset="0"/>
              </a:rPr>
              <a:t>Loudness: related to intensity of the sound wave</a:t>
            </a:r>
          </a:p>
          <a:p>
            <a:pPr marL="0" indent="0">
              <a:spcBef>
                <a:spcPct val="50000"/>
              </a:spcBef>
              <a:buNone/>
            </a:pPr>
            <a:r>
              <a:rPr lang="en-US" dirty="0">
                <a:latin typeface="Times New Roman" charset="0"/>
                <a:cs typeface="Times New Roman" charset="0"/>
              </a:rPr>
              <a:t>Pitch: related to frequency.</a:t>
            </a:r>
          </a:p>
          <a:p>
            <a:pPr marL="0" indent="0">
              <a:spcBef>
                <a:spcPct val="50000"/>
              </a:spcBef>
              <a:buNone/>
            </a:pPr>
            <a:r>
              <a:rPr lang="en-US" dirty="0">
                <a:latin typeface="Times New Roman" charset="0"/>
                <a:cs typeface="Times New Roman" charset="0"/>
              </a:rPr>
              <a:t>Audible range: about 20 Hz to 20,000 Hz; upper limit decreases with age</a:t>
            </a:r>
          </a:p>
          <a:p>
            <a:pPr marL="0" indent="0">
              <a:spcBef>
                <a:spcPct val="50000"/>
              </a:spcBef>
              <a:buNone/>
            </a:pPr>
            <a:r>
              <a:rPr lang="en-US" dirty="0">
                <a:latin typeface="Times New Roman" charset="0"/>
                <a:cs typeface="Times New Roman" charset="0"/>
              </a:rPr>
              <a:t>Ultrasound: above 20,000 Hz; see ultrasonic camera focusing </a:t>
            </a:r>
            <a:r>
              <a:rPr lang="en-US" dirty="0" smtClean="0">
                <a:latin typeface="Times New Roman" charset="0"/>
                <a:cs typeface="Times New Roman" charset="0"/>
              </a:rPr>
              <a:t>below</a:t>
            </a:r>
          </a:p>
          <a:p>
            <a:pPr marL="0" indent="0">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Infrasound:</a:t>
            </a:r>
            <a:br>
              <a:rPr lang="en-US" dirty="0" smtClean="0">
                <a:latin typeface="Times New Roman" charset="0"/>
                <a:cs typeface="Times New Roman" charset="0"/>
              </a:rPr>
            </a:br>
            <a:r>
              <a:rPr lang="en-US" dirty="0" smtClean="0">
                <a:latin typeface="Times New Roman" charset="0"/>
                <a:cs typeface="Times New Roman" charset="0"/>
              </a:rPr>
              <a:t>below </a:t>
            </a:r>
            <a:r>
              <a:rPr lang="en-US" dirty="0">
                <a:latin typeface="Times New Roman" charset="0"/>
                <a:cs typeface="Times New Roman" charset="0"/>
              </a:rPr>
              <a:t>20 </a:t>
            </a:r>
            <a:r>
              <a:rPr lang="en-US" dirty="0" smtClean="0">
                <a:latin typeface="Times New Roman" charset="0"/>
                <a:cs typeface="Times New Roman" charset="0"/>
              </a:rPr>
              <a:t>Hz</a:t>
            </a:r>
          </a:p>
          <a:p>
            <a:pPr marL="0" indent="0">
              <a:spcBef>
                <a:spcPct val="50000"/>
              </a:spcBef>
              <a:buNone/>
            </a:pP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12-1 Characteristics of Sound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2_01_Figure.jpg"/>
          <p:cNvPicPr>
            <a:picLocks noChangeAspect="1"/>
          </p:cNvPicPr>
          <p:nvPr/>
        </p:nvPicPr>
        <p:blipFill rotWithShape="1">
          <a:blip r:embed="rId2">
            <a:extLst>
              <a:ext uri="{28A0092B-C50C-407E-A947-70E740481C1C}">
                <a14:useLocalDpi xmlns:a14="http://schemas.microsoft.com/office/drawing/2010/main" val="0"/>
              </a:ext>
            </a:extLst>
          </a:blip>
          <a:srcRect b="7153"/>
          <a:stretch/>
        </p:blipFill>
        <p:spPr>
          <a:xfrm>
            <a:off x="3703716" y="4536498"/>
            <a:ext cx="4486656" cy="1907419"/>
          </a:xfrm>
          <a:prstGeom prst="rect">
            <a:avLst/>
          </a:prstGeom>
        </p:spPr>
      </p:pic>
    </p:spTree>
    <p:extLst>
      <p:ext uri="{BB962C8B-B14F-4D97-AF65-F5344CB8AC3E}">
        <p14:creationId xmlns:p14="http://schemas.microsoft.com/office/powerpoint/2010/main" val="1869381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12-2 Intensity of Sound: </a:t>
            </a:r>
            <a:r>
              <a:rPr lang="en-US" dirty="0" smtClean="0">
                <a:latin typeface="Times New Roman" charset="0"/>
                <a:cs typeface="Times New Roman" charset="0"/>
              </a:rPr>
              <a:t>Decibels</a:t>
            </a:r>
            <a:endParaRPr lang="en-US" dirty="0">
              <a:latin typeface="Times New Roman" charset="0"/>
              <a:cs typeface="Times New Roman" charset="0"/>
            </a:endParaRPr>
          </a:p>
        </p:txBody>
      </p:sp>
      <p:sp>
        <p:nvSpPr>
          <p:cNvPr id="3" name="Content Placeholder 2"/>
          <p:cNvSpPr>
            <a:spLocks noGrp="1"/>
          </p:cNvSpPr>
          <p:nvPr>
            <p:ph idx="1"/>
          </p:nvPr>
        </p:nvSpPr>
        <p:spPr>
          <a:xfrm>
            <a:off x="4369728" y="1600200"/>
            <a:ext cx="4317071" cy="4806244"/>
          </a:xfrm>
        </p:spPr>
        <p:txBody>
          <a:bodyPr/>
          <a:lstStyle/>
          <a:p>
            <a:pPr marL="0" indent="0">
              <a:buNone/>
            </a:pPr>
            <a:r>
              <a:rPr lang="en-US" dirty="0">
                <a:latin typeface="Times New Roman" charset="0"/>
                <a:cs typeface="Times New Roman" charset="0"/>
              </a:rPr>
              <a:t>The intensity of a wave is the energy transported per unit time across a unit area.</a:t>
            </a:r>
          </a:p>
          <a:p>
            <a:pPr marL="0" indent="0">
              <a:buNone/>
            </a:pPr>
            <a:r>
              <a:rPr lang="en-US" dirty="0">
                <a:latin typeface="Times New Roman" charset="0"/>
                <a:cs typeface="Times New Roman" charset="0"/>
              </a:rPr>
              <a:t>The human ear can detect sounds with an intensity as low as </a:t>
            </a:r>
            <a:r>
              <a:rPr lang="en-US" dirty="0" smtClean="0">
                <a:latin typeface="Times New Roman" charset="0"/>
                <a:cs typeface="Times New Roman" charset="0"/>
              </a:rPr>
              <a:t>10</a:t>
            </a:r>
            <a:r>
              <a:rPr lang="en-US" baseline="30000" dirty="0" smtClean="0">
                <a:latin typeface="Times New Roman" charset="0"/>
                <a:cs typeface="Times New Roman" charset="0"/>
              </a:rPr>
              <a:t>−12</a:t>
            </a:r>
            <a:r>
              <a:rPr lang="en-US" dirty="0" smtClean="0">
                <a:latin typeface="Times New Roman" charset="0"/>
                <a:cs typeface="Times New Roman" charset="0"/>
              </a:rPr>
              <a:t> </a:t>
            </a:r>
            <a:r>
              <a:rPr lang="en-US" dirty="0">
                <a:latin typeface="Times New Roman" charset="0"/>
                <a:cs typeface="Times New Roman" charset="0"/>
              </a:rPr>
              <a:t>W/m</a:t>
            </a:r>
            <a:r>
              <a:rPr lang="en-US" baseline="30000" dirty="0">
                <a:latin typeface="Times New Roman" charset="0"/>
                <a:cs typeface="Times New Roman" charset="0"/>
              </a:rPr>
              <a:t>2</a:t>
            </a:r>
            <a:r>
              <a:rPr lang="en-US" dirty="0">
                <a:latin typeface="Times New Roman" charset="0"/>
                <a:cs typeface="Times New Roman" charset="0"/>
              </a:rPr>
              <a:t> and as high as 1 W/m</a:t>
            </a:r>
            <a:r>
              <a:rPr lang="en-US" baseline="30000" dirty="0">
                <a:latin typeface="Times New Roman" charset="0"/>
                <a:cs typeface="Times New Roman" charset="0"/>
              </a:rPr>
              <a:t>2</a:t>
            </a:r>
            <a:r>
              <a:rPr lang="en-US" dirty="0">
                <a:latin typeface="Times New Roman" charset="0"/>
                <a:cs typeface="Times New Roman" charset="0"/>
              </a:rPr>
              <a:t>.</a:t>
            </a:r>
          </a:p>
          <a:p>
            <a:pPr marL="0" indent="0">
              <a:buNone/>
            </a:pPr>
            <a:r>
              <a:rPr lang="en-US" dirty="0">
                <a:latin typeface="Times New Roman" charset="0"/>
                <a:cs typeface="Times New Roman" charset="0"/>
              </a:rPr>
              <a:t>Perceived loudness, however, is not proportional to the intensity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2_02_Table.jpg"/>
          <p:cNvPicPr>
            <a:picLocks noChangeAspect="1"/>
          </p:cNvPicPr>
          <p:nvPr/>
        </p:nvPicPr>
        <p:blipFill rotWithShape="1">
          <a:blip r:embed="rId2">
            <a:extLst>
              <a:ext uri="{28A0092B-C50C-407E-A947-70E740481C1C}">
                <a14:useLocalDpi xmlns:a14="http://schemas.microsoft.com/office/drawing/2010/main" val="0"/>
              </a:ext>
            </a:extLst>
          </a:blip>
          <a:srcRect b="2430"/>
          <a:stretch/>
        </p:blipFill>
        <p:spPr>
          <a:xfrm>
            <a:off x="417188" y="1665763"/>
            <a:ext cx="3450821" cy="4710308"/>
          </a:xfrm>
          <a:prstGeom prst="rect">
            <a:avLst/>
          </a:prstGeom>
        </p:spPr>
      </p:pic>
    </p:spTree>
    <p:extLst>
      <p:ext uri="{BB962C8B-B14F-4D97-AF65-F5344CB8AC3E}">
        <p14:creationId xmlns:p14="http://schemas.microsoft.com/office/powerpoint/2010/main" val="2137971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12-2 Intensity of Sound: </a:t>
            </a:r>
            <a:r>
              <a:rPr lang="en-US" dirty="0" smtClean="0">
                <a:latin typeface="Times New Roman" charset="0"/>
                <a:cs typeface="Times New Roman" charset="0"/>
              </a:rPr>
              <a:t>Decibels</a:t>
            </a:r>
            <a:endParaRPr lang="en-US" dirty="0"/>
          </a:p>
        </p:txBody>
      </p:sp>
      <p:sp>
        <p:nvSpPr>
          <p:cNvPr id="3" name="Content Placeholder 2"/>
          <p:cNvSpPr>
            <a:spLocks noGrp="1"/>
          </p:cNvSpPr>
          <p:nvPr>
            <p:ph idx="1"/>
          </p:nvPr>
        </p:nvSpPr>
        <p:spPr>
          <a:xfrm>
            <a:off x="444500" y="1597818"/>
            <a:ext cx="8244973" cy="4886158"/>
          </a:xfrm>
        </p:spPr>
        <p:txBody>
          <a:bodyPr/>
          <a:lstStyle/>
          <a:p>
            <a:pPr marL="0" indent="0">
              <a:spcBef>
                <a:spcPct val="50000"/>
              </a:spcBef>
              <a:buNone/>
            </a:pPr>
            <a:r>
              <a:rPr lang="en-US" dirty="0">
                <a:latin typeface="Times New Roman" charset="0"/>
                <a:cs typeface="Times New Roman" charset="0"/>
              </a:rPr>
              <a:t>The loudness of a sound is much more closely related to the logarithm of the intensity. </a:t>
            </a:r>
          </a:p>
          <a:p>
            <a:pPr marL="0" indent="0">
              <a:spcBef>
                <a:spcPct val="50000"/>
              </a:spcBef>
              <a:buNone/>
            </a:pPr>
            <a:r>
              <a:rPr lang="en-US" dirty="0">
                <a:latin typeface="Times New Roman" charset="0"/>
                <a:cs typeface="Times New Roman" charset="0"/>
              </a:rPr>
              <a:t>Sound level is measured in decibels (dB) and is defined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i="1" dirty="0" smtClean="0">
              <a:latin typeface="Times New Roman" charset="0"/>
              <a:cs typeface="Times New Roman" charset="0"/>
            </a:endParaRPr>
          </a:p>
          <a:p>
            <a:pPr marL="0" indent="0">
              <a:spcBef>
                <a:spcPct val="50000"/>
              </a:spcBef>
              <a:buNone/>
            </a:pPr>
            <a:r>
              <a:rPr lang="en-US" i="1" dirty="0" smtClean="0">
                <a:latin typeface="Times New Roman" charset="0"/>
                <a:cs typeface="Times New Roman" charset="0"/>
              </a:rPr>
              <a:t>I</a:t>
            </a:r>
            <a:r>
              <a:rPr lang="en-US" baseline="-25000" dirty="0" smtClean="0">
                <a:latin typeface="Times New Roman" charset="0"/>
                <a:cs typeface="Times New Roman" charset="0"/>
              </a:rPr>
              <a:t>0</a:t>
            </a:r>
            <a:r>
              <a:rPr lang="en-US" dirty="0" smtClean="0">
                <a:latin typeface="Times New Roman" charset="0"/>
                <a:cs typeface="Times New Roman" charset="0"/>
              </a:rPr>
              <a:t> </a:t>
            </a:r>
            <a:r>
              <a:rPr lang="en-US" dirty="0">
                <a:latin typeface="Times New Roman" charset="0"/>
                <a:cs typeface="Times New Roman" charset="0"/>
              </a:rPr>
              <a:t>is taken to be the threshold of hearing:</a:t>
            </a:r>
          </a:p>
          <a:p>
            <a:pPr marL="0" indent="0" algn="ctr">
              <a:spcBef>
                <a:spcPct val="50000"/>
              </a:spcBef>
              <a:buNone/>
            </a:pPr>
            <a:r>
              <a:rPr lang="en-US" i="1" dirty="0">
                <a:latin typeface="Times New Roman" charset="0"/>
                <a:cs typeface="Times New Roman" charset="0"/>
              </a:rPr>
              <a:t>I</a:t>
            </a:r>
            <a:r>
              <a:rPr lang="en-US" baseline="-25000" dirty="0">
                <a:latin typeface="Times New Roman" charset="0"/>
                <a:cs typeface="Times New Roman" charset="0"/>
              </a:rPr>
              <a:t>0</a:t>
            </a:r>
            <a:r>
              <a:rPr lang="en-US" dirty="0">
                <a:latin typeface="Times New Roman" charset="0"/>
                <a:cs typeface="Times New Roman" charset="0"/>
              </a:rPr>
              <a:t> </a:t>
            </a:r>
            <a:r>
              <a:rPr lang="en-US" dirty="0" smtClean="0">
                <a:latin typeface="Times New Roman" charset="0"/>
                <a:cs typeface="Times New Roman" charset="0"/>
              </a:rPr>
              <a:t>= </a:t>
            </a:r>
            <a:r>
              <a:rPr lang="en-US" dirty="0">
                <a:latin typeface="Times New Roman" charset="0"/>
                <a:cs typeface="Times New Roman" charset="0"/>
              </a:rPr>
              <a:t>1.0 </a:t>
            </a:r>
            <a:r>
              <a:rPr lang="en-US" dirty="0" smtClean="0">
                <a:latin typeface="Times New Roman" charset="0"/>
                <a:cs typeface="Times New Roman" charset="0"/>
              </a:rPr>
              <a:t>× 10</a:t>
            </a:r>
            <a:r>
              <a:rPr lang="en-US" baseline="30000" dirty="0" smtClean="0">
                <a:latin typeface="Times New Roman" charset="0"/>
                <a:cs typeface="Times New Roman" charset="0"/>
              </a:rPr>
              <a:t>−12</a:t>
            </a:r>
            <a:r>
              <a:rPr lang="en-US" dirty="0" smtClean="0">
                <a:latin typeface="Times New Roman" charset="0"/>
                <a:cs typeface="Times New Roman" charset="0"/>
              </a:rPr>
              <a:t> </a:t>
            </a:r>
            <a:r>
              <a:rPr lang="en-US" dirty="0">
                <a:latin typeface="Times New Roman" charset="0"/>
                <a:cs typeface="Times New Roman" charset="0"/>
              </a:rPr>
              <a:t>W/m</a:t>
            </a:r>
            <a:r>
              <a:rPr lang="en-US" baseline="30000" dirty="0">
                <a:latin typeface="Times New Roman" charset="0"/>
                <a:cs typeface="Times New Roman" charset="0"/>
              </a:rPr>
              <a:t>2</a:t>
            </a: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2573695" y="3530464"/>
            <a:ext cx="4007133" cy="749806"/>
            <a:chOff x="2573695" y="3530464"/>
            <a:chExt cx="4007133" cy="749806"/>
          </a:xfrm>
        </p:grpSpPr>
        <p:pic>
          <p:nvPicPr>
            <p:cNvPr id="6" name="Picture 5" descr="12_KeyEquation_01.jpg"/>
            <p:cNvPicPr>
              <a:picLocks noChangeAspect="1"/>
            </p:cNvPicPr>
            <p:nvPr/>
          </p:nvPicPr>
          <p:blipFill rotWithShape="1">
            <a:blip r:embed="rId2">
              <a:extLst>
                <a:ext uri="{28A0092B-C50C-407E-A947-70E740481C1C}">
                  <a14:useLocalDpi xmlns:a14="http://schemas.microsoft.com/office/drawing/2010/main" val="0"/>
                </a:ext>
              </a:extLst>
            </a:blip>
            <a:srcRect r="64147" b="17450"/>
            <a:stretch/>
          </p:blipFill>
          <p:spPr>
            <a:xfrm>
              <a:off x="2573695" y="3530464"/>
              <a:ext cx="3064240" cy="749806"/>
            </a:xfrm>
            <a:prstGeom prst="rect">
              <a:avLst/>
            </a:prstGeom>
          </p:spPr>
        </p:pic>
        <p:sp>
          <p:nvSpPr>
            <p:cNvPr id="7" name="TextBox 6"/>
            <p:cNvSpPr txBox="1"/>
            <p:nvPr/>
          </p:nvSpPr>
          <p:spPr>
            <a:xfrm>
              <a:off x="5755211" y="3683325"/>
              <a:ext cx="825617" cy="400110"/>
            </a:xfrm>
            <a:prstGeom prst="rect">
              <a:avLst/>
            </a:prstGeom>
            <a:noFill/>
          </p:spPr>
          <p:txBody>
            <a:bodyPr wrap="none" rtlCol="0">
              <a:spAutoFit/>
            </a:bodyPr>
            <a:lstStyle/>
            <a:p>
              <a:r>
                <a:rPr lang="en-US" sz="2000" dirty="0" smtClean="0">
                  <a:latin typeface="Times New Roman"/>
                  <a:cs typeface="Times New Roman"/>
                </a:rPr>
                <a:t>(12-1)</a:t>
              </a:r>
              <a:endParaRPr lang="en-US" sz="2000" dirty="0">
                <a:latin typeface="Times New Roman"/>
                <a:cs typeface="Times New Roman"/>
              </a:endParaRPr>
            </a:p>
          </p:txBody>
        </p:sp>
      </p:grpSp>
    </p:spTree>
    <p:extLst>
      <p:ext uri="{BB962C8B-B14F-4D97-AF65-F5344CB8AC3E}">
        <p14:creationId xmlns:p14="http://schemas.microsoft.com/office/powerpoint/2010/main" val="2639452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_04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594596"/>
            <a:ext cx="3452808" cy="3592786"/>
          </a:xfrm>
          <a:prstGeom prst="rect">
            <a:avLst/>
          </a:prstGeom>
        </p:spPr>
      </p:pic>
      <p:sp>
        <p:nvSpPr>
          <p:cNvPr id="2" name="Title 1"/>
          <p:cNvSpPr>
            <a:spLocks noGrp="1"/>
          </p:cNvSpPr>
          <p:nvPr>
            <p:ph type="title"/>
          </p:nvPr>
        </p:nvSpPr>
        <p:spPr/>
        <p:txBody>
          <a:bodyPr/>
          <a:lstStyle/>
          <a:p>
            <a:r>
              <a:rPr lang="en-US" dirty="0">
                <a:latin typeface="Times New Roman" charset="0"/>
                <a:cs typeface="Times New Roman" charset="0"/>
              </a:rPr>
              <a:t>12-2 Intensity of Sound: </a:t>
            </a:r>
            <a:r>
              <a:rPr lang="en-US" dirty="0" smtClean="0">
                <a:latin typeface="Times New Roman" charset="0"/>
                <a:cs typeface="Times New Roman" charset="0"/>
              </a:rPr>
              <a:t>Decibels</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4500" y="1637374"/>
            <a:ext cx="8398711" cy="4868612"/>
          </a:xfrm>
        </p:spPr>
        <p:txBody>
          <a:bodyPr>
            <a:normAutofit lnSpcReduction="10000"/>
          </a:bodyPr>
          <a:lstStyle/>
          <a:p>
            <a:pPr marL="0" indent="0">
              <a:buNone/>
              <a:tabLst>
                <a:tab pos="3876675" algn="l"/>
              </a:tabLst>
            </a:pPr>
            <a:r>
              <a:rPr lang="en-US" dirty="0" smtClean="0">
                <a:latin typeface="Times New Roman" charset="0"/>
                <a:cs typeface="Times New Roman" charset="0"/>
              </a:rPr>
              <a:t>	An </a:t>
            </a:r>
            <a:r>
              <a:rPr lang="en-US" dirty="0">
                <a:latin typeface="Times New Roman" charset="0"/>
                <a:cs typeface="Times New Roman" charset="0"/>
              </a:rPr>
              <a:t>increase in sound level </a:t>
            </a:r>
            <a:r>
              <a:rPr lang="en-US" dirty="0" smtClean="0">
                <a:latin typeface="Times New Roman" charset="0"/>
                <a:cs typeface="Times New Roman" charset="0"/>
              </a:rPr>
              <a:t>of</a:t>
            </a:r>
            <a:br>
              <a:rPr lang="en-US" dirty="0" smtClean="0">
                <a:latin typeface="Times New Roman" charset="0"/>
                <a:cs typeface="Times New Roman" charset="0"/>
              </a:rPr>
            </a:br>
            <a:r>
              <a:rPr lang="en-US" dirty="0" smtClean="0">
                <a:latin typeface="Times New Roman" charset="0"/>
                <a:cs typeface="Times New Roman" charset="0"/>
              </a:rPr>
              <a:t>	3 dB</a:t>
            </a:r>
            <a:r>
              <a:rPr lang="en-US" dirty="0">
                <a:latin typeface="Times New Roman" charset="0"/>
                <a:cs typeface="Times New Roman" charset="0"/>
              </a:rPr>
              <a:t>, which is a doubling in </a:t>
            </a:r>
            <a:r>
              <a:rPr lang="en-US" dirty="0" smtClean="0">
                <a:latin typeface="Times New Roman" charset="0"/>
                <a:cs typeface="Times New Roman" charset="0"/>
              </a:rPr>
              <a:t>	intensity</a:t>
            </a:r>
            <a:r>
              <a:rPr lang="en-US" dirty="0">
                <a:latin typeface="Times New Roman" charset="0"/>
                <a:cs typeface="Times New Roman" charset="0"/>
              </a:rPr>
              <a:t>, is a very small </a:t>
            </a:r>
            <a:r>
              <a:rPr lang="en-US" dirty="0" smtClean="0">
                <a:latin typeface="Times New Roman" charset="0"/>
                <a:cs typeface="Times New Roman" charset="0"/>
              </a:rPr>
              <a:t>	change </a:t>
            </a:r>
            <a:r>
              <a:rPr lang="en-US" dirty="0">
                <a:latin typeface="Times New Roman" charset="0"/>
                <a:cs typeface="Times New Roman" charset="0"/>
              </a:rPr>
              <a:t>in loudness.</a:t>
            </a:r>
          </a:p>
          <a:p>
            <a:pPr marL="0" indent="0">
              <a:buNone/>
              <a:tabLst>
                <a:tab pos="3876675" algn="l"/>
              </a:tabLst>
            </a:pPr>
            <a:r>
              <a:rPr lang="en-US" dirty="0" smtClean="0">
                <a:latin typeface="Times New Roman" charset="0"/>
                <a:cs typeface="Times New Roman" charset="0"/>
              </a:rPr>
              <a:t>	In </a:t>
            </a:r>
            <a:r>
              <a:rPr lang="en-US" dirty="0">
                <a:latin typeface="Times New Roman" charset="0"/>
                <a:cs typeface="Times New Roman" charset="0"/>
              </a:rPr>
              <a:t>open areas, </a:t>
            </a:r>
            <a:r>
              <a:rPr lang="en-US" dirty="0" smtClean="0">
                <a:latin typeface="Times New Roman" charset="0"/>
                <a:cs typeface="Times New Roman" charset="0"/>
              </a:rPr>
              <a:t>the intensity</a:t>
            </a:r>
            <a:br>
              <a:rPr lang="en-US" dirty="0" smtClean="0">
                <a:latin typeface="Times New Roman" charset="0"/>
                <a:cs typeface="Times New Roman" charset="0"/>
              </a:rPr>
            </a:br>
            <a:r>
              <a:rPr lang="en-US" dirty="0" smtClean="0">
                <a:latin typeface="Times New Roman" charset="0"/>
                <a:cs typeface="Times New Roman" charset="0"/>
              </a:rPr>
              <a:t>	of sound diminishes with 	distance</a:t>
            </a:r>
            <a:r>
              <a:rPr lang="en-US" dirty="0">
                <a:latin typeface="Times New Roman" charset="0"/>
                <a:cs typeface="Times New Roman" charset="0"/>
              </a:rPr>
              <a:t>:</a:t>
            </a:r>
          </a:p>
          <a:p>
            <a:pPr marL="0" indent="0">
              <a:buNone/>
              <a:tabLst>
                <a:tab pos="3876675" algn="l"/>
                <a:tab pos="5483225" algn="l"/>
              </a:tabLst>
            </a:pPr>
            <a:r>
              <a:rPr lang="en-US" i="1" dirty="0" smtClean="0">
                <a:latin typeface="Times New Roman" charset="0"/>
                <a:cs typeface="Times New Roman" charset="0"/>
              </a:rPr>
              <a:t>		I</a:t>
            </a:r>
            <a:r>
              <a:rPr lang="en-US" dirty="0" smtClean="0">
                <a:latin typeface="Times New Roman" charset="0"/>
                <a:cs typeface="Times New Roman" charset="0"/>
              </a:rPr>
              <a:t> </a:t>
            </a:r>
            <a:r>
              <a:rPr lang="en-US" dirty="0" smtClean="0">
                <a:latin typeface="Times New Roman" charset="0"/>
                <a:cs typeface="Times New Roman" charset="0"/>
                <a:sym typeface="Symbol" charset="0"/>
              </a:rPr>
              <a:t>∝ </a:t>
            </a:r>
            <a:r>
              <a:rPr lang="en-US" dirty="0">
                <a:latin typeface="Times New Roman" charset="0"/>
                <a:cs typeface="Times New Roman" charset="0"/>
                <a:sym typeface="Symbol" charset="0"/>
              </a:rPr>
              <a:t>1/</a:t>
            </a:r>
            <a:r>
              <a:rPr lang="en-US" i="1" dirty="0" smtClean="0">
                <a:latin typeface="Times New Roman" charset="0"/>
                <a:cs typeface="Times New Roman" charset="0"/>
                <a:sym typeface="Symbol" charset="0"/>
              </a:rPr>
              <a:t>r</a:t>
            </a:r>
            <a:r>
              <a:rPr lang="en-US" baseline="30000" dirty="0" smtClean="0">
                <a:latin typeface="Times New Roman" charset="0"/>
                <a:cs typeface="Times New Roman" charset="0"/>
                <a:sym typeface="Symbol" charset="0"/>
              </a:rPr>
              <a:t>2</a:t>
            </a:r>
            <a:br>
              <a:rPr lang="en-US" baseline="30000" dirty="0" smtClean="0">
                <a:latin typeface="Times New Roman" charset="0"/>
                <a:cs typeface="Times New Roman" charset="0"/>
                <a:sym typeface="Symbol" charset="0"/>
              </a:rPr>
            </a:br>
            <a:endParaRPr lang="en-US" baseline="30000" dirty="0">
              <a:latin typeface="Times New Roman" charset="0"/>
              <a:cs typeface="Times New Roman" charset="0"/>
            </a:endParaRPr>
          </a:p>
          <a:p>
            <a:pPr marL="0" indent="0">
              <a:buNone/>
              <a:tabLst>
                <a:tab pos="3876675" algn="l"/>
              </a:tabLst>
            </a:pPr>
            <a:r>
              <a:rPr lang="en-US" dirty="0">
                <a:latin typeface="Times New Roman" charset="0"/>
                <a:cs typeface="Times New Roman" charset="0"/>
              </a:rPr>
              <a:t>However, in enclosed spaces this is complicated by reflections, and if sound travels through air the higher frequencies get preferentially absorbed.</a:t>
            </a:r>
          </a:p>
          <a:p>
            <a:pPr marL="0" indent="0">
              <a:buNone/>
              <a:tabLst>
                <a:tab pos="3876675" algn="l"/>
              </a:tabLst>
            </a:pPr>
            <a:endParaRPr lang="en-US" dirty="0">
              <a:latin typeface="Times New Roman" charset="0"/>
              <a:cs typeface="Times New Roman" charset="0"/>
            </a:endParaRPr>
          </a:p>
        </p:txBody>
      </p:sp>
    </p:spTree>
    <p:extLst>
      <p:ext uri="{BB962C8B-B14F-4D97-AF65-F5344CB8AC3E}">
        <p14:creationId xmlns:p14="http://schemas.microsoft.com/office/powerpoint/2010/main" val="4125049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2211</TotalTime>
  <Words>1528</Words>
  <Application>Microsoft Macintosh PowerPoint</Application>
  <PresentationFormat>On-screen Show (4:3)</PresentationFormat>
  <Paragraphs>154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Chapter 12 Sound</vt:lpstr>
      <vt:lpstr>Contents of Chapter 12</vt:lpstr>
      <vt:lpstr>Units of Chapter 12</vt:lpstr>
      <vt:lpstr>12-1 Characteristics of Sound</vt:lpstr>
      <vt:lpstr>12-1 Characteristics of Sound</vt:lpstr>
      <vt:lpstr>12-2 Intensity of Sound: Decibels</vt:lpstr>
      <vt:lpstr>12-2 Intensity of Sound: Decibels</vt:lpstr>
      <vt:lpstr>12-2 Intensity of Sound: Decibels</vt:lpstr>
      <vt:lpstr>12-3 The Ear and Its Response; Loudness</vt:lpstr>
      <vt:lpstr>12-3 The Ear and Its Response; Loudness</vt:lpstr>
      <vt:lpstr>12-3 The Ear and Its Response; Loudness</vt:lpstr>
      <vt:lpstr>12-4 Sources of Sound: Vibrating Strings and Air Columns</vt:lpstr>
      <vt:lpstr>12-4 Sources of Sound: Vibrating Strings and Air Columns</vt:lpstr>
      <vt:lpstr>12-4 Sources of Sound: Vibrating Strings and Air Columns</vt:lpstr>
      <vt:lpstr>12-4 Sources of Sound: Vibrating Strings and Air Columns</vt:lpstr>
      <vt:lpstr>12-4 Sources of Sound: Vibrating Strings and Air Columns</vt:lpstr>
      <vt:lpstr>12-4 Sources of Sound: Vibrating Strings and Air Columns</vt:lpstr>
      <vt:lpstr>12-5 Quality of Sound, and Noise; Superposition</vt:lpstr>
      <vt:lpstr>12-6 Interference of Sound Waves; Beats</vt:lpstr>
      <vt:lpstr>12-6 Interference of Sound Waves; Beats</vt:lpstr>
      <vt:lpstr>12-7 Doppler Effect</vt:lpstr>
      <vt:lpstr>12-7 Doppler Effect</vt:lpstr>
      <vt:lpstr>12-7 Doppler Effect</vt:lpstr>
      <vt:lpstr>12-7 Doppler Effect</vt:lpstr>
      <vt:lpstr>12-7 Doppler Effect</vt:lpstr>
      <vt:lpstr>12-7 Doppler Effect</vt:lpstr>
      <vt:lpstr>12-7 Doppler Effect</vt:lpstr>
      <vt:lpstr>12-8 Shock Waves and the Sonic Boom</vt:lpstr>
      <vt:lpstr>12-8 Shock Waves and the Sonic Boom</vt:lpstr>
      <vt:lpstr>12-8 Shock Waves and the Sonic Boom</vt:lpstr>
      <vt:lpstr>12-9 Applications: Sonar, Ultrasound, and Medical Imaging</vt:lpstr>
      <vt:lpstr>12-9 Applications: Sonar, Ultrasound, and Medical Imaging</vt:lpstr>
      <vt:lpstr>12-9 Applications: Sonar, Ultrasound, and Medical Imaging</vt:lpstr>
      <vt:lpstr>Summary of Chapter 12</vt:lpstr>
      <vt:lpstr>Summary of Chapter 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Shared</cp:lastModifiedBy>
  <cp:revision>117</cp:revision>
  <dcterms:created xsi:type="dcterms:W3CDTF">2013-06-27T17:53:05Z</dcterms:created>
  <dcterms:modified xsi:type="dcterms:W3CDTF">2013-07-22T16:12:30Z</dcterms:modified>
</cp:coreProperties>
</file>