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9" r:id="rId29"/>
    <p:sldId id="288" r:id="rId30"/>
    <p:sldId id="290" r:id="rId31"/>
    <p:sldId id="291" r:id="rId32"/>
    <p:sldId id="292" r:id="rId33"/>
    <p:sldId id="293" r:id="rId34"/>
    <p:sldId id="294" r:id="rId35"/>
    <p:sldId id="296" r:id="rId36"/>
    <p:sldId id="297" r:id="rId37"/>
    <p:sldId id="298" r:id="rId38"/>
    <p:sldId id="299" r:id="rId39"/>
    <p:sldId id="300" r:id="rId40"/>
    <p:sldId id="301" r:id="rId41"/>
    <p:sldId id="302" r:id="rId42"/>
    <p:sldId id="303" r:id="rId43"/>
    <p:sldId id="304" r:id="rId44"/>
    <p:sldId id="287" r:id="rId45"/>
    <p:sldId id="295" r:id="rId46"/>
    <p:sldId id="305" r:id="rId47"/>
    <p:sldId id="30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44" autoAdjust="0"/>
    <p:restoredTop sz="99445" autoAdjust="0"/>
  </p:normalViewPr>
  <p:slideViewPr>
    <p:cSldViewPr snapToGrid="0" showGuides="1">
      <p:cViewPr>
        <p:scale>
          <a:sx n="100" d="100"/>
          <a:sy n="100" d="100"/>
        </p:scale>
        <p:origin x="-3272" y="-1808"/>
      </p:cViewPr>
      <p:guideLst>
        <p:guide orient="horz" pos="321"/>
        <p:guide orient="horz" pos="475"/>
        <p:guide orient="horz" pos="2159"/>
        <p:guide orient="horz" pos="1262"/>
        <p:guide pos="5478"/>
        <p:guide pos="2878"/>
        <p:guide pos="2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13</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 Id="rId3" Type="http://schemas.openxmlformats.org/officeDocument/2006/relationships/image" Target="../media/image5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13-2 Temperature and Thermometers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3482474" y="1600200"/>
            <a:ext cx="5204326" cy="4525963"/>
          </a:xfrm>
        </p:spPr>
        <p:txBody>
          <a:bodyPr/>
          <a:lstStyle/>
          <a:p>
            <a:pPr marL="0" indent="0">
              <a:spcBef>
                <a:spcPct val="50000"/>
              </a:spcBef>
              <a:buNone/>
            </a:pPr>
            <a:r>
              <a:rPr lang="en-US" dirty="0">
                <a:latin typeface="Times New Roman" charset="0"/>
                <a:cs typeface="Times New Roman" charset="0"/>
              </a:rPr>
              <a:t>Temperature is generally measured using either the Fahrenheit or the Celsius scale.</a:t>
            </a:r>
          </a:p>
          <a:p>
            <a:pPr marL="0" indent="0">
              <a:spcBef>
                <a:spcPct val="50000"/>
              </a:spcBef>
              <a:buNone/>
            </a:pPr>
            <a:r>
              <a:rPr lang="en-US" dirty="0">
                <a:latin typeface="Times New Roman" charset="0"/>
                <a:cs typeface="Times New Roman" charset="0"/>
              </a:rPr>
              <a:t>The freezing point of water is </a:t>
            </a:r>
            <a:r>
              <a:rPr lang="en-US" dirty="0" smtClean="0">
                <a:latin typeface="Times New Roman" charset="0"/>
                <a:cs typeface="Times New Roman" charset="0"/>
              </a:rPr>
              <a:t>0°C</a:t>
            </a:r>
            <a:r>
              <a:rPr lang="en-US" dirty="0">
                <a:latin typeface="Times New Roman" charset="0"/>
                <a:cs typeface="Times New Roman" charset="0"/>
              </a:rPr>
              <a:t>, or </a:t>
            </a:r>
            <a:r>
              <a:rPr lang="en-US" dirty="0" smtClean="0">
                <a:latin typeface="Times New Roman" charset="0"/>
                <a:cs typeface="Times New Roman" charset="0"/>
              </a:rPr>
              <a:t>32°F</a:t>
            </a:r>
            <a:r>
              <a:rPr lang="en-US" dirty="0">
                <a:latin typeface="Times New Roman" charset="0"/>
                <a:cs typeface="Times New Roman" charset="0"/>
              </a:rPr>
              <a:t>; the boiling point of water is </a:t>
            </a:r>
            <a:r>
              <a:rPr lang="en-US" dirty="0" smtClean="0">
                <a:latin typeface="Times New Roman" charset="0"/>
                <a:cs typeface="Times New Roman" charset="0"/>
              </a:rPr>
              <a:t>100°C</a:t>
            </a:r>
            <a:r>
              <a:rPr lang="en-US" dirty="0">
                <a:latin typeface="Times New Roman" charset="0"/>
                <a:cs typeface="Times New Roman" charset="0"/>
              </a:rPr>
              <a:t>, or </a:t>
            </a:r>
            <a:r>
              <a:rPr lang="en-US" dirty="0" smtClean="0">
                <a:latin typeface="Times New Roman" charset="0"/>
                <a:cs typeface="Times New Roman" charset="0"/>
              </a:rPr>
              <a:t>212°F.</a:t>
            </a:r>
            <a:endParaRPr lang="en-US" dirty="0">
              <a:latin typeface="Times New Roman" charset="0"/>
              <a:cs typeface="Times New Roman" charset="0"/>
            </a:endParaRPr>
          </a:p>
        </p:txBody>
      </p:sp>
      <p:pic>
        <p:nvPicPr>
          <p:cNvPr id="5" name="Picture 4" descr="13_07_Figure.jpg"/>
          <p:cNvPicPr>
            <a:picLocks noChangeAspect="1"/>
          </p:cNvPicPr>
          <p:nvPr/>
        </p:nvPicPr>
        <p:blipFill rotWithShape="1">
          <a:blip r:embed="rId2">
            <a:extLst>
              <a:ext uri="{28A0092B-C50C-407E-A947-70E740481C1C}">
                <a14:useLocalDpi xmlns:a14="http://schemas.microsoft.com/office/drawing/2010/main" val="0"/>
              </a:ext>
            </a:extLst>
          </a:blip>
          <a:srcRect b="2437"/>
          <a:stretch/>
        </p:blipFill>
        <p:spPr>
          <a:xfrm>
            <a:off x="617950" y="1724793"/>
            <a:ext cx="2436730" cy="4626206"/>
          </a:xfrm>
          <a:prstGeom prst="rect">
            <a:avLst/>
          </a:prstGeom>
        </p:spPr>
      </p:pic>
    </p:spTree>
    <p:extLst>
      <p:ext uri="{BB962C8B-B14F-4D97-AF65-F5344CB8AC3E}">
        <p14:creationId xmlns:p14="http://schemas.microsoft.com/office/powerpoint/2010/main" val="709685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13-3 Thermal Equilibrium and the </a:t>
            </a:r>
            <a:r>
              <a:rPr lang="en-US" dirty="0" err="1">
                <a:latin typeface="Times New Roman" charset="0"/>
                <a:cs typeface="Times New Roman" charset="0"/>
              </a:rPr>
              <a:t>Zeroth</a:t>
            </a:r>
            <a:r>
              <a:rPr lang="en-US" dirty="0">
                <a:latin typeface="Times New Roman" charset="0"/>
                <a:cs typeface="Times New Roman" charset="0"/>
              </a:rPr>
              <a:t> Law of </a:t>
            </a:r>
            <a:r>
              <a:rPr lang="en-US" dirty="0" smtClean="0">
                <a:latin typeface="Times New Roman" charset="0"/>
                <a:cs typeface="Times New Roman" charset="0"/>
              </a:rPr>
              <a:t>Thermodynamics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Two objects placed in thermal contact will eventually come to the same temperature. When they do, we say they are in thermal equilibrium.</a:t>
            </a:r>
          </a:p>
          <a:p>
            <a:pPr marL="0" indent="0">
              <a:spcBef>
                <a:spcPct val="50000"/>
              </a:spcBef>
              <a:buNone/>
            </a:pPr>
            <a:r>
              <a:rPr lang="en-US" dirty="0">
                <a:latin typeface="Times New Roman" charset="0"/>
                <a:cs typeface="Times New Roman" charset="0"/>
              </a:rPr>
              <a:t>The </a:t>
            </a:r>
            <a:r>
              <a:rPr lang="en-US" dirty="0" err="1">
                <a:latin typeface="Times New Roman" charset="0"/>
                <a:cs typeface="Times New Roman" charset="0"/>
              </a:rPr>
              <a:t>zeroth</a:t>
            </a:r>
            <a:r>
              <a:rPr lang="en-US" dirty="0">
                <a:latin typeface="Times New Roman" charset="0"/>
                <a:cs typeface="Times New Roman" charset="0"/>
              </a:rPr>
              <a:t> law of thermodynamics says that if two objects are each in equilibrium with a third object, they are also in thermal equilibrium with each other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094640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597526"/>
            <a:ext cx="8242299" cy="4528637"/>
          </a:xfrm>
        </p:spPr>
        <p:txBody>
          <a:bodyPr/>
          <a:lstStyle/>
          <a:p>
            <a:pPr marL="0" indent="0">
              <a:spcBef>
                <a:spcPct val="50000"/>
              </a:spcBef>
              <a:buNone/>
              <a:tabLst>
                <a:tab pos="5026025" algn="l"/>
              </a:tabLst>
            </a:pPr>
            <a:r>
              <a:rPr lang="en-US" dirty="0" smtClean="0">
                <a:latin typeface="Times New Roman" charset="0"/>
                <a:cs typeface="Times New Roman" charset="0"/>
              </a:rPr>
              <a:t>	Linear </a:t>
            </a:r>
            <a:r>
              <a:rPr lang="en-US" dirty="0">
                <a:latin typeface="Times New Roman" charset="0"/>
                <a:cs typeface="Times New Roman" charset="0"/>
              </a:rPr>
              <a:t>expansion </a:t>
            </a:r>
            <a:r>
              <a:rPr lang="en-US" dirty="0" smtClean="0">
                <a:latin typeface="Times New Roman" charset="0"/>
                <a:cs typeface="Times New Roman" charset="0"/>
              </a:rPr>
              <a:t>		occurs </a:t>
            </a:r>
            <a:r>
              <a:rPr lang="en-US" dirty="0">
                <a:latin typeface="Times New Roman" charset="0"/>
                <a:cs typeface="Times New Roman" charset="0"/>
              </a:rPr>
              <a:t>when an </a:t>
            </a:r>
            <a:r>
              <a:rPr lang="en-US" dirty="0" smtClean="0">
                <a:latin typeface="Times New Roman" charset="0"/>
                <a:cs typeface="Times New Roman" charset="0"/>
              </a:rPr>
              <a:t>	object </a:t>
            </a:r>
            <a:r>
              <a:rPr lang="en-US" dirty="0">
                <a:latin typeface="Times New Roman" charset="0"/>
                <a:cs typeface="Times New Roman" charset="0"/>
              </a:rPr>
              <a:t>is heated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Here, </a:t>
            </a:r>
            <a:r>
              <a:rPr lang="el-GR" i="1" dirty="0">
                <a:latin typeface="Times New Roman" charset="0"/>
                <a:cs typeface="Times New Roman" charset="0"/>
              </a:rPr>
              <a:t>α</a:t>
            </a:r>
            <a:r>
              <a:rPr lang="en-US" dirty="0">
                <a:latin typeface="Times New Roman" charset="0"/>
                <a:cs typeface="Times New Roman" charset="0"/>
              </a:rPr>
              <a:t> is the coefficient of linear expansion</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13-4 Thermal </a:t>
            </a:r>
            <a:r>
              <a:rPr lang="en-US" dirty="0" smtClean="0">
                <a:latin typeface="Times New Roman" charset="0"/>
                <a:cs typeface="Times New Roman" charset="0"/>
              </a:rPr>
              <a:t>Expansion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09_Figure.jpg"/>
          <p:cNvPicPr>
            <a:picLocks noChangeAspect="1"/>
          </p:cNvPicPr>
          <p:nvPr/>
        </p:nvPicPr>
        <p:blipFill rotWithShape="1">
          <a:blip r:embed="rId2">
            <a:extLst>
              <a:ext uri="{28A0092B-C50C-407E-A947-70E740481C1C}">
                <a14:useLocalDpi xmlns:a14="http://schemas.microsoft.com/office/drawing/2010/main" val="0"/>
              </a:ext>
            </a:extLst>
          </a:blip>
          <a:srcRect b="6725"/>
          <a:stretch/>
        </p:blipFill>
        <p:spPr>
          <a:xfrm>
            <a:off x="454535" y="1742386"/>
            <a:ext cx="4565904" cy="2348350"/>
          </a:xfrm>
          <a:prstGeom prst="rect">
            <a:avLst/>
          </a:prstGeom>
        </p:spPr>
      </p:pic>
      <p:grpSp>
        <p:nvGrpSpPr>
          <p:cNvPr id="10" name="Group 9"/>
          <p:cNvGrpSpPr/>
          <p:nvPr/>
        </p:nvGrpSpPr>
        <p:grpSpPr>
          <a:xfrm>
            <a:off x="2710110" y="4893301"/>
            <a:ext cx="3726943" cy="400594"/>
            <a:chOff x="2710110" y="4893301"/>
            <a:chExt cx="3726943" cy="400594"/>
          </a:xfrm>
        </p:grpSpPr>
        <p:pic>
          <p:nvPicPr>
            <p:cNvPr id="7" name="Picture 6" descr="13_KeyEquation_01B.jpg"/>
            <p:cNvPicPr>
              <a:picLocks noChangeAspect="1"/>
            </p:cNvPicPr>
            <p:nvPr/>
          </p:nvPicPr>
          <p:blipFill rotWithShape="1">
            <a:blip r:embed="rId3">
              <a:extLst>
                <a:ext uri="{28A0092B-C50C-407E-A947-70E740481C1C}">
                  <a14:useLocalDpi xmlns:a14="http://schemas.microsoft.com/office/drawing/2010/main" val="0"/>
                </a:ext>
              </a:extLst>
            </a:blip>
            <a:srcRect r="69161" b="30650"/>
            <a:stretch/>
          </p:blipFill>
          <p:spPr>
            <a:xfrm>
              <a:off x="2710110" y="4934552"/>
              <a:ext cx="2635664" cy="359343"/>
            </a:xfrm>
            <a:prstGeom prst="rect">
              <a:avLst/>
            </a:prstGeom>
          </p:spPr>
        </p:pic>
        <p:sp>
          <p:nvSpPr>
            <p:cNvPr id="8" name="TextBox 7"/>
            <p:cNvSpPr txBox="1"/>
            <p:nvPr/>
          </p:nvSpPr>
          <p:spPr>
            <a:xfrm>
              <a:off x="5483196" y="4893301"/>
              <a:ext cx="953857" cy="400110"/>
            </a:xfrm>
            <a:prstGeom prst="rect">
              <a:avLst/>
            </a:prstGeom>
            <a:noFill/>
          </p:spPr>
          <p:txBody>
            <a:bodyPr wrap="none" rtlCol="0">
              <a:spAutoFit/>
            </a:bodyPr>
            <a:lstStyle/>
            <a:p>
              <a:r>
                <a:rPr lang="en-US" sz="2000" dirty="0" smtClean="0">
                  <a:latin typeface="Times New Roman"/>
                  <a:cs typeface="Times New Roman"/>
                </a:rPr>
                <a:t>(13-1b)</a:t>
              </a:r>
              <a:endParaRPr lang="en-US" sz="2000" dirty="0">
                <a:latin typeface="Times New Roman"/>
                <a:cs typeface="Times New Roman"/>
              </a:endParaRPr>
            </a:p>
          </p:txBody>
        </p:sp>
      </p:grpSp>
    </p:spTree>
    <p:extLst>
      <p:ext uri="{BB962C8B-B14F-4D97-AF65-F5344CB8AC3E}">
        <p14:creationId xmlns:p14="http://schemas.microsoft.com/office/powerpoint/2010/main" val="895687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2675"/>
          </a:xfrm>
        </p:spPr>
        <p:txBody>
          <a:bodyPr/>
          <a:lstStyle/>
          <a:p>
            <a:pPr marL="0" indent="0">
              <a:spcBef>
                <a:spcPct val="50000"/>
              </a:spcBef>
              <a:buNone/>
            </a:pPr>
            <a:r>
              <a:rPr lang="en-US" dirty="0">
                <a:latin typeface="Times New Roman" charset="0"/>
                <a:cs typeface="Times New Roman" charset="0"/>
              </a:rPr>
              <a:t>Volume expansion is similar, except that it is relevant for liquids and gases as well as solids</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Here</a:t>
            </a:r>
            <a:r>
              <a:rPr lang="en-US" dirty="0">
                <a:latin typeface="Times New Roman" charset="0"/>
                <a:cs typeface="Times New Roman" charset="0"/>
              </a:rPr>
              <a:t>, </a:t>
            </a:r>
            <a:r>
              <a:rPr lang="el-GR" i="1" dirty="0">
                <a:latin typeface="Times New Roman" charset="0"/>
                <a:cs typeface="Times New Roman" charset="0"/>
              </a:rPr>
              <a:t>β</a:t>
            </a:r>
            <a:r>
              <a:rPr lang="en-US" dirty="0">
                <a:latin typeface="Times New Roman" charset="0"/>
                <a:cs typeface="Times New Roman" charset="0"/>
              </a:rPr>
              <a:t> is the coefficient of volume expansion.</a:t>
            </a:r>
            <a:endParaRPr lang="el-GR" dirty="0">
              <a:latin typeface="Times New Roman" charset="0"/>
              <a:cs typeface="Times New Roman" charset="0"/>
            </a:endParaRPr>
          </a:p>
          <a:p>
            <a:pPr marL="0" indent="0">
              <a:spcBef>
                <a:spcPct val="50000"/>
              </a:spcBef>
              <a:buNone/>
            </a:pPr>
            <a:r>
              <a:rPr lang="en-US" dirty="0">
                <a:latin typeface="Times New Roman" charset="0"/>
                <a:cs typeface="Times New Roman" charset="0"/>
              </a:rPr>
              <a:t>For uniform solids, </a:t>
            </a:r>
            <a:r>
              <a:rPr lang="el-GR" i="1" dirty="0">
                <a:latin typeface="Times New Roman" charset="0"/>
                <a:cs typeface="Times New Roman" charset="0"/>
              </a:rPr>
              <a:t>β</a:t>
            </a:r>
            <a:r>
              <a:rPr lang="en-US" i="1" dirty="0">
                <a:latin typeface="Times New Roman" charset="0"/>
                <a:cs typeface="Times New Roman" charset="0"/>
              </a:rPr>
              <a:t> </a:t>
            </a:r>
            <a:r>
              <a:rPr lang="en-US" dirty="0" smtClean="0">
                <a:latin typeface="Times New Roman" charset="0"/>
                <a:cs typeface="Times New Roman" charset="0"/>
              </a:rPr>
              <a:t>≈ </a:t>
            </a:r>
            <a:r>
              <a:rPr lang="el-GR" dirty="0">
                <a:latin typeface="Times New Roman" charset="0"/>
                <a:cs typeface="Times New Roman" charset="0"/>
              </a:rPr>
              <a:t>3</a:t>
            </a:r>
            <a:r>
              <a:rPr lang="el-GR" i="1" baseline="30000" dirty="0">
                <a:latin typeface="Times New Roman" charset="0"/>
                <a:cs typeface="Times New Roman" charset="0"/>
              </a:rPr>
              <a:t>α</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13-4 Thermal Expansion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3017142" y="2734306"/>
            <a:ext cx="3103365" cy="400110"/>
            <a:chOff x="3017142" y="2734306"/>
            <a:chExt cx="3103365" cy="400110"/>
          </a:xfrm>
        </p:grpSpPr>
        <p:pic>
          <p:nvPicPr>
            <p:cNvPr id="5" name="Picture 4" descr="13_KeyEquation_02.jpg"/>
            <p:cNvPicPr>
              <a:picLocks noChangeAspect="1"/>
            </p:cNvPicPr>
            <p:nvPr/>
          </p:nvPicPr>
          <p:blipFill rotWithShape="1">
            <a:blip r:embed="rId2">
              <a:extLst>
                <a:ext uri="{28A0092B-C50C-407E-A947-70E740481C1C}">
                  <a14:useLocalDpi xmlns:a14="http://schemas.microsoft.com/office/drawing/2010/main" val="0"/>
                </a:ext>
              </a:extLst>
            </a:blip>
            <a:srcRect r="75051" b="31279"/>
            <a:stretch/>
          </p:blipFill>
          <p:spPr>
            <a:xfrm>
              <a:off x="3017142" y="2784699"/>
              <a:ext cx="2132263" cy="343515"/>
            </a:xfrm>
            <a:prstGeom prst="rect">
              <a:avLst/>
            </a:prstGeom>
          </p:spPr>
        </p:pic>
        <p:sp>
          <p:nvSpPr>
            <p:cNvPr id="6" name="TextBox 5"/>
            <p:cNvSpPr txBox="1"/>
            <p:nvPr/>
          </p:nvSpPr>
          <p:spPr>
            <a:xfrm>
              <a:off x="5294890" y="2734306"/>
              <a:ext cx="825617" cy="400110"/>
            </a:xfrm>
            <a:prstGeom prst="rect">
              <a:avLst/>
            </a:prstGeom>
            <a:noFill/>
          </p:spPr>
          <p:txBody>
            <a:bodyPr wrap="none" rtlCol="0">
              <a:spAutoFit/>
            </a:bodyPr>
            <a:lstStyle/>
            <a:p>
              <a:r>
                <a:rPr lang="en-US" sz="2000" dirty="0" smtClean="0">
                  <a:latin typeface="Times New Roman"/>
                  <a:cs typeface="Times New Roman"/>
                </a:rPr>
                <a:t>(13-2)</a:t>
              </a:r>
              <a:endParaRPr lang="en-US" sz="2000" dirty="0">
                <a:latin typeface="Times New Roman"/>
                <a:cs typeface="Times New Roman"/>
              </a:endParaRPr>
            </a:p>
          </p:txBody>
        </p:sp>
      </p:grpSp>
    </p:spTree>
    <p:extLst>
      <p:ext uri="{BB962C8B-B14F-4D97-AF65-F5344CB8AC3E}">
        <p14:creationId xmlns:p14="http://schemas.microsoft.com/office/powerpoint/2010/main" val="1373490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13-4 Thermal Expansion</a:t>
            </a:r>
          </a:p>
        </p:txBody>
      </p:sp>
      <p:sp>
        <p:nvSpPr>
          <p:cNvPr id="3" name="Content Placeholder 2"/>
          <p:cNvSpPr>
            <a:spLocks noGrp="1"/>
          </p:cNvSpPr>
          <p:nvPr>
            <p:ph idx="1"/>
          </p:nvPr>
        </p:nvSpPr>
        <p:spPr>
          <a:xfrm>
            <a:off x="450850" y="1600200"/>
            <a:ext cx="8315863" cy="4843379"/>
          </a:xfrm>
        </p:spPr>
        <p:txBody>
          <a:bodyPr/>
          <a:lstStyle/>
          <a:p>
            <a:pPr marL="0" indent="0">
              <a:spcBef>
                <a:spcPct val="50000"/>
              </a:spcBef>
              <a:buNone/>
            </a:pP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01_Table.jpg"/>
          <p:cNvPicPr>
            <a:picLocks noChangeAspect="1"/>
          </p:cNvPicPr>
          <p:nvPr/>
        </p:nvPicPr>
        <p:blipFill rotWithShape="1">
          <a:blip r:embed="rId2">
            <a:extLst>
              <a:ext uri="{28A0092B-C50C-407E-A947-70E740481C1C}">
                <a14:useLocalDpi xmlns:a14="http://schemas.microsoft.com/office/drawing/2010/main" val="0"/>
              </a:ext>
            </a:extLst>
          </a:blip>
          <a:srcRect b="2433"/>
          <a:stretch/>
        </p:blipFill>
        <p:spPr>
          <a:xfrm>
            <a:off x="1880683" y="1510628"/>
            <a:ext cx="5389651" cy="4973053"/>
          </a:xfrm>
          <a:prstGeom prst="rect">
            <a:avLst/>
          </a:prstGeom>
        </p:spPr>
      </p:pic>
    </p:spTree>
    <p:extLst>
      <p:ext uri="{BB962C8B-B14F-4D97-AF65-F5344CB8AC3E}">
        <p14:creationId xmlns:p14="http://schemas.microsoft.com/office/powerpoint/2010/main" val="516044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13-4 Thermal </a:t>
            </a:r>
            <a:r>
              <a:rPr lang="en-US" dirty="0" smtClean="0">
                <a:latin typeface="Times New Roman" charset="0"/>
                <a:cs typeface="Times New Roman" charset="0"/>
              </a:rPr>
              <a:t>Expansion</a:t>
            </a:r>
            <a:endParaRPr lang="en-US" dirty="0"/>
          </a:p>
        </p:txBody>
      </p:sp>
      <p:sp>
        <p:nvSpPr>
          <p:cNvPr id="3" name="Content Placeholder 2"/>
          <p:cNvSpPr>
            <a:spLocks noGrp="1"/>
          </p:cNvSpPr>
          <p:nvPr>
            <p:ph idx="1"/>
          </p:nvPr>
        </p:nvSpPr>
        <p:spPr>
          <a:xfrm>
            <a:off x="464434" y="1616230"/>
            <a:ext cx="8358205" cy="4550470"/>
          </a:xfrm>
        </p:spPr>
        <p:txBody>
          <a:bodyPr/>
          <a:lstStyle/>
          <a:p>
            <a:pPr marL="0" indent="0">
              <a:spcBef>
                <a:spcPct val="50000"/>
              </a:spcBef>
              <a:buNone/>
            </a:pPr>
            <a:r>
              <a:rPr lang="en-US" sz="2700" dirty="0">
                <a:latin typeface="Times New Roman" charset="0"/>
                <a:cs typeface="Times New Roman" charset="0"/>
              </a:rPr>
              <a:t>Water behaves differently from most other </a:t>
            </a:r>
            <a:r>
              <a:rPr lang="en-US" sz="2700" dirty="0" smtClean="0">
                <a:latin typeface="Times New Roman" charset="0"/>
                <a:cs typeface="Times New Roman" charset="0"/>
              </a:rPr>
              <a:t>solids—its </a:t>
            </a:r>
            <a:r>
              <a:rPr lang="en-US" sz="2700" dirty="0">
                <a:latin typeface="Times New Roman" charset="0"/>
                <a:cs typeface="Times New Roman" charset="0"/>
              </a:rPr>
              <a:t>minimum volume occurs when its temperature is </a:t>
            </a:r>
            <a:r>
              <a:rPr lang="en-US" sz="2700" dirty="0" smtClean="0">
                <a:latin typeface="Times New Roman" charset="0"/>
                <a:cs typeface="Times New Roman" charset="0"/>
              </a:rPr>
              <a:t>4°C</a:t>
            </a:r>
            <a:r>
              <a:rPr lang="en-US" sz="2700" dirty="0">
                <a:latin typeface="Times New Roman" charset="0"/>
                <a:cs typeface="Times New Roman" charset="0"/>
              </a:rPr>
              <a:t>. As it cools further, it expands, as anyone who has left a bottle in the freezer to cool and then forgets about it can testify</a:t>
            </a:r>
            <a:r>
              <a:rPr lang="en-US" sz="2700" dirty="0" smtClean="0">
                <a:latin typeface="Times New Roman" charset="0"/>
                <a:cs typeface="Times New Roman" charset="0"/>
              </a:rPr>
              <a:t>.</a:t>
            </a:r>
            <a:endParaRPr lang="en-US" sz="27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13_FigureA.jpg"/>
          <p:cNvPicPr>
            <a:picLocks noChangeAspect="1"/>
          </p:cNvPicPr>
          <p:nvPr/>
        </p:nvPicPr>
        <p:blipFill rotWithShape="1">
          <a:blip r:embed="rId2">
            <a:extLst>
              <a:ext uri="{28A0092B-C50C-407E-A947-70E740481C1C}">
                <a14:useLocalDpi xmlns:a14="http://schemas.microsoft.com/office/drawing/2010/main" val="0"/>
              </a:ext>
            </a:extLst>
          </a:blip>
          <a:srcRect b="3736"/>
          <a:stretch/>
        </p:blipFill>
        <p:spPr>
          <a:xfrm>
            <a:off x="791746" y="3494294"/>
            <a:ext cx="3619834" cy="2963341"/>
          </a:xfrm>
          <a:prstGeom prst="rect">
            <a:avLst/>
          </a:prstGeom>
        </p:spPr>
      </p:pic>
      <p:pic>
        <p:nvPicPr>
          <p:cNvPr id="7" name="Picture 6" descr="13_13_FigureB.jpg"/>
          <p:cNvPicPr>
            <a:picLocks noChangeAspect="1"/>
          </p:cNvPicPr>
          <p:nvPr/>
        </p:nvPicPr>
        <p:blipFill rotWithShape="1">
          <a:blip r:embed="rId3">
            <a:extLst>
              <a:ext uri="{28A0092B-C50C-407E-A947-70E740481C1C}">
                <a14:useLocalDpi xmlns:a14="http://schemas.microsoft.com/office/drawing/2010/main" val="0"/>
              </a:ext>
            </a:extLst>
          </a:blip>
          <a:srcRect b="3488"/>
          <a:stretch/>
        </p:blipFill>
        <p:spPr>
          <a:xfrm>
            <a:off x="4727757" y="3497343"/>
            <a:ext cx="3594252" cy="2966874"/>
          </a:xfrm>
          <a:prstGeom prst="rect">
            <a:avLst/>
          </a:prstGeom>
        </p:spPr>
      </p:pic>
    </p:spTree>
    <p:extLst>
      <p:ext uri="{BB962C8B-B14F-4D97-AF65-F5344CB8AC3E}">
        <p14:creationId xmlns:p14="http://schemas.microsoft.com/office/powerpoint/2010/main" val="439798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13-4 Thermal </a:t>
            </a:r>
            <a:r>
              <a:rPr lang="en-US" dirty="0" smtClean="0">
                <a:latin typeface="Times New Roman" charset="0"/>
                <a:cs typeface="Times New Roman" charset="0"/>
              </a:rPr>
              <a:t>Expansion</a:t>
            </a:r>
            <a:endParaRPr lang="en-US" dirty="0"/>
          </a:p>
        </p:txBody>
      </p:sp>
      <p:sp>
        <p:nvSpPr>
          <p:cNvPr id="3" name="Content Placeholder 2"/>
          <p:cNvSpPr>
            <a:spLocks noGrp="1"/>
          </p:cNvSpPr>
          <p:nvPr>
            <p:ph idx="1"/>
          </p:nvPr>
        </p:nvSpPr>
        <p:spPr>
          <a:xfrm>
            <a:off x="457199" y="1626936"/>
            <a:ext cx="8225589" cy="4525963"/>
          </a:xfrm>
        </p:spPr>
        <p:txBody>
          <a:bodyPr>
            <a:noAutofit/>
          </a:bodyPr>
          <a:lstStyle/>
          <a:p>
            <a:pPr marL="0" indent="0">
              <a:spcBef>
                <a:spcPct val="50000"/>
              </a:spcBef>
              <a:buNone/>
            </a:pPr>
            <a:r>
              <a:rPr lang="en-US" sz="2600" dirty="0">
                <a:latin typeface="Times New Roman" charset="0"/>
                <a:cs typeface="Times New Roman" charset="0"/>
              </a:rPr>
              <a:t>A material may be fixed at its ends and therefore be unable to expand when the temperature changes. It will then experience large compressive or tensile </a:t>
            </a:r>
            <a:r>
              <a:rPr lang="en-US" sz="2600" dirty="0" smtClean="0">
                <a:latin typeface="Times New Roman" charset="0"/>
                <a:cs typeface="Times New Roman" charset="0"/>
              </a:rPr>
              <a:t>stress—thermal stress—when </a:t>
            </a:r>
            <a:r>
              <a:rPr lang="en-US" sz="2600" dirty="0">
                <a:latin typeface="Times New Roman" charset="0"/>
                <a:cs typeface="Times New Roman" charset="0"/>
              </a:rPr>
              <a:t>its temperature changes</a:t>
            </a:r>
            <a:r>
              <a:rPr lang="en-US" sz="2600" dirty="0" smtClean="0">
                <a:latin typeface="Times New Roman" charset="0"/>
                <a:cs typeface="Times New Roman" charset="0"/>
              </a:rPr>
              <a:t>.</a:t>
            </a:r>
          </a:p>
          <a:p>
            <a:pPr marL="0" indent="0">
              <a:spcBef>
                <a:spcPct val="50000"/>
              </a:spcBef>
              <a:buNone/>
            </a:pPr>
            <a:r>
              <a:rPr lang="en-US" sz="2600" dirty="0">
                <a:latin typeface="Times New Roman" charset="0"/>
                <a:cs typeface="Times New Roman" charset="0"/>
              </a:rPr>
              <a:t>The force required to keep the material from expanding is given by</a:t>
            </a:r>
            <a:r>
              <a:rPr lang="en-US" sz="2600" dirty="0" smtClean="0">
                <a:latin typeface="Times New Roman" charset="0"/>
                <a:cs typeface="Times New Roman" charset="0"/>
              </a:rPr>
              <a:t>:</a:t>
            </a:r>
          </a:p>
          <a:p>
            <a:pPr marL="0" indent="0">
              <a:spcBef>
                <a:spcPct val="50000"/>
              </a:spcBef>
              <a:buNone/>
            </a:pPr>
            <a:endParaRPr lang="en-US" sz="2600" dirty="0">
              <a:latin typeface="Times New Roman" charset="0"/>
              <a:cs typeface="Times New Roman" charset="0"/>
            </a:endParaRPr>
          </a:p>
          <a:p>
            <a:pPr marL="0" indent="0">
              <a:spcBef>
                <a:spcPct val="50000"/>
              </a:spcBef>
              <a:buNone/>
            </a:pPr>
            <a:r>
              <a:rPr lang="en-US" sz="2600" dirty="0">
                <a:latin typeface="Times New Roman" charset="0"/>
                <a:cs typeface="Times New Roman" charset="0"/>
              </a:rPr>
              <a:t>where </a:t>
            </a:r>
            <a:r>
              <a:rPr lang="en-US" sz="2600" i="1" dirty="0">
                <a:latin typeface="Times New Roman" charset="0"/>
                <a:cs typeface="Times New Roman" charset="0"/>
              </a:rPr>
              <a:t>E</a:t>
            </a:r>
            <a:r>
              <a:rPr lang="en-US" sz="2600" dirty="0">
                <a:latin typeface="Times New Roman" charset="0"/>
                <a:cs typeface="Times New Roman" charset="0"/>
              </a:rPr>
              <a:t> is the </a:t>
            </a:r>
            <a:r>
              <a:rPr lang="en-US" sz="2600" dirty="0" smtClean="0">
                <a:latin typeface="Times New Roman" charset="0"/>
                <a:cs typeface="Times New Roman" charset="0"/>
              </a:rPr>
              <a:t>Young</a:t>
            </a:r>
            <a:r>
              <a:rPr lang="en-US" altLang="ja-JP" sz="2600" dirty="0" smtClean="0">
                <a:latin typeface="Times New Roman" charset="0"/>
                <a:cs typeface="Times New Roman" charset="0"/>
              </a:rPr>
              <a:t>’</a:t>
            </a:r>
            <a:r>
              <a:rPr lang="en-US" sz="2600" dirty="0" smtClean="0">
                <a:latin typeface="Times New Roman" charset="0"/>
                <a:cs typeface="Times New Roman" charset="0"/>
              </a:rPr>
              <a:t>s </a:t>
            </a:r>
            <a:r>
              <a:rPr lang="en-US" sz="2600" dirty="0">
                <a:latin typeface="Times New Roman" charset="0"/>
                <a:cs typeface="Times New Roman" charset="0"/>
              </a:rPr>
              <a:t>modulus of the material. Therefore, the stress is</a:t>
            </a:r>
            <a:r>
              <a:rPr lang="en-US" sz="2600" dirty="0" smtClean="0">
                <a:latin typeface="Times New Roman" charset="0"/>
                <a:cs typeface="Times New Roman" charset="0"/>
              </a:rPr>
              <a:t>:</a:t>
            </a:r>
            <a:endParaRPr lang="en-US" sz="2600" dirty="0">
              <a:latin typeface="Times New Roman" charset="0"/>
              <a:cs typeface="Times New Roman" charset="0"/>
            </a:endParaRPr>
          </a:p>
          <a:p>
            <a:pPr marL="0" indent="0">
              <a:spcBef>
                <a:spcPct val="50000"/>
              </a:spcBef>
              <a:buNone/>
            </a:pP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EQ_pg367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993" y="4146137"/>
            <a:ext cx="1977663" cy="753396"/>
          </a:xfrm>
          <a:prstGeom prst="rect">
            <a:avLst/>
          </a:prstGeom>
        </p:spPr>
      </p:pic>
      <p:pic>
        <p:nvPicPr>
          <p:cNvPr id="7" name="Picture 6" descr="EQ_pg367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081" y="5736976"/>
            <a:ext cx="1883487" cy="753396"/>
          </a:xfrm>
          <a:prstGeom prst="rect">
            <a:avLst/>
          </a:prstGeom>
        </p:spPr>
      </p:pic>
    </p:spTree>
    <p:extLst>
      <p:ext uri="{BB962C8B-B14F-4D97-AF65-F5344CB8AC3E}">
        <p14:creationId xmlns:p14="http://schemas.microsoft.com/office/powerpoint/2010/main" val="2313120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76" y="1624262"/>
            <a:ext cx="8242300" cy="4528637"/>
          </a:xfrm>
        </p:spPr>
        <p:txBody>
          <a:bodyPr/>
          <a:lstStyle/>
          <a:p>
            <a:pPr marL="0" indent="0">
              <a:spcBef>
                <a:spcPct val="50000"/>
              </a:spcBef>
              <a:buNone/>
            </a:pPr>
            <a:r>
              <a:rPr lang="en-US" sz="2600" dirty="0">
                <a:latin typeface="Times New Roman" charset="0"/>
                <a:cs typeface="Times New Roman" charset="0"/>
              </a:rPr>
              <a:t>The relationship between the volume, pressure, temperature, and mass of a gas is called an equation of state. </a:t>
            </a:r>
          </a:p>
          <a:p>
            <a:pPr marL="0" indent="0">
              <a:spcBef>
                <a:spcPct val="50000"/>
              </a:spcBef>
              <a:buNone/>
              <a:tabLst>
                <a:tab pos="4024313" algn="l"/>
              </a:tabLst>
            </a:pPr>
            <a:r>
              <a:rPr lang="en-US" sz="2600" dirty="0" smtClean="0">
                <a:latin typeface="Times New Roman" charset="0"/>
                <a:cs typeface="Times New Roman" charset="0"/>
              </a:rPr>
              <a:t>	We </a:t>
            </a:r>
            <a:r>
              <a:rPr lang="en-US" sz="2600" dirty="0">
                <a:latin typeface="Times New Roman" charset="0"/>
                <a:cs typeface="Times New Roman" charset="0"/>
              </a:rPr>
              <a:t>will deal here with gases </a:t>
            </a:r>
            <a:r>
              <a:rPr lang="en-US" sz="2600" dirty="0" smtClean="0">
                <a:latin typeface="Times New Roman" charset="0"/>
                <a:cs typeface="Times New Roman" charset="0"/>
              </a:rPr>
              <a:t>	that </a:t>
            </a:r>
            <a:r>
              <a:rPr lang="en-US" sz="2600" dirty="0">
                <a:latin typeface="Times New Roman" charset="0"/>
                <a:cs typeface="Times New Roman" charset="0"/>
              </a:rPr>
              <a:t>are not too dense</a:t>
            </a:r>
            <a:r>
              <a:rPr lang="en-US" sz="2600" dirty="0" smtClean="0">
                <a:latin typeface="Times New Roman" charset="0"/>
                <a:cs typeface="Times New Roman" charset="0"/>
              </a:rPr>
              <a:t>.</a:t>
            </a:r>
          </a:p>
          <a:p>
            <a:pPr marL="0" indent="0">
              <a:spcBef>
                <a:spcPct val="50000"/>
              </a:spcBef>
              <a:buNone/>
              <a:tabLst>
                <a:tab pos="4037013" algn="l"/>
              </a:tabLst>
            </a:pPr>
            <a:r>
              <a:rPr lang="en-US" sz="2600" dirty="0" smtClean="0">
                <a:latin typeface="Times New Roman" charset="0"/>
                <a:cs typeface="Times New Roman" charset="0"/>
              </a:rPr>
              <a:t>	Boyle</a:t>
            </a:r>
            <a:r>
              <a:rPr lang="en-US" altLang="ja-JP" sz="2600" dirty="0" smtClean="0">
                <a:latin typeface="Times New Roman" charset="0"/>
                <a:cs typeface="Times New Roman" charset="0"/>
              </a:rPr>
              <a:t>’</a:t>
            </a:r>
            <a:r>
              <a:rPr lang="en-US" sz="2600" dirty="0" smtClean="0">
                <a:latin typeface="Times New Roman" charset="0"/>
                <a:cs typeface="Times New Roman" charset="0"/>
              </a:rPr>
              <a:t>s </a:t>
            </a:r>
            <a:r>
              <a:rPr lang="en-US" sz="2600" dirty="0">
                <a:latin typeface="Times New Roman" charset="0"/>
                <a:cs typeface="Times New Roman" charset="0"/>
              </a:rPr>
              <a:t>Law: the volume of </a:t>
            </a:r>
            <a:r>
              <a:rPr lang="en-US" sz="2600" dirty="0" smtClean="0">
                <a:latin typeface="Times New Roman" charset="0"/>
                <a:cs typeface="Times New Roman" charset="0"/>
              </a:rPr>
              <a:t>	a </a:t>
            </a:r>
            <a:r>
              <a:rPr lang="en-US" sz="2600" dirty="0">
                <a:latin typeface="Times New Roman" charset="0"/>
                <a:cs typeface="Times New Roman" charset="0"/>
              </a:rPr>
              <a:t>given amount of gas is </a:t>
            </a:r>
            <a:r>
              <a:rPr lang="en-US" sz="2600" dirty="0" smtClean="0">
                <a:latin typeface="Times New Roman" charset="0"/>
                <a:cs typeface="Times New Roman" charset="0"/>
              </a:rPr>
              <a:t>	inversely </a:t>
            </a:r>
            <a:r>
              <a:rPr lang="en-US" sz="2600" dirty="0">
                <a:latin typeface="Times New Roman" charset="0"/>
                <a:cs typeface="Times New Roman" charset="0"/>
              </a:rPr>
              <a:t>proportional to the </a:t>
            </a:r>
            <a:r>
              <a:rPr lang="en-US" sz="2600" dirty="0" smtClean="0">
                <a:latin typeface="Times New Roman" charset="0"/>
                <a:cs typeface="Times New Roman" charset="0"/>
              </a:rPr>
              <a:t>	pressure </a:t>
            </a:r>
            <a:r>
              <a:rPr lang="en-US" sz="2600" dirty="0">
                <a:latin typeface="Times New Roman" charset="0"/>
                <a:cs typeface="Times New Roman" charset="0"/>
              </a:rPr>
              <a:t>as long as the </a:t>
            </a:r>
            <a:r>
              <a:rPr lang="en-US" sz="2600" dirty="0" smtClean="0">
                <a:latin typeface="Times New Roman" charset="0"/>
                <a:cs typeface="Times New Roman" charset="0"/>
              </a:rPr>
              <a:t>	temperature </a:t>
            </a:r>
            <a:r>
              <a:rPr lang="en-US" sz="2600" dirty="0">
                <a:latin typeface="Times New Roman" charset="0"/>
                <a:cs typeface="Times New Roman" charset="0"/>
              </a:rPr>
              <a:t>is </a:t>
            </a:r>
            <a:r>
              <a:rPr lang="en-US" sz="2600" dirty="0" smtClean="0">
                <a:latin typeface="Times New Roman" charset="0"/>
                <a:cs typeface="Times New Roman" charset="0"/>
              </a:rPr>
              <a:t>constant.</a:t>
            </a:r>
          </a:p>
          <a:p>
            <a:pPr marL="0" indent="0">
              <a:spcBef>
                <a:spcPct val="50000"/>
              </a:spcBef>
              <a:buNone/>
              <a:tabLst>
                <a:tab pos="5487988" algn="l"/>
              </a:tabLst>
            </a:pPr>
            <a:r>
              <a:rPr lang="en-US" sz="2600" i="1" dirty="0" smtClean="0">
                <a:latin typeface="Times New Roman" charset="0"/>
                <a:cs typeface="Times New Roman" charset="0"/>
              </a:rPr>
              <a:t>	V</a:t>
            </a:r>
            <a:r>
              <a:rPr lang="en-US" sz="2600" dirty="0" smtClean="0">
                <a:latin typeface="Times New Roman" charset="0"/>
                <a:cs typeface="Times New Roman" charset="0"/>
              </a:rPr>
              <a:t> </a:t>
            </a:r>
            <a:r>
              <a:rPr lang="en-US" sz="2600" dirty="0" smtClean="0">
                <a:latin typeface="Times New Roman" charset="0"/>
                <a:cs typeface="Times New Roman" charset="0"/>
                <a:sym typeface="Symbol" charset="0"/>
              </a:rPr>
              <a:t>∝ 1/</a:t>
            </a:r>
            <a:r>
              <a:rPr lang="en-US" sz="2600" i="1" dirty="0" smtClean="0">
                <a:latin typeface="Times New Roman" charset="0"/>
                <a:cs typeface="Times New Roman" charset="0"/>
                <a:sym typeface="Symbol" charset="0"/>
              </a:rPr>
              <a:t>P</a:t>
            </a:r>
            <a:endParaRPr lang="en-US" sz="2600" dirty="0">
              <a:latin typeface="Times New Roman" charset="0"/>
              <a:cs typeface="Times New Roman" charset="0"/>
            </a:endParaRPr>
          </a:p>
        </p:txBody>
      </p:sp>
      <p:pic>
        <p:nvPicPr>
          <p:cNvPr id="5" name="Picture 4" descr="13_14_Figure.jpg"/>
          <p:cNvPicPr>
            <a:picLocks noChangeAspect="1"/>
          </p:cNvPicPr>
          <p:nvPr/>
        </p:nvPicPr>
        <p:blipFill rotWithShape="1">
          <a:blip r:embed="rId2">
            <a:extLst>
              <a:ext uri="{28A0092B-C50C-407E-A947-70E740481C1C}">
                <a14:useLocalDpi xmlns:a14="http://schemas.microsoft.com/office/drawing/2010/main" val="0"/>
              </a:ext>
            </a:extLst>
          </a:blip>
          <a:srcRect b="4468"/>
          <a:stretch/>
        </p:blipFill>
        <p:spPr>
          <a:xfrm>
            <a:off x="410745" y="2746943"/>
            <a:ext cx="3826927" cy="342926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13-5 The Gas Laws and Absolute </a:t>
            </a:r>
            <a:r>
              <a:rPr lang="en-US" dirty="0" smtClean="0">
                <a:latin typeface="Times New Roman" charset="0"/>
                <a:cs typeface="Times New Roman" charset="0"/>
              </a:rPr>
              <a:t>Temperature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949377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13-5 The Gas Laws and Absolute </a:t>
            </a:r>
            <a:r>
              <a:rPr lang="en-US" dirty="0" smtClean="0">
                <a:latin typeface="Times New Roman" charset="0"/>
                <a:cs typeface="Times New Roman" charset="0"/>
              </a:rPr>
              <a:t>Temperature</a:t>
            </a:r>
            <a:endParaRPr lang="en-US" dirty="0"/>
          </a:p>
        </p:txBody>
      </p:sp>
      <p:sp>
        <p:nvSpPr>
          <p:cNvPr id="3" name="Content Placeholder 2"/>
          <p:cNvSpPr>
            <a:spLocks noGrp="1"/>
          </p:cNvSpPr>
          <p:nvPr>
            <p:ph idx="1"/>
          </p:nvPr>
        </p:nvSpPr>
        <p:spPr>
          <a:xfrm>
            <a:off x="464877" y="1600200"/>
            <a:ext cx="8238288" cy="4525963"/>
          </a:xfrm>
        </p:spPr>
        <p:txBody>
          <a:bodyPr/>
          <a:lstStyle/>
          <a:p>
            <a:pPr marL="0" indent="0">
              <a:spcBef>
                <a:spcPct val="50000"/>
              </a:spcBef>
              <a:buNone/>
            </a:pPr>
            <a:r>
              <a:rPr lang="en-US" dirty="0">
                <a:latin typeface="Times New Roman" charset="0"/>
                <a:cs typeface="Times New Roman" charset="0"/>
              </a:rPr>
              <a:t>The volume is linearly proportional to the temperature, as long as the temperature is somewhat above the condensation point and the pressure is constant: </a:t>
            </a:r>
            <a:r>
              <a:rPr lang="en-US" i="1" dirty="0">
                <a:latin typeface="Times New Roman" charset="0"/>
                <a:cs typeface="Times New Roman" charset="0"/>
              </a:rPr>
              <a:t>V</a:t>
            </a:r>
            <a:r>
              <a:rPr lang="en-US" dirty="0">
                <a:latin typeface="Times New Roman" charset="0"/>
                <a:cs typeface="Times New Roman" charset="0"/>
              </a:rPr>
              <a:t> </a:t>
            </a:r>
            <a:r>
              <a:rPr lang="en-US" dirty="0" smtClean="0">
                <a:latin typeface="Times New Roman" charset="0"/>
                <a:cs typeface="Times New Roman" charset="0"/>
                <a:sym typeface="Symbol" charset="0"/>
              </a:rPr>
              <a:t>∝ </a:t>
            </a:r>
            <a:r>
              <a:rPr lang="en-US" i="1" dirty="0">
                <a:latin typeface="Times New Roman" charset="0"/>
                <a:cs typeface="Times New Roman" charset="0"/>
                <a:sym typeface="Symbol" charset="0"/>
              </a:rPr>
              <a:t>T</a:t>
            </a:r>
            <a:r>
              <a:rPr lang="en-US" dirty="0">
                <a:latin typeface="Times New Roman" charset="0"/>
                <a:cs typeface="Times New Roman" charset="0"/>
                <a:sym typeface="Symbol" charset="0"/>
              </a:rPr>
              <a:t>.</a:t>
            </a: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Extrapolating, the volume becomes zero at </a:t>
            </a:r>
            <a:r>
              <a:rPr lang="en-US" dirty="0" smtClean="0">
                <a:latin typeface="Times New Roman" charset="0"/>
                <a:cs typeface="Times New Roman" charset="0"/>
              </a:rPr>
              <a:t>−273.15°C</a:t>
            </a:r>
            <a:r>
              <a:rPr lang="en-US" dirty="0">
                <a:latin typeface="Times New Roman" charset="0"/>
                <a:cs typeface="Times New Roman" charset="0"/>
              </a:rPr>
              <a:t>; this temperature is called absolute zero</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15_FigureA.jpg"/>
          <p:cNvPicPr>
            <a:picLocks noChangeAspect="1"/>
          </p:cNvPicPr>
          <p:nvPr/>
        </p:nvPicPr>
        <p:blipFill rotWithShape="1">
          <a:blip r:embed="rId2">
            <a:extLst>
              <a:ext uri="{28A0092B-C50C-407E-A947-70E740481C1C}">
                <a14:useLocalDpi xmlns:a14="http://schemas.microsoft.com/office/drawing/2010/main" val="0"/>
              </a:ext>
            </a:extLst>
          </a:blip>
          <a:srcRect b="4707"/>
          <a:stretch/>
        </p:blipFill>
        <p:spPr>
          <a:xfrm>
            <a:off x="651370" y="4054804"/>
            <a:ext cx="3697296" cy="2435564"/>
          </a:xfrm>
          <a:prstGeom prst="rect">
            <a:avLst/>
          </a:prstGeom>
        </p:spPr>
      </p:pic>
      <p:pic>
        <p:nvPicPr>
          <p:cNvPr id="7" name="Picture 6" descr="13_15_FigureB.jpg"/>
          <p:cNvPicPr>
            <a:picLocks noChangeAspect="1"/>
          </p:cNvPicPr>
          <p:nvPr/>
        </p:nvPicPr>
        <p:blipFill rotWithShape="1">
          <a:blip r:embed="rId3">
            <a:extLst>
              <a:ext uri="{28A0092B-C50C-407E-A947-70E740481C1C}">
                <a14:useLocalDpi xmlns:a14="http://schemas.microsoft.com/office/drawing/2010/main" val="0"/>
              </a:ext>
            </a:extLst>
          </a:blip>
          <a:srcRect b="4533"/>
          <a:stretch/>
        </p:blipFill>
        <p:spPr>
          <a:xfrm>
            <a:off x="4747004" y="4135816"/>
            <a:ext cx="3755485" cy="2354551"/>
          </a:xfrm>
          <a:prstGeom prst="rect">
            <a:avLst/>
          </a:prstGeom>
        </p:spPr>
      </p:pic>
    </p:spTree>
    <p:extLst>
      <p:ext uri="{BB962C8B-B14F-4D97-AF65-F5344CB8AC3E}">
        <p14:creationId xmlns:p14="http://schemas.microsoft.com/office/powerpoint/2010/main" val="31840889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13-5 The Gas Laws and Absolute Temperature</a:t>
            </a:r>
          </a:p>
        </p:txBody>
      </p:sp>
      <p:sp>
        <p:nvSpPr>
          <p:cNvPr id="3" name="Content Placeholder 2"/>
          <p:cNvSpPr>
            <a:spLocks noGrp="1"/>
          </p:cNvSpPr>
          <p:nvPr>
            <p:ph idx="1"/>
          </p:nvPr>
        </p:nvSpPr>
        <p:spPr>
          <a:xfrm>
            <a:off x="450851" y="1602644"/>
            <a:ext cx="8245474" cy="4530095"/>
          </a:xfrm>
        </p:spPr>
        <p:txBody>
          <a:bodyPr/>
          <a:lstStyle/>
          <a:p>
            <a:pPr marL="0" indent="0">
              <a:spcBef>
                <a:spcPct val="50000"/>
              </a:spcBef>
              <a:buNone/>
            </a:pPr>
            <a:r>
              <a:rPr lang="en-US" dirty="0">
                <a:latin typeface="Times New Roman" charset="0"/>
                <a:cs typeface="Times New Roman" charset="0"/>
              </a:rPr>
              <a:t>The concept of absolute zero allows us to define a third temperature </a:t>
            </a:r>
            <a:r>
              <a:rPr lang="en-US" dirty="0" smtClean="0">
                <a:latin typeface="Times New Roman" charset="0"/>
                <a:cs typeface="Times New Roman" charset="0"/>
              </a:rPr>
              <a:t>scale—the </a:t>
            </a:r>
            <a:r>
              <a:rPr lang="en-US" dirty="0">
                <a:latin typeface="Times New Roman" charset="0"/>
                <a:cs typeface="Times New Roman" charset="0"/>
              </a:rPr>
              <a:t>absolute, or Kelvin, scale.</a:t>
            </a:r>
          </a:p>
          <a:p>
            <a:pPr marL="0" indent="0">
              <a:spcBef>
                <a:spcPct val="50000"/>
              </a:spcBef>
              <a:buNone/>
            </a:pPr>
            <a:r>
              <a:rPr lang="en-US" dirty="0">
                <a:latin typeface="Times New Roman" charset="0"/>
                <a:cs typeface="Times New Roman" charset="0"/>
              </a:rPr>
              <a:t>This scale starts with 0 K at absolute zero, but otherwise is the same as the Celsius scale.</a:t>
            </a:r>
          </a:p>
          <a:p>
            <a:pPr marL="0" indent="0">
              <a:spcBef>
                <a:spcPct val="50000"/>
              </a:spcBef>
              <a:buNone/>
            </a:pPr>
            <a:r>
              <a:rPr lang="en-US" dirty="0">
                <a:latin typeface="Times New Roman" charset="0"/>
                <a:cs typeface="Times New Roman" charset="0"/>
              </a:rPr>
              <a:t>Therefore, the freezing point of water is 273.15 K, and the boiling point is 373.15 K.</a:t>
            </a:r>
          </a:p>
          <a:p>
            <a:pPr marL="0" indent="0">
              <a:spcBef>
                <a:spcPct val="50000"/>
              </a:spcBef>
              <a:buNone/>
            </a:pPr>
            <a:r>
              <a:rPr lang="en-US" dirty="0">
                <a:latin typeface="Times New Roman" charset="0"/>
                <a:cs typeface="Times New Roman" charset="0"/>
              </a:rPr>
              <a:t>Finally, when the volume is constant, the pressure is directly proportional to the temperature: </a:t>
            </a:r>
            <a:r>
              <a:rPr lang="en-US" i="1" dirty="0">
                <a:latin typeface="Times New Roman" charset="0"/>
                <a:cs typeface="Times New Roman" charset="0"/>
              </a:rPr>
              <a:t>P</a:t>
            </a:r>
            <a:r>
              <a:rPr lang="en-US" dirty="0">
                <a:latin typeface="Times New Roman" charset="0"/>
                <a:cs typeface="Times New Roman" charset="0"/>
              </a:rPr>
              <a:t> </a:t>
            </a:r>
            <a:r>
              <a:rPr lang="en-US" dirty="0" smtClean="0">
                <a:latin typeface="Times New Roman" charset="0"/>
                <a:cs typeface="Times New Roman" charset="0"/>
                <a:sym typeface="Symbol" charset="0"/>
              </a:rPr>
              <a:t>∝</a:t>
            </a:r>
            <a:r>
              <a:rPr lang="en-US" i="1" dirty="0" smtClean="0">
                <a:latin typeface="Times New Roman" charset="0"/>
                <a:cs typeface="Times New Roman" charset="0"/>
                <a:sym typeface="Symbol" charset="0"/>
              </a:rPr>
              <a:t>T</a:t>
            </a:r>
            <a:r>
              <a:rPr lang="en-US" dirty="0" smtClean="0">
                <a:latin typeface="Times New Roman" charset="0"/>
                <a:cs typeface="Times New Roman" charset="0"/>
                <a:sym typeface="Symbol"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8903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13</a:t>
            </a:r>
            <a:br>
              <a:rPr lang="en-US" dirty="0" smtClean="0"/>
            </a:br>
            <a:r>
              <a:rPr lang="en-US" dirty="0" smtClean="0">
                <a:latin typeface="Times New Roman" charset="0"/>
                <a:cs typeface="Times New Roman" charset="0"/>
              </a:rPr>
              <a:t>Temperature </a:t>
            </a:r>
            <a:r>
              <a:rPr lang="en-US" dirty="0">
                <a:latin typeface="Times New Roman" charset="0"/>
                <a:cs typeface="Times New Roman" charset="0"/>
              </a:rPr>
              <a:t>and Kinetic Theory </a:t>
            </a:r>
            <a:br>
              <a:rPr lang="en-US" dirty="0">
                <a:latin typeface="Times New Roman" charset="0"/>
                <a:cs typeface="Times New Roman" charset="0"/>
              </a:rPr>
            </a:b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grpSp>
        <p:nvGrpSpPr>
          <p:cNvPr id="9" name="Group 8"/>
          <p:cNvGrpSpPr/>
          <p:nvPr/>
        </p:nvGrpSpPr>
        <p:grpSpPr>
          <a:xfrm>
            <a:off x="1873437" y="2447691"/>
            <a:ext cx="5396660" cy="3956957"/>
            <a:chOff x="3211369" y="2447691"/>
            <a:chExt cx="5396660" cy="3956957"/>
          </a:xfrm>
        </p:grpSpPr>
        <p:pic>
          <p:nvPicPr>
            <p:cNvPr id="6" name="Picture 5" descr="13_ChOpe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223" y="3921430"/>
              <a:ext cx="2469806" cy="2476427"/>
            </a:xfrm>
            <a:prstGeom prst="rect">
              <a:avLst/>
            </a:prstGeom>
          </p:spPr>
        </p:pic>
        <p:pic>
          <p:nvPicPr>
            <p:cNvPr id="8" name="Picture 7" descr="13_ChOpen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369" y="2447691"/>
              <a:ext cx="2714912" cy="3956957"/>
            </a:xfrm>
            <a:prstGeom prst="rect">
              <a:avLst/>
            </a:prstGeom>
          </p:spPr>
        </p:pic>
      </p:grpSp>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1388"/>
            <a:ext cx="8229600" cy="4838408"/>
          </a:xfrm>
        </p:spPr>
        <p:txBody>
          <a:bodyPr/>
          <a:lstStyle/>
          <a:p>
            <a:pPr marL="0" indent="0">
              <a:spcBef>
                <a:spcPct val="50000"/>
              </a:spcBef>
              <a:buNone/>
            </a:pPr>
            <a:r>
              <a:rPr lang="en-US" dirty="0">
                <a:latin typeface="Times New Roman" charset="0"/>
                <a:cs typeface="Times New Roman" charset="0"/>
              </a:rPr>
              <a:t>We can combine the three relations just derived into a single relation:</a:t>
            </a:r>
          </a:p>
          <a:p>
            <a:pPr marL="0" indent="0" algn="ctr">
              <a:spcBef>
                <a:spcPct val="50000"/>
              </a:spcBef>
              <a:buNone/>
            </a:pPr>
            <a:r>
              <a:rPr lang="en-US" i="1" dirty="0">
                <a:latin typeface="Times New Roman" charset="0"/>
                <a:cs typeface="Times New Roman" charset="0"/>
              </a:rPr>
              <a:t>PV </a:t>
            </a:r>
            <a:r>
              <a:rPr lang="en-US" dirty="0" smtClean="0">
                <a:latin typeface="Times New Roman" charset="0"/>
                <a:cs typeface="Times New Roman" charset="0"/>
                <a:sym typeface="Symbol" charset="0"/>
              </a:rPr>
              <a:t>∝ </a:t>
            </a:r>
            <a:r>
              <a:rPr lang="en-US" i="1" dirty="0" smtClean="0">
                <a:latin typeface="Times New Roman" charset="0"/>
                <a:cs typeface="Times New Roman" charset="0"/>
                <a:sym typeface="Symbol" charset="0"/>
              </a:rPr>
              <a:t>T</a:t>
            </a:r>
          </a:p>
          <a:p>
            <a:pPr marL="0" indent="0">
              <a:spcBef>
                <a:spcPct val="50000"/>
              </a:spcBef>
              <a:buNone/>
            </a:pPr>
            <a:r>
              <a:rPr lang="en-US" dirty="0">
                <a:latin typeface="Times New Roman" charset="0"/>
                <a:cs typeface="Times New Roman" charset="0"/>
              </a:rPr>
              <a:t>What about the amount of </a:t>
            </a:r>
            <a:r>
              <a:rPr lang="en-US" dirty="0" smtClean="0">
                <a:latin typeface="Times New Roman" charset="0"/>
                <a:cs typeface="Times New Roman" charset="0"/>
              </a:rPr>
              <a:t>gas</a:t>
            </a:r>
            <a:br>
              <a:rPr lang="en-US" dirty="0" smtClean="0">
                <a:latin typeface="Times New Roman" charset="0"/>
                <a:cs typeface="Times New Roman" charset="0"/>
              </a:rPr>
            </a:br>
            <a:r>
              <a:rPr lang="en-US" dirty="0" smtClean="0">
                <a:latin typeface="Times New Roman" charset="0"/>
                <a:cs typeface="Times New Roman" charset="0"/>
              </a:rPr>
              <a:t>present</a:t>
            </a:r>
            <a:r>
              <a:rPr lang="en-US" dirty="0">
                <a:latin typeface="Times New Roman" charset="0"/>
                <a:cs typeface="Times New Roman" charset="0"/>
              </a:rPr>
              <a:t>? If the </a:t>
            </a:r>
            <a:r>
              <a:rPr lang="en-US" dirty="0" smtClean="0">
                <a:latin typeface="Times New Roman" charset="0"/>
                <a:cs typeface="Times New Roman" charset="0"/>
              </a:rPr>
              <a:t>temperature</a:t>
            </a:r>
            <a:br>
              <a:rPr lang="en-US" dirty="0" smtClean="0">
                <a:latin typeface="Times New Roman" charset="0"/>
                <a:cs typeface="Times New Roman" charset="0"/>
              </a:rPr>
            </a:br>
            <a:r>
              <a:rPr lang="en-US" dirty="0" smtClean="0">
                <a:latin typeface="Times New Roman" charset="0"/>
                <a:cs typeface="Times New Roman" charset="0"/>
              </a:rPr>
              <a:t>and</a:t>
            </a:r>
            <a:r>
              <a:rPr lang="en-US" dirty="0">
                <a:latin typeface="Times New Roman" charset="0"/>
                <a:cs typeface="Times New Roman" charset="0"/>
              </a:rPr>
              <a:t> </a:t>
            </a:r>
            <a:r>
              <a:rPr lang="en-US" dirty="0" smtClean="0">
                <a:latin typeface="Times New Roman" charset="0"/>
                <a:cs typeface="Times New Roman" charset="0"/>
              </a:rPr>
              <a:t>pressure </a:t>
            </a:r>
            <a:r>
              <a:rPr lang="en-US" dirty="0">
                <a:latin typeface="Times New Roman" charset="0"/>
                <a:cs typeface="Times New Roman" charset="0"/>
              </a:rPr>
              <a:t>are constant,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volume </a:t>
            </a:r>
            <a:r>
              <a:rPr lang="en-US" dirty="0">
                <a:latin typeface="Times New Roman" charset="0"/>
                <a:cs typeface="Times New Roman" charset="0"/>
              </a:rPr>
              <a:t>is proportional to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amount </a:t>
            </a:r>
            <a:r>
              <a:rPr lang="en-US" dirty="0">
                <a:latin typeface="Times New Roman" charset="0"/>
                <a:cs typeface="Times New Roman" charset="0"/>
              </a:rPr>
              <a:t>of gas:</a:t>
            </a:r>
          </a:p>
          <a:p>
            <a:pPr marL="0" indent="0">
              <a:spcBef>
                <a:spcPct val="50000"/>
              </a:spcBef>
              <a:buNone/>
            </a:pPr>
            <a:r>
              <a:rPr lang="en-US" i="1" dirty="0">
                <a:latin typeface="Times New Roman" charset="0"/>
                <a:cs typeface="Times New Roman" charset="0"/>
              </a:rPr>
              <a:t>PV</a:t>
            </a:r>
            <a:r>
              <a:rPr lang="en-US" dirty="0">
                <a:latin typeface="Times New Roman" charset="0"/>
                <a:cs typeface="Times New Roman" charset="0"/>
              </a:rPr>
              <a:t> </a:t>
            </a:r>
            <a:r>
              <a:rPr lang="en-US" dirty="0" smtClean="0">
                <a:latin typeface="Times New Roman" charset="0"/>
                <a:cs typeface="Times New Roman" charset="0"/>
                <a:sym typeface="Symbol" charset="0"/>
              </a:rPr>
              <a:t>∝ </a:t>
            </a:r>
            <a:r>
              <a:rPr lang="en-US" i="1" dirty="0" err="1" smtClean="0">
                <a:latin typeface="Times New Roman" charset="0"/>
                <a:cs typeface="Times New Roman" charset="0"/>
                <a:sym typeface="Symbol" charset="0"/>
              </a:rPr>
              <a:t>mT</a:t>
            </a:r>
            <a:endParaRPr lang="en-US" i="1"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13-6 The Ideal Gas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16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493" y="3225854"/>
            <a:ext cx="3608832" cy="3297936"/>
          </a:xfrm>
          <a:prstGeom prst="rect">
            <a:avLst/>
          </a:prstGeom>
        </p:spPr>
      </p:pic>
    </p:spTree>
    <p:extLst>
      <p:ext uri="{BB962C8B-B14F-4D97-AF65-F5344CB8AC3E}">
        <p14:creationId xmlns:p14="http://schemas.microsoft.com/office/powerpoint/2010/main" val="37572102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13-6 The Ideal Gas </a:t>
            </a:r>
            <a:r>
              <a:rPr lang="en-US" dirty="0" smtClean="0">
                <a:latin typeface="Times New Roman" charset="0"/>
                <a:cs typeface="Times New Roman" charset="0"/>
              </a:rPr>
              <a:t>Law</a:t>
            </a:r>
            <a:endParaRPr lang="en-US" dirty="0"/>
          </a:p>
        </p:txBody>
      </p:sp>
      <p:sp>
        <p:nvSpPr>
          <p:cNvPr id="3" name="Content Placeholder 2"/>
          <p:cNvSpPr>
            <a:spLocks noGrp="1"/>
          </p:cNvSpPr>
          <p:nvPr>
            <p:ph idx="1"/>
          </p:nvPr>
        </p:nvSpPr>
        <p:spPr>
          <a:xfrm>
            <a:off x="461260" y="1634771"/>
            <a:ext cx="8239124" cy="4580995"/>
          </a:xfrm>
        </p:spPr>
        <p:txBody>
          <a:bodyPr>
            <a:normAutofit/>
          </a:bodyPr>
          <a:lstStyle/>
          <a:p>
            <a:pPr marL="0" indent="0">
              <a:lnSpc>
                <a:spcPct val="90000"/>
              </a:lnSpc>
              <a:spcBef>
                <a:spcPct val="50000"/>
              </a:spcBef>
              <a:buNone/>
            </a:pPr>
            <a:r>
              <a:rPr lang="en-US" dirty="0">
                <a:latin typeface="Times New Roman" charset="0"/>
                <a:cs typeface="Times New Roman" charset="0"/>
              </a:rPr>
              <a:t>A mole (</a:t>
            </a:r>
            <a:r>
              <a:rPr lang="en-US" dirty="0" err="1">
                <a:latin typeface="Times New Roman" charset="0"/>
                <a:cs typeface="Times New Roman" charset="0"/>
              </a:rPr>
              <a:t>mol</a:t>
            </a:r>
            <a:r>
              <a:rPr lang="en-US" dirty="0">
                <a:latin typeface="Times New Roman" charset="0"/>
                <a:cs typeface="Times New Roman" charset="0"/>
              </a:rPr>
              <a:t>) is defined as the number of grams of a substance that is numerically equal to the molecular mass of the substance:</a:t>
            </a:r>
          </a:p>
          <a:p>
            <a:pPr marL="0" indent="0">
              <a:lnSpc>
                <a:spcPct val="90000"/>
              </a:lnSpc>
              <a:spcBef>
                <a:spcPct val="50000"/>
              </a:spcBef>
              <a:buNone/>
            </a:pPr>
            <a:r>
              <a:rPr lang="en-US" dirty="0">
                <a:latin typeface="Times New Roman" charset="0"/>
                <a:cs typeface="Times New Roman" charset="0"/>
              </a:rPr>
              <a:t>1 </a:t>
            </a:r>
            <a:r>
              <a:rPr lang="en-US" dirty="0" err="1">
                <a:latin typeface="Times New Roman" charset="0"/>
                <a:cs typeface="Times New Roman" charset="0"/>
              </a:rPr>
              <a:t>mol</a:t>
            </a:r>
            <a:r>
              <a:rPr lang="en-US" dirty="0">
                <a:latin typeface="Times New Roman" charset="0"/>
                <a:cs typeface="Times New Roman" charset="0"/>
              </a:rPr>
              <a:t> H</a:t>
            </a:r>
            <a:r>
              <a:rPr lang="en-US" baseline="-25000" dirty="0">
                <a:latin typeface="Times New Roman" charset="0"/>
                <a:cs typeface="Times New Roman" charset="0"/>
              </a:rPr>
              <a:t>2</a:t>
            </a:r>
            <a:r>
              <a:rPr lang="en-US" dirty="0">
                <a:latin typeface="Times New Roman" charset="0"/>
                <a:cs typeface="Times New Roman" charset="0"/>
              </a:rPr>
              <a:t> has a mass of 2 g</a:t>
            </a:r>
          </a:p>
          <a:p>
            <a:pPr marL="0" indent="0">
              <a:lnSpc>
                <a:spcPct val="90000"/>
              </a:lnSpc>
              <a:spcBef>
                <a:spcPct val="50000"/>
              </a:spcBef>
              <a:buNone/>
            </a:pPr>
            <a:r>
              <a:rPr lang="en-US" dirty="0">
                <a:latin typeface="Times New Roman" charset="0"/>
                <a:cs typeface="Times New Roman" charset="0"/>
              </a:rPr>
              <a:t>1 </a:t>
            </a:r>
            <a:r>
              <a:rPr lang="en-US" dirty="0" err="1">
                <a:latin typeface="Times New Roman" charset="0"/>
                <a:cs typeface="Times New Roman" charset="0"/>
              </a:rPr>
              <a:t>mol</a:t>
            </a:r>
            <a:r>
              <a:rPr lang="en-US" dirty="0">
                <a:latin typeface="Times New Roman" charset="0"/>
                <a:cs typeface="Times New Roman" charset="0"/>
              </a:rPr>
              <a:t> Ne has a mass of 20 g</a:t>
            </a:r>
          </a:p>
          <a:p>
            <a:pPr marL="0" indent="0">
              <a:lnSpc>
                <a:spcPct val="90000"/>
              </a:lnSpc>
              <a:spcBef>
                <a:spcPct val="50000"/>
              </a:spcBef>
              <a:buNone/>
            </a:pPr>
            <a:r>
              <a:rPr lang="en-US" dirty="0">
                <a:latin typeface="Times New Roman" charset="0"/>
                <a:cs typeface="Times New Roman" charset="0"/>
              </a:rPr>
              <a:t>1 </a:t>
            </a:r>
            <a:r>
              <a:rPr lang="en-US" dirty="0" err="1">
                <a:latin typeface="Times New Roman" charset="0"/>
                <a:cs typeface="Times New Roman" charset="0"/>
              </a:rPr>
              <a:t>mol</a:t>
            </a:r>
            <a:r>
              <a:rPr lang="en-US" dirty="0">
                <a:latin typeface="Times New Roman" charset="0"/>
                <a:cs typeface="Times New Roman" charset="0"/>
              </a:rPr>
              <a:t> CO</a:t>
            </a:r>
            <a:r>
              <a:rPr lang="en-US" baseline="-25000" dirty="0">
                <a:latin typeface="Times New Roman" charset="0"/>
                <a:cs typeface="Times New Roman" charset="0"/>
              </a:rPr>
              <a:t>2</a:t>
            </a:r>
            <a:r>
              <a:rPr lang="en-US" dirty="0">
                <a:latin typeface="Times New Roman" charset="0"/>
                <a:cs typeface="Times New Roman" charset="0"/>
              </a:rPr>
              <a:t> has a mass of 44 g</a:t>
            </a:r>
          </a:p>
          <a:p>
            <a:pPr marL="0" indent="0">
              <a:lnSpc>
                <a:spcPct val="90000"/>
              </a:lnSpc>
              <a:spcBef>
                <a:spcPct val="50000"/>
              </a:spcBef>
              <a:buNone/>
            </a:pPr>
            <a:r>
              <a:rPr lang="en-US" dirty="0">
                <a:latin typeface="Times New Roman" charset="0"/>
                <a:cs typeface="Times New Roman" charset="0"/>
              </a:rPr>
              <a:t>The number of moles in a certain mass of material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3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940" y="5533985"/>
            <a:ext cx="5065720" cy="789276"/>
          </a:xfrm>
          <a:prstGeom prst="rect">
            <a:avLst/>
          </a:prstGeom>
        </p:spPr>
      </p:pic>
    </p:spTree>
    <p:extLst>
      <p:ext uri="{BB962C8B-B14F-4D97-AF65-F5344CB8AC3E}">
        <p14:creationId xmlns:p14="http://schemas.microsoft.com/office/powerpoint/2010/main" val="33539568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13-6 The Ideal Gas Law</a:t>
            </a:r>
          </a:p>
        </p:txBody>
      </p:sp>
      <p:sp>
        <p:nvSpPr>
          <p:cNvPr id="3" name="Content Placeholder 2"/>
          <p:cNvSpPr>
            <a:spLocks noGrp="1"/>
          </p:cNvSpPr>
          <p:nvPr>
            <p:ph idx="1"/>
          </p:nvPr>
        </p:nvSpPr>
        <p:spPr>
          <a:xfrm>
            <a:off x="450850" y="1600200"/>
            <a:ext cx="8208782" cy="4525963"/>
          </a:xfrm>
        </p:spPr>
        <p:txBody>
          <a:bodyPr/>
          <a:lstStyle/>
          <a:p>
            <a:pPr marL="0" indent="0">
              <a:spcBef>
                <a:spcPct val="50000"/>
              </a:spcBef>
              <a:buNone/>
            </a:pPr>
            <a:r>
              <a:rPr lang="en-US" dirty="0">
                <a:latin typeface="Times New Roman" charset="0"/>
                <a:cs typeface="Times New Roman" charset="0"/>
              </a:rPr>
              <a:t>We can now write the ideal gas law</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where </a:t>
            </a:r>
            <a:r>
              <a:rPr lang="en-US" i="1" dirty="0">
                <a:latin typeface="Times New Roman" charset="0"/>
                <a:cs typeface="Times New Roman" charset="0"/>
              </a:rPr>
              <a:t>n</a:t>
            </a:r>
            <a:r>
              <a:rPr lang="en-US" dirty="0">
                <a:latin typeface="Times New Roman" charset="0"/>
                <a:cs typeface="Times New Roman" charset="0"/>
              </a:rPr>
              <a:t> is the number of moles and </a:t>
            </a:r>
            <a:r>
              <a:rPr lang="en-US" i="1" dirty="0">
                <a:latin typeface="Times New Roman" charset="0"/>
                <a:cs typeface="Times New Roman" charset="0"/>
              </a:rPr>
              <a:t>R</a:t>
            </a:r>
            <a:r>
              <a:rPr lang="en-US" dirty="0">
                <a:latin typeface="Times New Roman" charset="0"/>
                <a:cs typeface="Times New Roman" charset="0"/>
              </a:rPr>
              <a:t> is the universal gas constant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1" name="Group 10"/>
          <p:cNvGrpSpPr/>
          <p:nvPr/>
        </p:nvGrpSpPr>
        <p:grpSpPr>
          <a:xfrm>
            <a:off x="3128953" y="2264183"/>
            <a:ext cx="2987693" cy="563238"/>
            <a:chOff x="3128953" y="2264183"/>
            <a:chExt cx="2987693" cy="563238"/>
          </a:xfrm>
        </p:grpSpPr>
        <p:pic>
          <p:nvPicPr>
            <p:cNvPr id="5" name="Picture 4" descr="13_KeyEquation_03.jpg"/>
            <p:cNvPicPr>
              <a:picLocks noChangeAspect="1"/>
            </p:cNvPicPr>
            <p:nvPr/>
          </p:nvPicPr>
          <p:blipFill rotWithShape="1">
            <a:blip r:embed="rId2">
              <a:extLst>
                <a:ext uri="{28A0092B-C50C-407E-A947-70E740481C1C}">
                  <a14:useLocalDpi xmlns:a14="http://schemas.microsoft.com/office/drawing/2010/main" val="0"/>
                </a:ext>
              </a:extLst>
            </a:blip>
            <a:srcRect r="76356" b="22358"/>
            <a:stretch/>
          </p:blipFill>
          <p:spPr>
            <a:xfrm>
              <a:off x="3128953" y="2264183"/>
              <a:ext cx="2020717" cy="563238"/>
            </a:xfrm>
            <a:prstGeom prst="rect">
              <a:avLst/>
            </a:prstGeom>
          </p:spPr>
        </p:pic>
        <p:sp>
          <p:nvSpPr>
            <p:cNvPr id="8" name="TextBox 7"/>
            <p:cNvSpPr txBox="1"/>
            <p:nvPr/>
          </p:nvSpPr>
          <p:spPr>
            <a:xfrm>
              <a:off x="5291029" y="2326568"/>
              <a:ext cx="825617" cy="400110"/>
            </a:xfrm>
            <a:prstGeom prst="rect">
              <a:avLst/>
            </a:prstGeom>
            <a:noFill/>
          </p:spPr>
          <p:txBody>
            <a:bodyPr wrap="none" rtlCol="0">
              <a:spAutoFit/>
            </a:bodyPr>
            <a:lstStyle/>
            <a:p>
              <a:r>
                <a:rPr lang="en-US" sz="2000" dirty="0" smtClean="0">
                  <a:latin typeface="Times New Roman"/>
                  <a:cs typeface="Times New Roman"/>
                </a:rPr>
                <a:t>(13-3)</a:t>
              </a:r>
              <a:endParaRPr lang="en-US" sz="2000" dirty="0">
                <a:latin typeface="Times New Roman"/>
                <a:cs typeface="Times New Roman"/>
              </a:endParaRPr>
            </a:p>
          </p:txBody>
        </p:sp>
      </p:grpSp>
      <p:pic>
        <p:nvPicPr>
          <p:cNvPr id="10" name="Picture 9" descr="EQ_pg37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58" y="4163208"/>
            <a:ext cx="7809560" cy="1256629"/>
          </a:xfrm>
          <a:prstGeom prst="rect">
            <a:avLst/>
          </a:prstGeom>
        </p:spPr>
      </p:pic>
    </p:spTree>
    <p:extLst>
      <p:ext uri="{BB962C8B-B14F-4D97-AF65-F5344CB8AC3E}">
        <p14:creationId xmlns:p14="http://schemas.microsoft.com/office/powerpoint/2010/main" val="1784804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13-7 Problem Solving with the Ideal Gas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667472"/>
            <a:ext cx="8229600" cy="4890169"/>
          </a:xfrm>
        </p:spPr>
        <p:txBody>
          <a:bodyPr/>
          <a:lstStyle/>
          <a:p>
            <a:pPr marL="0" indent="0">
              <a:lnSpc>
                <a:spcPct val="90000"/>
              </a:lnSpc>
              <a:spcBef>
                <a:spcPts val="600"/>
              </a:spcBef>
              <a:buNone/>
            </a:pPr>
            <a:r>
              <a:rPr lang="en-US" sz="2500" dirty="0">
                <a:latin typeface="Times New Roman" charset="0"/>
                <a:cs typeface="Times New Roman" charset="0"/>
              </a:rPr>
              <a:t>Useful facts and definitions:</a:t>
            </a:r>
          </a:p>
          <a:p>
            <a:pPr marL="342900" indent="-342900">
              <a:lnSpc>
                <a:spcPct val="90000"/>
              </a:lnSpc>
              <a:spcBef>
                <a:spcPts val="600"/>
              </a:spcBef>
            </a:pPr>
            <a:r>
              <a:rPr lang="en-US" sz="2500" dirty="0" smtClean="0">
                <a:latin typeface="Times New Roman" charset="0"/>
                <a:cs typeface="Times New Roman" charset="0"/>
              </a:rPr>
              <a:t>Standard </a:t>
            </a:r>
            <a:r>
              <a:rPr lang="en-US" sz="2500" dirty="0">
                <a:latin typeface="Times New Roman" charset="0"/>
                <a:cs typeface="Times New Roman" charset="0"/>
              </a:rPr>
              <a:t>temperature and pressure (STP)</a:t>
            </a:r>
          </a:p>
          <a:p>
            <a:pPr marL="0" indent="0" algn="ctr">
              <a:lnSpc>
                <a:spcPct val="90000"/>
              </a:lnSpc>
              <a:spcBef>
                <a:spcPts val="600"/>
              </a:spcBef>
              <a:buNone/>
            </a:pPr>
            <a:r>
              <a:rPr lang="en-US" sz="2500" dirty="0">
                <a:latin typeface="Times New Roman" charset="0"/>
                <a:cs typeface="Times New Roman" charset="0"/>
              </a:rPr>
              <a:t>T </a:t>
            </a:r>
            <a:r>
              <a:rPr lang="en-US" sz="2500" dirty="0" smtClean="0">
                <a:latin typeface="Times New Roman" charset="0"/>
                <a:cs typeface="Times New Roman" charset="0"/>
              </a:rPr>
              <a:t>= </a:t>
            </a:r>
            <a:r>
              <a:rPr lang="en-US" sz="2500" dirty="0">
                <a:latin typeface="Times New Roman" charset="0"/>
                <a:cs typeface="Times New Roman" charset="0"/>
              </a:rPr>
              <a:t>273 K (</a:t>
            </a:r>
            <a:r>
              <a:rPr lang="en-US" sz="2500" dirty="0" smtClean="0">
                <a:latin typeface="Times New Roman" charset="0"/>
                <a:cs typeface="Times New Roman" charset="0"/>
              </a:rPr>
              <a:t>0°C</a:t>
            </a:r>
            <a:r>
              <a:rPr lang="en-US" sz="2500" dirty="0">
                <a:latin typeface="Times New Roman" charset="0"/>
                <a:cs typeface="Times New Roman" charset="0"/>
              </a:rPr>
              <a:t>)</a:t>
            </a:r>
          </a:p>
          <a:p>
            <a:pPr marL="0" indent="0" algn="ctr">
              <a:lnSpc>
                <a:spcPct val="90000"/>
              </a:lnSpc>
              <a:spcBef>
                <a:spcPts val="600"/>
              </a:spcBef>
              <a:buNone/>
            </a:pPr>
            <a:r>
              <a:rPr lang="en-US" sz="2500" dirty="0">
                <a:latin typeface="Times New Roman" charset="0"/>
                <a:cs typeface="Times New Roman" charset="0"/>
              </a:rPr>
              <a:t>P </a:t>
            </a:r>
            <a:r>
              <a:rPr lang="en-US" sz="2500" dirty="0" smtClean="0">
                <a:latin typeface="Times New Roman" charset="0"/>
                <a:cs typeface="Times New Roman" charset="0"/>
              </a:rPr>
              <a:t>= </a:t>
            </a:r>
            <a:r>
              <a:rPr lang="en-US" sz="2500" dirty="0">
                <a:latin typeface="Times New Roman" charset="0"/>
                <a:cs typeface="Times New Roman" charset="0"/>
              </a:rPr>
              <a:t>1.00 </a:t>
            </a:r>
            <a:r>
              <a:rPr lang="en-US" sz="2500" dirty="0" err="1">
                <a:latin typeface="Times New Roman" charset="0"/>
                <a:cs typeface="Times New Roman" charset="0"/>
              </a:rPr>
              <a:t>atm</a:t>
            </a:r>
            <a:r>
              <a:rPr lang="en-US" sz="2500" dirty="0">
                <a:latin typeface="Times New Roman" charset="0"/>
                <a:cs typeface="Times New Roman" charset="0"/>
              </a:rPr>
              <a:t> </a:t>
            </a:r>
            <a:r>
              <a:rPr lang="en-US" sz="2500" dirty="0" smtClean="0">
                <a:latin typeface="Times New Roman" charset="0"/>
                <a:cs typeface="Times New Roman" charset="0"/>
              </a:rPr>
              <a:t>= </a:t>
            </a:r>
            <a:r>
              <a:rPr lang="en-US" sz="2500" dirty="0">
                <a:latin typeface="Times New Roman" charset="0"/>
                <a:cs typeface="Times New Roman" charset="0"/>
              </a:rPr>
              <a:t>1.013 </a:t>
            </a:r>
            <a:r>
              <a:rPr lang="en-US" sz="2500" dirty="0" smtClean="0">
                <a:latin typeface="Times New Roman" charset="0"/>
                <a:cs typeface="Times New Roman" charset="0"/>
              </a:rPr>
              <a:t>× </a:t>
            </a:r>
            <a:r>
              <a:rPr lang="en-US" sz="2500" dirty="0">
                <a:latin typeface="Times New Roman" charset="0"/>
                <a:cs typeface="Times New Roman" charset="0"/>
              </a:rPr>
              <a:t>10</a:t>
            </a:r>
            <a:r>
              <a:rPr lang="en-US" sz="2500" baseline="30000" dirty="0">
                <a:latin typeface="Times New Roman" charset="0"/>
                <a:cs typeface="Times New Roman" charset="0"/>
              </a:rPr>
              <a:t>5</a:t>
            </a:r>
            <a:r>
              <a:rPr lang="en-US" sz="2500" dirty="0">
                <a:latin typeface="Times New Roman" charset="0"/>
                <a:cs typeface="Times New Roman" charset="0"/>
              </a:rPr>
              <a:t> N/m</a:t>
            </a:r>
            <a:r>
              <a:rPr lang="en-US" sz="2500" baseline="30000" dirty="0">
                <a:latin typeface="Times New Roman" charset="0"/>
                <a:cs typeface="Times New Roman" charset="0"/>
              </a:rPr>
              <a:t>2</a:t>
            </a:r>
            <a:r>
              <a:rPr lang="en-US" sz="2500" dirty="0">
                <a:latin typeface="Times New Roman" charset="0"/>
                <a:cs typeface="Times New Roman" charset="0"/>
              </a:rPr>
              <a:t> </a:t>
            </a:r>
            <a:r>
              <a:rPr lang="en-US" sz="2500" dirty="0" smtClean="0">
                <a:latin typeface="Times New Roman" charset="0"/>
                <a:cs typeface="Times New Roman" charset="0"/>
              </a:rPr>
              <a:t>= </a:t>
            </a:r>
            <a:r>
              <a:rPr lang="en-US" sz="2500" dirty="0">
                <a:latin typeface="Times New Roman" charset="0"/>
                <a:cs typeface="Times New Roman" charset="0"/>
              </a:rPr>
              <a:t>101.3 </a:t>
            </a:r>
            <a:r>
              <a:rPr lang="en-US" sz="2500" dirty="0" err="1" smtClean="0">
                <a:latin typeface="Times New Roman" charset="0"/>
                <a:cs typeface="Times New Roman" charset="0"/>
              </a:rPr>
              <a:t>kPa</a:t>
            </a:r>
            <a:endParaRPr lang="en-US" sz="2500" dirty="0" smtClean="0">
              <a:latin typeface="Times New Roman" charset="0"/>
              <a:cs typeface="Times New Roman" charset="0"/>
            </a:endParaRPr>
          </a:p>
          <a:p>
            <a:pPr marL="342900" indent="-342900">
              <a:spcBef>
                <a:spcPct val="50000"/>
              </a:spcBef>
            </a:pPr>
            <a:r>
              <a:rPr lang="en-US" sz="2500" dirty="0" smtClean="0">
                <a:latin typeface="Times New Roman" charset="0"/>
                <a:cs typeface="Times New Roman" charset="0"/>
              </a:rPr>
              <a:t>Volume </a:t>
            </a:r>
            <a:r>
              <a:rPr lang="en-US" sz="2500" dirty="0">
                <a:latin typeface="Times New Roman" charset="0"/>
                <a:cs typeface="Times New Roman" charset="0"/>
              </a:rPr>
              <a:t>of 1 </a:t>
            </a:r>
            <a:r>
              <a:rPr lang="en-US" sz="2500" dirty="0" err="1">
                <a:latin typeface="Times New Roman" charset="0"/>
                <a:cs typeface="Times New Roman" charset="0"/>
              </a:rPr>
              <a:t>mol</a:t>
            </a:r>
            <a:r>
              <a:rPr lang="en-US" sz="2500" dirty="0">
                <a:latin typeface="Times New Roman" charset="0"/>
                <a:cs typeface="Times New Roman" charset="0"/>
              </a:rPr>
              <a:t> of an ideal gas is 22.4 L</a:t>
            </a:r>
          </a:p>
          <a:p>
            <a:pPr marL="342900" indent="-342900">
              <a:lnSpc>
                <a:spcPct val="90000"/>
              </a:lnSpc>
              <a:spcBef>
                <a:spcPct val="50000"/>
              </a:spcBef>
            </a:pPr>
            <a:r>
              <a:rPr lang="en-US" sz="2500" dirty="0" smtClean="0">
                <a:latin typeface="Times New Roman" charset="0"/>
                <a:cs typeface="Times New Roman" charset="0"/>
              </a:rPr>
              <a:t>If </a:t>
            </a:r>
            <a:r>
              <a:rPr lang="en-US" sz="2500" dirty="0">
                <a:latin typeface="Times New Roman" charset="0"/>
                <a:cs typeface="Times New Roman" charset="0"/>
              </a:rPr>
              <a:t>the amount of gas does not change</a:t>
            </a:r>
            <a:r>
              <a:rPr lang="en-US" sz="2500" dirty="0" smtClean="0">
                <a:latin typeface="Times New Roman" charset="0"/>
                <a:cs typeface="Times New Roman" charset="0"/>
              </a:rPr>
              <a:t>:</a:t>
            </a:r>
          </a:p>
          <a:p>
            <a:pPr marL="0" indent="0">
              <a:lnSpc>
                <a:spcPct val="90000"/>
              </a:lnSpc>
              <a:spcBef>
                <a:spcPct val="50000"/>
              </a:spcBef>
              <a:buNone/>
            </a:pPr>
            <a:r>
              <a:rPr lang="en-US" sz="2500" dirty="0" smtClean="0">
                <a:latin typeface="Times New Roman" charset="0"/>
                <a:cs typeface="Times New Roman" charset="0"/>
              </a:rPr>
              <a:t/>
            </a:r>
            <a:br>
              <a:rPr lang="en-US" sz="2500" dirty="0" smtClean="0">
                <a:latin typeface="Times New Roman" charset="0"/>
                <a:cs typeface="Times New Roman" charset="0"/>
              </a:rPr>
            </a:br>
            <a:endParaRPr lang="en-US" sz="2500" dirty="0">
              <a:latin typeface="Times New Roman" charset="0"/>
              <a:cs typeface="Times New Roman" charset="0"/>
            </a:endParaRPr>
          </a:p>
          <a:p>
            <a:pPr marL="342900" indent="-342900">
              <a:lnSpc>
                <a:spcPct val="90000"/>
              </a:lnSpc>
              <a:spcBef>
                <a:spcPct val="50000"/>
              </a:spcBef>
            </a:pPr>
            <a:r>
              <a:rPr lang="en-US" sz="2500" dirty="0" smtClean="0">
                <a:latin typeface="Times New Roman" charset="0"/>
                <a:cs typeface="Times New Roman" charset="0"/>
              </a:rPr>
              <a:t>Always measure </a:t>
            </a:r>
            <a:r>
              <a:rPr lang="en-US" sz="2500" i="1" dirty="0" smtClean="0">
                <a:latin typeface="Times New Roman" charset="0"/>
                <a:cs typeface="Times New Roman" charset="0"/>
              </a:rPr>
              <a:t>T</a:t>
            </a:r>
            <a:r>
              <a:rPr lang="en-US" sz="2500" dirty="0" smtClean="0">
                <a:latin typeface="Times New Roman" charset="0"/>
                <a:cs typeface="Times New Roman" charset="0"/>
              </a:rPr>
              <a:t> in kelvins</a:t>
            </a:r>
          </a:p>
          <a:p>
            <a:pPr marL="342900" indent="-342900">
              <a:lnSpc>
                <a:spcPct val="90000"/>
              </a:lnSpc>
              <a:spcBef>
                <a:spcPct val="50000"/>
              </a:spcBef>
            </a:pPr>
            <a:r>
              <a:rPr lang="en-US" sz="2500" i="1" dirty="0" smtClean="0">
                <a:latin typeface="Times New Roman" charset="0"/>
                <a:cs typeface="Times New Roman" charset="0"/>
              </a:rPr>
              <a:t>P</a:t>
            </a:r>
            <a:r>
              <a:rPr lang="en-US" sz="2500" dirty="0" smtClean="0">
                <a:latin typeface="Times New Roman" charset="0"/>
                <a:cs typeface="Times New Roman" charset="0"/>
              </a:rPr>
              <a:t> must be the absolute pressure</a:t>
            </a:r>
          </a:p>
          <a:p>
            <a:pPr marL="0" indent="0">
              <a:lnSpc>
                <a:spcPct val="90000"/>
              </a:lnSpc>
              <a:spcBef>
                <a:spcPct val="50000"/>
              </a:spcBef>
              <a:buNone/>
            </a:pPr>
            <a:endParaRPr lang="en-US" sz="2500" dirty="0">
              <a:latin typeface="Times New Roman" charset="0"/>
              <a:cs typeface="Times New Roman" charset="0"/>
            </a:endParaRPr>
          </a:p>
          <a:p>
            <a:pPr marL="342900" indent="-342900" algn="ctr">
              <a:lnSpc>
                <a:spcPct val="90000"/>
              </a:lnSpc>
              <a:spcBef>
                <a:spcPts val="600"/>
              </a:spcBef>
            </a:pPr>
            <a:endParaRPr lang="en-US" sz="25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37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62" y="4596958"/>
            <a:ext cx="7759084" cy="775908"/>
          </a:xfrm>
          <a:prstGeom prst="rect">
            <a:avLst/>
          </a:prstGeom>
        </p:spPr>
      </p:pic>
    </p:spTree>
    <p:extLst>
      <p:ext uri="{BB962C8B-B14F-4D97-AF65-F5344CB8AC3E}">
        <p14:creationId xmlns:p14="http://schemas.microsoft.com/office/powerpoint/2010/main" val="15532202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50" y="1600199"/>
            <a:ext cx="8235949" cy="4906325"/>
          </a:xfrm>
        </p:spPr>
        <p:txBody>
          <a:bodyPr/>
          <a:lstStyle/>
          <a:p>
            <a:pPr marL="0" indent="0">
              <a:spcBef>
                <a:spcPct val="50000"/>
              </a:spcBef>
              <a:buNone/>
            </a:pPr>
            <a:r>
              <a:rPr lang="en-US" dirty="0">
                <a:latin typeface="Times New Roman" charset="0"/>
                <a:cs typeface="Times New Roman" charset="0"/>
              </a:rPr>
              <a:t>Since the gas constant is universal, the number of molecules in one mole is the same for all gases. That number is called </a:t>
            </a:r>
            <a:r>
              <a:rPr lang="en-US" dirty="0" smtClean="0">
                <a:latin typeface="Times New Roman" charset="0"/>
                <a:cs typeface="Times New Roman" charset="0"/>
              </a:rPr>
              <a:t>Avogadro</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number:</a:t>
            </a:r>
          </a:p>
          <a:p>
            <a:pPr marL="0" indent="0" algn="ctr">
              <a:spcBef>
                <a:spcPct val="50000"/>
              </a:spcBef>
              <a:buNone/>
            </a:pPr>
            <a:r>
              <a:rPr lang="en-US" i="1" dirty="0">
                <a:latin typeface="Times New Roman" charset="0"/>
                <a:cs typeface="Times New Roman" charset="0"/>
              </a:rPr>
              <a:t>N</a:t>
            </a:r>
            <a:r>
              <a:rPr lang="en-US" baseline="-25000" dirty="0">
                <a:latin typeface="Times New Roman" charset="0"/>
                <a:cs typeface="Times New Roman" charset="0"/>
              </a:rPr>
              <a:t>A</a:t>
            </a:r>
            <a:r>
              <a:rPr lang="en-US" dirty="0">
                <a:latin typeface="Times New Roman" charset="0"/>
                <a:cs typeface="Times New Roman" charset="0"/>
              </a:rPr>
              <a:t> </a:t>
            </a:r>
            <a:r>
              <a:rPr lang="en-US" dirty="0" smtClean="0">
                <a:latin typeface="Times New Roman" charset="0"/>
                <a:cs typeface="Times New Roman" charset="0"/>
              </a:rPr>
              <a:t>= 6.02 × 10</a:t>
            </a:r>
            <a:r>
              <a:rPr lang="en-US" baseline="30000" dirty="0" smtClean="0">
                <a:latin typeface="Times New Roman" charset="0"/>
                <a:cs typeface="Times New Roman" charset="0"/>
              </a:rPr>
              <a:t>23</a:t>
            </a:r>
          </a:p>
          <a:p>
            <a:pPr marL="0" indent="0">
              <a:spcBef>
                <a:spcPct val="50000"/>
              </a:spcBef>
              <a:buNone/>
            </a:pPr>
            <a:r>
              <a:rPr lang="en-US" dirty="0">
                <a:latin typeface="Times New Roman" charset="0"/>
                <a:cs typeface="Times New Roman" charset="0"/>
              </a:rPr>
              <a:t>The number of molecules in a gas is the number of moles times </a:t>
            </a:r>
            <a:r>
              <a:rPr lang="en-US" dirty="0" smtClean="0">
                <a:latin typeface="Times New Roman" charset="0"/>
                <a:cs typeface="Times New Roman" charset="0"/>
              </a:rPr>
              <a:t>Avogadro</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number:</a:t>
            </a:r>
          </a:p>
          <a:p>
            <a:pPr marL="0" indent="0" algn="ctr">
              <a:spcBef>
                <a:spcPct val="50000"/>
              </a:spcBef>
              <a:buNone/>
            </a:pPr>
            <a:r>
              <a:rPr lang="en-US" i="1" dirty="0">
                <a:latin typeface="Times New Roman" charset="0"/>
                <a:cs typeface="Times New Roman" charset="0"/>
              </a:rPr>
              <a:t>N</a:t>
            </a:r>
            <a:r>
              <a:rPr lang="en-US" dirty="0">
                <a:latin typeface="Times New Roman" charset="0"/>
                <a:cs typeface="Times New Roman" charset="0"/>
              </a:rPr>
              <a:t> </a:t>
            </a:r>
            <a:r>
              <a:rPr lang="en-US" dirty="0" smtClean="0">
                <a:latin typeface="Times New Roman" charset="0"/>
                <a:cs typeface="Times New Roman" charset="0"/>
              </a:rPr>
              <a:t>= </a:t>
            </a:r>
            <a:r>
              <a:rPr lang="en-US" i="1" dirty="0" err="1" smtClean="0">
                <a:latin typeface="Times New Roman" charset="0"/>
                <a:cs typeface="Times New Roman" charset="0"/>
              </a:rPr>
              <a:t>nN</a:t>
            </a:r>
            <a:r>
              <a:rPr lang="en-US" baseline="-25000" dirty="0" err="1" smtClean="0">
                <a:latin typeface="Times New Roman" charset="0"/>
                <a:cs typeface="Times New Roman" charset="0"/>
              </a:rPr>
              <a:t>A</a:t>
            </a:r>
            <a:endParaRPr lang="en-US" baseline="-25000"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13-8 Ideal Gas Law in Terms of Molecules: </a:t>
            </a:r>
            <a:r>
              <a:rPr lang="en-US" dirty="0" smtClean="0">
                <a:latin typeface="Times New Roman" charset="0"/>
                <a:cs typeface="Times New Roman" charset="0"/>
              </a:rPr>
              <a:t>Avogadro</a:t>
            </a:r>
            <a:r>
              <a:rPr lang="en-US" altLang="ja-JP" dirty="0" smtClean="0">
                <a:latin typeface="Times New Roman" charset="0"/>
                <a:cs typeface="Times New Roman" charset="0"/>
              </a:rPr>
              <a:t>’</a:t>
            </a:r>
            <a:r>
              <a:rPr lang="en-US" dirty="0" smtClean="0">
                <a:latin typeface="Times New Roman" charset="0"/>
                <a:cs typeface="Times New Roman" charset="0"/>
              </a:rPr>
              <a:t>s Number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2961042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260" y="1602108"/>
            <a:ext cx="8374574" cy="4892675"/>
          </a:xfrm>
        </p:spPr>
        <p:txBody>
          <a:bodyPr/>
          <a:lstStyle/>
          <a:p>
            <a:pPr marL="0" indent="0">
              <a:spcBef>
                <a:spcPct val="50000"/>
              </a:spcBef>
              <a:buNone/>
            </a:pPr>
            <a:r>
              <a:rPr lang="en-US" dirty="0">
                <a:latin typeface="Times New Roman" charset="0"/>
                <a:cs typeface="Times New Roman" charset="0"/>
              </a:rPr>
              <a:t>Therefore we can write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where </a:t>
            </a:r>
            <a:r>
              <a:rPr lang="en-US" i="1" dirty="0">
                <a:latin typeface="Times New Roman" charset="0"/>
                <a:cs typeface="Times New Roman" charset="0"/>
              </a:rPr>
              <a:t>k</a:t>
            </a:r>
            <a:r>
              <a:rPr lang="en-US" dirty="0">
                <a:latin typeface="Times New Roman" charset="0"/>
                <a:cs typeface="Times New Roman" charset="0"/>
              </a:rPr>
              <a:t> is called </a:t>
            </a:r>
            <a:r>
              <a:rPr lang="en-US" dirty="0" smtClean="0">
                <a:latin typeface="Times New Roman" charset="0"/>
                <a:cs typeface="Times New Roman" charset="0"/>
              </a:rPr>
              <a:t>Boltzmann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constant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13-8 Ideal Gas Law in Terms of Molecules: </a:t>
            </a:r>
            <a:r>
              <a:rPr lang="en-US" dirty="0" smtClean="0">
                <a:latin typeface="Times New Roman" charset="0"/>
                <a:cs typeface="Times New Roman" charset="0"/>
              </a:rPr>
              <a:t>Avogadro</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Number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KeyEquation_04.jpg"/>
          <p:cNvPicPr>
            <a:picLocks noChangeAspect="1"/>
          </p:cNvPicPr>
          <p:nvPr/>
        </p:nvPicPr>
        <p:blipFill rotWithShape="1">
          <a:blip r:embed="rId2">
            <a:extLst>
              <a:ext uri="{28A0092B-C50C-407E-A947-70E740481C1C}">
                <a14:useLocalDpi xmlns:a14="http://schemas.microsoft.com/office/drawing/2010/main" val="0"/>
              </a:ext>
            </a:extLst>
          </a:blip>
          <a:srcRect r="50921" b="11871"/>
          <a:stretch/>
        </p:blipFill>
        <p:spPr>
          <a:xfrm>
            <a:off x="1992534" y="2255035"/>
            <a:ext cx="4194584" cy="1208768"/>
          </a:xfrm>
          <a:prstGeom prst="rect">
            <a:avLst/>
          </a:prstGeom>
        </p:spPr>
      </p:pic>
      <p:sp>
        <p:nvSpPr>
          <p:cNvPr id="7" name="TextBox 6"/>
          <p:cNvSpPr txBox="1"/>
          <p:nvPr/>
        </p:nvSpPr>
        <p:spPr>
          <a:xfrm>
            <a:off x="6330146" y="2988871"/>
            <a:ext cx="825617" cy="400110"/>
          </a:xfrm>
          <a:prstGeom prst="rect">
            <a:avLst/>
          </a:prstGeom>
          <a:noFill/>
        </p:spPr>
        <p:txBody>
          <a:bodyPr wrap="none" rtlCol="0">
            <a:spAutoFit/>
          </a:bodyPr>
          <a:lstStyle/>
          <a:p>
            <a:r>
              <a:rPr lang="en-US" sz="2000" dirty="0" smtClean="0">
                <a:latin typeface="Times New Roman"/>
                <a:cs typeface="Times New Roman"/>
              </a:rPr>
              <a:t>(13-4)</a:t>
            </a:r>
            <a:endParaRPr lang="en-US" sz="2000" dirty="0">
              <a:latin typeface="Times New Roman"/>
              <a:cs typeface="Times New Roman"/>
            </a:endParaRPr>
          </a:p>
        </p:txBody>
      </p:sp>
      <p:pic>
        <p:nvPicPr>
          <p:cNvPr id="9" name="Picture 8" descr="EQ_pg37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239" y="4832925"/>
            <a:ext cx="5844347" cy="696921"/>
          </a:xfrm>
          <a:prstGeom prst="rect">
            <a:avLst/>
          </a:prstGeom>
        </p:spPr>
      </p:pic>
    </p:spTree>
    <p:extLst>
      <p:ext uri="{BB962C8B-B14F-4D97-AF65-F5344CB8AC3E}">
        <p14:creationId xmlns:p14="http://schemas.microsoft.com/office/powerpoint/2010/main" val="1617360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Assumptions of kinetic theory:</a:t>
            </a:r>
          </a:p>
          <a:p>
            <a:pPr>
              <a:spcBef>
                <a:spcPct val="50000"/>
              </a:spcBef>
              <a:buFontTx/>
              <a:buChar char="•"/>
            </a:pPr>
            <a:r>
              <a:rPr lang="en-US" dirty="0" smtClean="0">
                <a:latin typeface="Times New Roman" charset="0"/>
                <a:cs typeface="Times New Roman" charset="0"/>
              </a:rPr>
              <a:t>large </a:t>
            </a:r>
            <a:r>
              <a:rPr lang="en-US" dirty="0">
                <a:latin typeface="Times New Roman" charset="0"/>
                <a:cs typeface="Times New Roman" charset="0"/>
              </a:rPr>
              <a:t>number of molecules, moving in random directions with a variety of speeds</a:t>
            </a:r>
          </a:p>
          <a:p>
            <a:pPr>
              <a:spcBef>
                <a:spcPct val="50000"/>
              </a:spcBef>
              <a:buFontTx/>
              <a:buChar char="•"/>
            </a:pPr>
            <a:r>
              <a:rPr lang="en-US" dirty="0" smtClean="0">
                <a:latin typeface="Times New Roman" charset="0"/>
                <a:cs typeface="Times New Roman" charset="0"/>
              </a:rPr>
              <a:t>molecules </a:t>
            </a:r>
            <a:r>
              <a:rPr lang="en-US" dirty="0">
                <a:latin typeface="Times New Roman" charset="0"/>
                <a:cs typeface="Times New Roman" charset="0"/>
              </a:rPr>
              <a:t>are far apart, on average</a:t>
            </a:r>
          </a:p>
          <a:p>
            <a:pPr>
              <a:spcBef>
                <a:spcPct val="50000"/>
              </a:spcBef>
              <a:buFontTx/>
              <a:buChar char="•"/>
            </a:pPr>
            <a:r>
              <a:rPr lang="en-US" dirty="0" smtClean="0">
                <a:latin typeface="Times New Roman" charset="0"/>
                <a:cs typeface="Times New Roman" charset="0"/>
              </a:rPr>
              <a:t>molecules </a:t>
            </a:r>
            <a:r>
              <a:rPr lang="en-US" dirty="0">
                <a:latin typeface="Times New Roman" charset="0"/>
                <a:cs typeface="Times New Roman" charset="0"/>
              </a:rPr>
              <a:t>obey laws of classical mechanics and interact only when colliding</a:t>
            </a:r>
          </a:p>
          <a:p>
            <a:pPr>
              <a:spcBef>
                <a:spcPct val="50000"/>
              </a:spcBef>
              <a:buFontTx/>
              <a:buChar char="•"/>
            </a:pPr>
            <a:r>
              <a:rPr lang="en-US" dirty="0" smtClean="0">
                <a:latin typeface="Times New Roman" charset="0"/>
                <a:cs typeface="Times New Roman" charset="0"/>
              </a:rPr>
              <a:t>collisions </a:t>
            </a:r>
            <a:r>
              <a:rPr lang="en-US" dirty="0">
                <a:latin typeface="Times New Roman" charset="0"/>
                <a:cs typeface="Times New Roman" charset="0"/>
              </a:rPr>
              <a:t>are perfectly </a:t>
            </a:r>
            <a:r>
              <a:rPr lang="en-US" dirty="0" smtClean="0">
                <a:latin typeface="Times New Roman" charset="0"/>
                <a:cs typeface="Times New Roman" charset="0"/>
              </a:rPr>
              <a:t>elastic</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13-9 Kinetic Theory and the Molecular Interpretation of </a:t>
            </a:r>
            <a:r>
              <a:rPr lang="en-US" dirty="0" smtClean="0">
                <a:latin typeface="Times New Roman" charset="0"/>
                <a:cs typeface="Times New Roman" charset="0"/>
              </a:rPr>
              <a:t>Temperature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7783787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3_18_FigureB.jpg"/>
          <p:cNvPicPr>
            <a:picLocks noChangeAspect="1"/>
          </p:cNvPicPr>
          <p:nvPr/>
        </p:nvPicPr>
        <p:blipFill rotWithShape="1">
          <a:blip r:embed="rId2">
            <a:extLst>
              <a:ext uri="{28A0092B-C50C-407E-A947-70E740481C1C}">
                <a14:useLocalDpi xmlns:a14="http://schemas.microsoft.com/office/drawing/2010/main" val="0"/>
              </a:ext>
            </a:extLst>
          </a:blip>
          <a:srcRect b="3443"/>
          <a:stretch/>
        </p:blipFill>
        <p:spPr>
          <a:xfrm>
            <a:off x="461821" y="4125154"/>
            <a:ext cx="2064637" cy="2273815"/>
          </a:xfrm>
          <a:prstGeom prst="rect">
            <a:avLst/>
          </a:prstGeom>
        </p:spPr>
      </p:pic>
      <p:sp>
        <p:nvSpPr>
          <p:cNvPr id="3" name="Content Placeholder 2"/>
          <p:cNvSpPr>
            <a:spLocks noGrp="1"/>
          </p:cNvSpPr>
          <p:nvPr>
            <p:ph idx="1"/>
          </p:nvPr>
        </p:nvSpPr>
        <p:spPr>
          <a:xfrm>
            <a:off x="2872835" y="1600200"/>
            <a:ext cx="5833958" cy="4736531"/>
          </a:xfrm>
        </p:spPr>
        <p:txBody>
          <a:bodyPr/>
          <a:lstStyle/>
          <a:p>
            <a:pPr marL="0" indent="0">
              <a:spcBef>
                <a:spcPct val="50000"/>
              </a:spcBef>
              <a:buNone/>
            </a:pPr>
            <a:r>
              <a:rPr lang="en-US" dirty="0">
                <a:latin typeface="Times New Roman" charset="0"/>
                <a:cs typeface="Times New Roman" charset="0"/>
              </a:rPr>
              <a:t>The force exerted on the wall by the collision of one molecule </a:t>
            </a:r>
            <a:r>
              <a:rPr lang="en-US" dirty="0" smtClean="0">
                <a:latin typeface="Times New Roman" charset="0"/>
                <a:cs typeface="Times New Roman" charset="0"/>
              </a:rPr>
              <a:t>is</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Then </a:t>
            </a:r>
            <a:r>
              <a:rPr lang="en-US" dirty="0">
                <a:latin typeface="Times New Roman" charset="0"/>
                <a:cs typeface="Times New Roman" charset="0"/>
              </a:rPr>
              <a:t>the force due to all molecules colliding with that wall </a:t>
            </a:r>
            <a:r>
              <a:rPr lang="en-US" dirty="0" smtClean="0">
                <a:latin typeface="Times New Roman" charset="0"/>
                <a:cs typeface="Times New Roman" charset="0"/>
              </a:rPr>
              <a:t>is</a:t>
            </a:r>
            <a:endParaRPr lang="en-US" dirty="0">
              <a:latin typeface="Times New Roman" charset="0"/>
              <a:cs typeface="Times New Roman" charset="0"/>
            </a:endParaRPr>
          </a:p>
        </p:txBody>
      </p:sp>
      <p:sp>
        <p:nvSpPr>
          <p:cNvPr id="2" name="Title 1"/>
          <p:cNvSpPr>
            <a:spLocks noGrp="1"/>
          </p:cNvSpPr>
          <p:nvPr>
            <p:ph type="title"/>
          </p:nvPr>
        </p:nvSpPr>
        <p:spPr>
          <a:xfrm>
            <a:off x="457200" y="30597"/>
            <a:ext cx="8229600" cy="1110203"/>
          </a:xfrm>
        </p:spPr>
        <p:txBody>
          <a:bodyPr/>
          <a:lstStyle/>
          <a:p>
            <a:pPr>
              <a:spcBef>
                <a:spcPct val="50000"/>
              </a:spcBef>
            </a:pPr>
            <a:r>
              <a:rPr lang="en-US" dirty="0">
                <a:latin typeface="Times New Roman" charset="0"/>
                <a:cs typeface="Times New Roman" charset="0"/>
              </a:rPr>
              <a:t>13-9 Kinetic Theory and the Molecular Interpretation of Temperature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13_18_FigureA.jpg"/>
          <p:cNvPicPr>
            <a:picLocks noChangeAspect="1"/>
          </p:cNvPicPr>
          <p:nvPr/>
        </p:nvPicPr>
        <p:blipFill rotWithShape="1">
          <a:blip r:embed="rId3">
            <a:extLst>
              <a:ext uri="{28A0092B-C50C-407E-A947-70E740481C1C}">
                <a14:useLocalDpi xmlns:a14="http://schemas.microsoft.com/office/drawing/2010/main" val="0"/>
              </a:ext>
            </a:extLst>
          </a:blip>
          <a:srcRect t="1" b="3434"/>
          <a:stretch/>
        </p:blipFill>
        <p:spPr>
          <a:xfrm>
            <a:off x="455030" y="1738701"/>
            <a:ext cx="1980855" cy="2207550"/>
          </a:xfrm>
          <a:prstGeom prst="rect">
            <a:avLst/>
          </a:prstGeom>
        </p:spPr>
      </p:pic>
      <p:pic>
        <p:nvPicPr>
          <p:cNvPr id="9" name="Picture 8" descr="EQ_pg374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270" y="2637690"/>
            <a:ext cx="5332461" cy="567180"/>
          </a:xfrm>
          <a:prstGeom prst="rect">
            <a:avLst/>
          </a:prstGeom>
        </p:spPr>
      </p:pic>
      <p:pic>
        <p:nvPicPr>
          <p:cNvPr id="10" name="Picture 9" descr="EQ_pg374_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905" y="4352895"/>
            <a:ext cx="5817220" cy="455683"/>
          </a:xfrm>
          <a:prstGeom prst="rect">
            <a:avLst/>
          </a:prstGeom>
        </p:spPr>
      </p:pic>
    </p:spTree>
    <p:extLst>
      <p:ext uri="{BB962C8B-B14F-4D97-AF65-F5344CB8AC3E}">
        <p14:creationId xmlns:p14="http://schemas.microsoft.com/office/powerpoint/2010/main" val="21444939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13-9 Kinetic Theory and the Molecular Interpretation of </a:t>
            </a:r>
            <a:r>
              <a:rPr lang="en-US" dirty="0" smtClean="0">
                <a:latin typeface="Times New Roman" charset="0"/>
                <a:cs typeface="Times New Roman" charset="0"/>
              </a:rPr>
              <a:t>Temperature</a:t>
            </a:r>
            <a:endParaRPr lang="en-US" dirty="0"/>
          </a:p>
        </p:txBody>
      </p:sp>
      <p:sp>
        <p:nvSpPr>
          <p:cNvPr id="3" name="Content Placeholder 2"/>
          <p:cNvSpPr>
            <a:spLocks noGrp="1"/>
          </p:cNvSpPr>
          <p:nvPr>
            <p:ph idx="1"/>
          </p:nvPr>
        </p:nvSpPr>
        <p:spPr>
          <a:xfrm>
            <a:off x="450850" y="1600200"/>
            <a:ext cx="8251729" cy="4525963"/>
          </a:xfrm>
        </p:spPr>
        <p:txBody>
          <a:bodyPr/>
          <a:lstStyle/>
          <a:p>
            <a:pPr marL="0" indent="0">
              <a:spcBef>
                <a:spcPct val="50000"/>
              </a:spcBef>
              <a:buNone/>
            </a:pPr>
            <a:r>
              <a:rPr lang="en-US" dirty="0">
                <a:latin typeface="Times New Roman" charset="0"/>
                <a:cs typeface="Times New Roman" charset="0"/>
              </a:rPr>
              <a:t>The averages of the squares of the speeds in all three directions are equal</a:t>
            </a:r>
            <a:r>
              <a:rPr lang="en-US" dirty="0" smtClean="0">
                <a:latin typeface="Times New Roman" charset="0"/>
                <a:cs typeface="Times New Roman" charset="0"/>
              </a:rPr>
              <a:t>:</a:t>
            </a: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So the pressure is: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3" name="Group 12"/>
          <p:cNvGrpSpPr/>
          <p:nvPr/>
        </p:nvGrpSpPr>
        <p:grpSpPr>
          <a:xfrm>
            <a:off x="455065" y="4685340"/>
            <a:ext cx="8330697" cy="1556189"/>
            <a:chOff x="455065" y="4685340"/>
            <a:chExt cx="8330697" cy="1556189"/>
          </a:xfrm>
        </p:grpSpPr>
        <p:pic>
          <p:nvPicPr>
            <p:cNvPr id="5" name="Picture 4" descr="13_KeyEquation_06.jpg"/>
            <p:cNvPicPr>
              <a:picLocks noChangeAspect="1"/>
            </p:cNvPicPr>
            <p:nvPr/>
          </p:nvPicPr>
          <p:blipFill rotWithShape="1">
            <a:blip r:embed="rId2">
              <a:extLst>
                <a:ext uri="{28A0092B-C50C-407E-A947-70E740481C1C}">
                  <a14:useLocalDpi xmlns:a14="http://schemas.microsoft.com/office/drawing/2010/main" val="0"/>
                </a:ext>
              </a:extLst>
            </a:blip>
            <a:srcRect r="10656" b="9276"/>
            <a:stretch/>
          </p:blipFill>
          <p:spPr>
            <a:xfrm>
              <a:off x="455065" y="4685340"/>
              <a:ext cx="7348449" cy="1543478"/>
            </a:xfrm>
            <a:prstGeom prst="rect">
              <a:avLst/>
            </a:prstGeom>
          </p:spPr>
        </p:pic>
        <p:sp>
          <p:nvSpPr>
            <p:cNvPr id="12" name="TextBox 11"/>
            <p:cNvSpPr txBox="1"/>
            <p:nvPr/>
          </p:nvSpPr>
          <p:spPr>
            <a:xfrm>
              <a:off x="7960145" y="5841419"/>
              <a:ext cx="825617" cy="400110"/>
            </a:xfrm>
            <a:prstGeom prst="rect">
              <a:avLst/>
            </a:prstGeom>
            <a:noFill/>
          </p:spPr>
          <p:txBody>
            <a:bodyPr wrap="none" rtlCol="0">
              <a:spAutoFit/>
            </a:bodyPr>
            <a:lstStyle/>
            <a:p>
              <a:r>
                <a:rPr lang="en-US" sz="2000" dirty="0" smtClean="0">
                  <a:latin typeface="Times New Roman"/>
                  <a:cs typeface="Times New Roman"/>
                </a:rPr>
                <a:t>(13-6)</a:t>
              </a:r>
              <a:endParaRPr lang="en-US" sz="2000" dirty="0">
                <a:latin typeface="Times New Roman"/>
                <a:cs typeface="Times New Roman"/>
              </a:endParaRPr>
            </a:p>
          </p:txBody>
        </p:sp>
      </p:grpSp>
      <p:pic>
        <p:nvPicPr>
          <p:cNvPr id="14" name="Picture 13" descr="EQ_pg37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703" y="2721909"/>
            <a:ext cx="1646117" cy="653605"/>
          </a:xfrm>
          <a:prstGeom prst="rect">
            <a:avLst/>
          </a:prstGeom>
        </p:spPr>
      </p:pic>
    </p:spTree>
    <p:extLst>
      <p:ext uri="{BB962C8B-B14F-4D97-AF65-F5344CB8AC3E}">
        <p14:creationId xmlns:p14="http://schemas.microsoft.com/office/powerpoint/2010/main" val="30282776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13-9 Kinetic Theory and the Molecular Interpretation of Temperature</a:t>
            </a:r>
          </a:p>
        </p:txBody>
      </p:sp>
      <p:sp>
        <p:nvSpPr>
          <p:cNvPr id="3" name="Content Placeholder 2"/>
          <p:cNvSpPr>
            <a:spLocks noGrp="1"/>
          </p:cNvSpPr>
          <p:nvPr>
            <p:ph idx="1"/>
          </p:nvPr>
        </p:nvSpPr>
        <p:spPr>
          <a:xfrm>
            <a:off x="461260" y="1601928"/>
            <a:ext cx="8243888" cy="4721219"/>
          </a:xfrm>
        </p:spPr>
        <p:txBody>
          <a:bodyPr/>
          <a:lstStyle/>
          <a:p>
            <a:pPr marL="0" indent="0">
              <a:spcBef>
                <a:spcPct val="50000"/>
              </a:spcBef>
              <a:buNone/>
            </a:pPr>
            <a:r>
              <a:rPr lang="en-US" dirty="0">
                <a:latin typeface="Times New Roman" charset="0"/>
                <a:cs typeface="Times New Roman" charset="0"/>
              </a:rPr>
              <a:t>Rewriting</a:t>
            </a:r>
            <a:r>
              <a:rPr lang="en-US" dirty="0" smtClean="0">
                <a:latin typeface="Times New Roman" charset="0"/>
                <a:cs typeface="Times New Roman" charset="0"/>
              </a:rPr>
              <a:t>,</a:t>
            </a:r>
          </a:p>
          <a:p>
            <a:pPr marL="0" indent="0">
              <a:spcBef>
                <a:spcPct val="50000"/>
              </a:spcBef>
              <a:buNone/>
            </a:pPr>
            <a:r>
              <a:rPr lang="en-US" dirty="0" smtClean="0">
                <a:latin typeface="Times New Roman" charset="0"/>
                <a:cs typeface="Times New Roman" charset="0"/>
              </a:rPr>
              <a:t>so</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average translational kinetic energy of the molecules in an ideal gas is directly proportional to the temperature of the gas.</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2" name="Group 11"/>
          <p:cNvGrpSpPr/>
          <p:nvPr/>
        </p:nvGrpSpPr>
        <p:grpSpPr>
          <a:xfrm>
            <a:off x="435679" y="2876410"/>
            <a:ext cx="8348942" cy="1129173"/>
            <a:chOff x="435679" y="3558045"/>
            <a:chExt cx="8348942" cy="1129173"/>
          </a:xfrm>
        </p:grpSpPr>
        <p:pic>
          <p:nvPicPr>
            <p:cNvPr id="10" name="Picture 9" descr="13_KeyEquation_08.jpg"/>
            <p:cNvPicPr>
              <a:picLocks noChangeAspect="1"/>
            </p:cNvPicPr>
            <p:nvPr/>
          </p:nvPicPr>
          <p:blipFill rotWithShape="1">
            <a:blip r:embed="rId2">
              <a:extLst>
                <a:ext uri="{28A0092B-C50C-407E-A947-70E740481C1C}">
                  <a14:useLocalDpi xmlns:a14="http://schemas.microsoft.com/office/drawing/2010/main" val="0"/>
                </a:ext>
              </a:extLst>
            </a:blip>
            <a:srcRect r="10502" b="11626"/>
            <a:stretch/>
          </p:blipFill>
          <p:spPr>
            <a:xfrm>
              <a:off x="435679" y="3558045"/>
              <a:ext cx="7388209" cy="1129173"/>
            </a:xfrm>
            <a:prstGeom prst="rect">
              <a:avLst/>
            </a:prstGeom>
          </p:spPr>
        </p:pic>
        <p:sp>
          <p:nvSpPr>
            <p:cNvPr id="11" name="TextBox 10"/>
            <p:cNvSpPr txBox="1"/>
            <p:nvPr/>
          </p:nvSpPr>
          <p:spPr>
            <a:xfrm>
              <a:off x="7959004" y="4208247"/>
              <a:ext cx="825617" cy="400110"/>
            </a:xfrm>
            <a:prstGeom prst="rect">
              <a:avLst/>
            </a:prstGeom>
            <a:noFill/>
          </p:spPr>
          <p:txBody>
            <a:bodyPr wrap="none" rtlCol="0">
              <a:spAutoFit/>
            </a:bodyPr>
            <a:lstStyle/>
            <a:p>
              <a:r>
                <a:rPr lang="en-US" sz="2000" dirty="0" smtClean="0">
                  <a:latin typeface="Times New Roman"/>
                  <a:cs typeface="Times New Roman"/>
                </a:rPr>
                <a:t>(13-8)</a:t>
              </a:r>
              <a:endParaRPr lang="en-US" sz="2000" dirty="0">
                <a:latin typeface="Times New Roman"/>
                <a:cs typeface="Times New Roman"/>
              </a:endParaRPr>
            </a:p>
          </p:txBody>
        </p:sp>
      </p:grpSp>
      <p:grpSp>
        <p:nvGrpSpPr>
          <p:cNvPr id="14" name="Group 13"/>
          <p:cNvGrpSpPr/>
          <p:nvPr/>
        </p:nvGrpSpPr>
        <p:grpSpPr>
          <a:xfrm>
            <a:off x="3036160" y="1702081"/>
            <a:ext cx="3068495" cy="410163"/>
            <a:chOff x="3036160" y="1702081"/>
            <a:chExt cx="3068495" cy="410163"/>
          </a:xfrm>
        </p:grpSpPr>
        <p:sp>
          <p:nvSpPr>
            <p:cNvPr id="8" name="TextBox 7"/>
            <p:cNvSpPr txBox="1"/>
            <p:nvPr/>
          </p:nvSpPr>
          <p:spPr>
            <a:xfrm>
              <a:off x="5279038" y="1702081"/>
              <a:ext cx="825617" cy="400110"/>
            </a:xfrm>
            <a:prstGeom prst="rect">
              <a:avLst/>
            </a:prstGeom>
            <a:noFill/>
          </p:spPr>
          <p:txBody>
            <a:bodyPr wrap="none" rtlCol="0">
              <a:spAutoFit/>
            </a:bodyPr>
            <a:lstStyle/>
            <a:p>
              <a:r>
                <a:rPr lang="en-US" sz="2000" dirty="0" smtClean="0">
                  <a:latin typeface="Times New Roman"/>
                  <a:cs typeface="Times New Roman"/>
                </a:rPr>
                <a:t>(13-7)</a:t>
              </a:r>
              <a:endParaRPr lang="en-US" sz="2000" dirty="0">
                <a:latin typeface="Times New Roman"/>
                <a:cs typeface="Times New Roman"/>
              </a:endParaRPr>
            </a:p>
          </p:txBody>
        </p:sp>
        <p:pic>
          <p:nvPicPr>
            <p:cNvPr id="5" name="Picture 4" descr="13_KeyEquation_07.jpg"/>
            <p:cNvPicPr>
              <a:picLocks noChangeAspect="1"/>
            </p:cNvPicPr>
            <p:nvPr/>
          </p:nvPicPr>
          <p:blipFill rotWithShape="1">
            <a:blip r:embed="rId3">
              <a:extLst>
                <a:ext uri="{28A0092B-C50C-407E-A947-70E740481C1C}">
                  <a14:useLocalDpi xmlns:a14="http://schemas.microsoft.com/office/drawing/2010/main" val="0"/>
                </a:ext>
              </a:extLst>
            </a:blip>
            <a:srcRect t="-3434" r="71551" b="24990"/>
            <a:stretch/>
          </p:blipFill>
          <p:spPr>
            <a:xfrm>
              <a:off x="3036160" y="1711529"/>
              <a:ext cx="2079009" cy="400715"/>
            </a:xfrm>
            <a:prstGeom prst="rect">
              <a:avLst/>
            </a:prstGeom>
          </p:spPr>
        </p:pic>
      </p:grpSp>
    </p:spTree>
    <p:extLst>
      <p:ext uri="{BB962C8B-B14F-4D97-AF65-F5344CB8AC3E}">
        <p14:creationId xmlns:p14="http://schemas.microsoft.com/office/powerpoint/2010/main" val="997105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13</a:t>
            </a:r>
            <a:endParaRPr lang="en-US" dirty="0"/>
          </a:p>
        </p:txBody>
      </p:sp>
      <p:sp>
        <p:nvSpPr>
          <p:cNvPr id="3" name="Content Placeholder 2"/>
          <p:cNvSpPr>
            <a:spLocks noGrp="1"/>
          </p:cNvSpPr>
          <p:nvPr>
            <p:ph idx="1"/>
          </p:nvPr>
        </p:nvSpPr>
        <p:spPr>
          <a:xfrm>
            <a:off x="457200" y="1599899"/>
            <a:ext cx="8229600" cy="5320365"/>
          </a:xfrm>
        </p:spPr>
        <p:txBody>
          <a:bodyPr/>
          <a:lstStyle/>
          <a:p>
            <a:pPr>
              <a:spcBef>
                <a:spcPct val="50000"/>
              </a:spcBef>
              <a:buFontTx/>
              <a:buChar char="•"/>
            </a:pPr>
            <a:r>
              <a:rPr lang="en-US" dirty="0">
                <a:latin typeface="Times New Roman" charset="0"/>
                <a:cs typeface="Times New Roman" charset="0"/>
              </a:rPr>
              <a:t>Atomic Theory of Matter</a:t>
            </a:r>
          </a:p>
          <a:p>
            <a:pPr>
              <a:spcBef>
                <a:spcPct val="50000"/>
              </a:spcBef>
              <a:buFontTx/>
              <a:buChar char="•"/>
            </a:pPr>
            <a:r>
              <a:rPr lang="en-US" dirty="0" smtClean="0">
                <a:latin typeface="Times New Roman" charset="0"/>
                <a:cs typeface="Times New Roman" charset="0"/>
              </a:rPr>
              <a:t>Temperature </a:t>
            </a:r>
            <a:r>
              <a:rPr lang="en-US" dirty="0">
                <a:latin typeface="Times New Roman" charset="0"/>
                <a:cs typeface="Times New Roman" charset="0"/>
              </a:rPr>
              <a:t>and Thermometers</a:t>
            </a:r>
          </a:p>
          <a:p>
            <a:pPr>
              <a:spcBef>
                <a:spcPct val="50000"/>
              </a:spcBef>
              <a:buFontTx/>
              <a:buChar char="•"/>
            </a:pPr>
            <a:r>
              <a:rPr lang="en-US" dirty="0" smtClean="0">
                <a:latin typeface="Times New Roman" charset="0"/>
                <a:cs typeface="Times New Roman" charset="0"/>
              </a:rPr>
              <a:t>Thermal </a:t>
            </a:r>
            <a:r>
              <a:rPr lang="en-US" dirty="0">
                <a:latin typeface="Times New Roman" charset="0"/>
                <a:cs typeface="Times New Roman" charset="0"/>
              </a:rPr>
              <a:t>Equilibrium and the </a:t>
            </a:r>
            <a:r>
              <a:rPr lang="en-US" dirty="0" err="1">
                <a:latin typeface="Times New Roman" charset="0"/>
                <a:cs typeface="Times New Roman" charset="0"/>
              </a:rPr>
              <a:t>Zeroth</a:t>
            </a:r>
            <a:r>
              <a:rPr lang="en-US" dirty="0">
                <a:latin typeface="Times New Roman" charset="0"/>
                <a:cs typeface="Times New Roman" charset="0"/>
              </a:rPr>
              <a:t> Law of Thermodynamics</a:t>
            </a:r>
          </a:p>
          <a:p>
            <a:pPr>
              <a:spcBef>
                <a:spcPct val="50000"/>
              </a:spcBef>
              <a:buFontTx/>
              <a:buChar char="•"/>
            </a:pPr>
            <a:r>
              <a:rPr lang="en-US" dirty="0" smtClean="0">
                <a:latin typeface="Times New Roman" charset="0"/>
                <a:cs typeface="Times New Roman" charset="0"/>
              </a:rPr>
              <a:t>Thermal </a:t>
            </a:r>
            <a:r>
              <a:rPr lang="en-US" dirty="0">
                <a:latin typeface="Times New Roman" charset="0"/>
                <a:cs typeface="Times New Roman" charset="0"/>
              </a:rPr>
              <a:t>Expansion</a:t>
            </a:r>
          </a:p>
          <a:p>
            <a:pPr>
              <a:spcBef>
                <a:spcPct val="50000"/>
              </a:spcBef>
              <a:buFontTx/>
              <a:buChar char="•"/>
            </a:pPr>
            <a:r>
              <a:rPr lang="en-US" dirty="0">
                <a:latin typeface="Times New Roman" charset="0"/>
                <a:cs typeface="Times New Roman" charset="0"/>
              </a:rPr>
              <a:t>The Gas Laws and Absolute Temperature</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Ideal Gas </a:t>
            </a:r>
            <a:r>
              <a:rPr lang="en-US" dirty="0" smtClean="0">
                <a:latin typeface="Times New Roman" charset="0"/>
                <a:cs typeface="Times New Roman" charset="0"/>
              </a:rPr>
              <a:t>Law</a:t>
            </a:r>
          </a:p>
          <a:p>
            <a:pPr>
              <a:spcBef>
                <a:spcPct val="50000"/>
              </a:spcBef>
              <a:buFontTx/>
              <a:buChar char="•"/>
            </a:pPr>
            <a:r>
              <a:rPr lang="en-US" dirty="0">
                <a:latin typeface="Times New Roman" charset="0"/>
                <a:cs typeface="Times New Roman" charset="0"/>
              </a:rPr>
              <a:t>Problem Solving with the Ideal Gas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13-9 Kinetic Theory and the Molecular Interpretation of Temperature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2519"/>
            <a:ext cx="8234362" cy="1392292"/>
          </a:xfrm>
        </p:spPr>
        <p:txBody>
          <a:bodyPr/>
          <a:lstStyle/>
          <a:p>
            <a:pPr marL="0" indent="0">
              <a:spcBef>
                <a:spcPct val="50000"/>
              </a:spcBef>
              <a:buNone/>
            </a:pPr>
            <a:r>
              <a:rPr lang="en-US" dirty="0">
                <a:latin typeface="Times New Roman" charset="0"/>
                <a:cs typeface="Times New Roman" charset="0"/>
              </a:rPr>
              <a:t>We can invert this to find the average speed of molecules in a gas as a function of temperature</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9" name="Group 8"/>
          <p:cNvGrpSpPr/>
          <p:nvPr/>
        </p:nvGrpSpPr>
        <p:grpSpPr>
          <a:xfrm>
            <a:off x="2383281" y="2874253"/>
            <a:ext cx="4377869" cy="820477"/>
            <a:chOff x="2383281" y="2874253"/>
            <a:chExt cx="4377869" cy="820477"/>
          </a:xfrm>
        </p:grpSpPr>
        <p:pic>
          <p:nvPicPr>
            <p:cNvPr id="6" name="Picture 5" descr="13_KeyEquation_09.jpg"/>
            <p:cNvPicPr>
              <a:picLocks noChangeAspect="1"/>
            </p:cNvPicPr>
            <p:nvPr/>
          </p:nvPicPr>
          <p:blipFill rotWithShape="1">
            <a:blip r:embed="rId2">
              <a:extLst>
                <a:ext uri="{28A0092B-C50C-407E-A947-70E740481C1C}">
                  <a14:useLocalDpi xmlns:a14="http://schemas.microsoft.com/office/drawing/2010/main" val="0"/>
                </a:ext>
              </a:extLst>
            </a:blip>
            <a:srcRect r="60344" b="15880"/>
            <a:stretch/>
          </p:blipFill>
          <p:spPr>
            <a:xfrm>
              <a:off x="2383281" y="2874253"/>
              <a:ext cx="3389244" cy="820477"/>
            </a:xfrm>
            <a:prstGeom prst="rect">
              <a:avLst/>
            </a:prstGeom>
          </p:spPr>
        </p:pic>
        <p:sp>
          <p:nvSpPr>
            <p:cNvPr id="7" name="TextBox 6"/>
            <p:cNvSpPr txBox="1"/>
            <p:nvPr/>
          </p:nvSpPr>
          <p:spPr>
            <a:xfrm>
              <a:off x="5935533" y="3135975"/>
              <a:ext cx="825617" cy="400110"/>
            </a:xfrm>
            <a:prstGeom prst="rect">
              <a:avLst/>
            </a:prstGeom>
            <a:noFill/>
          </p:spPr>
          <p:txBody>
            <a:bodyPr wrap="none" rtlCol="0">
              <a:spAutoFit/>
            </a:bodyPr>
            <a:lstStyle/>
            <a:p>
              <a:r>
                <a:rPr lang="en-US" sz="2000" dirty="0" smtClean="0">
                  <a:latin typeface="Times New Roman"/>
                  <a:cs typeface="Times New Roman"/>
                </a:rPr>
                <a:t>(13-9)</a:t>
              </a:r>
              <a:endParaRPr lang="en-US" sz="2000" dirty="0">
                <a:latin typeface="Times New Roman"/>
                <a:cs typeface="Times New Roman"/>
              </a:endParaRPr>
            </a:p>
          </p:txBody>
        </p:sp>
      </p:grpSp>
    </p:spTree>
    <p:extLst>
      <p:ext uri="{BB962C8B-B14F-4D97-AF65-F5344CB8AC3E}">
        <p14:creationId xmlns:p14="http://schemas.microsoft.com/office/powerpoint/2010/main" val="34806155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13-10 Distribution of Molecular </a:t>
            </a:r>
            <a:r>
              <a:rPr lang="en-US" dirty="0" smtClean="0">
                <a:latin typeface="Times New Roman" charset="0"/>
                <a:cs typeface="Times New Roman" charset="0"/>
              </a:rPr>
              <a:t>Speeds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0413" y="1600200"/>
            <a:ext cx="4125911" cy="4756906"/>
          </a:xfrm>
        </p:spPr>
        <p:txBody>
          <a:bodyPr/>
          <a:lstStyle/>
          <a:p>
            <a:pPr marL="0" indent="0">
              <a:spcBef>
                <a:spcPct val="50000"/>
              </a:spcBef>
              <a:buNone/>
            </a:pPr>
            <a:r>
              <a:rPr lang="en-US" dirty="0">
                <a:latin typeface="Times New Roman" charset="0"/>
                <a:cs typeface="Times New Roman" charset="0"/>
              </a:rPr>
              <a:t>These two graphs </a:t>
            </a:r>
            <a:r>
              <a:rPr lang="en-US" dirty="0" smtClean="0">
                <a:latin typeface="Times New Roman" charset="0"/>
                <a:cs typeface="Times New Roman" charset="0"/>
              </a:rPr>
              <a:t>show</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distribution of </a:t>
            </a:r>
            <a:r>
              <a:rPr lang="en-US" dirty="0" smtClean="0">
                <a:latin typeface="Times New Roman" charset="0"/>
                <a:cs typeface="Times New Roman" charset="0"/>
              </a:rPr>
              <a:t>speeds</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molecules in a gas, as derived by Maxwell. The most probable speed, </a:t>
            </a:r>
            <a:r>
              <a:rPr lang="en-US" i="1" dirty="0" err="1">
                <a:latin typeface="Times New Roman" charset="0"/>
                <a:cs typeface="Times New Roman" charset="0"/>
              </a:rPr>
              <a:t>v</a:t>
            </a:r>
            <a:r>
              <a:rPr lang="en-US" baseline="-25000" dirty="0" err="1">
                <a:latin typeface="Times New Roman" charset="0"/>
                <a:cs typeface="Times New Roman" charset="0"/>
              </a:rPr>
              <a:t>P</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is </a:t>
            </a:r>
            <a:r>
              <a:rPr lang="en-US" dirty="0">
                <a:latin typeface="Times New Roman" charset="0"/>
                <a:cs typeface="Times New Roman" charset="0"/>
              </a:rPr>
              <a:t>not quite the same as the </a:t>
            </a:r>
            <a:r>
              <a:rPr lang="en-US" dirty="0" err="1">
                <a:latin typeface="Times New Roman" charset="0"/>
                <a:cs typeface="Times New Roman" charset="0"/>
              </a:rPr>
              <a:t>rms</a:t>
            </a:r>
            <a:r>
              <a:rPr lang="en-US" dirty="0">
                <a:latin typeface="Times New Roman" charset="0"/>
                <a:cs typeface="Times New Roman" charset="0"/>
              </a:rPr>
              <a:t> speed.</a:t>
            </a:r>
          </a:p>
          <a:p>
            <a:pPr marL="0" indent="0">
              <a:spcBef>
                <a:spcPct val="50000"/>
              </a:spcBef>
              <a:buNone/>
            </a:pPr>
            <a:r>
              <a:rPr lang="en-US" dirty="0">
                <a:latin typeface="Times New Roman" charset="0"/>
                <a:cs typeface="Times New Roman" charset="0"/>
              </a:rPr>
              <a:t>As expected, the curves shift to the right with temperature</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3_19_Figure.jpg"/>
          <p:cNvPicPr>
            <a:picLocks noChangeAspect="1"/>
          </p:cNvPicPr>
          <p:nvPr/>
        </p:nvPicPr>
        <p:blipFill rotWithShape="1">
          <a:blip r:embed="rId2">
            <a:extLst>
              <a:ext uri="{28A0092B-C50C-407E-A947-70E740481C1C}">
                <a14:useLocalDpi xmlns:a14="http://schemas.microsoft.com/office/drawing/2010/main" val="0"/>
              </a:ext>
            </a:extLst>
          </a:blip>
          <a:srcRect b="4458"/>
          <a:stretch/>
        </p:blipFill>
        <p:spPr>
          <a:xfrm>
            <a:off x="449263" y="1750674"/>
            <a:ext cx="3813149" cy="2317610"/>
          </a:xfrm>
          <a:prstGeom prst="rect">
            <a:avLst/>
          </a:prstGeom>
        </p:spPr>
      </p:pic>
      <p:pic>
        <p:nvPicPr>
          <p:cNvPr id="7" name="Picture 6" descr="13_20_Figure.jpg"/>
          <p:cNvPicPr>
            <a:picLocks noChangeAspect="1"/>
          </p:cNvPicPr>
          <p:nvPr/>
        </p:nvPicPr>
        <p:blipFill rotWithShape="1">
          <a:blip r:embed="rId3">
            <a:extLst>
              <a:ext uri="{28A0092B-C50C-407E-A947-70E740481C1C}">
                <a14:useLocalDpi xmlns:a14="http://schemas.microsoft.com/office/drawing/2010/main" val="0"/>
              </a:ext>
            </a:extLst>
          </a:blip>
          <a:srcRect b="4798"/>
          <a:stretch/>
        </p:blipFill>
        <p:spPr>
          <a:xfrm>
            <a:off x="483220" y="4376501"/>
            <a:ext cx="3513289" cy="2028148"/>
          </a:xfrm>
          <a:prstGeom prst="rect">
            <a:avLst/>
          </a:prstGeom>
        </p:spPr>
      </p:pic>
    </p:spTree>
    <p:extLst>
      <p:ext uri="{BB962C8B-B14F-4D97-AF65-F5344CB8AC3E}">
        <p14:creationId xmlns:p14="http://schemas.microsoft.com/office/powerpoint/2010/main" val="2795444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_21_Figure.jpg"/>
          <p:cNvPicPr>
            <a:picLocks noChangeAspect="1"/>
          </p:cNvPicPr>
          <p:nvPr/>
        </p:nvPicPr>
        <p:blipFill rotWithShape="1">
          <a:blip r:embed="rId2">
            <a:extLst>
              <a:ext uri="{28A0092B-C50C-407E-A947-70E740481C1C}">
                <a14:useLocalDpi xmlns:a14="http://schemas.microsoft.com/office/drawing/2010/main" val="0"/>
              </a:ext>
            </a:extLst>
          </a:blip>
          <a:srcRect b="3231"/>
          <a:stretch/>
        </p:blipFill>
        <p:spPr>
          <a:xfrm>
            <a:off x="428888" y="2401798"/>
            <a:ext cx="3860495" cy="3952965"/>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13-11 Real Gases and Changes of </a:t>
            </a:r>
            <a:r>
              <a:rPr lang="en-US" dirty="0" smtClean="0">
                <a:latin typeface="Times New Roman" charset="0"/>
                <a:cs typeface="Times New Roman" charset="0"/>
              </a:rPr>
              <a:t>Phase</a:t>
            </a:r>
            <a:endParaRPr lang="en-US" dirty="0">
              <a:latin typeface="Times New Roman" charset="0"/>
              <a:cs typeface="Times New Roman" charset="0"/>
            </a:endParaRPr>
          </a:p>
        </p:txBody>
      </p:sp>
      <p:sp>
        <p:nvSpPr>
          <p:cNvPr id="3" name="Content Placeholder 2"/>
          <p:cNvSpPr>
            <a:spLocks noGrp="1"/>
          </p:cNvSpPr>
          <p:nvPr>
            <p:ph idx="1"/>
          </p:nvPr>
        </p:nvSpPr>
        <p:spPr>
          <a:xfrm>
            <a:off x="3300701" y="1600848"/>
            <a:ext cx="5637003" cy="4885302"/>
          </a:xfrm>
        </p:spPr>
        <p:txBody>
          <a:bodyPr/>
          <a:lstStyle/>
          <a:p>
            <a:pPr marL="0" indent="0">
              <a:spcBef>
                <a:spcPct val="50000"/>
              </a:spcBef>
              <a:buNone/>
            </a:pPr>
            <a:r>
              <a:rPr lang="en-US" dirty="0">
                <a:latin typeface="Times New Roman" charset="0"/>
                <a:cs typeface="Times New Roman" charset="0"/>
              </a:rPr>
              <a:t>The curves here represent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behavior </a:t>
            </a:r>
            <a:r>
              <a:rPr lang="en-US" dirty="0">
                <a:latin typeface="Times New Roman" charset="0"/>
                <a:cs typeface="Times New Roman" charset="0"/>
              </a:rPr>
              <a:t>of the gas at different temperatures. The cooler it gets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farther the gas is from ideal</a:t>
            </a:r>
            <a:r>
              <a:rPr lang="en-US" dirty="0" smtClean="0">
                <a:latin typeface="Times New Roman" charset="0"/>
                <a:cs typeface="Times New Roman" charset="0"/>
              </a:rPr>
              <a:t>.</a:t>
            </a:r>
          </a:p>
          <a:p>
            <a:pPr marL="0" indent="0">
              <a:spcBef>
                <a:spcPct val="50000"/>
              </a:spcBef>
              <a:buNone/>
              <a:tabLst>
                <a:tab pos="1482725" algn="l"/>
              </a:tabLst>
            </a:pPr>
            <a:r>
              <a:rPr lang="en-US" dirty="0" smtClean="0">
                <a:latin typeface="Times New Roman" charset="0"/>
                <a:cs typeface="Times New Roman" charset="0"/>
              </a:rPr>
              <a:t>		In </a:t>
            </a:r>
            <a:r>
              <a:rPr lang="en-US" dirty="0">
                <a:latin typeface="Times New Roman" charset="0"/>
                <a:cs typeface="Times New Roman" charset="0"/>
              </a:rPr>
              <a:t>curve D, the </a:t>
            </a:r>
            <a:r>
              <a:rPr lang="en-US" dirty="0" smtClean="0">
                <a:latin typeface="Times New Roman" charset="0"/>
                <a:cs typeface="Times New Roman" charset="0"/>
              </a:rPr>
              <a:t>gas</a:t>
            </a:r>
            <a:br>
              <a:rPr lang="en-US" dirty="0" smtClean="0">
                <a:latin typeface="Times New Roman" charset="0"/>
                <a:cs typeface="Times New Roman" charset="0"/>
              </a:rPr>
            </a:br>
            <a:r>
              <a:rPr lang="en-US" dirty="0" smtClean="0">
                <a:latin typeface="Times New Roman" charset="0"/>
                <a:cs typeface="Times New Roman" charset="0"/>
              </a:rPr>
              <a:t>		becomes liquid</a:t>
            </a:r>
            <a:r>
              <a:rPr lang="en-US" dirty="0">
                <a:latin typeface="Times New Roman" charset="0"/>
                <a:cs typeface="Times New Roman" charset="0"/>
              </a:rPr>
              <a:t>; it begins </a:t>
            </a:r>
            <a:r>
              <a:rPr lang="en-US" dirty="0" smtClean="0">
                <a:latin typeface="Times New Roman" charset="0"/>
                <a:cs typeface="Times New Roman" charset="0"/>
              </a:rPr>
              <a:t>		condensing at </a:t>
            </a:r>
            <a:r>
              <a:rPr lang="en-US" dirty="0">
                <a:latin typeface="Times New Roman" charset="0"/>
                <a:cs typeface="Times New Roman" charset="0"/>
              </a:rPr>
              <a:t>(b) and is </a:t>
            </a:r>
            <a:r>
              <a:rPr lang="en-US" dirty="0" smtClean="0">
                <a:latin typeface="Times New Roman" charset="0"/>
                <a:cs typeface="Times New Roman" charset="0"/>
              </a:rPr>
              <a:t>		entirely liquid at </a:t>
            </a:r>
            <a:r>
              <a:rPr lang="en-US" dirty="0">
                <a:latin typeface="Times New Roman" charset="0"/>
                <a:cs typeface="Times New Roman" charset="0"/>
              </a:rPr>
              <a:t>(a)</a:t>
            </a:r>
            <a:r>
              <a:rPr lang="en-US" dirty="0" smtClean="0">
                <a:latin typeface="Times New Roman" charset="0"/>
                <a:cs typeface="Times New Roman" charset="0"/>
              </a:rPr>
              <a:t>.</a:t>
            </a:r>
          </a:p>
          <a:p>
            <a:pPr marL="0" indent="0">
              <a:spcBef>
                <a:spcPct val="50000"/>
              </a:spcBef>
              <a:buNone/>
              <a:tabLst>
                <a:tab pos="1482725" algn="l"/>
              </a:tabLst>
            </a:pPr>
            <a:r>
              <a:rPr lang="en-US" dirty="0" smtClean="0">
                <a:latin typeface="Times New Roman" charset="0"/>
                <a:cs typeface="Times New Roman" charset="0"/>
              </a:rPr>
              <a:t>		</a:t>
            </a:r>
            <a:r>
              <a:rPr lang="en-US" dirty="0" smtClean="0">
                <a:latin typeface="Times New Roman" charset="0"/>
                <a:cs typeface="Times New Roman" charset="0"/>
              </a:rPr>
              <a:t>The </a:t>
            </a:r>
            <a:r>
              <a:rPr lang="en-US" dirty="0">
                <a:latin typeface="Times New Roman" charset="0"/>
                <a:cs typeface="Times New Roman" charset="0"/>
              </a:rPr>
              <a:t>point (c) is </a:t>
            </a:r>
            <a:r>
              <a:rPr lang="en-US" dirty="0" smtClean="0">
                <a:latin typeface="Times New Roman" charset="0"/>
                <a:cs typeface="Times New Roman" charset="0"/>
              </a:rPr>
              <a:t>called</a:t>
            </a:r>
            <a:br>
              <a:rPr lang="en-US" dirty="0" smtClean="0">
                <a:latin typeface="Times New Roman" charset="0"/>
                <a:cs typeface="Times New Roman" charset="0"/>
              </a:rPr>
            </a:br>
            <a:r>
              <a:rPr lang="en-US" dirty="0" smtClean="0">
                <a:latin typeface="Times New Roman" charset="0"/>
                <a:cs typeface="Times New Roman" charset="0"/>
              </a:rPr>
              <a:t>		the critical </a:t>
            </a:r>
            <a:r>
              <a:rPr lang="en-US" dirty="0">
                <a:latin typeface="Times New Roman" charset="0"/>
                <a:cs typeface="Times New Roman" charset="0"/>
              </a:rPr>
              <a:t>point</a:t>
            </a:r>
            <a:r>
              <a:rPr lang="en-US" dirty="0" smtClean="0">
                <a:latin typeface="Times New Roman" charset="0"/>
                <a:cs typeface="Times New Roman" charset="0"/>
              </a:rPr>
              <a:t>.</a:t>
            </a: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29281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13-11 Real Gases and Changes of Phase</a:t>
            </a:r>
          </a:p>
        </p:txBody>
      </p:sp>
      <p:sp>
        <p:nvSpPr>
          <p:cNvPr id="3" name="Content Placeholder 2"/>
          <p:cNvSpPr>
            <a:spLocks noGrp="1"/>
          </p:cNvSpPr>
          <p:nvPr>
            <p:ph idx="1"/>
          </p:nvPr>
        </p:nvSpPr>
        <p:spPr>
          <a:xfrm>
            <a:off x="468051" y="1600200"/>
            <a:ext cx="3443895" cy="4525963"/>
          </a:xfrm>
        </p:spPr>
        <p:txBody>
          <a:bodyPr/>
          <a:lstStyle/>
          <a:p>
            <a:pPr marL="0" indent="0">
              <a:spcBef>
                <a:spcPct val="50000"/>
              </a:spcBef>
              <a:buNone/>
            </a:pPr>
            <a:r>
              <a:rPr lang="en-US" dirty="0">
                <a:latin typeface="Times New Roman" charset="0"/>
                <a:cs typeface="Times New Roman" charset="0"/>
              </a:rPr>
              <a:t>Below the critical temperature, the gas can liquefy if the pressure is sufficient; above it, no amount of pressure will </a:t>
            </a:r>
            <a:r>
              <a:rPr lang="en-US" dirty="0" smtClean="0">
                <a:latin typeface="Times New Roman" charset="0"/>
                <a:cs typeface="Times New Roman" charset="0"/>
              </a:rPr>
              <a:t>suffice.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02_Table.jpg"/>
          <p:cNvPicPr>
            <a:picLocks noChangeAspect="1"/>
          </p:cNvPicPr>
          <p:nvPr/>
        </p:nvPicPr>
        <p:blipFill rotWithShape="1">
          <a:blip r:embed="rId2">
            <a:extLst>
              <a:ext uri="{28A0092B-C50C-407E-A947-70E740481C1C}">
                <a14:useLocalDpi xmlns:a14="http://schemas.microsoft.com/office/drawing/2010/main" val="0"/>
              </a:ext>
            </a:extLst>
          </a:blip>
          <a:srcRect b="3222"/>
          <a:stretch/>
        </p:blipFill>
        <p:spPr>
          <a:xfrm>
            <a:off x="4333238" y="1689941"/>
            <a:ext cx="4363087" cy="4796208"/>
          </a:xfrm>
          <a:prstGeom prst="rect">
            <a:avLst/>
          </a:prstGeom>
        </p:spPr>
      </p:pic>
    </p:spTree>
    <p:extLst>
      <p:ext uri="{BB962C8B-B14F-4D97-AF65-F5344CB8AC3E}">
        <p14:creationId xmlns:p14="http://schemas.microsoft.com/office/powerpoint/2010/main" val="8457757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42299" cy="4525963"/>
          </a:xfrm>
        </p:spPr>
        <p:txBody>
          <a:bodyPr/>
          <a:lstStyle/>
          <a:p>
            <a:pPr marL="0" indent="0">
              <a:spcBef>
                <a:spcPct val="50000"/>
              </a:spcBef>
              <a:buNone/>
            </a:pPr>
            <a:r>
              <a:rPr lang="en-US" dirty="0">
                <a:latin typeface="Times New Roman" charset="0"/>
                <a:cs typeface="Times New Roman" charset="0"/>
              </a:rPr>
              <a:t>A </a:t>
            </a:r>
            <a:r>
              <a:rPr lang="en-US" i="1" dirty="0">
                <a:latin typeface="Times New Roman" charset="0"/>
                <a:cs typeface="Times New Roman" charset="0"/>
              </a:rPr>
              <a:t>PT</a:t>
            </a:r>
            <a:r>
              <a:rPr lang="en-US" dirty="0">
                <a:latin typeface="Times New Roman" charset="0"/>
                <a:cs typeface="Times New Roman" charset="0"/>
              </a:rPr>
              <a:t> diagram is called a phase diagram; it shows all three phases of matter. The solid-liquid transition is melting or freezing; the liquid-vapor one is boiling or condensing; and the solid-vapor one is sublimation</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tabLst>
                <a:tab pos="4570413" algn="l"/>
              </a:tabLst>
            </a:pPr>
            <a:r>
              <a:rPr lang="en-US" dirty="0" smtClean="0">
                <a:latin typeface="Times New Roman" charset="0"/>
                <a:cs typeface="Times New Roman" charset="0"/>
              </a:rPr>
              <a:t>	</a:t>
            </a:r>
            <a:br>
              <a:rPr lang="en-US" dirty="0" smtClean="0">
                <a:latin typeface="Times New Roman" charset="0"/>
                <a:cs typeface="Times New Roman" charset="0"/>
              </a:rPr>
            </a:br>
            <a:r>
              <a:rPr lang="en-US" dirty="0" smtClean="0">
                <a:latin typeface="Times New Roman" charset="0"/>
                <a:cs typeface="Times New Roman" charset="0"/>
              </a:rPr>
              <a:t>	Phase diagram</a:t>
            </a:r>
            <a:br>
              <a:rPr lang="en-US" dirty="0" smtClean="0">
                <a:latin typeface="Times New Roman" charset="0"/>
                <a:cs typeface="Times New Roman" charset="0"/>
              </a:rPr>
            </a:br>
            <a:r>
              <a:rPr lang="en-US" dirty="0" smtClean="0">
                <a:latin typeface="Times New Roman" charset="0"/>
                <a:cs typeface="Times New Roman" charset="0"/>
              </a:rPr>
              <a:t>	of water</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13-11 Real Gases and Changes of Phase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22_Figure.jpg"/>
          <p:cNvPicPr>
            <a:picLocks noChangeAspect="1"/>
          </p:cNvPicPr>
          <p:nvPr/>
        </p:nvPicPr>
        <p:blipFill rotWithShape="1">
          <a:blip r:embed="rId2">
            <a:extLst>
              <a:ext uri="{28A0092B-C50C-407E-A947-70E740481C1C}">
                <a14:useLocalDpi xmlns:a14="http://schemas.microsoft.com/office/drawing/2010/main" val="0"/>
              </a:ext>
            </a:extLst>
          </a:blip>
          <a:srcRect b="3533"/>
          <a:stretch/>
        </p:blipFill>
        <p:spPr>
          <a:xfrm>
            <a:off x="869640" y="3481749"/>
            <a:ext cx="3700773" cy="2979381"/>
          </a:xfrm>
          <a:prstGeom prst="rect">
            <a:avLst/>
          </a:prstGeom>
        </p:spPr>
      </p:pic>
    </p:spTree>
    <p:extLst>
      <p:ext uri="{BB962C8B-B14F-4D97-AF65-F5344CB8AC3E}">
        <p14:creationId xmlns:p14="http://schemas.microsoft.com/office/powerpoint/2010/main" val="13752922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42299" cy="4525963"/>
          </a:xfrm>
        </p:spPr>
        <p:txBody>
          <a:bodyPr/>
          <a:lstStyle/>
          <a:p>
            <a:pPr marL="0" indent="0">
              <a:spcBef>
                <a:spcPct val="50000"/>
              </a:spcBef>
              <a:buNone/>
            </a:pPr>
            <a:r>
              <a:rPr lang="en-US" dirty="0">
                <a:latin typeface="Times New Roman" charset="0"/>
                <a:cs typeface="Times New Roman" charset="0"/>
              </a:rPr>
              <a:t>The triple point is the only point where all three phases can coexist in equilibrium</a:t>
            </a:r>
            <a:r>
              <a:rPr lang="en-US" dirty="0" smtClean="0">
                <a:latin typeface="Times New Roman" charset="0"/>
                <a:cs typeface="Times New Roman" charset="0"/>
              </a:rPr>
              <a:t>.</a:t>
            </a:r>
            <a:endParaRPr lang="en-US" dirty="0">
              <a:latin typeface="Times New Roman" charset="0"/>
              <a:cs typeface="Times New Roman" charset="0"/>
            </a:endParaRPr>
          </a:p>
          <a:p>
            <a:pPr marL="0" indent="0" defTabSz="455613">
              <a:spcBef>
                <a:spcPct val="50000"/>
              </a:spcBef>
              <a:buNone/>
              <a:tabLst>
                <a:tab pos="4570413" algn="l"/>
              </a:tabLst>
            </a:pPr>
            <a:r>
              <a:rPr lang="en-US" dirty="0" smtClean="0">
                <a:latin typeface="Times New Roman" charset="0"/>
                <a:cs typeface="Times New Roman" charset="0"/>
              </a:rPr>
              <a:t>	</a:t>
            </a:r>
            <a:br>
              <a:rPr lang="en-US" dirty="0" smtClean="0">
                <a:latin typeface="Times New Roman" charset="0"/>
                <a:cs typeface="Times New Roman" charset="0"/>
              </a:rPr>
            </a:br>
            <a:r>
              <a:rPr lang="en-US" dirty="0" smtClean="0">
                <a:latin typeface="Times New Roman" charset="0"/>
                <a:cs typeface="Times New Roman" charset="0"/>
              </a:rPr>
              <a:t>	</a:t>
            </a:r>
          </a:p>
          <a:p>
            <a:pPr marL="0" indent="0" defTabSz="455613">
              <a:spcBef>
                <a:spcPct val="50000"/>
              </a:spcBef>
              <a:buNone/>
              <a:tabLst>
                <a:tab pos="4570413" algn="l"/>
              </a:tabLst>
            </a:pPr>
            <a:r>
              <a:rPr lang="en-US" dirty="0">
                <a:latin typeface="Times New Roman" charset="0"/>
                <a:cs typeface="Times New Roman" charset="0"/>
              </a:rPr>
              <a:t>	</a:t>
            </a:r>
            <a:r>
              <a:rPr lang="en-US" dirty="0" smtClean="0">
                <a:latin typeface="Times New Roman" charset="0"/>
                <a:cs typeface="Times New Roman" charset="0"/>
              </a:rPr>
              <a:t>Phase diagram</a:t>
            </a:r>
            <a:br>
              <a:rPr lang="en-US" dirty="0" smtClean="0">
                <a:latin typeface="Times New Roman" charset="0"/>
                <a:cs typeface="Times New Roman" charset="0"/>
              </a:rPr>
            </a:br>
            <a:r>
              <a:rPr lang="en-US" dirty="0" smtClean="0">
                <a:latin typeface="Times New Roman" charset="0"/>
                <a:cs typeface="Times New Roman" charset="0"/>
              </a:rPr>
              <a:t>	of </a:t>
            </a:r>
            <a:r>
              <a:rPr lang="en-US" dirty="0">
                <a:latin typeface="Times New Roman" charset="0"/>
                <a:cs typeface="Times New Roman" charset="0"/>
              </a:rPr>
              <a:t>carbon </a:t>
            </a:r>
            <a:r>
              <a:rPr lang="en-US" dirty="0" smtClean="0">
                <a:latin typeface="Times New Roman" charset="0"/>
                <a:cs typeface="Times New Roman" charset="0"/>
              </a:rPr>
              <a:t>dioxide</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13-11 Real Gases and Changes of Phase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23_Figure.jpg"/>
          <p:cNvPicPr>
            <a:picLocks noChangeAspect="1"/>
          </p:cNvPicPr>
          <p:nvPr/>
        </p:nvPicPr>
        <p:blipFill rotWithShape="1">
          <a:blip r:embed="rId2">
            <a:extLst>
              <a:ext uri="{28A0092B-C50C-407E-A947-70E740481C1C}">
                <a14:useLocalDpi xmlns:a14="http://schemas.microsoft.com/office/drawing/2010/main" val="0"/>
              </a:ext>
            </a:extLst>
          </a:blip>
          <a:srcRect b="3264"/>
          <a:stretch/>
        </p:blipFill>
        <p:spPr>
          <a:xfrm>
            <a:off x="808204" y="2713517"/>
            <a:ext cx="3762209" cy="3718301"/>
          </a:xfrm>
          <a:prstGeom prst="rect">
            <a:avLst/>
          </a:prstGeom>
        </p:spPr>
      </p:pic>
    </p:spTree>
    <p:extLst>
      <p:ext uri="{BB962C8B-B14F-4D97-AF65-F5344CB8AC3E}">
        <p14:creationId xmlns:p14="http://schemas.microsoft.com/office/powerpoint/2010/main" val="25562892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661328"/>
            <a:ext cx="4889499" cy="4838408"/>
          </a:xfrm>
        </p:spPr>
        <p:txBody>
          <a:bodyPr/>
          <a:lstStyle/>
          <a:p>
            <a:pPr marL="0" indent="0">
              <a:spcBef>
                <a:spcPct val="50000"/>
              </a:spcBef>
              <a:buNone/>
            </a:pPr>
            <a:r>
              <a:rPr lang="en-US" sz="2300" dirty="0">
                <a:latin typeface="Times New Roman" charset="0"/>
                <a:cs typeface="Times New Roman" charset="0"/>
              </a:rPr>
              <a:t>An open container of water can evaporate, rather than boil, away. The fastest molecules are escaping from the </a:t>
            </a:r>
            <a:r>
              <a:rPr lang="en-US" sz="2300" dirty="0" smtClean="0">
                <a:latin typeface="Times New Roman" charset="0"/>
                <a:cs typeface="Times New Roman" charset="0"/>
              </a:rPr>
              <a:t>water</a:t>
            </a:r>
            <a:r>
              <a:rPr lang="en-US" altLang="ja-JP" sz="2300" dirty="0" smtClean="0">
                <a:latin typeface="Times New Roman" charset="0"/>
                <a:cs typeface="Times New Roman" charset="0"/>
              </a:rPr>
              <a:t>’</a:t>
            </a:r>
            <a:r>
              <a:rPr lang="en-US" sz="2300" dirty="0" smtClean="0">
                <a:latin typeface="Times New Roman" charset="0"/>
                <a:cs typeface="Times New Roman" charset="0"/>
              </a:rPr>
              <a:t>s </a:t>
            </a:r>
            <a:r>
              <a:rPr lang="en-US" sz="2300" dirty="0">
                <a:latin typeface="Times New Roman" charset="0"/>
                <a:cs typeface="Times New Roman" charset="0"/>
              </a:rPr>
              <a:t>surface, so evaporation is a cooling process as well.</a:t>
            </a:r>
          </a:p>
          <a:p>
            <a:pPr marL="0" indent="0">
              <a:spcBef>
                <a:spcPct val="50000"/>
              </a:spcBef>
              <a:buNone/>
            </a:pPr>
            <a:r>
              <a:rPr lang="en-US" sz="2300" dirty="0">
                <a:latin typeface="Times New Roman" charset="0"/>
                <a:cs typeface="Times New Roman" charset="0"/>
              </a:rPr>
              <a:t>The inverse process is called condensation.</a:t>
            </a:r>
          </a:p>
          <a:p>
            <a:pPr marL="0" indent="0">
              <a:spcBef>
                <a:spcPct val="50000"/>
              </a:spcBef>
              <a:buNone/>
            </a:pPr>
            <a:r>
              <a:rPr lang="en-US" sz="2300" dirty="0">
                <a:latin typeface="Times New Roman" charset="0"/>
                <a:cs typeface="Times New Roman" charset="0"/>
              </a:rPr>
              <a:t>When the evaporation and condensation processes are in equilibrium, the vapor just above the liquid is said to be saturated, and its pressure is the saturated vapor pressure.</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13-12 Vapor Pressure and </a:t>
            </a:r>
            <a:r>
              <a:rPr lang="en-US" dirty="0" smtClean="0">
                <a:latin typeface="Times New Roman" charset="0"/>
                <a:cs typeface="Times New Roman" charset="0"/>
              </a:rPr>
              <a:t>Humidity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24_Figure.jpg"/>
          <p:cNvPicPr>
            <a:picLocks noChangeAspect="1"/>
          </p:cNvPicPr>
          <p:nvPr/>
        </p:nvPicPr>
        <p:blipFill rotWithShape="1">
          <a:blip r:embed="rId2">
            <a:extLst>
              <a:ext uri="{28A0092B-C50C-407E-A947-70E740481C1C}">
                <a14:useLocalDpi xmlns:a14="http://schemas.microsoft.com/office/drawing/2010/main" val="0"/>
              </a:ext>
            </a:extLst>
          </a:blip>
          <a:srcRect b="2347"/>
          <a:stretch/>
        </p:blipFill>
        <p:spPr>
          <a:xfrm>
            <a:off x="447675" y="1700594"/>
            <a:ext cx="2777752" cy="4709912"/>
          </a:xfrm>
          <a:prstGeom prst="rect">
            <a:avLst/>
          </a:prstGeom>
        </p:spPr>
      </p:pic>
    </p:spTree>
    <p:extLst>
      <p:ext uri="{BB962C8B-B14F-4D97-AF65-F5344CB8AC3E}">
        <p14:creationId xmlns:p14="http://schemas.microsoft.com/office/powerpoint/2010/main" val="10444635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1324" y="1600200"/>
            <a:ext cx="3620227" cy="4838408"/>
          </a:xfrm>
        </p:spPr>
        <p:txBody>
          <a:bodyPr/>
          <a:lstStyle/>
          <a:p>
            <a:pPr marL="0" indent="0">
              <a:spcBef>
                <a:spcPct val="50000"/>
              </a:spcBef>
              <a:buNone/>
            </a:pPr>
            <a:r>
              <a:rPr lang="en-US" dirty="0">
                <a:latin typeface="Times New Roman" charset="0"/>
                <a:cs typeface="Times New Roman" charset="0"/>
              </a:rPr>
              <a:t>The saturated vapor pressure </a:t>
            </a:r>
            <a:r>
              <a:rPr lang="en-US" dirty="0" smtClean="0">
                <a:latin typeface="Times New Roman" charset="0"/>
                <a:cs typeface="Times New Roman" charset="0"/>
              </a:rPr>
              <a:t>increases</a:t>
            </a:r>
            <a:br>
              <a:rPr lang="en-US" dirty="0" smtClean="0">
                <a:latin typeface="Times New Roman" charset="0"/>
                <a:cs typeface="Times New Roman" charset="0"/>
              </a:rPr>
            </a:br>
            <a:r>
              <a:rPr lang="en-US" dirty="0" smtClean="0">
                <a:latin typeface="Times New Roman" charset="0"/>
                <a:cs typeface="Times New Roman" charset="0"/>
              </a:rPr>
              <a:t>with </a:t>
            </a:r>
            <a:r>
              <a:rPr lang="en-US" dirty="0">
                <a:latin typeface="Times New Roman" charset="0"/>
                <a:cs typeface="Times New Roman" charset="0"/>
              </a:rPr>
              <a:t>temperature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13-12 Vapor Pressure and </a:t>
            </a:r>
            <a:r>
              <a:rPr lang="en-US" dirty="0" smtClean="0">
                <a:latin typeface="Times New Roman" charset="0"/>
                <a:cs typeface="Times New Roman" charset="0"/>
              </a:rPr>
              <a:t>Humidity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03_Table.jpg"/>
          <p:cNvPicPr>
            <a:picLocks noChangeAspect="1"/>
          </p:cNvPicPr>
          <p:nvPr/>
        </p:nvPicPr>
        <p:blipFill rotWithShape="1">
          <a:blip r:embed="rId2">
            <a:extLst>
              <a:ext uri="{28A0092B-C50C-407E-A947-70E740481C1C}">
                <a14:useLocalDpi xmlns:a14="http://schemas.microsoft.com/office/drawing/2010/main" val="0"/>
              </a:ext>
            </a:extLst>
          </a:blip>
          <a:srcRect b="2513"/>
          <a:stretch/>
        </p:blipFill>
        <p:spPr>
          <a:xfrm>
            <a:off x="1499924" y="1203106"/>
            <a:ext cx="2382335" cy="5269462"/>
          </a:xfrm>
          <a:prstGeom prst="rect">
            <a:avLst/>
          </a:prstGeom>
        </p:spPr>
      </p:pic>
    </p:spTree>
    <p:extLst>
      <p:ext uri="{BB962C8B-B14F-4D97-AF65-F5344CB8AC3E}">
        <p14:creationId xmlns:p14="http://schemas.microsoft.com/office/powerpoint/2010/main" val="15995424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347" y="1600200"/>
            <a:ext cx="3707687" cy="4838408"/>
          </a:xfrm>
        </p:spPr>
        <p:txBody>
          <a:bodyPr/>
          <a:lstStyle/>
          <a:p>
            <a:pPr marL="0" indent="0">
              <a:spcBef>
                <a:spcPct val="50000"/>
              </a:spcBef>
              <a:buNone/>
            </a:pPr>
            <a:r>
              <a:rPr lang="en-US" dirty="0">
                <a:latin typeface="Times New Roman" charset="0"/>
                <a:cs typeface="Times New Roman" charset="0"/>
              </a:rPr>
              <a:t>A liquid boils when its saturated vapor pressure equals the external pressure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13-12 Vapor Pressure and </a:t>
            </a:r>
            <a:r>
              <a:rPr lang="en-US" dirty="0" smtClean="0">
                <a:latin typeface="Times New Roman" charset="0"/>
                <a:cs typeface="Times New Roman" charset="0"/>
              </a:rPr>
              <a:t>Humidity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25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89" y="1673208"/>
            <a:ext cx="3872205" cy="4696381"/>
          </a:xfrm>
          <a:prstGeom prst="rect">
            <a:avLst/>
          </a:prstGeom>
        </p:spPr>
      </p:pic>
    </p:spTree>
    <p:extLst>
      <p:ext uri="{BB962C8B-B14F-4D97-AF65-F5344CB8AC3E}">
        <p14:creationId xmlns:p14="http://schemas.microsoft.com/office/powerpoint/2010/main" val="18103935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025" y="1600200"/>
            <a:ext cx="8130009" cy="4838408"/>
          </a:xfrm>
        </p:spPr>
        <p:txBody>
          <a:bodyPr/>
          <a:lstStyle/>
          <a:p>
            <a:pPr marL="0" indent="0">
              <a:spcBef>
                <a:spcPct val="50000"/>
              </a:spcBef>
              <a:buNone/>
            </a:pPr>
            <a:r>
              <a:rPr lang="en-US" dirty="0">
                <a:latin typeface="Times New Roman" charset="0"/>
                <a:cs typeface="Times New Roman" charset="0"/>
              </a:rPr>
              <a:t>Partial pressure is the pressure each component of a mixture of gases would exert if it were the only gas present. The partial pressure of water in the air can be as low as zero, and as high as the saturated vapor pressure at that temperature.</a:t>
            </a:r>
          </a:p>
          <a:p>
            <a:pPr marL="0" indent="0">
              <a:spcBef>
                <a:spcPct val="50000"/>
              </a:spcBef>
              <a:buNone/>
            </a:pPr>
            <a:r>
              <a:rPr lang="en-US" dirty="0">
                <a:latin typeface="Times New Roman" charset="0"/>
                <a:cs typeface="Times New Roman" charset="0"/>
              </a:rPr>
              <a:t>Relative humidity is a measure of the saturation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air.</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13-12 Vapor Pressure and </a:t>
            </a:r>
            <a:r>
              <a:rPr lang="en-US" dirty="0" smtClean="0">
                <a:latin typeface="Times New Roman" charset="0"/>
                <a:cs typeface="Times New Roman" charset="0"/>
              </a:rPr>
              <a:t>Humidity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3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5" y="5136734"/>
            <a:ext cx="8242300" cy="770963"/>
          </a:xfrm>
          <a:prstGeom prst="rect">
            <a:avLst/>
          </a:prstGeom>
        </p:spPr>
      </p:pic>
    </p:spTree>
    <p:extLst>
      <p:ext uri="{BB962C8B-B14F-4D97-AF65-F5344CB8AC3E}">
        <p14:creationId xmlns:p14="http://schemas.microsoft.com/office/powerpoint/2010/main" val="13829525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Contents of Chapter </a:t>
            </a:r>
            <a:r>
              <a:rPr lang="en-US" dirty="0" smtClean="0">
                <a:latin typeface="Times New Roman" charset="0"/>
                <a:cs typeface="Times New Roman" charset="0"/>
              </a:rPr>
              <a:t>13</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308"/>
            <a:ext cx="8229600" cy="4525963"/>
          </a:xfrm>
        </p:spPr>
        <p:txBody>
          <a:bodyPr rIns="0"/>
          <a:lstStyle/>
          <a:p>
            <a:pPr>
              <a:spcBef>
                <a:spcPct val="50000"/>
              </a:spcBef>
              <a:buFontTx/>
              <a:buChar char="•"/>
            </a:pPr>
            <a:r>
              <a:rPr lang="en-US" dirty="0" smtClean="0">
                <a:latin typeface="Times New Roman" charset="0"/>
                <a:cs typeface="Times New Roman" charset="0"/>
              </a:rPr>
              <a:t>Ideal </a:t>
            </a:r>
            <a:r>
              <a:rPr lang="en-US" dirty="0">
                <a:latin typeface="Times New Roman" charset="0"/>
                <a:cs typeface="Times New Roman" charset="0"/>
              </a:rPr>
              <a:t>Gas Law in Terms of Molecules: </a:t>
            </a:r>
            <a:r>
              <a:rPr lang="en-US" dirty="0" smtClean="0">
                <a:latin typeface="Times New Roman" charset="0"/>
                <a:cs typeface="Times New Roman" charset="0"/>
              </a:rPr>
              <a:t>Avogadro</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Number</a:t>
            </a:r>
          </a:p>
          <a:p>
            <a:pPr>
              <a:spcBef>
                <a:spcPct val="50000"/>
              </a:spcBef>
              <a:buFontTx/>
              <a:buChar char="•"/>
            </a:pPr>
            <a:r>
              <a:rPr lang="en-US" dirty="0" smtClean="0">
                <a:latin typeface="Times New Roman" charset="0"/>
                <a:cs typeface="Times New Roman" charset="0"/>
              </a:rPr>
              <a:t>Kinetic </a:t>
            </a:r>
            <a:r>
              <a:rPr lang="en-US" dirty="0">
                <a:latin typeface="Times New Roman" charset="0"/>
                <a:cs typeface="Times New Roman" charset="0"/>
              </a:rPr>
              <a:t>Theory and the Molecular Interpretation of Temperature</a:t>
            </a:r>
          </a:p>
          <a:p>
            <a:pPr>
              <a:spcBef>
                <a:spcPct val="50000"/>
              </a:spcBef>
              <a:buFontTx/>
              <a:buChar char="•"/>
            </a:pPr>
            <a:r>
              <a:rPr lang="en-US" dirty="0" smtClean="0">
                <a:latin typeface="Times New Roman" charset="0"/>
                <a:cs typeface="Times New Roman" charset="0"/>
              </a:rPr>
              <a:t>Distribution </a:t>
            </a:r>
            <a:r>
              <a:rPr lang="en-US" dirty="0">
                <a:latin typeface="Times New Roman" charset="0"/>
                <a:cs typeface="Times New Roman" charset="0"/>
              </a:rPr>
              <a:t>of Molecular Speeds</a:t>
            </a:r>
          </a:p>
          <a:p>
            <a:pPr>
              <a:spcBef>
                <a:spcPct val="50000"/>
              </a:spcBef>
              <a:buFontTx/>
              <a:buChar char="•"/>
            </a:pPr>
            <a:r>
              <a:rPr lang="en-US" dirty="0" smtClean="0">
                <a:latin typeface="Times New Roman" charset="0"/>
                <a:cs typeface="Times New Roman" charset="0"/>
              </a:rPr>
              <a:t>Real </a:t>
            </a:r>
            <a:r>
              <a:rPr lang="en-US" dirty="0">
                <a:latin typeface="Times New Roman" charset="0"/>
                <a:cs typeface="Times New Roman" charset="0"/>
              </a:rPr>
              <a:t>Gases and Changes of Phase</a:t>
            </a:r>
          </a:p>
          <a:p>
            <a:pPr>
              <a:spcBef>
                <a:spcPct val="50000"/>
              </a:spcBef>
              <a:buFontTx/>
              <a:buChar char="•"/>
            </a:pPr>
            <a:r>
              <a:rPr lang="en-US" dirty="0" smtClean="0">
                <a:latin typeface="Times New Roman" charset="0"/>
                <a:cs typeface="Times New Roman" charset="0"/>
              </a:rPr>
              <a:t>Vapor </a:t>
            </a:r>
            <a:r>
              <a:rPr lang="en-US" dirty="0">
                <a:latin typeface="Times New Roman" charset="0"/>
                <a:cs typeface="Times New Roman" charset="0"/>
              </a:rPr>
              <a:t>Pressure and Humidity</a:t>
            </a:r>
          </a:p>
          <a:p>
            <a:pPr>
              <a:spcBef>
                <a:spcPct val="50000"/>
              </a:spcBef>
              <a:buFontTx/>
              <a:buChar char="•"/>
            </a:pPr>
            <a:r>
              <a:rPr lang="en-US" dirty="0" smtClean="0">
                <a:latin typeface="Times New Roman" charset="0"/>
                <a:cs typeface="Times New Roman" charset="0"/>
              </a:rPr>
              <a:t>Diffusion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155755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13-12 Vapor Pressure and </a:t>
            </a:r>
            <a:r>
              <a:rPr lang="en-US" dirty="0" smtClean="0">
                <a:latin typeface="Times New Roman" charset="0"/>
                <a:cs typeface="Times New Roman" charset="0"/>
              </a:rPr>
              <a:t>Humidity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26_Figure.jpg"/>
          <p:cNvPicPr>
            <a:picLocks noChangeAspect="1"/>
          </p:cNvPicPr>
          <p:nvPr/>
        </p:nvPicPr>
        <p:blipFill rotWithShape="1">
          <a:blip r:embed="rId2">
            <a:extLst>
              <a:ext uri="{28A0092B-C50C-407E-A947-70E740481C1C}">
                <a14:useLocalDpi xmlns:a14="http://schemas.microsoft.com/office/drawing/2010/main" val="0"/>
              </a:ext>
            </a:extLst>
          </a:blip>
          <a:srcRect b="2553"/>
          <a:stretch/>
        </p:blipFill>
        <p:spPr>
          <a:xfrm>
            <a:off x="637398" y="1462884"/>
            <a:ext cx="2599142" cy="4982516"/>
          </a:xfrm>
          <a:prstGeom prst="rect">
            <a:avLst/>
          </a:prstGeom>
        </p:spPr>
      </p:pic>
      <p:sp>
        <p:nvSpPr>
          <p:cNvPr id="3" name="Content Placeholder 2"/>
          <p:cNvSpPr>
            <a:spLocks noGrp="1"/>
          </p:cNvSpPr>
          <p:nvPr>
            <p:ph idx="1"/>
          </p:nvPr>
        </p:nvSpPr>
        <p:spPr>
          <a:xfrm>
            <a:off x="3647073" y="1600199"/>
            <a:ext cx="4936961" cy="4967451"/>
          </a:xfrm>
        </p:spPr>
        <p:txBody>
          <a:bodyPr/>
          <a:lstStyle/>
          <a:p>
            <a:pPr marL="0" indent="0">
              <a:spcBef>
                <a:spcPct val="50000"/>
              </a:spcBef>
              <a:buNone/>
            </a:pPr>
            <a:r>
              <a:rPr lang="en-US" dirty="0">
                <a:latin typeface="Times New Roman" charset="0"/>
                <a:cs typeface="Times New Roman" charset="0"/>
              </a:rPr>
              <a:t>When the humidity is high, it feels muggy; it is hard for any more water to evaporate</a:t>
            </a:r>
            <a:r>
              <a:rPr lang="en-US" dirty="0" smtClean="0">
                <a:latin typeface="Times New Roman" charset="0"/>
                <a:cs typeface="Times New Roman" charset="0"/>
              </a:rPr>
              <a:t>.</a:t>
            </a:r>
          </a:p>
          <a:p>
            <a:pPr marL="0" indent="0">
              <a:lnSpc>
                <a:spcPct val="90000"/>
              </a:lnSpc>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dew point is the temperature at which the air would be saturated with water.</a:t>
            </a:r>
          </a:p>
          <a:p>
            <a:pPr marL="0" indent="0">
              <a:lnSpc>
                <a:spcPct val="90000"/>
              </a:lnSpc>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If </a:t>
            </a:r>
            <a:r>
              <a:rPr lang="en-US" dirty="0">
                <a:latin typeface="Times New Roman" charset="0"/>
                <a:cs typeface="Times New Roman" charset="0"/>
              </a:rPr>
              <a:t>the temperature goes </a:t>
            </a:r>
            <a:r>
              <a:rPr lang="en-US" dirty="0" smtClean="0">
                <a:latin typeface="Times New Roman" charset="0"/>
                <a:cs typeface="Times New Roman" charset="0"/>
              </a:rPr>
              <a:t>below</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dew point, dew, fog, or even rain may occur</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14505694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13-13 </a:t>
            </a:r>
            <a:r>
              <a:rPr lang="en-US" dirty="0" smtClean="0">
                <a:latin typeface="Times New Roman" charset="0"/>
                <a:cs typeface="Times New Roman" charset="0"/>
              </a:rPr>
              <a:t>Diffusion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4025" y="1600199"/>
            <a:ext cx="8242300" cy="4967451"/>
          </a:xfrm>
        </p:spPr>
        <p:txBody>
          <a:bodyPr/>
          <a:lstStyle/>
          <a:p>
            <a:pPr marL="0" indent="0">
              <a:spcBef>
                <a:spcPct val="50000"/>
              </a:spcBef>
              <a:buNone/>
            </a:pPr>
            <a:r>
              <a:rPr lang="en-US" dirty="0">
                <a:latin typeface="Times New Roman" charset="0"/>
                <a:cs typeface="Times New Roman" charset="0"/>
              </a:rPr>
              <a:t>Even without stirring, a few drops of dye in water will gradually spread throughout. This process is called diffusion.</a:t>
            </a:r>
          </a:p>
        </p:txBody>
      </p:sp>
      <p:pic>
        <p:nvPicPr>
          <p:cNvPr id="5" name="Picture 4" descr="13_27_Figure.jpg"/>
          <p:cNvPicPr>
            <a:picLocks noChangeAspect="1"/>
          </p:cNvPicPr>
          <p:nvPr/>
        </p:nvPicPr>
        <p:blipFill rotWithShape="1">
          <a:blip r:embed="rId2">
            <a:extLst>
              <a:ext uri="{28A0092B-C50C-407E-A947-70E740481C1C}">
                <a14:useLocalDpi xmlns:a14="http://schemas.microsoft.com/office/drawing/2010/main" val="0"/>
              </a:ext>
            </a:extLst>
          </a:blip>
          <a:srcRect b="5350"/>
          <a:stretch/>
        </p:blipFill>
        <p:spPr>
          <a:xfrm>
            <a:off x="856107" y="2985643"/>
            <a:ext cx="7425436" cy="3436132"/>
          </a:xfrm>
          <a:prstGeom prst="rect">
            <a:avLst/>
          </a:prstGeom>
        </p:spPr>
      </p:pic>
    </p:spTree>
    <p:extLst>
      <p:ext uri="{BB962C8B-B14F-4D97-AF65-F5344CB8AC3E}">
        <p14:creationId xmlns:p14="http://schemas.microsoft.com/office/powerpoint/2010/main" val="13422593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13-13 </a:t>
            </a:r>
            <a:r>
              <a:rPr lang="en-US" dirty="0" smtClean="0">
                <a:latin typeface="Times New Roman" charset="0"/>
                <a:cs typeface="Times New Roman" charset="0"/>
              </a:rPr>
              <a:t>Diffusion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4025" y="1600199"/>
            <a:ext cx="8242300" cy="4967451"/>
          </a:xfrm>
        </p:spPr>
        <p:txBody>
          <a:bodyPr/>
          <a:lstStyle/>
          <a:p>
            <a:pPr marL="0" indent="0">
              <a:spcBef>
                <a:spcPct val="50000"/>
              </a:spcBef>
              <a:buNone/>
            </a:pPr>
            <a:r>
              <a:rPr lang="en-US" dirty="0">
                <a:latin typeface="Times New Roman" charset="0"/>
                <a:cs typeface="Times New Roman" charset="0"/>
              </a:rPr>
              <a:t>Diffusion occurs from a region of high concentration towards a region of lower concentration</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3_28_Figure.jpg"/>
          <p:cNvPicPr>
            <a:picLocks noChangeAspect="1"/>
          </p:cNvPicPr>
          <p:nvPr/>
        </p:nvPicPr>
        <p:blipFill rotWithShape="1">
          <a:blip r:embed="rId2">
            <a:extLst>
              <a:ext uri="{28A0092B-C50C-407E-A947-70E740481C1C}">
                <a14:useLocalDpi xmlns:a14="http://schemas.microsoft.com/office/drawing/2010/main" val="0"/>
              </a:ext>
            </a:extLst>
          </a:blip>
          <a:srcRect b="4145"/>
          <a:stretch/>
        </p:blipFill>
        <p:spPr>
          <a:xfrm>
            <a:off x="2069465" y="2794745"/>
            <a:ext cx="4998720" cy="3535193"/>
          </a:xfrm>
          <a:prstGeom prst="rect">
            <a:avLst/>
          </a:prstGeom>
        </p:spPr>
      </p:pic>
    </p:spTree>
    <p:extLst>
      <p:ext uri="{BB962C8B-B14F-4D97-AF65-F5344CB8AC3E}">
        <p14:creationId xmlns:p14="http://schemas.microsoft.com/office/powerpoint/2010/main" val="20369015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13-13 </a:t>
            </a:r>
            <a:r>
              <a:rPr lang="en-US" dirty="0" smtClean="0">
                <a:latin typeface="Times New Roman" charset="0"/>
                <a:cs typeface="Times New Roman" charset="0"/>
              </a:rPr>
              <a:t>Diffusion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4025" y="1600199"/>
            <a:ext cx="8242300" cy="4967451"/>
          </a:xfrm>
        </p:spPr>
        <p:txBody>
          <a:bodyPr/>
          <a:lstStyle/>
          <a:p>
            <a:pPr marL="0" indent="0">
              <a:spcBef>
                <a:spcPct val="50000"/>
              </a:spcBef>
              <a:buNone/>
            </a:pPr>
            <a:r>
              <a:rPr lang="en-US" dirty="0">
                <a:latin typeface="Times New Roman" charset="0"/>
                <a:cs typeface="Times New Roman" charset="0"/>
              </a:rPr>
              <a:t>The rate of diffusion is given by</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tabLst>
                <a:tab pos="4346575" algn="l"/>
              </a:tabLst>
            </a:pPr>
            <a:r>
              <a:rPr lang="en-US" dirty="0">
                <a:latin typeface="Times New Roman" charset="0"/>
                <a:cs typeface="Times New Roman" charset="0"/>
              </a:rPr>
              <a:t>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	In </a:t>
            </a:r>
            <a:r>
              <a:rPr lang="en-US" dirty="0">
                <a:latin typeface="Times New Roman" charset="0"/>
                <a:cs typeface="Times New Roman" charset="0"/>
              </a:rPr>
              <a:t>this equation, </a:t>
            </a:r>
            <a:r>
              <a:rPr lang="en-US" i="1" dirty="0">
                <a:latin typeface="Times New Roman" charset="0"/>
                <a:cs typeface="Times New Roman" charset="0"/>
              </a:rPr>
              <a:t>D</a:t>
            </a:r>
            <a:r>
              <a:rPr lang="en-US" dirty="0">
                <a:latin typeface="Times New Roman" charset="0"/>
                <a:cs typeface="Times New Roman" charset="0"/>
              </a:rPr>
              <a:t> is the </a:t>
            </a:r>
            <a:r>
              <a:rPr lang="en-US" dirty="0" smtClean="0">
                <a:latin typeface="Times New Roman" charset="0"/>
                <a:cs typeface="Times New Roman" charset="0"/>
              </a:rPr>
              <a:t>	diffusion </a:t>
            </a:r>
            <a:r>
              <a:rPr lang="en-US" dirty="0">
                <a:latin typeface="Times New Roman" charset="0"/>
                <a:cs typeface="Times New Roman" charset="0"/>
              </a:rPr>
              <a:t>constant</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10" name="Group 9"/>
          <p:cNvGrpSpPr/>
          <p:nvPr/>
        </p:nvGrpSpPr>
        <p:grpSpPr>
          <a:xfrm>
            <a:off x="4766672" y="2401854"/>
            <a:ext cx="3720899" cy="733512"/>
            <a:chOff x="4766672" y="2401854"/>
            <a:chExt cx="3720899" cy="733512"/>
          </a:xfrm>
        </p:grpSpPr>
        <p:pic>
          <p:nvPicPr>
            <p:cNvPr id="5" name="Picture 4" descr="13_KeyEquation_10.jpg"/>
            <p:cNvPicPr>
              <a:picLocks noChangeAspect="1"/>
            </p:cNvPicPr>
            <p:nvPr/>
          </p:nvPicPr>
          <p:blipFill rotWithShape="1">
            <a:blip r:embed="rId2">
              <a:extLst>
                <a:ext uri="{28A0092B-C50C-407E-A947-70E740481C1C}">
                  <a14:useLocalDpi xmlns:a14="http://schemas.microsoft.com/office/drawing/2010/main" val="0"/>
                </a:ext>
              </a:extLst>
            </a:blip>
            <a:srcRect t="-1784" r="68997" b="17047"/>
            <a:stretch/>
          </p:blipFill>
          <p:spPr>
            <a:xfrm>
              <a:off x="4766672" y="2401854"/>
              <a:ext cx="2649722" cy="733512"/>
            </a:xfrm>
            <a:prstGeom prst="rect">
              <a:avLst/>
            </a:prstGeom>
          </p:spPr>
        </p:pic>
        <p:sp>
          <p:nvSpPr>
            <p:cNvPr id="7" name="TextBox 6"/>
            <p:cNvSpPr txBox="1"/>
            <p:nvPr/>
          </p:nvSpPr>
          <p:spPr>
            <a:xfrm>
              <a:off x="7533714" y="2583403"/>
              <a:ext cx="953857" cy="400110"/>
            </a:xfrm>
            <a:prstGeom prst="rect">
              <a:avLst/>
            </a:prstGeom>
            <a:noFill/>
          </p:spPr>
          <p:txBody>
            <a:bodyPr wrap="none" rtlCol="0">
              <a:spAutoFit/>
            </a:bodyPr>
            <a:lstStyle/>
            <a:p>
              <a:r>
                <a:rPr lang="en-US" sz="2000" dirty="0" smtClean="0">
                  <a:latin typeface="Times New Roman"/>
                  <a:cs typeface="Times New Roman"/>
                </a:rPr>
                <a:t>(13-10)</a:t>
              </a:r>
              <a:endParaRPr lang="en-US" sz="2000" dirty="0">
                <a:latin typeface="Times New Roman"/>
                <a:cs typeface="Times New Roman"/>
              </a:endParaRPr>
            </a:p>
          </p:txBody>
        </p:sp>
      </p:grpSp>
      <p:pic>
        <p:nvPicPr>
          <p:cNvPr id="9" name="Picture 8" descr="13_04_Table.jpg"/>
          <p:cNvPicPr>
            <a:picLocks noChangeAspect="1"/>
          </p:cNvPicPr>
          <p:nvPr/>
        </p:nvPicPr>
        <p:blipFill rotWithShape="1">
          <a:blip r:embed="rId3">
            <a:extLst>
              <a:ext uri="{28A0092B-C50C-407E-A947-70E740481C1C}">
                <a14:useLocalDpi xmlns:a14="http://schemas.microsoft.com/office/drawing/2010/main" val="0"/>
              </a:ext>
            </a:extLst>
          </a:blip>
          <a:srcRect b="3089"/>
          <a:stretch/>
        </p:blipFill>
        <p:spPr>
          <a:xfrm>
            <a:off x="658782" y="2365179"/>
            <a:ext cx="3726383" cy="4046261"/>
          </a:xfrm>
          <a:prstGeom prst="rect">
            <a:avLst/>
          </a:prstGeom>
        </p:spPr>
      </p:pic>
    </p:spTree>
    <p:extLst>
      <p:ext uri="{BB962C8B-B14F-4D97-AF65-F5344CB8AC3E}">
        <p14:creationId xmlns:p14="http://schemas.microsoft.com/office/powerpoint/2010/main" val="2204035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13</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All matter is made of atoms.</a:t>
            </a:r>
          </a:p>
          <a:p>
            <a:pPr>
              <a:spcBef>
                <a:spcPct val="50000"/>
              </a:spcBef>
              <a:buFontTx/>
              <a:buChar char="•"/>
            </a:pPr>
            <a:r>
              <a:rPr lang="en-US" dirty="0" smtClean="0">
                <a:latin typeface="Times New Roman" charset="0"/>
                <a:cs typeface="Times New Roman" charset="0"/>
              </a:rPr>
              <a:t>Atomic </a:t>
            </a:r>
            <a:r>
              <a:rPr lang="en-US" dirty="0">
                <a:latin typeface="Times New Roman" charset="0"/>
                <a:cs typeface="Times New Roman" charset="0"/>
              </a:rPr>
              <a:t>and molecular masses are measured in atomic mass units, u.</a:t>
            </a:r>
          </a:p>
          <a:p>
            <a:pPr>
              <a:spcBef>
                <a:spcPct val="50000"/>
              </a:spcBef>
              <a:buFontTx/>
              <a:buChar char="•"/>
            </a:pPr>
            <a:r>
              <a:rPr lang="en-US" dirty="0" smtClean="0">
                <a:latin typeface="Times New Roman" charset="0"/>
                <a:cs typeface="Times New Roman" charset="0"/>
              </a:rPr>
              <a:t>Temperature </a:t>
            </a:r>
            <a:r>
              <a:rPr lang="en-US" dirty="0">
                <a:latin typeface="Times New Roman" charset="0"/>
                <a:cs typeface="Times New Roman" charset="0"/>
              </a:rPr>
              <a:t>is a measure of how hot or cold something is, and is measured by thermometers.</a:t>
            </a:r>
          </a:p>
          <a:p>
            <a:pPr>
              <a:spcBef>
                <a:spcPct val="50000"/>
              </a:spcBef>
              <a:buFontTx/>
              <a:buChar char="•"/>
            </a:pPr>
            <a:r>
              <a:rPr lang="en-US" dirty="0" smtClean="0">
                <a:latin typeface="Times New Roman" charset="0"/>
                <a:cs typeface="Times New Roman" charset="0"/>
              </a:rPr>
              <a:t>There </a:t>
            </a:r>
            <a:r>
              <a:rPr lang="en-US" dirty="0">
                <a:latin typeface="Times New Roman" charset="0"/>
                <a:cs typeface="Times New Roman" charset="0"/>
              </a:rPr>
              <a:t>are three temperature scales in use: Celsius, Fahrenheit, and Kelvin.</a:t>
            </a:r>
          </a:p>
          <a:p>
            <a:pPr>
              <a:spcBef>
                <a:spcPct val="50000"/>
              </a:spcBef>
              <a:buFontTx/>
              <a:buChar char="•"/>
            </a:pPr>
            <a:r>
              <a:rPr lang="en-US" dirty="0" smtClean="0">
                <a:latin typeface="Times New Roman" charset="0"/>
                <a:cs typeface="Times New Roman" charset="0"/>
              </a:rPr>
              <a:t>When </a:t>
            </a:r>
            <a:r>
              <a:rPr lang="en-US" dirty="0">
                <a:latin typeface="Times New Roman" charset="0"/>
                <a:cs typeface="Times New Roman" charset="0"/>
              </a:rPr>
              <a:t>heated, a solid will get longer by a fraction given by the coefficient of linear expansion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1078664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13</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The fractional change in volume of gases, liquids, and solids is given by the coefficient of volume expansion.</a:t>
            </a:r>
          </a:p>
          <a:p>
            <a:pPr>
              <a:spcBef>
                <a:spcPct val="50000"/>
              </a:spcBef>
              <a:buFontTx/>
              <a:buChar char="•"/>
            </a:pPr>
            <a:r>
              <a:rPr lang="en-US" dirty="0" smtClean="0">
                <a:latin typeface="Times New Roman" charset="0"/>
                <a:cs typeface="Times New Roman" charset="0"/>
              </a:rPr>
              <a:t>Ideal </a:t>
            </a:r>
            <a:r>
              <a:rPr lang="en-US" dirty="0">
                <a:latin typeface="Times New Roman" charset="0"/>
                <a:cs typeface="Times New Roman" charset="0"/>
              </a:rPr>
              <a:t>gas law: </a:t>
            </a:r>
            <a:r>
              <a:rPr lang="en-US" i="1" dirty="0">
                <a:latin typeface="Times New Roman" charset="0"/>
                <a:cs typeface="Times New Roman" charset="0"/>
              </a:rPr>
              <a:t>PV</a:t>
            </a:r>
            <a:r>
              <a:rPr lang="en-US" dirty="0">
                <a:latin typeface="Times New Roman" charset="0"/>
                <a:cs typeface="Times New Roman" charset="0"/>
              </a:rPr>
              <a:t> </a:t>
            </a:r>
            <a:r>
              <a:rPr lang="en-US" dirty="0" smtClean="0">
                <a:latin typeface="Times New Roman" charset="0"/>
                <a:cs typeface="Times New Roman" charset="0"/>
              </a:rPr>
              <a:t>= </a:t>
            </a:r>
            <a:r>
              <a:rPr lang="en-US" i="1" dirty="0" err="1">
                <a:latin typeface="Times New Roman" charset="0"/>
                <a:cs typeface="Times New Roman" charset="0"/>
              </a:rPr>
              <a:t>nRT</a:t>
            </a:r>
            <a:endParaRPr lang="en-US" i="1"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One </a:t>
            </a:r>
            <a:r>
              <a:rPr lang="en-US" dirty="0">
                <a:latin typeface="Times New Roman" charset="0"/>
                <a:cs typeface="Times New Roman" charset="0"/>
              </a:rPr>
              <a:t>mole of a substance is the number of grams equal to the atomic or molecular mass.</a:t>
            </a:r>
          </a:p>
          <a:p>
            <a:pPr>
              <a:spcBef>
                <a:spcPct val="50000"/>
              </a:spcBef>
              <a:buFontTx/>
              <a:buChar char="•"/>
            </a:pPr>
            <a:r>
              <a:rPr lang="en-US" dirty="0" smtClean="0">
                <a:latin typeface="Times New Roman" charset="0"/>
                <a:cs typeface="Times New Roman" charset="0"/>
              </a:rPr>
              <a:t>Each </a:t>
            </a:r>
            <a:r>
              <a:rPr lang="en-US" dirty="0">
                <a:latin typeface="Times New Roman" charset="0"/>
                <a:cs typeface="Times New Roman" charset="0"/>
              </a:rPr>
              <a:t>mole contains </a:t>
            </a:r>
            <a:r>
              <a:rPr lang="en-US" dirty="0" smtClean="0">
                <a:latin typeface="Times New Roman" charset="0"/>
                <a:cs typeface="Times New Roman" charset="0"/>
              </a:rPr>
              <a:t>Avogadro</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number of atoms or molecules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3451029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The average kinetic energy of molecules in a gas is proportional to the temperature:</a:t>
            </a:r>
          </a:p>
          <a:p>
            <a:pPr marL="0" indent="0">
              <a:spcBef>
                <a:spcPct val="50000"/>
              </a:spcBef>
              <a:buNone/>
            </a:pPr>
            <a:r>
              <a:rPr lang="en-US" dirty="0">
                <a:latin typeface="Times New Roman" charset="0"/>
                <a:cs typeface="Times New Roman" charset="0"/>
              </a:rPr>
              <a:t/>
            </a:r>
            <a:br>
              <a:rPr lang="en-US" dirty="0">
                <a:latin typeface="Times New Roman" charset="0"/>
                <a:cs typeface="Times New Roman" charset="0"/>
              </a:rPr>
            </a:b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Below </a:t>
            </a:r>
            <a:r>
              <a:rPr lang="en-US" dirty="0">
                <a:latin typeface="Times New Roman" charset="0"/>
                <a:cs typeface="Times New Roman" charset="0"/>
              </a:rPr>
              <a:t>the critical </a:t>
            </a:r>
            <a:r>
              <a:rPr lang="en-US" dirty="0" smtClean="0">
                <a:latin typeface="Times New Roman" charset="0"/>
                <a:cs typeface="Times New Roman" charset="0"/>
              </a:rPr>
              <a:t>temperature</a:t>
            </a:r>
            <a:r>
              <a:rPr lang="en-US" dirty="0">
                <a:latin typeface="Times New Roman" charset="0"/>
                <a:cs typeface="Times New Roman" charset="0"/>
              </a:rPr>
              <a:t>, a gas can liquefy if the pressure is high enough.</a:t>
            </a:r>
          </a:p>
          <a:p>
            <a:pPr>
              <a:spcBef>
                <a:spcPct val="50000"/>
              </a:spcBef>
              <a:buFontTx/>
              <a:buChar char="•"/>
            </a:pPr>
            <a:r>
              <a:rPr lang="en-US" dirty="0" smtClean="0">
                <a:latin typeface="Times New Roman" charset="0"/>
                <a:cs typeface="Times New Roman" charset="0"/>
              </a:rPr>
              <a:t>At </a:t>
            </a:r>
            <a:r>
              <a:rPr lang="en-US" dirty="0">
                <a:latin typeface="Times New Roman" charset="0"/>
                <a:cs typeface="Times New Roman" charset="0"/>
              </a:rPr>
              <a:t>the triple point, all three phases are in equilibrium.</a:t>
            </a:r>
          </a:p>
          <a:p>
            <a:pPr>
              <a:spcBef>
                <a:spcPct val="50000"/>
              </a:spcBef>
              <a:buFontTx/>
              <a:buChar char="•"/>
            </a:pPr>
            <a:r>
              <a:rPr lang="en-US" dirty="0" smtClean="0">
                <a:latin typeface="Times New Roman" charset="0"/>
                <a:cs typeface="Times New Roman" charset="0"/>
              </a:rPr>
              <a:t>Evaporation </a:t>
            </a:r>
            <a:r>
              <a:rPr lang="en-US" dirty="0">
                <a:latin typeface="Times New Roman" charset="0"/>
                <a:cs typeface="Times New Roman" charset="0"/>
              </a:rPr>
              <a:t>occurs when the fastest moving molecules escape from the surface of a liquid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13</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543326" y="2578264"/>
            <a:ext cx="8078303" cy="1088729"/>
            <a:chOff x="536534" y="2564680"/>
            <a:chExt cx="8078303" cy="1088729"/>
          </a:xfrm>
        </p:grpSpPr>
        <p:pic>
          <p:nvPicPr>
            <p:cNvPr id="5" name="Picture 4" descr="13_KeyEquation_08.jpg"/>
            <p:cNvPicPr>
              <a:picLocks noChangeAspect="1"/>
            </p:cNvPicPr>
            <p:nvPr/>
          </p:nvPicPr>
          <p:blipFill rotWithShape="1">
            <a:blip r:embed="rId2">
              <a:extLst>
                <a:ext uri="{28A0092B-C50C-407E-A947-70E740481C1C}">
                  <a14:useLocalDpi xmlns:a14="http://schemas.microsoft.com/office/drawing/2010/main" val="0"/>
                </a:ext>
              </a:extLst>
            </a:blip>
            <a:srcRect r="10442" b="11493"/>
            <a:stretch/>
          </p:blipFill>
          <p:spPr>
            <a:xfrm>
              <a:off x="536534" y="2564680"/>
              <a:ext cx="7117565" cy="1088729"/>
            </a:xfrm>
            <a:prstGeom prst="rect">
              <a:avLst/>
            </a:prstGeom>
          </p:spPr>
        </p:pic>
        <p:sp>
          <p:nvSpPr>
            <p:cNvPr id="6" name="TextBox 5"/>
            <p:cNvSpPr txBox="1"/>
            <p:nvPr/>
          </p:nvSpPr>
          <p:spPr>
            <a:xfrm>
              <a:off x="7789220" y="3174288"/>
              <a:ext cx="825617" cy="400110"/>
            </a:xfrm>
            <a:prstGeom prst="rect">
              <a:avLst/>
            </a:prstGeom>
            <a:noFill/>
          </p:spPr>
          <p:txBody>
            <a:bodyPr wrap="none" rtlCol="0">
              <a:spAutoFit/>
            </a:bodyPr>
            <a:lstStyle/>
            <a:p>
              <a:r>
                <a:rPr lang="en-US" sz="2000" dirty="0" smtClean="0">
                  <a:latin typeface="Times New Roman"/>
                  <a:cs typeface="Times New Roman"/>
                </a:rPr>
                <a:t>(13-8)</a:t>
              </a:r>
              <a:endParaRPr lang="en-US" sz="2000" dirty="0">
                <a:latin typeface="Times New Roman"/>
                <a:cs typeface="Times New Roman"/>
              </a:endParaRPr>
            </a:p>
          </p:txBody>
        </p:sp>
      </p:grpSp>
    </p:spTree>
    <p:extLst>
      <p:ext uri="{BB962C8B-B14F-4D97-AF65-F5344CB8AC3E}">
        <p14:creationId xmlns:p14="http://schemas.microsoft.com/office/powerpoint/2010/main" val="39120055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249131"/>
          </a:xfrm>
        </p:spPr>
        <p:txBody>
          <a:bodyPr>
            <a:noAutofit/>
          </a:bodyPr>
          <a:lstStyle/>
          <a:p>
            <a:pPr>
              <a:spcBef>
                <a:spcPct val="50000"/>
              </a:spcBef>
              <a:buFontTx/>
              <a:buChar char="•"/>
            </a:pPr>
            <a:r>
              <a:rPr lang="en-US" dirty="0">
                <a:latin typeface="Times New Roman" charset="0"/>
                <a:cs typeface="Times New Roman" charset="0"/>
              </a:rPr>
              <a:t>Saturated vapor pressure occurs when the two phases are in equilibrium.</a:t>
            </a:r>
          </a:p>
          <a:p>
            <a:pPr>
              <a:spcBef>
                <a:spcPct val="50000"/>
              </a:spcBef>
              <a:buFontTx/>
              <a:buChar char="•"/>
            </a:pPr>
            <a:r>
              <a:rPr lang="en-US" dirty="0" smtClean="0">
                <a:latin typeface="Times New Roman" charset="0"/>
                <a:cs typeface="Times New Roman" charset="0"/>
              </a:rPr>
              <a:t>Relative </a:t>
            </a:r>
            <a:r>
              <a:rPr lang="en-US" dirty="0">
                <a:latin typeface="Times New Roman" charset="0"/>
                <a:cs typeface="Times New Roman" charset="0"/>
              </a:rPr>
              <a:t>humidity is the ratio of the actual vapor pressure to the saturated vapor pressure.</a:t>
            </a:r>
          </a:p>
          <a:p>
            <a:pPr>
              <a:spcBef>
                <a:spcPct val="50000"/>
              </a:spcBef>
              <a:buFontTx/>
              <a:buChar char="•"/>
            </a:pPr>
            <a:r>
              <a:rPr lang="en-US" dirty="0" smtClean="0">
                <a:latin typeface="Times New Roman" charset="0"/>
                <a:cs typeface="Times New Roman" charset="0"/>
              </a:rPr>
              <a:t>Diffusion </a:t>
            </a:r>
            <a:r>
              <a:rPr lang="en-US" dirty="0">
                <a:latin typeface="Times New Roman" charset="0"/>
                <a:cs typeface="Times New Roman" charset="0"/>
              </a:rPr>
              <a:t>is the process whereby the concentration of a substance becomes uniform</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13</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735928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_01_Figure.jpg"/>
          <p:cNvPicPr>
            <a:picLocks noChangeAspect="1"/>
          </p:cNvPicPr>
          <p:nvPr/>
        </p:nvPicPr>
        <p:blipFill rotWithShape="1">
          <a:blip r:embed="rId2">
            <a:extLst>
              <a:ext uri="{28A0092B-C50C-407E-A947-70E740481C1C}">
                <a14:useLocalDpi xmlns:a14="http://schemas.microsoft.com/office/drawing/2010/main" val="0"/>
              </a:ext>
            </a:extLst>
          </a:blip>
          <a:srcRect b="2283"/>
          <a:stretch/>
        </p:blipFill>
        <p:spPr>
          <a:xfrm>
            <a:off x="5270668" y="3880318"/>
            <a:ext cx="2794913" cy="2603366"/>
          </a:xfrm>
          <a:prstGeom prst="rect">
            <a:avLst/>
          </a:prstGeom>
        </p:spPr>
      </p:pic>
      <p:sp>
        <p:nvSpPr>
          <p:cNvPr id="3" name="Content Placeholder 2"/>
          <p:cNvSpPr>
            <a:spLocks noGrp="1"/>
          </p:cNvSpPr>
          <p:nvPr>
            <p:ph idx="1"/>
          </p:nvPr>
        </p:nvSpPr>
        <p:spPr>
          <a:xfrm>
            <a:off x="464434" y="1600200"/>
            <a:ext cx="8235949" cy="4796589"/>
          </a:xfrm>
        </p:spPr>
        <p:txBody>
          <a:bodyPr/>
          <a:lstStyle/>
          <a:p>
            <a:pPr marL="0" indent="0">
              <a:spcBef>
                <a:spcPct val="50000"/>
              </a:spcBef>
              <a:buNone/>
            </a:pPr>
            <a:r>
              <a:rPr lang="en-US" dirty="0">
                <a:latin typeface="Times New Roman" charset="0"/>
                <a:cs typeface="Times New Roman" charset="0"/>
              </a:rPr>
              <a:t>Atomic and molecular masses are measured in unified atomic mass units (u). This unit is defined so that the carbon-12 atom has a mass of exactly 12.0000 u. Expressed in kilograms:</a:t>
            </a:r>
          </a:p>
          <a:p>
            <a:pPr marL="0" indent="0" algn="ctr">
              <a:spcBef>
                <a:spcPct val="50000"/>
              </a:spcBef>
              <a:buNone/>
            </a:pPr>
            <a:r>
              <a:rPr lang="en-US" dirty="0">
                <a:latin typeface="Times New Roman" charset="0"/>
                <a:cs typeface="Times New Roman" charset="0"/>
              </a:rPr>
              <a:t>1 u </a:t>
            </a:r>
            <a:r>
              <a:rPr lang="en-US" dirty="0" smtClean="0">
                <a:latin typeface="Times New Roman" charset="0"/>
                <a:cs typeface="Times New Roman" charset="0"/>
              </a:rPr>
              <a:t>= </a:t>
            </a:r>
            <a:r>
              <a:rPr lang="en-US" dirty="0">
                <a:latin typeface="Times New Roman" charset="0"/>
                <a:cs typeface="Times New Roman" charset="0"/>
              </a:rPr>
              <a:t>1.6605 </a:t>
            </a:r>
            <a:r>
              <a:rPr lang="en-US" dirty="0" smtClean="0">
                <a:latin typeface="Times New Roman" charset="0"/>
                <a:cs typeface="Times New Roman" charset="0"/>
              </a:rPr>
              <a:t>× 10</a:t>
            </a:r>
            <a:r>
              <a:rPr lang="en-US" baseline="30000" dirty="0" smtClean="0">
                <a:latin typeface="Times New Roman" charset="0"/>
                <a:cs typeface="Times New Roman" charset="0"/>
              </a:rPr>
              <a:t>−27</a:t>
            </a:r>
            <a:r>
              <a:rPr lang="en-US" dirty="0" smtClean="0">
                <a:latin typeface="Times New Roman" charset="0"/>
                <a:cs typeface="Times New Roman" charset="0"/>
              </a:rPr>
              <a:t> kg</a:t>
            </a:r>
          </a:p>
          <a:p>
            <a:pPr marL="0" indent="0">
              <a:spcBef>
                <a:spcPct val="50000"/>
              </a:spcBef>
              <a:buNone/>
            </a:pPr>
            <a:r>
              <a:rPr lang="en-US" dirty="0">
                <a:latin typeface="Times New Roman" charset="0"/>
                <a:cs typeface="Times New Roman" charset="0"/>
              </a:rPr>
              <a:t>Brownian motion is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jittery</a:t>
            </a:r>
            <a:r>
              <a:rPr lang="en-US" dirty="0">
                <a:latin typeface="Times New Roman" charset="0"/>
                <a:cs typeface="Times New Roman" charset="0"/>
              </a:rPr>
              <a:t> </a:t>
            </a:r>
            <a:r>
              <a:rPr lang="en-US" dirty="0" smtClean="0">
                <a:latin typeface="Times New Roman" charset="0"/>
                <a:cs typeface="Times New Roman" charset="0"/>
              </a:rPr>
              <a:t>motion </a:t>
            </a:r>
            <a:r>
              <a:rPr lang="en-US" dirty="0">
                <a:latin typeface="Times New Roman" charset="0"/>
                <a:cs typeface="Times New Roman" charset="0"/>
              </a:rPr>
              <a:t>of tiny </a:t>
            </a:r>
            <a:r>
              <a:rPr lang="en-US" dirty="0" smtClean="0">
                <a:latin typeface="Times New Roman" charset="0"/>
                <a:cs typeface="Times New Roman" charset="0"/>
              </a:rPr>
              <a:t>flecks</a:t>
            </a:r>
            <a:br>
              <a:rPr lang="en-US" dirty="0" smtClean="0">
                <a:latin typeface="Times New Roman" charset="0"/>
                <a:cs typeface="Times New Roman" charset="0"/>
              </a:rPr>
            </a:br>
            <a:r>
              <a:rPr lang="en-US" dirty="0" smtClean="0">
                <a:latin typeface="Times New Roman" charset="0"/>
                <a:cs typeface="Times New Roman" charset="0"/>
              </a:rPr>
              <a:t>in </a:t>
            </a:r>
            <a:r>
              <a:rPr lang="en-US" dirty="0">
                <a:latin typeface="Times New Roman" charset="0"/>
                <a:cs typeface="Times New Roman" charset="0"/>
              </a:rPr>
              <a:t>water</a:t>
            </a:r>
            <a:r>
              <a:rPr lang="en-US" dirty="0" smtClean="0">
                <a:latin typeface="Times New Roman" charset="0"/>
                <a:cs typeface="Times New Roman" charset="0"/>
              </a:rPr>
              <a:t>; these </a:t>
            </a:r>
            <a:r>
              <a:rPr lang="en-US" dirty="0">
                <a:latin typeface="Times New Roman" charset="0"/>
                <a:cs typeface="Times New Roman" charset="0"/>
              </a:rPr>
              <a:t>are the </a:t>
            </a:r>
            <a:r>
              <a:rPr lang="en-US" dirty="0" smtClean="0">
                <a:latin typeface="Times New Roman" charset="0"/>
                <a:cs typeface="Times New Roman" charset="0"/>
              </a:rPr>
              <a:t>result</a:t>
            </a:r>
            <a:br>
              <a:rPr lang="en-US" dirty="0" smtClean="0">
                <a:latin typeface="Times New Roman" charset="0"/>
                <a:cs typeface="Times New Roman" charset="0"/>
              </a:rPr>
            </a:br>
            <a:r>
              <a:rPr lang="en-US" dirty="0" smtClean="0">
                <a:latin typeface="Times New Roman" charset="0"/>
                <a:cs typeface="Times New Roman" charset="0"/>
              </a:rPr>
              <a:t>of collisions with individual</a:t>
            </a:r>
            <a:br>
              <a:rPr lang="en-US" dirty="0" smtClean="0">
                <a:latin typeface="Times New Roman" charset="0"/>
                <a:cs typeface="Times New Roman" charset="0"/>
              </a:rPr>
            </a:br>
            <a:r>
              <a:rPr lang="en-US" dirty="0" smtClean="0">
                <a:latin typeface="Times New Roman" charset="0"/>
                <a:cs typeface="Times New Roman" charset="0"/>
              </a:rPr>
              <a:t>water </a:t>
            </a:r>
            <a:r>
              <a:rPr lang="en-US" dirty="0">
                <a:latin typeface="Times New Roman" charset="0"/>
                <a:cs typeface="Times New Roman" charset="0"/>
              </a:rPr>
              <a:t>molecules.</a:t>
            </a:r>
          </a:p>
          <a:p>
            <a:pPr marL="0" indent="0" algn="ctr">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 Atomic Theory of </a:t>
            </a:r>
            <a:r>
              <a:rPr lang="en-US" dirty="0" smtClean="0">
                <a:latin typeface="Times New Roman" charset="0"/>
                <a:cs typeface="Times New Roman" charset="0"/>
              </a:rPr>
              <a:t>Matter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660478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992" y="1600200"/>
            <a:ext cx="8229600" cy="4785078"/>
          </a:xfrm>
        </p:spPr>
        <p:txBody>
          <a:bodyPr/>
          <a:lstStyle/>
          <a:p>
            <a:pPr marL="0" indent="0">
              <a:spcBef>
                <a:spcPct val="50000"/>
              </a:spcBef>
              <a:buNone/>
            </a:pPr>
            <a:r>
              <a:rPr lang="en-US" dirty="0">
                <a:latin typeface="Times New Roman" charset="0"/>
                <a:cs typeface="Times New Roman" charset="0"/>
              </a:rPr>
              <a:t>On a microscopic scale, the arrangements of molecules in solids (a), liquids (b), and gases (c) are quite different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13-1 Atomic Theory of Matter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02_Figure.jpg"/>
          <p:cNvPicPr>
            <a:picLocks noChangeAspect="1"/>
          </p:cNvPicPr>
          <p:nvPr/>
        </p:nvPicPr>
        <p:blipFill rotWithShape="1">
          <a:blip r:embed="rId2">
            <a:extLst>
              <a:ext uri="{28A0092B-C50C-407E-A947-70E740481C1C}">
                <a14:useLocalDpi xmlns:a14="http://schemas.microsoft.com/office/drawing/2010/main" val="0"/>
              </a:ext>
            </a:extLst>
          </a:blip>
          <a:srcRect l="-687" t="-4501" r="687" b="4501"/>
          <a:stretch/>
        </p:blipFill>
        <p:spPr>
          <a:xfrm>
            <a:off x="376066" y="2864748"/>
            <a:ext cx="8346995" cy="3191148"/>
          </a:xfrm>
          <a:prstGeom prst="rect">
            <a:avLst/>
          </a:prstGeom>
        </p:spPr>
      </p:pic>
    </p:spTree>
    <p:extLst>
      <p:ext uri="{BB962C8B-B14F-4D97-AF65-F5344CB8AC3E}">
        <p14:creationId xmlns:p14="http://schemas.microsoft.com/office/powerpoint/2010/main" val="1869381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13-2 Temperature and </a:t>
            </a:r>
            <a:r>
              <a:rPr lang="en-US" dirty="0" smtClean="0">
                <a:latin typeface="Times New Roman" charset="0"/>
                <a:cs typeface="Times New Roman" charset="0"/>
              </a:rPr>
              <a:t>Thermometers</a:t>
            </a:r>
            <a:endParaRPr lang="en-US" dirty="0">
              <a:latin typeface="Times New Roman" charset="0"/>
              <a:cs typeface="Times New Roman" charset="0"/>
            </a:endParaRPr>
          </a:p>
        </p:txBody>
      </p:sp>
      <p:sp>
        <p:nvSpPr>
          <p:cNvPr id="3" name="Content Placeholder 2"/>
          <p:cNvSpPr>
            <a:spLocks noGrp="1"/>
          </p:cNvSpPr>
          <p:nvPr>
            <p:ph idx="1"/>
          </p:nvPr>
        </p:nvSpPr>
        <p:spPr>
          <a:xfrm>
            <a:off x="464434" y="1600200"/>
            <a:ext cx="8235949" cy="4806244"/>
          </a:xfrm>
        </p:spPr>
        <p:txBody>
          <a:bodyPr/>
          <a:lstStyle/>
          <a:p>
            <a:pPr marL="0" indent="0">
              <a:spcBef>
                <a:spcPct val="50000"/>
              </a:spcBef>
              <a:buNone/>
            </a:pPr>
            <a:r>
              <a:rPr lang="en-US" dirty="0">
                <a:latin typeface="Times New Roman" charset="0"/>
                <a:cs typeface="Times New Roman" charset="0"/>
              </a:rPr>
              <a:t>Temperature is a </a:t>
            </a:r>
            <a:r>
              <a:rPr lang="en-US" dirty="0" smtClean="0">
                <a:latin typeface="Times New Roman" charset="0"/>
                <a:cs typeface="Times New Roman" charset="0"/>
              </a:rPr>
              <a:t>measure</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how hot or </a:t>
            </a:r>
            <a:r>
              <a:rPr lang="en-US" dirty="0" smtClean="0">
                <a:latin typeface="Times New Roman" charset="0"/>
                <a:cs typeface="Times New Roman" charset="0"/>
              </a:rPr>
              <a:t>cold</a:t>
            </a:r>
            <a:br>
              <a:rPr lang="en-US" dirty="0" smtClean="0">
                <a:latin typeface="Times New Roman" charset="0"/>
                <a:cs typeface="Times New Roman" charset="0"/>
              </a:rPr>
            </a:br>
            <a:r>
              <a:rPr lang="en-US" dirty="0" smtClean="0">
                <a:latin typeface="Times New Roman" charset="0"/>
                <a:cs typeface="Times New Roman" charset="0"/>
              </a:rPr>
              <a:t>something </a:t>
            </a:r>
            <a:r>
              <a:rPr lang="en-US" dirty="0">
                <a:latin typeface="Times New Roman" charset="0"/>
                <a:cs typeface="Times New Roman" charset="0"/>
              </a:rPr>
              <a:t>is.</a:t>
            </a:r>
          </a:p>
          <a:p>
            <a:pPr marL="0" indent="0">
              <a:spcBef>
                <a:spcPct val="50000"/>
              </a:spcBef>
              <a:buNone/>
            </a:pPr>
            <a:r>
              <a:rPr lang="en-US" dirty="0">
                <a:latin typeface="Times New Roman" charset="0"/>
                <a:cs typeface="Times New Roman" charset="0"/>
              </a:rPr>
              <a:t>Most materials </a:t>
            </a:r>
            <a:r>
              <a:rPr lang="en-US" dirty="0" smtClean="0">
                <a:latin typeface="Times New Roman" charset="0"/>
                <a:cs typeface="Times New Roman" charset="0"/>
              </a:rPr>
              <a:t>expand</a:t>
            </a:r>
            <a:br>
              <a:rPr lang="en-US" dirty="0" smtClean="0">
                <a:latin typeface="Times New Roman" charset="0"/>
                <a:cs typeface="Times New Roman" charset="0"/>
              </a:rPr>
            </a:br>
            <a:r>
              <a:rPr lang="en-US" dirty="0" smtClean="0">
                <a:latin typeface="Times New Roman" charset="0"/>
                <a:cs typeface="Times New Roman" charset="0"/>
              </a:rPr>
              <a:t>when </a:t>
            </a:r>
            <a:r>
              <a:rPr lang="en-US" dirty="0">
                <a:latin typeface="Times New Roman" charset="0"/>
                <a:cs typeface="Times New Roman" charset="0"/>
              </a:rPr>
              <a:t>heated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3_03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329" y="1720409"/>
            <a:ext cx="4378059" cy="4335485"/>
          </a:xfrm>
          <a:prstGeom prst="rect">
            <a:avLst/>
          </a:prstGeom>
        </p:spPr>
      </p:pic>
    </p:spTree>
    <p:extLst>
      <p:ext uri="{BB962C8B-B14F-4D97-AF65-F5344CB8AC3E}">
        <p14:creationId xmlns:p14="http://schemas.microsoft.com/office/powerpoint/2010/main" val="2137971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13-2 Temperature and </a:t>
            </a:r>
            <a:r>
              <a:rPr lang="en-US" dirty="0" smtClean="0">
                <a:latin typeface="Times New Roman" charset="0"/>
                <a:cs typeface="Times New Roman" charset="0"/>
              </a:rPr>
              <a:t>Thermometers</a:t>
            </a:r>
            <a:endParaRPr lang="en-US" dirty="0"/>
          </a:p>
        </p:txBody>
      </p:sp>
      <p:sp>
        <p:nvSpPr>
          <p:cNvPr id="3" name="Content Placeholder 2"/>
          <p:cNvSpPr>
            <a:spLocks noGrp="1"/>
          </p:cNvSpPr>
          <p:nvPr>
            <p:ph idx="1"/>
          </p:nvPr>
        </p:nvSpPr>
        <p:spPr>
          <a:xfrm>
            <a:off x="464876" y="1597818"/>
            <a:ext cx="8244973" cy="4886158"/>
          </a:xfrm>
        </p:spPr>
        <p:txBody>
          <a:bodyPr/>
          <a:lstStyle/>
          <a:p>
            <a:pPr marL="0" indent="0">
              <a:spcBef>
                <a:spcPct val="50000"/>
              </a:spcBef>
              <a:buNone/>
            </a:pPr>
            <a:r>
              <a:rPr lang="en-US" dirty="0">
                <a:latin typeface="Times New Roman" charset="0"/>
                <a:cs typeface="Times New Roman" charset="0"/>
              </a:rPr>
              <a:t>Thermometers </a:t>
            </a:r>
            <a:r>
              <a:rPr lang="en-US" dirty="0" smtClean="0">
                <a:latin typeface="Times New Roman" charset="0"/>
                <a:cs typeface="Times New Roman" charset="0"/>
              </a:rPr>
              <a:t>are instruments designed to </a:t>
            </a:r>
            <a:r>
              <a:rPr lang="en-US" dirty="0">
                <a:latin typeface="Times New Roman" charset="0"/>
                <a:cs typeface="Times New Roman" charset="0"/>
              </a:rPr>
              <a:t>measure temperature</a:t>
            </a:r>
            <a:r>
              <a:rPr lang="en-US" dirty="0" smtClean="0">
                <a:latin typeface="Times New Roman" charset="0"/>
                <a:cs typeface="Times New Roman" charset="0"/>
              </a:rPr>
              <a:t>. In </a:t>
            </a:r>
            <a:r>
              <a:rPr lang="en-US" dirty="0">
                <a:latin typeface="Times New Roman" charset="0"/>
                <a:cs typeface="Times New Roman" charset="0"/>
              </a:rPr>
              <a:t>order to do this, </a:t>
            </a:r>
            <a:r>
              <a:rPr lang="en-US" dirty="0" smtClean="0">
                <a:latin typeface="Times New Roman" charset="0"/>
                <a:cs typeface="Times New Roman" charset="0"/>
              </a:rPr>
              <a:t>they take </a:t>
            </a:r>
            <a:r>
              <a:rPr lang="en-US" dirty="0">
                <a:latin typeface="Times New Roman" charset="0"/>
                <a:cs typeface="Times New Roman" charset="0"/>
              </a:rPr>
              <a:t>advantage of </a:t>
            </a:r>
            <a:r>
              <a:rPr lang="en-US" dirty="0" smtClean="0">
                <a:latin typeface="Times New Roman" charset="0"/>
                <a:cs typeface="Times New Roman" charset="0"/>
              </a:rPr>
              <a:t>some property </a:t>
            </a:r>
            <a:r>
              <a:rPr lang="en-US" dirty="0">
                <a:latin typeface="Times New Roman" charset="0"/>
                <a:cs typeface="Times New Roman" charset="0"/>
              </a:rPr>
              <a:t>of matter </a:t>
            </a:r>
            <a:r>
              <a:rPr lang="en-US" dirty="0" smtClean="0">
                <a:latin typeface="Times New Roman" charset="0"/>
                <a:cs typeface="Times New Roman" charset="0"/>
              </a:rPr>
              <a:t>that changes </a:t>
            </a:r>
            <a:r>
              <a:rPr lang="en-US" dirty="0">
                <a:latin typeface="Times New Roman" charset="0"/>
                <a:cs typeface="Times New Roman" charset="0"/>
              </a:rPr>
              <a:t>with temperature.</a:t>
            </a:r>
          </a:p>
          <a:p>
            <a:pPr marL="0" indent="0">
              <a:spcBef>
                <a:spcPct val="50000"/>
              </a:spcBef>
              <a:buNone/>
            </a:pPr>
            <a:r>
              <a:rPr lang="en-US" dirty="0" smtClean="0">
                <a:latin typeface="Times New Roman" charset="0"/>
                <a:cs typeface="Times New Roman" charset="0"/>
              </a:rPr>
              <a:t>Early</a:t>
            </a:r>
            <a:br>
              <a:rPr lang="en-US" dirty="0" smtClean="0">
                <a:latin typeface="Times New Roman" charset="0"/>
                <a:cs typeface="Times New Roman" charset="0"/>
              </a:rPr>
            </a:br>
            <a:r>
              <a:rPr lang="en-US" dirty="0" smtClean="0">
                <a:latin typeface="Times New Roman" charset="0"/>
                <a:cs typeface="Times New Roman" charset="0"/>
              </a:rPr>
              <a:t>thermometers: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04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074" y="3039605"/>
            <a:ext cx="2639401" cy="3481603"/>
          </a:xfrm>
          <a:prstGeom prst="rect">
            <a:avLst/>
          </a:prstGeom>
        </p:spPr>
      </p:pic>
    </p:spTree>
    <p:extLst>
      <p:ext uri="{BB962C8B-B14F-4D97-AF65-F5344CB8AC3E}">
        <p14:creationId xmlns:p14="http://schemas.microsoft.com/office/powerpoint/2010/main" val="2639452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76" y="1597270"/>
            <a:ext cx="8398711" cy="4868612"/>
          </a:xfrm>
        </p:spPr>
        <p:txBody>
          <a:bodyPr>
            <a:normAutofit/>
          </a:bodyPr>
          <a:lstStyle/>
          <a:p>
            <a:pPr marL="0" indent="0">
              <a:spcBef>
                <a:spcPct val="50000"/>
              </a:spcBef>
              <a:buNone/>
            </a:pPr>
            <a:r>
              <a:rPr lang="en-US" dirty="0">
                <a:latin typeface="Times New Roman" charset="0"/>
                <a:cs typeface="Times New Roman" charset="0"/>
              </a:rPr>
              <a:t>Common thermometers used today include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liquid</a:t>
            </a:r>
            <a:r>
              <a:rPr lang="en-US" dirty="0">
                <a:latin typeface="Times New Roman" charset="0"/>
                <a:cs typeface="Times New Roman" charset="0"/>
              </a:rPr>
              <a:t>-in-glass type and the bimetallic strip.</a:t>
            </a:r>
          </a:p>
        </p:txBody>
      </p:sp>
      <p:sp>
        <p:nvSpPr>
          <p:cNvPr id="2" name="Title 1"/>
          <p:cNvSpPr>
            <a:spLocks noGrp="1"/>
          </p:cNvSpPr>
          <p:nvPr>
            <p:ph type="title"/>
          </p:nvPr>
        </p:nvSpPr>
        <p:spPr/>
        <p:txBody>
          <a:bodyPr/>
          <a:lstStyle/>
          <a:p>
            <a:r>
              <a:rPr lang="en-US" dirty="0">
                <a:latin typeface="Times New Roman" charset="0"/>
                <a:cs typeface="Times New Roman" charset="0"/>
              </a:rPr>
              <a:t>13-2 Temperature and </a:t>
            </a:r>
            <a:r>
              <a:rPr lang="en-US" dirty="0" smtClean="0">
                <a:latin typeface="Times New Roman" charset="0"/>
                <a:cs typeface="Times New Roman" charset="0"/>
              </a:rPr>
              <a:t>Thermometers</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3_05_Figure.jpg"/>
          <p:cNvPicPr>
            <a:picLocks noChangeAspect="1"/>
          </p:cNvPicPr>
          <p:nvPr/>
        </p:nvPicPr>
        <p:blipFill rotWithShape="1">
          <a:blip r:embed="rId2">
            <a:extLst>
              <a:ext uri="{28A0092B-C50C-407E-A947-70E740481C1C}">
                <a14:useLocalDpi xmlns:a14="http://schemas.microsoft.com/office/drawing/2010/main" val="0"/>
              </a:ext>
            </a:extLst>
          </a:blip>
          <a:srcRect b="3588"/>
          <a:stretch/>
        </p:blipFill>
        <p:spPr>
          <a:xfrm>
            <a:off x="450850" y="2571584"/>
            <a:ext cx="3981969" cy="3885363"/>
          </a:xfrm>
          <a:prstGeom prst="rect">
            <a:avLst/>
          </a:prstGeom>
        </p:spPr>
      </p:pic>
      <p:pic>
        <p:nvPicPr>
          <p:cNvPr id="7" name="Picture 6" descr="13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589" y="2733949"/>
            <a:ext cx="3602736" cy="3742944"/>
          </a:xfrm>
          <a:prstGeom prst="rect">
            <a:avLst/>
          </a:prstGeom>
        </p:spPr>
      </p:pic>
    </p:spTree>
    <p:extLst>
      <p:ext uri="{BB962C8B-B14F-4D97-AF65-F5344CB8AC3E}">
        <p14:creationId xmlns:p14="http://schemas.microsoft.com/office/powerpoint/2010/main" val="4125049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2487</TotalTime>
  <Words>2104</Words>
  <Application>Microsoft Macintosh PowerPoint</Application>
  <PresentationFormat>On-screen Show (4:3)</PresentationFormat>
  <Paragraphs>245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Chapter 13 Temperature and Kinetic Theory  </vt:lpstr>
      <vt:lpstr>Contents of Chapter 13</vt:lpstr>
      <vt:lpstr>Contents of Chapter 13</vt:lpstr>
      <vt:lpstr>13-1 Atomic Theory of Matter</vt:lpstr>
      <vt:lpstr>13-1 Atomic Theory of Matter</vt:lpstr>
      <vt:lpstr>13-2 Temperature and Thermometers</vt:lpstr>
      <vt:lpstr>13-2 Temperature and Thermometers</vt:lpstr>
      <vt:lpstr>13-2 Temperature and Thermometers</vt:lpstr>
      <vt:lpstr>13-2 Temperature and Thermometers</vt:lpstr>
      <vt:lpstr>13-3 Thermal Equilibrium and the Zeroth Law of Thermodynamics</vt:lpstr>
      <vt:lpstr>13-4 Thermal Expansion</vt:lpstr>
      <vt:lpstr>13-4 Thermal Expansion</vt:lpstr>
      <vt:lpstr>13-4 Thermal Expansion</vt:lpstr>
      <vt:lpstr>13-4 Thermal Expansion</vt:lpstr>
      <vt:lpstr>13-4 Thermal Expansion</vt:lpstr>
      <vt:lpstr>13-5 The Gas Laws and Absolute Temperature</vt:lpstr>
      <vt:lpstr>13-5 The Gas Laws and Absolute Temperature</vt:lpstr>
      <vt:lpstr>13-5 The Gas Laws and Absolute Temperature</vt:lpstr>
      <vt:lpstr>13-6 The Ideal Gas Law</vt:lpstr>
      <vt:lpstr>13-6 The Ideal Gas Law</vt:lpstr>
      <vt:lpstr>13-6 The Ideal Gas Law</vt:lpstr>
      <vt:lpstr>13-7 Problem Solving with the Ideal Gas Law</vt:lpstr>
      <vt:lpstr>13-8 Ideal Gas Law in Terms of Molecules: Avogadro’s Number</vt:lpstr>
      <vt:lpstr>13-8 Ideal Gas Law in Terms of Molecules: Avogadro’s Number</vt:lpstr>
      <vt:lpstr>13-9 Kinetic Theory and the Molecular Interpretation of Temperature</vt:lpstr>
      <vt:lpstr>13-9 Kinetic Theory and the Molecular Interpretation of Temperature</vt:lpstr>
      <vt:lpstr>13-9 Kinetic Theory and the Molecular Interpretation of Temperature</vt:lpstr>
      <vt:lpstr>13-9 Kinetic Theory and the Molecular Interpretation of Temperature</vt:lpstr>
      <vt:lpstr>13-9 Kinetic Theory and the Molecular Interpretation of Temperature</vt:lpstr>
      <vt:lpstr>13-10 Distribution of Molecular Speeds</vt:lpstr>
      <vt:lpstr>13-11 Real Gases and Changes of Phase</vt:lpstr>
      <vt:lpstr>13-11 Real Gases and Changes of Phase</vt:lpstr>
      <vt:lpstr>13-11 Real Gases and Changes of Phase</vt:lpstr>
      <vt:lpstr>13-11 Real Gases and Changes of Phase</vt:lpstr>
      <vt:lpstr>13-12 Vapor Pressure and Humidity</vt:lpstr>
      <vt:lpstr>13-12 Vapor Pressure and Humidity</vt:lpstr>
      <vt:lpstr>13-12 Vapor Pressure and Humidity</vt:lpstr>
      <vt:lpstr>13-12 Vapor Pressure and Humidity</vt:lpstr>
      <vt:lpstr>13-12 Vapor Pressure and Humidity</vt:lpstr>
      <vt:lpstr>13-13 Diffusion</vt:lpstr>
      <vt:lpstr>13-13 Diffusion</vt:lpstr>
      <vt:lpstr>13-13 Diffusion</vt:lpstr>
      <vt:lpstr>Summary of Chapter 13</vt:lpstr>
      <vt:lpstr>Summary of Chapter 13</vt:lpstr>
      <vt:lpstr>Summary of Chapter 13</vt:lpstr>
      <vt:lpstr>Summary of Chapter 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Shared</cp:lastModifiedBy>
  <cp:revision>149</cp:revision>
  <dcterms:created xsi:type="dcterms:W3CDTF">2013-06-27T17:53:05Z</dcterms:created>
  <dcterms:modified xsi:type="dcterms:W3CDTF">2013-07-22T17:06:22Z</dcterms:modified>
</cp:coreProperties>
</file>