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2"/>
  </p:notesMasterIdLst>
  <p:handoutMasterIdLst>
    <p:handoutMasterId r:id="rId4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Objects="1">
      <p:cViewPr>
        <p:scale>
          <a:sx n="100" d="100"/>
          <a:sy n="100" d="100"/>
        </p:scale>
        <p:origin x="-690" y="-282"/>
      </p:cViewPr>
      <p:guideLst>
        <p:guide orient="horz" pos="2136"/>
        <p:guide pos="2885"/>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B672E73-5AD2-4BC7-B581-3CC032B8DBEC}" type="datetimeFigureOut">
              <a:rPr lang="en-US"/>
              <a:pPr>
                <a:defRPr/>
              </a:pPr>
              <a:t>8/14/2013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1C2E821-B866-48B2-9513-9D2DA23A1590}"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4B94D1A-CE99-44EF-A79B-CB8B50CEC10A}" type="datetimeFigureOut">
              <a:rPr lang="en-US"/>
              <a:pPr>
                <a:defRPr/>
              </a:pPr>
              <a:t>8/14/2013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1FEA8E0C-27C5-4698-B5A9-688D2EB61318}"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Box 11"/>
          <p:cNvSpPr txBox="1"/>
          <p:nvPr userDrawn="1"/>
        </p:nvSpPr>
        <p:spPr>
          <a:xfrm>
            <a:off x="0" y="4003675"/>
            <a:ext cx="9144000" cy="2724150"/>
          </a:xfrm>
          <a:prstGeom prst="rect">
            <a:avLst/>
          </a:prstGeom>
          <a:noFill/>
        </p:spPr>
        <p:txBody>
          <a:bodyPr>
            <a:spAutoFit/>
          </a:bodyPr>
          <a:lstStyle/>
          <a:p>
            <a:pPr fontAlgn="auto">
              <a:spcBef>
                <a:spcPct val="50000"/>
              </a:spcBef>
              <a:spcAft>
                <a:spcPts val="0"/>
              </a:spcAft>
              <a:defRPr/>
            </a:pPr>
            <a:r>
              <a:rPr lang="en-US" b="1" dirty="0">
                <a:solidFill>
                  <a:srgbClr val="FF3300"/>
                </a:solidFill>
                <a:cs typeface="+mn-cs"/>
              </a:rPr>
              <a:t>© 2014 Pearson Education, Inc.</a:t>
            </a:r>
          </a:p>
          <a:p>
            <a:pPr fontAlgn="auto">
              <a:spcBef>
                <a:spcPct val="50000"/>
              </a:spcBef>
              <a:spcAft>
                <a:spcPts val="0"/>
              </a:spcAft>
              <a:defRPr/>
            </a:pPr>
            <a:r>
              <a:rPr lang="en-US" b="1" dirty="0">
                <a:solidFill>
                  <a:srgbClr val="FF3300"/>
                </a:solidFill>
                <a:cs typeface="+mn-cs"/>
              </a:rPr>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endParaRPr lang="en-US" dirty="0">
              <a:latin typeface="+mn-lt"/>
              <a:cs typeface="+mn-cs"/>
            </a:endParaRPr>
          </a:p>
        </p:txBody>
      </p:sp>
      <p:sp>
        <p:nvSpPr>
          <p:cNvPr id="3" name="TextBox 12"/>
          <p:cNvSpPr txBox="1"/>
          <p:nvPr userDrawn="1"/>
        </p:nvSpPr>
        <p:spPr>
          <a:xfrm>
            <a:off x="4572000" y="592138"/>
            <a:ext cx="4572000" cy="2308225"/>
          </a:xfrm>
          <a:prstGeom prst="rect">
            <a:avLst/>
          </a:prstGeom>
          <a:noFill/>
        </p:spPr>
        <p:txBody>
          <a:bodyPr>
            <a:spAutoFit/>
          </a:bodyPr>
          <a:lstStyle/>
          <a:p>
            <a:pPr algn="ctr" fontAlgn="auto">
              <a:spcBef>
                <a:spcPts val="0"/>
              </a:spcBef>
              <a:spcAft>
                <a:spcPts val="0"/>
              </a:spcAft>
              <a:defRPr/>
            </a:pPr>
            <a:r>
              <a:rPr lang="en-US" sz="2400" b="1" dirty="0">
                <a:latin typeface="+mj-lt"/>
                <a:cs typeface="Times New Roman"/>
              </a:rPr>
              <a:t>Lecture </a:t>
            </a:r>
            <a:r>
              <a:rPr lang="en-US" sz="2400" b="1" dirty="0" err="1">
                <a:latin typeface="Arial"/>
                <a:cs typeface="Arial"/>
              </a:rPr>
              <a:t>PowerPoints</a:t>
            </a:r>
            <a:r>
              <a:rPr lang="en-US" sz="2400" b="1" dirty="0">
                <a:latin typeface="Arial"/>
                <a:cs typeface="Arial"/>
              </a:rPr>
              <a:t/>
            </a:r>
            <a:br>
              <a:rPr lang="en-US" sz="2400" b="1" dirty="0">
                <a:latin typeface="Arial"/>
                <a:cs typeface="Arial"/>
              </a:rPr>
            </a:br>
            <a:r>
              <a:rPr lang="en-US" sz="2400" b="1" dirty="0">
                <a:latin typeface="Arial"/>
                <a:cs typeface="Arial"/>
              </a:rPr>
              <a:t/>
            </a:r>
            <a:br>
              <a:rPr lang="en-US" sz="2400" b="1" dirty="0">
                <a:latin typeface="Arial"/>
                <a:cs typeface="Arial"/>
              </a:rPr>
            </a:br>
            <a:r>
              <a:rPr lang="en-US" sz="2400" b="1" dirty="0">
                <a:latin typeface="Arial"/>
                <a:cs typeface="Arial"/>
              </a:rPr>
              <a:t>Chapter 19</a:t>
            </a:r>
            <a:br>
              <a:rPr lang="en-US" sz="2400" b="1" dirty="0">
                <a:latin typeface="Arial"/>
                <a:cs typeface="Arial"/>
              </a:rPr>
            </a:br>
            <a:r>
              <a:rPr lang="en-US" sz="2400" b="1" i="1" dirty="0">
                <a:latin typeface="Arial"/>
                <a:cs typeface="Arial"/>
              </a:rPr>
              <a:t>Physics: Principles with Applications, 7</a:t>
            </a:r>
            <a:r>
              <a:rPr lang="en-US" sz="2400" b="1" i="1" baseline="30000" dirty="0">
                <a:latin typeface="Arial"/>
                <a:cs typeface="Arial"/>
              </a:rPr>
              <a:t>th </a:t>
            </a:r>
            <a:r>
              <a:rPr lang="en-US" sz="2400" b="1" i="1" dirty="0">
                <a:latin typeface="Arial"/>
                <a:cs typeface="Arial"/>
              </a:rPr>
              <a:t>edition</a:t>
            </a:r>
            <a:br>
              <a:rPr lang="en-US" sz="2400" b="1" i="1" dirty="0">
                <a:latin typeface="Arial"/>
                <a:cs typeface="Arial"/>
              </a:rPr>
            </a:br>
            <a:r>
              <a:rPr lang="en-US" sz="2400" b="1" dirty="0" err="1">
                <a:latin typeface="Arial"/>
                <a:cs typeface="Arial"/>
              </a:rPr>
              <a:t>Giancoli</a:t>
            </a:r>
            <a:endParaRPr lang="en-US" sz="2400" dirty="0">
              <a:latin typeface="Arial"/>
              <a:cs typeface="Arial"/>
            </a:endParaRPr>
          </a:p>
        </p:txBody>
      </p:sp>
      <p:pic>
        <p:nvPicPr>
          <p:cNvPr id="4" name="Picture 6" descr="GIAN5922_07_mrktg"/>
          <p:cNvPicPr>
            <a:picLocks noChangeAspect="1" noChangeArrowheads="1"/>
          </p:cNvPicPr>
          <p:nvPr userDrawn="1"/>
        </p:nvPicPr>
        <p:blipFill>
          <a:blip r:embed="rId3"/>
          <a:srcRect/>
          <a:stretch>
            <a:fillRect/>
          </a:stretch>
        </p:blipFill>
        <p:spPr bwMode="auto">
          <a:xfrm>
            <a:off x="1168400" y="233363"/>
            <a:ext cx="2082800" cy="3492500"/>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 2014 Pearson Education, Inc.</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CA0F67C-C559-4315-9629-600E457B920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0027" y="21110"/>
            <a:ext cx="7772400" cy="1362075"/>
          </a:xfrm>
        </p:spPr>
        <p:txBody>
          <a:bodyPr anchor="t">
            <a:noAutofit/>
          </a:bodyPr>
          <a:lstStyle>
            <a:lvl1pPr algn="ctr">
              <a:spcAft>
                <a:spcPts val="1200"/>
              </a:spcAft>
              <a:defRPr sz="4000" b="1" cap="none"/>
            </a:lvl1pPr>
          </a:lstStyle>
          <a:p>
            <a:r>
              <a:rPr lang="en-US" dirty="0" smtClean="0"/>
              <a:t>Click to edit Master title style</a:t>
            </a:r>
            <a:endParaRPr lang="en-US" dirty="0"/>
          </a:p>
        </p:txBody>
      </p:sp>
      <p:sp>
        <p:nvSpPr>
          <p:cNvPr id="8" name="Picture Placeholder 7"/>
          <p:cNvSpPr>
            <a:spLocks noGrp="1"/>
          </p:cNvSpPr>
          <p:nvPr>
            <p:ph type="pic" sz="quarter" idx="11"/>
          </p:nvPr>
        </p:nvSpPr>
        <p:spPr>
          <a:xfrm>
            <a:off x="752640" y="2443163"/>
            <a:ext cx="7656513" cy="3960812"/>
          </a:xfrm>
        </p:spPr>
        <p:txBody>
          <a:bodyPr rtlCol="0">
            <a:noAutofit/>
          </a:bodyPr>
          <a:lstStyle/>
          <a:p>
            <a:pPr lvl="0"/>
            <a:endParaRPr lang="en-US" noProof="0"/>
          </a:p>
        </p:txBody>
      </p:sp>
      <p:sp>
        <p:nvSpPr>
          <p:cNvPr id="4" name="Date Placeholder 3"/>
          <p:cNvSpPr>
            <a:spLocks noGrp="1"/>
          </p:cNvSpPr>
          <p:nvPr>
            <p:ph type="dt" sz="half" idx="12"/>
          </p:nvPr>
        </p:nvSpPr>
        <p:spPr/>
        <p:txBody>
          <a:bodyPr/>
          <a:lstStyle>
            <a:lvl1pPr>
              <a:defRPr/>
            </a:lvl1pPr>
          </a:lstStyle>
          <a:p>
            <a:pPr>
              <a:defRPr/>
            </a:pPr>
            <a:r>
              <a:rPr lang="en-US"/>
              <a:t>© 2014 Pearson Education, Inc.</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600"/>
            </a:lvl2pPr>
            <a:lvl3pPr>
              <a:defRPr sz="24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600"/>
            </a:lvl2pPr>
            <a:lvl3pPr>
              <a:defRPr sz="24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pPr>
              <a:defRPr/>
            </a:pPr>
            <a:r>
              <a:rPr lang="en-US"/>
              <a:t>© 2014 Pearson Education, Inc.</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00AB3DE-BF50-4DAF-B701-8614CC56E95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875"/>
            <a:ext cx="8229600" cy="11430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0" tIns="45720" rIns="9144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0" y="6492875"/>
            <a:ext cx="2443163"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000000"/>
                </a:solidFill>
                <a:latin typeface="+mn-lt"/>
                <a:cs typeface="+mn-cs"/>
              </a:defRPr>
            </a:lvl1pPr>
          </a:lstStyle>
          <a:p>
            <a:pPr>
              <a:defRPr/>
            </a:pPr>
            <a:r>
              <a:rPr lang="en-US"/>
              <a:t>© 2014 Pearson Education, Inc.</a:t>
            </a:r>
            <a:endParaRPr lang="en-US" dirty="0"/>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2" r:id="rId3"/>
    <p:sldLayoutId id="2147483655" r:id="rId4"/>
  </p:sldLayoutIdLst>
  <p:timing>
    <p:tnLst>
      <p:par>
        <p:cTn id="1" dur="indefinite" restart="never" nodeType="tmRoot"/>
      </p:par>
    </p:tnLst>
  </p:timing>
  <p:hf sldNum="0" hdr="0" ftr="0"/>
  <p:txStyles>
    <p:titleStyle>
      <a:lvl1pPr algn="ctr" defTabSz="457200" rtl="0" fontAlgn="base">
        <a:spcBef>
          <a:spcPct val="0"/>
        </a:spcBef>
        <a:spcAft>
          <a:spcPct val="0"/>
        </a:spcAft>
        <a:defRPr sz="3200" b="1" kern="1200">
          <a:solidFill>
            <a:schemeClr val="tx1"/>
          </a:solidFill>
          <a:latin typeface="Times New Roman"/>
          <a:ea typeface="+mj-ea"/>
          <a:cs typeface="Times New Roman"/>
        </a:defRPr>
      </a:lvl1pPr>
      <a:lvl2pPr algn="ctr" defTabSz="457200" rtl="0" fontAlgn="base">
        <a:spcBef>
          <a:spcPct val="0"/>
        </a:spcBef>
        <a:spcAft>
          <a:spcPct val="0"/>
        </a:spcAft>
        <a:defRPr sz="3200" b="1">
          <a:solidFill>
            <a:schemeClr val="tx1"/>
          </a:solidFill>
          <a:latin typeface="Times New Roman" pitchFamily="18" charset="0"/>
          <a:cs typeface="Times New Roman" pitchFamily="18" charset="0"/>
        </a:defRPr>
      </a:lvl2pPr>
      <a:lvl3pPr algn="ctr" defTabSz="457200" rtl="0" fontAlgn="base">
        <a:spcBef>
          <a:spcPct val="0"/>
        </a:spcBef>
        <a:spcAft>
          <a:spcPct val="0"/>
        </a:spcAft>
        <a:defRPr sz="3200" b="1">
          <a:solidFill>
            <a:schemeClr val="tx1"/>
          </a:solidFill>
          <a:latin typeface="Times New Roman" pitchFamily="18" charset="0"/>
          <a:cs typeface="Times New Roman" pitchFamily="18" charset="0"/>
        </a:defRPr>
      </a:lvl3pPr>
      <a:lvl4pPr algn="ctr" defTabSz="457200" rtl="0" fontAlgn="base">
        <a:spcBef>
          <a:spcPct val="0"/>
        </a:spcBef>
        <a:spcAft>
          <a:spcPct val="0"/>
        </a:spcAft>
        <a:defRPr sz="3200" b="1">
          <a:solidFill>
            <a:schemeClr val="tx1"/>
          </a:solidFill>
          <a:latin typeface="Times New Roman" pitchFamily="18" charset="0"/>
          <a:cs typeface="Times New Roman" pitchFamily="18" charset="0"/>
        </a:defRPr>
      </a:lvl4pPr>
      <a:lvl5pPr algn="ctr" defTabSz="457200" rtl="0" fontAlgn="base">
        <a:spcBef>
          <a:spcPct val="0"/>
        </a:spcBef>
        <a:spcAft>
          <a:spcPct val="0"/>
        </a:spcAft>
        <a:defRPr sz="3200" b="1">
          <a:solidFill>
            <a:schemeClr val="tx1"/>
          </a:solidFill>
          <a:latin typeface="Times New Roman" pitchFamily="18" charset="0"/>
          <a:cs typeface="Times New Roman" pitchFamily="18" charset="0"/>
        </a:defRPr>
      </a:lvl5pPr>
      <a:lvl6pPr marL="457200" algn="ctr" defTabSz="457200" rtl="0" fontAlgn="base">
        <a:spcBef>
          <a:spcPct val="0"/>
        </a:spcBef>
        <a:spcAft>
          <a:spcPct val="0"/>
        </a:spcAft>
        <a:defRPr sz="3200" b="1">
          <a:solidFill>
            <a:schemeClr val="tx1"/>
          </a:solidFill>
          <a:latin typeface="Times New Roman" pitchFamily="18" charset="0"/>
          <a:cs typeface="Times New Roman" pitchFamily="18" charset="0"/>
        </a:defRPr>
      </a:lvl6pPr>
      <a:lvl7pPr marL="914400" algn="ctr" defTabSz="457200" rtl="0" fontAlgn="base">
        <a:spcBef>
          <a:spcPct val="0"/>
        </a:spcBef>
        <a:spcAft>
          <a:spcPct val="0"/>
        </a:spcAft>
        <a:defRPr sz="3200" b="1">
          <a:solidFill>
            <a:schemeClr val="tx1"/>
          </a:solidFill>
          <a:latin typeface="Times New Roman" pitchFamily="18" charset="0"/>
          <a:cs typeface="Times New Roman" pitchFamily="18" charset="0"/>
        </a:defRPr>
      </a:lvl7pPr>
      <a:lvl8pPr marL="1371600" algn="ctr" defTabSz="457200" rtl="0" fontAlgn="base">
        <a:spcBef>
          <a:spcPct val="0"/>
        </a:spcBef>
        <a:spcAft>
          <a:spcPct val="0"/>
        </a:spcAft>
        <a:defRPr sz="3200" b="1">
          <a:solidFill>
            <a:schemeClr val="tx1"/>
          </a:solidFill>
          <a:latin typeface="Times New Roman" pitchFamily="18" charset="0"/>
          <a:cs typeface="Times New Roman" pitchFamily="18" charset="0"/>
        </a:defRPr>
      </a:lvl8pPr>
      <a:lvl9pPr marL="1828800" algn="ctr" defTabSz="457200" rtl="0" fontAlgn="base">
        <a:spcBef>
          <a:spcPct val="0"/>
        </a:spcBef>
        <a:spcAft>
          <a:spcPct val="0"/>
        </a:spcAft>
        <a:defRPr sz="3200" b="1">
          <a:solidFill>
            <a:schemeClr val="tx1"/>
          </a:solidFill>
          <a:latin typeface="Times New Roman" pitchFamily="18" charset="0"/>
          <a:cs typeface="Times New Roman" pitchFamily="18" charset="0"/>
        </a:defRPr>
      </a:lvl9pPr>
    </p:titleStyle>
    <p:bodyStyle>
      <a:lvl1pPr marL="301625" indent="-346075" algn="l" defTabSz="457200" rtl="0" fontAlgn="base">
        <a:spcBef>
          <a:spcPct val="20000"/>
        </a:spcBef>
        <a:spcAft>
          <a:spcPct val="0"/>
        </a:spcAft>
        <a:buFont typeface="Arial" charset="0"/>
        <a:buChar char="•"/>
        <a:defRPr sz="2800" kern="1200">
          <a:solidFill>
            <a:schemeClr val="tx1"/>
          </a:solidFill>
          <a:latin typeface="Times New Roman"/>
          <a:ea typeface="+mn-ea"/>
          <a:cs typeface="Times New Roman"/>
        </a:defRPr>
      </a:lvl1pPr>
      <a:lvl2pPr marL="742950" indent="-285750" algn="l" defTabSz="457200" rtl="0" fontAlgn="base">
        <a:spcBef>
          <a:spcPct val="20000"/>
        </a:spcBef>
        <a:spcAft>
          <a:spcPct val="0"/>
        </a:spcAft>
        <a:buFont typeface="Arial" charset="0"/>
        <a:buChar char="–"/>
        <a:defRPr sz="2600" kern="1200">
          <a:solidFill>
            <a:schemeClr val="tx1"/>
          </a:solidFill>
          <a:latin typeface="Times New Roman"/>
          <a:ea typeface="+mn-ea"/>
          <a:cs typeface="Times New Roman"/>
        </a:defRPr>
      </a:lvl2pPr>
      <a:lvl3pPr marL="1143000" indent="-228600" algn="l" defTabSz="457200" rtl="0" fontAlgn="base">
        <a:spcBef>
          <a:spcPct val="20000"/>
        </a:spcBef>
        <a:spcAft>
          <a:spcPct val="0"/>
        </a:spcAft>
        <a:buFont typeface="Arial" charset="0"/>
        <a:buChar char="•"/>
        <a:defRPr sz="2400" kern="1200">
          <a:solidFill>
            <a:schemeClr val="tx1"/>
          </a:solidFill>
          <a:latin typeface="Times New Roman"/>
          <a:ea typeface="+mn-ea"/>
          <a:cs typeface="Times New Roman"/>
        </a:defRPr>
      </a:lvl3pPr>
      <a:lvl4pPr marL="1600200" indent="-228600" algn="l" defTabSz="457200" rtl="0" fontAlgn="base">
        <a:spcBef>
          <a:spcPct val="20000"/>
        </a:spcBef>
        <a:spcAft>
          <a:spcPct val="0"/>
        </a:spcAft>
        <a:buFont typeface="Arial" charset="0"/>
        <a:buChar char="–"/>
        <a:defRPr sz="2200" kern="1200">
          <a:solidFill>
            <a:schemeClr val="tx1"/>
          </a:solidFill>
          <a:latin typeface="Times New Roman"/>
          <a:ea typeface="+mn-ea"/>
          <a:cs typeface="Times New Roman"/>
        </a:defRPr>
      </a:lvl4pPr>
      <a:lvl5pPr marL="2057400" indent="-228600" algn="l" defTabSz="457200" rtl="0" fontAlgn="base">
        <a:spcBef>
          <a:spcPct val="20000"/>
        </a:spcBef>
        <a:spcAft>
          <a:spcPct val="0"/>
        </a:spcAft>
        <a:buFont typeface="Arial" charset="0"/>
        <a:buChar char="»"/>
        <a:defRPr sz="22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a:spcBef>
                <a:spcPct val="50000"/>
              </a:spcBef>
            </a:pPr>
            <a:r>
              <a:rPr lang="en-US" smtClean="0">
                <a:latin typeface="Times New Roman" pitchFamily="18" charset="0"/>
                <a:cs typeface="Times New Roman" pitchFamily="18" charset="0"/>
              </a:rPr>
              <a:t>19-2 Resistors in Series and in Parallel</a:t>
            </a:r>
          </a:p>
        </p:txBody>
      </p:sp>
      <p:sp>
        <p:nvSpPr>
          <p:cNvPr id="17410" name="Content Placeholder 2"/>
          <p:cNvSpPr>
            <a:spLocks noGrp="1"/>
          </p:cNvSpPr>
          <p:nvPr>
            <p:ph idx="1"/>
          </p:nvPr>
        </p:nvSpPr>
        <p:spPr/>
        <p:txBody>
          <a:bodyPr/>
          <a:lstStyle/>
          <a:p>
            <a:pPr marL="0" indent="0">
              <a:spcBef>
                <a:spcPct val="50000"/>
              </a:spcBef>
              <a:buFont typeface="Arial" charset="0"/>
              <a:buNone/>
            </a:pPr>
            <a:r>
              <a:rPr lang="en-US" smtClean="0">
                <a:latin typeface="Times New Roman" pitchFamily="18" charset="0"/>
                <a:cs typeface="Times New Roman" pitchFamily="18" charset="0"/>
              </a:rPr>
              <a:t>A parallel connection splits the current; the voltage across each resistor is the same:</a:t>
            </a:r>
          </a:p>
        </p:txBody>
      </p:sp>
      <p:sp>
        <p:nvSpPr>
          <p:cNvPr id="17411"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 2014 Pearson Education, Inc.</a:t>
            </a:r>
          </a:p>
        </p:txBody>
      </p:sp>
      <p:pic>
        <p:nvPicPr>
          <p:cNvPr id="17412" name="Picture 5" descr="19_04_FigureA.jpg"/>
          <p:cNvPicPr>
            <a:picLocks noChangeAspect="1"/>
          </p:cNvPicPr>
          <p:nvPr/>
        </p:nvPicPr>
        <p:blipFill>
          <a:blip r:embed="rId2"/>
          <a:srcRect b="5910"/>
          <a:stretch>
            <a:fillRect/>
          </a:stretch>
        </p:blipFill>
        <p:spPr bwMode="auto">
          <a:xfrm>
            <a:off x="150813" y="3232150"/>
            <a:ext cx="3587750" cy="2768600"/>
          </a:xfrm>
          <a:prstGeom prst="rect">
            <a:avLst/>
          </a:prstGeom>
          <a:noFill/>
          <a:ln w="9525">
            <a:noFill/>
            <a:miter lim="800000"/>
            <a:headEnd/>
            <a:tailEnd/>
          </a:ln>
        </p:spPr>
      </p:pic>
      <p:pic>
        <p:nvPicPr>
          <p:cNvPr id="17413" name="Picture 6" descr="19_04_FigureB.jpg"/>
          <p:cNvPicPr>
            <a:picLocks noChangeAspect="1"/>
          </p:cNvPicPr>
          <p:nvPr/>
        </p:nvPicPr>
        <p:blipFill>
          <a:blip r:embed="rId3"/>
          <a:srcRect b="3806"/>
          <a:stretch>
            <a:fillRect/>
          </a:stretch>
        </p:blipFill>
        <p:spPr bwMode="auto">
          <a:xfrm>
            <a:off x="3932238" y="2819400"/>
            <a:ext cx="2273300" cy="3181350"/>
          </a:xfrm>
          <a:prstGeom prst="rect">
            <a:avLst/>
          </a:prstGeom>
          <a:noFill/>
          <a:ln w="9525">
            <a:noFill/>
            <a:miter lim="800000"/>
            <a:headEnd/>
            <a:tailEnd/>
          </a:ln>
        </p:spPr>
      </p:pic>
      <p:pic>
        <p:nvPicPr>
          <p:cNvPr id="17414" name="Picture 7" descr="19_04_FigureC.jpg"/>
          <p:cNvPicPr>
            <a:picLocks noChangeAspect="1"/>
          </p:cNvPicPr>
          <p:nvPr/>
        </p:nvPicPr>
        <p:blipFill>
          <a:blip r:embed="rId4"/>
          <a:srcRect b="6345"/>
          <a:stretch>
            <a:fillRect/>
          </a:stretch>
        </p:blipFill>
        <p:spPr bwMode="auto">
          <a:xfrm>
            <a:off x="6399213" y="4286250"/>
            <a:ext cx="2592387" cy="17145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a:spcBef>
                <a:spcPct val="50000"/>
              </a:spcBef>
            </a:pPr>
            <a:r>
              <a:rPr lang="en-US" smtClean="0">
                <a:latin typeface="Times New Roman" pitchFamily="18" charset="0"/>
                <a:cs typeface="Times New Roman" pitchFamily="18" charset="0"/>
              </a:rPr>
              <a:t>19-2 Resistors in Series and in Parallel</a:t>
            </a:r>
          </a:p>
        </p:txBody>
      </p:sp>
      <p:sp>
        <p:nvSpPr>
          <p:cNvPr id="18434" name="Content Placeholder 2"/>
          <p:cNvSpPr>
            <a:spLocks noGrp="1"/>
          </p:cNvSpPr>
          <p:nvPr>
            <p:ph idx="1"/>
          </p:nvPr>
        </p:nvSpPr>
        <p:spPr/>
        <p:txBody>
          <a:bodyPr/>
          <a:lstStyle/>
          <a:p>
            <a:pPr marL="0" indent="0">
              <a:spcBef>
                <a:spcPct val="50000"/>
              </a:spcBef>
              <a:buFont typeface="Arial" charset="0"/>
              <a:buNone/>
            </a:pPr>
            <a:r>
              <a:rPr lang="en-US" smtClean="0">
                <a:latin typeface="Times New Roman" pitchFamily="18" charset="0"/>
                <a:cs typeface="Times New Roman" pitchFamily="18" charset="0"/>
              </a:rPr>
              <a:t>The total current is the sum of the currents across each resistor:</a:t>
            </a:r>
          </a:p>
        </p:txBody>
      </p:sp>
      <p:sp>
        <p:nvSpPr>
          <p:cNvPr id="18435"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 2014 Pearson Education, Inc.</a:t>
            </a:r>
          </a:p>
        </p:txBody>
      </p:sp>
      <p:pic>
        <p:nvPicPr>
          <p:cNvPr id="18436" name="Picture 4" descr="EQ_pg529_1.jpg"/>
          <p:cNvPicPr>
            <a:picLocks noChangeAspect="1"/>
          </p:cNvPicPr>
          <p:nvPr/>
        </p:nvPicPr>
        <p:blipFill>
          <a:blip r:embed="rId2"/>
          <a:srcRect r="6416"/>
          <a:stretch>
            <a:fillRect/>
          </a:stretch>
        </p:blipFill>
        <p:spPr bwMode="auto">
          <a:xfrm>
            <a:off x="3894138" y="2590800"/>
            <a:ext cx="1363662" cy="841375"/>
          </a:xfrm>
          <a:prstGeom prst="rect">
            <a:avLst/>
          </a:prstGeom>
          <a:noFill/>
          <a:ln w="9525">
            <a:noFill/>
            <a:miter lim="800000"/>
            <a:headEnd/>
            <a:tailEnd/>
          </a:ln>
        </p:spPr>
      </p:pic>
      <p:pic>
        <p:nvPicPr>
          <p:cNvPr id="18437" name="Picture 5" descr="EQ_pg529_2.jpg"/>
          <p:cNvPicPr>
            <a:picLocks noChangeAspect="1"/>
          </p:cNvPicPr>
          <p:nvPr/>
        </p:nvPicPr>
        <p:blipFill>
          <a:blip r:embed="rId3"/>
          <a:srcRect r="3618"/>
          <a:stretch>
            <a:fillRect/>
          </a:stretch>
        </p:blipFill>
        <p:spPr bwMode="auto">
          <a:xfrm>
            <a:off x="3005138" y="4124325"/>
            <a:ext cx="3167062" cy="13779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a:spcBef>
                <a:spcPct val="50000"/>
              </a:spcBef>
            </a:pPr>
            <a:r>
              <a:rPr lang="en-US" smtClean="0">
                <a:latin typeface="Times New Roman" pitchFamily="18" charset="0"/>
                <a:cs typeface="Times New Roman" pitchFamily="18" charset="0"/>
              </a:rPr>
              <a:t>19-2 Resistors in Series and in Parallel</a:t>
            </a:r>
          </a:p>
        </p:txBody>
      </p:sp>
      <p:sp>
        <p:nvSpPr>
          <p:cNvPr id="19458" name="Content Placeholder 2"/>
          <p:cNvSpPr>
            <a:spLocks noGrp="1"/>
          </p:cNvSpPr>
          <p:nvPr>
            <p:ph idx="1"/>
          </p:nvPr>
        </p:nvSpPr>
        <p:spPr/>
        <p:txBody>
          <a:bodyPr/>
          <a:lstStyle/>
          <a:p>
            <a:pPr marL="0" indent="0">
              <a:spcBef>
                <a:spcPct val="50000"/>
              </a:spcBef>
              <a:buFont typeface="Arial" charset="0"/>
              <a:buNone/>
            </a:pPr>
            <a:r>
              <a:rPr lang="en-US" smtClean="0">
                <a:latin typeface="Times New Roman" pitchFamily="18" charset="0"/>
                <a:cs typeface="Times New Roman" pitchFamily="18" charset="0"/>
              </a:rPr>
              <a:t>This gives the reciprocal of the equivalent resistance:</a:t>
            </a:r>
          </a:p>
        </p:txBody>
      </p:sp>
      <p:sp>
        <p:nvSpPr>
          <p:cNvPr id="19459"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 2014 Pearson Education, Inc.</a:t>
            </a:r>
          </a:p>
        </p:txBody>
      </p:sp>
      <p:pic>
        <p:nvPicPr>
          <p:cNvPr id="19460" name="Picture 4" descr="19_KeyEquation_04.jpg"/>
          <p:cNvPicPr>
            <a:picLocks noChangeAspect="1"/>
          </p:cNvPicPr>
          <p:nvPr/>
        </p:nvPicPr>
        <p:blipFill>
          <a:blip r:embed="rId2"/>
          <a:srcRect r="60033" b="15102"/>
          <a:stretch>
            <a:fillRect/>
          </a:stretch>
        </p:blipFill>
        <p:spPr bwMode="auto">
          <a:xfrm>
            <a:off x="2871788" y="2514600"/>
            <a:ext cx="3416300" cy="1019175"/>
          </a:xfrm>
          <a:prstGeom prst="rect">
            <a:avLst/>
          </a:prstGeom>
          <a:noFill/>
          <a:ln w="9525">
            <a:noFill/>
            <a:miter lim="800000"/>
            <a:headEnd/>
            <a:tailEnd/>
          </a:ln>
        </p:spPr>
      </p:pic>
      <p:sp>
        <p:nvSpPr>
          <p:cNvPr id="19461" name="TextBox 5"/>
          <p:cNvSpPr txBox="1">
            <a:spLocks noChangeArrowheads="1"/>
          </p:cNvSpPr>
          <p:nvPr/>
        </p:nvSpPr>
        <p:spPr bwMode="auto">
          <a:xfrm>
            <a:off x="6858000" y="2830513"/>
            <a:ext cx="762000" cy="369887"/>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rPr>
              <a:t>(19-4)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a:spcBef>
                <a:spcPct val="50000"/>
              </a:spcBef>
            </a:pPr>
            <a:r>
              <a:rPr lang="en-US" smtClean="0">
                <a:latin typeface="Times New Roman" pitchFamily="18" charset="0"/>
                <a:cs typeface="Times New Roman" pitchFamily="18" charset="0"/>
              </a:rPr>
              <a:t>19-2 Resistors in Series and in Parallel</a:t>
            </a:r>
          </a:p>
        </p:txBody>
      </p:sp>
      <p:sp>
        <p:nvSpPr>
          <p:cNvPr id="20482" name="Content Placeholder 2"/>
          <p:cNvSpPr>
            <a:spLocks noGrp="1"/>
          </p:cNvSpPr>
          <p:nvPr>
            <p:ph idx="1"/>
          </p:nvPr>
        </p:nvSpPr>
        <p:spPr/>
        <p:txBody>
          <a:bodyPr/>
          <a:lstStyle/>
          <a:p>
            <a:pPr marL="0" indent="0">
              <a:spcBef>
                <a:spcPct val="50000"/>
              </a:spcBef>
              <a:buFont typeface="Arial" charset="0"/>
              <a:buNone/>
            </a:pPr>
            <a:r>
              <a:rPr lang="en-US" smtClean="0">
                <a:latin typeface="Times New Roman" pitchFamily="18" charset="0"/>
                <a:cs typeface="Times New Roman" pitchFamily="18" charset="0"/>
              </a:rPr>
              <a:t>An analogy using water may be helpful in visualizing parallel circuits:</a:t>
            </a:r>
          </a:p>
        </p:txBody>
      </p:sp>
      <p:sp>
        <p:nvSpPr>
          <p:cNvPr id="20483"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 2014 Pearson Education, Inc.</a:t>
            </a:r>
          </a:p>
        </p:txBody>
      </p:sp>
      <p:pic>
        <p:nvPicPr>
          <p:cNvPr id="20484" name="Picture 4" descr="19_Pg529_UnFigure.jpg"/>
          <p:cNvPicPr>
            <a:picLocks noChangeAspect="1"/>
          </p:cNvPicPr>
          <p:nvPr/>
        </p:nvPicPr>
        <p:blipFill>
          <a:blip r:embed="rId2"/>
          <a:srcRect b="4224"/>
          <a:stretch>
            <a:fillRect/>
          </a:stretch>
        </p:blipFill>
        <p:spPr bwMode="auto">
          <a:xfrm>
            <a:off x="2743200" y="2792413"/>
            <a:ext cx="3786188" cy="345598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a:spcBef>
                <a:spcPct val="50000"/>
              </a:spcBef>
            </a:pPr>
            <a:r>
              <a:rPr lang="en-US" smtClean="0">
                <a:latin typeface="Times New Roman" pitchFamily="18" charset="0"/>
                <a:cs typeface="Times New Roman" pitchFamily="18" charset="0"/>
              </a:rPr>
              <a:t>19-3 Kirchhoff’s Rules</a:t>
            </a:r>
          </a:p>
        </p:txBody>
      </p:sp>
      <p:sp>
        <p:nvSpPr>
          <p:cNvPr id="21506" name="Content Placeholder 2"/>
          <p:cNvSpPr>
            <a:spLocks noGrp="1"/>
          </p:cNvSpPr>
          <p:nvPr>
            <p:ph idx="1"/>
          </p:nvPr>
        </p:nvSpPr>
        <p:spPr/>
        <p:txBody>
          <a:bodyPr/>
          <a:lstStyle/>
          <a:p>
            <a:pPr marL="0" indent="0">
              <a:spcBef>
                <a:spcPct val="50000"/>
              </a:spcBef>
              <a:buFont typeface="Arial" charset="0"/>
              <a:buNone/>
            </a:pPr>
            <a:r>
              <a:rPr lang="en-US" smtClean="0">
                <a:latin typeface="Times New Roman" pitchFamily="18" charset="0"/>
                <a:cs typeface="Times New Roman" pitchFamily="18" charset="0"/>
              </a:rPr>
              <a:t>Some circuits cannot be broken down into series and parallel connections.</a:t>
            </a:r>
          </a:p>
        </p:txBody>
      </p:sp>
      <p:sp>
        <p:nvSpPr>
          <p:cNvPr id="21507"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 2014 Pearson Education, Inc.</a:t>
            </a:r>
          </a:p>
        </p:txBody>
      </p:sp>
      <p:pic>
        <p:nvPicPr>
          <p:cNvPr id="21508" name="Picture 4" descr="19_11_Figure.jpg"/>
          <p:cNvPicPr>
            <a:picLocks noChangeAspect="1"/>
          </p:cNvPicPr>
          <p:nvPr/>
        </p:nvPicPr>
        <p:blipFill>
          <a:blip r:embed="rId2"/>
          <a:srcRect b="4811"/>
          <a:stretch>
            <a:fillRect/>
          </a:stretch>
        </p:blipFill>
        <p:spPr bwMode="auto">
          <a:xfrm>
            <a:off x="2197100" y="2743200"/>
            <a:ext cx="4765675" cy="338296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a:spcBef>
                <a:spcPct val="50000"/>
              </a:spcBef>
            </a:pPr>
            <a:r>
              <a:rPr lang="en-US" smtClean="0">
                <a:latin typeface="Times New Roman" pitchFamily="18" charset="0"/>
                <a:cs typeface="Times New Roman" pitchFamily="18" charset="0"/>
              </a:rPr>
              <a:t>19-3 Kirchhoff</a:t>
            </a:r>
            <a:r>
              <a:rPr lang="en-US" altLang="ja-JP" smtClean="0">
                <a:latin typeface="Times New Roman" pitchFamily="18" charset="0"/>
                <a:cs typeface="Times New Roman" pitchFamily="18" charset="0"/>
              </a:rPr>
              <a:t>’</a:t>
            </a:r>
            <a:r>
              <a:rPr lang="en-US" smtClean="0">
                <a:latin typeface="Times New Roman" pitchFamily="18" charset="0"/>
                <a:cs typeface="Times New Roman" pitchFamily="18" charset="0"/>
              </a:rPr>
              <a:t>s Rules</a:t>
            </a:r>
          </a:p>
        </p:txBody>
      </p:sp>
      <p:sp>
        <p:nvSpPr>
          <p:cNvPr id="22530" name="Content Placeholder 2"/>
          <p:cNvSpPr>
            <a:spLocks noGrp="1"/>
          </p:cNvSpPr>
          <p:nvPr>
            <p:ph idx="1"/>
          </p:nvPr>
        </p:nvSpPr>
        <p:spPr/>
        <p:txBody>
          <a:bodyPr/>
          <a:lstStyle/>
          <a:p>
            <a:pPr marL="0" indent="0">
              <a:spcBef>
                <a:spcPct val="50000"/>
              </a:spcBef>
              <a:buFont typeface="Arial" charset="0"/>
              <a:buNone/>
            </a:pPr>
            <a:r>
              <a:rPr lang="en-US" smtClean="0">
                <a:latin typeface="Times New Roman" pitchFamily="18" charset="0"/>
                <a:cs typeface="Times New Roman" pitchFamily="18" charset="0"/>
              </a:rPr>
              <a:t>For these circuits we use Kirchhoff</a:t>
            </a:r>
            <a:r>
              <a:rPr lang="en-US" altLang="ja-JP" smtClean="0">
                <a:latin typeface="Times New Roman" pitchFamily="18" charset="0"/>
                <a:cs typeface="Times New Roman" pitchFamily="18" charset="0"/>
              </a:rPr>
              <a:t>’</a:t>
            </a:r>
            <a:r>
              <a:rPr lang="en-US" smtClean="0">
                <a:latin typeface="Times New Roman" pitchFamily="18" charset="0"/>
                <a:cs typeface="Times New Roman" pitchFamily="18" charset="0"/>
              </a:rPr>
              <a:t>s rules.</a:t>
            </a:r>
          </a:p>
          <a:p>
            <a:pPr marL="0" indent="0">
              <a:spcBef>
                <a:spcPct val="50000"/>
              </a:spcBef>
              <a:buFont typeface="Arial" charset="0"/>
              <a:buNone/>
            </a:pPr>
            <a:r>
              <a:rPr lang="en-US" smtClean="0">
                <a:latin typeface="Times New Roman" pitchFamily="18" charset="0"/>
                <a:cs typeface="Times New Roman" pitchFamily="18" charset="0"/>
              </a:rPr>
              <a:t>Junction rule: The sum of currents entering a junction equals the sum of the currents leaving it.</a:t>
            </a:r>
          </a:p>
        </p:txBody>
      </p:sp>
      <p:sp>
        <p:nvSpPr>
          <p:cNvPr id="22531"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 2014 Pearson Education, Inc.</a:t>
            </a:r>
          </a:p>
        </p:txBody>
      </p:sp>
      <p:pic>
        <p:nvPicPr>
          <p:cNvPr id="22532" name="Picture 4" descr="19_11_Figure.jpg"/>
          <p:cNvPicPr>
            <a:picLocks noChangeAspect="1"/>
          </p:cNvPicPr>
          <p:nvPr/>
        </p:nvPicPr>
        <p:blipFill>
          <a:blip r:embed="rId2"/>
          <a:srcRect b="4811"/>
          <a:stretch>
            <a:fillRect/>
          </a:stretch>
        </p:blipFill>
        <p:spPr bwMode="auto">
          <a:xfrm>
            <a:off x="2197100" y="3246438"/>
            <a:ext cx="4765675" cy="338296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latin typeface="Times New Roman" pitchFamily="18" charset="0"/>
                <a:cs typeface="Times New Roman" pitchFamily="18" charset="0"/>
              </a:rPr>
              <a:t>19-3 Kirchhoff</a:t>
            </a:r>
            <a:r>
              <a:rPr lang="en-US" altLang="ja-JP" smtClean="0">
                <a:latin typeface="Times New Roman" pitchFamily="18" charset="0"/>
                <a:cs typeface="Times New Roman" pitchFamily="18" charset="0"/>
              </a:rPr>
              <a:t>’</a:t>
            </a:r>
            <a:r>
              <a:rPr lang="en-US" smtClean="0">
                <a:latin typeface="Times New Roman" pitchFamily="18" charset="0"/>
                <a:cs typeface="Times New Roman" pitchFamily="18" charset="0"/>
              </a:rPr>
              <a:t>s Rules</a:t>
            </a:r>
          </a:p>
        </p:txBody>
      </p:sp>
      <p:sp>
        <p:nvSpPr>
          <p:cNvPr id="23554" name="Content Placeholder 2"/>
          <p:cNvSpPr>
            <a:spLocks noGrp="1"/>
          </p:cNvSpPr>
          <p:nvPr>
            <p:ph idx="1"/>
          </p:nvPr>
        </p:nvSpPr>
        <p:spPr/>
        <p:txBody>
          <a:bodyPr/>
          <a:lstStyle/>
          <a:p>
            <a:pPr marL="0" indent="0">
              <a:spcBef>
                <a:spcPct val="50000"/>
              </a:spcBef>
              <a:buFont typeface="Arial" charset="0"/>
              <a:buNone/>
            </a:pPr>
            <a:r>
              <a:rPr lang="en-US" smtClean="0">
                <a:latin typeface="Times New Roman" pitchFamily="18" charset="0"/>
                <a:cs typeface="Times New Roman" pitchFamily="18" charset="0"/>
              </a:rPr>
              <a:t>Loop rule: The sum of the changes in potential around a closed loop is zero.</a:t>
            </a:r>
          </a:p>
        </p:txBody>
      </p:sp>
      <p:sp>
        <p:nvSpPr>
          <p:cNvPr id="23555"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 2014 Pearson Education, Inc.</a:t>
            </a:r>
          </a:p>
        </p:txBody>
      </p:sp>
      <p:pic>
        <p:nvPicPr>
          <p:cNvPr id="23556" name="Picture 4" descr="19_12_Figure.jpg"/>
          <p:cNvPicPr>
            <a:picLocks noChangeAspect="1"/>
          </p:cNvPicPr>
          <p:nvPr/>
        </p:nvPicPr>
        <p:blipFill>
          <a:blip r:embed="rId2"/>
          <a:srcRect r="9917" b="67055"/>
          <a:stretch>
            <a:fillRect/>
          </a:stretch>
        </p:blipFill>
        <p:spPr bwMode="auto">
          <a:xfrm>
            <a:off x="228600" y="4319588"/>
            <a:ext cx="3929063" cy="1852612"/>
          </a:xfrm>
          <a:prstGeom prst="rect">
            <a:avLst/>
          </a:prstGeom>
          <a:noFill/>
          <a:ln w="9525">
            <a:noFill/>
            <a:miter lim="800000"/>
            <a:headEnd/>
            <a:tailEnd/>
          </a:ln>
        </p:spPr>
      </p:pic>
      <p:pic>
        <p:nvPicPr>
          <p:cNvPr id="23557" name="Picture 5" descr="19_12_Figure.jpg"/>
          <p:cNvPicPr>
            <a:picLocks noChangeAspect="1"/>
          </p:cNvPicPr>
          <p:nvPr/>
        </p:nvPicPr>
        <p:blipFill>
          <a:blip r:embed="rId2"/>
          <a:srcRect t="35854" b="2713"/>
          <a:stretch>
            <a:fillRect/>
          </a:stretch>
        </p:blipFill>
        <p:spPr bwMode="auto">
          <a:xfrm>
            <a:off x="4578350" y="2667000"/>
            <a:ext cx="4362450" cy="34544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a:spcBef>
                <a:spcPct val="50000"/>
              </a:spcBef>
            </a:pPr>
            <a:r>
              <a:rPr lang="en-US" smtClean="0">
                <a:latin typeface="Times New Roman" pitchFamily="18" charset="0"/>
                <a:cs typeface="Times New Roman" pitchFamily="18" charset="0"/>
              </a:rPr>
              <a:t>19-3 Kirchhoff</a:t>
            </a:r>
            <a:r>
              <a:rPr lang="en-US" altLang="ja-JP" smtClean="0">
                <a:latin typeface="Times New Roman" pitchFamily="18" charset="0"/>
                <a:cs typeface="Times New Roman" pitchFamily="18" charset="0"/>
              </a:rPr>
              <a:t>’</a:t>
            </a:r>
            <a:r>
              <a:rPr lang="en-US" smtClean="0">
                <a:latin typeface="Times New Roman" pitchFamily="18" charset="0"/>
                <a:cs typeface="Times New Roman" pitchFamily="18" charset="0"/>
              </a:rPr>
              <a:t>s Rules</a:t>
            </a:r>
          </a:p>
        </p:txBody>
      </p:sp>
      <p:sp>
        <p:nvSpPr>
          <p:cNvPr id="3" name="Content Placeholder 2"/>
          <p:cNvSpPr>
            <a:spLocks noGrp="1"/>
          </p:cNvSpPr>
          <p:nvPr>
            <p:ph idx="1"/>
          </p:nvPr>
        </p:nvSpPr>
        <p:spPr/>
        <p:txBody>
          <a:bodyPr rtlCol="0">
            <a:noAutofit/>
          </a:bodyPr>
          <a:lstStyle/>
          <a:p>
            <a:pPr marL="0" indent="0" fontAlgn="auto">
              <a:spcBef>
                <a:spcPct val="50000"/>
              </a:spcBef>
              <a:spcAft>
                <a:spcPts val="0"/>
              </a:spcAft>
              <a:buFont typeface="Arial"/>
              <a:buNone/>
              <a:defRPr/>
            </a:pPr>
            <a:r>
              <a:rPr lang="en-US" dirty="0">
                <a:latin typeface="Times New Roman" charset="0"/>
                <a:cs typeface="Times New Roman" charset="0"/>
              </a:rPr>
              <a:t>Problem Solving: </a:t>
            </a:r>
            <a:r>
              <a:rPr lang="en-US" dirty="0" smtClean="0">
                <a:latin typeface="Times New Roman" charset="0"/>
                <a:cs typeface="Times New Roman" charset="0"/>
              </a:rPr>
              <a:t>Kirchhoff</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Rules</a:t>
            </a:r>
          </a:p>
          <a:p>
            <a:pPr marL="411480" indent="-457200" fontAlgn="auto">
              <a:spcBef>
                <a:spcPct val="50000"/>
              </a:spcBef>
              <a:spcAft>
                <a:spcPts val="0"/>
              </a:spcAft>
              <a:buFontTx/>
              <a:buAutoNum type="arabicPeriod"/>
              <a:defRPr/>
            </a:pPr>
            <a:r>
              <a:rPr lang="en-US" dirty="0" smtClean="0">
                <a:latin typeface="Times New Roman" charset="0"/>
                <a:cs typeface="Times New Roman" charset="0"/>
              </a:rPr>
              <a:t>Label </a:t>
            </a:r>
            <a:r>
              <a:rPr lang="en-US" dirty="0">
                <a:latin typeface="Times New Roman" charset="0"/>
                <a:cs typeface="Times New Roman" charset="0"/>
              </a:rPr>
              <a:t>each current.</a:t>
            </a:r>
          </a:p>
          <a:p>
            <a:pPr marL="411480" indent="-457200" fontAlgn="auto">
              <a:spcBef>
                <a:spcPct val="50000"/>
              </a:spcBef>
              <a:spcAft>
                <a:spcPts val="0"/>
              </a:spcAft>
              <a:buFontTx/>
              <a:buAutoNum type="arabicPeriod"/>
              <a:defRPr/>
            </a:pPr>
            <a:r>
              <a:rPr lang="en-US" dirty="0" smtClean="0">
                <a:latin typeface="Times New Roman" charset="0"/>
                <a:cs typeface="Times New Roman" charset="0"/>
              </a:rPr>
              <a:t>Identify </a:t>
            </a:r>
            <a:r>
              <a:rPr lang="en-US" dirty="0">
                <a:latin typeface="Times New Roman" charset="0"/>
                <a:cs typeface="Times New Roman" charset="0"/>
              </a:rPr>
              <a:t>unknowns.</a:t>
            </a:r>
          </a:p>
          <a:p>
            <a:pPr marL="411480" indent="-457200" fontAlgn="auto">
              <a:spcBef>
                <a:spcPct val="50000"/>
              </a:spcBef>
              <a:spcAft>
                <a:spcPts val="0"/>
              </a:spcAft>
              <a:buFontTx/>
              <a:buAutoNum type="arabicPeriod"/>
              <a:defRPr/>
            </a:pPr>
            <a:r>
              <a:rPr lang="en-US" dirty="0" smtClean="0">
                <a:latin typeface="Times New Roman" charset="0"/>
                <a:cs typeface="Times New Roman" charset="0"/>
              </a:rPr>
              <a:t>Apply </a:t>
            </a:r>
            <a:r>
              <a:rPr lang="en-US" dirty="0">
                <a:latin typeface="Times New Roman" charset="0"/>
                <a:cs typeface="Times New Roman" charset="0"/>
              </a:rPr>
              <a:t>junction and loop rules; you will need as </a:t>
            </a:r>
            <a:r>
              <a:rPr lang="en-US" dirty="0" smtClean="0">
                <a:latin typeface="Times New Roman" charset="0"/>
                <a:cs typeface="Times New Roman" charset="0"/>
              </a:rPr>
              <a:t>many independent </a:t>
            </a:r>
            <a:r>
              <a:rPr lang="en-US" dirty="0">
                <a:latin typeface="Times New Roman" charset="0"/>
                <a:cs typeface="Times New Roman" charset="0"/>
              </a:rPr>
              <a:t>equations as there are unknowns.</a:t>
            </a:r>
          </a:p>
          <a:p>
            <a:pPr marL="411480" indent="-457200" fontAlgn="auto">
              <a:spcBef>
                <a:spcPct val="50000"/>
              </a:spcBef>
              <a:spcAft>
                <a:spcPts val="0"/>
              </a:spcAft>
              <a:buFontTx/>
              <a:buAutoNum type="arabicPeriod"/>
              <a:defRPr/>
            </a:pPr>
            <a:r>
              <a:rPr lang="en-US" dirty="0" smtClean="0">
                <a:latin typeface="Times New Roman" charset="0"/>
                <a:cs typeface="Times New Roman" charset="0"/>
              </a:rPr>
              <a:t>Solve </a:t>
            </a:r>
            <a:r>
              <a:rPr lang="en-US" dirty="0">
                <a:latin typeface="Times New Roman" charset="0"/>
                <a:cs typeface="Times New Roman" charset="0"/>
              </a:rPr>
              <a:t>the equations, being careful with signs.</a:t>
            </a:r>
          </a:p>
        </p:txBody>
      </p:sp>
      <p:sp>
        <p:nvSpPr>
          <p:cNvPr id="24579"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 2014 Pearson Education, Inc.</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a:spcBef>
                <a:spcPct val="50000"/>
              </a:spcBef>
            </a:pPr>
            <a:r>
              <a:rPr lang="en-US" smtClean="0">
                <a:latin typeface="Times New Roman" pitchFamily="18" charset="0"/>
                <a:cs typeface="Times New Roman" pitchFamily="18" charset="0"/>
              </a:rPr>
              <a:t>19-4 EMFs in Series and in Parallel;</a:t>
            </a:r>
            <a:br>
              <a:rPr lang="en-US" smtClean="0">
                <a:latin typeface="Times New Roman" pitchFamily="18" charset="0"/>
                <a:cs typeface="Times New Roman" pitchFamily="18" charset="0"/>
              </a:rPr>
            </a:br>
            <a:r>
              <a:rPr lang="en-US" smtClean="0">
                <a:latin typeface="Times New Roman" pitchFamily="18" charset="0"/>
                <a:cs typeface="Times New Roman" pitchFamily="18" charset="0"/>
              </a:rPr>
              <a:t>Charging a Battery</a:t>
            </a:r>
          </a:p>
        </p:txBody>
      </p:sp>
      <p:sp>
        <p:nvSpPr>
          <p:cNvPr id="25602" name="Content Placeholder 2"/>
          <p:cNvSpPr>
            <a:spLocks noGrp="1"/>
          </p:cNvSpPr>
          <p:nvPr>
            <p:ph idx="1"/>
          </p:nvPr>
        </p:nvSpPr>
        <p:spPr/>
        <p:txBody>
          <a:bodyPr/>
          <a:lstStyle/>
          <a:p>
            <a:pPr marL="0" indent="0">
              <a:spcBef>
                <a:spcPct val="50000"/>
              </a:spcBef>
              <a:buFont typeface="Arial" charset="0"/>
              <a:buNone/>
            </a:pPr>
            <a:r>
              <a:rPr lang="en-US" smtClean="0">
                <a:latin typeface="Times New Roman" pitchFamily="18" charset="0"/>
                <a:cs typeface="Times New Roman" pitchFamily="18" charset="0"/>
              </a:rPr>
              <a:t>EMFs in series in the same direction: total voltage is the sum of the separate voltages</a:t>
            </a:r>
          </a:p>
        </p:txBody>
      </p:sp>
      <p:sp>
        <p:nvSpPr>
          <p:cNvPr id="25603"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 2014 Pearson Education, Inc.</a:t>
            </a:r>
          </a:p>
        </p:txBody>
      </p:sp>
      <p:pic>
        <p:nvPicPr>
          <p:cNvPr id="25604" name="Picture 4" descr="19_14_FigureA.jpg"/>
          <p:cNvPicPr>
            <a:picLocks noChangeAspect="1"/>
          </p:cNvPicPr>
          <p:nvPr/>
        </p:nvPicPr>
        <p:blipFill>
          <a:blip r:embed="rId2"/>
          <a:srcRect b="8113"/>
          <a:stretch>
            <a:fillRect/>
          </a:stretch>
        </p:blipFill>
        <p:spPr bwMode="auto">
          <a:xfrm>
            <a:off x="2254250" y="2971800"/>
            <a:ext cx="4651375" cy="21177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mtClean="0">
                <a:latin typeface="Times New Roman" pitchFamily="18" charset="0"/>
                <a:cs typeface="Times New Roman" pitchFamily="18" charset="0"/>
              </a:rPr>
              <a:t>19-4 EMFs in Series and in Parallel;</a:t>
            </a:r>
            <a:br>
              <a:rPr lang="en-US" smtClean="0">
                <a:latin typeface="Times New Roman" pitchFamily="18" charset="0"/>
                <a:cs typeface="Times New Roman" pitchFamily="18" charset="0"/>
              </a:rPr>
            </a:br>
            <a:r>
              <a:rPr lang="en-US" smtClean="0">
                <a:latin typeface="Times New Roman" pitchFamily="18" charset="0"/>
                <a:cs typeface="Times New Roman" pitchFamily="18" charset="0"/>
              </a:rPr>
              <a:t>Charging a Battery</a:t>
            </a:r>
          </a:p>
        </p:txBody>
      </p:sp>
      <p:sp>
        <p:nvSpPr>
          <p:cNvPr id="26626" name="Content Placeholder 2"/>
          <p:cNvSpPr>
            <a:spLocks noGrp="1"/>
          </p:cNvSpPr>
          <p:nvPr>
            <p:ph idx="1"/>
          </p:nvPr>
        </p:nvSpPr>
        <p:spPr/>
        <p:txBody>
          <a:bodyPr/>
          <a:lstStyle/>
          <a:p>
            <a:pPr marL="0" indent="0">
              <a:spcBef>
                <a:spcPct val="50000"/>
              </a:spcBef>
              <a:buFont typeface="Arial" charset="0"/>
              <a:buNone/>
            </a:pPr>
            <a:r>
              <a:rPr lang="en-US" smtClean="0">
                <a:latin typeface="Times New Roman" pitchFamily="18" charset="0"/>
                <a:cs typeface="Times New Roman" pitchFamily="18" charset="0"/>
              </a:rPr>
              <a:t>EMFs in series, opposite direction: total voltage is the difference, but the lower-voltage battery is charged.</a:t>
            </a:r>
          </a:p>
        </p:txBody>
      </p:sp>
      <p:sp>
        <p:nvSpPr>
          <p:cNvPr id="26627"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 2014 Pearson Education, Inc.</a:t>
            </a:r>
          </a:p>
        </p:txBody>
      </p:sp>
      <p:pic>
        <p:nvPicPr>
          <p:cNvPr id="26628" name="Picture 4" descr="19_14_FigureB.jpg"/>
          <p:cNvPicPr>
            <a:picLocks noChangeAspect="1"/>
          </p:cNvPicPr>
          <p:nvPr/>
        </p:nvPicPr>
        <p:blipFill>
          <a:blip r:embed="rId2"/>
          <a:srcRect b="8202"/>
          <a:stretch>
            <a:fillRect/>
          </a:stretch>
        </p:blipFill>
        <p:spPr bwMode="auto">
          <a:xfrm>
            <a:off x="2254250" y="2971800"/>
            <a:ext cx="4651375" cy="21209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3"/>
          <p:cNvSpPr>
            <a:spLocks noGrp="1"/>
          </p:cNvSpPr>
          <p:nvPr>
            <p:ph type="title"/>
          </p:nvPr>
        </p:nvSpPr>
        <p:spPr>
          <a:xfrm>
            <a:off x="690563" y="15875"/>
            <a:ext cx="7772400" cy="2003425"/>
          </a:xfrm>
        </p:spPr>
        <p:txBody>
          <a:bodyPr/>
          <a:lstStyle/>
          <a:p>
            <a:pPr>
              <a:spcBef>
                <a:spcPct val="50000"/>
              </a:spcBef>
            </a:pPr>
            <a:r>
              <a:rPr lang="en-US" smtClean="0">
                <a:latin typeface="Times New Roman" pitchFamily="18" charset="0"/>
                <a:cs typeface="Times New Roman" pitchFamily="18" charset="0"/>
              </a:rPr>
              <a:t>Chapter 19</a:t>
            </a:r>
            <a:br>
              <a:rPr lang="en-US" smtClean="0">
                <a:latin typeface="Times New Roman" pitchFamily="18" charset="0"/>
                <a:cs typeface="Times New Roman" pitchFamily="18" charset="0"/>
              </a:rPr>
            </a:br>
            <a:r>
              <a:rPr lang="en-US" smtClean="0">
                <a:latin typeface="Times New Roman" pitchFamily="18" charset="0"/>
                <a:cs typeface="Times New Roman" pitchFamily="18" charset="0"/>
              </a:rPr>
              <a:t>DC Circuits</a:t>
            </a:r>
          </a:p>
        </p:txBody>
      </p:sp>
      <p:sp>
        <p:nvSpPr>
          <p:cNvPr id="9218" name="Date Placeholder 6"/>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 2014 Pearson Education, Inc.</a:t>
            </a:r>
          </a:p>
        </p:txBody>
      </p:sp>
      <p:pic>
        <p:nvPicPr>
          <p:cNvPr id="9219" name="Picture Placeholder 7" descr="19_ChOpener1.jpg"/>
          <p:cNvPicPr>
            <a:picLocks noGrp="1" noChangeAspect="1"/>
          </p:cNvPicPr>
          <p:nvPr>
            <p:ph type="pic" sz="quarter" idx="11"/>
          </p:nvPr>
        </p:nvPicPr>
        <p:blipFill>
          <a:blip r:embed="rId2"/>
          <a:srcRect t="-19872" b="6229"/>
          <a:stretch>
            <a:fillRect/>
          </a:stretch>
        </p:blipFill>
        <p:spPr>
          <a:xfrm>
            <a:off x="752475" y="2443163"/>
            <a:ext cx="7656513" cy="3221037"/>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mtClean="0">
                <a:latin typeface="Times New Roman" pitchFamily="18" charset="0"/>
                <a:cs typeface="Times New Roman" pitchFamily="18" charset="0"/>
              </a:rPr>
              <a:t>19-4 EMFs in Series and in Parallel;</a:t>
            </a:r>
            <a:br>
              <a:rPr lang="en-US" smtClean="0">
                <a:latin typeface="Times New Roman" pitchFamily="18" charset="0"/>
                <a:cs typeface="Times New Roman" pitchFamily="18" charset="0"/>
              </a:rPr>
            </a:br>
            <a:r>
              <a:rPr lang="en-US" smtClean="0">
                <a:latin typeface="Times New Roman" pitchFamily="18" charset="0"/>
                <a:cs typeface="Times New Roman" pitchFamily="18" charset="0"/>
              </a:rPr>
              <a:t>Charging a Battery</a:t>
            </a:r>
          </a:p>
        </p:txBody>
      </p:sp>
      <p:sp>
        <p:nvSpPr>
          <p:cNvPr id="27650" name="Content Placeholder 2"/>
          <p:cNvSpPr>
            <a:spLocks noGrp="1"/>
          </p:cNvSpPr>
          <p:nvPr>
            <p:ph idx="1"/>
          </p:nvPr>
        </p:nvSpPr>
        <p:spPr/>
        <p:txBody>
          <a:bodyPr/>
          <a:lstStyle/>
          <a:p>
            <a:pPr marL="0" indent="0">
              <a:spcBef>
                <a:spcPct val="50000"/>
              </a:spcBef>
              <a:buFont typeface="Arial" charset="0"/>
              <a:buNone/>
            </a:pPr>
            <a:r>
              <a:rPr lang="en-US" smtClean="0">
                <a:latin typeface="Times New Roman" pitchFamily="18" charset="0"/>
                <a:cs typeface="Times New Roman" pitchFamily="18" charset="0"/>
              </a:rPr>
              <a:t>EMFs in parallel only make sense if the voltages are the same; this arrangement can produce more current than a single emf.</a:t>
            </a:r>
          </a:p>
        </p:txBody>
      </p:sp>
      <p:sp>
        <p:nvSpPr>
          <p:cNvPr id="27651"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 2014 Pearson Education, Inc.</a:t>
            </a:r>
          </a:p>
        </p:txBody>
      </p:sp>
      <p:pic>
        <p:nvPicPr>
          <p:cNvPr id="27652" name="Picture 5" descr="19_14_FigureC.jpg"/>
          <p:cNvPicPr>
            <a:picLocks noChangeAspect="1"/>
          </p:cNvPicPr>
          <p:nvPr/>
        </p:nvPicPr>
        <p:blipFill>
          <a:blip r:embed="rId2"/>
          <a:srcRect b="6345"/>
          <a:stretch>
            <a:fillRect/>
          </a:stretch>
        </p:blipFill>
        <p:spPr bwMode="auto">
          <a:xfrm>
            <a:off x="2873375" y="3027363"/>
            <a:ext cx="3413125" cy="2751137"/>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a:spcBef>
                <a:spcPct val="50000"/>
              </a:spcBef>
            </a:pPr>
            <a:r>
              <a:rPr lang="en-US" smtClean="0">
                <a:latin typeface="Times New Roman" pitchFamily="18" charset="0"/>
                <a:cs typeface="Times New Roman" pitchFamily="18" charset="0"/>
              </a:rPr>
              <a:t>19-5 Circuits Containing Capacitors</a:t>
            </a:r>
            <a:br>
              <a:rPr lang="en-US" smtClean="0">
                <a:latin typeface="Times New Roman" pitchFamily="18" charset="0"/>
                <a:cs typeface="Times New Roman" pitchFamily="18" charset="0"/>
              </a:rPr>
            </a:br>
            <a:r>
              <a:rPr lang="en-US" smtClean="0">
                <a:latin typeface="Times New Roman" pitchFamily="18" charset="0"/>
                <a:cs typeface="Times New Roman" pitchFamily="18" charset="0"/>
              </a:rPr>
              <a:t>in Series and in Parallel</a:t>
            </a:r>
          </a:p>
        </p:txBody>
      </p:sp>
      <p:sp>
        <p:nvSpPr>
          <p:cNvPr id="28674" name="Content Placeholder 2"/>
          <p:cNvSpPr>
            <a:spLocks noGrp="1"/>
          </p:cNvSpPr>
          <p:nvPr>
            <p:ph idx="1"/>
          </p:nvPr>
        </p:nvSpPr>
        <p:spPr/>
        <p:txBody>
          <a:bodyPr/>
          <a:lstStyle/>
          <a:p>
            <a:pPr marL="0" indent="0">
              <a:spcBef>
                <a:spcPct val="50000"/>
              </a:spcBef>
              <a:buFont typeface="Arial" charset="0"/>
              <a:buNone/>
            </a:pPr>
            <a:r>
              <a:rPr lang="en-US" smtClean="0">
                <a:latin typeface="Times New Roman" pitchFamily="18" charset="0"/>
                <a:cs typeface="Times New Roman" pitchFamily="18" charset="0"/>
              </a:rPr>
              <a:t>Capacitors in parallel have the same voltage across</a:t>
            </a:r>
            <a:br>
              <a:rPr lang="en-US" smtClean="0">
                <a:latin typeface="Times New Roman" pitchFamily="18" charset="0"/>
                <a:cs typeface="Times New Roman" pitchFamily="18" charset="0"/>
              </a:rPr>
            </a:br>
            <a:r>
              <a:rPr lang="en-US" smtClean="0">
                <a:latin typeface="Times New Roman" pitchFamily="18" charset="0"/>
                <a:cs typeface="Times New Roman" pitchFamily="18" charset="0"/>
              </a:rPr>
              <a:t>each one:</a:t>
            </a:r>
          </a:p>
        </p:txBody>
      </p:sp>
      <p:sp>
        <p:nvSpPr>
          <p:cNvPr id="28675"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 2014 Pearson Education, Inc.</a:t>
            </a:r>
          </a:p>
        </p:txBody>
      </p:sp>
      <p:pic>
        <p:nvPicPr>
          <p:cNvPr id="28676" name="Picture 4" descr="19_17_Figure.jpg"/>
          <p:cNvPicPr>
            <a:picLocks noChangeAspect="1"/>
          </p:cNvPicPr>
          <p:nvPr/>
        </p:nvPicPr>
        <p:blipFill>
          <a:blip r:embed="rId2"/>
          <a:srcRect b="3438"/>
          <a:stretch>
            <a:fillRect/>
          </a:stretch>
        </p:blipFill>
        <p:spPr bwMode="auto">
          <a:xfrm>
            <a:off x="2903538" y="2362200"/>
            <a:ext cx="3352800" cy="440848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mtClean="0">
                <a:latin typeface="Times New Roman" pitchFamily="18" charset="0"/>
                <a:cs typeface="Times New Roman" pitchFamily="18" charset="0"/>
              </a:rPr>
              <a:t>19-5 Circuits Containing Capacitors</a:t>
            </a:r>
            <a:br>
              <a:rPr lang="en-US" smtClean="0">
                <a:latin typeface="Times New Roman" pitchFamily="18" charset="0"/>
                <a:cs typeface="Times New Roman" pitchFamily="18" charset="0"/>
              </a:rPr>
            </a:br>
            <a:r>
              <a:rPr lang="en-US" smtClean="0">
                <a:latin typeface="Times New Roman" pitchFamily="18" charset="0"/>
                <a:cs typeface="Times New Roman" pitchFamily="18" charset="0"/>
              </a:rPr>
              <a:t>in Series and in Parallel</a:t>
            </a:r>
          </a:p>
        </p:txBody>
      </p:sp>
      <p:sp>
        <p:nvSpPr>
          <p:cNvPr id="29698" name="Content Placeholder 2"/>
          <p:cNvSpPr>
            <a:spLocks noGrp="1"/>
          </p:cNvSpPr>
          <p:nvPr>
            <p:ph idx="1"/>
          </p:nvPr>
        </p:nvSpPr>
        <p:spPr/>
        <p:txBody>
          <a:bodyPr/>
          <a:lstStyle/>
          <a:p>
            <a:pPr marL="0" indent="0">
              <a:spcBef>
                <a:spcPct val="50000"/>
              </a:spcBef>
              <a:buFont typeface="Arial" charset="0"/>
              <a:buNone/>
            </a:pPr>
            <a:r>
              <a:rPr lang="en-US" smtClean="0">
                <a:latin typeface="Times New Roman" pitchFamily="18" charset="0"/>
                <a:cs typeface="Times New Roman" pitchFamily="18" charset="0"/>
              </a:rPr>
              <a:t>In this case, the total capacitance is the sum:</a:t>
            </a:r>
          </a:p>
        </p:txBody>
      </p:sp>
      <p:sp>
        <p:nvSpPr>
          <p:cNvPr id="29699"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 2014 Pearson Education, Inc.</a:t>
            </a:r>
          </a:p>
        </p:txBody>
      </p:sp>
      <p:grpSp>
        <p:nvGrpSpPr>
          <p:cNvPr id="29700" name="Group 6"/>
          <p:cNvGrpSpPr>
            <a:grpSpLocks/>
          </p:cNvGrpSpPr>
          <p:nvPr/>
        </p:nvGrpSpPr>
        <p:grpSpPr bwMode="auto">
          <a:xfrm>
            <a:off x="1057275" y="4114800"/>
            <a:ext cx="7172325" cy="1231900"/>
            <a:chOff x="1056609" y="2882900"/>
            <a:chExt cx="7172991" cy="1231900"/>
          </a:xfrm>
        </p:grpSpPr>
        <p:pic>
          <p:nvPicPr>
            <p:cNvPr id="29703" name="Picture 4" descr="19_KeyEquation_05.jpg"/>
            <p:cNvPicPr>
              <a:picLocks noChangeAspect="1"/>
            </p:cNvPicPr>
            <p:nvPr/>
          </p:nvPicPr>
          <p:blipFill>
            <a:blip r:embed="rId2"/>
            <a:srcRect r="17551" b="12878"/>
            <a:stretch>
              <a:fillRect/>
            </a:stretch>
          </p:blipFill>
          <p:spPr bwMode="auto">
            <a:xfrm>
              <a:off x="1056609" y="2882900"/>
              <a:ext cx="7046658" cy="1168400"/>
            </a:xfrm>
            <a:prstGeom prst="rect">
              <a:avLst/>
            </a:prstGeom>
            <a:noFill/>
            <a:ln w="9525">
              <a:noFill/>
              <a:miter lim="800000"/>
              <a:headEnd/>
              <a:tailEnd/>
            </a:ln>
          </p:spPr>
        </p:pic>
        <p:sp>
          <p:nvSpPr>
            <p:cNvPr id="6" name="Rectangle 5"/>
            <p:cNvSpPr/>
            <p:nvPr/>
          </p:nvSpPr>
          <p:spPr>
            <a:xfrm>
              <a:off x="7543736" y="3657600"/>
              <a:ext cx="685864" cy="4572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grpSp>
      <p:sp>
        <p:nvSpPr>
          <p:cNvPr id="29701" name="TextBox 7"/>
          <p:cNvSpPr txBox="1">
            <a:spLocks noChangeArrowheads="1"/>
          </p:cNvSpPr>
          <p:nvPr/>
        </p:nvSpPr>
        <p:spPr bwMode="auto">
          <a:xfrm>
            <a:off x="8077200" y="4876800"/>
            <a:ext cx="762000" cy="369888"/>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rPr>
              <a:t>(19-5)</a:t>
            </a:r>
          </a:p>
        </p:txBody>
      </p:sp>
      <p:pic>
        <p:nvPicPr>
          <p:cNvPr id="29702" name="Picture 8" descr="EQ_pg538_1.jpg"/>
          <p:cNvPicPr>
            <a:picLocks noChangeAspect="1"/>
          </p:cNvPicPr>
          <p:nvPr/>
        </p:nvPicPr>
        <p:blipFill>
          <a:blip r:embed="rId3"/>
          <a:srcRect/>
          <a:stretch>
            <a:fillRect/>
          </a:stretch>
        </p:blipFill>
        <p:spPr bwMode="auto">
          <a:xfrm>
            <a:off x="3714750" y="2716213"/>
            <a:ext cx="1730375" cy="420687"/>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mtClean="0">
                <a:latin typeface="Times New Roman" pitchFamily="18" charset="0"/>
                <a:cs typeface="Times New Roman" pitchFamily="18" charset="0"/>
              </a:rPr>
              <a:t>19-5 Circuits Containing Capacitors</a:t>
            </a:r>
            <a:br>
              <a:rPr lang="en-US" smtClean="0">
                <a:latin typeface="Times New Roman" pitchFamily="18" charset="0"/>
                <a:cs typeface="Times New Roman" pitchFamily="18" charset="0"/>
              </a:rPr>
            </a:br>
            <a:r>
              <a:rPr lang="en-US" smtClean="0">
                <a:latin typeface="Times New Roman" pitchFamily="18" charset="0"/>
                <a:cs typeface="Times New Roman" pitchFamily="18" charset="0"/>
              </a:rPr>
              <a:t>in Series and in Parallel</a:t>
            </a:r>
          </a:p>
        </p:txBody>
      </p:sp>
      <p:sp>
        <p:nvSpPr>
          <p:cNvPr id="30722" name="Content Placeholder 2"/>
          <p:cNvSpPr>
            <a:spLocks noGrp="1"/>
          </p:cNvSpPr>
          <p:nvPr>
            <p:ph idx="1"/>
          </p:nvPr>
        </p:nvSpPr>
        <p:spPr/>
        <p:txBody>
          <a:bodyPr/>
          <a:lstStyle/>
          <a:p>
            <a:pPr marL="0" indent="0">
              <a:spcBef>
                <a:spcPct val="50000"/>
              </a:spcBef>
              <a:buFont typeface="Arial" charset="0"/>
              <a:buNone/>
            </a:pPr>
            <a:r>
              <a:rPr lang="en-US" smtClean="0">
                <a:latin typeface="Times New Roman" pitchFamily="18" charset="0"/>
                <a:cs typeface="Times New Roman" pitchFamily="18" charset="0"/>
              </a:rPr>
              <a:t>Capacitors in series have the same charge:</a:t>
            </a:r>
          </a:p>
        </p:txBody>
      </p:sp>
      <p:sp>
        <p:nvSpPr>
          <p:cNvPr id="30723"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 2014 Pearson Education, Inc.</a:t>
            </a:r>
          </a:p>
        </p:txBody>
      </p:sp>
      <p:pic>
        <p:nvPicPr>
          <p:cNvPr id="30724" name="Picture 4" descr="19_18_Figure.jpg"/>
          <p:cNvPicPr>
            <a:picLocks noChangeAspect="1"/>
          </p:cNvPicPr>
          <p:nvPr/>
        </p:nvPicPr>
        <p:blipFill>
          <a:blip r:embed="rId2"/>
          <a:srcRect t="-2" b="5002"/>
          <a:stretch>
            <a:fillRect/>
          </a:stretch>
        </p:blipFill>
        <p:spPr bwMode="auto">
          <a:xfrm>
            <a:off x="2198688" y="2438400"/>
            <a:ext cx="4762500" cy="347503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mtClean="0">
                <a:latin typeface="Times New Roman" pitchFamily="18" charset="0"/>
                <a:cs typeface="Times New Roman" pitchFamily="18" charset="0"/>
              </a:rPr>
              <a:t>19-5 Circuits Containing Capacitors</a:t>
            </a:r>
            <a:br>
              <a:rPr lang="en-US" smtClean="0">
                <a:latin typeface="Times New Roman" pitchFamily="18" charset="0"/>
                <a:cs typeface="Times New Roman" pitchFamily="18" charset="0"/>
              </a:rPr>
            </a:br>
            <a:r>
              <a:rPr lang="en-US" smtClean="0">
                <a:latin typeface="Times New Roman" pitchFamily="18" charset="0"/>
                <a:cs typeface="Times New Roman" pitchFamily="18" charset="0"/>
              </a:rPr>
              <a:t>in Series and in Parallel</a:t>
            </a:r>
          </a:p>
        </p:txBody>
      </p:sp>
      <p:sp>
        <p:nvSpPr>
          <p:cNvPr id="31746" name="Content Placeholder 2"/>
          <p:cNvSpPr>
            <a:spLocks noGrp="1"/>
          </p:cNvSpPr>
          <p:nvPr>
            <p:ph idx="1"/>
          </p:nvPr>
        </p:nvSpPr>
        <p:spPr/>
        <p:txBody>
          <a:bodyPr/>
          <a:lstStyle/>
          <a:p>
            <a:pPr marL="0" indent="0">
              <a:spcBef>
                <a:spcPct val="50000"/>
              </a:spcBef>
              <a:buFont typeface="Arial" charset="0"/>
              <a:buNone/>
            </a:pPr>
            <a:r>
              <a:rPr lang="en-US" smtClean="0">
                <a:latin typeface="Times New Roman" pitchFamily="18" charset="0"/>
                <a:cs typeface="Times New Roman" pitchFamily="18" charset="0"/>
              </a:rPr>
              <a:t>In this case, the reciprocals of the capacitances add to give the reciprocal of the equivalent capacitance:</a:t>
            </a:r>
          </a:p>
        </p:txBody>
      </p:sp>
      <p:sp>
        <p:nvSpPr>
          <p:cNvPr id="31747"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 2014 Pearson Education, Inc.</a:t>
            </a:r>
          </a:p>
        </p:txBody>
      </p:sp>
      <p:pic>
        <p:nvPicPr>
          <p:cNvPr id="31748" name="Picture 4" descr="19_KeyEquation_06.jpg"/>
          <p:cNvPicPr>
            <a:picLocks noChangeAspect="1"/>
          </p:cNvPicPr>
          <p:nvPr/>
        </p:nvPicPr>
        <p:blipFill>
          <a:blip r:embed="rId2"/>
          <a:srcRect r="23924" b="8250"/>
          <a:stretch>
            <a:fillRect/>
          </a:stretch>
        </p:blipFill>
        <p:spPr bwMode="auto">
          <a:xfrm>
            <a:off x="1346200" y="4025900"/>
            <a:ext cx="6502400" cy="1689100"/>
          </a:xfrm>
          <a:prstGeom prst="rect">
            <a:avLst/>
          </a:prstGeom>
          <a:noFill/>
          <a:ln w="9525">
            <a:noFill/>
            <a:miter lim="800000"/>
            <a:headEnd/>
            <a:tailEnd/>
          </a:ln>
        </p:spPr>
      </p:pic>
      <p:sp>
        <p:nvSpPr>
          <p:cNvPr id="31749" name="TextBox 5"/>
          <p:cNvSpPr txBox="1">
            <a:spLocks noChangeArrowheads="1"/>
          </p:cNvSpPr>
          <p:nvPr/>
        </p:nvSpPr>
        <p:spPr bwMode="auto">
          <a:xfrm>
            <a:off x="7772400" y="5180013"/>
            <a:ext cx="762000" cy="369887"/>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rPr>
              <a:t>(19-6)</a:t>
            </a:r>
          </a:p>
        </p:txBody>
      </p:sp>
      <p:pic>
        <p:nvPicPr>
          <p:cNvPr id="31750" name="Picture 6" descr="EQ_pg538_2.jpg"/>
          <p:cNvPicPr>
            <a:picLocks noChangeAspect="1"/>
          </p:cNvPicPr>
          <p:nvPr/>
        </p:nvPicPr>
        <p:blipFill>
          <a:blip r:embed="rId3"/>
          <a:srcRect/>
          <a:stretch>
            <a:fillRect/>
          </a:stretch>
        </p:blipFill>
        <p:spPr bwMode="auto">
          <a:xfrm>
            <a:off x="3200400" y="2932113"/>
            <a:ext cx="2786063" cy="38417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a:spcBef>
                <a:spcPct val="50000"/>
              </a:spcBef>
            </a:pPr>
            <a:r>
              <a:rPr lang="en-US" smtClean="0">
                <a:latin typeface="Times New Roman" pitchFamily="18" charset="0"/>
                <a:cs typeface="Times New Roman" pitchFamily="18" charset="0"/>
              </a:rPr>
              <a:t>19-6 </a:t>
            </a:r>
            <a:r>
              <a:rPr lang="en-US" i="1" smtClean="0">
                <a:latin typeface="Times New Roman" pitchFamily="18" charset="0"/>
                <a:cs typeface="Times New Roman" pitchFamily="18" charset="0"/>
              </a:rPr>
              <a:t>RC</a:t>
            </a:r>
            <a:r>
              <a:rPr lang="en-US" smtClean="0">
                <a:latin typeface="Times New Roman" pitchFamily="18" charset="0"/>
                <a:cs typeface="Times New Roman" pitchFamily="18" charset="0"/>
              </a:rPr>
              <a:t> Circuits—Resistor and</a:t>
            </a:r>
            <a:br>
              <a:rPr lang="en-US" smtClean="0">
                <a:latin typeface="Times New Roman" pitchFamily="18" charset="0"/>
                <a:cs typeface="Times New Roman" pitchFamily="18" charset="0"/>
              </a:rPr>
            </a:br>
            <a:r>
              <a:rPr lang="en-US" smtClean="0">
                <a:latin typeface="Times New Roman" pitchFamily="18" charset="0"/>
                <a:cs typeface="Times New Roman" pitchFamily="18" charset="0"/>
              </a:rPr>
              <a:t>Capacitor in Series</a:t>
            </a:r>
          </a:p>
        </p:txBody>
      </p:sp>
      <p:sp>
        <p:nvSpPr>
          <p:cNvPr id="32770" name="Content Placeholder 2"/>
          <p:cNvSpPr>
            <a:spLocks noGrp="1"/>
          </p:cNvSpPr>
          <p:nvPr>
            <p:ph idx="1"/>
          </p:nvPr>
        </p:nvSpPr>
        <p:spPr/>
        <p:txBody>
          <a:bodyPr/>
          <a:lstStyle/>
          <a:p>
            <a:pPr marL="0" indent="0">
              <a:spcBef>
                <a:spcPct val="50000"/>
              </a:spcBef>
              <a:buFont typeface="Arial" charset="0"/>
              <a:buNone/>
            </a:pPr>
            <a:r>
              <a:rPr lang="en-US" smtClean="0">
                <a:latin typeface="Times New Roman" pitchFamily="18" charset="0"/>
                <a:cs typeface="Times New Roman" pitchFamily="18" charset="0"/>
              </a:rPr>
              <a:t>When the switch is closed, the capacitor will begin to charge.</a:t>
            </a:r>
          </a:p>
        </p:txBody>
      </p:sp>
      <p:sp>
        <p:nvSpPr>
          <p:cNvPr id="32771"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 2014 Pearson Education, Inc.</a:t>
            </a:r>
          </a:p>
        </p:txBody>
      </p:sp>
      <p:pic>
        <p:nvPicPr>
          <p:cNvPr id="32772" name="Picture 4" descr="19_20_Figure.jpg"/>
          <p:cNvPicPr>
            <a:picLocks noChangeAspect="1"/>
          </p:cNvPicPr>
          <p:nvPr/>
        </p:nvPicPr>
        <p:blipFill>
          <a:blip r:embed="rId2"/>
          <a:srcRect r="22749" b="68324"/>
          <a:stretch>
            <a:fillRect/>
          </a:stretch>
        </p:blipFill>
        <p:spPr bwMode="auto">
          <a:xfrm>
            <a:off x="254000" y="3124200"/>
            <a:ext cx="2232025" cy="2085975"/>
          </a:xfrm>
          <a:prstGeom prst="rect">
            <a:avLst/>
          </a:prstGeom>
          <a:noFill/>
          <a:ln w="9525">
            <a:noFill/>
            <a:miter lim="800000"/>
            <a:headEnd/>
            <a:tailEnd/>
          </a:ln>
        </p:spPr>
      </p:pic>
      <p:pic>
        <p:nvPicPr>
          <p:cNvPr id="32773" name="Picture 5" descr="19_20_Figure.jpg"/>
          <p:cNvPicPr>
            <a:picLocks noChangeAspect="1"/>
          </p:cNvPicPr>
          <p:nvPr/>
        </p:nvPicPr>
        <p:blipFill>
          <a:blip r:embed="rId2"/>
          <a:srcRect t="32832" b="37270"/>
          <a:stretch>
            <a:fillRect/>
          </a:stretch>
        </p:blipFill>
        <p:spPr bwMode="auto">
          <a:xfrm>
            <a:off x="2811463" y="3241675"/>
            <a:ext cx="2889250" cy="1968500"/>
          </a:xfrm>
          <a:prstGeom prst="rect">
            <a:avLst/>
          </a:prstGeom>
          <a:noFill/>
          <a:ln w="9525">
            <a:noFill/>
            <a:miter lim="800000"/>
            <a:headEnd/>
            <a:tailEnd/>
          </a:ln>
        </p:spPr>
      </p:pic>
      <p:pic>
        <p:nvPicPr>
          <p:cNvPr id="32774" name="Picture 6" descr="19_20_Figure.jpg"/>
          <p:cNvPicPr>
            <a:picLocks noChangeAspect="1"/>
          </p:cNvPicPr>
          <p:nvPr/>
        </p:nvPicPr>
        <p:blipFill>
          <a:blip r:embed="rId2"/>
          <a:srcRect t="66397" b="2353"/>
          <a:stretch>
            <a:fillRect/>
          </a:stretch>
        </p:blipFill>
        <p:spPr bwMode="auto">
          <a:xfrm>
            <a:off x="6026150" y="3152775"/>
            <a:ext cx="2889250" cy="20574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mtClean="0">
                <a:latin typeface="Times New Roman" pitchFamily="18" charset="0"/>
                <a:cs typeface="Times New Roman" pitchFamily="18" charset="0"/>
              </a:rPr>
              <a:t>19-6 </a:t>
            </a:r>
            <a:r>
              <a:rPr lang="en-US" i="1" smtClean="0">
                <a:latin typeface="Times New Roman" pitchFamily="18" charset="0"/>
                <a:cs typeface="Times New Roman" pitchFamily="18" charset="0"/>
              </a:rPr>
              <a:t>RC</a:t>
            </a:r>
            <a:r>
              <a:rPr lang="en-US" smtClean="0">
                <a:latin typeface="Times New Roman" pitchFamily="18" charset="0"/>
                <a:cs typeface="Times New Roman" pitchFamily="18" charset="0"/>
              </a:rPr>
              <a:t> Circuits—Resistor and</a:t>
            </a:r>
            <a:br>
              <a:rPr lang="en-US" smtClean="0">
                <a:latin typeface="Times New Roman" pitchFamily="18" charset="0"/>
                <a:cs typeface="Times New Roman" pitchFamily="18" charset="0"/>
              </a:rPr>
            </a:br>
            <a:r>
              <a:rPr lang="en-US" smtClean="0">
                <a:latin typeface="Times New Roman" pitchFamily="18" charset="0"/>
                <a:cs typeface="Times New Roman" pitchFamily="18" charset="0"/>
              </a:rPr>
              <a:t>Capacitor in Series</a:t>
            </a:r>
          </a:p>
        </p:txBody>
      </p:sp>
      <p:sp>
        <p:nvSpPr>
          <p:cNvPr id="33794" name="Content Placeholder 2"/>
          <p:cNvSpPr>
            <a:spLocks noGrp="1"/>
          </p:cNvSpPr>
          <p:nvPr>
            <p:ph idx="1"/>
          </p:nvPr>
        </p:nvSpPr>
        <p:spPr/>
        <p:txBody>
          <a:bodyPr/>
          <a:lstStyle/>
          <a:p>
            <a:pPr marL="0" indent="0">
              <a:spcBef>
                <a:spcPct val="50000"/>
              </a:spcBef>
              <a:buFont typeface="Arial" charset="0"/>
              <a:buNone/>
            </a:pPr>
            <a:r>
              <a:rPr lang="en-US" smtClean="0">
                <a:latin typeface="Times New Roman" pitchFamily="18" charset="0"/>
                <a:cs typeface="Times New Roman" pitchFamily="18" charset="0"/>
              </a:rPr>
              <a:t>The voltage across the capacitor increases with time:</a:t>
            </a:r>
          </a:p>
          <a:p>
            <a:pPr marL="0" indent="0">
              <a:spcBef>
                <a:spcPct val="50000"/>
              </a:spcBef>
              <a:buFont typeface="Arial" charset="0"/>
              <a:buNone/>
            </a:pPr>
            <a:endParaRPr lang="en-US" smtClean="0">
              <a:latin typeface="Times New Roman" pitchFamily="18" charset="0"/>
              <a:cs typeface="Times New Roman" pitchFamily="18" charset="0"/>
            </a:endParaRPr>
          </a:p>
          <a:p>
            <a:pPr marL="0" indent="0">
              <a:spcBef>
                <a:spcPct val="50000"/>
              </a:spcBef>
              <a:buFont typeface="Arial" charset="0"/>
              <a:buNone/>
            </a:pPr>
            <a:r>
              <a:rPr lang="en-US" smtClean="0">
                <a:latin typeface="Times New Roman" pitchFamily="18" charset="0"/>
                <a:cs typeface="Times New Roman" pitchFamily="18" charset="0"/>
              </a:rPr>
              <a:t>This is a type of exponential. </a:t>
            </a:r>
          </a:p>
        </p:txBody>
      </p:sp>
      <p:sp>
        <p:nvSpPr>
          <p:cNvPr id="33795"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 2014 Pearson Education, Inc.</a:t>
            </a:r>
          </a:p>
        </p:txBody>
      </p:sp>
      <p:pic>
        <p:nvPicPr>
          <p:cNvPr id="33796" name="Picture 4" descr="19_KeyEquation_07A.jpg"/>
          <p:cNvPicPr>
            <a:picLocks noChangeAspect="1"/>
          </p:cNvPicPr>
          <p:nvPr/>
        </p:nvPicPr>
        <p:blipFill>
          <a:blip r:embed="rId2"/>
          <a:srcRect r="68872" b="28070"/>
          <a:stretch>
            <a:fillRect/>
          </a:stretch>
        </p:blipFill>
        <p:spPr bwMode="auto">
          <a:xfrm>
            <a:off x="3249613" y="2251075"/>
            <a:ext cx="2660650" cy="415925"/>
          </a:xfrm>
          <a:prstGeom prst="rect">
            <a:avLst/>
          </a:prstGeom>
          <a:noFill/>
          <a:ln w="9525">
            <a:noFill/>
            <a:miter lim="800000"/>
            <a:headEnd/>
            <a:tailEnd/>
          </a:ln>
        </p:spPr>
      </p:pic>
      <p:sp>
        <p:nvSpPr>
          <p:cNvPr id="33797" name="TextBox 5"/>
          <p:cNvSpPr txBox="1">
            <a:spLocks noChangeArrowheads="1"/>
          </p:cNvSpPr>
          <p:nvPr/>
        </p:nvSpPr>
        <p:spPr bwMode="auto">
          <a:xfrm>
            <a:off x="6477000" y="2297113"/>
            <a:ext cx="863600" cy="369887"/>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rPr>
              <a:t>(19-7a)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smtClean="0">
                <a:latin typeface="Times New Roman" pitchFamily="18" charset="0"/>
                <a:cs typeface="Times New Roman" pitchFamily="18" charset="0"/>
              </a:rPr>
              <a:t>19-6 </a:t>
            </a:r>
            <a:r>
              <a:rPr lang="en-US" i="1" smtClean="0">
                <a:latin typeface="Times New Roman" pitchFamily="18" charset="0"/>
                <a:cs typeface="Times New Roman" pitchFamily="18" charset="0"/>
              </a:rPr>
              <a:t>RC</a:t>
            </a:r>
            <a:r>
              <a:rPr lang="en-US" smtClean="0">
                <a:latin typeface="Times New Roman" pitchFamily="18" charset="0"/>
                <a:cs typeface="Times New Roman" pitchFamily="18" charset="0"/>
              </a:rPr>
              <a:t> Circuits—Resistor and</a:t>
            </a:r>
            <a:br>
              <a:rPr lang="en-US" smtClean="0">
                <a:latin typeface="Times New Roman" pitchFamily="18" charset="0"/>
                <a:cs typeface="Times New Roman" pitchFamily="18" charset="0"/>
              </a:rPr>
            </a:br>
            <a:r>
              <a:rPr lang="en-US" smtClean="0">
                <a:latin typeface="Times New Roman" pitchFamily="18" charset="0"/>
                <a:cs typeface="Times New Roman" pitchFamily="18" charset="0"/>
              </a:rPr>
              <a:t>Capacitor in Series</a:t>
            </a:r>
          </a:p>
        </p:txBody>
      </p:sp>
      <p:sp>
        <p:nvSpPr>
          <p:cNvPr id="34818" name="Content Placeholder 2"/>
          <p:cNvSpPr>
            <a:spLocks noGrp="1"/>
          </p:cNvSpPr>
          <p:nvPr>
            <p:ph idx="1"/>
          </p:nvPr>
        </p:nvSpPr>
        <p:spPr/>
        <p:txBody>
          <a:bodyPr/>
          <a:lstStyle/>
          <a:p>
            <a:pPr marL="0" indent="0">
              <a:spcBef>
                <a:spcPct val="50000"/>
              </a:spcBef>
              <a:buFont typeface="Arial" charset="0"/>
              <a:buNone/>
            </a:pPr>
            <a:r>
              <a:rPr lang="en-US" smtClean="0">
                <a:latin typeface="Times New Roman" pitchFamily="18" charset="0"/>
                <a:cs typeface="Times New Roman" pitchFamily="18" charset="0"/>
              </a:rPr>
              <a:t>The charge follows a similar curve:</a:t>
            </a:r>
          </a:p>
          <a:p>
            <a:pPr marL="0" indent="0">
              <a:spcBef>
                <a:spcPct val="50000"/>
              </a:spcBef>
              <a:buFont typeface="Arial" charset="0"/>
              <a:buNone/>
            </a:pPr>
            <a:endParaRPr lang="en-US" smtClean="0">
              <a:latin typeface="Times New Roman" pitchFamily="18" charset="0"/>
              <a:cs typeface="Times New Roman" pitchFamily="18" charset="0"/>
            </a:endParaRPr>
          </a:p>
          <a:p>
            <a:pPr marL="0" indent="0">
              <a:spcBef>
                <a:spcPct val="50000"/>
              </a:spcBef>
              <a:buFont typeface="Arial" charset="0"/>
              <a:buNone/>
            </a:pPr>
            <a:r>
              <a:rPr lang="en-US" smtClean="0">
                <a:latin typeface="Times New Roman" pitchFamily="18" charset="0"/>
                <a:cs typeface="Times New Roman" pitchFamily="18" charset="0"/>
              </a:rPr>
              <a:t>This curve has a characteristic time constant:</a:t>
            </a:r>
          </a:p>
          <a:p>
            <a:pPr marL="0" indent="0">
              <a:spcBef>
                <a:spcPct val="50000"/>
              </a:spcBef>
              <a:buFont typeface="Arial" charset="0"/>
              <a:buNone/>
            </a:pPr>
            <a:endParaRPr lang="en-US" smtClean="0">
              <a:latin typeface="Times New Roman" pitchFamily="18" charset="0"/>
              <a:cs typeface="Times New Roman" pitchFamily="18" charset="0"/>
            </a:endParaRPr>
          </a:p>
        </p:txBody>
      </p:sp>
      <p:sp>
        <p:nvSpPr>
          <p:cNvPr id="34819"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 2014 Pearson Education, Inc.</a:t>
            </a:r>
          </a:p>
        </p:txBody>
      </p:sp>
      <p:pic>
        <p:nvPicPr>
          <p:cNvPr id="34820" name="Picture 4" descr="19_KeyEquation_07B.jpg"/>
          <p:cNvPicPr>
            <a:picLocks noChangeAspect="1"/>
          </p:cNvPicPr>
          <p:nvPr/>
        </p:nvPicPr>
        <p:blipFill>
          <a:blip r:embed="rId2"/>
          <a:srcRect r="68129" b="30263"/>
          <a:stretch>
            <a:fillRect/>
          </a:stretch>
        </p:blipFill>
        <p:spPr bwMode="auto">
          <a:xfrm>
            <a:off x="3217863" y="2238375"/>
            <a:ext cx="2724150" cy="403225"/>
          </a:xfrm>
          <a:prstGeom prst="rect">
            <a:avLst/>
          </a:prstGeom>
          <a:noFill/>
          <a:ln w="9525">
            <a:noFill/>
            <a:miter lim="800000"/>
            <a:headEnd/>
            <a:tailEnd/>
          </a:ln>
        </p:spPr>
      </p:pic>
      <p:pic>
        <p:nvPicPr>
          <p:cNvPr id="34821" name="Picture 5" descr="19_KeyEquation_07C.jpg"/>
          <p:cNvPicPr>
            <a:picLocks noChangeAspect="1"/>
          </p:cNvPicPr>
          <p:nvPr/>
        </p:nvPicPr>
        <p:blipFill>
          <a:blip r:embed="rId3"/>
          <a:srcRect t="-2" r="85741" b="39713"/>
          <a:stretch>
            <a:fillRect/>
          </a:stretch>
        </p:blipFill>
        <p:spPr bwMode="auto">
          <a:xfrm>
            <a:off x="3970338" y="3592513"/>
            <a:ext cx="1219200" cy="298450"/>
          </a:xfrm>
          <a:prstGeom prst="rect">
            <a:avLst/>
          </a:prstGeom>
          <a:noFill/>
          <a:ln w="9525">
            <a:noFill/>
            <a:miter lim="800000"/>
            <a:headEnd/>
            <a:tailEnd/>
          </a:ln>
        </p:spPr>
      </p:pic>
      <p:sp>
        <p:nvSpPr>
          <p:cNvPr id="34822" name="TextBox 6"/>
          <p:cNvSpPr txBox="1">
            <a:spLocks noChangeArrowheads="1"/>
          </p:cNvSpPr>
          <p:nvPr/>
        </p:nvSpPr>
        <p:spPr bwMode="auto">
          <a:xfrm>
            <a:off x="6477000" y="2297113"/>
            <a:ext cx="876300" cy="369887"/>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rPr>
              <a:t>(19-7b)</a:t>
            </a:r>
          </a:p>
        </p:txBody>
      </p:sp>
      <p:sp>
        <p:nvSpPr>
          <p:cNvPr id="34823" name="TextBox 7"/>
          <p:cNvSpPr txBox="1">
            <a:spLocks noChangeArrowheads="1"/>
          </p:cNvSpPr>
          <p:nvPr/>
        </p:nvSpPr>
        <p:spPr bwMode="auto">
          <a:xfrm>
            <a:off x="6248400" y="3592513"/>
            <a:ext cx="863600" cy="369887"/>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rPr>
              <a:t>(19-7c)</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mtClean="0">
                <a:latin typeface="Times New Roman" pitchFamily="18" charset="0"/>
                <a:cs typeface="Times New Roman" pitchFamily="18" charset="0"/>
              </a:rPr>
              <a:t>19-6 </a:t>
            </a:r>
            <a:r>
              <a:rPr lang="en-US" i="1" smtClean="0">
                <a:latin typeface="Times New Roman" pitchFamily="18" charset="0"/>
                <a:cs typeface="Times New Roman" pitchFamily="18" charset="0"/>
              </a:rPr>
              <a:t>RC</a:t>
            </a:r>
            <a:r>
              <a:rPr lang="en-US" smtClean="0">
                <a:latin typeface="Times New Roman" pitchFamily="18" charset="0"/>
                <a:cs typeface="Times New Roman" pitchFamily="18" charset="0"/>
              </a:rPr>
              <a:t> Circuits—Resistor and</a:t>
            </a:r>
            <a:br>
              <a:rPr lang="en-US" smtClean="0">
                <a:latin typeface="Times New Roman" pitchFamily="18" charset="0"/>
                <a:cs typeface="Times New Roman" pitchFamily="18" charset="0"/>
              </a:rPr>
            </a:br>
            <a:r>
              <a:rPr lang="en-US" smtClean="0">
                <a:latin typeface="Times New Roman" pitchFamily="18" charset="0"/>
                <a:cs typeface="Times New Roman" pitchFamily="18" charset="0"/>
              </a:rPr>
              <a:t>Capacitor in Series</a:t>
            </a:r>
          </a:p>
        </p:txBody>
      </p:sp>
      <p:sp>
        <p:nvSpPr>
          <p:cNvPr id="35842" name="Content Placeholder 2"/>
          <p:cNvSpPr>
            <a:spLocks noGrp="1"/>
          </p:cNvSpPr>
          <p:nvPr>
            <p:ph idx="1"/>
          </p:nvPr>
        </p:nvSpPr>
        <p:spPr/>
        <p:txBody>
          <a:bodyPr/>
          <a:lstStyle/>
          <a:p>
            <a:pPr marL="0" indent="0">
              <a:spcBef>
                <a:spcPct val="50000"/>
              </a:spcBef>
              <a:buFont typeface="Arial" charset="0"/>
              <a:buNone/>
            </a:pPr>
            <a:r>
              <a:rPr lang="en-US" smtClean="0">
                <a:latin typeface="Times New Roman" pitchFamily="18" charset="0"/>
                <a:cs typeface="Times New Roman" pitchFamily="18" charset="0"/>
              </a:rPr>
              <a:t>If an isolated charged capacitor is connected across a resistor, it discharges:</a:t>
            </a:r>
          </a:p>
          <a:p>
            <a:pPr marL="0" indent="0" algn="ctr">
              <a:spcBef>
                <a:spcPct val="50000"/>
              </a:spcBef>
              <a:buFont typeface="Arial" charset="0"/>
              <a:buNone/>
            </a:pPr>
            <a:r>
              <a:rPr lang="en-US" i="1" smtClean="0">
                <a:latin typeface="Times New Roman" pitchFamily="18" charset="0"/>
                <a:cs typeface="Times New Roman" pitchFamily="18" charset="0"/>
              </a:rPr>
              <a:t>Q</a:t>
            </a:r>
            <a:r>
              <a:rPr lang="en-US" smtClean="0">
                <a:latin typeface="Times New Roman" pitchFamily="18" charset="0"/>
                <a:cs typeface="Times New Roman" pitchFamily="18" charset="0"/>
              </a:rPr>
              <a:t> = </a:t>
            </a:r>
            <a:r>
              <a:rPr lang="en-US" i="1" smtClean="0">
                <a:latin typeface="Times New Roman" pitchFamily="18" charset="0"/>
                <a:cs typeface="Times New Roman" pitchFamily="18" charset="0"/>
              </a:rPr>
              <a:t>Q</a:t>
            </a:r>
            <a:r>
              <a:rPr lang="en-US" baseline="-25000" smtClean="0">
                <a:latin typeface="Times New Roman" pitchFamily="18" charset="0"/>
                <a:cs typeface="Times New Roman" pitchFamily="18" charset="0"/>
              </a:rPr>
              <a:t>0</a:t>
            </a:r>
            <a:r>
              <a:rPr lang="en-US" i="1" smtClean="0">
                <a:latin typeface="Times New Roman" pitchFamily="18" charset="0"/>
                <a:cs typeface="Times New Roman" pitchFamily="18" charset="0"/>
              </a:rPr>
              <a:t>e</a:t>
            </a:r>
            <a:r>
              <a:rPr lang="en-US" baseline="30000" smtClean="0">
                <a:latin typeface="Times New Roman" pitchFamily="18" charset="0"/>
                <a:cs typeface="Times New Roman" pitchFamily="18" charset="0"/>
              </a:rPr>
              <a:t>-</a:t>
            </a:r>
            <a:r>
              <a:rPr lang="en-US" i="1" baseline="30000" smtClean="0">
                <a:latin typeface="Times New Roman" pitchFamily="18" charset="0"/>
                <a:cs typeface="Times New Roman" pitchFamily="18" charset="0"/>
              </a:rPr>
              <a:t>t</a:t>
            </a:r>
            <a:r>
              <a:rPr lang="en-US" baseline="30000" smtClean="0">
                <a:latin typeface="Times New Roman" pitchFamily="18" charset="0"/>
                <a:cs typeface="Times New Roman" pitchFamily="18" charset="0"/>
              </a:rPr>
              <a:t>/</a:t>
            </a:r>
            <a:r>
              <a:rPr lang="en-US" i="1" baseline="30000" smtClean="0">
                <a:latin typeface="Times New Roman" pitchFamily="18" charset="0"/>
                <a:cs typeface="Times New Roman" pitchFamily="18" charset="0"/>
              </a:rPr>
              <a:t>RC</a:t>
            </a:r>
          </a:p>
        </p:txBody>
      </p:sp>
      <p:sp>
        <p:nvSpPr>
          <p:cNvPr id="35843"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 2014 Pearson Education, Inc.</a:t>
            </a:r>
          </a:p>
        </p:txBody>
      </p:sp>
      <p:pic>
        <p:nvPicPr>
          <p:cNvPr id="35844" name="Picture 4" descr="19_21_Figure.jpg"/>
          <p:cNvPicPr>
            <a:picLocks noChangeAspect="1"/>
          </p:cNvPicPr>
          <p:nvPr/>
        </p:nvPicPr>
        <p:blipFill>
          <a:blip r:embed="rId2"/>
          <a:srcRect l="27925" r="13680" b="54398"/>
          <a:stretch>
            <a:fillRect/>
          </a:stretch>
        </p:blipFill>
        <p:spPr bwMode="auto">
          <a:xfrm>
            <a:off x="762000" y="3441700"/>
            <a:ext cx="2687638" cy="3001963"/>
          </a:xfrm>
          <a:prstGeom prst="rect">
            <a:avLst/>
          </a:prstGeom>
          <a:noFill/>
          <a:ln w="9525">
            <a:noFill/>
            <a:miter lim="800000"/>
            <a:headEnd/>
            <a:tailEnd/>
          </a:ln>
        </p:spPr>
      </p:pic>
      <p:pic>
        <p:nvPicPr>
          <p:cNvPr id="35845" name="Picture 5" descr="19_21_Figure.jpg"/>
          <p:cNvPicPr>
            <a:picLocks noChangeAspect="1"/>
          </p:cNvPicPr>
          <p:nvPr/>
        </p:nvPicPr>
        <p:blipFill>
          <a:blip r:embed="rId2"/>
          <a:srcRect t="48497" b="2121"/>
          <a:stretch>
            <a:fillRect/>
          </a:stretch>
        </p:blipFill>
        <p:spPr bwMode="auto">
          <a:xfrm>
            <a:off x="4343400" y="3441700"/>
            <a:ext cx="4602163" cy="32512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a:spcBef>
                <a:spcPct val="50000"/>
              </a:spcBef>
            </a:pPr>
            <a:r>
              <a:rPr lang="en-US" smtClean="0">
                <a:latin typeface="Times New Roman" pitchFamily="18" charset="0"/>
                <a:cs typeface="Times New Roman" pitchFamily="18" charset="0"/>
              </a:rPr>
              <a:t>19-7 Electric Hazards</a:t>
            </a:r>
          </a:p>
        </p:txBody>
      </p:sp>
      <p:sp>
        <p:nvSpPr>
          <p:cNvPr id="36866" name="Content Placeholder 2"/>
          <p:cNvSpPr>
            <a:spLocks noGrp="1"/>
          </p:cNvSpPr>
          <p:nvPr>
            <p:ph idx="1"/>
          </p:nvPr>
        </p:nvSpPr>
        <p:spPr/>
        <p:txBody>
          <a:bodyPr/>
          <a:lstStyle/>
          <a:p>
            <a:pPr marL="0" indent="0">
              <a:spcBef>
                <a:spcPct val="50000"/>
              </a:spcBef>
              <a:buFont typeface="Arial" charset="0"/>
              <a:buNone/>
            </a:pPr>
            <a:r>
              <a:rPr lang="en-US" smtClean="0">
                <a:latin typeface="Times New Roman" pitchFamily="18" charset="0"/>
                <a:cs typeface="Times New Roman" pitchFamily="18" charset="0"/>
              </a:rPr>
              <a:t>Even very small currents—10 to 100 mA can be dangerous, disrupting the nervous system. Larger currents may also cause burns.</a:t>
            </a:r>
          </a:p>
          <a:p>
            <a:pPr marL="0" indent="0">
              <a:spcBef>
                <a:spcPct val="50000"/>
              </a:spcBef>
              <a:buFont typeface="Arial" charset="0"/>
              <a:buNone/>
            </a:pPr>
            <a:r>
              <a:rPr lang="en-US" smtClean="0">
                <a:latin typeface="Times New Roman" pitchFamily="18" charset="0"/>
                <a:cs typeface="Times New Roman" pitchFamily="18" charset="0"/>
              </a:rPr>
              <a:t>Household voltage can be lethal if you are wet and in good contact with the ground. Be careful!</a:t>
            </a:r>
          </a:p>
        </p:txBody>
      </p:sp>
      <p:sp>
        <p:nvSpPr>
          <p:cNvPr id="36867"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 2014 Pearson Education, Inc.</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p:txBody>
          <a:bodyPr/>
          <a:lstStyle/>
          <a:p>
            <a:r>
              <a:rPr lang="en-US" smtClean="0">
                <a:latin typeface="Times New Roman" pitchFamily="18" charset="0"/>
                <a:cs typeface="Times New Roman" pitchFamily="18" charset="0"/>
              </a:rPr>
              <a:t>Contents of Chapter 19</a:t>
            </a:r>
          </a:p>
        </p:txBody>
      </p:sp>
      <p:sp>
        <p:nvSpPr>
          <p:cNvPr id="10242" name="Content Placeholder 2"/>
          <p:cNvSpPr>
            <a:spLocks noGrp="1"/>
          </p:cNvSpPr>
          <p:nvPr>
            <p:ph idx="1"/>
          </p:nvPr>
        </p:nvSpPr>
        <p:spPr>
          <a:xfrm>
            <a:off x="457200" y="1600200"/>
            <a:ext cx="8229600" cy="4892675"/>
          </a:xfrm>
        </p:spPr>
        <p:txBody>
          <a:bodyPr/>
          <a:lstStyle/>
          <a:p>
            <a:pPr>
              <a:spcBef>
                <a:spcPct val="50000"/>
              </a:spcBef>
              <a:buFontTx/>
              <a:buChar char="•"/>
            </a:pPr>
            <a:r>
              <a:rPr lang="en-US" smtClean="0">
                <a:latin typeface="Times New Roman" pitchFamily="18" charset="0"/>
                <a:cs typeface="Times New Roman" pitchFamily="18" charset="0"/>
              </a:rPr>
              <a:t>EMF and Terminal Voltage</a:t>
            </a:r>
          </a:p>
          <a:p>
            <a:pPr>
              <a:spcBef>
                <a:spcPct val="50000"/>
              </a:spcBef>
              <a:buFontTx/>
              <a:buChar char="•"/>
            </a:pPr>
            <a:r>
              <a:rPr lang="en-US" smtClean="0">
                <a:latin typeface="Times New Roman" pitchFamily="18" charset="0"/>
                <a:cs typeface="Times New Roman" pitchFamily="18" charset="0"/>
              </a:rPr>
              <a:t>Resistors in Series and in Parallel</a:t>
            </a:r>
          </a:p>
          <a:p>
            <a:pPr>
              <a:spcBef>
                <a:spcPct val="50000"/>
              </a:spcBef>
              <a:buFontTx/>
              <a:buChar char="•"/>
            </a:pPr>
            <a:r>
              <a:rPr lang="en-US" smtClean="0">
                <a:latin typeface="Times New Roman" pitchFamily="18" charset="0"/>
                <a:cs typeface="Times New Roman" pitchFamily="18" charset="0"/>
              </a:rPr>
              <a:t>Kirchhoff</a:t>
            </a:r>
            <a:r>
              <a:rPr lang="en-US" altLang="ja-JP" smtClean="0">
                <a:latin typeface="Times New Roman" pitchFamily="18" charset="0"/>
                <a:cs typeface="Times New Roman" pitchFamily="18" charset="0"/>
              </a:rPr>
              <a:t>’</a:t>
            </a:r>
            <a:r>
              <a:rPr lang="en-US" smtClean="0">
                <a:latin typeface="Times New Roman" pitchFamily="18" charset="0"/>
                <a:cs typeface="Times New Roman" pitchFamily="18" charset="0"/>
              </a:rPr>
              <a:t>s Rules</a:t>
            </a:r>
          </a:p>
          <a:p>
            <a:pPr>
              <a:spcBef>
                <a:spcPct val="50000"/>
              </a:spcBef>
              <a:buFontTx/>
              <a:buChar char="•"/>
            </a:pPr>
            <a:r>
              <a:rPr lang="en-US" smtClean="0">
                <a:latin typeface="Times New Roman" pitchFamily="18" charset="0"/>
                <a:cs typeface="Times New Roman" pitchFamily="18" charset="0"/>
              </a:rPr>
              <a:t>EMFs in Series and in Parallel; Charging a Battery</a:t>
            </a:r>
          </a:p>
          <a:p>
            <a:pPr>
              <a:spcBef>
                <a:spcPct val="50000"/>
              </a:spcBef>
              <a:buFontTx/>
              <a:buChar char="•"/>
            </a:pPr>
            <a:r>
              <a:rPr lang="en-US" smtClean="0">
                <a:latin typeface="Times New Roman" pitchFamily="18" charset="0"/>
                <a:cs typeface="Times New Roman" pitchFamily="18" charset="0"/>
              </a:rPr>
              <a:t>Circuits Containing Capacitors in Series and in Parallel</a:t>
            </a:r>
          </a:p>
        </p:txBody>
      </p:sp>
      <p:sp>
        <p:nvSpPr>
          <p:cNvPr id="10243"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 2014 Pearson Education, Inc.</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mtClean="0">
                <a:latin typeface="Times New Roman" pitchFamily="18" charset="0"/>
                <a:cs typeface="Times New Roman" pitchFamily="18" charset="0"/>
              </a:rPr>
              <a:t>19-7 Electric Hazards</a:t>
            </a:r>
          </a:p>
        </p:txBody>
      </p:sp>
      <p:sp>
        <p:nvSpPr>
          <p:cNvPr id="37890" name="Content Placeholder 2"/>
          <p:cNvSpPr>
            <a:spLocks noGrp="1"/>
          </p:cNvSpPr>
          <p:nvPr>
            <p:ph idx="1"/>
          </p:nvPr>
        </p:nvSpPr>
        <p:spPr>
          <a:xfrm>
            <a:off x="457200" y="1600200"/>
            <a:ext cx="4343400" cy="4525963"/>
          </a:xfrm>
        </p:spPr>
        <p:txBody>
          <a:bodyPr/>
          <a:lstStyle/>
          <a:p>
            <a:pPr marL="0" indent="0">
              <a:spcBef>
                <a:spcPct val="50000"/>
              </a:spcBef>
              <a:buFont typeface="Arial" charset="0"/>
              <a:buNone/>
            </a:pPr>
            <a:r>
              <a:rPr lang="en-US" smtClean="0">
                <a:latin typeface="Times New Roman" pitchFamily="18" charset="0"/>
                <a:cs typeface="Times New Roman" pitchFamily="18" charset="0"/>
              </a:rPr>
              <a:t>A person receiving a shock has become part of a complete circuit.</a:t>
            </a:r>
          </a:p>
        </p:txBody>
      </p:sp>
      <p:sp>
        <p:nvSpPr>
          <p:cNvPr id="37891"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 2014 Pearson Education, Inc.</a:t>
            </a:r>
          </a:p>
        </p:txBody>
      </p:sp>
      <p:pic>
        <p:nvPicPr>
          <p:cNvPr id="37892" name="Picture 4" descr="19_25_Figure.jpg"/>
          <p:cNvPicPr>
            <a:picLocks noChangeAspect="1"/>
          </p:cNvPicPr>
          <p:nvPr/>
        </p:nvPicPr>
        <p:blipFill>
          <a:blip r:embed="rId2"/>
          <a:srcRect b="3041"/>
          <a:stretch>
            <a:fillRect/>
          </a:stretch>
        </p:blipFill>
        <p:spPr bwMode="auto">
          <a:xfrm>
            <a:off x="5029200" y="1011238"/>
            <a:ext cx="3876675" cy="5668962"/>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smtClean="0">
                <a:latin typeface="Times New Roman" pitchFamily="18" charset="0"/>
                <a:cs typeface="Times New Roman" pitchFamily="18" charset="0"/>
              </a:rPr>
              <a:t>19-7 Electric Hazards</a:t>
            </a:r>
          </a:p>
        </p:txBody>
      </p:sp>
      <p:sp>
        <p:nvSpPr>
          <p:cNvPr id="38914" name="Content Placeholder 2"/>
          <p:cNvSpPr>
            <a:spLocks noGrp="1"/>
          </p:cNvSpPr>
          <p:nvPr>
            <p:ph idx="1"/>
          </p:nvPr>
        </p:nvSpPr>
        <p:spPr/>
        <p:txBody>
          <a:bodyPr/>
          <a:lstStyle/>
          <a:p>
            <a:pPr marL="0" indent="0">
              <a:spcBef>
                <a:spcPct val="50000"/>
              </a:spcBef>
              <a:buFont typeface="Arial" charset="0"/>
              <a:buNone/>
            </a:pPr>
            <a:r>
              <a:rPr lang="en-US" smtClean="0">
                <a:latin typeface="Times New Roman" pitchFamily="18" charset="0"/>
                <a:cs typeface="Times New Roman" pitchFamily="18" charset="0"/>
              </a:rPr>
              <a:t>Faulty wiring and improper grounding can be hazardous. Make sure electrical work is done by a professional.</a:t>
            </a:r>
          </a:p>
        </p:txBody>
      </p:sp>
      <p:sp>
        <p:nvSpPr>
          <p:cNvPr id="38915"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 2014 Pearson Education, Inc.</a:t>
            </a:r>
          </a:p>
        </p:txBody>
      </p:sp>
      <p:pic>
        <p:nvPicPr>
          <p:cNvPr id="38916" name="Picture 4" descr="19_26_Figure.jpg"/>
          <p:cNvPicPr>
            <a:picLocks noChangeAspect="1"/>
          </p:cNvPicPr>
          <p:nvPr/>
        </p:nvPicPr>
        <p:blipFill>
          <a:blip r:embed="rId2"/>
          <a:srcRect b="7156"/>
          <a:stretch>
            <a:fillRect/>
          </a:stretch>
        </p:blipFill>
        <p:spPr bwMode="auto">
          <a:xfrm>
            <a:off x="306388" y="3175000"/>
            <a:ext cx="8547100" cy="20828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latin typeface="Times New Roman" pitchFamily="18" charset="0"/>
                <a:cs typeface="Times New Roman" pitchFamily="18" charset="0"/>
              </a:rPr>
              <a:t>19-7 Electric Hazards</a:t>
            </a:r>
          </a:p>
        </p:txBody>
      </p:sp>
      <p:sp>
        <p:nvSpPr>
          <p:cNvPr id="39938" name="Content Placeholder 2"/>
          <p:cNvSpPr>
            <a:spLocks noGrp="1"/>
          </p:cNvSpPr>
          <p:nvPr>
            <p:ph idx="1"/>
          </p:nvPr>
        </p:nvSpPr>
        <p:spPr/>
        <p:txBody>
          <a:bodyPr/>
          <a:lstStyle/>
          <a:p>
            <a:pPr marL="0" indent="0">
              <a:spcBef>
                <a:spcPct val="50000"/>
              </a:spcBef>
              <a:buFont typeface="Arial" charset="0"/>
              <a:buNone/>
            </a:pPr>
            <a:r>
              <a:rPr lang="en-US" smtClean="0">
                <a:latin typeface="Times New Roman" pitchFamily="18" charset="0"/>
                <a:cs typeface="Times New Roman" pitchFamily="18" charset="0"/>
              </a:rPr>
              <a:t>The safest plugs are those with three prongs; they have a separate ground line.</a:t>
            </a:r>
          </a:p>
          <a:p>
            <a:pPr marL="0" indent="0">
              <a:spcBef>
                <a:spcPct val="50000"/>
              </a:spcBef>
              <a:buFont typeface="Arial" charset="0"/>
              <a:buNone/>
            </a:pPr>
            <a:r>
              <a:rPr lang="en-US" smtClean="0">
                <a:latin typeface="Times New Roman" pitchFamily="18" charset="0"/>
                <a:cs typeface="Times New Roman" pitchFamily="18" charset="0"/>
              </a:rPr>
              <a:t>Here is an example of household wiring—colors can vary, though! Be sure you know which is the hot wire before you do anything.</a:t>
            </a:r>
          </a:p>
        </p:txBody>
      </p:sp>
      <p:sp>
        <p:nvSpPr>
          <p:cNvPr id="39939"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 2014 Pearson Education, Inc.</a:t>
            </a:r>
          </a:p>
        </p:txBody>
      </p:sp>
      <p:pic>
        <p:nvPicPr>
          <p:cNvPr id="39940" name="Picture 4" descr="19_29_Figure.jpg"/>
          <p:cNvPicPr>
            <a:picLocks noChangeAspect="1"/>
          </p:cNvPicPr>
          <p:nvPr/>
        </p:nvPicPr>
        <p:blipFill>
          <a:blip r:embed="rId2"/>
          <a:srcRect t="2" b="3923"/>
          <a:stretch>
            <a:fillRect/>
          </a:stretch>
        </p:blipFill>
        <p:spPr bwMode="auto">
          <a:xfrm>
            <a:off x="4648200" y="3733800"/>
            <a:ext cx="4064000" cy="30226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368300" y="15875"/>
            <a:ext cx="8458200" cy="1143000"/>
          </a:xfrm>
        </p:spPr>
        <p:txBody>
          <a:bodyPr/>
          <a:lstStyle/>
          <a:p>
            <a:pPr>
              <a:spcBef>
                <a:spcPct val="50000"/>
              </a:spcBef>
            </a:pPr>
            <a:r>
              <a:rPr lang="en-US" smtClean="0">
                <a:latin typeface="Times New Roman" pitchFamily="18" charset="0"/>
                <a:cs typeface="Times New Roman" pitchFamily="18" charset="0"/>
              </a:rPr>
              <a:t>19-8 Ammeters and Voltmeters—Measurement Affects the Quantity Being Measured</a:t>
            </a:r>
          </a:p>
        </p:txBody>
      </p:sp>
      <p:sp>
        <p:nvSpPr>
          <p:cNvPr id="40962" name="Content Placeholder 2"/>
          <p:cNvSpPr>
            <a:spLocks noGrp="1"/>
          </p:cNvSpPr>
          <p:nvPr>
            <p:ph idx="1"/>
          </p:nvPr>
        </p:nvSpPr>
        <p:spPr/>
        <p:txBody>
          <a:bodyPr/>
          <a:lstStyle/>
          <a:p>
            <a:pPr marL="0" indent="0">
              <a:spcBef>
                <a:spcPct val="50000"/>
              </a:spcBef>
              <a:buFont typeface="Arial" charset="0"/>
              <a:buNone/>
            </a:pPr>
            <a:r>
              <a:rPr lang="en-US" smtClean="0">
                <a:latin typeface="Times New Roman" pitchFamily="18" charset="0"/>
                <a:cs typeface="Times New Roman" pitchFamily="18" charset="0"/>
              </a:rPr>
              <a:t>An ammeter measures current; a voltmeter measures voltage. Both are based on galvanometers, unless they are digital.</a:t>
            </a:r>
          </a:p>
          <a:p>
            <a:pPr marL="0" indent="0">
              <a:spcBef>
                <a:spcPct val="50000"/>
              </a:spcBef>
              <a:buFont typeface="Arial" charset="0"/>
              <a:buNone/>
            </a:pPr>
            <a:r>
              <a:rPr lang="en-US" smtClean="0">
                <a:latin typeface="Times New Roman" pitchFamily="18" charset="0"/>
                <a:cs typeface="Times New Roman" pitchFamily="18" charset="0"/>
              </a:rPr>
              <a:t>The current in a circuit passes through the ammeter; the ammeter should have low resistance so as not to affect the current.</a:t>
            </a:r>
          </a:p>
        </p:txBody>
      </p:sp>
      <p:sp>
        <p:nvSpPr>
          <p:cNvPr id="40963"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 2014 Pearson Education, Inc.</a:t>
            </a:r>
          </a:p>
        </p:txBody>
      </p:sp>
      <p:pic>
        <p:nvPicPr>
          <p:cNvPr id="40964" name="Picture 4" descr="19_31_Figure.jpg"/>
          <p:cNvPicPr>
            <a:picLocks noChangeAspect="1"/>
          </p:cNvPicPr>
          <p:nvPr/>
        </p:nvPicPr>
        <p:blipFill>
          <a:blip r:embed="rId2"/>
          <a:srcRect b="8199"/>
          <a:stretch>
            <a:fillRect/>
          </a:stretch>
        </p:blipFill>
        <p:spPr bwMode="auto">
          <a:xfrm>
            <a:off x="2925763" y="4519613"/>
            <a:ext cx="5248275" cy="1728787"/>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365125" y="15875"/>
            <a:ext cx="8455025" cy="1143000"/>
          </a:xfrm>
        </p:spPr>
        <p:txBody>
          <a:bodyPr/>
          <a:lstStyle/>
          <a:p>
            <a:r>
              <a:rPr lang="en-US" smtClean="0">
                <a:latin typeface="Times New Roman" pitchFamily="18" charset="0"/>
                <a:cs typeface="Times New Roman" pitchFamily="18" charset="0"/>
              </a:rPr>
              <a:t>19-8 Ammeters and Voltmeters—Measurement Affects the Quantity Being Measured</a:t>
            </a:r>
          </a:p>
        </p:txBody>
      </p:sp>
      <p:sp>
        <p:nvSpPr>
          <p:cNvPr id="41986" name="Content Placeholder 2"/>
          <p:cNvSpPr>
            <a:spLocks noGrp="1"/>
          </p:cNvSpPr>
          <p:nvPr>
            <p:ph idx="1"/>
          </p:nvPr>
        </p:nvSpPr>
        <p:spPr/>
        <p:txBody>
          <a:bodyPr/>
          <a:lstStyle/>
          <a:p>
            <a:pPr marL="0" indent="0">
              <a:spcBef>
                <a:spcPct val="50000"/>
              </a:spcBef>
              <a:buFont typeface="Arial" charset="0"/>
              <a:buNone/>
            </a:pPr>
            <a:r>
              <a:rPr lang="en-US" smtClean="0">
                <a:latin typeface="Times New Roman" pitchFamily="18" charset="0"/>
                <a:cs typeface="Times New Roman" pitchFamily="18" charset="0"/>
              </a:rPr>
              <a:t>A voltmeter should not affect the voltage across the circuit element it is measuring; therefore its resistance should be very large.</a:t>
            </a:r>
          </a:p>
        </p:txBody>
      </p:sp>
      <p:sp>
        <p:nvSpPr>
          <p:cNvPr id="41987"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 2014 Pearson Education, Inc.</a:t>
            </a:r>
          </a:p>
        </p:txBody>
      </p:sp>
      <p:pic>
        <p:nvPicPr>
          <p:cNvPr id="41988" name="Picture 4" descr="19_32_Figure.jpg"/>
          <p:cNvPicPr>
            <a:picLocks noChangeAspect="1"/>
          </p:cNvPicPr>
          <p:nvPr/>
        </p:nvPicPr>
        <p:blipFill>
          <a:blip r:embed="rId2"/>
          <a:srcRect b="18884"/>
          <a:stretch>
            <a:fillRect/>
          </a:stretch>
        </p:blipFill>
        <p:spPr bwMode="auto">
          <a:xfrm>
            <a:off x="1935163" y="3657600"/>
            <a:ext cx="5303837" cy="7620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365125" y="15875"/>
            <a:ext cx="8455025" cy="1143000"/>
          </a:xfrm>
        </p:spPr>
        <p:txBody>
          <a:bodyPr/>
          <a:lstStyle/>
          <a:p>
            <a:r>
              <a:rPr lang="en-US" smtClean="0">
                <a:latin typeface="Times New Roman" pitchFamily="18" charset="0"/>
                <a:cs typeface="Times New Roman" pitchFamily="18" charset="0"/>
              </a:rPr>
              <a:t>19-8 Ammeters and Voltmeters—Measurement Affects the Quantity Being Measured</a:t>
            </a:r>
          </a:p>
        </p:txBody>
      </p:sp>
      <p:sp>
        <p:nvSpPr>
          <p:cNvPr id="43010" name="Content Placeholder 2"/>
          <p:cNvSpPr>
            <a:spLocks noGrp="1"/>
          </p:cNvSpPr>
          <p:nvPr>
            <p:ph idx="1"/>
          </p:nvPr>
        </p:nvSpPr>
        <p:spPr/>
        <p:txBody>
          <a:bodyPr/>
          <a:lstStyle/>
          <a:p>
            <a:pPr marL="0" indent="0">
              <a:spcBef>
                <a:spcPct val="50000"/>
              </a:spcBef>
              <a:buFont typeface="Arial" charset="0"/>
              <a:buNone/>
            </a:pPr>
            <a:r>
              <a:rPr lang="en-US" smtClean="0">
                <a:latin typeface="Times New Roman" pitchFamily="18" charset="0"/>
                <a:cs typeface="Times New Roman" pitchFamily="18" charset="0"/>
              </a:rPr>
              <a:t>An ohmmeter measures resistance; it requires a battery to provide a current</a:t>
            </a:r>
          </a:p>
        </p:txBody>
      </p:sp>
      <p:sp>
        <p:nvSpPr>
          <p:cNvPr id="43011"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 2014 Pearson Education, Inc.</a:t>
            </a:r>
          </a:p>
        </p:txBody>
      </p:sp>
      <p:pic>
        <p:nvPicPr>
          <p:cNvPr id="43012" name="Picture 5" descr="19_35_Figure.jpg"/>
          <p:cNvPicPr>
            <a:picLocks noChangeAspect="1"/>
          </p:cNvPicPr>
          <p:nvPr/>
        </p:nvPicPr>
        <p:blipFill>
          <a:blip r:embed="rId2"/>
          <a:srcRect b="3654"/>
          <a:stretch>
            <a:fillRect/>
          </a:stretch>
        </p:blipFill>
        <p:spPr bwMode="auto">
          <a:xfrm>
            <a:off x="5105400" y="2328863"/>
            <a:ext cx="3048000" cy="4351337"/>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365125" y="15875"/>
            <a:ext cx="8455025" cy="1143000"/>
          </a:xfrm>
        </p:spPr>
        <p:txBody>
          <a:bodyPr/>
          <a:lstStyle/>
          <a:p>
            <a:r>
              <a:rPr lang="en-US" smtClean="0">
                <a:latin typeface="Times New Roman" pitchFamily="18" charset="0"/>
                <a:cs typeface="Times New Roman" pitchFamily="18" charset="0"/>
              </a:rPr>
              <a:t>19-8 Ammeters and Voltmeters—Measurement Affects the Quantity Being Measured</a:t>
            </a:r>
          </a:p>
        </p:txBody>
      </p:sp>
      <p:sp>
        <p:nvSpPr>
          <p:cNvPr id="44034" name="Content Placeholder 2"/>
          <p:cNvSpPr>
            <a:spLocks noGrp="1"/>
          </p:cNvSpPr>
          <p:nvPr>
            <p:ph idx="1"/>
          </p:nvPr>
        </p:nvSpPr>
        <p:spPr/>
        <p:txBody>
          <a:bodyPr/>
          <a:lstStyle/>
          <a:p>
            <a:pPr marL="0" indent="0">
              <a:spcBef>
                <a:spcPct val="50000"/>
              </a:spcBef>
              <a:buFont typeface="Arial" charset="0"/>
              <a:buNone/>
            </a:pPr>
            <a:r>
              <a:rPr lang="en-US" smtClean="0">
                <a:latin typeface="Times New Roman" pitchFamily="18" charset="0"/>
                <a:cs typeface="Times New Roman" pitchFamily="18" charset="0"/>
              </a:rPr>
              <a:t>If the meter has too much or (in this case) too little resistance, it can affect the measurement.</a:t>
            </a:r>
          </a:p>
        </p:txBody>
      </p:sp>
      <p:sp>
        <p:nvSpPr>
          <p:cNvPr id="44035"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 2014 Pearson Education, Inc.</a:t>
            </a:r>
          </a:p>
        </p:txBody>
      </p:sp>
      <p:pic>
        <p:nvPicPr>
          <p:cNvPr id="44036" name="Picture 4" descr="19_34_Figure.jpg"/>
          <p:cNvPicPr>
            <a:picLocks noChangeAspect="1"/>
          </p:cNvPicPr>
          <p:nvPr/>
        </p:nvPicPr>
        <p:blipFill>
          <a:blip r:embed="rId2"/>
          <a:srcRect b="59415"/>
          <a:stretch>
            <a:fillRect/>
          </a:stretch>
        </p:blipFill>
        <p:spPr bwMode="auto">
          <a:xfrm>
            <a:off x="0" y="3729038"/>
            <a:ext cx="4279900" cy="2671762"/>
          </a:xfrm>
          <a:prstGeom prst="rect">
            <a:avLst/>
          </a:prstGeom>
          <a:noFill/>
          <a:ln w="9525">
            <a:noFill/>
            <a:miter lim="800000"/>
            <a:headEnd/>
            <a:tailEnd/>
          </a:ln>
        </p:spPr>
      </p:pic>
      <p:pic>
        <p:nvPicPr>
          <p:cNvPr id="44037" name="Picture 6" descr="19_34_Figure.jpg"/>
          <p:cNvPicPr>
            <a:picLocks noChangeAspect="1"/>
          </p:cNvPicPr>
          <p:nvPr/>
        </p:nvPicPr>
        <p:blipFill>
          <a:blip r:embed="rId2"/>
          <a:srcRect t="47145" b="2509"/>
          <a:stretch>
            <a:fillRect/>
          </a:stretch>
        </p:blipFill>
        <p:spPr bwMode="auto">
          <a:xfrm>
            <a:off x="4660900" y="3048000"/>
            <a:ext cx="4278313" cy="33147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a:spcBef>
                <a:spcPct val="50000"/>
              </a:spcBef>
            </a:pPr>
            <a:r>
              <a:rPr lang="en-US" smtClean="0">
                <a:latin typeface="Times New Roman" pitchFamily="18" charset="0"/>
                <a:cs typeface="Times New Roman" pitchFamily="18" charset="0"/>
              </a:rPr>
              <a:t>Summary of Chapter 19</a:t>
            </a:r>
          </a:p>
        </p:txBody>
      </p:sp>
      <p:sp>
        <p:nvSpPr>
          <p:cNvPr id="45058" name="Content Placeholder 2"/>
          <p:cNvSpPr>
            <a:spLocks noGrp="1"/>
          </p:cNvSpPr>
          <p:nvPr>
            <p:ph idx="1"/>
          </p:nvPr>
        </p:nvSpPr>
        <p:spPr/>
        <p:txBody>
          <a:bodyPr/>
          <a:lstStyle/>
          <a:p>
            <a:pPr>
              <a:spcBef>
                <a:spcPct val="50000"/>
              </a:spcBef>
              <a:buFontTx/>
              <a:buChar char="•"/>
            </a:pPr>
            <a:r>
              <a:rPr lang="en-US" smtClean="0">
                <a:latin typeface="Times New Roman" pitchFamily="18" charset="0"/>
                <a:cs typeface="Times New Roman" pitchFamily="18" charset="0"/>
              </a:rPr>
              <a:t>A source of emf transforms energy from some other form to electrical energy</a:t>
            </a:r>
          </a:p>
          <a:p>
            <a:pPr>
              <a:spcBef>
                <a:spcPct val="50000"/>
              </a:spcBef>
              <a:buFontTx/>
              <a:buChar char="•"/>
            </a:pPr>
            <a:r>
              <a:rPr lang="en-US" smtClean="0">
                <a:latin typeface="Times New Roman" pitchFamily="18" charset="0"/>
                <a:cs typeface="Times New Roman" pitchFamily="18" charset="0"/>
              </a:rPr>
              <a:t>A battery is a source of emf in parallel with an internal resistance</a:t>
            </a:r>
          </a:p>
          <a:p>
            <a:pPr>
              <a:spcBef>
                <a:spcPct val="50000"/>
              </a:spcBef>
              <a:buFontTx/>
              <a:buChar char="•"/>
            </a:pPr>
            <a:r>
              <a:rPr lang="en-US" smtClean="0">
                <a:latin typeface="Times New Roman" pitchFamily="18" charset="0"/>
                <a:cs typeface="Times New Roman" pitchFamily="18" charset="0"/>
              </a:rPr>
              <a:t>Resistors in series:</a:t>
            </a:r>
          </a:p>
          <a:p>
            <a:pPr>
              <a:spcBef>
                <a:spcPct val="50000"/>
              </a:spcBef>
              <a:buFontTx/>
              <a:buChar char="•"/>
            </a:pPr>
            <a:endParaRPr lang="en-US" smtClean="0">
              <a:latin typeface="Times New Roman" pitchFamily="18" charset="0"/>
              <a:cs typeface="Times New Roman" pitchFamily="18" charset="0"/>
            </a:endParaRPr>
          </a:p>
          <a:p>
            <a:pPr>
              <a:spcBef>
                <a:spcPct val="50000"/>
              </a:spcBef>
              <a:buFontTx/>
              <a:buChar char="•"/>
            </a:pPr>
            <a:r>
              <a:rPr lang="en-US" smtClean="0">
                <a:latin typeface="Times New Roman" pitchFamily="18" charset="0"/>
                <a:cs typeface="Times New Roman" pitchFamily="18" charset="0"/>
              </a:rPr>
              <a:t>Resistors in parallel:</a:t>
            </a:r>
          </a:p>
        </p:txBody>
      </p:sp>
      <p:sp>
        <p:nvSpPr>
          <p:cNvPr id="45059"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 2014 Pearson Education, Inc.</a:t>
            </a:r>
          </a:p>
        </p:txBody>
      </p:sp>
      <p:pic>
        <p:nvPicPr>
          <p:cNvPr id="45060" name="Picture 4" descr="19_KeyEquation_03.jpg"/>
          <p:cNvPicPr>
            <a:picLocks noChangeAspect="1"/>
          </p:cNvPicPr>
          <p:nvPr/>
        </p:nvPicPr>
        <p:blipFill>
          <a:blip r:embed="rId2"/>
          <a:srcRect r="61810" b="19316"/>
          <a:stretch>
            <a:fillRect/>
          </a:stretch>
        </p:blipFill>
        <p:spPr bwMode="auto">
          <a:xfrm>
            <a:off x="3581400" y="3810000"/>
            <a:ext cx="3263900" cy="635000"/>
          </a:xfrm>
          <a:prstGeom prst="rect">
            <a:avLst/>
          </a:prstGeom>
          <a:noFill/>
          <a:ln w="9525">
            <a:noFill/>
            <a:miter lim="800000"/>
            <a:headEnd/>
            <a:tailEnd/>
          </a:ln>
        </p:spPr>
      </p:pic>
      <p:pic>
        <p:nvPicPr>
          <p:cNvPr id="45061" name="Picture 5" descr="19_KeyEquation_04.jpg"/>
          <p:cNvPicPr>
            <a:picLocks noChangeAspect="1"/>
          </p:cNvPicPr>
          <p:nvPr/>
        </p:nvPicPr>
        <p:blipFill>
          <a:blip r:embed="rId3"/>
          <a:srcRect r="60033" b="15102"/>
          <a:stretch>
            <a:fillRect/>
          </a:stretch>
        </p:blipFill>
        <p:spPr bwMode="auto">
          <a:xfrm>
            <a:off x="3733800" y="4876800"/>
            <a:ext cx="3416300" cy="101917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smtClean="0">
                <a:latin typeface="Times New Roman" pitchFamily="18" charset="0"/>
                <a:cs typeface="Times New Roman" pitchFamily="18" charset="0"/>
              </a:rPr>
              <a:t>Summary of Chapter 19</a:t>
            </a:r>
          </a:p>
        </p:txBody>
      </p:sp>
      <p:sp>
        <p:nvSpPr>
          <p:cNvPr id="46082" name="Content Placeholder 2"/>
          <p:cNvSpPr>
            <a:spLocks noGrp="1"/>
          </p:cNvSpPr>
          <p:nvPr>
            <p:ph idx="1"/>
          </p:nvPr>
        </p:nvSpPr>
        <p:spPr/>
        <p:txBody>
          <a:bodyPr/>
          <a:lstStyle/>
          <a:p>
            <a:pPr>
              <a:spcBef>
                <a:spcPct val="50000"/>
              </a:spcBef>
              <a:buFontTx/>
              <a:buChar char="•"/>
            </a:pPr>
            <a:r>
              <a:rPr lang="en-US" smtClean="0">
                <a:latin typeface="Times New Roman" pitchFamily="18" charset="0"/>
                <a:cs typeface="Times New Roman" pitchFamily="18" charset="0"/>
              </a:rPr>
              <a:t>Kirchhoff</a:t>
            </a:r>
            <a:r>
              <a:rPr lang="en-US" altLang="ja-JP" smtClean="0">
                <a:latin typeface="Times New Roman" pitchFamily="18" charset="0"/>
                <a:cs typeface="Times New Roman" pitchFamily="18" charset="0"/>
              </a:rPr>
              <a:t>’</a:t>
            </a:r>
            <a:r>
              <a:rPr lang="en-US" smtClean="0">
                <a:latin typeface="Times New Roman" pitchFamily="18" charset="0"/>
                <a:cs typeface="Times New Roman" pitchFamily="18" charset="0"/>
              </a:rPr>
              <a:t>s rules:</a:t>
            </a:r>
          </a:p>
          <a:p>
            <a:pPr marL="457200" lvl="1" indent="-128588">
              <a:spcBef>
                <a:spcPct val="50000"/>
              </a:spcBef>
              <a:buFontTx/>
              <a:buAutoNum type="arabicPeriod"/>
            </a:pPr>
            <a:r>
              <a:rPr lang="en-US" smtClean="0">
                <a:latin typeface="Times New Roman" pitchFamily="18" charset="0"/>
                <a:cs typeface="Times New Roman" pitchFamily="18" charset="0"/>
              </a:rPr>
              <a:t> 	sum of currents entering a junction equals sum of 	currents leaving it</a:t>
            </a:r>
          </a:p>
          <a:p>
            <a:pPr marL="457200" lvl="1" indent="-128588">
              <a:spcBef>
                <a:spcPct val="50000"/>
              </a:spcBef>
              <a:buFontTx/>
              <a:buAutoNum type="arabicPeriod"/>
            </a:pPr>
            <a:r>
              <a:rPr lang="en-US" smtClean="0">
                <a:latin typeface="Times New Roman" pitchFamily="18" charset="0"/>
                <a:cs typeface="Times New Roman" pitchFamily="18" charset="0"/>
              </a:rPr>
              <a:t> 	total potential difference around closed loop is zero</a:t>
            </a:r>
          </a:p>
        </p:txBody>
      </p:sp>
      <p:sp>
        <p:nvSpPr>
          <p:cNvPr id="46083"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 2014 Pearson Education, Inc.</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a:spcBef>
                <a:spcPct val="50000"/>
              </a:spcBef>
            </a:pPr>
            <a:r>
              <a:rPr lang="en-US" smtClean="0">
                <a:latin typeface="Times New Roman" pitchFamily="18" charset="0"/>
                <a:cs typeface="Times New Roman" pitchFamily="18" charset="0"/>
              </a:rPr>
              <a:t>Summary of Chapter 19</a:t>
            </a:r>
          </a:p>
        </p:txBody>
      </p:sp>
      <p:sp>
        <p:nvSpPr>
          <p:cNvPr id="47106" name="Content Placeholder 2"/>
          <p:cNvSpPr>
            <a:spLocks noGrp="1"/>
          </p:cNvSpPr>
          <p:nvPr>
            <p:ph idx="1"/>
          </p:nvPr>
        </p:nvSpPr>
        <p:spPr/>
        <p:txBody>
          <a:bodyPr/>
          <a:lstStyle/>
          <a:p>
            <a:pPr>
              <a:spcBef>
                <a:spcPct val="50000"/>
              </a:spcBef>
              <a:buFontTx/>
              <a:buChar char="•"/>
            </a:pPr>
            <a:r>
              <a:rPr lang="en-US" smtClean="0">
                <a:latin typeface="Times New Roman" pitchFamily="18" charset="0"/>
                <a:cs typeface="Times New Roman" pitchFamily="18" charset="0"/>
              </a:rPr>
              <a:t> Capacitors in parallel:</a:t>
            </a:r>
          </a:p>
          <a:p>
            <a:pPr>
              <a:spcBef>
                <a:spcPct val="50000"/>
              </a:spcBef>
              <a:buFontTx/>
              <a:buChar char="•"/>
            </a:pPr>
            <a:endParaRPr lang="en-US" smtClean="0">
              <a:latin typeface="Times New Roman" pitchFamily="18" charset="0"/>
              <a:cs typeface="Times New Roman" pitchFamily="18" charset="0"/>
            </a:endParaRPr>
          </a:p>
          <a:p>
            <a:pPr>
              <a:spcBef>
                <a:spcPct val="50000"/>
              </a:spcBef>
              <a:buFontTx/>
              <a:buChar char="•"/>
            </a:pPr>
            <a:endParaRPr lang="en-US" smtClean="0">
              <a:latin typeface="Times New Roman" pitchFamily="18" charset="0"/>
              <a:cs typeface="Times New Roman" pitchFamily="18" charset="0"/>
            </a:endParaRPr>
          </a:p>
          <a:p>
            <a:pPr>
              <a:spcBef>
                <a:spcPct val="50000"/>
              </a:spcBef>
              <a:buFontTx/>
              <a:buChar char="•"/>
            </a:pPr>
            <a:r>
              <a:rPr lang="en-US" smtClean="0">
                <a:latin typeface="Times New Roman" pitchFamily="18" charset="0"/>
                <a:cs typeface="Times New Roman" pitchFamily="18" charset="0"/>
              </a:rPr>
              <a:t> Capacitors in series:</a:t>
            </a:r>
          </a:p>
        </p:txBody>
      </p:sp>
      <p:sp>
        <p:nvSpPr>
          <p:cNvPr id="47107"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 2014 Pearson Education, Inc.</a:t>
            </a:r>
          </a:p>
        </p:txBody>
      </p:sp>
      <p:pic>
        <p:nvPicPr>
          <p:cNvPr id="47108" name="Picture 4" descr="19_KeyEquation_06.jpg"/>
          <p:cNvPicPr>
            <a:picLocks noChangeAspect="1"/>
          </p:cNvPicPr>
          <p:nvPr/>
        </p:nvPicPr>
        <p:blipFill>
          <a:blip r:embed="rId2"/>
          <a:srcRect r="23924" b="8250"/>
          <a:stretch>
            <a:fillRect/>
          </a:stretch>
        </p:blipFill>
        <p:spPr bwMode="auto">
          <a:xfrm>
            <a:off x="1346200" y="4114800"/>
            <a:ext cx="6502400" cy="1689100"/>
          </a:xfrm>
          <a:prstGeom prst="rect">
            <a:avLst/>
          </a:prstGeom>
          <a:noFill/>
          <a:ln w="9525">
            <a:noFill/>
            <a:miter lim="800000"/>
            <a:headEnd/>
            <a:tailEnd/>
          </a:ln>
        </p:spPr>
      </p:pic>
      <p:grpSp>
        <p:nvGrpSpPr>
          <p:cNvPr id="47109" name="Group 5"/>
          <p:cNvGrpSpPr>
            <a:grpSpLocks/>
          </p:cNvGrpSpPr>
          <p:nvPr/>
        </p:nvGrpSpPr>
        <p:grpSpPr bwMode="auto">
          <a:xfrm>
            <a:off x="990600" y="2349500"/>
            <a:ext cx="7172325" cy="1231900"/>
            <a:chOff x="1056609" y="2882900"/>
            <a:chExt cx="7172991" cy="1231900"/>
          </a:xfrm>
        </p:grpSpPr>
        <p:pic>
          <p:nvPicPr>
            <p:cNvPr id="47110" name="Picture 6" descr="19_KeyEquation_05.jpg"/>
            <p:cNvPicPr>
              <a:picLocks noChangeAspect="1"/>
            </p:cNvPicPr>
            <p:nvPr/>
          </p:nvPicPr>
          <p:blipFill>
            <a:blip r:embed="rId3"/>
            <a:srcRect r="17551" b="12878"/>
            <a:stretch>
              <a:fillRect/>
            </a:stretch>
          </p:blipFill>
          <p:spPr bwMode="auto">
            <a:xfrm>
              <a:off x="1056609" y="2882900"/>
              <a:ext cx="7046658" cy="1168400"/>
            </a:xfrm>
            <a:prstGeom prst="rect">
              <a:avLst/>
            </a:prstGeom>
            <a:noFill/>
            <a:ln w="9525">
              <a:noFill/>
              <a:miter lim="800000"/>
              <a:headEnd/>
              <a:tailEnd/>
            </a:ln>
          </p:spPr>
        </p:pic>
        <p:sp>
          <p:nvSpPr>
            <p:cNvPr id="8" name="Rectangle 7"/>
            <p:cNvSpPr/>
            <p:nvPr/>
          </p:nvSpPr>
          <p:spPr>
            <a:xfrm>
              <a:off x="7543736" y="3657600"/>
              <a:ext cx="685864" cy="4572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en-US" smtClean="0">
                <a:latin typeface="Times New Roman" pitchFamily="18" charset="0"/>
                <a:cs typeface="Times New Roman" pitchFamily="18" charset="0"/>
              </a:rPr>
              <a:t>Contents of Chapter 19</a:t>
            </a:r>
          </a:p>
        </p:txBody>
      </p:sp>
      <p:sp>
        <p:nvSpPr>
          <p:cNvPr id="11266" name="Content Placeholder 2"/>
          <p:cNvSpPr>
            <a:spLocks noGrp="1"/>
          </p:cNvSpPr>
          <p:nvPr>
            <p:ph idx="1"/>
          </p:nvPr>
        </p:nvSpPr>
        <p:spPr>
          <a:xfrm>
            <a:off x="457200" y="1600200"/>
            <a:ext cx="8229600" cy="4892675"/>
          </a:xfrm>
        </p:spPr>
        <p:txBody>
          <a:bodyPr/>
          <a:lstStyle/>
          <a:p>
            <a:pPr>
              <a:spcBef>
                <a:spcPct val="50000"/>
              </a:spcBef>
              <a:buFontTx/>
              <a:buChar char="•"/>
            </a:pPr>
            <a:r>
              <a:rPr lang="en-US" i="1" smtClean="0">
                <a:latin typeface="Times New Roman" pitchFamily="18" charset="0"/>
                <a:cs typeface="Times New Roman" pitchFamily="18" charset="0"/>
              </a:rPr>
              <a:t>RC</a:t>
            </a:r>
            <a:r>
              <a:rPr lang="en-US" smtClean="0">
                <a:latin typeface="Times New Roman" pitchFamily="18" charset="0"/>
                <a:cs typeface="Times New Roman" pitchFamily="18" charset="0"/>
              </a:rPr>
              <a:t> Circuits—Resistor and Capacitor in Series</a:t>
            </a:r>
          </a:p>
          <a:p>
            <a:pPr>
              <a:spcBef>
                <a:spcPct val="50000"/>
              </a:spcBef>
              <a:buFontTx/>
              <a:buChar char="•"/>
            </a:pPr>
            <a:r>
              <a:rPr lang="en-US" smtClean="0">
                <a:latin typeface="Times New Roman" pitchFamily="18" charset="0"/>
                <a:cs typeface="Times New Roman" pitchFamily="18" charset="0"/>
              </a:rPr>
              <a:t>Electric Hazards</a:t>
            </a:r>
          </a:p>
          <a:p>
            <a:pPr>
              <a:spcBef>
                <a:spcPct val="50000"/>
              </a:spcBef>
              <a:buFontTx/>
              <a:buChar char="•"/>
            </a:pPr>
            <a:r>
              <a:rPr lang="en-US" smtClean="0">
                <a:latin typeface="Times New Roman" pitchFamily="18" charset="0"/>
                <a:cs typeface="Times New Roman" pitchFamily="18" charset="0"/>
              </a:rPr>
              <a:t>Ammeters and Voltmeters—Measurement Affects the Quantity Being Measured</a:t>
            </a:r>
          </a:p>
        </p:txBody>
      </p:sp>
      <p:sp>
        <p:nvSpPr>
          <p:cNvPr id="11267"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 2014 Pearson Education, Inc.</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a:spcBef>
                <a:spcPct val="50000"/>
              </a:spcBef>
            </a:pPr>
            <a:r>
              <a:rPr lang="en-US" smtClean="0">
                <a:latin typeface="Times New Roman" pitchFamily="18" charset="0"/>
                <a:cs typeface="Times New Roman" pitchFamily="18" charset="0"/>
              </a:rPr>
              <a:t>Summary of Chapter 19</a:t>
            </a:r>
          </a:p>
        </p:txBody>
      </p:sp>
      <p:sp>
        <p:nvSpPr>
          <p:cNvPr id="48130" name="Content Placeholder 2"/>
          <p:cNvSpPr>
            <a:spLocks noGrp="1"/>
          </p:cNvSpPr>
          <p:nvPr>
            <p:ph idx="1"/>
          </p:nvPr>
        </p:nvSpPr>
        <p:spPr/>
        <p:txBody>
          <a:bodyPr/>
          <a:lstStyle/>
          <a:p>
            <a:pPr>
              <a:spcBef>
                <a:spcPct val="50000"/>
              </a:spcBef>
              <a:buFontTx/>
              <a:buChar char="•"/>
            </a:pPr>
            <a:r>
              <a:rPr lang="en-US" smtClean="0">
                <a:latin typeface="Times New Roman" pitchFamily="18" charset="0"/>
                <a:cs typeface="Times New Roman" pitchFamily="18" charset="0"/>
              </a:rPr>
              <a:t>RC circuit has a characteristic time constant:</a:t>
            </a:r>
          </a:p>
          <a:p>
            <a:pPr>
              <a:spcBef>
                <a:spcPct val="50000"/>
              </a:spcBef>
              <a:buFontTx/>
              <a:buChar char="•"/>
            </a:pPr>
            <a:endParaRPr lang="en-US" smtClean="0">
              <a:latin typeface="Times New Roman" pitchFamily="18" charset="0"/>
              <a:cs typeface="Times New Roman" pitchFamily="18" charset="0"/>
            </a:endParaRPr>
          </a:p>
          <a:p>
            <a:pPr>
              <a:spcBef>
                <a:spcPct val="50000"/>
              </a:spcBef>
              <a:buFontTx/>
              <a:buChar char="•"/>
            </a:pPr>
            <a:r>
              <a:rPr lang="en-US" smtClean="0">
                <a:latin typeface="Times New Roman" pitchFamily="18" charset="0"/>
                <a:cs typeface="Times New Roman" pitchFamily="18" charset="0"/>
              </a:rPr>
              <a:t>To avoid shocks, don</a:t>
            </a:r>
            <a:r>
              <a:rPr lang="en-US" altLang="ja-JP" smtClean="0">
                <a:latin typeface="Times New Roman" pitchFamily="18" charset="0"/>
                <a:cs typeface="Times New Roman" pitchFamily="18" charset="0"/>
              </a:rPr>
              <a:t>’</a:t>
            </a:r>
            <a:r>
              <a:rPr lang="en-US" smtClean="0">
                <a:latin typeface="Times New Roman" pitchFamily="18" charset="0"/>
                <a:cs typeface="Times New Roman" pitchFamily="18" charset="0"/>
              </a:rPr>
              <a:t>t allow your body to become part of a complete circuit</a:t>
            </a:r>
          </a:p>
          <a:p>
            <a:pPr>
              <a:spcBef>
                <a:spcPct val="50000"/>
              </a:spcBef>
              <a:buFontTx/>
              <a:buChar char="•"/>
            </a:pPr>
            <a:r>
              <a:rPr lang="en-US" smtClean="0">
                <a:latin typeface="Times New Roman" pitchFamily="18" charset="0"/>
                <a:cs typeface="Times New Roman" pitchFamily="18" charset="0"/>
              </a:rPr>
              <a:t>Ammeter: measures current</a:t>
            </a:r>
          </a:p>
          <a:p>
            <a:pPr>
              <a:spcBef>
                <a:spcPct val="50000"/>
              </a:spcBef>
              <a:buFontTx/>
              <a:buChar char="•"/>
            </a:pPr>
            <a:r>
              <a:rPr lang="en-US" smtClean="0">
                <a:latin typeface="Times New Roman" pitchFamily="18" charset="0"/>
                <a:cs typeface="Times New Roman" pitchFamily="18" charset="0"/>
              </a:rPr>
              <a:t>Voltmeter: measures voltage</a:t>
            </a:r>
          </a:p>
        </p:txBody>
      </p:sp>
      <p:sp>
        <p:nvSpPr>
          <p:cNvPr id="48131"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 2014 Pearson Education, Inc.</a:t>
            </a:r>
          </a:p>
        </p:txBody>
      </p:sp>
      <p:pic>
        <p:nvPicPr>
          <p:cNvPr id="48132" name="Picture 4" descr="19_KeyEquation_07C.jpg"/>
          <p:cNvPicPr>
            <a:picLocks noChangeAspect="1"/>
          </p:cNvPicPr>
          <p:nvPr/>
        </p:nvPicPr>
        <p:blipFill>
          <a:blip r:embed="rId2"/>
          <a:srcRect t="-2" r="85741" b="39713"/>
          <a:stretch>
            <a:fillRect/>
          </a:stretch>
        </p:blipFill>
        <p:spPr bwMode="auto">
          <a:xfrm>
            <a:off x="3962400" y="2362200"/>
            <a:ext cx="1219200" cy="2984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a:spcBef>
                <a:spcPct val="50000"/>
              </a:spcBef>
            </a:pPr>
            <a:r>
              <a:rPr lang="en-US" smtClean="0">
                <a:latin typeface="Times New Roman" pitchFamily="18" charset="0"/>
                <a:cs typeface="Times New Roman" pitchFamily="18" charset="0"/>
              </a:rPr>
              <a:t>19-1 EMF and Terminal Voltage</a:t>
            </a:r>
          </a:p>
        </p:txBody>
      </p:sp>
      <p:sp>
        <p:nvSpPr>
          <p:cNvPr id="12290" name="Content Placeholder 2"/>
          <p:cNvSpPr>
            <a:spLocks noGrp="1"/>
          </p:cNvSpPr>
          <p:nvPr>
            <p:ph idx="1"/>
          </p:nvPr>
        </p:nvSpPr>
        <p:spPr/>
        <p:txBody>
          <a:bodyPr/>
          <a:lstStyle/>
          <a:p>
            <a:pPr marL="0" indent="0">
              <a:spcBef>
                <a:spcPct val="50000"/>
              </a:spcBef>
              <a:buFont typeface="Arial" charset="0"/>
              <a:buNone/>
            </a:pPr>
            <a:r>
              <a:rPr lang="en-US" smtClean="0">
                <a:latin typeface="Times New Roman" pitchFamily="18" charset="0"/>
                <a:cs typeface="Times New Roman" pitchFamily="18" charset="0"/>
              </a:rPr>
              <a:t>Electric circuit needs battery or generator to produce current—these are called sources of emf.</a:t>
            </a:r>
          </a:p>
          <a:p>
            <a:pPr marL="0" indent="0">
              <a:spcBef>
                <a:spcPct val="50000"/>
              </a:spcBef>
              <a:buFont typeface="Arial" charset="0"/>
              <a:buNone/>
            </a:pPr>
            <a:r>
              <a:rPr lang="en-US" smtClean="0">
                <a:latin typeface="Times New Roman" pitchFamily="18" charset="0"/>
                <a:cs typeface="Times New Roman" pitchFamily="18" charset="0"/>
              </a:rPr>
              <a:t>Battery is a nearly constant voltage source, but does have a small internal resistance, which reduces the actual voltage from the ideal emf:</a:t>
            </a:r>
          </a:p>
        </p:txBody>
      </p:sp>
      <p:sp>
        <p:nvSpPr>
          <p:cNvPr id="12291"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 2014 Pearson Education, Inc.</a:t>
            </a:r>
          </a:p>
        </p:txBody>
      </p:sp>
      <p:pic>
        <p:nvPicPr>
          <p:cNvPr id="12292" name="Picture 4" descr="19_KeyEquation_01.jpg"/>
          <p:cNvPicPr>
            <a:picLocks noChangeAspect="1"/>
          </p:cNvPicPr>
          <p:nvPr/>
        </p:nvPicPr>
        <p:blipFill>
          <a:blip r:embed="rId2"/>
          <a:srcRect r="76694" b="30159"/>
          <a:stretch>
            <a:fillRect/>
          </a:stretch>
        </p:blipFill>
        <p:spPr bwMode="auto">
          <a:xfrm>
            <a:off x="3594100" y="4291013"/>
            <a:ext cx="1992313" cy="357187"/>
          </a:xfrm>
          <a:prstGeom prst="rect">
            <a:avLst/>
          </a:prstGeom>
          <a:noFill/>
          <a:ln w="9525">
            <a:noFill/>
            <a:miter lim="800000"/>
            <a:headEnd/>
            <a:tailEnd/>
          </a:ln>
        </p:spPr>
      </p:pic>
      <p:sp>
        <p:nvSpPr>
          <p:cNvPr id="12293" name="TextBox 5"/>
          <p:cNvSpPr txBox="1">
            <a:spLocks noChangeArrowheads="1"/>
          </p:cNvSpPr>
          <p:nvPr/>
        </p:nvSpPr>
        <p:spPr bwMode="auto">
          <a:xfrm>
            <a:off x="6007100" y="4265613"/>
            <a:ext cx="762000" cy="369887"/>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rPr>
              <a:t>(19-1)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pPr>
              <a:spcBef>
                <a:spcPct val="50000"/>
              </a:spcBef>
            </a:pPr>
            <a:r>
              <a:rPr lang="en-US" smtClean="0">
                <a:latin typeface="Times New Roman" pitchFamily="18" charset="0"/>
                <a:cs typeface="Times New Roman" pitchFamily="18" charset="0"/>
              </a:rPr>
              <a:t>19-1 EMF and Terminal Voltage</a:t>
            </a:r>
          </a:p>
        </p:txBody>
      </p:sp>
      <p:sp>
        <p:nvSpPr>
          <p:cNvPr id="13314" name="Content Placeholder 2"/>
          <p:cNvSpPr>
            <a:spLocks noGrp="1"/>
          </p:cNvSpPr>
          <p:nvPr>
            <p:ph idx="1"/>
          </p:nvPr>
        </p:nvSpPr>
        <p:spPr/>
        <p:txBody>
          <a:bodyPr/>
          <a:lstStyle/>
          <a:p>
            <a:pPr marL="0" indent="0">
              <a:spcBef>
                <a:spcPct val="50000"/>
              </a:spcBef>
              <a:buFont typeface="Arial" charset="0"/>
              <a:buNone/>
            </a:pPr>
            <a:r>
              <a:rPr lang="en-US" smtClean="0">
                <a:latin typeface="Times New Roman" pitchFamily="18" charset="0"/>
                <a:cs typeface="Times New Roman" pitchFamily="18" charset="0"/>
              </a:rPr>
              <a:t>This resistance behaves as though it were in series with the emf.</a:t>
            </a:r>
          </a:p>
        </p:txBody>
      </p:sp>
      <p:sp>
        <p:nvSpPr>
          <p:cNvPr id="13315"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 2014 Pearson Education, Inc.</a:t>
            </a:r>
          </a:p>
        </p:txBody>
      </p:sp>
      <p:pic>
        <p:nvPicPr>
          <p:cNvPr id="13316" name="Picture 4" descr="19_01_Figure.jpg"/>
          <p:cNvPicPr>
            <a:picLocks noChangeAspect="1"/>
          </p:cNvPicPr>
          <p:nvPr/>
        </p:nvPicPr>
        <p:blipFill>
          <a:blip r:embed="rId2"/>
          <a:srcRect b="4623"/>
          <a:stretch>
            <a:fillRect/>
          </a:stretch>
        </p:blipFill>
        <p:spPr bwMode="auto">
          <a:xfrm>
            <a:off x="2589213" y="2566988"/>
            <a:ext cx="3981450" cy="373221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a:spcBef>
                <a:spcPct val="50000"/>
              </a:spcBef>
            </a:pPr>
            <a:r>
              <a:rPr lang="en-US" smtClean="0">
                <a:latin typeface="Times New Roman" pitchFamily="18" charset="0"/>
                <a:cs typeface="Times New Roman" pitchFamily="18" charset="0"/>
              </a:rPr>
              <a:t>19-2 Resistors in Series and in Parallel</a:t>
            </a:r>
          </a:p>
        </p:txBody>
      </p:sp>
      <p:sp>
        <p:nvSpPr>
          <p:cNvPr id="14338" name="Content Placeholder 2"/>
          <p:cNvSpPr>
            <a:spLocks noGrp="1"/>
          </p:cNvSpPr>
          <p:nvPr>
            <p:ph idx="1"/>
          </p:nvPr>
        </p:nvSpPr>
        <p:spPr/>
        <p:txBody>
          <a:bodyPr/>
          <a:lstStyle/>
          <a:p>
            <a:pPr marL="0" indent="0">
              <a:spcBef>
                <a:spcPct val="50000"/>
              </a:spcBef>
              <a:buFont typeface="Arial" charset="0"/>
              <a:buNone/>
            </a:pPr>
            <a:r>
              <a:rPr lang="en-US" smtClean="0">
                <a:latin typeface="Times New Roman" pitchFamily="18" charset="0"/>
                <a:cs typeface="Times New Roman" pitchFamily="18" charset="0"/>
              </a:rPr>
              <a:t>A series connection has a single path from the battery, through each circuit element in turn, then back to the battery.</a:t>
            </a:r>
          </a:p>
        </p:txBody>
      </p:sp>
      <p:sp>
        <p:nvSpPr>
          <p:cNvPr id="14339"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 2014 Pearson Education, Inc.</a:t>
            </a:r>
          </a:p>
        </p:txBody>
      </p:sp>
      <p:pic>
        <p:nvPicPr>
          <p:cNvPr id="14340" name="Picture 4" descr="19_03_FigureA.jpg"/>
          <p:cNvPicPr>
            <a:picLocks noChangeAspect="1"/>
          </p:cNvPicPr>
          <p:nvPr/>
        </p:nvPicPr>
        <p:blipFill>
          <a:blip r:embed="rId2"/>
          <a:srcRect b="7355"/>
          <a:stretch>
            <a:fillRect/>
          </a:stretch>
        </p:blipFill>
        <p:spPr bwMode="auto">
          <a:xfrm>
            <a:off x="2135188" y="3276600"/>
            <a:ext cx="4889500" cy="24511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a:spcBef>
                <a:spcPct val="50000"/>
              </a:spcBef>
            </a:pPr>
            <a:r>
              <a:rPr lang="en-US" smtClean="0">
                <a:latin typeface="Times New Roman" pitchFamily="18" charset="0"/>
                <a:cs typeface="Times New Roman" pitchFamily="18" charset="0"/>
              </a:rPr>
              <a:t>19-2 Resistors in Series and in Parallel</a:t>
            </a:r>
          </a:p>
        </p:txBody>
      </p:sp>
      <p:sp>
        <p:nvSpPr>
          <p:cNvPr id="15362" name="Content Placeholder 2"/>
          <p:cNvSpPr>
            <a:spLocks noGrp="1"/>
          </p:cNvSpPr>
          <p:nvPr>
            <p:ph idx="1"/>
          </p:nvPr>
        </p:nvSpPr>
        <p:spPr/>
        <p:txBody>
          <a:bodyPr/>
          <a:lstStyle/>
          <a:p>
            <a:pPr marL="0" indent="0">
              <a:spcBef>
                <a:spcPct val="50000"/>
              </a:spcBef>
              <a:buFont typeface="Arial" charset="0"/>
              <a:buNone/>
            </a:pPr>
            <a:r>
              <a:rPr lang="en-US" smtClean="0">
                <a:latin typeface="Times New Roman" pitchFamily="18" charset="0"/>
                <a:cs typeface="Times New Roman" pitchFamily="18" charset="0"/>
              </a:rPr>
              <a:t>The current through each resistor is the same; the voltage depends on the resistance. The sum of the voltage drops across the resistors equals the battery voltage.</a:t>
            </a:r>
          </a:p>
        </p:txBody>
      </p:sp>
      <p:sp>
        <p:nvSpPr>
          <p:cNvPr id="15363"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 2014 Pearson Education, Inc.</a:t>
            </a:r>
          </a:p>
        </p:txBody>
      </p:sp>
      <p:pic>
        <p:nvPicPr>
          <p:cNvPr id="15364" name="Picture 4" descr="19_KeyEquation_02.jpg"/>
          <p:cNvPicPr>
            <a:picLocks noChangeAspect="1"/>
          </p:cNvPicPr>
          <p:nvPr/>
        </p:nvPicPr>
        <p:blipFill>
          <a:blip r:embed="rId2"/>
          <a:srcRect t="2" r="37589" b="27678"/>
          <a:stretch>
            <a:fillRect/>
          </a:stretch>
        </p:blipFill>
        <p:spPr bwMode="auto">
          <a:xfrm>
            <a:off x="1912938" y="3576638"/>
            <a:ext cx="5334000" cy="371475"/>
          </a:xfrm>
          <a:prstGeom prst="rect">
            <a:avLst/>
          </a:prstGeom>
          <a:noFill/>
          <a:ln w="9525">
            <a:noFill/>
            <a:miter lim="800000"/>
            <a:headEnd/>
            <a:tailEnd/>
          </a:ln>
        </p:spPr>
      </p:pic>
      <p:sp>
        <p:nvSpPr>
          <p:cNvPr id="15365" name="TextBox 5"/>
          <p:cNvSpPr txBox="1">
            <a:spLocks noChangeArrowheads="1"/>
          </p:cNvSpPr>
          <p:nvPr/>
        </p:nvSpPr>
        <p:spPr bwMode="auto">
          <a:xfrm>
            <a:off x="7543800" y="3530600"/>
            <a:ext cx="762000" cy="369888"/>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rPr>
              <a:t>(19-2)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a:spcBef>
                <a:spcPct val="50000"/>
              </a:spcBef>
            </a:pPr>
            <a:r>
              <a:rPr lang="en-US" smtClean="0">
                <a:latin typeface="Times New Roman" pitchFamily="18" charset="0"/>
                <a:cs typeface="Times New Roman" pitchFamily="18" charset="0"/>
              </a:rPr>
              <a:t>19-2 Resistors in Series and in Parallel</a:t>
            </a:r>
          </a:p>
        </p:txBody>
      </p:sp>
      <p:sp>
        <p:nvSpPr>
          <p:cNvPr id="16386" name="Content Placeholder 2"/>
          <p:cNvSpPr>
            <a:spLocks noGrp="1"/>
          </p:cNvSpPr>
          <p:nvPr>
            <p:ph idx="1"/>
          </p:nvPr>
        </p:nvSpPr>
        <p:spPr/>
        <p:txBody>
          <a:bodyPr/>
          <a:lstStyle/>
          <a:p>
            <a:pPr marL="0" indent="0">
              <a:spcBef>
                <a:spcPct val="50000"/>
              </a:spcBef>
              <a:buFont typeface="Arial" charset="0"/>
              <a:buNone/>
            </a:pPr>
            <a:r>
              <a:rPr lang="en-US" smtClean="0">
                <a:latin typeface="Times New Roman" pitchFamily="18" charset="0"/>
                <a:cs typeface="Times New Roman" pitchFamily="18" charset="0"/>
              </a:rPr>
              <a:t>From this we get the equivalent resistance (that single resistance that gives the same current in the circuit).</a:t>
            </a:r>
          </a:p>
        </p:txBody>
      </p:sp>
      <p:sp>
        <p:nvSpPr>
          <p:cNvPr id="16387"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 2014 Pearson Education, Inc.</a:t>
            </a:r>
          </a:p>
        </p:txBody>
      </p:sp>
      <p:pic>
        <p:nvPicPr>
          <p:cNvPr id="16388" name="Picture 4" descr="19_03_FigureC.jpg"/>
          <p:cNvPicPr>
            <a:picLocks noChangeAspect="1"/>
          </p:cNvPicPr>
          <p:nvPr/>
        </p:nvPicPr>
        <p:blipFill>
          <a:blip r:embed="rId2"/>
          <a:srcRect b="7082"/>
          <a:stretch>
            <a:fillRect/>
          </a:stretch>
        </p:blipFill>
        <p:spPr bwMode="auto">
          <a:xfrm>
            <a:off x="3132138" y="4191000"/>
            <a:ext cx="2895600" cy="2163763"/>
          </a:xfrm>
          <a:prstGeom prst="rect">
            <a:avLst/>
          </a:prstGeom>
          <a:noFill/>
          <a:ln w="9525">
            <a:noFill/>
            <a:miter lim="800000"/>
            <a:headEnd/>
            <a:tailEnd/>
          </a:ln>
        </p:spPr>
      </p:pic>
      <p:pic>
        <p:nvPicPr>
          <p:cNvPr id="16389" name="Picture 5" descr="19_KeyEquation_03.jpg"/>
          <p:cNvPicPr>
            <a:picLocks noChangeAspect="1"/>
          </p:cNvPicPr>
          <p:nvPr/>
        </p:nvPicPr>
        <p:blipFill>
          <a:blip r:embed="rId3"/>
          <a:srcRect r="61810" b="19316"/>
          <a:stretch>
            <a:fillRect/>
          </a:stretch>
        </p:blipFill>
        <p:spPr bwMode="auto">
          <a:xfrm>
            <a:off x="2947988" y="2717800"/>
            <a:ext cx="3263900" cy="635000"/>
          </a:xfrm>
          <a:prstGeom prst="rect">
            <a:avLst/>
          </a:prstGeom>
          <a:noFill/>
          <a:ln w="9525">
            <a:noFill/>
            <a:miter lim="800000"/>
            <a:headEnd/>
            <a:tailEnd/>
          </a:ln>
        </p:spPr>
      </p:pic>
      <p:sp>
        <p:nvSpPr>
          <p:cNvPr id="16390" name="TextBox 6"/>
          <p:cNvSpPr txBox="1">
            <a:spLocks noChangeArrowheads="1"/>
          </p:cNvSpPr>
          <p:nvPr/>
        </p:nvSpPr>
        <p:spPr bwMode="auto">
          <a:xfrm>
            <a:off x="7086600" y="2832100"/>
            <a:ext cx="762000" cy="369888"/>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rPr>
              <a:t>(19-3)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3378</TotalTime>
  <Words>1123</Words>
  <Application>Microsoft Macintosh PowerPoint</Application>
  <PresentationFormat>On-screen Show (4:3)</PresentationFormat>
  <Paragraphs>158</Paragraphs>
  <Slides>40</Slides>
  <Notes>0</Notes>
  <HiddenSlides>0</HiddenSlides>
  <MMClips>0</MMClips>
  <ScaleCrop>false</ScaleCrop>
  <HeadingPairs>
    <vt:vector size="6" baseType="variant">
      <vt:variant>
        <vt:lpstr>Fonts Used</vt:lpstr>
      </vt:variant>
      <vt:variant>
        <vt:i4>4</vt:i4>
      </vt:variant>
      <vt:variant>
        <vt:lpstr>Design Template</vt:lpstr>
      </vt:variant>
      <vt:variant>
        <vt:i4>4</vt:i4>
      </vt:variant>
      <vt:variant>
        <vt:lpstr>Slide Titles</vt:lpstr>
      </vt:variant>
      <vt:variant>
        <vt:i4>40</vt:i4>
      </vt:variant>
    </vt:vector>
  </HeadingPairs>
  <TitlesOfParts>
    <vt:vector size="48" baseType="lpstr">
      <vt:lpstr>Arial</vt:lpstr>
      <vt:lpstr>Times New Roman</vt:lpstr>
      <vt:lpstr>Calibri</vt:lpstr>
      <vt:lpstr>ＭＳ Ｐゴシック</vt:lpstr>
      <vt:lpstr>Office Theme</vt:lpstr>
      <vt:lpstr>Office Theme</vt:lpstr>
      <vt:lpstr>Office Theme</vt:lpstr>
      <vt:lpstr>Office Theme</vt:lpstr>
      <vt:lpstr>Slide 1</vt:lpstr>
      <vt:lpstr>Chapter 19 DC Circuits</vt:lpstr>
      <vt:lpstr>Contents of Chapter 19</vt:lpstr>
      <vt:lpstr>Contents of Chapter 19</vt:lpstr>
      <vt:lpstr>19-1 EMF and Terminal Voltage</vt:lpstr>
      <vt:lpstr>19-1 EMF and Terminal Voltage</vt:lpstr>
      <vt:lpstr>19-2 Resistors in Series and in Parallel</vt:lpstr>
      <vt:lpstr>19-2 Resistors in Series and in Parallel</vt:lpstr>
      <vt:lpstr>19-2 Resistors in Series and in Parallel</vt:lpstr>
      <vt:lpstr>19-2 Resistors in Series and in Parallel</vt:lpstr>
      <vt:lpstr>19-2 Resistors in Series and in Parallel</vt:lpstr>
      <vt:lpstr>19-2 Resistors in Series and in Parallel</vt:lpstr>
      <vt:lpstr>19-2 Resistors in Series and in Parallel</vt:lpstr>
      <vt:lpstr>19-3 Kirchhoff’s Rules</vt:lpstr>
      <vt:lpstr>19-3 Kirchhoff’s Rules</vt:lpstr>
      <vt:lpstr>19-3 Kirchhoff’s Rules</vt:lpstr>
      <vt:lpstr>19-3 Kirchhoff’s Rules</vt:lpstr>
      <vt:lpstr>19-4 EMFs in Series and in Parallel; Charging a Battery</vt:lpstr>
      <vt:lpstr>19-4 EMFs in Series and in Parallel; Charging a Battery</vt:lpstr>
      <vt:lpstr>19-4 EMFs in Series and in Parallel; Charging a Battery</vt:lpstr>
      <vt:lpstr>19-5 Circuits Containing Capacitors in Series and in Parallel</vt:lpstr>
      <vt:lpstr>19-5 Circuits Containing Capacitors in Series and in Parallel</vt:lpstr>
      <vt:lpstr>19-5 Circuits Containing Capacitors in Series and in Parallel</vt:lpstr>
      <vt:lpstr>19-5 Circuits Containing Capacitors in Series and in Parallel</vt:lpstr>
      <vt:lpstr>19-6 RC Circuits—Resistor and Capacitor in Series</vt:lpstr>
      <vt:lpstr>19-6 RC Circuits—Resistor and Capacitor in Series</vt:lpstr>
      <vt:lpstr>19-6 RC Circuits—Resistor and Capacitor in Series</vt:lpstr>
      <vt:lpstr>19-6 RC Circuits—Resistor and Capacitor in Series</vt:lpstr>
      <vt:lpstr>19-7 Electric Hazards</vt:lpstr>
      <vt:lpstr>19-7 Electric Hazards</vt:lpstr>
      <vt:lpstr>19-7 Electric Hazards</vt:lpstr>
      <vt:lpstr>19-7 Electric Hazards</vt:lpstr>
      <vt:lpstr>19-8 Ammeters and Voltmeters—Measurement Affects the Quantity Being Measured</vt:lpstr>
      <vt:lpstr>19-8 Ammeters and Voltmeters—Measurement Affects the Quantity Being Measured</vt:lpstr>
      <vt:lpstr>19-8 Ammeters and Voltmeters—Measurement Affects the Quantity Being Measured</vt:lpstr>
      <vt:lpstr>19-8 Ammeters and Voltmeters—Measurement Affects the Quantity Being Measured</vt:lpstr>
      <vt:lpstr>Summary of Chapter 19</vt:lpstr>
      <vt:lpstr>Summary of Chapter 19</vt:lpstr>
      <vt:lpstr>Summary of Chapter 19</vt:lpstr>
      <vt:lpstr>Summary of Chapter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PIT Magnus</dc:creator>
  <cp:lastModifiedBy>Jennifer Hastings</cp:lastModifiedBy>
  <cp:revision>113</cp:revision>
  <dcterms:created xsi:type="dcterms:W3CDTF">2013-06-27T17:53:05Z</dcterms:created>
  <dcterms:modified xsi:type="dcterms:W3CDTF">2013-08-14T13:46:14Z</dcterms:modified>
</cp:coreProperties>
</file>