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1"/>
  </p:notesMasterIdLst>
  <p:handoutMasterIdLst>
    <p:handoutMasterId r:id="rId52"/>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Objects="1" showGuides="1">
      <p:cViewPr>
        <p:scale>
          <a:sx n="100" d="100"/>
          <a:sy n="100" d="100"/>
        </p:scale>
        <p:origin x="-896" y="-248"/>
      </p:cViewPr>
      <p:guideLst>
        <p:guide orient="horz" pos="1320"/>
        <p:guide pos="2885"/>
      </p:guideLst>
    </p:cSldViewPr>
  </p:slideViewPr>
  <p:notesTextViewPr>
    <p:cViewPr>
      <p:scale>
        <a:sx n="100" d="100"/>
        <a:sy n="100" d="100"/>
      </p:scale>
      <p:origin x="0" y="0"/>
    </p:cViewPr>
  </p:notesTextViewPr>
  <p:sorterViewPr>
    <p:cViewPr>
      <p:scale>
        <a:sx n="66" d="100"/>
        <a:sy n="66" d="100"/>
      </p:scale>
      <p:origin x="0" y="16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handoutMaster" Target="handoutMasters/handout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5D1D7F-BEF4-F74A-B3F6-6E7418964607}" type="datetimeFigureOut">
              <a:rPr lang="en-US" smtClean="0"/>
              <a:t>7/24/13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F82B16C-7274-334A-996B-CA561F6DF98B}" type="slidenum">
              <a:rPr lang="en-US" smtClean="0"/>
              <a:t>‹#›</a:t>
            </a:fld>
            <a:endParaRPr lang="en-US"/>
          </a:p>
        </p:txBody>
      </p:sp>
    </p:spTree>
    <p:extLst>
      <p:ext uri="{BB962C8B-B14F-4D97-AF65-F5344CB8AC3E}">
        <p14:creationId xmlns:p14="http://schemas.microsoft.com/office/powerpoint/2010/main" val="24132781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C5E413-25C5-4E4D-8200-B97DECC82E12}" type="datetimeFigureOut">
              <a:rPr lang="en-US" smtClean="0"/>
              <a:t>7/24/13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7251D-510C-254B-94D9-4B97D2E59A72}" type="slidenum">
              <a:rPr lang="en-US" smtClean="0"/>
              <a:t>‹#›</a:t>
            </a:fld>
            <a:endParaRPr lang="en-US"/>
          </a:p>
        </p:txBody>
      </p:sp>
    </p:spTree>
    <p:extLst>
      <p:ext uri="{BB962C8B-B14F-4D97-AF65-F5344CB8AC3E}">
        <p14:creationId xmlns:p14="http://schemas.microsoft.com/office/powerpoint/2010/main" val="48622627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12" name="TextBox 11"/>
          <p:cNvSpPr txBox="1"/>
          <p:nvPr userDrawn="1"/>
        </p:nvSpPr>
        <p:spPr>
          <a:xfrm>
            <a:off x="1" y="4003414"/>
            <a:ext cx="9144000" cy="2723823"/>
          </a:xfrm>
          <a:prstGeom prst="rect">
            <a:avLst/>
          </a:prstGeom>
          <a:noFill/>
        </p:spPr>
        <p:txBody>
          <a:bodyPr wrap="square" rtlCol="0">
            <a:spAutoFit/>
          </a:bodyPr>
          <a:lstStyle/>
          <a:p>
            <a:pPr eaLnBrk="1" hangingPunct="1">
              <a:spcBef>
                <a:spcPct val="50000"/>
              </a:spcBef>
            </a:pPr>
            <a:r>
              <a:rPr lang="en-US" sz="1800" b="1" dirty="0" smtClean="0">
                <a:solidFill>
                  <a:srgbClr val="FF3300"/>
                </a:solidFill>
                <a:latin typeface="Arial" charset="0"/>
              </a:rPr>
              <a:t>© 2014 Pearson Education, Inc.</a:t>
            </a:r>
          </a:p>
          <a:p>
            <a:pPr eaLnBrk="1" hangingPunct="1">
              <a:spcBef>
                <a:spcPct val="50000"/>
              </a:spcBef>
            </a:pPr>
            <a:r>
              <a:rPr lang="en-US" sz="1800" b="1" dirty="0" smtClean="0">
                <a:solidFill>
                  <a:srgbClr val="FF3300"/>
                </a:solidFill>
                <a:latin typeface="Arial" charset="0"/>
              </a:rPr>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endParaRPr lang="en-US" dirty="0"/>
          </a:p>
        </p:txBody>
      </p:sp>
      <p:sp>
        <p:nvSpPr>
          <p:cNvPr id="13" name="TextBox 12"/>
          <p:cNvSpPr txBox="1"/>
          <p:nvPr userDrawn="1"/>
        </p:nvSpPr>
        <p:spPr>
          <a:xfrm>
            <a:off x="4572000" y="591902"/>
            <a:ext cx="4572000" cy="2308324"/>
          </a:xfrm>
          <a:prstGeom prst="rect">
            <a:avLst/>
          </a:prstGeom>
          <a:noFill/>
        </p:spPr>
        <p:txBody>
          <a:bodyPr wrap="square" rtlCol="0">
            <a:spAutoFit/>
          </a:bodyPr>
          <a:lstStyle/>
          <a:p>
            <a:pPr algn="ctr"/>
            <a:r>
              <a:rPr lang="en-US" sz="2400" b="1" dirty="0" smtClean="0">
                <a:latin typeface="+mj-lt"/>
                <a:cs typeface="Times New Roman"/>
              </a:rPr>
              <a:t>Lecture </a:t>
            </a:r>
            <a:r>
              <a:rPr lang="en-US" sz="2400" b="1" dirty="0" err="1" smtClean="0">
                <a:latin typeface="Arial"/>
                <a:cs typeface="Arial"/>
              </a:rPr>
              <a:t>PowerPoints</a:t>
            </a:r>
            <a:r>
              <a:rPr lang="en-US" sz="2400" b="1" dirty="0" smtClean="0">
                <a:latin typeface="Arial"/>
                <a:cs typeface="Arial"/>
              </a:rPr>
              <a:t/>
            </a:r>
            <a:br>
              <a:rPr lang="en-US" sz="2400" b="1" dirty="0" smtClean="0">
                <a:latin typeface="Arial"/>
                <a:cs typeface="Arial"/>
              </a:rPr>
            </a:br>
            <a:r>
              <a:rPr lang="en-US" sz="2400" b="1" dirty="0" smtClean="0">
                <a:latin typeface="Arial"/>
                <a:cs typeface="Arial"/>
              </a:rPr>
              <a:t/>
            </a:r>
            <a:br>
              <a:rPr lang="en-US" sz="2400" b="1" dirty="0" smtClean="0">
                <a:latin typeface="Arial"/>
                <a:cs typeface="Arial"/>
              </a:rPr>
            </a:br>
            <a:r>
              <a:rPr lang="en-US" sz="2400" b="1" dirty="0" smtClean="0">
                <a:latin typeface="Arial"/>
                <a:cs typeface="Arial"/>
              </a:rPr>
              <a:t>Chapter </a:t>
            </a:r>
            <a:r>
              <a:rPr lang="en-US" sz="2400" b="1" dirty="0" smtClean="0">
                <a:latin typeface="Arial"/>
                <a:cs typeface="Arial"/>
              </a:rPr>
              <a:t>23</a:t>
            </a:r>
            <a:r>
              <a:rPr lang="en-US" sz="2400" b="1" dirty="0" smtClean="0">
                <a:latin typeface="Arial"/>
                <a:cs typeface="Arial"/>
              </a:rPr>
              <a:t/>
            </a:r>
            <a:br>
              <a:rPr lang="en-US" sz="2400" b="1" dirty="0" smtClean="0">
                <a:latin typeface="Arial"/>
                <a:cs typeface="Arial"/>
              </a:rPr>
            </a:br>
            <a:r>
              <a:rPr lang="en-US" sz="2400" b="1" i="1" dirty="0" smtClean="0">
                <a:latin typeface="Arial"/>
                <a:cs typeface="Arial"/>
              </a:rPr>
              <a:t>Physics: Principles with Applications, 7</a:t>
            </a:r>
            <a:r>
              <a:rPr lang="en-US" sz="2400" b="1" i="1" baseline="30000" dirty="0" smtClean="0">
                <a:latin typeface="Arial"/>
                <a:cs typeface="Arial"/>
              </a:rPr>
              <a:t>th </a:t>
            </a:r>
            <a:r>
              <a:rPr lang="en-US" sz="2400" b="1" i="1" dirty="0" smtClean="0">
                <a:latin typeface="Arial"/>
                <a:cs typeface="Arial"/>
              </a:rPr>
              <a:t>edition</a:t>
            </a:r>
            <a:br>
              <a:rPr lang="en-US" sz="2400" b="1" i="1" dirty="0" smtClean="0">
                <a:latin typeface="Arial"/>
                <a:cs typeface="Arial"/>
              </a:rPr>
            </a:br>
            <a:r>
              <a:rPr lang="en-US" sz="2400" b="1" dirty="0" err="1" smtClean="0">
                <a:latin typeface="Arial"/>
                <a:cs typeface="Arial"/>
              </a:rPr>
              <a:t>Giancoli</a:t>
            </a:r>
            <a:endParaRPr lang="en-US" sz="2400" dirty="0">
              <a:latin typeface="Arial"/>
              <a:cs typeface="Arial"/>
            </a:endParaRPr>
          </a:p>
        </p:txBody>
      </p:sp>
      <p:pic>
        <p:nvPicPr>
          <p:cNvPr id="14" name="Picture 6" descr="GIAN5922_07_mrkt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68977" y="233363"/>
            <a:ext cx="2082800" cy="349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83893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 2014 Pearson Education, Inc.</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D5596FC-6415-4D42-9034-D3DBAE87A307}" type="slidenum">
              <a:rPr lang="en-US" smtClean="0"/>
              <a:t>‹#›</a:t>
            </a:fld>
            <a:endParaRPr lang="en-US"/>
          </a:p>
        </p:txBody>
      </p:sp>
    </p:spTree>
    <p:extLst>
      <p:ext uri="{BB962C8B-B14F-4D97-AF65-F5344CB8AC3E}">
        <p14:creationId xmlns:p14="http://schemas.microsoft.com/office/powerpoint/2010/main" val="1783088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0027" y="21110"/>
            <a:ext cx="7772400" cy="1362075"/>
          </a:xfrm>
        </p:spPr>
        <p:txBody>
          <a:bodyPr anchor="t">
            <a:noAutofit/>
          </a:bodyPr>
          <a:lstStyle>
            <a:lvl1pPr algn="ctr">
              <a:spcAft>
                <a:spcPts val="1200"/>
              </a:spcAft>
              <a:defRPr sz="4000" b="1" cap="none"/>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r>
              <a:rPr lang="en-US" smtClean="0"/>
              <a:t>© 2014 Pearson Education, Inc.</a:t>
            </a:r>
            <a:endParaRPr lang="en-US" dirty="0" smtClean="0"/>
          </a:p>
        </p:txBody>
      </p:sp>
      <p:sp>
        <p:nvSpPr>
          <p:cNvPr id="8" name="Picture Placeholder 7"/>
          <p:cNvSpPr>
            <a:spLocks noGrp="1"/>
          </p:cNvSpPr>
          <p:nvPr>
            <p:ph type="pic" sz="quarter" idx="11"/>
          </p:nvPr>
        </p:nvSpPr>
        <p:spPr>
          <a:xfrm>
            <a:off x="752640" y="2443163"/>
            <a:ext cx="7656513" cy="3960812"/>
          </a:xfrm>
        </p:spPr>
        <p:txBody>
          <a:bodyPr/>
          <a:lstStyle/>
          <a:p>
            <a:endParaRPr lang="en-US"/>
          </a:p>
        </p:txBody>
      </p:sp>
    </p:spTree>
    <p:extLst>
      <p:ext uri="{BB962C8B-B14F-4D97-AF65-F5344CB8AC3E}">
        <p14:creationId xmlns:p14="http://schemas.microsoft.com/office/powerpoint/2010/main" val="4257160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600"/>
            </a:lvl2pPr>
            <a:lvl3pPr>
              <a:defRPr sz="2400"/>
            </a:lvl3pPr>
            <a:lvl4pPr>
              <a:defRPr sz="2200"/>
            </a:lvl4pPr>
            <a:lvl5pPr>
              <a:defRPr sz="2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600"/>
            </a:lvl2pPr>
            <a:lvl3pPr>
              <a:defRPr sz="2400"/>
            </a:lvl3pPr>
            <a:lvl4pPr>
              <a:defRPr sz="2200"/>
            </a:lvl4pPr>
            <a:lvl5pPr>
              <a:defRPr sz="2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r>
              <a:rPr lang="en-US" smtClean="0"/>
              <a:t>© 2014 Pearson Education, Inc.</a:t>
            </a: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D5596FC-6415-4D42-9034-D3DBAE87A307}" type="slidenum">
              <a:rPr lang="en-US" smtClean="0"/>
              <a:t>‹#›</a:t>
            </a:fld>
            <a:endParaRPr lang="en-US"/>
          </a:p>
        </p:txBody>
      </p:sp>
    </p:spTree>
    <p:extLst>
      <p:ext uri="{BB962C8B-B14F-4D97-AF65-F5344CB8AC3E}">
        <p14:creationId xmlns:p14="http://schemas.microsoft.com/office/powerpoint/2010/main" val="35733909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6353"/>
            <a:ext cx="8229600" cy="1143000"/>
          </a:xfrm>
          <a:prstGeom prst="rect">
            <a:avLst/>
          </a:prstGeom>
        </p:spPr>
        <p:txBody>
          <a:bodyPr vert="horz" lIns="91440" tIns="45720" rIns="91440" bIns="45720" rtlCol="0" anchor="ctr" anchorCtr="1">
            <a:no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0" tIns="45720" rIns="9144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0" y="6492875"/>
            <a:ext cx="2443064" cy="365125"/>
          </a:xfrm>
          <a:prstGeom prst="rect">
            <a:avLst/>
          </a:prstGeom>
        </p:spPr>
        <p:txBody>
          <a:bodyPr vert="horz" lIns="91440" tIns="45720" rIns="91440" bIns="45720" rtlCol="0" anchor="ctr"/>
          <a:lstStyle>
            <a:lvl1pPr algn="l">
              <a:defRPr sz="1200">
                <a:solidFill>
                  <a:srgbClr val="000000"/>
                </a:solidFill>
              </a:defRPr>
            </a:lvl1pPr>
          </a:lstStyle>
          <a:p>
            <a:r>
              <a:rPr lang="en-US" smtClean="0"/>
              <a:t>© 2014 Pearson Education, Inc.</a:t>
            </a:r>
            <a:endParaRPr lang="en-US" dirty="0"/>
          </a:p>
        </p:txBody>
      </p:sp>
    </p:spTree>
    <p:extLst>
      <p:ext uri="{BB962C8B-B14F-4D97-AF65-F5344CB8AC3E}">
        <p14:creationId xmlns:p14="http://schemas.microsoft.com/office/powerpoint/2010/main" val="1772708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iming>
    <p:tnLst>
      <p:par>
        <p:cTn xmlns:p14="http://schemas.microsoft.com/office/powerpoint/2010/main" id="1" dur="indefinite" restart="never" nodeType="tmRoot"/>
      </p:par>
    </p:tnLst>
  </p:timing>
  <p:hf sldNum="0" hdr="0" ftr="0"/>
  <p:txStyles>
    <p:titleStyle>
      <a:lvl1pPr algn="ctr" defTabSz="457200" rtl="0" eaLnBrk="1" latinLnBrk="0" hangingPunct="1">
        <a:spcBef>
          <a:spcPct val="0"/>
        </a:spcBef>
        <a:spcAft>
          <a:spcPts val="0"/>
        </a:spcAft>
        <a:buNone/>
        <a:defRPr sz="3200" b="1" kern="1200">
          <a:solidFill>
            <a:schemeClr val="tx1"/>
          </a:solidFill>
          <a:latin typeface="Times New Roman"/>
          <a:ea typeface="+mj-ea"/>
          <a:cs typeface="Times New Roman"/>
        </a:defRPr>
      </a:lvl1pPr>
    </p:titleStyle>
    <p:bodyStyle>
      <a:lvl1pPr marL="301752" indent="-347472" algn="l" defTabSz="457200" rtl="0" eaLnBrk="1" latinLnBrk="0" hangingPunct="1">
        <a:spcBef>
          <a:spcPct val="20000"/>
        </a:spcBef>
        <a:buFont typeface="Arial"/>
        <a:buChar char="•"/>
        <a:defRPr sz="2800" kern="1200">
          <a:solidFill>
            <a:schemeClr val="tx1"/>
          </a:solidFill>
          <a:latin typeface="Times New Roman"/>
          <a:ea typeface="+mn-ea"/>
          <a:cs typeface="Times New Roman"/>
        </a:defRPr>
      </a:lvl1pPr>
      <a:lvl2pPr marL="742950" indent="-285750" algn="l" defTabSz="457200" rtl="0" eaLnBrk="1" latinLnBrk="0" hangingPunct="1">
        <a:spcBef>
          <a:spcPct val="20000"/>
        </a:spcBef>
        <a:buFont typeface="Arial"/>
        <a:buChar char="–"/>
        <a:defRPr sz="2600" kern="1200">
          <a:solidFill>
            <a:schemeClr val="tx1"/>
          </a:solidFill>
          <a:latin typeface="Times New Roman"/>
          <a:ea typeface="+mn-ea"/>
          <a:cs typeface="Times New Roman"/>
        </a:defRPr>
      </a:lvl2pPr>
      <a:lvl3pPr marL="1143000" indent="-228600" algn="l" defTabSz="457200" rtl="0" eaLnBrk="1" latinLnBrk="0" hangingPunct="1">
        <a:spcBef>
          <a:spcPct val="20000"/>
        </a:spcBef>
        <a:buFont typeface="Arial"/>
        <a:buChar char="•"/>
        <a:defRPr sz="2400" kern="1200">
          <a:solidFill>
            <a:schemeClr val="tx1"/>
          </a:solidFill>
          <a:latin typeface="Times New Roman"/>
          <a:ea typeface="+mn-ea"/>
          <a:cs typeface="Times New Roman"/>
        </a:defRPr>
      </a:lvl3pPr>
      <a:lvl4pPr marL="1600200" indent="-228600" algn="l" defTabSz="457200" rtl="0" eaLnBrk="1" latinLnBrk="0" hangingPunct="1">
        <a:spcBef>
          <a:spcPct val="20000"/>
        </a:spcBef>
        <a:buFont typeface="Arial"/>
        <a:buChar char="–"/>
        <a:defRPr sz="2200" kern="1200">
          <a:solidFill>
            <a:schemeClr val="tx1"/>
          </a:solidFill>
          <a:latin typeface="Times New Roman"/>
          <a:ea typeface="+mn-ea"/>
          <a:cs typeface="Times New Roman"/>
        </a:defRPr>
      </a:lvl4pPr>
      <a:lvl5pPr marL="2057400" indent="-228600" algn="l" defTabSz="457200" rtl="0" eaLnBrk="1" latinLnBrk="0" hangingPunct="1">
        <a:spcBef>
          <a:spcPct val="20000"/>
        </a:spcBef>
        <a:buFont typeface="Arial"/>
        <a:buChar char="»"/>
        <a:defRPr sz="22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 Id="rId3"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 Id="rId3" Type="http://schemas.openxmlformats.org/officeDocument/2006/relationships/image" Target="../media/image2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 Id="rId3" Type="http://schemas.openxmlformats.org/officeDocument/2006/relationships/image" Target="../media/image2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g"/><Relationship Id="rId3" Type="http://schemas.openxmlformats.org/officeDocument/2006/relationships/image" Target="../media/image30.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g"/><Relationship Id="rId3" Type="http://schemas.openxmlformats.org/officeDocument/2006/relationships/image" Target="../media/image32.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g"/><Relationship Id="rId3" Type="http://schemas.openxmlformats.org/officeDocument/2006/relationships/image" Target="../media/image42.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 Id="rId3" Type="http://schemas.openxmlformats.org/officeDocument/2006/relationships/image" Target="../media/image20.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 Id="rId3" Type="http://schemas.openxmlformats.org/officeDocument/2006/relationships/image" Target="../media/image16.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 Id="rId3" Type="http://schemas.openxmlformats.org/officeDocument/2006/relationships/image" Target="../media/image26.jpg"/></Relationships>
</file>

<file path=ppt/slides/_rels/slide49.xml.rels><?xml version="1.0" encoding="UTF-8" standalone="yes"?>
<Relationships xmlns="http://schemas.openxmlformats.org/package/2006/relationships"><Relationship Id="rId3" Type="http://schemas.openxmlformats.org/officeDocument/2006/relationships/image" Target="../media/image38.jpg"/><Relationship Id="rId4" Type="http://schemas.openxmlformats.org/officeDocument/2006/relationships/image" Target="../media/image39.jpg"/><Relationship Id="rId1" Type="http://schemas.openxmlformats.org/officeDocument/2006/relationships/slideLayout" Target="../slideLayouts/slideLayout2.xml"/><Relationship Id="rId2" Type="http://schemas.openxmlformats.org/officeDocument/2006/relationships/image" Target="../media/image3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982507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23-2 Reflection; Image </a:t>
            </a:r>
            <a:r>
              <a:rPr lang="en-US" dirty="0" smtClean="0">
                <a:latin typeface="Times New Roman" charset="0"/>
                <a:cs typeface="Times New Roman" charset="0"/>
              </a:rPr>
              <a:t>Formation</a:t>
            </a:r>
            <a:br>
              <a:rPr lang="en-US" dirty="0" smtClean="0">
                <a:latin typeface="Times New Roman" charset="0"/>
                <a:cs typeface="Times New Roman" charset="0"/>
              </a:rPr>
            </a:br>
            <a:r>
              <a:rPr lang="en-US" dirty="0" smtClean="0">
                <a:latin typeface="Times New Roman" charset="0"/>
                <a:cs typeface="Times New Roman" charset="0"/>
              </a:rPr>
              <a:t>by </a:t>
            </a:r>
            <a:r>
              <a:rPr lang="en-US" dirty="0">
                <a:latin typeface="Times New Roman" charset="0"/>
                <a:cs typeface="Times New Roman" charset="0"/>
              </a:rPr>
              <a:t>a Plane Mirror</a:t>
            </a:r>
            <a:endParaRPr lang="en-US" dirty="0">
              <a:latin typeface="Times New Roman" charset="0"/>
              <a:cs typeface="Times New Roman" charset="0"/>
            </a:endParaRP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This is called a virtual image, as the light does not go through it. The distance of the image from the mirror is equal to the distance of the object from the mirror.</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2689109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23-3 Formation of </a:t>
            </a:r>
            <a:r>
              <a:rPr lang="en-US" dirty="0" smtClean="0">
                <a:latin typeface="Times New Roman" charset="0"/>
                <a:cs typeface="Times New Roman" charset="0"/>
              </a:rPr>
              <a:t>Images</a:t>
            </a:r>
            <a:br>
              <a:rPr lang="en-US" dirty="0" smtClean="0">
                <a:latin typeface="Times New Roman" charset="0"/>
                <a:cs typeface="Times New Roman" charset="0"/>
              </a:rPr>
            </a:br>
            <a:r>
              <a:rPr lang="en-US" dirty="0" smtClean="0">
                <a:latin typeface="Times New Roman" charset="0"/>
                <a:cs typeface="Times New Roman" charset="0"/>
              </a:rPr>
              <a:t>by </a:t>
            </a:r>
            <a:r>
              <a:rPr lang="en-US" dirty="0">
                <a:latin typeface="Times New Roman" charset="0"/>
                <a:cs typeface="Times New Roman" charset="0"/>
              </a:rPr>
              <a:t>Spherical Mirrors</a:t>
            </a:r>
            <a:endParaRPr lang="en-US" dirty="0">
              <a:latin typeface="Times New Roman" charset="0"/>
              <a:cs typeface="Times New Roman" charset="0"/>
            </a:endParaRP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Spherical mirrors are shaped like sections of a sphere, and may be reflective on either the inside (concave) or outside (convex</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23_10_Figure.jpg"/>
          <p:cNvPicPr>
            <a:picLocks noChangeAspect="1"/>
          </p:cNvPicPr>
          <p:nvPr/>
        </p:nvPicPr>
        <p:blipFill rotWithShape="1">
          <a:blip r:embed="rId2">
            <a:extLst>
              <a:ext uri="{28A0092B-C50C-407E-A947-70E740481C1C}">
                <a14:useLocalDpi xmlns:a14="http://schemas.microsoft.com/office/drawing/2010/main" val="0"/>
              </a:ext>
            </a:extLst>
          </a:blip>
          <a:srcRect b="5228"/>
          <a:stretch/>
        </p:blipFill>
        <p:spPr>
          <a:xfrm>
            <a:off x="660210" y="3219704"/>
            <a:ext cx="7839456" cy="3333496"/>
          </a:xfrm>
          <a:prstGeom prst="rect">
            <a:avLst/>
          </a:prstGeom>
        </p:spPr>
      </p:pic>
    </p:spTree>
    <p:extLst>
      <p:ext uri="{BB962C8B-B14F-4D97-AF65-F5344CB8AC3E}">
        <p14:creationId xmlns:p14="http://schemas.microsoft.com/office/powerpoint/2010/main" val="1480475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23-3 Formation of </a:t>
            </a:r>
            <a:r>
              <a:rPr lang="en-US" dirty="0" smtClean="0">
                <a:latin typeface="Times New Roman" charset="0"/>
                <a:cs typeface="Times New Roman" charset="0"/>
              </a:rPr>
              <a:t>Images</a:t>
            </a:r>
            <a:br>
              <a:rPr lang="en-US" dirty="0" smtClean="0">
                <a:latin typeface="Times New Roman" charset="0"/>
                <a:cs typeface="Times New Roman" charset="0"/>
              </a:rPr>
            </a:br>
            <a:r>
              <a:rPr lang="en-US" dirty="0" smtClean="0">
                <a:latin typeface="Times New Roman" charset="0"/>
                <a:cs typeface="Times New Roman" charset="0"/>
              </a:rPr>
              <a:t>by </a:t>
            </a:r>
            <a:r>
              <a:rPr lang="en-US" dirty="0">
                <a:latin typeface="Times New Roman" charset="0"/>
                <a:cs typeface="Times New Roman" charset="0"/>
              </a:rPr>
              <a:t>Spherical Mirrors</a:t>
            </a:r>
            <a:endParaRPr lang="en-US" dirty="0">
              <a:latin typeface="Times New Roman" charset="0"/>
              <a:cs typeface="Times New Roman" charset="0"/>
            </a:endParaRP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Rays coming from a faraway object are effectively parallel.</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6" name="Picture 5" descr="23_12_Figure.jpg"/>
          <p:cNvPicPr>
            <a:picLocks noChangeAspect="1"/>
          </p:cNvPicPr>
          <p:nvPr/>
        </p:nvPicPr>
        <p:blipFill rotWithShape="1">
          <a:blip r:embed="rId2">
            <a:extLst>
              <a:ext uri="{28A0092B-C50C-407E-A947-70E740481C1C}">
                <a14:useLocalDpi xmlns:a14="http://schemas.microsoft.com/office/drawing/2010/main" val="0"/>
              </a:ext>
            </a:extLst>
          </a:blip>
          <a:srcRect b="10106"/>
          <a:stretch/>
        </p:blipFill>
        <p:spPr>
          <a:xfrm>
            <a:off x="306642" y="3238500"/>
            <a:ext cx="8546592" cy="1545336"/>
          </a:xfrm>
          <a:prstGeom prst="rect">
            <a:avLst/>
          </a:prstGeom>
        </p:spPr>
      </p:pic>
    </p:spTree>
    <p:extLst>
      <p:ext uri="{BB962C8B-B14F-4D97-AF65-F5344CB8AC3E}">
        <p14:creationId xmlns:p14="http://schemas.microsoft.com/office/powerpoint/2010/main" val="322232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3_13_Figure.jpg"/>
          <p:cNvPicPr>
            <a:picLocks noChangeAspect="1"/>
          </p:cNvPicPr>
          <p:nvPr/>
        </p:nvPicPr>
        <p:blipFill rotWithShape="1">
          <a:blip r:embed="rId2">
            <a:extLst>
              <a:ext uri="{28A0092B-C50C-407E-A947-70E740481C1C}">
                <a14:useLocalDpi xmlns:a14="http://schemas.microsoft.com/office/drawing/2010/main" val="0"/>
              </a:ext>
            </a:extLst>
          </a:blip>
          <a:srcRect b="2894"/>
          <a:stretch/>
        </p:blipFill>
        <p:spPr>
          <a:xfrm>
            <a:off x="2133600" y="3009901"/>
            <a:ext cx="4956068" cy="3771899"/>
          </a:xfrm>
          <a:prstGeom prst="rect">
            <a:avLst/>
          </a:prstGeom>
        </p:spPr>
      </p:pic>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23-3 Formation of </a:t>
            </a:r>
            <a:r>
              <a:rPr lang="en-US" dirty="0" smtClean="0">
                <a:latin typeface="Times New Roman" charset="0"/>
                <a:cs typeface="Times New Roman" charset="0"/>
              </a:rPr>
              <a:t>Images</a:t>
            </a:r>
            <a:br>
              <a:rPr lang="en-US" dirty="0" smtClean="0">
                <a:latin typeface="Times New Roman" charset="0"/>
                <a:cs typeface="Times New Roman" charset="0"/>
              </a:rPr>
            </a:br>
            <a:r>
              <a:rPr lang="en-US" dirty="0" smtClean="0">
                <a:latin typeface="Times New Roman" charset="0"/>
                <a:cs typeface="Times New Roman" charset="0"/>
              </a:rPr>
              <a:t>by </a:t>
            </a:r>
            <a:r>
              <a:rPr lang="en-US" dirty="0">
                <a:latin typeface="Times New Roman" charset="0"/>
                <a:cs typeface="Times New Roman" charset="0"/>
              </a:rPr>
              <a:t>Spherical Mirrors</a:t>
            </a:r>
            <a:endParaRPr lang="en-US" dirty="0">
              <a:latin typeface="Times New Roman" charset="0"/>
              <a:cs typeface="Times New Roman" charset="0"/>
            </a:endParaRP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Parallel rays striking a spherical mirror do not all converge at exactly the same place if the curvature of the mirror is large; this is called spherical aberration.</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1811289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23-3 Formation of </a:t>
            </a:r>
            <a:r>
              <a:rPr lang="en-US" dirty="0" smtClean="0">
                <a:latin typeface="Times New Roman" charset="0"/>
                <a:cs typeface="Times New Roman" charset="0"/>
              </a:rPr>
              <a:t>Images</a:t>
            </a:r>
            <a:br>
              <a:rPr lang="en-US" dirty="0" smtClean="0">
                <a:latin typeface="Times New Roman" charset="0"/>
                <a:cs typeface="Times New Roman" charset="0"/>
              </a:rPr>
            </a:br>
            <a:r>
              <a:rPr lang="en-US" dirty="0" smtClean="0">
                <a:latin typeface="Times New Roman" charset="0"/>
                <a:cs typeface="Times New Roman" charset="0"/>
              </a:rPr>
              <a:t>by </a:t>
            </a:r>
            <a:r>
              <a:rPr lang="en-US" dirty="0">
                <a:latin typeface="Times New Roman" charset="0"/>
                <a:cs typeface="Times New Roman" charset="0"/>
              </a:rPr>
              <a:t>Spherical Mirrors</a:t>
            </a:r>
            <a:endParaRPr lang="en-US" dirty="0">
              <a:latin typeface="Times New Roman" charset="0"/>
              <a:cs typeface="Times New Roman" charset="0"/>
            </a:endParaRP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If the curvature is small, the focus is much more precise; the focal point is where the rays converge.</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6" name="Picture 5" descr="23_14_Figure.jpg"/>
          <p:cNvPicPr>
            <a:picLocks noChangeAspect="1"/>
          </p:cNvPicPr>
          <p:nvPr/>
        </p:nvPicPr>
        <p:blipFill rotWithShape="1">
          <a:blip r:embed="rId2">
            <a:extLst>
              <a:ext uri="{28A0092B-C50C-407E-A947-70E740481C1C}">
                <a14:useLocalDpi xmlns:a14="http://schemas.microsoft.com/office/drawing/2010/main" val="0"/>
              </a:ext>
            </a:extLst>
          </a:blip>
          <a:srcRect b="4731"/>
          <a:stretch/>
        </p:blipFill>
        <p:spPr>
          <a:xfrm>
            <a:off x="1001586" y="2840037"/>
            <a:ext cx="7156704" cy="3484563"/>
          </a:xfrm>
          <a:prstGeom prst="rect">
            <a:avLst/>
          </a:prstGeom>
        </p:spPr>
      </p:pic>
    </p:spTree>
    <p:extLst>
      <p:ext uri="{BB962C8B-B14F-4D97-AF65-F5344CB8AC3E}">
        <p14:creationId xmlns:p14="http://schemas.microsoft.com/office/powerpoint/2010/main" val="297666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23-3 Formation of </a:t>
            </a:r>
            <a:r>
              <a:rPr lang="en-US" dirty="0" smtClean="0">
                <a:latin typeface="Times New Roman" charset="0"/>
                <a:cs typeface="Times New Roman" charset="0"/>
              </a:rPr>
              <a:t>Images</a:t>
            </a:r>
            <a:br>
              <a:rPr lang="en-US" dirty="0" smtClean="0">
                <a:latin typeface="Times New Roman" charset="0"/>
                <a:cs typeface="Times New Roman" charset="0"/>
              </a:rPr>
            </a:br>
            <a:r>
              <a:rPr lang="en-US" dirty="0" smtClean="0">
                <a:latin typeface="Times New Roman" charset="0"/>
                <a:cs typeface="Times New Roman" charset="0"/>
              </a:rPr>
              <a:t>by </a:t>
            </a:r>
            <a:r>
              <a:rPr lang="en-US" dirty="0">
                <a:latin typeface="Times New Roman" charset="0"/>
                <a:cs typeface="Times New Roman" charset="0"/>
              </a:rPr>
              <a:t>Spherical Mirrors</a:t>
            </a:r>
            <a:endParaRPr lang="en-US" dirty="0">
              <a:latin typeface="Times New Roman" charset="0"/>
              <a:cs typeface="Times New Roman" charset="0"/>
            </a:endParaRP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Using geometry, we find that the focal length is half the radius of curvature</a:t>
            </a:r>
            <a:r>
              <a:rPr lang="en-US" dirty="0" smtClean="0">
                <a:latin typeface="Times New Roman" charset="0"/>
                <a:cs typeface="Times New Roman" charset="0"/>
              </a:rPr>
              <a:t>:</a:t>
            </a:r>
          </a:p>
          <a:p>
            <a:pPr marL="0" indent="0">
              <a:spcBef>
                <a:spcPct val="50000"/>
              </a:spcBef>
              <a:buNone/>
            </a:pPr>
            <a:endParaRPr lang="en-US" dirty="0">
              <a:latin typeface="Times New Roman" charset="0"/>
              <a:cs typeface="Times New Roman" charset="0"/>
            </a:endParaRPr>
          </a:p>
          <a:p>
            <a:pPr marL="0" indent="0">
              <a:spcBef>
                <a:spcPct val="50000"/>
              </a:spcBef>
              <a:buNone/>
            </a:pPr>
            <a:r>
              <a:rPr lang="en-US" dirty="0">
                <a:latin typeface="Times New Roman" charset="0"/>
                <a:cs typeface="Times New Roman" charset="0"/>
              </a:rPr>
              <a:t>Spherical aberration can be avoided by using a parabolic reflector; these are more difficult and expensive to make, and so are used only when necessary, such as in research telescopes.</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23_KeyEquation_01.jpg"/>
          <p:cNvPicPr>
            <a:picLocks noChangeAspect="1"/>
          </p:cNvPicPr>
          <p:nvPr/>
        </p:nvPicPr>
        <p:blipFill rotWithShape="1">
          <a:blip r:embed="rId2">
            <a:extLst>
              <a:ext uri="{28A0092B-C50C-407E-A947-70E740481C1C}">
                <a14:useLocalDpi xmlns:a14="http://schemas.microsoft.com/office/drawing/2010/main" val="0"/>
              </a:ext>
            </a:extLst>
          </a:blip>
          <a:srcRect r="86329" b="22113"/>
          <a:stretch/>
        </p:blipFill>
        <p:spPr>
          <a:xfrm>
            <a:off x="4013200" y="2521204"/>
            <a:ext cx="1168400" cy="602996"/>
          </a:xfrm>
          <a:prstGeom prst="rect">
            <a:avLst/>
          </a:prstGeom>
        </p:spPr>
      </p:pic>
      <p:sp>
        <p:nvSpPr>
          <p:cNvPr id="7" name="TextBox 6"/>
          <p:cNvSpPr txBox="1"/>
          <p:nvPr/>
        </p:nvSpPr>
        <p:spPr>
          <a:xfrm>
            <a:off x="5867400" y="2653268"/>
            <a:ext cx="761522" cy="369332"/>
          </a:xfrm>
          <a:prstGeom prst="rect">
            <a:avLst/>
          </a:prstGeom>
          <a:noFill/>
        </p:spPr>
        <p:txBody>
          <a:bodyPr wrap="none" rtlCol="0">
            <a:spAutoFit/>
          </a:bodyPr>
          <a:lstStyle/>
          <a:p>
            <a:r>
              <a:rPr lang="en-US" dirty="0" smtClean="0">
                <a:latin typeface="Times New Roman"/>
                <a:cs typeface="Times New Roman"/>
              </a:rPr>
              <a:t>(23-1)</a:t>
            </a:r>
            <a:endParaRPr lang="en-US" dirty="0">
              <a:latin typeface="Times New Roman"/>
              <a:cs typeface="Times New Roman"/>
            </a:endParaRPr>
          </a:p>
        </p:txBody>
      </p:sp>
    </p:spTree>
    <p:extLst>
      <p:ext uri="{BB962C8B-B14F-4D97-AF65-F5344CB8AC3E}">
        <p14:creationId xmlns:p14="http://schemas.microsoft.com/office/powerpoint/2010/main" val="2451210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23-3 Formation of </a:t>
            </a:r>
            <a:r>
              <a:rPr lang="en-US" dirty="0" smtClean="0">
                <a:latin typeface="Times New Roman" charset="0"/>
                <a:cs typeface="Times New Roman" charset="0"/>
              </a:rPr>
              <a:t>Images</a:t>
            </a:r>
            <a:br>
              <a:rPr lang="en-US" dirty="0" smtClean="0">
                <a:latin typeface="Times New Roman" charset="0"/>
                <a:cs typeface="Times New Roman" charset="0"/>
              </a:rPr>
            </a:br>
            <a:r>
              <a:rPr lang="en-US" dirty="0" smtClean="0">
                <a:latin typeface="Times New Roman" charset="0"/>
                <a:cs typeface="Times New Roman" charset="0"/>
              </a:rPr>
              <a:t>by </a:t>
            </a:r>
            <a:r>
              <a:rPr lang="en-US" dirty="0">
                <a:latin typeface="Times New Roman" charset="0"/>
                <a:cs typeface="Times New Roman" charset="0"/>
              </a:rPr>
              <a:t>Spherical Mirrors</a:t>
            </a:r>
            <a:endParaRPr lang="en-US" dirty="0">
              <a:latin typeface="Times New Roman" charset="0"/>
              <a:cs typeface="Times New Roman" charset="0"/>
            </a:endParaRPr>
          </a:p>
        </p:txBody>
      </p:sp>
      <p:sp>
        <p:nvSpPr>
          <p:cNvPr id="3" name="Content Placeholder 2"/>
          <p:cNvSpPr>
            <a:spLocks noGrp="1"/>
          </p:cNvSpPr>
          <p:nvPr>
            <p:ph idx="1"/>
          </p:nvPr>
        </p:nvSpPr>
        <p:spPr>
          <a:xfrm>
            <a:off x="457200" y="1600200"/>
            <a:ext cx="8229600" cy="4800600"/>
          </a:xfrm>
        </p:spPr>
        <p:txBody>
          <a:bodyPr/>
          <a:lstStyle/>
          <a:p>
            <a:pPr marL="0" indent="0">
              <a:spcBef>
                <a:spcPct val="50000"/>
              </a:spcBef>
              <a:buNone/>
            </a:pPr>
            <a:r>
              <a:rPr lang="en-US" dirty="0">
                <a:latin typeface="Times New Roman" charset="0"/>
                <a:cs typeface="Times New Roman" charset="0"/>
              </a:rPr>
              <a:t>We use ray diagrams to determine where an image will be. For mirrors, we use three key rays, all of which begin on the object:</a:t>
            </a:r>
          </a:p>
          <a:p>
            <a:pPr marL="411480" indent="-457200">
              <a:spcBef>
                <a:spcPct val="50000"/>
              </a:spcBef>
              <a:buFontTx/>
              <a:buAutoNum type="arabicPeriod"/>
            </a:pPr>
            <a:r>
              <a:rPr lang="en-US" dirty="0" smtClean="0">
                <a:latin typeface="Times New Roman" charset="0"/>
                <a:cs typeface="Times New Roman" charset="0"/>
              </a:rPr>
              <a:t>A </a:t>
            </a:r>
            <a:r>
              <a:rPr lang="en-US" dirty="0">
                <a:latin typeface="Times New Roman" charset="0"/>
                <a:cs typeface="Times New Roman" charset="0"/>
              </a:rPr>
              <a:t>ray parallel to the axis; after reflection it passes through the focal point</a:t>
            </a:r>
          </a:p>
          <a:p>
            <a:pPr marL="411480" indent="-457200">
              <a:spcBef>
                <a:spcPct val="50000"/>
              </a:spcBef>
              <a:buFontTx/>
              <a:buAutoNum type="arabicPeriod"/>
            </a:pPr>
            <a:r>
              <a:rPr lang="en-US" dirty="0" smtClean="0">
                <a:latin typeface="Times New Roman" charset="0"/>
                <a:cs typeface="Times New Roman" charset="0"/>
              </a:rPr>
              <a:t>A </a:t>
            </a:r>
            <a:r>
              <a:rPr lang="en-US" dirty="0">
                <a:latin typeface="Times New Roman" charset="0"/>
                <a:cs typeface="Times New Roman" charset="0"/>
              </a:rPr>
              <a:t>ray through the focal point; after reflection it is parallel to the axis</a:t>
            </a:r>
          </a:p>
          <a:p>
            <a:pPr marL="411480" indent="-457200">
              <a:spcBef>
                <a:spcPct val="50000"/>
              </a:spcBef>
              <a:buFontTx/>
              <a:buAutoNum type="arabicPeriod"/>
            </a:pPr>
            <a:r>
              <a:rPr lang="en-US" dirty="0" smtClean="0">
                <a:latin typeface="Times New Roman" charset="0"/>
                <a:cs typeface="Times New Roman" charset="0"/>
              </a:rPr>
              <a:t>A </a:t>
            </a:r>
            <a:r>
              <a:rPr lang="en-US" dirty="0">
                <a:latin typeface="Times New Roman" charset="0"/>
                <a:cs typeface="Times New Roman" charset="0"/>
              </a:rPr>
              <a:t>ray perpendicular to the mirror; it reflects back on itself</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4131357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23-3 Formation of </a:t>
            </a:r>
            <a:r>
              <a:rPr lang="en-US" dirty="0" smtClean="0">
                <a:latin typeface="Times New Roman" charset="0"/>
                <a:cs typeface="Times New Roman" charset="0"/>
              </a:rPr>
              <a:t>Images</a:t>
            </a:r>
            <a:br>
              <a:rPr lang="en-US" dirty="0" smtClean="0">
                <a:latin typeface="Times New Roman" charset="0"/>
                <a:cs typeface="Times New Roman" charset="0"/>
              </a:rPr>
            </a:br>
            <a:r>
              <a:rPr lang="en-US" dirty="0" smtClean="0">
                <a:latin typeface="Times New Roman" charset="0"/>
                <a:cs typeface="Times New Roman" charset="0"/>
              </a:rPr>
              <a:t>by </a:t>
            </a:r>
            <a:r>
              <a:rPr lang="en-US" dirty="0">
                <a:latin typeface="Times New Roman" charset="0"/>
                <a:cs typeface="Times New Roman" charset="0"/>
              </a:rPr>
              <a:t>Spherical Mirrors</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6" name="Picture 5" descr="23_15_Figure.jpg"/>
          <p:cNvPicPr>
            <a:picLocks noChangeAspect="1"/>
          </p:cNvPicPr>
          <p:nvPr/>
        </p:nvPicPr>
        <p:blipFill rotWithShape="1">
          <a:blip r:embed="rId2">
            <a:extLst>
              <a:ext uri="{28A0092B-C50C-407E-A947-70E740481C1C}">
                <a14:useLocalDpi xmlns:a14="http://schemas.microsoft.com/office/drawing/2010/main" val="0"/>
              </a:ext>
            </a:extLst>
          </a:blip>
          <a:srcRect b="2475"/>
          <a:stretch/>
        </p:blipFill>
        <p:spPr>
          <a:xfrm>
            <a:off x="1579801" y="1452919"/>
            <a:ext cx="6000273" cy="4947881"/>
          </a:xfrm>
          <a:prstGeom prst="rect">
            <a:avLst/>
          </a:prstGeom>
        </p:spPr>
      </p:pic>
    </p:spTree>
    <p:extLst>
      <p:ext uri="{BB962C8B-B14F-4D97-AF65-F5344CB8AC3E}">
        <p14:creationId xmlns:p14="http://schemas.microsoft.com/office/powerpoint/2010/main" val="3412256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23-3 Formation of Images</a:t>
            </a:r>
            <a:br>
              <a:rPr lang="en-US" dirty="0">
                <a:latin typeface="Times New Roman" charset="0"/>
                <a:cs typeface="Times New Roman" charset="0"/>
              </a:rPr>
            </a:br>
            <a:r>
              <a:rPr lang="en-US" dirty="0">
                <a:latin typeface="Times New Roman" charset="0"/>
                <a:cs typeface="Times New Roman" charset="0"/>
              </a:rPr>
              <a:t>by Spherical Mirrors</a:t>
            </a:r>
            <a:endParaRPr lang="en-US" dirty="0"/>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The intersection of these three rays gives the position of the image of that point on the object. To get a full image, we can do the same with other points (two points suffice for many purposes).</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2062957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23-3 Formation of Images</a:t>
            </a:r>
            <a:br>
              <a:rPr lang="en-US" dirty="0">
                <a:latin typeface="Times New Roman" charset="0"/>
                <a:cs typeface="Times New Roman" charset="0"/>
              </a:rPr>
            </a:br>
            <a:r>
              <a:rPr lang="en-US" dirty="0">
                <a:latin typeface="Times New Roman" charset="0"/>
                <a:cs typeface="Times New Roman" charset="0"/>
              </a:rPr>
              <a:t>by Spherical Mirrors</a:t>
            </a:r>
            <a:endParaRPr lang="en-US" dirty="0"/>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Geometrically, we can derive an equation that relates the object distance, image distance, and focal length of the mirror:</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23_16_Figure.jpg"/>
          <p:cNvPicPr>
            <a:picLocks noChangeAspect="1"/>
          </p:cNvPicPr>
          <p:nvPr/>
        </p:nvPicPr>
        <p:blipFill rotWithShape="1">
          <a:blip r:embed="rId2">
            <a:extLst>
              <a:ext uri="{28A0092B-C50C-407E-A947-70E740481C1C}">
                <a14:useLocalDpi xmlns:a14="http://schemas.microsoft.com/office/drawing/2010/main" val="0"/>
              </a:ext>
            </a:extLst>
          </a:blip>
          <a:srcRect b="4662"/>
          <a:stretch/>
        </p:blipFill>
        <p:spPr>
          <a:xfrm>
            <a:off x="2682240" y="3200400"/>
            <a:ext cx="6461760" cy="3376676"/>
          </a:xfrm>
          <a:prstGeom prst="rect">
            <a:avLst/>
          </a:prstGeom>
        </p:spPr>
      </p:pic>
      <p:pic>
        <p:nvPicPr>
          <p:cNvPr id="6" name="Picture 5" descr="23_KeyEquation_02.jpg"/>
          <p:cNvPicPr>
            <a:picLocks noChangeAspect="1"/>
          </p:cNvPicPr>
          <p:nvPr/>
        </p:nvPicPr>
        <p:blipFill rotWithShape="1">
          <a:blip r:embed="rId3">
            <a:extLst>
              <a:ext uri="{28A0092B-C50C-407E-A947-70E740481C1C}">
                <a14:useLocalDpi xmlns:a14="http://schemas.microsoft.com/office/drawing/2010/main" val="0"/>
              </a:ext>
            </a:extLst>
          </a:blip>
          <a:srcRect r="75801" b="18056"/>
          <a:stretch/>
        </p:blipFill>
        <p:spPr>
          <a:xfrm>
            <a:off x="1828800" y="2667000"/>
            <a:ext cx="2068258" cy="749300"/>
          </a:xfrm>
          <a:prstGeom prst="rect">
            <a:avLst/>
          </a:prstGeom>
        </p:spPr>
      </p:pic>
      <p:sp>
        <p:nvSpPr>
          <p:cNvPr id="7" name="TextBox 6"/>
          <p:cNvSpPr txBox="1"/>
          <p:nvPr/>
        </p:nvSpPr>
        <p:spPr>
          <a:xfrm>
            <a:off x="4483100" y="2870200"/>
            <a:ext cx="761522" cy="369332"/>
          </a:xfrm>
          <a:prstGeom prst="rect">
            <a:avLst/>
          </a:prstGeom>
          <a:noFill/>
        </p:spPr>
        <p:txBody>
          <a:bodyPr wrap="none" rtlCol="0">
            <a:spAutoFit/>
          </a:bodyPr>
          <a:lstStyle/>
          <a:p>
            <a:r>
              <a:rPr lang="en-US" dirty="0" smtClean="0">
                <a:latin typeface="Times New Roman"/>
                <a:cs typeface="Times New Roman"/>
              </a:rPr>
              <a:t>(23-2)</a:t>
            </a:r>
            <a:endParaRPr lang="en-US" dirty="0">
              <a:latin typeface="Times New Roman"/>
              <a:cs typeface="Times New Roman"/>
            </a:endParaRPr>
          </a:p>
        </p:txBody>
      </p:sp>
    </p:spTree>
    <p:extLst>
      <p:ext uri="{BB962C8B-B14F-4D97-AF65-F5344CB8AC3E}">
        <p14:creationId xmlns:p14="http://schemas.microsoft.com/office/powerpoint/2010/main" val="1352384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0027" y="16414"/>
            <a:ext cx="7772400" cy="2002150"/>
          </a:xfrm>
        </p:spPr>
        <p:txBody>
          <a:bodyPr>
            <a:noAutofit/>
          </a:bodyPr>
          <a:lstStyle/>
          <a:p>
            <a:pPr>
              <a:spcBef>
                <a:spcPct val="50000"/>
              </a:spcBef>
            </a:pPr>
            <a:r>
              <a:rPr lang="en-US" dirty="0" smtClean="0"/>
              <a:t>Chapter </a:t>
            </a:r>
            <a:r>
              <a:rPr lang="en-US" dirty="0" smtClean="0"/>
              <a:t>23</a:t>
            </a:r>
            <a:br>
              <a:rPr lang="en-US" dirty="0" smtClean="0"/>
            </a:br>
            <a:r>
              <a:rPr lang="en-US" dirty="0">
                <a:latin typeface="Times New Roman" charset="0"/>
                <a:cs typeface="Times New Roman" charset="0"/>
              </a:rPr>
              <a:t>Light: Geometric Optics</a:t>
            </a:r>
            <a:br>
              <a:rPr lang="en-US" dirty="0">
                <a:latin typeface="Times New Roman" charset="0"/>
                <a:cs typeface="Times New Roman" charset="0"/>
              </a:rPr>
            </a:br>
            <a:endParaRPr lang="en-US" dirty="0">
              <a:latin typeface="Times New Roman" charset="0"/>
              <a:cs typeface="Times New Roman" charset="0"/>
            </a:endParaRPr>
          </a:p>
        </p:txBody>
      </p:sp>
      <p:sp>
        <p:nvSpPr>
          <p:cNvPr id="7" name="Date Placeholder 6"/>
          <p:cNvSpPr>
            <a:spLocks noGrp="1"/>
          </p:cNvSpPr>
          <p:nvPr>
            <p:ph type="dt" sz="half" idx="10"/>
          </p:nvPr>
        </p:nvSpPr>
        <p:spPr/>
        <p:txBody>
          <a:bodyPr/>
          <a:lstStyle/>
          <a:p>
            <a:r>
              <a:rPr lang="en-US" smtClean="0"/>
              <a:t>© 2014 Pearson Education, Inc.</a:t>
            </a:r>
            <a:endParaRPr lang="en-US" dirty="0" smtClean="0"/>
          </a:p>
        </p:txBody>
      </p:sp>
      <p:pic>
        <p:nvPicPr>
          <p:cNvPr id="3" name="Picture Placeholder 2" descr="23_ChOpener.jpg"/>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47013" r="-47013"/>
          <a:stretch>
            <a:fillRect/>
          </a:stretch>
        </p:blipFill>
        <p:spPr/>
      </p:pic>
    </p:spTree>
    <p:extLst>
      <p:ext uri="{BB962C8B-B14F-4D97-AF65-F5344CB8AC3E}">
        <p14:creationId xmlns:p14="http://schemas.microsoft.com/office/powerpoint/2010/main" val="163347722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23-3 Formation of Images</a:t>
            </a:r>
            <a:br>
              <a:rPr lang="en-US" dirty="0">
                <a:latin typeface="Times New Roman" charset="0"/>
                <a:cs typeface="Times New Roman" charset="0"/>
              </a:rPr>
            </a:br>
            <a:r>
              <a:rPr lang="en-US" dirty="0">
                <a:latin typeface="Times New Roman" charset="0"/>
                <a:cs typeface="Times New Roman" charset="0"/>
              </a:rPr>
              <a:t>by Spherical Mirrors</a:t>
            </a:r>
            <a:endParaRPr lang="en-US" dirty="0"/>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We can also find the magnification (ratio of image height to object height)</a:t>
            </a:r>
            <a:r>
              <a:rPr lang="en-US" dirty="0" smtClean="0">
                <a:latin typeface="Times New Roman" charset="0"/>
                <a:cs typeface="Times New Roman" charset="0"/>
              </a:rPr>
              <a:t>.</a:t>
            </a:r>
          </a:p>
          <a:p>
            <a:pPr marL="0" indent="0">
              <a:spcBef>
                <a:spcPct val="50000"/>
              </a:spcBef>
              <a:buNone/>
            </a:pPr>
            <a:endParaRPr lang="en-US" dirty="0">
              <a:latin typeface="Times New Roman" charset="0"/>
              <a:cs typeface="Times New Roman" charset="0"/>
            </a:endParaRPr>
          </a:p>
          <a:p>
            <a:pPr marL="0" indent="0">
              <a:spcBef>
                <a:spcPct val="50000"/>
              </a:spcBef>
              <a:buNone/>
            </a:pPr>
            <a:r>
              <a:rPr lang="en-US" dirty="0">
                <a:latin typeface="Times New Roman" charset="0"/>
                <a:cs typeface="Times New Roman" charset="0"/>
              </a:rPr>
              <a:t>The negative sign indicates that the image is inverted. This object is between the center of curvature and the focal point, and its image is larger, inverted, and real</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sp>
        <p:nvSpPr>
          <p:cNvPr id="7" name="TextBox 6"/>
          <p:cNvSpPr txBox="1"/>
          <p:nvPr/>
        </p:nvSpPr>
        <p:spPr>
          <a:xfrm>
            <a:off x="6540978" y="2678668"/>
            <a:ext cx="761522" cy="369332"/>
          </a:xfrm>
          <a:prstGeom prst="rect">
            <a:avLst/>
          </a:prstGeom>
          <a:noFill/>
        </p:spPr>
        <p:txBody>
          <a:bodyPr wrap="none" rtlCol="0">
            <a:spAutoFit/>
          </a:bodyPr>
          <a:lstStyle/>
          <a:p>
            <a:r>
              <a:rPr lang="en-US" dirty="0" smtClean="0">
                <a:latin typeface="Times New Roman"/>
                <a:cs typeface="Times New Roman"/>
              </a:rPr>
              <a:t>(23-3)</a:t>
            </a:r>
            <a:endParaRPr lang="en-US" dirty="0">
              <a:latin typeface="Times New Roman"/>
              <a:cs typeface="Times New Roman"/>
            </a:endParaRPr>
          </a:p>
        </p:txBody>
      </p:sp>
      <p:pic>
        <p:nvPicPr>
          <p:cNvPr id="8" name="Picture 7" descr="23_KeyEquation_03.jpg"/>
          <p:cNvPicPr>
            <a:picLocks noChangeAspect="1"/>
          </p:cNvPicPr>
          <p:nvPr/>
        </p:nvPicPr>
        <p:blipFill rotWithShape="1">
          <a:blip r:embed="rId2">
            <a:extLst>
              <a:ext uri="{28A0092B-C50C-407E-A947-70E740481C1C}">
                <a14:useLocalDpi xmlns:a14="http://schemas.microsoft.com/office/drawing/2010/main" val="0"/>
              </a:ext>
            </a:extLst>
          </a:blip>
          <a:srcRect r="71326" b="19846"/>
          <a:stretch/>
        </p:blipFill>
        <p:spPr>
          <a:xfrm>
            <a:off x="3352800" y="2514600"/>
            <a:ext cx="2450592" cy="742696"/>
          </a:xfrm>
          <a:prstGeom prst="rect">
            <a:avLst/>
          </a:prstGeom>
        </p:spPr>
      </p:pic>
    </p:spTree>
    <p:extLst>
      <p:ext uri="{BB962C8B-B14F-4D97-AF65-F5344CB8AC3E}">
        <p14:creationId xmlns:p14="http://schemas.microsoft.com/office/powerpoint/2010/main" val="3095369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23-3 Formation of Images</a:t>
            </a:r>
            <a:br>
              <a:rPr lang="en-US" dirty="0">
                <a:latin typeface="Times New Roman" charset="0"/>
                <a:cs typeface="Times New Roman" charset="0"/>
              </a:rPr>
            </a:br>
            <a:r>
              <a:rPr lang="en-US" dirty="0">
                <a:latin typeface="Times New Roman" charset="0"/>
                <a:cs typeface="Times New Roman" charset="0"/>
              </a:rPr>
              <a:t>by Spherical Mirrors</a:t>
            </a:r>
            <a:endParaRPr lang="en-US" dirty="0"/>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If an object is inside the focal point, its image will be upright, larger, and virtual.</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23_17_Figure.jpg"/>
          <p:cNvPicPr>
            <a:picLocks noChangeAspect="1"/>
          </p:cNvPicPr>
          <p:nvPr/>
        </p:nvPicPr>
        <p:blipFill rotWithShape="1">
          <a:blip r:embed="rId2">
            <a:extLst>
              <a:ext uri="{28A0092B-C50C-407E-A947-70E740481C1C}">
                <a14:useLocalDpi xmlns:a14="http://schemas.microsoft.com/office/drawing/2010/main" val="0"/>
              </a:ext>
            </a:extLst>
          </a:blip>
          <a:srcRect b="6223"/>
          <a:stretch/>
        </p:blipFill>
        <p:spPr>
          <a:xfrm>
            <a:off x="1547178" y="3162300"/>
            <a:ext cx="6065520" cy="2258060"/>
          </a:xfrm>
          <a:prstGeom prst="rect">
            <a:avLst/>
          </a:prstGeom>
        </p:spPr>
      </p:pic>
    </p:spTree>
    <p:extLst>
      <p:ext uri="{BB962C8B-B14F-4D97-AF65-F5344CB8AC3E}">
        <p14:creationId xmlns:p14="http://schemas.microsoft.com/office/powerpoint/2010/main" val="40824693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23-3 Formation of Images</a:t>
            </a:r>
            <a:br>
              <a:rPr lang="en-US" dirty="0">
                <a:latin typeface="Times New Roman" charset="0"/>
                <a:cs typeface="Times New Roman" charset="0"/>
              </a:rPr>
            </a:br>
            <a:r>
              <a:rPr lang="en-US" dirty="0">
                <a:latin typeface="Times New Roman" charset="0"/>
                <a:cs typeface="Times New Roman" charset="0"/>
              </a:rPr>
              <a:t>by Spherical Mirrors</a:t>
            </a:r>
            <a:endParaRPr lang="en-US" dirty="0"/>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If an object is outside the center of curvature of a concave mirror, its image will be inverted, smaller, and real.</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6" name="Picture 5" descr="23_18_Figure.jpg"/>
          <p:cNvPicPr>
            <a:picLocks noChangeAspect="1"/>
          </p:cNvPicPr>
          <p:nvPr/>
        </p:nvPicPr>
        <p:blipFill rotWithShape="1">
          <a:blip r:embed="rId2">
            <a:extLst>
              <a:ext uri="{28A0092B-C50C-407E-A947-70E740481C1C}">
                <a14:useLocalDpi xmlns:a14="http://schemas.microsoft.com/office/drawing/2010/main" val="0"/>
              </a:ext>
            </a:extLst>
          </a:blip>
          <a:srcRect b="5418"/>
          <a:stretch/>
        </p:blipFill>
        <p:spPr>
          <a:xfrm>
            <a:off x="1681290" y="3048000"/>
            <a:ext cx="5797296" cy="2802128"/>
          </a:xfrm>
          <a:prstGeom prst="rect">
            <a:avLst/>
          </a:prstGeom>
        </p:spPr>
      </p:pic>
    </p:spTree>
    <p:extLst>
      <p:ext uri="{BB962C8B-B14F-4D97-AF65-F5344CB8AC3E}">
        <p14:creationId xmlns:p14="http://schemas.microsoft.com/office/powerpoint/2010/main" val="37885996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23-3 Formation of Images</a:t>
            </a:r>
            <a:br>
              <a:rPr lang="en-US" dirty="0">
                <a:latin typeface="Times New Roman" charset="0"/>
                <a:cs typeface="Times New Roman" charset="0"/>
              </a:rPr>
            </a:br>
            <a:r>
              <a:rPr lang="en-US" dirty="0">
                <a:latin typeface="Times New Roman" charset="0"/>
                <a:cs typeface="Times New Roman" charset="0"/>
              </a:rPr>
              <a:t>by Spherical Mirrors</a:t>
            </a:r>
            <a:endParaRPr lang="en-US" dirty="0"/>
          </a:p>
        </p:txBody>
      </p:sp>
      <p:sp>
        <p:nvSpPr>
          <p:cNvPr id="3" name="Content Placeholder 2"/>
          <p:cNvSpPr>
            <a:spLocks noGrp="1"/>
          </p:cNvSpPr>
          <p:nvPr>
            <p:ph idx="1"/>
          </p:nvPr>
        </p:nvSpPr>
        <p:spPr>
          <a:xfrm>
            <a:off x="457200" y="1600200"/>
            <a:ext cx="4122738" cy="4525963"/>
          </a:xfrm>
        </p:spPr>
        <p:txBody>
          <a:bodyPr/>
          <a:lstStyle/>
          <a:p>
            <a:pPr marL="0" indent="0">
              <a:spcBef>
                <a:spcPct val="50000"/>
              </a:spcBef>
              <a:buNone/>
            </a:pPr>
            <a:r>
              <a:rPr lang="en-US" dirty="0">
                <a:latin typeface="Times New Roman" charset="0"/>
                <a:cs typeface="Times New Roman" charset="0"/>
              </a:rPr>
              <a:t>For a convex mirror, the image is always virtual, upright, and smaller.</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23_19_Figure.jpg"/>
          <p:cNvPicPr>
            <a:picLocks noChangeAspect="1"/>
          </p:cNvPicPr>
          <p:nvPr/>
        </p:nvPicPr>
        <p:blipFill rotWithShape="1">
          <a:blip r:embed="rId2">
            <a:extLst>
              <a:ext uri="{28A0092B-C50C-407E-A947-70E740481C1C}">
                <a14:useLocalDpi xmlns:a14="http://schemas.microsoft.com/office/drawing/2010/main" val="0"/>
              </a:ext>
            </a:extLst>
          </a:blip>
          <a:srcRect b="2860"/>
          <a:stretch/>
        </p:blipFill>
        <p:spPr>
          <a:xfrm>
            <a:off x="4579938" y="1625600"/>
            <a:ext cx="4289966" cy="4939188"/>
          </a:xfrm>
          <a:prstGeom prst="rect">
            <a:avLst/>
          </a:prstGeom>
        </p:spPr>
      </p:pic>
    </p:spTree>
    <p:extLst>
      <p:ext uri="{BB962C8B-B14F-4D97-AF65-F5344CB8AC3E}">
        <p14:creationId xmlns:p14="http://schemas.microsoft.com/office/powerpoint/2010/main" val="34306886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23-3 Formation of Images</a:t>
            </a:r>
            <a:br>
              <a:rPr lang="en-US" dirty="0">
                <a:latin typeface="Times New Roman" charset="0"/>
                <a:cs typeface="Times New Roman" charset="0"/>
              </a:rPr>
            </a:br>
            <a:r>
              <a:rPr lang="en-US" dirty="0">
                <a:latin typeface="Times New Roman" charset="0"/>
                <a:cs typeface="Times New Roman" charset="0"/>
              </a:rPr>
              <a:t>by Spherical Mirrors</a:t>
            </a:r>
            <a:endParaRPr lang="en-US" dirty="0"/>
          </a:p>
        </p:txBody>
      </p:sp>
      <p:sp>
        <p:nvSpPr>
          <p:cNvPr id="3" name="Content Placeholder 2"/>
          <p:cNvSpPr>
            <a:spLocks noGrp="1"/>
          </p:cNvSpPr>
          <p:nvPr>
            <p:ph idx="1"/>
          </p:nvPr>
        </p:nvSpPr>
        <p:spPr>
          <a:xfrm>
            <a:off x="457200" y="1600200"/>
            <a:ext cx="8229600" cy="4892675"/>
          </a:xfrm>
        </p:spPr>
        <p:txBody>
          <a:bodyPr/>
          <a:lstStyle/>
          <a:p>
            <a:pPr marL="0" indent="0">
              <a:spcBef>
                <a:spcPct val="50000"/>
              </a:spcBef>
              <a:buNone/>
            </a:pPr>
            <a:r>
              <a:rPr lang="en-US" dirty="0">
                <a:latin typeface="Times New Roman" charset="0"/>
                <a:cs typeface="Times New Roman" charset="0"/>
              </a:rPr>
              <a:t>Problem Solving: Spherical Mirrors</a:t>
            </a:r>
          </a:p>
          <a:p>
            <a:pPr marL="411480" indent="-457200">
              <a:spcBef>
                <a:spcPct val="50000"/>
              </a:spcBef>
              <a:buFontTx/>
              <a:buAutoNum type="arabicPeriod"/>
            </a:pPr>
            <a:r>
              <a:rPr lang="en-US" dirty="0" smtClean="0">
                <a:latin typeface="Times New Roman" charset="0"/>
                <a:cs typeface="Times New Roman" charset="0"/>
              </a:rPr>
              <a:t>Draw </a:t>
            </a:r>
            <a:r>
              <a:rPr lang="en-US" dirty="0">
                <a:latin typeface="Times New Roman" charset="0"/>
                <a:cs typeface="Times New Roman" charset="0"/>
              </a:rPr>
              <a:t>a ray diagram; the image is where the rays intersect.</a:t>
            </a:r>
          </a:p>
          <a:p>
            <a:pPr marL="411480" indent="-457200">
              <a:spcBef>
                <a:spcPct val="50000"/>
              </a:spcBef>
              <a:buFontTx/>
              <a:buAutoNum type="arabicPeriod"/>
            </a:pPr>
            <a:r>
              <a:rPr lang="en-US" dirty="0" smtClean="0">
                <a:latin typeface="Times New Roman" charset="0"/>
                <a:cs typeface="Times New Roman" charset="0"/>
              </a:rPr>
              <a:t>Apply </a:t>
            </a:r>
            <a:r>
              <a:rPr lang="en-US" dirty="0">
                <a:latin typeface="Times New Roman" charset="0"/>
                <a:cs typeface="Times New Roman" charset="0"/>
              </a:rPr>
              <a:t>the mirror and magnification equations.</a:t>
            </a:r>
          </a:p>
          <a:p>
            <a:pPr marL="411480" indent="-457200">
              <a:spcBef>
                <a:spcPct val="50000"/>
              </a:spcBef>
              <a:buFontTx/>
              <a:buAutoNum type="arabicPeriod"/>
            </a:pPr>
            <a:r>
              <a:rPr lang="en-US" dirty="0" smtClean="0">
                <a:latin typeface="Times New Roman" charset="0"/>
                <a:cs typeface="Times New Roman" charset="0"/>
              </a:rPr>
              <a:t>Sign </a:t>
            </a:r>
            <a:r>
              <a:rPr lang="en-US" dirty="0">
                <a:latin typeface="Times New Roman" charset="0"/>
                <a:cs typeface="Times New Roman" charset="0"/>
              </a:rPr>
              <a:t>conventions: if the object, image, or focal point is on the reflective side of the mirror, its distance is positive, and negative otherwise. Magnification is positive if image is upright, negative otherwise.</a:t>
            </a:r>
          </a:p>
          <a:p>
            <a:pPr>
              <a:spcBef>
                <a:spcPct val="50000"/>
              </a:spcBef>
              <a:buFontTx/>
              <a:buAutoNum type="arabicPeriod"/>
            </a:pPr>
            <a:r>
              <a:rPr lang="en-US" dirty="0" smtClean="0">
                <a:latin typeface="Times New Roman" charset="0"/>
                <a:cs typeface="Times New Roman" charset="0"/>
              </a:rPr>
              <a:t>Check </a:t>
            </a:r>
            <a:r>
              <a:rPr lang="en-US" dirty="0">
                <a:latin typeface="Times New Roman" charset="0"/>
                <a:cs typeface="Times New Roman" charset="0"/>
              </a:rPr>
              <a:t>that your solution agrees with the ray diagram.</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19451259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23-4 Index of Refraction</a:t>
            </a:r>
            <a:endParaRPr lang="en-US" dirty="0">
              <a:latin typeface="Times New Roman" charset="0"/>
              <a:cs typeface="Times New Roman" charset="0"/>
            </a:endParaRPr>
          </a:p>
        </p:txBody>
      </p:sp>
      <p:sp>
        <p:nvSpPr>
          <p:cNvPr id="3" name="Content Placeholder 2"/>
          <p:cNvSpPr>
            <a:spLocks noGrp="1"/>
          </p:cNvSpPr>
          <p:nvPr>
            <p:ph idx="1"/>
          </p:nvPr>
        </p:nvSpPr>
        <p:spPr>
          <a:xfrm>
            <a:off x="457200" y="1600200"/>
            <a:ext cx="4122738" cy="4525963"/>
          </a:xfrm>
        </p:spPr>
        <p:txBody>
          <a:bodyPr/>
          <a:lstStyle/>
          <a:p>
            <a:pPr marL="0" indent="0">
              <a:spcBef>
                <a:spcPct val="50000"/>
              </a:spcBef>
              <a:buNone/>
            </a:pPr>
            <a:r>
              <a:rPr lang="en-US" dirty="0">
                <a:latin typeface="Times New Roman" charset="0"/>
                <a:cs typeface="Times New Roman" charset="0"/>
              </a:rPr>
              <a:t>In general, light slows somewhat when traveling through a medium. The index of refraction of the medium is the ratio of the speed of light in vacuum to the speed of light in the medium:</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23_KeyEquation_04.jpg"/>
          <p:cNvPicPr>
            <a:picLocks noChangeAspect="1"/>
          </p:cNvPicPr>
          <p:nvPr/>
        </p:nvPicPr>
        <p:blipFill rotWithShape="1">
          <a:blip r:embed="rId2">
            <a:extLst>
              <a:ext uri="{28A0092B-C50C-407E-A947-70E740481C1C}">
                <a14:useLocalDpi xmlns:a14="http://schemas.microsoft.com/office/drawing/2010/main" val="0"/>
              </a:ext>
            </a:extLst>
          </a:blip>
          <a:srcRect r="86406" b="19262"/>
          <a:stretch/>
        </p:blipFill>
        <p:spPr>
          <a:xfrm>
            <a:off x="1810004" y="5334000"/>
            <a:ext cx="1161796" cy="600456"/>
          </a:xfrm>
          <a:prstGeom prst="rect">
            <a:avLst/>
          </a:prstGeom>
        </p:spPr>
      </p:pic>
      <p:pic>
        <p:nvPicPr>
          <p:cNvPr id="6" name="Picture 5" descr="23_01_Table.jpg"/>
          <p:cNvPicPr>
            <a:picLocks noChangeAspect="1"/>
          </p:cNvPicPr>
          <p:nvPr/>
        </p:nvPicPr>
        <p:blipFill rotWithShape="1">
          <a:blip r:embed="rId3">
            <a:extLst>
              <a:ext uri="{28A0092B-C50C-407E-A947-70E740481C1C}">
                <a14:useLocalDpi xmlns:a14="http://schemas.microsoft.com/office/drawing/2010/main" val="0"/>
              </a:ext>
            </a:extLst>
          </a:blip>
          <a:srcRect b="2508"/>
          <a:stretch/>
        </p:blipFill>
        <p:spPr>
          <a:xfrm>
            <a:off x="5373718" y="927100"/>
            <a:ext cx="3325782" cy="5778500"/>
          </a:xfrm>
          <a:prstGeom prst="rect">
            <a:avLst/>
          </a:prstGeom>
        </p:spPr>
      </p:pic>
      <p:sp>
        <p:nvSpPr>
          <p:cNvPr id="7" name="TextBox 6"/>
          <p:cNvSpPr txBox="1"/>
          <p:nvPr/>
        </p:nvSpPr>
        <p:spPr>
          <a:xfrm>
            <a:off x="3429478" y="5459968"/>
            <a:ext cx="761522" cy="369332"/>
          </a:xfrm>
          <a:prstGeom prst="rect">
            <a:avLst/>
          </a:prstGeom>
          <a:noFill/>
        </p:spPr>
        <p:txBody>
          <a:bodyPr wrap="none" rtlCol="0">
            <a:spAutoFit/>
          </a:bodyPr>
          <a:lstStyle/>
          <a:p>
            <a:r>
              <a:rPr lang="en-US" dirty="0" smtClean="0">
                <a:latin typeface="Times New Roman"/>
                <a:cs typeface="Times New Roman"/>
              </a:rPr>
              <a:t>(23-4)</a:t>
            </a:r>
            <a:endParaRPr lang="en-US" dirty="0">
              <a:latin typeface="Times New Roman"/>
              <a:cs typeface="Times New Roman"/>
            </a:endParaRPr>
          </a:p>
        </p:txBody>
      </p:sp>
    </p:spTree>
    <p:extLst>
      <p:ext uri="{BB962C8B-B14F-4D97-AF65-F5344CB8AC3E}">
        <p14:creationId xmlns:p14="http://schemas.microsoft.com/office/powerpoint/2010/main" val="31238111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23-5 Refraction: </a:t>
            </a:r>
            <a:r>
              <a:rPr lang="en-US" dirty="0" smtClean="0">
                <a:latin typeface="Times New Roman" charset="0"/>
                <a:cs typeface="Times New Roman" charset="0"/>
              </a:rPr>
              <a:t>Snell</a:t>
            </a:r>
            <a:r>
              <a:rPr lang="en-US" altLang="ja-JP" dirty="0" smtClean="0">
                <a:latin typeface="Times New Roman" charset="0"/>
                <a:cs typeface="Times New Roman" charset="0"/>
              </a:rPr>
              <a:t>’</a:t>
            </a:r>
            <a:r>
              <a:rPr lang="en-US" dirty="0" smtClean="0">
                <a:latin typeface="Times New Roman" charset="0"/>
                <a:cs typeface="Times New Roman" charset="0"/>
              </a:rPr>
              <a:t>s </a:t>
            </a:r>
            <a:r>
              <a:rPr lang="en-US" dirty="0">
                <a:latin typeface="Times New Roman" charset="0"/>
                <a:cs typeface="Times New Roman" charset="0"/>
              </a:rPr>
              <a:t>Law</a:t>
            </a:r>
            <a:endParaRPr lang="en-US" dirty="0">
              <a:latin typeface="Times New Roman" charset="0"/>
              <a:cs typeface="Times New Roman" charset="0"/>
            </a:endParaRP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Light changes direction when crossing a boundary from one medium to another. This is called refraction, and the angle the outgoing ray makes with the normal is called the angle of refraction.</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23_21_Figure.jpg"/>
          <p:cNvPicPr>
            <a:picLocks noChangeAspect="1"/>
          </p:cNvPicPr>
          <p:nvPr/>
        </p:nvPicPr>
        <p:blipFill rotWithShape="1">
          <a:blip r:embed="rId2">
            <a:extLst>
              <a:ext uri="{28A0092B-C50C-407E-A947-70E740481C1C}">
                <a14:useLocalDpi xmlns:a14="http://schemas.microsoft.com/office/drawing/2010/main" val="0"/>
              </a:ext>
            </a:extLst>
          </a:blip>
          <a:srcRect b="4021"/>
          <a:stretch/>
        </p:blipFill>
        <p:spPr>
          <a:xfrm>
            <a:off x="1379538" y="3505200"/>
            <a:ext cx="6400800" cy="2878914"/>
          </a:xfrm>
          <a:prstGeom prst="rect">
            <a:avLst/>
          </a:prstGeom>
        </p:spPr>
      </p:pic>
    </p:spTree>
    <p:extLst>
      <p:ext uri="{BB962C8B-B14F-4D97-AF65-F5344CB8AC3E}">
        <p14:creationId xmlns:p14="http://schemas.microsoft.com/office/powerpoint/2010/main" val="14267953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23-5 Refraction: </a:t>
            </a:r>
            <a:r>
              <a:rPr lang="en-US" dirty="0" smtClean="0">
                <a:latin typeface="Times New Roman" charset="0"/>
                <a:cs typeface="Times New Roman" charset="0"/>
              </a:rPr>
              <a:t>Snell</a:t>
            </a:r>
            <a:r>
              <a:rPr lang="en-US" altLang="ja-JP" dirty="0" smtClean="0">
                <a:latin typeface="Times New Roman" charset="0"/>
                <a:cs typeface="Times New Roman" charset="0"/>
              </a:rPr>
              <a:t>’</a:t>
            </a:r>
            <a:r>
              <a:rPr lang="en-US" dirty="0" smtClean="0">
                <a:latin typeface="Times New Roman" charset="0"/>
                <a:cs typeface="Times New Roman" charset="0"/>
              </a:rPr>
              <a:t>s </a:t>
            </a:r>
            <a:r>
              <a:rPr lang="en-US" dirty="0">
                <a:latin typeface="Times New Roman" charset="0"/>
                <a:cs typeface="Times New Roman" charset="0"/>
              </a:rPr>
              <a:t>Law</a:t>
            </a:r>
            <a:endParaRPr lang="en-US" dirty="0">
              <a:latin typeface="Times New Roman" charset="0"/>
              <a:cs typeface="Times New Roman" charset="0"/>
            </a:endParaRP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Refraction is what makes objects half-submerged in water look odd.</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6" name="Picture 5" descr="23_22_Figure.jpg"/>
          <p:cNvPicPr>
            <a:picLocks noChangeAspect="1"/>
          </p:cNvPicPr>
          <p:nvPr/>
        </p:nvPicPr>
        <p:blipFill rotWithShape="1">
          <a:blip r:embed="rId2">
            <a:extLst>
              <a:ext uri="{28A0092B-C50C-407E-A947-70E740481C1C}">
                <a14:useLocalDpi xmlns:a14="http://schemas.microsoft.com/office/drawing/2010/main" val="0"/>
              </a:ext>
            </a:extLst>
          </a:blip>
          <a:srcRect b="5229"/>
          <a:stretch/>
        </p:blipFill>
        <p:spPr>
          <a:xfrm>
            <a:off x="916242" y="2971800"/>
            <a:ext cx="7327392" cy="2859723"/>
          </a:xfrm>
          <a:prstGeom prst="rect">
            <a:avLst/>
          </a:prstGeom>
        </p:spPr>
      </p:pic>
    </p:spTree>
    <p:extLst>
      <p:ext uri="{BB962C8B-B14F-4D97-AF65-F5344CB8AC3E}">
        <p14:creationId xmlns:p14="http://schemas.microsoft.com/office/powerpoint/2010/main" val="2791021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23-5 Refraction: </a:t>
            </a:r>
            <a:r>
              <a:rPr lang="en-US" dirty="0" smtClean="0">
                <a:latin typeface="Times New Roman" charset="0"/>
                <a:cs typeface="Times New Roman" charset="0"/>
              </a:rPr>
              <a:t>Snell</a:t>
            </a:r>
            <a:r>
              <a:rPr lang="en-US" altLang="ja-JP" dirty="0" smtClean="0">
                <a:latin typeface="Times New Roman" charset="0"/>
                <a:cs typeface="Times New Roman" charset="0"/>
              </a:rPr>
              <a:t>’</a:t>
            </a:r>
            <a:r>
              <a:rPr lang="en-US" dirty="0" smtClean="0">
                <a:latin typeface="Times New Roman" charset="0"/>
                <a:cs typeface="Times New Roman" charset="0"/>
              </a:rPr>
              <a:t>s </a:t>
            </a:r>
            <a:r>
              <a:rPr lang="en-US" dirty="0">
                <a:latin typeface="Times New Roman" charset="0"/>
                <a:cs typeface="Times New Roman" charset="0"/>
              </a:rPr>
              <a:t>Law</a:t>
            </a:r>
            <a:endParaRPr lang="en-US" dirty="0">
              <a:latin typeface="Times New Roman" charset="0"/>
              <a:cs typeface="Times New Roman" charset="0"/>
            </a:endParaRPr>
          </a:p>
        </p:txBody>
      </p:sp>
      <p:sp>
        <p:nvSpPr>
          <p:cNvPr id="3" name="Content Placeholder 2"/>
          <p:cNvSpPr>
            <a:spLocks noGrp="1"/>
          </p:cNvSpPr>
          <p:nvPr>
            <p:ph idx="1"/>
          </p:nvPr>
        </p:nvSpPr>
        <p:spPr>
          <a:xfrm>
            <a:off x="457200" y="1600200"/>
            <a:ext cx="4122738" cy="4525963"/>
          </a:xfrm>
        </p:spPr>
        <p:txBody>
          <a:bodyPr/>
          <a:lstStyle/>
          <a:p>
            <a:pPr marL="0" indent="0">
              <a:spcBef>
                <a:spcPct val="50000"/>
              </a:spcBef>
              <a:buNone/>
            </a:pPr>
            <a:r>
              <a:rPr lang="en-US" dirty="0">
                <a:latin typeface="Times New Roman" charset="0"/>
                <a:cs typeface="Times New Roman" charset="0"/>
              </a:rPr>
              <a:t>The angle of refraction depends on the indices of refraction, and is given by </a:t>
            </a:r>
            <a:r>
              <a:rPr lang="en-US" dirty="0" smtClean="0">
                <a:latin typeface="Times New Roman" charset="0"/>
                <a:cs typeface="Times New Roman" charset="0"/>
              </a:rPr>
              <a:t>Snell’s </a:t>
            </a:r>
            <a:r>
              <a:rPr lang="en-US" dirty="0">
                <a:latin typeface="Times New Roman" charset="0"/>
                <a:cs typeface="Times New Roman" charset="0"/>
              </a:rPr>
              <a:t>law:</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23_24_Figure.jpg"/>
          <p:cNvPicPr>
            <a:picLocks noChangeAspect="1"/>
          </p:cNvPicPr>
          <p:nvPr/>
        </p:nvPicPr>
        <p:blipFill rotWithShape="1">
          <a:blip r:embed="rId2">
            <a:extLst>
              <a:ext uri="{28A0092B-C50C-407E-A947-70E740481C1C}">
                <a14:useLocalDpi xmlns:a14="http://schemas.microsoft.com/office/drawing/2010/main" val="0"/>
              </a:ext>
            </a:extLst>
          </a:blip>
          <a:srcRect b="3211"/>
          <a:stretch/>
        </p:blipFill>
        <p:spPr>
          <a:xfrm>
            <a:off x="5044723" y="1447800"/>
            <a:ext cx="3794477" cy="5130800"/>
          </a:xfrm>
          <a:prstGeom prst="rect">
            <a:avLst/>
          </a:prstGeom>
        </p:spPr>
      </p:pic>
      <p:pic>
        <p:nvPicPr>
          <p:cNvPr id="7" name="Picture 6" descr="23_KeyEquation_05.jpg"/>
          <p:cNvPicPr>
            <a:picLocks noChangeAspect="1"/>
          </p:cNvPicPr>
          <p:nvPr/>
        </p:nvPicPr>
        <p:blipFill rotWithShape="1">
          <a:blip r:embed="rId3">
            <a:extLst>
              <a:ext uri="{28A0092B-C50C-407E-A947-70E740481C1C}">
                <a14:useLocalDpi xmlns:a14="http://schemas.microsoft.com/office/drawing/2010/main" val="0"/>
              </a:ext>
            </a:extLst>
          </a:blip>
          <a:srcRect r="64682" b="21989"/>
          <a:stretch/>
        </p:blipFill>
        <p:spPr>
          <a:xfrm>
            <a:off x="381000" y="3754120"/>
            <a:ext cx="3009900" cy="565912"/>
          </a:xfrm>
          <a:prstGeom prst="rect">
            <a:avLst/>
          </a:prstGeom>
        </p:spPr>
      </p:pic>
      <p:sp>
        <p:nvSpPr>
          <p:cNvPr id="8" name="TextBox 7"/>
          <p:cNvSpPr txBox="1"/>
          <p:nvPr/>
        </p:nvSpPr>
        <p:spPr>
          <a:xfrm>
            <a:off x="3644900" y="3873500"/>
            <a:ext cx="761522" cy="369332"/>
          </a:xfrm>
          <a:prstGeom prst="rect">
            <a:avLst/>
          </a:prstGeom>
          <a:noFill/>
        </p:spPr>
        <p:txBody>
          <a:bodyPr wrap="none" rtlCol="0">
            <a:spAutoFit/>
          </a:bodyPr>
          <a:lstStyle/>
          <a:p>
            <a:r>
              <a:rPr lang="en-US" dirty="0" smtClean="0">
                <a:latin typeface="Times New Roman"/>
                <a:cs typeface="Times New Roman"/>
              </a:rPr>
              <a:t>(23-5)</a:t>
            </a:r>
            <a:endParaRPr lang="en-US" dirty="0">
              <a:latin typeface="Times New Roman"/>
              <a:cs typeface="Times New Roman"/>
            </a:endParaRPr>
          </a:p>
        </p:txBody>
      </p:sp>
    </p:spTree>
    <p:extLst>
      <p:ext uri="{BB962C8B-B14F-4D97-AF65-F5344CB8AC3E}">
        <p14:creationId xmlns:p14="http://schemas.microsoft.com/office/powerpoint/2010/main" val="39312897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23-6 Total Internal Reflection; Fiber Optics</a:t>
            </a:r>
            <a:endParaRPr lang="en-US" dirty="0">
              <a:latin typeface="Times New Roman" charset="0"/>
              <a:cs typeface="Times New Roman" charset="0"/>
            </a:endParaRP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If light passes into a medium with a smaller index of refraction, the angle of refraction is larger. There is an angle of incidence for which the angle of refraction will be 90°; this is called the critical angle:</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23_KeyEquation_06.jpg"/>
          <p:cNvPicPr>
            <a:picLocks noChangeAspect="1"/>
          </p:cNvPicPr>
          <p:nvPr/>
        </p:nvPicPr>
        <p:blipFill rotWithShape="1">
          <a:blip r:embed="rId2">
            <a:extLst>
              <a:ext uri="{28A0092B-C50C-407E-A947-70E740481C1C}">
                <a14:useLocalDpi xmlns:a14="http://schemas.microsoft.com/office/drawing/2010/main" val="0"/>
              </a:ext>
            </a:extLst>
          </a:blip>
          <a:srcRect r="57133" b="20461"/>
          <a:stretch/>
        </p:blipFill>
        <p:spPr>
          <a:xfrm>
            <a:off x="2748090" y="3886200"/>
            <a:ext cx="3663696" cy="649732"/>
          </a:xfrm>
          <a:prstGeom prst="rect">
            <a:avLst/>
          </a:prstGeom>
        </p:spPr>
      </p:pic>
      <p:sp>
        <p:nvSpPr>
          <p:cNvPr id="6" name="TextBox 5"/>
          <p:cNvSpPr txBox="1"/>
          <p:nvPr/>
        </p:nvSpPr>
        <p:spPr>
          <a:xfrm>
            <a:off x="6782278" y="4000500"/>
            <a:ext cx="761522" cy="369332"/>
          </a:xfrm>
          <a:prstGeom prst="rect">
            <a:avLst/>
          </a:prstGeom>
          <a:noFill/>
        </p:spPr>
        <p:txBody>
          <a:bodyPr wrap="none" rtlCol="0">
            <a:spAutoFit/>
          </a:bodyPr>
          <a:lstStyle/>
          <a:p>
            <a:r>
              <a:rPr lang="en-US" dirty="0" smtClean="0">
                <a:latin typeface="Times New Roman"/>
                <a:cs typeface="Times New Roman"/>
              </a:rPr>
              <a:t>(23-6)</a:t>
            </a:r>
            <a:endParaRPr lang="en-US" dirty="0">
              <a:latin typeface="Times New Roman"/>
              <a:cs typeface="Times New Roman"/>
            </a:endParaRPr>
          </a:p>
        </p:txBody>
      </p:sp>
    </p:spTree>
    <p:extLst>
      <p:ext uri="{BB962C8B-B14F-4D97-AF65-F5344CB8AC3E}">
        <p14:creationId xmlns:p14="http://schemas.microsoft.com/office/powerpoint/2010/main" val="3809123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 of Chapter </a:t>
            </a:r>
            <a:r>
              <a:rPr lang="en-US" dirty="0" smtClean="0"/>
              <a:t>23</a:t>
            </a:r>
            <a:endParaRPr lang="en-US" dirty="0"/>
          </a:p>
        </p:txBody>
      </p:sp>
      <p:sp>
        <p:nvSpPr>
          <p:cNvPr id="3" name="Content Placeholder 2"/>
          <p:cNvSpPr>
            <a:spLocks noGrp="1"/>
          </p:cNvSpPr>
          <p:nvPr>
            <p:ph idx="1"/>
          </p:nvPr>
        </p:nvSpPr>
        <p:spPr>
          <a:xfrm>
            <a:off x="457200" y="1600200"/>
            <a:ext cx="8229600" cy="4892675"/>
          </a:xfrm>
        </p:spPr>
        <p:txBody>
          <a:bodyPr/>
          <a:lstStyle/>
          <a:p>
            <a:pPr>
              <a:spcBef>
                <a:spcPct val="50000"/>
              </a:spcBef>
              <a:buFontTx/>
              <a:buChar char="•"/>
            </a:pPr>
            <a:r>
              <a:rPr lang="en-US" dirty="0" smtClean="0">
                <a:latin typeface="Times New Roman" charset="0"/>
                <a:cs typeface="Times New Roman" charset="0"/>
              </a:rPr>
              <a:t>The </a:t>
            </a:r>
            <a:r>
              <a:rPr lang="en-US" dirty="0">
                <a:latin typeface="Times New Roman" charset="0"/>
                <a:cs typeface="Times New Roman" charset="0"/>
              </a:rPr>
              <a:t>Ray Model of Light</a:t>
            </a:r>
          </a:p>
          <a:p>
            <a:pPr>
              <a:spcBef>
                <a:spcPct val="50000"/>
              </a:spcBef>
              <a:buFontTx/>
              <a:buChar char="•"/>
            </a:pPr>
            <a:r>
              <a:rPr lang="en-US" dirty="0" smtClean="0">
                <a:latin typeface="Times New Roman" charset="0"/>
                <a:cs typeface="Times New Roman" charset="0"/>
              </a:rPr>
              <a:t>Reflection</a:t>
            </a:r>
            <a:r>
              <a:rPr lang="en-US" dirty="0">
                <a:latin typeface="Times New Roman" charset="0"/>
                <a:cs typeface="Times New Roman" charset="0"/>
              </a:rPr>
              <a:t>; Image Formed by a Plane Mirror</a:t>
            </a:r>
          </a:p>
          <a:p>
            <a:pPr>
              <a:spcBef>
                <a:spcPct val="50000"/>
              </a:spcBef>
              <a:buFontTx/>
              <a:buChar char="•"/>
            </a:pPr>
            <a:r>
              <a:rPr lang="en-US" dirty="0" smtClean="0">
                <a:latin typeface="Times New Roman" charset="0"/>
                <a:cs typeface="Times New Roman" charset="0"/>
              </a:rPr>
              <a:t>Formation </a:t>
            </a:r>
            <a:r>
              <a:rPr lang="en-US" dirty="0">
                <a:latin typeface="Times New Roman" charset="0"/>
                <a:cs typeface="Times New Roman" charset="0"/>
              </a:rPr>
              <a:t>of Images by Spherical Mirrors</a:t>
            </a:r>
          </a:p>
          <a:p>
            <a:pPr>
              <a:spcBef>
                <a:spcPct val="50000"/>
              </a:spcBef>
              <a:buFontTx/>
              <a:buChar char="•"/>
            </a:pPr>
            <a:r>
              <a:rPr lang="en-US" dirty="0" smtClean="0">
                <a:latin typeface="Times New Roman" charset="0"/>
                <a:cs typeface="Times New Roman" charset="0"/>
              </a:rPr>
              <a:t>Index </a:t>
            </a:r>
            <a:r>
              <a:rPr lang="en-US" dirty="0">
                <a:latin typeface="Times New Roman" charset="0"/>
                <a:cs typeface="Times New Roman" charset="0"/>
              </a:rPr>
              <a:t>of Refraction</a:t>
            </a:r>
          </a:p>
          <a:p>
            <a:pPr>
              <a:spcBef>
                <a:spcPct val="50000"/>
              </a:spcBef>
              <a:buFontTx/>
              <a:buChar char="•"/>
            </a:pPr>
            <a:r>
              <a:rPr lang="en-US" dirty="0" smtClean="0">
                <a:latin typeface="Times New Roman" charset="0"/>
                <a:cs typeface="Times New Roman" charset="0"/>
              </a:rPr>
              <a:t>Refraction</a:t>
            </a:r>
            <a:r>
              <a:rPr lang="en-US" dirty="0">
                <a:latin typeface="Times New Roman" charset="0"/>
                <a:cs typeface="Times New Roman" charset="0"/>
              </a:rPr>
              <a:t>: </a:t>
            </a:r>
            <a:r>
              <a:rPr lang="en-US" dirty="0" smtClean="0">
                <a:latin typeface="Times New Roman" charset="0"/>
                <a:cs typeface="Times New Roman" charset="0"/>
              </a:rPr>
              <a:t>Snell</a:t>
            </a:r>
            <a:r>
              <a:rPr lang="en-US" altLang="ja-JP" dirty="0" smtClean="0">
                <a:latin typeface="Times New Roman" charset="0"/>
                <a:cs typeface="Times New Roman" charset="0"/>
              </a:rPr>
              <a:t>’</a:t>
            </a:r>
            <a:r>
              <a:rPr lang="en-US" dirty="0" smtClean="0">
                <a:latin typeface="Times New Roman" charset="0"/>
                <a:cs typeface="Times New Roman" charset="0"/>
              </a:rPr>
              <a:t>s </a:t>
            </a:r>
            <a:r>
              <a:rPr lang="en-US" dirty="0">
                <a:latin typeface="Times New Roman" charset="0"/>
                <a:cs typeface="Times New Roman" charset="0"/>
              </a:rPr>
              <a:t>Law</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dirty="0" smtClean="0"/>
              <a:t>© 2014 Pearson Education, Inc.</a:t>
            </a:r>
            <a:endParaRPr lang="en-US" dirty="0"/>
          </a:p>
        </p:txBody>
      </p:sp>
    </p:spTree>
    <p:extLst>
      <p:ext uri="{BB962C8B-B14F-4D97-AF65-F5344CB8AC3E}">
        <p14:creationId xmlns:p14="http://schemas.microsoft.com/office/powerpoint/2010/main" val="364435705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23-6 Total Internal Reflection; Fiber Optics</a:t>
            </a:r>
            <a:endParaRPr lang="en-US" dirty="0">
              <a:latin typeface="Times New Roman" charset="0"/>
              <a:cs typeface="Times New Roman" charset="0"/>
            </a:endParaRP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If the angle of incidence is larger than this, no transmission occurs. This is called total internal reflection.</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7" name="Picture 6" descr="23_26_Figure.jpg"/>
          <p:cNvPicPr>
            <a:picLocks noChangeAspect="1"/>
          </p:cNvPicPr>
          <p:nvPr/>
        </p:nvPicPr>
        <p:blipFill rotWithShape="1">
          <a:blip r:embed="rId2">
            <a:extLst>
              <a:ext uri="{28A0092B-C50C-407E-A947-70E740481C1C}">
                <a14:useLocalDpi xmlns:a14="http://schemas.microsoft.com/office/drawing/2010/main" val="0"/>
              </a:ext>
            </a:extLst>
          </a:blip>
          <a:srcRect b="5255"/>
          <a:stretch/>
        </p:blipFill>
        <p:spPr>
          <a:xfrm>
            <a:off x="681546" y="3115564"/>
            <a:ext cx="7796784" cy="3361436"/>
          </a:xfrm>
          <a:prstGeom prst="rect">
            <a:avLst/>
          </a:prstGeom>
        </p:spPr>
      </p:pic>
    </p:spTree>
    <p:extLst>
      <p:ext uri="{BB962C8B-B14F-4D97-AF65-F5344CB8AC3E}">
        <p14:creationId xmlns:p14="http://schemas.microsoft.com/office/powerpoint/2010/main" val="35041304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23-6 Total Internal Reflection; Fiber Optics</a:t>
            </a:r>
            <a:endParaRPr lang="en-US" dirty="0">
              <a:latin typeface="Times New Roman" charset="0"/>
              <a:cs typeface="Times New Roman" charset="0"/>
            </a:endParaRP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Binoculars often use total internal reflection; this gives true 100% reflection, which even the best mirror cannot do.</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23_28_Figure.jpg"/>
          <p:cNvPicPr>
            <a:picLocks noChangeAspect="1"/>
          </p:cNvPicPr>
          <p:nvPr/>
        </p:nvPicPr>
        <p:blipFill rotWithShape="1">
          <a:blip r:embed="rId2">
            <a:extLst>
              <a:ext uri="{28A0092B-C50C-407E-A947-70E740481C1C}">
                <a14:useLocalDpi xmlns:a14="http://schemas.microsoft.com/office/drawing/2010/main" val="0"/>
              </a:ext>
            </a:extLst>
          </a:blip>
          <a:srcRect b="2508"/>
          <a:stretch/>
        </p:blipFill>
        <p:spPr>
          <a:xfrm>
            <a:off x="2444814" y="2741920"/>
            <a:ext cx="4270248" cy="3950980"/>
          </a:xfrm>
          <a:prstGeom prst="rect">
            <a:avLst/>
          </a:prstGeom>
        </p:spPr>
      </p:pic>
    </p:spTree>
    <p:extLst>
      <p:ext uri="{BB962C8B-B14F-4D97-AF65-F5344CB8AC3E}">
        <p14:creationId xmlns:p14="http://schemas.microsoft.com/office/powerpoint/2010/main" val="22211543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23-6 Total Internal Reflection; Fiber Optics</a:t>
            </a:r>
            <a:endParaRPr lang="en-US" dirty="0">
              <a:latin typeface="Times New Roman" charset="0"/>
              <a:cs typeface="Times New Roman" charset="0"/>
            </a:endParaRP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Total internal reflection is also the principle behind fiber optics. Light will be transmitted along the fiber even if it is not straight. An image can be formed using multiple small fibers.</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6" name="Picture 5" descr="23_29_Figure.jpg"/>
          <p:cNvPicPr>
            <a:picLocks noChangeAspect="1"/>
          </p:cNvPicPr>
          <p:nvPr/>
        </p:nvPicPr>
        <p:blipFill rotWithShape="1">
          <a:blip r:embed="rId2">
            <a:extLst>
              <a:ext uri="{28A0092B-C50C-407E-A947-70E740481C1C}">
                <a14:useLocalDpi xmlns:a14="http://schemas.microsoft.com/office/drawing/2010/main" val="0"/>
              </a:ext>
            </a:extLst>
          </a:blip>
          <a:srcRect b="10983"/>
          <a:stretch/>
        </p:blipFill>
        <p:spPr>
          <a:xfrm>
            <a:off x="241300" y="4953000"/>
            <a:ext cx="5562600" cy="999509"/>
          </a:xfrm>
          <a:prstGeom prst="rect">
            <a:avLst/>
          </a:prstGeom>
        </p:spPr>
      </p:pic>
      <p:pic>
        <p:nvPicPr>
          <p:cNvPr id="7" name="Picture 6" descr="23_30_FigureA.jpg"/>
          <p:cNvPicPr>
            <a:picLocks noChangeAspect="1"/>
          </p:cNvPicPr>
          <p:nvPr/>
        </p:nvPicPr>
        <p:blipFill rotWithShape="1">
          <a:blip r:embed="rId3">
            <a:extLst>
              <a:ext uri="{28A0092B-C50C-407E-A947-70E740481C1C}">
                <a14:useLocalDpi xmlns:a14="http://schemas.microsoft.com/office/drawing/2010/main" val="0"/>
              </a:ext>
            </a:extLst>
          </a:blip>
          <a:srcRect b="4332"/>
          <a:stretch/>
        </p:blipFill>
        <p:spPr>
          <a:xfrm>
            <a:off x="6166104" y="3353308"/>
            <a:ext cx="2901696" cy="3364992"/>
          </a:xfrm>
          <a:prstGeom prst="rect">
            <a:avLst/>
          </a:prstGeom>
        </p:spPr>
      </p:pic>
    </p:spTree>
    <p:extLst>
      <p:ext uri="{BB962C8B-B14F-4D97-AF65-F5344CB8AC3E}">
        <p14:creationId xmlns:p14="http://schemas.microsoft.com/office/powerpoint/2010/main" val="21030082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23-7 Thin Lenses; Ray Tracing</a:t>
            </a:r>
            <a:endParaRPr lang="en-US" dirty="0">
              <a:latin typeface="Times New Roman" charset="0"/>
              <a:cs typeface="Times New Roman" charset="0"/>
            </a:endParaRP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Thin lenses are those whose thickness is small compared to their radius of curvature. They may be either converging (a) or diverging (b).</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23_31_FigureA.jpg"/>
          <p:cNvPicPr>
            <a:picLocks noChangeAspect="1"/>
          </p:cNvPicPr>
          <p:nvPr/>
        </p:nvPicPr>
        <p:blipFill rotWithShape="1">
          <a:blip r:embed="rId2">
            <a:extLst>
              <a:ext uri="{28A0092B-C50C-407E-A947-70E740481C1C}">
                <a14:useLocalDpi xmlns:a14="http://schemas.microsoft.com/office/drawing/2010/main" val="0"/>
              </a:ext>
            </a:extLst>
          </a:blip>
          <a:srcRect b="6531"/>
          <a:stretch/>
        </p:blipFill>
        <p:spPr>
          <a:xfrm>
            <a:off x="990600" y="4191699"/>
            <a:ext cx="3108960" cy="2239264"/>
          </a:xfrm>
          <a:prstGeom prst="rect">
            <a:avLst/>
          </a:prstGeom>
        </p:spPr>
      </p:pic>
      <p:pic>
        <p:nvPicPr>
          <p:cNvPr id="6" name="Picture 5" descr="23_30_FigureB.jpg"/>
          <p:cNvPicPr>
            <a:picLocks noChangeAspect="1"/>
          </p:cNvPicPr>
          <p:nvPr/>
        </p:nvPicPr>
        <p:blipFill rotWithShape="1">
          <a:blip r:embed="rId3">
            <a:extLst>
              <a:ext uri="{28A0092B-C50C-407E-A947-70E740481C1C}">
                <a14:useLocalDpi xmlns:a14="http://schemas.microsoft.com/office/drawing/2010/main" val="0"/>
              </a:ext>
            </a:extLst>
          </a:blip>
          <a:srcRect b="3822"/>
          <a:stretch/>
        </p:blipFill>
        <p:spPr>
          <a:xfrm>
            <a:off x="4786376" y="3048000"/>
            <a:ext cx="3651504" cy="3382963"/>
          </a:xfrm>
          <a:prstGeom prst="rect">
            <a:avLst/>
          </a:prstGeom>
        </p:spPr>
      </p:pic>
    </p:spTree>
    <p:extLst>
      <p:ext uri="{BB962C8B-B14F-4D97-AF65-F5344CB8AC3E}">
        <p14:creationId xmlns:p14="http://schemas.microsoft.com/office/powerpoint/2010/main" val="17870207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23-7 Thin Lenses; Ray Tracing</a:t>
            </a:r>
            <a:endParaRPr lang="en-US" dirty="0">
              <a:latin typeface="Times New Roman" charset="0"/>
              <a:cs typeface="Times New Roman" charset="0"/>
            </a:endParaRP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Parallel rays are brought to a focus by a converging lens (one that is thicker in the center than it is at the edge).</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7" name="Picture 6" descr="23_33_Figure.jpg"/>
          <p:cNvPicPr>
            <a:picLocks noChangeAspect="1"/>
          </p:cNvPicPr>
          <p:nvPr/>
        </p:nvPicPr>
        <p:blipFill rotWithShape="1">
          <a:blip r:embed="rId2">
            <a:extLst>
              <a:ext uri="{28A0092B-C50C-407E-A947-70E740481C1C}">
                <a14:useLocalDpi xmlns:a14="http://schemas.microsoft.com/office/drawing/2010/main" val="0"/>
              </a:ext>
            </a:extLst>
          </a:blip>
          <a:srcRect b="6345"/>
          <a:stretch/>
        </p:blipFill>
        <p:spPr>
          <a:xfrm>
            <a:off x="2175066" y="3128264"/>
            <a:ext cx="4809744" cy="2751836"/>
          </a:xfrm>
          <a:prstGeom prst="rect">
            <a:avLst/>
          </a:prstGeom>
        </p:spPr>
      </p:pic>
    </p:spTree>
    <p:extLst>
      <p:ext uri="{BB962C8B-B14F-4D97-AF65-F5344CB8AC3E}">
        <p14:creationId xmlns:p14="http://schemas.microsoft.com/office/powerpoint/2010/main" val="36620950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23-7 Thin Lenses; Ray Tracing</a:t>
            </a:r>
            <a:endParaRPr lang="en-US" dirty="0">
              <a:latin typeface="Times New Roman" charset="0"/>
              <a:cs typeface="Times New Roman" charset="0"/>
            </a:endParaRP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A diverging lens (thicker at the edge than in the center) make parallel light diverge; the focal point is that point where the diverging rays would converge if projected back.</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23_36_Figure.jpg"/>
          <p:cNvPicPr>
            <a:picLocks noChangeAspect="1"/>
          </p:cNvPicPr>
          <p:nvPr/>
        </p:nvPicPr>
        <p:blipFill rotWithShape="1">
          <a:blip r:embed="rId2">
            <a:extLst>
              <a:ext uri="{28A0092B-C50C-407E-A947-70E740481C1C}">
                <a14:useLocalDpi xmlns:a14="http://schemas.microsoft.com/office/drawing/2010/main" val="0"/>
              </a:ext>
            </a:extLst>
          </a:blip>
          <a:srcRect b="5838"/>
          <a:stretch/>
        </p:blipFill>
        <p:spPr>
          <a:xfrm>
            <a:off x="2388426" y="3429000"/>
            <a:ext cx="4383024" cy="2491232"/>
          </a:xfrm>
          <a:prstGeom prst="rect">
            <a:avLst/>
          </a:prstGeom>
        </p:spPr>
      </p:pic>
    </p:spTree>
    <p:extLst>
      <p:ext uri="{BB962C8B-B14F-4D97-AF65-F5344CB8AC3E}">
        <p14:creationId xmlns:p14="http://schemas.microsoft.com/office/powerpoint/2010/main" val="1836995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23-7 Thin Lenses; Ray Tracing</a:t>
            </a:r>
            <a:endParaRPr lang="en-US" dirty="0">
              <a:latin typeface="Times New Roman" charset="0"/>
              <a:cs typeface="Times New Roman" charset="0"/>
            </a:endParaRP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The power of a lens is the inverse of its focal length</a:t>
            </a:r>
            <a:r>
              <a:rPr lang="en-US" dirty="0" smtClean="0">
                <a:latin typeface="Times New Roman" charset="0"/>
                <a:cs typeface="Times New Roman" charset="0"/>
              </a:rPr>
              <a:t>.</a:t>
            </a:r>
          </a:p>
          <a:p>
            <a:pPr marL="0" indent="0">
              <a:spcBef>
                <a:spcPct val="50000"/>
              </a:spcBef>
              <a:buNone/>
            </a:pPr>
            <a:endParaRPr lang="en-US" dirty="0">
              <a:latin typeface="Times New Roman" charset="0"/>
              <a:cs typeface="Times New Roman" charset="0"/>
            </a:endParaRPr>
          </a:p>
          <a:p>
            <a:pPr marL="0" indent="0">
              <a:spcBef>
                <a:spcPct val="50000"/>
              </a:spcBef>
              <a:buNone/>
            </a:pPr>
            <a:r>
              <a:rPr lang="en-US" dirty="0">
                <a:latin typeface="Times New Roman" charset="0"/>
                <a:cs typeface="Times New Roman" charset="0"/>
              </a:rPr>
              <a:t>Lens power is measured in diopters, D. </a:t>
            </a:r>
          </a:p>
          <a:p>
            <a:pPr marL="0" indent="0" algn="ctr">
              <a:spcBef>
                <a:spcPct val="50000"/>
              </a:spcBef>
              <a:buNone/>
            </a:pPr>
            <a:r>
              <a:rPr lang="en-US" dirty="0">
                <a:latin typeface="Times New Roman" charset="0"/>
                <a:cs typeface="Times New Roman" charset="0"/>
              </a:rPr>
              <a:t>1 D = 1 </a:t>
            </a:r>
            <a:r>
              <a:rPr lang="en-US" dirty="0" smtClean="0">
                <a:latin typeface="Times New Roman" charset="0"/>
                <a:cs typeface="Times New Roman" charset="0"/>
              </a:rPr>
              <a:t>m</a:t>
            </a:r>
            <a:r>
              <a:rPr lang="en-US" baseline="30000" dirty="0" smtClean="0">
                <a:latin typeface="Times New Roman" charset="0"/>
                <a:cs typeface="Times New Roman" charset="0"/>
              </a:rPr>
              <a:t>−1</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23_KeyEquation_07.jpg"/>
          <p:cNvPicPr>
            <a:picLocks noChangeAspect="1"/>
          </p:cNvPicPr>
          <p:nvPr/>
        </p:nvPicPr>
        <p:blipFill rotWithShape="1">
          <a:blip r:embed="rId2">
            <a:extLst>
              <a:ext uri="{28A0092B-C50C-407E-A947-70E740481C1C}">
                <a14:useLocalDpi xmlns:a14="http://schemas.microsoft.com/office/drawing/2010/main" val="0"/>
              </a:ext>
            </a:extLst>
          </a:blip>
          <a:srcRect r="85961" b="18056"/>
          <a:stretch/>
        </p:blipFill>
        <p:spPr>
          <a:xfrm>
            <a:off x="3979990" y="2171700"/>
            <a:ext cx="1199896" cy="749300"/>
          </a:xfrm>
          <a:prstGeom prst="rect">
            <a:avLst/>
          </a:prstGeom>
        </p:spPr>
      </p:pic>
      <p:sp>
        <p:nvSpPr>
          <p:cNvPr id="6" name="TextBox 5"/>
          <p:cNvSpPr txBox="1"/>
          <p:nvPr/>
        </p:nvSpPr>
        <p:spPr>
          <a:xfrm>
            <a:off x="5563078" y="2348468"/>
            <a:ext cx="761522" cy="369332"/>
          </a:xfrm>
          <a:prstGeom prst="rect">
            <a:avLst/>
          </a:prstGeom>
          <a:noFill/>
        </p:spPr>
        <p:txBody>
          <a:bodyPr wrap="none" rtlCol="0">
            <a:spAutoFit/>
          </a:bodyPr>
          <a:lstStyle/>
          <a:p>
            <a:r>
              <a:rPr lang="en-US" dirty="0" smtClean="0">
                <a:latin typeface="Times New Roman"/>
                <a:cs typeface="Times New Roman"/>
              </a:rPr>
              <a:t>(23-7)</a:t>
            </a:r>
            <a:endParaRPr lang="en-US" dirty="0">
              <a:latin typeface="Times New Roman"/>
              <a:cs typeface="Times New Roman"/>
            </a:endParaRPr>
          </a:p>
        </p:txBody>
      </p:sp>
    </p:spTree>
    <p:extLst>
      <p:ext uri="{BB962C8B-B14F-4D97-AF65-F5344CB8AC3E}">
        <p14:creationId xmlns:p14="http://schemas.microsoft.com/office/powerpoint/2010/main" val="36753945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23-7 Thin Lenses; Ray Tracing</a:t>
            </a:r>
            <a:endParaRPr lang="en-US" dirty="0">
              <a:latin typeface="Times New Roman" charset="0"/>
              <a:cs typeface="Times New Roman" charset="0"/>
            </a:endParaRP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Ray tracing for thin lenses is similar to that for mirrors. We have three key rays:</a:t>
            </a:r>
          </a:p>
          <a:p>
            <a:pPr marL="411480" indent="-457200">
              <a:spcBef>
                <a:spcPct val="50000"/>
              </a:spcBef>
              <a:buFontTx/>
              <a:buAutoNum type="arabicPeriod"/>
            </a:pPr>
            <a:r>
              <a:rPr lang="en-US" dirty="0" smtClean="0">
                <a:latin typeface="Times New Roman" charset="0"/>
                <a:cs typeface="Times New Roman" charset="0"/>
              </a:rPr>
              <a:t>This </a:t>
            </a:r>
            <a:r>
              <a:rPr lang="en-US" dirty="0">
                <a:latin typeface="Times New Roman" charset="0"/>
                <a:cs typeface="Times New Roman" charset="0"/>
              </a:rPr>
              <a:t>ray comes in parallel to the axis and exits through the focal point.</a:t>
            </a:r>
          </a:p>
          <a:p>
            <a:pPr marL="411480" indent="-457200">
              <a:spcBef>
                <a:spcPct val="50000"/>
              </a:spcBef>
              <a:buFontTx/>
              <a:buAutoNum type="arabicPeriod"/>
            </a:pPr>
            <a:r>
              <a:rPr lang="en-US" dirty="0" smtClean="0">
                <a:latin typeface="Times New Roman" charset="0"/>
                <a:cs typeface="Times New Roman" charset="0"/>
              </a:rPr>
              <a:t>This </a:t>
            </a:r>
            <a:r>
              <a:rPr lang="en-US" dirty="0">
                <a:latin typeface="Times New Roman" charset="0"/>
                <a:cs typeface="Times New Roman" charset="0"/>
              </a:rPr>
              <a:t>ray comes in through the focal point and exits parallel to the axis.</a:t>
            </a:r>
          </a:p>
          <a:p>
            <a:pPr marL="411480" indent="-457200">
              <a:spcBef>
                <a:spcPct val="50000"/>
              </a:spcBef>
              <a:buFontTx/>
              <a:buAutoNum type="arabicPeriod"/>
            </a:pPr>
            <a:r>
              <a:rPr lang="en-US" dirty="0" smtClean="0">
                <a:latin typeface="Times New Roman" charset="0"/>
                <a:cs typeface="Times New Roman" charset="0"/>
              </a:rPr>
              <a:t>This </a:t>
            </a:r>
            <a:r>
              <a:rPr lang="en-US" dirty="0">
                <a:latin typeface="Times New Roman" charset="0"/>
                <a:cs typeface="Times New Roman" charset="0"/>
              </a:rPr>
              <a:t>ray goes through the center of the lens and is </a:t>
            </a:r>
            <a:r>
              <a:rPr lang="en-US" dirty="0" err="1">
                <a:latin typeface="Times New Roman" charset="0"/>
                <a:cs typeface="Times New Roman" charset="0"/>
              </a:rPr>
              <a:t>undeflected</a:t>
            </a:r>
            <a:r>
              <a:rPr lang="en-US" dirty="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8291289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23-7 Thin Lenses; Ray Tracing</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23_37_Figure.jpg"/>
          <p:cNvPicPr>
            <a:picLocks noChangeAspect="1"/>
          </p:cNvPicPr>
          <p:nvPr/>
        </p:nvPicPr>
        <p:blipFill rotWithShape="1">
          <a:blip r:embed="rId2">
            <a:extLst>
              <a:ext uri="{28A0092B-C50C-407E-A947-70E740481C1C}">
                <a14:useLocalDpi xmlns:a14="http://schemas.microsoft.com/office/drawing/2010/main" val="0"/>
              </a:ext>
            </a:extLst>
          </a:blip>
          <a:srcRect b="2971"/>
          <a:stretch/>
        </p:blipFill>
        <p:spPr>
          <a:xfrm>
            <a:off x="1128332" y="1008424"/>
            <a:ext cx="6903212" cy="5484451"/>
          </a:xfrm>
          <a:prstGeom prst="rect">
            <a:avLst/>
          </a:prstGeom>
        </p:spPr>
      </p:pic>
    </p:spTree>
    <p:extLst>
      <p:ext uri="{BB962C8B-B14F-4D97-AF65-F5344CB8AC3E}">
        <p14:creationId xmlns:p14="http://schemas.microsoft.com/office/powerpoint/2010/main" val="18359624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23-7 Thin Lenses; Ray Tracing</a:t>
            </a:r>
            <a:endParaRPr lang="en-US" dirty="0">
              <a:latin typeface="Times New Roman" charset="0"/>
              <a:cs typeface="Times New Roman" charset="0"/>
            </a:endParaRP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For a diverging lens, we can use the same three rays; the image is upright and virtual.</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23_39_Figure.jpg"/>
          <p:cNvPicPr>
            <a:picLocks noChangeAspect="1"/>
          </p:cNvPicPr>
          <p:nvPr/>
        </p:nvPicPr>
        <p:blipFill rotWithShape="1">
          <a:blip r:embed="rId2">
            <a:extLst>
              <a:ext uri="{28A0092B-C50C-407E-A947-70E740481C1C}">
                <a14:useLocalDpi xmlns:a14="http://schemas.microsoft.com/office/drawing/2010/main" val="0"/>
              </a:ext>
            </a:extLst>
          </a:blip>
          <a:srcRect b="5505"/>
          <a:stretch/>
        </p:blipFill>
        <p:spPr>
          <a:xfrm>
            <a:off x="702882" y="2971800"/>
            <a:ext cx="7754112" cy="2885948"/>
          </a:xfrm>
          <a:prstGeom prst="rect">
            <a:avLst/>
          </a:prstGeom>
        </p:spPr>
      </p:pic>
    </p:spTree>
    <p:extLst>
      <p:ext uri="{BB962C8B-B14F-4D97-AF65-F5344CB8AC3E}">
        <p14:creationId xmlns:p14="http://schemas.microsoft.com/office/powerpoint/2010/main" val="1040167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 of Chapter </a:t>
            </a:r>
            <a:r>
              <a:rPr lang="en-US" dirty="0" smtClean="0"/>
              <a:t>23</a:t>
            </a:r>
            <a:endParaRPr lang="en-US" dirty="0"/>
          </a:p>
        </p:txBody>
      </p:sp>
      <p:sp>
        <p:nvSpPr>
          <p:cNvPr id="3" name="Content Placeholder 2"/>
          <p:cNvSpPr>
            <a:spLocks noGrp="1"/>
          </p:cNvSpPr>
          <p:nvPr>
            <p:ph idx="1"/>
          </p:nvPr>
        </p:nvSpPr>
        <p:spPr>
          <a:xfrm>
            <a:off x="457200" y="1600200"/>
            <a:ext cx="8229600" cy="4892675"/>
          </a:xfrm>
        </p:spPr>
        <p:txBody>
          <a:bodyPr/>
          <a:lstStyle/>
          <a:p>
            <a:pPr>
              <a:spcBef>
                <a:spcPct val="50000"/>
              </a:spcBef>
              <a:buFontTx/>
              <a:buChar char="•"/>
            </a:pPr>
            <a:r>
              <a:rPr lang="en-US" dirty="0" smtClean="0">
                <a:latin typeface="Times New Roman" charset="0"/>
                <a:cs typeface="Times New Roman" charset="0"/>
              </a:rPr>
              <a:t>Total </a:t>
            </a:r>
            <a:r>
              <a:rPr lang="en-US" dirty="0">
                <a:latin typeface="Times New Roman" charset="0"/>
                <a:cs typeface="Times New Roman" charset="0"/>
              </a:rPr>
              <a:t>Internal Reflection; Fiber Optics</a:t>
            </a:r>
          </a:p>
          <a:p>
            <a:pPr>
              <a:spcBef>
                <a:spcPct val="50000"/>
              </a:spcBef>
              <a:buFontTx/>
              <a:buChar char="•"/>
            </a:pPr>
            <a:r>
              <a:rPr lang="en-US" dirty="0" smtClean="0">
                <a:latin typeface="Times New Roman" charset="0"/>
                <a:cs typeface="Times New Roman" charset="0"/>
              </a:rPr>
              <a:t>Thin </a:t>
            </a:r>
            <a:r>
              <a:rPr lang="en-US" dirty="0">
                <a:latin typeface="Times New Roman" charset="0"/>
                <a:cs typeface="Times New Roman" charset="0"/>
              </a:rPr>
              <a:t>Lenses; Ray Tracing</a:t>
            </a:r>
          </a:p>
          <a:p>
            <a:pPr>
              <a:spcBef>
                <a:spcPct val="50000"/>
              </a:spcBef>
              <a:buFontTx/>
              <a:buChar char="•"/>
            </a:pPr>
            <a:r>
              <a:rPr lang="en-US" dirty="0" smtClean="0">
                <a:latin typeface="Times New Roman" charset="0"/>
                <a:cs typeface="Times New Roman" charset="0"/>
              </a:rPr>
              <a:t>The </a:t>
            </a:r>
            <a:r>
              <a:rPr lang="en-US" dirty="0">
                <a:latin typeface="Times New Roman" charset="0"/>
                <a:cs typeface="Times New Roman" charset="0"/>
              </a:rPr>
              <a:t>Thin Lens Equation</a:t>
            </a:r>
          </a:p>
          <a:p>
            <a:pPr>
              <a:spcBef>
                <a:spcPct val="50000"/>
              </a:spcBef>
              <a:buFontTx/>
              <a:buChar char="•"/>
            </a:pPr>
            <a:r>
              <a:rPr lang="en-US" dirty="0" smtClean="0">
                <a:latin typeface="Times New Roman" charset="0"/>
                <a:cs typeface="Times New Roman" charset="0"/>
              </a:rPr>
              <a:t>Combinations </a:t>
            </a:r>
            <a:r>
              <a:rPr lang="en-US" dirty="0">
                <a:latin typeface="Times New Roman" charset="0"/>
                <a:cs typeface="Times New Roman" charset="0"/>
              </a:rPr>
              <a:t>of Lenses</a:t>
            </a:r>
          </a:p>
          <a:p>
            <a:pPr>
              <a:spcBef>
                <a:spcPct val="50000"/>
              </a:spcBef>
              <a:buFontTx/>
              <a:buChar char="•"/>
            </a:pPr>
            <a:r>
              <a:rPr lang="en-US" dirty="0" err="1" smtClean="0">
                <a:latin typeface="Times New Roman" charset="0"/>
                <a:cs typeface="Times New Roman" charset="0"/>
              </a:rPr>
              <a:t>Lensmaker</a:t>
            </a:r>
            <a:r>
              <a:rPr lang="en-US" altLang="ja-JP" dirty="0" err="1" smtClean="0">
                <a:latin typeface="Times New Roman" charset="0"/>
                <a:cs typeface="Times New Roman" charset="0"/>
              </a:rPr>
              <a:t>’</a:t>
            </a:r>
            <a:r>
              <a:rPr lang="en-US" dirty="0" err="1" smtClean="0">
                <a:latin typeface="Times New Roman" charset="0"/>
                <a:cs typeface="Times New Roman" charset="0"/>
              </a:rPr>
              <a:t>s</a:t>
            </a:r>
            <a:r>
              <a:rPr lang="en-US" dirty="0" smtClean="0">
                <a:latin typeface="Times New Roman" charset="0"/>
                <a:cs typeface="Times New Roman" charset="0"/>
              </a:rPr>
              <a:t> </a:t>
            </a:r>
            <a:r>
              <a:rPr lang="en-US" dirty="0">
                <a:latin typeface="Times New Roman" charset="0"/>
                <a:cs typeface="Times New Roman" charset="0"/>
              </a:rPr>
              <a:t>Equation</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dirty="0" smtClean="0"/>
              <a:t>© 2014 Pearson Education, Inc.</a:t>
            </a:r>
            <a:endParaRPr lang="en-US" dirty="0"/>
          </a:p>
        </p:txBody>
      </p:sp>
    </p:spTree>
    <p:extLst>
      <p:ext uri="{BB962C8B-B14F-4D97-AF65-F5344CB8AC3E}">
        <p14:creationId xmlns:p14="http://schemas.microsoft.com/office/powerpoint/2010/main" val="279795177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23-8 The Thin Lens Equation</a:t>
            </a:r>
            <a:endParaRPr lang="en-US" dirty="0">
              <a:latin typeface="Times New Roman" charset="0"/>
              <a:cs typeface="Times New Roman" charset="0"/>
            </a:endParaRP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The thin lens equation is the same as the mirror equation:</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23_KeyEquation_08.jpg"/>
          <p:cNvPicPr>
            <a:picLocks noChangeAspect="1"/>
          </p:cNvPicPr>
          <p:nvPr/>
        </p:nvPicPr>
        <p:blipFill rotWithShape="1">
          <a:blip r:embed="rId2">
            <a:extLst>
              <a:ext uri="{28A0092B-C50C-407E-A947-70E740481C1C}">
                <a14:useLocalDpi xmlns:a14="http://schemas.microsoft.com/office/drawing/2010/main" val="0"/>
              </a:ext>
            </a:extLst>
          </a:blip>
          <a:srcRect r="60622" b="8614"/>
          <a:stretch/>
        </p:blipFill>
        <p:spPr>
          <a:xfrm>
            <a:off x="2897188" y="2819400"/>
            <a:ext cx="3365500" cy="1654556"/>
          </a:xfrm>
          <a:prstGeom prst="rect">
            <a:avLst/>
          </a:prstGeom>
        </p:spPr>
      </p:pic>
      <p:sp>
        <p:nvSpPr>
          <p:cNvPr id="6" name="TextBox 5"/>
          <p:cNvSpPr txBox="1"/>
          <p:nvPr/>
        </p:nvSpPr>
        <p:spPr>
          <a:xfrm>
            <a:off x="7086600" y="3834368"/>
            <a:ext cx="761522" cy="369332"/>
          </a:xfrm>
          <a:prstGeom prst="rect">
            <a:avLst/>
          </a:prstGeom>
          <a:noFill/>
        </p:spPr>
        <p:txBody>
          <a:bodyPr wrap="none" rtlCol="0">
            <a:spAutoFit/>
          </a:bodyPr>
          <a:lstStyle/>
          <a:p>
            <a:r>
              <a:rPr lang="en-US" dirty="0" smtClean="0">
                <a:latin typeface="Times New Roman"/>
                <a:cs typeface="Times New Roman"/>
              </a:rPr>
              <a:t>(23-8)</a:t>
            </a:r>
            <a:endParaRPr lang="en-US" dirty="0">
              <a:latin typeface="Times New Roman"/>
              <a:cs typeface="Times New Roman"/>
            </a:endParaRPr>
          </a:p>
        </p:txBody>
      </p:sp>
    </p:spTree>
    <p:extLst>
      <p:ext uri="{BB962C8B-B14F-4D97-AF65-F5344CB8AC3E}">
        <p14:creationId xmlns:p14="http://schemas.microsoft.com/office/powerpoint/2010/main" val="21726229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23-8 The Thin Lens Equation</a:t>
            </a:r>
            <a:endParaRPr lang="en-US" dirty="0">
              <a:latin typeface="Times New Roman" charset="0"/>
              <a:cs typeface="Times New Roman" charset="0"/>
            </a:endParaRPr>
          </a:p>
        </p:txBody>
      </p:sp>
      <p:sp>
        <p:nvSpPr>
          <p:cNvPr id="3" name="Content Placeholder 2"/>
          <p:cNvSpPr>
            <a:spLocks noGrp="1"/>
          </p:cNvSpPr>
          <p:nvPr>
            <p:ph idx="1"/>
          </p:nvPr>
        </p:nvSpPr>
        <p:spPr/>
        <p:txBody>
          <a:bodyPr/>
          <a:lstStyle/>
          <a:p>
            <a:pPr marL="0" indent="0">
              <a:spcBef>
                <a:spcPct val="50000"/>
              </a:spcBef>
              <a:buNone/>
            </a:pPr>
            <a:r>
              <a:rPr lang="en-US" sz="2400" dirty="0">
                <a:latin typeface="Times New Roman" charset="0"/>
                <a:cs typeface="Times New Roman" charset="0"/>
              </a:rPr>
              <a:t>The sign conventions are slightly different:</a:t>
            </a:r>
          </a:p>
          <a:p>
            <a:pPr marL="411480" indent="-457200">
              <a:spcBef>
                <a:spcPct val="50000"/>
              </a:spcBef>
              <a:buFontTx/>
              <a:buAutoNum type="arabicPeriod"/>
            </a:pPr>
            <a:r>
              <a:rPr lang="en-US" sz="2400" dirty="0" smtClean="0">
                <a:latin typeface="Times New Roman" charset="0"/>
                <a:cs typeface="Times New Roman" charset="0"/>
              </a:rPr>
              <a:t>The </a:t>
            </a:r>
            <a:r>
              <a:rPr lang="en-US" sz="2400" dirty="0">
                <a:latin typeface="Times New Roman" charset="0"/>
                <a:cs typeface="Times New Roman" charset="0"/>
              </a:rPr>
              <a:t>focal length is positive for converging lenses and negative for diverging.</a:t>
            </a:r>
          </a:p>
          <a:p>
            <a:pPr marL="411480" indent="-457200">
              <a:spcBef>
                <a:spcPct val="50000"/>
              </a:spcBef>
              <a:buFontTx/>
              <a:buAutoNum type="arabicPeriod"/>
            </a:pPr>
            <a:r>
              <a:rPr lang="en-US" sz="2400" dirty="0" smtClean="0">
                <a:latin typeface="Times New Roman" charset="0"/>
                <a:cs typeface="Times New Roman" charset="0"/>
              </a:rPr>
              <a:t>The </a:t>
            </a:r>
            <a:r>
              <a:rPr lang="en-US" sz="2400" dirty="0">
                <a:latin typeface="Times New Roman" charset="0"/>
                <a:cs typeface="Times New Roman" charset="0"/>
              </a:rPr>
              <a:t>object distance is positive when the object is on the same side as the light entering the lens (not an issue except in compound systems); otherwise it is negative.</a:t>
            </a:r>
          </a:p>
          <a:p>
            <a:pPr marL="411480" indent="-457200">
              <a:spcBef>
                <a:spcPct val="50000"/>
              </a:spcBef>
              <a:buFontTx/>
              <a:buAutoNum type="arabicPeriod"/>
            </a:pPr>
            <a:r>
              <a:rPr lang="en-US" sz="2400" dirty="0" smtClean="0">
                <a:latin typeface="Times New Roman" charset="0"/>
                <a:cs typeface="Times New Roman" charset="0"/>
              </a:rPr>
              <a:t>The </a:t>
            </a:r>
            <a:r>
              <a:rPr lang="en-US" sz="2400" dirty="0">
                <a:latin typeface="Times New Roman" charset="0"/>
                <a:cs typeface="Times New Roman" charset="0"/>
              </a:rPr>
              <a:t>image distance is positive if the image is on the opposite side from the light entering the lens; otherwise it is negative.</a:t>
            </a:r>
          </a:p>
          <a:p>
            <a:pPr marL="411480" indent="-457200">
              <a:spcBef>
                <a:spcPct val="50000"/>
              </a:spcBef>
              <a:buFontTx/>
              <a:buAutoNum type="arabicPeriod"/>
            </a:pPr>
            <a:r>
              <a:rPr lang="en-US" sz="2400" dirty="0" smtClean="0">
                <a:latin typeface="Times New Roman" charset="0"/>
                <a:cs typeface="Times New Roman" charset="0"/>
              </a:rPr>
              <a:t>The </a:t>
            </a:r>
            <a:r>
              <a:rPr lang="en-US" sz="2400" dirty="0">
                <a:latin typeface="Times New Roman" charset="0"/>
                <a:cs typeface="Times New Roman" charset="0"/>
              </a:rPr>
              <a:t>height of the image is positive if the image is upright and negative otherwise.</a:t>
            </a:r>
            <a:endParaRPr lang="en-US" sz="2400"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483456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23-8 The Thin Lens Equation</a:t>
            </a:r>
            <a:endParaRPr lang="en-US" dirty="0">
              <a:latin typeface="Times New Roman" charset="0"/>
              <a:cs typeface="Times New Roman" charset="0"/>
            </a:endParaRPr>
          </a:p>
        </p:txBody>
      </p:sp>
      <p:sp>
        <p:nvSpPr>
          <p:cNvPr id="3" name="Content Placeholder 2"/>
          <p:cNvSpPr>
            <a:spLocks noGrp="1"/>
          </p:cNvSpPr>
          <p:nvPr>
            <p:ph idx="1"/>
          </p:nvPr>
        </p:nvSpPr>
        <p:spPr/>
        <p:txBody>
          <a:bodyPr/>
          <a:lstStyle/>
          <a:p>
            <a:pPr marL="0" indent="0">
              <a:spcBef>
                <a:spcPct val="50000"/>
              </a:spcBef>
              <a:buNone/>
            </a:pPr>
            <a:r>
              <a:rPr lang="en-US" dirty="0" smtClean="0">
                <a:latin typeface="Times New Roman" charset="0"/>
                <a:cs typeface="Times New Roman" charset="0"/>
              </a:rPr>
              <a:t>The magnification formula is also the same as that for a mirror:</a:t>
            </a:r>
          </a:p>
          <a:p>
            <a:pPr marL="0" indent="0">
              <a:spcBef>
                <a:spcPct val="50000"/>
              </a:spcBef>
              <a:buNone/>
            </a:pPr>
            <a:endParaRPr lang="en-US" dirty="0" smtClean="0">
              <a:latin typeface="Times New Roman" charset="0"/>
              <a:cs typeface="Times New Roman" charset="0"/>
            </a:endParaRPr>
          </a:p>
          <a:p>
            <a:pPr marL="0" indent="0">
              <a:spcBef>
                <a:spcPct val="50000"/>
              </a:spcBef>
              <a:buNone/>
            </a:pPr>
            <a:r>
              <a:rPr lang="en-US" dirty="0">
                <a:latin typeface="Times New Roman" charset="0"/>
                <a:cs typeface="Times New Roman" charset="0"/>
              </a:rPr>
              <a:t>The power of a lens is positive if it is converging and negative if it is diverging</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23_KeyEquation_09.jpg"/>
          <p:cNvPicPr>
            <a:picLocks noChangeAspect="1"/>
          </p:cNvPicPr>
          <p:nvPr/>
        </p:nvPicPr>
        <p:blipFill rotWithShape="1">
          <a:blip r:embed="rId2">
            <a:extLst>
              <a:ext uri="{28A0092B-C50C-407E-A947-70E740481C1C}">
                <a14:useLocalDpi xmlns:a14="http://schemas.microsoft.com/office/drawing/2010/main" val="0"/>
              </a:ext>
            </a:extLst>
          </a:blip>
          <a:srcRect l="-1" r="69545" b="17105"/>
          <a:stretch/>
        </p:blipFill>
        <p:spPr>
          <a:xfrm>
            <a:off x="3265742" y="2362200"/>
            <a:ext cx="2602992" cy="768096"/>
          </a:xfrm>
          <a:prstGeom prst="rect">
            <a:avLst/>
          </a:prstGeom>
        </p:spPr>
      </p:pic>
      <p:sp>
        <p:nvSpPr>
          <p:cNvPr id="6" name="TextBox 5"/>
          <p:cNvSpPr txBox="1"/>
          <p:nvPr/>
        </p:nvSpPr>
        <p:spPr>
          <a:xfrm>
            <a:off x="6629400" y="2578100"/>
            <a:ext cx="761522" cy="369332"/>
          </a:xfrm>
          <a:prstGeom prst="rect">
            <a:avLst/>
          </a:prstGeom>
          <a:noFill/>
        </p:spPr>
        <p:txBody>
          <a:bodyPr wrap="none" rtlCol="0">
            <a:spAutoFit/>
          </a:bodyPr>
          <a:lstStyle/>
          <a:p>
            <a:r>
              <a:rPr lang="en-US" dirty="0" smtClean="0">
                <a:latin typeface="Times New Roman"/>
                <a:cs typeface="Times New Roman"/>
              </a:rPr>
              <a:t>(23-9)</a:t>
            </a:r>
            <a:endParaRPr lang="en-US" dirty="0">
              <a:latin typeface="Times New Roman"/>
              <a:cs typeface="Times New Roman"/>
            </a:endParaRPr>
          </a:p>
        </p:txBody>
      </p:sp>
    </p:spTree>
    <p:extLst>
      <p:ext uri="{BB962C8B-B14F-4D97-AF65-F5344CB8AC3E}">
        <p14:creationId xmlns:p14="http://schemas.microsoft.com/office/powerpoint/2010/main" val="19558692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23-8 The Thin Lens Equation</a:t>
            </a:r>
            <a:endParaRPr lang="en-US" dirty="0">
              <a:latin typeface="Times New Roman" charset="0"/>
              <a:cs typeface="Times New Roman" charset="0"/>
            </a:endParaRP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Problem Solving: Thin Lenses</a:t>
            </a:r>
          </a:p>
          <a:p>
            <a:pPr marL="411480" indent="-457200">
              <a:spcBef>
                <a:spcPct val="50000"/>
              </a:spcBef>
              <a:buFontTx/>
              <a:buAutoNum type="arabicPeriod"/>
            </a:pPr>
            <a:r>
              <a:rPr lang="en-US" dirty="0" smtClean="0">
                <a:latin typeface="Times New Roman" charset="0"/>
                <a:cs typeface="Times New Roman" charset="0"/>
              </a:rPr>
              <a:t>Draw </a:t>
            </a:r>
            <a:r>
              <a:rPr lang="en-US" dirty="0">
                <a:latin typeface="Times New Roman" charset="0"/>
                <a:cs typeface="Times New Roman" charset="0"/>
              </a:rPr>
              <a:t>a ray diagram. The image is located where the key rays intersect.</a:t>
            </a:r>
          </a:p>
          <a:p>
            <a:pPr marL="411480" indent="-457200">
              <a:spcBef>
                <a:spcPct val="50000"/>
              </a:spcBef>
              <a:buFontTx/>
              <a:buAutoNum type="arabicPeriod"/>
            </a:pPr>
            <a:r>
              <a:rPr lang="en-US" dirty="0" smtClean="0">
                <a:latin typeface="Times New Roman" charset="0"/>
                <a:cs typeface="Times New Roman" charset="0"/>
              </a:rPr>
              <a:t>Solve </a:t>
            </a:r>
            <a:r>
              <a:rPr lang="en-US" dirty="0">
                <a:latin typeface="Times New Roman" charset="0"/>
                <a:cs typeface="Times New Roman" charset="0"/>
              </a:rPr>
              <a:t>for unknowns.</a:t>
            </a:r>
          </a:p>
          <a:p>
            <a:pPr marL="411480" indent="-457200">
              <a:spcBef>
                <a:spcPct val="50000"/>
              </a:spcBef>
              <a:buFontTx/>
              <a:buAutoNum type="arabicPeriod"/>
            </a:pPr>
            <a:r>
              <a:rPr lang="en-US" dirty="0" smtClean="0">
                <a:latin typeface="Times New Roman" charset="0"/>
                <a:cs typeface="Times New Roman" charset="0"/>
              </a:rPr>
              <a:t>Follow </a:t>
            </a:r>
            <a:r>
              <a:rPr lang="en-US" dirty="0">
                <a:latin typeface="Times New Roman" charset="0"/>
                <a:cs typeface="Times New Roman" charset="0"/>
              </a:rPr>
              <a:t>the sign conventions.</a:t>
            </a:r>
          </a:p>
          <a:p>
            <a:pPr marL="411480" indent="-457200">
              <a:spcBef>
                <a:spcPct val="50000"/>
              </a:spcBef>
              <a:buFontTx/>
              <a:buAutoNum type="arabicPeriod"/>
            </a:pPr>
            <a:r>
              <a:rPr lang="en-US" dirty="0" smtClean="0">
                <a:latin typeface="Times New Roman" charset="0"/>
                <a:cs typeface="Times New Roman" charset="0"/>
              </a:rPr>
              <a:t>Check </a:t>
            </a:r>
            <a:r>
              <a:rPr lang="en-US" dirty="0">
                <a:latin typeface="Times New Roman" charset="0"/>
                <a:cs typeface="Times New Roman" charset="0"/>
              </a:rPr>
              <a:t>that your answers are consistent with the ray diagram.</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26822163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23-9 Combinations of Lenses</a:t>
            </a:r>
            <a:endParaRPr lang="en-US" dirty="0">
              <a:latin typeface="Times New Roman" charset="0"/>
              <a:cs typeface="Times New Roman" charset="0"/>
            </a:endParaRP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In lens combinations, the image formed by the first lens becomes the object for the second lens (this is where object distances may be negative).</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23_44_Figure.jpg"/>
          <p:cNvPicPr>
            <a:picLocks noChangeAspect="1"/>
          </p:cNvPicPr>
          <p:nvPr/>
        </p:nvPicPr>
        <p:blipFill rotWithShape="1">
          <a:blip r:embed="rId2">
            <a:extLst>
              <a:ext uri="{28A0092B-C50C-407E-A947-70E740481C1C}">
                <a14:useLocalDpi xmlns:a14="http://schemas.microsoft.com/office/drawing/2010/main" val="0"/>
              </a:ext>
            </a:extLst>
          </a:blip>
          <a:srcRect b="3020"/>
          <a:stretch/>
        </p:blipFill>
        <p:spPr>
          <a:xfrm>
            <a:off x="1900238" y="3149600"/>
            <a:ext cx="5359400" cy="3325414"/>
          </a:xfrm>
          <a:prstGeom prst="rect">
            <a:avLst/>
          </a:prstGeom>
        </p:spPr>
      </p:pic>
    </p:spTree>
    <p:extLst>
      <p:ext uri="{BB962C8B-B14F-4D97-AF65-F5344CB8AC3E}">
        <p14:creationId xmlns:p14="http://schemas.microsoft.com/office/powerpoint/2010/main" val="25754777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23-10 </a:t>
            </a:r>
            <a:r>
              <a:rPr lang="en-US" dirty="0" err="1" smtClean="0">
                <a:latin typeface="Times New Roman" charset="0"/>
                <a:cs typeface="Times New Roman" charset="0"/>
              </a:rPr>
              <a:t>Lensmaker</a:t>
            </a:r>
            <a:r>
              <a:rPr lang="en-US" altLang="ja-JP" dirty="0" err="1" smtClean="0">
                <a:latin typeface="Times New Roman" charset="0"/>
                <a:cs typeface="Times New Roman" charset="0"/>
              </a:rPr>
              <a:t>’</a:t>
            </a:r>
            <a:r>
              <a:rPr lang="en-US" dirty="0" err="1" smtClean="0">
                <a:latin typeface="Times New Roman" charset="0"/>
                <a:cs typeface="Times New Roman" charset="0"/>
              </a:rPr>
              <a:t>s</a:t>
            </a:r>
            <a:r>
              <a:rPr lang="en-US" dirty="0" smtClean="0">
                <a:latin typeface="Times New Roman" charset="0"/>
                <a:cs typeface="Times New Roman" charset="0"/>
              </a:rPr>
              <a:t> </a:t>
            </a:r>
            <a:r>
              <a:rPr lang="en-US" dirty="0">
                <a:latin typeface="Times New Roman" charset="0"/>
                <a:cs typeface="Times New Roman" charset="0"/>
              </a:rPr>
              <a:t>Equation</a:t>
            </a:r>
            <a:endParaRPr lang="en-US" dirty="0">
              <a:latin typeface="Times New Roman" charset="0"/>
              <a:cs typeface="Times New Roman" charset="0"/>
            </a:endParaRP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This useful equation relates the radii of curvature of the two lens surfaces, and the index of refraction, to the focal length</a:t>
            </a:r>
            <a:r>
              <a:rPr lang="en-US" dirty="0" smtClean="0">
                <a:latin typeface="Times New Roman" charset="0"/>
                <a:cs typeface="Times New Roman" charset="0"/>
              </a:rPr>
              <a:t>.</a:t>
            </a:r>
            <a:r>
              <a:rPr lang="en-US" dirty="0">
                <a:latin typeface="Times New Roman" charset="0"/>
                <a:cs typeface="Times New Roman" charset="0"/>
              </a:rPr>
              <a:t> This useful equation relates the radii of curvature of the two lens surfaces, and the index of refraction, to the focal length</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23_46_Figure.jpg"/>
          <p:cNvPicPr>
            <a:picLocks noChangeAspect="1"/>
          </p:cNvPicPr>
          <p:nvPr/>
        </p:nvPicPr>
        <p:blipFill rotWithShape="1">
          <a:blip r:embed="rId2">
            <a:extLst>
              <a:ext uri="{28A0092B-C50C-407E-A947-70E740481C1C}">
                <a14:useLocalDpi xmlns:a14="http://schemas.microsoft.com/office/drawing/2010/main" val="0"/>
              </a:ext>
            </a:extLst>
          </a:blip>
          <a:srcRect b="4643"/>
          <a:stretch/>
        </p:blipFill>
        <p:spPr>
          <a:xfrm>
            <a:off x="4564102" y="3886200"/>
            <a:ext cx="4473218" cy="2819400"/>
          </a:xfrm>
          <a:prstGeom prst="rect">
            <a:avLst/>
          </a:prstGeom>
        </p:spPr>
      </p:pic>
      <p:pic>
        <p:nvPicPr>
          <p:cNvPr id="6" name="Picture 5" descr="23_KeyEquation_10.jpg"/>
          <p:cNvPicPr>
            <a:picLocks noChangeAspect="1"/>
          </p:cNvPicPr>
          <p:nvPr/>
        </p:nvPicPr>
        <p:blipFill rotWithShape="1">
          <a:blip r:embed="rId3">
            <a:extLst>
              <a:ext uri="{28A0092B-C50C-407E-A947-70E740481C1C}">
                <a14:useLocalDpi xmlns:a14="http://schemas.microsoft.com/office/drawing/2010/main" val="0"/>
              </a:ext>
            </a:extLst>
          </a:blip>
          <a:srcRect r="60473" b="16564"/>
          <a:stretch/>
        </p:blipFill>
        <p:spPr>
          <a:xfrm>
            <a:off x="482600" y="4114800"/>
            <a:ext cx="3378200" cy="823976"/>
          </a:xfrm>
          <a:prstGeom prst="rect">
            <a:avLst/>
          </a:prstGeom>
        </p:spPr>
      </p:pic>
      <p:sp>
        <p:nvSpPr>
          <p:cNvPr id="7" name="TextBox 6"/>
          <p:cNvSpPr txBox="1"/>
          <p:nvPr/>
        </p:nvSpPr>
        <p:spPr>
          <a:xfrm>
            <a:off x="3009262" y="5181600"/>
            <a:ext cx="876938" cy="369332"/>
          </a:xfrm>
          <a:prstGeom prst="rect">
            <a:avLst/>
          </a:prstGeom>
          <a:noFill/>
        </p:spPr>
        <p:txBody>
          <a:bodyPr wrap="none" rtlCol="0">
            <a:spAutoFit/>
          </a:bodyPr>
          <a:lstStyle/>
          <a:p>
            <a:r>
              <a:rPr lang="en-US" dirty="0" smtClean="0">
                <a:latin typeface="Times New Roman"/>
                <a:cs typeface="Times New Roman"/>
              </a:rPr>
              <a:t>(23-10)</a:t>
            </a:r>
            <a:endParaRPr lang="en-US" dirty="0">
              <a:latin typeface="Times New Roman"/>
              <a:cs typeface="Times New Roman"/>
            </a:endParaRPr>
          </a:p>
        </p:txBody>
      </p:sp>
    </p:spTree>
    <p:extLst>
      <p:ext uri="{BB962C8B-B14F-4D97-AF65-F5344CB8AC3E}">
        <p14:creationId xmlns:p14="http://schemas.microsoft.com/office/powerpoint/2010/main" val="8260698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Summary of Chapter 23</a:t>
            </a:r>
            <a:endParaRPr lang="en-US" dirty="0">
              <a:latin typeface="Times New Roman" charset="0"/>
              <a:cs typeface="Times New Roman" charset="0"/>
            </a:endParaRPr>
          </a:p>
        </p:txBody>
      </p:sp>
      <p:sp>
        <p:nvSpPr>
          <p:cNvPr id="3" name="Content Placeholder 2"/>
          <p:cNvSpPr>
            <a:spLocks noGrp="1"/>
          </p:cNvSpPr>
          <p:nvPr>
            <p:ph idx="1"/>
          </p:nvPr>
        </p:nvSpPr>
        <p:spPr/>
        <p:txBody>
          <a:bodyPr/>
          <a:lstStyle/>
          <a:p>
            <a:pPr>
              <a:spcBef>
                <a:spcPct val="50000"/>
              </a:spcBef>
              <a:buFontTx/>
              <a:buChar char="•"/>
            </a:pPr>
            <a:r>
              <a:rPr lang="en-US" dirty="0" smtClean="0">
                <a:latin typeface="Times New Roman" charset="0"/>
                <a:cs typeface="Times New Roman" charset="0"/>
              </a:rPr>
              <a:t>Light </a:t>
            </a:r>
            <a:r>
              <a:rPr lang="en-US" dirty="0">
                <a:latin typeface="Times New Roman" charset="0"/>
                <a:cs typeface="Times New Roman" charset="0"/>
              </a:rPr>
              <a:t>paths are called rays</a:t>
            </a:r>
          </a:p>
          <a:p>
            <a:pPr>
              <a:spcBef>
                <a:spcPct val="50000"/>
              </a:spcBef>
              <a:buFontTx/>
              <a:buChar char="•"/>
            </a:pPr>
            <a:r>
              <a:rPr lang="en-US" dirty="0" smtClean="0">
                <a:latin typeface="Times New Roman" charset="0"/>
                <a:cs typeface="Times New Roman" charset="0"/>
              </a:rPr>
              <a:t>Index </a:t>
            </a:r>
            <a:r>
              <a:rPr lang="en-US" dirty="0">
                <a:latin typeface="Times New Roman" charset="0"/>
                <a:cs typeface="Times New Roman" charset="0"/>
              </a:rPr>
              <a:t>of refraction: </a:t>
            </a:r>
          </a:p>
          <a:p>
            <a:pPr>
              <a:spcBef>
                <a:spcPct val="50000"/>
              </a:spcBef>
              <a:buFontTx/>
              <a:buChar char="•"/>
            </a:pPr>
            <a:r>
              <a:rPr lang="en-US" dirty="0" smtClean="0">
                <a:latin typeface="Times New Roman" charset="0"/>
                <a:cs typeface="Times New Roman" charset="0"/>
              </a:rPr>
              <a:t>Angle </a:t>
            </a:r>
            <a:r>
              <a:rPr lang="en-US" dirty="0">
                <a:latin typeface="Times New Roman" charset="0"/>
                <a:cs typeface="Times New Roman" charset="0"/>
              </a:rPr>
              <a:t>of reflection equals angle of incidence</a:t>
            </a:r>
          </a:p>
          <a:p>
            <a:pPr>
              <a:spcBef>
                <a:spcPct val="50000"/>
              </a:spcBef>
              <a:buFontTx/>
              <a:buChar char="•"/>
            </a:pPr>
            <a:r>
              <a:rPr lang="en-US" dirty="0" smtClean="0">
                <a:latin typeface="Times New Roman" charset="0"/>
                <a:cs typeface="Times New Roman" charset="0"/>
              </a:rPr>
              <a:t>Plane </a:t>
            </a:r>
            <a:r>
              <a:rPr lang="en-US" dirty="0">
                <a:latin typeface="Times New Roman" charset="0"/>
                <a:cs typeface="Times New Roman" charset="0"/>
              </a:rPr>
              <a:t>mirror: image is virtual, upright, and the same size as the object</a:t>
            </a:r>
          </a:p>
          <a:p>
            <a:pPr>
              <a:spcBef>
                <a:spcPct val="50000"/>
              </a:spcBef>
              <a:buFontTx/>
              <a:buChar char="•"/>
            </a:pPr>
            <a:r>
              <a:rPr lang="en-US" dirty="0" smtClean="0">
                <a:latin typeface="Times New Roman" charset="0"/>
                <a:cs typeface="Times New Roman" charset="0"/>
              </a:rPr>
              <a:t>Spherical </a:t>
            </a:r>
            <a:r>
              <a:rPr lang="en-US" dirty="0">
                <a:latin typeface="Times New Roman" charset="0"/>
                <a:cs typeface="Times New Roman" charset="0"/>
              </a:rPr>
              <a:t>mirror can be concave or convex</a:t>
            </a:r>
          </a:p>
          <a:p>
            <a:pPr>
              <a:spcBef>
                <a:spcPct val="50000"/>
              </a:spcBef>
              <a:buFontTx/>
              <a:buChar char="•"/>
            </a:pPr>
            <a:r>
              <a:rPr lang="en-US" dirty="0" smtClean="0">
                <a:latin typeface="Times New Roman" charset="0"/>
                <a:cs typeface="Times New Roman" charset="0"/>
              </a:rPr>
              <a:t>Focal </a:t>
            </a:r>
            <a:r>
              <a:rPr lang="en-US" dirty="0">
                <a:latin typeface="Times New Roman" charset="0"/>
                <a:cs typeface="Times New Roman" charset="0"/>
              </a:rPr>
              <a:t>length of the mirror: </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23_KeyEquation_01.jpg"/>
          <p:cNvPicPr>
            <a:picLocks noChangeAspect="1"/>
          </p:cNvPicPr>
          <p:nvPr/>
        </p:nvPicPr>
        <p:blipFill rotWithShape="1">
          <a:blip r:embed="rId2">
            <a:extLst>
              <a:ext uri="{28A0092B-C50C-407E-A947-70E740481C1C}">
                <a14:useLocalDpi xmlns:a14="http://schemas.microsoft.com/office/drawing/2010/main" val="0"/>
              </a:ext>
            </a:extLst>
          </a:blip>
          <a:srcRect r="86329" b="22113"/>
          <a:stretch/>
        </p:blipFill>
        <p:spPr>
          <a:xfrm>
            <a:off x="4622800" y="5245100"/>
            <a:ext cx="1168400" cy="602996"/>
          </a:xfrm>
          <a:prstGeom prst="rect">
            <a:avLst/>
          </a:prstGeom>
        </p:spPr>
      </p:pic>
      <p:pic>
        <p:nvPicPr>
          <p:cNvPr id="6" name="Picture 5" descr="23_KeyEquation_04.jpg"/>
          <p:cNvPicPr>
            <a:picLocks noChangeAspect="1"/>
          </p:cNvPicPr>
          <p:nvPr/>
        </p:nvPicPr>
        <p:blipFill rotWithShape="1">
          <a:blip r:embed="rId3">
            <a:extLst>
              <a:ext uri="{28A0092B-C50C-407E-A947-70E740481C1C}">
                <a14:useLocalDpi xmlns:a14="http://schemas.microsoft.com/office/drawing/2010/main" val="0"/>
              </a:ext>
            </a:extLst>
          </a:blip>
          <a:srcRect r="86406" b="19262"/>
          <a:stretch/>
        </p:blipFill>
        <p:spPr>
          <a:xfrm>
            <a:off x="3638804" y="2247900"/>
            <a:ext cx="1161796" cy="600456"/>
          </a:xfrm>
          <a:prstGeom prst="rect">
            <a:avLst/>
          </a:prstGeom>
        </p:spPr>
      </p:pic>
    </p:spTree>
    <p:extLst>
      <p:ext uri="{BB962C8B-B14F-4D97-AF65-F5344CB8AC3E}">
        <p14:creationId xmlns:p14="http://schemas.microsoft.com/office/powerpoint/2010/main" val="21392155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Summary of Chapter 23</a:t>
            </a:r>
            <a:endParaRPr lang="en-US" dirty="0">
              <a:latin typeface="Times New Roman" charset="0"/>
              <a:cs typeface="Times New Roman" charset="0"/>
            </a:endParaRPr>
          </a:p>
        </p:txBody>
      </p:sp>
      <p:sp>
        <p:nvSpPr>
          <p:cNvPr id="3" name="Content Placeholder 2"/>
          <p:cNvSpPr>
            <a:spLocks noGrp="1"/>
          </p:cNvSpPr>
          <p:nvPr>
            <p:ph idx="1"/>
          </p:nvPr>
        </p:nvSpPr>
        <p:spPr/>
        <p:txBody>
          <a:bodyPr/>
          <a:lstStyle/>
          <a:p>
            <a:pPr>
              <a:spcBef>
                <a:spcPct val="50000"/>
              </a:spcBef>
              <a:buFontTx/>
              <a:buChar char="•"/>
            </a:pPr>
            <a:r>
              <a:rPr lang="en-US" dirty="0">
                <a:latin typeface="Times New Roman" charset="0"/>
                <a:cs typeface="Times New Roman" charset="0"/>
              </a:rPr>
              <a:t> Mirror equation</a:t>
            </a:r>
            <a:r>
              <a:rPr lang="en-US" dirty="0" smtClean="0">
                <a:latin typeface="Times New Roman" charset="0"/>
                <a:cs typeface="Times New Roman" charset="0"/>
              </a:rPr>
              <a:t>:</a:t>
            </a:r>
          </a:p>
          <a:p>
            <a:pPr>
              <a:spcBef>
                <a:spcPct val="50000"/>
              </a:spcBef>
              <a:buFontTx/>
              <a:buChar char="•"/>
            </a:pPr>
            <a:endParaRPr lang="en-US" dirty="0">
              <a:latin typeface="Times New Roman" charset="0"/>
              <a:cs typeface="Times New Roman" charset="0"/>
            </a:endParaRPr>
          </a:p>
          <a:p>
            <a:pPr>
              <a:spcBef>
                <a:spcPct val="50000"/>
              </a:spcBef>
              <a:buFontTx/>
              <a:buChar char="•"/>
            </a:pPr>
            <a:r>
              <a:rPr lang="en-US" dirty="0">
                <a:latin typeface="Times New Roman" charset="0"/>
                <a:cs typeface="Times New Roman" charset="0"/>
              </a:rPr>
              <a:t> Magnification:</a:t>
            </a:r>
          </a:p>
          <a:p>
            <a:pPr>
              <a:spcBef>
                <a:spcPct val="50000"/>
              </a:spcBef>
              <a:buFontTx/>
              <a:buChar char="•"/>
            </a:pPr>
            <a:endParaRPr lang="en-US" dirty="0" smtClean="0">
              <a:latin typeface="Times New Roman" charset="0"/>
              <a:cs typeface="Times New Roman" charset="0"/>
            </a:endParaRPr>
          </a:p>
          <a:p>
            <a:pPr>
              <a:spcBef>
                <a:spcPct val="50000"/>
              </a:spcBef>
              <a:buFontTx/>
              <a:buChar char="•"/>
            </a:pPr>
            <a:r>
              <a:rPr lang="en-US" dirty="0">
                <a:latin typeface="Times New Roman" charset="0"/>
                <a:cs typeface="Times New Roman" charset="0"/>
              </a:rPr>
              <a:t> Real image: light passes through it</a:t>
            </a:r>
          </a:p>
          <a:p>
            <a:pPr>
              <a:spcBef>
                <a:spcPct val="50000"/>
              </a:spcBef>
              <a:buFontTx/>
              <a:buChar char="•"/>
            </a:pPr>
            <a:r>
              <a:rPr lang="en-US" dirty="0">
                <a:latin typeface="Times New Roman" charset="0"/>
                <a:cs typeface="Times New Roman" charset="0"/>
              </a:rPr>
              <a:t> Virtual image: light does not pass </a:t>
            </a:r>
            <a:r>
              <a:rPr lang="en-US" dirty="0" smtClean="0">
                <a:latin typeface="Times New Roman" charset="0"/>
                <a:cs typeface="Times New Roman" charset="0"/>
              </a:rPr>
              <a:t>through</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23_KeyEquation_02.jpg"/>
          <p:cNvPicPr>
            <a:picLocks noChangeAspect="1"/>
          </p:cNvPicPr>
          <p:nvPr/>
        </p:nvPicPr>
        <p:blipFill rotWithShape="1">
          <a:blip r:embed="rId2">
            <a:extLst>
              <a:ext uri="{28A0092B-C50C-407E-A947-70E740481C1C}">
                <a14:useLocalDpi xmlns:a14="http://schemas.microsoft.com/office/drawing/2010/main" val="0"/>
              </a:ext>
            </a:extLst>
          </a:blip>
          <a:srcRect r="75801" b="18056"/>
          <a:stretch/>
        </p:blipFill>
        <p:spPr>
          <a:xfrm>
            <a:off x="3352800" y="1549400"/>
            <a:ext cx="2068258" cy="749300"/>
          </a:xfrm>
          <a:prstGeom prst="rect">
            <a:avLst/>
          </a:prstGeom>
        </p:spPr>
      </p:pic>
      <p:pic>
        <p:nvPicPr>
          <p:cNvPr id="6" name="Picture 5" descr="23_KeyEquation_03.jpg"/>
          <p:cNvPicPr>
            <a:picLocks noChangeAspect="1"/>
          </p:cNvPicPr>
          <p:nvPr/>
        </p:nvPicPr>
        <p:blipFill rotWithShape="1">
          <a:blip r:embed="rId3">
            <a:extLst>
              <a:ext uri="{28A0092B-C50C-407E-A947-70E740481C1C}">
                <a14:useLocalDpi xmlns:a14="http://schemas.microsoft.com/office/drawing/2010/main" val="0"/>
              </a:ext>
            </a:extLst>
          </a:blip>
          <a:srcRect r="71326" b="19846"/>
          <a:stretch/>
        </p:blipFill>
        <p:spPr>
          <a:xfrm>
            <a:off x="3124200" y="2819400"/>
            <a:ext cx="2450592" cy="742696"/>
          </a:xfrm>
          <a:prstGeom prst="rect">
            <a:avLst/>
          </a:prstGeom>
        </p:spPr>
      </p:pic>
    </p:spTree>
    <p:extLst>
      <p:ext uri="{BB962C8B-B14F-4D97-AF65-F5344CB8AC3E}">
        <p14:creationId xmlns:p14="http://schemas.microsoft.com/office/powerpoint/2010/main" val="41797555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Summary of Chapter 23</a:t>
            </a:r>
            <a:endParaRPr lang="en-US" dirty="0">
              <a:latin typeface="Times New Roman" charset="0"/>
              <a:cs typeface="Times New Roman" charset="0"/>
            </a:endParaRPr>
          </a:p>
        </p:txBody>
      </p:sp>
      <p:sp>
        <p:nvSpPr>
          <p:cNvPr id="3" name="Content Placeholder 2"/>
          <p:cNvSpPr>
            <a:spLocks noGrp="1"/>
          </p:cNvSpPr>
          <p:nvPr>
            <p:ph idx="1"/>
          </p:nvPr>
        </p:nvSpPr>
        <p:spPr/>
        <p:txBody>
          <a:bodyPr/>
          <a:lstStyle/>
          <a:p>
            <a:r>
              <a:rPr lang="en-US" dirty="0" smtClean="0">
                <a:latin typeface="Times New Roman" charset="0"/>
                <a:cs typeface="Times New Roman" charset="0"/>
              </a:rPr>
              <a:t>Law </a:t>
            </a:r>
            <a:r>
              <a:rPr lang="en-US" dirty="0">
                <a:latin typeface="Times New Roman" charset="0"/>
                <a:cs typeface="Times New Roman" charset="0"/>
              </a:rPr>
              <a:t>of refraction (</a:t>
            </a:r>
            <a:r>
              <a:rPr lang="en-US" dirty="0" smtClean="0">
                <a:latin typeface="Times New Roman" charset="0"/>
                <a:cs typeface="Times New Roman" charset="0"/>
              </a:rPr>
              <a:t>Snell</a:t>
            </a:r>
            <a:r>
              <a:rPr lang="en-US" altLang="ja-JP" dirty="0" smtClean="0">
                <a:latin typeface="Times New Roman" charset="0"/>
                <a:cs typeface="Times New Roman" charset="0"/>
              </a:rPr>
              <a:t>’</a:t>
            </a:r>
            <a:r>
              <a:rPr lang="en-US" dirty="0" smtClean="0">
                <a:latin typeface="Times New Roman" charset="0"/>
                <a:cs typeface="Times New Roman" charset="0"/>
              </a:rPr>
              <a:t>s </a:t>
            </a:r>
            <a:r>
              <a:rPr lang="en-US" dirty="0">
                <a:latin typeface="Times New Roman" charset="0"/>
                <a:cs typeface="Times New Roman" charset="0"/>
              </a:rPr>
              <a:t>law):</a:t>
            </a:r>
          </a:p>
          <a:p>
            <a:endParaRPr lang="en-US" dirty="0" smtClean="0">
              <a:latin typeface="Times New Roman" charset="0"/>
              <a:cs typeface="Times New Roman" charset="0"/>
            </a:endParaRPr>
          </a:p>
          <a:p>
            <a:r>
              <a:rPr lang="en-US" dirty="0" smtClean="0">
                <a:latin typeface="Times New Roman" charset="0"/>
                <a:cs typeface="Times New Roman" charset="0"/>
              </a:rPr>
              <a:t>Total </a:t>
            </a:r>
            <a:r>
              <a:rPr lang="en-US" dirty="0">
                <a:latin typeface="Times New Roman" charset="0"/>
                <a:cs typeface="Times New Roman" charset="0"/>
              </a:rPr>
              <a:t>internal reflection occurs when angle of incidence is greater than critical angle:</a:t>
            </a:r>
          </a:p>
          <a:p>
            <a:endParaRPr lang="en-US" dirty="0" smtClean="0"/>
          </a:p>
          <a:p>
            <a:endParaRPr lang="en-US" dirty="0" smtClean="0">
              <a:latin typeface="Times New Roman" charset="0"/>
              <a:cs typeface="Times New Roman" charset="0"/>
            </a:endParaRPr>
          </a:p>
          <a:p>
            <a:r>
              <a:rPr lang="en-US" dirty="0" smtClean="0">
                <a:latin typeface="Times New Roman" charset="0"/>
                <a:cs typeface="Times New Roman" charset="0"/>
              </a:rPr>
              <a:t>A </a:t>
            </a:r>
            <a:r>
              <a:rPr lang="en-US" dirty="0">
                <a:latin typeface="Times New Roman" charset="0"/>
                <a:cs typeface="Times New Roman" charset="0"/>
              </a:rPr>
              <a:t>converging lens focuses incoming parallel rays </a:t>
            </a:r>
            <a:r>
              <a:rPr lang="en-US" dirty="0" smtClean="0">
                <a:latin typeface="Times New Roman" charset="0"/>
                <a:cs typeface="Times New Roman" charset="0"/>
              </a:rPr>
              <a:t/>
            </a:r>
            <a:br>
              <a:rPr lang="en-US" dirty="0" smtClean="0">
                <a:latin typeface="Times New Roman" charset="0"/>
                <a:cs typeface="Times New Roman" charset="0"/>
              </a:rPr>
            </a:br>
            <a:r>
              <a:rPr lang="en-US" dirty="0" smtClean="0">
                <a:latin typeface="Times New Roman" charset="0"/>
                <a:cs typeface="Times New Roman" charset="0"/>
              </a:rPr>
              <a:t>to </a:t>
            </a:r>
            <a:r>
              <a:rPr lang="en-US" dirty="0">
                <a:latin typeface="Times New Roman" charset="0"/>
                <a:cs typeface="Times New Roman" charset="0"/>
              </a:rPr>
              <a:t>a </a:t>
            </a:r>
            <a:r>
              <a:rPr lang="en-US" dirty="0" smtClean="0">
                <a:latin typeface="Times New Roman" charset="0"/>
                <a:cs typeface="Times New Roman" charset="0"/>
              </a:rPr>
              <a:t>point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23_KeyEquation_05.jpg"/>
          <p:cNvPicPr>
            <a:picLocks noChangeAspect="1"/>
          </p:cNvPicPr>
          <p:nvPr/>
        </p:nvPicPr>
        <p:blipFill rotWithShape="1">
          <a:blip r:embed="rId2">
            <a:extLst>
              <a:ext uri="{28A0092B-C50C-407E-A947-70E740481C1C}">
                <a14:useLocalDpi xmlns:a14="http://schemas.microsoft.com/office/drawing/2010/main" val="0"/>
              </a:ext>
            </a:extLst>
          </a:blip>
          <a:srcRect r="64682" b="21989"/>
          <a:stretch/>
        </p:blipFill>
        <p:spPr>
          <a:xfrm>
            <a:off x="5257800" y="1643888"/>
            <a:ext cx="3009900" cy="565912"/>
          </a:xfrm>
          <a:prstGeom prst="rect">
            <a:avLst/>
          </a:prstGeom>
        </p:spPr>
      </p:pic>
      <p:pic>
        <p:nvPicPr>
          <p:cNvPr id="6" name="Picture 5" descr="23_KeyEquation_06.jpg"/>
          <p:cNvPicPr>
            <a:picLocks noChangeAspect="1"/>
          </p:cNvPicPr>
          <p:nvPr/>
        </p:nvPicPr>
        <p:blipFill rotWithShape="1">
          <a:blip r:embed="rId3">
            <a:extLst>
              <a:ext uri="{28A0092B-C50C-407E-A947-70E740481C1C}">
                <a14:useLocalDpi xmlns:a14="http://schemas.microsoft.com/office/drawing/2010/main" val="0"/>
              </a:ext>
            </a:extLst>
          </a:blip>
          <a:srcRect r="57133" b="20461"/>
          <a:stretch/>
        </p:blipFill>
        <p:spPr>
          <a:xfrm>
            <a:off x="2749804" y="3835400"/>
            <a:ext cx="3663696" cy="649732"/>
          </a:xfrm>
          <a:prstGeom prst="rect">
            <a:avLst/>
          </a:prstGeom>
        </p:spPr>
      </p:pic>
    </p:spTree>
    <p:extLst>
      <p:ext uri="{BB962C8B-B14F-4D97-AF65-F5344CB8AC3E}">
        <p14:creationId xmlns:p14="http://schemas.microsoft.com/office/powerpoint/2010/main" val="26789857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Summary of Chapter 23</a:t>
            </a:r>
            <a:endParaRPr lang="en-US" dirty="0">
              <a:latin typeface="Times New Roman" charset="0"/>
              <a:cs typeface="Times New Roman" charset="0"/>
            </a:endParaRPr>
          </a:p>
        </p:txBody>
      </p:sp>
      <p:sp>
        <p:nvSpPr>
          <p:cNvPr id="3" name="Content Placeholder 2"/>
          <p:cNvSpPr>
            <a:spLocks noGrp="1"/>
          </p:cNvSpPr>
          <p:nvPr>
            <p:ph idx="1"/>
          </p:nvPr>
        </p:nvSpPr>
        <p:spPr/>
        <p:txBody>
          <a:bodyPr/>
          <a:lstStyle/>
          <a:p>
            <a:pPr>
              <a:spcBef>
                <a:spcPct val="50000"/>
              </a:spcBef>
              <a:buFontTx/>
              <a:buChar char="•"/>
            </a:pPr>
            <a:r>
              <a:rPr lang="en-US" dirty="0">
                <a:latin typeface="Times New Roman" charset="0"/>
                <a:cs typeface="Times New Roman" charset="0"/>
              </a:rPr>
              <a:t> A diverging lens spreads incoming rays so that they appear to come from a point</a:t>
            </a:r>
          </a:p>
          <a:p>
            <a:pPr>
              <a:spcBef>
                <a:spcPct val="50000"/>
              </a:spcBef>
              <a:buFontTx/>
              <a:buChar char="•"/>
            </a:pPr>
            <a:r>
              <a:rPr lang="en-US" dirty="0">
                <a:latin typeface="Times New Roman" charset="0"/>
                <a:cs typeface="Times New Roman" charset="0"/>
              </a:rPr>
              <a:t> Power of a lens: </a:t>
            </a:r>
          </a:p>
          <a:p>
            <a:pPr marL="0" indent="0">
              <a:spcBef>
                <a:spcPct val="50000"/>
              </a:spcBef>
              <a:buNone/>
            </a:pPr>
            <a:r>
              <a:rPr lang="en-US" sz="800" dirty="0" smtClean="0">
                <a:latin typeface="Times New Roman" charset="0"/>
                <a:cs typeface="Times New Roman" charset="0"/>
              </a:rPr>
              <a:t>  </a:t>
            </a:r>
          </a:p>
          <a:p>
            <a:pPr marL="0" indent="0">
              <a:spcBef>
                <a:spcPct val="50000"/>
              </a:spcBef>
              <a:buNone/>
            </a:pPr>
            <a:endParaRPr lang="en-US" dirty="0" smtClean="0">
              <a:latin typeface="Times New Roman" charset="0"/>
              <a:cs typeface="Times New Roman" charset="0"/>
            </a:endParaRPr>
          </a:p>
          <a:p>
            <a:pPr>
              <a:spcBef>
                <a:spcPct val="50000"/>
              </a:spcBef>
              <a:buFontTx/>
              <a:buChar char="•"/>
            </a:pPr>
            <a:r>
              <a:rPr lang="en-US" dirty="0" smtClean="0">
                <a:latin typeface="Times New Roman" charset="0"/>
                <a:cs typeface="Times New Roman" charset="0"/>
              </a:rPr>
              <a:t>Thin </a:t>
            </a:r>
            <a:r>
              <a:rPr lang="en-US" dirty="0">
                <a:latin typeface="Times New Roman" charset="0"/>
                <a:cs typeface="Times New Roman" charset="0"/>
              </a:rPr>
              <a:t>lens equation</a:t>
            </a:r>
            <a:r>
              <a:rPr lang="en-US" dirty="0" smtClean="0">
                <a:latin typeface="Times New Roman" charset="0"/>
                <a:cs typeface="Times New Roman" charset="0"/>
              </a:rPr>
              <a:t>:</a:t>
            </a:r>
          </a:p>
          <a:p>
            <a:pPr>
              <a:spcBef>
                <a:spcPct val="50000"/>
              </a:spcBef>
              <a:buFontTx/>
              <a:buChar char="•"/>
            </a:pPr>
            <a:endParaRPr lang="en-US" dirty="0">
              <a:latin typeface="Times New Roman" charset="0"/>
              <a:cs typeface="Times New Roman" charset="0"/>
            </a:endParaRPr>
          </a:p>
          <a:p>
            <a:pPr>
              <a:spcBef>
                <a:spcPct val="50000"/>
              </a:spcBef>
              <a:buFontTx/>
              <a:buChar char="•"/>
            </a:pPr>
            <a:r>
              <a:rPr lang="en-US" dirty="0" smtClean="0">
                <a:latin typeface="Times New Roman" charset="0"/>
                <a:cs typeface="Times New Roman" charset="0"/>
              </a:rPr>
              <a:t>Magnification:</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23_KeyEquation_07.jpg"/>
          <p:cNvPicPr>
            <a:picLocks noChangeAspect="1"/>
          </p:cNvPicPr>
          <p:nvPr/>
        </p:nvPicPr>
        <p:blipFill rotWithShape="1">
          <a:blip r:embed="rId2">
            <a:extLst>
              <a:ext uri="{28A0092B-C50C-407E-A947-70E740481C1C}">
                <a14:useLocalDpi xmlns:a14="http://schemas.microsoft.com/office/drawing/2010/main" val="0"/>
              </a:ext>
            </a:extLst>
          </a:blip>
          <a:srcRect r="86572" b="15278"/>
          <a:stretch/>
        </p:blipFill>
        <p:spPr>
          <a:xfrm>
            <a:off x="3251200" y="2628900"/>
            <a:ext cx="1147664" cy="774700"/>
          </a:xfrm>
          <a:prstGeom prst="rect">
            <a:avLst/>
          </a:prstGeom>
        </p:spPr>
      </p:pic>
      <p:pic>
        <p:nvPicPr>
          <p:cNvPr id="6" name="Picture 5" descr="23_KeyEquation_08.jpg"/>
          <p:cNvPicPr>
            <a:picLocks noChangeAspect="1"/>
          </p:cNvPicPr>
          <p:nvPr/>
        </p:nvPicPr>
        <p:blipFill rotWithShape="1">
          <a:blip r:embed="rId3">
            <a:extLst>
              <a:ext uri="{28A0092B-C50C-407E-A947-70E740481C1C}">
                <a14:useLocalDpi xmlns:a14="http://schemas.microsoft.com/office/drawing/2010/main" val="0"/>
              </a:ext>
            </a:extLst>
          </a:blip>
          <a:srcRect r="60771" b="12318"/>
          <a:stretch/>
        </p:blipFill>
        <p:spPr>
          <a:xfrm>
            <a:off x="3733800" y="3505200"/>
            <a:ext cx="3352800" cy="1587500"/>
          </a:xfrm>
          <a:prstGeom prst="rect">
            <a:avLst/>
          </a:prstGeom>
        </p:spPr>
      </p:pic>
      <p:pic>
        <p:nvPicPr>
          <p:cNvPr id="7" name="Picture 6" descr="23_KeyEquation_09.jpg"/>
          <p:cNvPicPr>
            <a:picLocks noChangeAspect="1"/>
          </p:cNvPicPr>
          <p:nvPr/>
        </p:nvPicPr>
        <p:blipFill rotWithShape="1">
          <a:blip r:embed="rId4">
            <a:extLst>
              <a:ext uri="{28A0092B-C50C-407E-A947-70E740481C1C}">
                <a14:useLocalDpi xmlns:a14="http://schemas.microsoft.com/office/drawing/2010/main" val="0"/>
              </a:ext>
            </a:extLst>
          </a:blip>
          <a:srcRect r="68949" b="15734"/>
          <a:stretch/>
        </p:blipFill>
        <p:spPr>
          <a:xfrm>
            <a:off x="3022600" y="5356606"/>
            <a:ext cx="2653792" cy="780796"/>
          </a:xfrm>
          <a:prstGeom prst="rect">
            <a:avLst/>
          </a:prstGeom>
        </p:spPr>
      </p:pic>
    </p:spTree>
    <p:extLst>
      <p:ext uri="{BB962C8B-B14F-4D97-AF65-F5344CB8AC3E}">
        <p14:creationId xmlns:p14="http://schemas.microsoft.com/office/powerpoint/2010/main" val="2773541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23-1 The Ray Model of Light</a:t>
            </a:r>
            <a:endParaRPr lang="en-US" dirty="0">
              <a:latin typeface="Times New Roman" charset="0"/>
              <a:cs typeface="Times New Roman" charset="0"/>
            </a:endParaRP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Light very often travels in straight lines. We represent light using rays, which are straight lines emanating from an object. This is an idealization, but is very useful for geometric optics.</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23_01_Figure.jpg"/>
          <p:cNvPicPr>
            <a:picLocks noChangeAspect="1"/>
          </p:cNvPicPr>
          <p:nvPr/>
        </p:nvPicPr>
        <p:blipFill rotWithShape="1">
          <a:blip r:embed="rId2">
            <a:extLst>
              <a:ext uri="{28A0092B-C50C-407E-A947-70E740481C1C}">
                <a14:useLocalDpi xmlns:a14="http://schemas.microsoft.com/office/drawing/2010/main" val="0"/>
              </a:ext>
            </a:extLst>
          </a:blip>
          <a:srcRect b="5439"/>
          <a:stretch/>
        </p:blipFill>
        <p:spPr>
          <a:xfrm>
            <a:off x="3429000" y="3429000"/>
            <a:ext cx="5413248" cy="3153156"/>
          </a:xfrm>
          <a:prstGeom prst="rect">
            <a:avLst/>
          </a:prstGeom>
        </p:spPr>
      </p:pic>
    </p:spTree>
    <p:extLst>
      <p:ext uri="{BB962C8B-B14F-4D97-AF65-F5344CB8AC3E}">
        <p14:creationId xmlns:p14="http://schemas.microsoft.com/office/powerpoint/2010/main" val="69404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23-2 Reflection; Image </a:t>
            </a:r>
            <a:r>
              <a:rPr lang="en-US" dirty="0" smtClean="0">
                <a:latin typeface="Times New Roman" charset="0"/>
                <a:cs typeface="Times New Roman" charset="0"/>
              </a:rPr>
              <a:t>Formation</a:t>
            </a:r>
            <a:br>
              <a:rPr lang="en-US" dirty="0" smtClean="0">
                <a:latin typeface="Times New Roman" charset="0"/>
                <a:cs typeface="Times New Roman" charset="0"/>
              </a:rPr>
            </a:br>
            <a:r>
              <a:rPr lang="en-US" dirty="0" smtClean="0">
                <a:latin typeface="Times New Roman" charset="0"/>
                <a:cs typeface="Times New Roman" charset="0"/>
              </a:rPr>
              <a:t>by </a:t>
            </a:r>
            <a:r>
              <a:rPr lang="en-US" dirty="0">
                <a:latin typeface="Times New Roman" charset="0"/>
                <a:cs typeface="Times New Roman" charset="0"/>
              </a:rPr>
              <a:t>a Plane Mirror</a:t>
            </a:r>
            <a:endParaRPr lang="en-US" dirty="0">
              <a:latin typeface="Times New Roman" charset="0"/>
              <a:cs typeface="Times New Roman" charset="0"/>
            </a:endParaRP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Law of reflection: the angle of reflection (that the ray makes with the normal to a surface) equals the angle of incidence.</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23_02_Figure.jpg"/>
          <p:cNvPicPr>
            <a:picLocks noChangeAspect="1"/>
          </p:cNvPicPr>
          <p:nvPr/>
        </p:nvPicPr>
        <p:blipFill rotWithShape="1">
          <a:blip r:embed="rId2">
            <a:extLst>
              <a:ext uri="{28A0092B-C50C-407E-A947-70E740481C1C}">
                <a14:useLocalDpi xmlns:a14="http://schemas.microsoft.com/office/drawing/2010/main" val="0"/>
              </a:ext>
            </a:extLst>
          </a:blip>
          <a:srcRect b="3968"/>
          <a:stretch/>
        </p:blipFill>
        <p:spPr>
          <a:xfrm>
            <a:off x="306642" y="3251200"/>
            <a:ext cx="8546592" cy="3073400"/>
          </a:xfrm>
          <a:prstGeom prst="rect">
            <a:avLst/>
          </a:prstGeom>
        </p:spPr>
      </p:pic>
    </p:spTree>
    <p:extLst>
      <p:ext uri="{BB962C8B-B14F-4D97-AF65-F5344CB8AC3E}">
        <p14:creationId xmlns:p14="http://schemas.microsoft.com/office/powerpoint/2010/main" val="1617735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23-2 Reflection; Image </a:t>
            </a:r>
            <a:r>
              <a:rPr lang="en-US" dirty="0" smtClean="0">
                <a:latin typeface="Times New Roman" charset="0"/>
                <a:cs typeface="Times New Roman" charset="0"/>
              </a:rPr>
              <a:t>Formation</a:t>
            </a:r>
            <a:br>
              <a:rPr lang="en-US" dirty="0" smtClean="0">
                <a:latin typeface="Times New Roman" charset="0"/>
                <a:cs typeface="Times New Roman" charset="0"/>
              </a:rPr>
            </a:br>
            <a:r>
              <a:rPr lang="en-US" dirty="0" smtClean="0">
                <a:latin typeface="Times New Roman" charset="0"/>
                <a:cs typeface="Times New Roman" charset="0"/>
              </a:rPr>
              <a:t>by </a:t>
            </a:r>
            <a:r>
              <a:rPr lang="en-US" dirty="0">
                <a:latin typeface="Times New Roman" charset="0"/>
                <a:cs typeface="Times New Roman" charset="0"/>
              </a:rPr>
              <a:t>a Plane Mirror</a:t>
            </a:r>
            <a:endParaRPr lang="en-US" dirty="0">
              <a:latin typeface="Times New Roman" charset="0"/>
              <a:cs typeface="Times New Roman" charset="0"/>
            </a:endParaRP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When light reflects from a rough surface, the law of reflection still holds, but the angle of incidence varies. This is called diffuse reflection.</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6" name="Picture 5" descr="23_03_Figure.jpg"/>
          <p:cNvPicPr>
            <a:picLocks noChangeAspect="1"/>
          </p:cNvPicPr>
          <p:nvPr/>
        </p:nvPicPr>
        <p:blipFill rotWithShape="1">
          <a:blip r:embed="rId2">
            <a:extLst>
              <a:ext uri="{28A0092B-C50C-407E-A947-70E740481C1C}">
                <a14:useLocalDpi xmlns:a14="http://schemas.microsoft.com/office/drawing/2010/main" val="0"/>
              </a:ext>
            </a:extLst>
          </a:blip>
          <a:srcRect b="4348"/>
          <a:stretch/>
        </p:blipFill>
        <p:spPr>
          <a:xfrm>
            <a:off x="306642" y="3140075"/>
            <a:ext cx="8546592" cy="3352800"/>
          </a:xfrm>
          <a:prstGeom prst="rect">
            <a:avLst/>
          </a:prstGeom>
        </p:spPr>
      </p:pic>
    </p:spTree>
    <p:extLst>
      <p:ext uri="{BB962C8B-B14F-4D97-AF65-F5344CB8AC3E}">
        <p14:creationId xmlns:p14="http://schemas.microsoft.com/office/powerpoint/2010/main" val="988239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23-2 Reflection; Image </a:t>
            </a:r>
            <a:r>
              <a:rPr lang="en-US" dirty="0" smtClean="0">
                <a:latin typeface="Times New Roman" charset="0"/>
                <a:cs typeface="Times New Roman" charset="0"/>
              </a:rPr>
              <a:t>Formation</a:t>
            </a:r>
            <a:br>
              <a:rPr lang="en-US" dirty="0" smtClean="0">
                <a:latin typeface="Times New Roman" charset="0"/>
                <a:cs typeface="Times New Roman" charset="0"/>
              </a:rPr>
            </a:br>
            <a:r>
              <a:rPr lang="en-US" dirty="0" smtClean="0">
                <a:latin typeface="Times New Roman" charset="0"/>
                <a:cs typeface="Times New Roman" charset="0"/>
              </a:rPr>
              <a:t>by </a:t>
            </a:r>
            <a:r>
              <a:rPr lang="en-US" dirty="0">
                <a:latin typeface="Times New Roman" charset="0"/>
                <a:cs typeface="Times New Roman" charset="0"/>
              </a:rPr>
              <a:t>a Plane Mirror</a:t>
            </a:r>
            <a:endParaRPr lang="en-US" dirty="0">
              <a:latin typeface="Times New Roman" charset="0"/>
              <a:cs typeface="Times New Roman" charset="0"/>
            </a:endParaRP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With diffuse reflection, your eye sees reflected light at all angles. With specular reflection (from a mirror), your eye must be in the correct position.</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23_04_Figure.jpg"/>
          <p:cNvPicPr>
            <a:picLocks noChangeAspect="1"/>
          </p:cNvPicPr>
          <p:nvPr/>
        </p:nvPicPr>
        <p:blipFill rotWithShape="1">
          <a:blip r:embed="rId2">
            <a:extLst>
              <a:ext uri="{28A0092B-C50C-407E-A947-70E740481C1C}">
                <a14:useLocalDpi xmlns:a14="http://schemas.microsoft.com/office/drawing/2010/main" val="0"/>
              </a:ext>
            </a:extLst>
          </a:blip>
          <a:srcRect b="56327"/>
          <a:stretch/>
        </p:blipFill>
        <p:spPr>
          <a:xfrm>
            <a:off x="116331" y="3684787"/>
            <a:ext cx="4393185" cy="2449313"/>
          </a:xfrm>
          <a:prstGeom prst="rect">
            <a:avLst/>
          </a:prstGeom>
        </p:spPr>
      </p:pic>
      <p:pic>
        <p:nvPicPr>
          <p:cNvPr id="7" name="Picture 6" descr="23_04_Figure.jpg"/>
          <p:cNvPicPr>
            <a:picLocks noChangeAspect="1"/>
          </p:cNvPicPr>
          <p:nvPr/>
        </p:nvPicPr>
        <p:blipFill rotWithShape="1">
          <a:blip r:embed="rId2">
            <a:extLst>
              <a:ext uri="{28A0092B-C50C-407E-A947-70E740481C1C}">
                <a14:useLocalDpi xmlns:a14="http://schemas.microsoft.com/office/drawing/2010/main" val="0"/>
              </a:ext>
            </a:extLst>
          </a:blip>
          <a:srcRect t="50231" b="2894"/>
          <a:stretch/>
        </p:blipFill>
        <p:spPr>
          <a:xfrm>
            <a:off x="4661916" y="3505200"/>
            <a:ext cx="4393184" cy="2628900"/>
          </a:xfrm>
          <a:prstGeom prst="rect">
            <a:avLst/>
          </a:prstGeom>
        </p:spPr>
      </p:pic>
    </p:spTree>
    <p:extLst>
      <p:ext uri="{BB962C8B-B14F-4D97-AF65-F5344CB8AC3E}">
        <p14:creationId xmlns:p14="http://schemas.microsoft.com/office/powerpoint/2010/main" val="3715113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23-2 Reflection; Image </a:t>
            </a:r>
            <a:r>
              <a:rPr lang="en-US" dirty="0" smtClean="0">
                <a:latin typeface="Times New Roman" charset="0"/>
                <a:cs typeface="Times New Roman" charset="0"/>
              </a:rPr>
              <a:t>Formation</a:t>
            </a:r>
            <a:br>
              <a:rPr lang="en-US" dirty="0" smtClean="0">
                <a:latin typeface="Times New Roman" charset="0"/>
                <a:cs typeface="Times New Roman" charset="0"/>
              </a:rPr>
            </a:br>
            <a:r>
              <a:rPr lang="en-US" dirty="0" smtClean="0">
                <a:latin typeface="Times New Roman" charset="0"/>
                <a:cs typeface="Times New Roman" charset="0"/>
              </a:rPr>
              <a:t>by </a:t>
            </a:r>
            <a:r>
              <a:rPr lang="en-US" dirty="0">
                <a:latin typeface="Times New Roman" charset="0"/>
                <a:cs typeface="Times New Roman" charset="0"/>
              </a:rPr>
              <a:t>a Plane Mirror</a:t>
            </a:r>
            <a:endParaRPr lang="en-US" dirty="0">
              <a:latin typeface="Times New Roman" charset="0"/>
              <a:cs typeface="Times New Roman" charset="0"/>
            </a:endParaRP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What you see when you look into a plane (flat) mirror is an image, which appears to be behind the mirror.</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6" name="Picture 5" descr="23_07_Figure.jpg"/>
          <p:cNvPicPr>
            <a:picLocks noChangeAspect="1"/>
          </p:cNvPicPr>
          <p:nvPr/>
        </p:nvPicPr>
        <p:blipFill rotWithShape="1">
          <a:blip r:embed="rId2">
            <a:extLst>
              <a:ext uri="{28A0092B-C50C-407E-A947-70E740481C1C}">
                <a14:useLocalDpi xmlns:a14="http://schemas.microsoft.com/office/drawing/2010/main" val="0"/>
              </a:ext>
            </a:extLst>
          </a:blip>
          <a:srcRect b="4892"/>
          <a:stretch/>
        </p:blipFill>
        <p:spPr>
          <a:xfrm>
            <a:off x="2065338" y="3040571"/>
            <a:ext cx="5029200" cy="3055429"/>
          </a:xfrm>
          <a:prstGeom prst="rect">
            <a:avLst/>
          </a:prstGeom>
        </p:spPr>
      </p:pic>
    </p:spTree>
    <p:extLst>
      <p:ext uri="{BB962C8B-B14F-4D97-AF65-F5344CB8AC3E}">
        <p14:creationId xmlns:p14="http://schemas.microsoft.com/office/powerpoint/2010/main" val="31408360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3524</TotalTime>
  <Words>2196</Words>
  <Application>Microsoft Macintosh PowerPoint</Application>
  <PresentationFormat>On-screen Show (4:3)</PresentationFormat>
  <Paragraphs>207</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PowerPoint Presentation</vt:lpstr>
      <vt:lpstr>Chapter 23 Light: Geometric Optics </vt:lpstr>
      <vt:lpstr>Contents of Chapter 23</vt:lpstr>
      <vt:lpstr>Contents of Chapter 23</vt:lpstr>
      <vt:lpstr>23-1 The Ray Model of Light</vt:lpstr>
      <vt:lpstr>23-2 Reflection; Image Formation by a Plane Mirror</vt:lpstr>
      <vt:lpstr>23-2 Reflection; Image Formation by a Plane Mirror</vt:lpstr>
      <vt:lpstr>23-2 Reflection; Image Formation by a Plane Mirror</vt:lpstr>
      <vt:lpstr>23-2 Reflection; Image Formation by a Plane Mirror</vt:lpstr>
      <vt:lpstr>23-2 Reflection; Image Formation by a Plane Mirror</vt:lpstr>
      <vt:lpstr>23-3 Formation of Images by Spherical Mirrors</vt:lpstr>
      <vt:lpstr>23-3 Formation of Images by Spherical Mirrors</vt:lpstr>
      <vt:lpstr>23-3 Formation of Images by Spherical Mirrors</vt:lpstr>
      <vt:lpstr>23-3 Formation of Images by Spherical Mirrors</vt:lpstr>
      <vt:lpstr>23-3 Formation of Images by Spherical Mirrors</vt:lpstr>
      <vt:lpstr>23-3 Formation of Images by Spherical Mirrors</vt:lpstr>
      <vt:lpstr>23-3 Formation of Images by Spherical Mirrors</vt:lpstr>
      <vt:lpstr>23-3 Formation of Images by Spherical Mirrors</vt:lpstr>
      <vt:lpstr>23-3 Formation of Images by Spherical Mirrors</vt:lpstr>
      <vt:lpstr>23-3 Formation of Images by Spherical Mirrors</vt:lpstr>
      <vt:lpstr>23-3 Formation of Images by Spherical Mirrors</vt:lpstr>
      <vt:lpstr>23-3 Formation of Images by Spherical Mirrors</vt:lpstr>
      <vt:lpstr>23-3 Formation of Images by Spherical Mirrors</vt:lpstr>
      <vt:lpstr>23-3 Formation of Images by Spherical Mirrors</vt:lpstr>
      <vt:lpstr>23-4 Index of Refraction</vt:lpstr>
      <vt:lpstr>23-5 Refraction: Snell’s Law</vt:lpstr>
      <vt:lpstr>23-5 Refraction: Snell’s Law</vt:lpstr>
      <vt:lpstr>23-5 Refraction: Snell’s Law</vt:lpstr>
      <vt:lpstr>23-6 Total Internal Reflection; Fiber Optics</vt:lpstr>
      <vt:lpstr>23-6 Total Internal Reflection; Fiber Optics</vt:lpstr>
      <vt:lpstr>23-6 Total Internal Reflection; Fiber Optics</vt:lpstr>
      <vt:lpstr>23-6 Total Internal Reflection; Fiber Optics</vt:lpstr>
      <vt:lpstr>23-7 Thin Lenses; Ray Tracing</vt:lpstr>
      <vt:lpstr>23-7 Thin Lenses; Ray Tracing</vt:lpstr>
      <vt:lpstr>23-7 Thin Lenses; Ray Tracing</vt:lpstr>
      <vt:lpstr>23-7 Thin Lenses; Ray Tracing</vt:lpstr>
      <vt:lpstr>23-7 Thin Lenses; Ray Tracing</vt:lpstr>
      <vt:lpstr>23-7 Thin Lenses; Ray Tracing</vt:lpstr>
      <vt:lpstr>23-7 Thin Lenses; Ray Tracing</vt:lpstr>
      <vt:lpstr>23-8 The Thin Lens Equation</vt:lpstr>
      <vt:lpstr>23-8 The Thin Lens Equation</vt:lpstr>
      <vt:lpstr>23-8 The Thin Lens Equation</vt:lpstr>
      <vt:lpstr>23-8 The Thin Lens Equation</vt:lpstr>
      <vt:lpstr>23-9 Combinations of Lenses</vt:lpstr>
      <vt:lpstr>23-10 Lensmaker’s Equation</vt:lpstr>
      <vt:lpstr>Summary of Chapter 23</vt:lpstr>
      <vt:lpstr>Summary of Chapter 23</vt:lpstr>
      <vt:lpstr>Summary of Chapter 23</vt:lpstr>
      <vt:lpstr>Summary of Chapter 23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PIT Magnus</dc:creator>
  <cp:lastModifiedBy>PIT Magnus</cp:lastModifiedBy>
  <cp:revision>143</cp:revision>
  <dcterms:created xsi:type="dcterms:W3CDTF">2013-06-27T17:53:05Z</dcterms:created>
  <dcterms:modified xsi:type="dcterms:W3CDTF">2013-07-24T15:45:19Z</dcterms:modified>
</cp:coreProperties>
</file>