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4"/>
  </p:notesMasterIdLst>
  <p:handoutMasterIdLst>
    <p:handoutMasterId r:id="rId35"/>
  </p:handoutMasterIdLst>
  <p:sldIdLst>
    <p:sldId id="410"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0" autoAdjust="0"/>
    <p:restoredTop sz="96463" autoAdjust="0"/>
  </p:normalViewPr>
  <p:slideViewPr>
    <p:cSldViewPr>
      <p:cViewPr varScale="1">
        <p:scale>
          <a:sx n="83" d="100"/>
          <a:sy n="83" d="100"/>
        </p:scale>
        <p:origin x="1210" y="82"/>
      </p:cViewPr>
      <p:guideLst>
        <p:guide orient="horz" pos="4080"/>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074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link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1"/>
            <a:ext cx="8229600" cy="990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3876675"/>
            <a:ext cx="8229600" cy="1279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4589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mediaplayer.pearsoncmg.com/assets/_video.true/secs-yf-vts-ex5-13"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mediaplayer.pearsoncmg.com/assets/_video.true/secs-vtd04_centrifugal"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mediaplayer.pearsoncmg.com/assets/_video.true/secs-yf-vts-ex5-6"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jp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5</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Applying Newton’s Laws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79200"/>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55326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Note on Free-Body Diagrams </a:t>
            </a:r>
            <a:r>
              <a:rPr lang="en-US" altLang="en-US" sz="2000" b="0" dirty="0"/>
              <a:t>(3 of 3)</a:t>
            </a:r>
            <a:endParaRPr lang="en-US" sz="2000" b="0" dirty="0"/>
          </a:p>
        </p:txBody>
      </p:sp>
      <p:sp>
        <p:nvSpPr>
          <p:cNvPr id="3" name="Content Placeholder 2"/>
          <p:cNvSpPr>
            <a:spLocks noGrp="1"/>
          </p:cNvSpPr>
          <p:nvPr>
            <p:ph idx="1"/>
          </p:nvPr>
        </p:nvSpPr>
        <p:spPr>
          <a:xfrm>
            <a:off x="457200" y="1600201"/>
            <a:ext cx="8229600" cy="457200"/>
          </a:xfrm>
        </p:spPr>
        <p:txBody>
          <a:bodyPr/>
          <a:lstStyle/>
          <a:p>
            <a:pPr marL="256032" indent="-256032">
              <a:buSzPct val="100000"/>
            </a:pPr>
            <a:r>
              <a:rPr lang="en-US" altLang="en-US" sz="2600" dirty="0"/>
              <a:t>Incorrect free-body diagram</a:t>
            </a:r>
          </a:p>
        </p:txBody>
      </p:sp>
      <p:pic>
        <p:nvPicPr>
          <p:cNvPr id="4" name="Picture 3" descr="m ay cannot be represented as a vector beside w in the free body diagram because m times vector ay is not a force.&#10;"/>
          <p:cNvPicPr>
            <a:picLocks noChangeAspect="1"/>
          </p:cNvPicPr>
          <p:nvPr/>
        </p:nvPicPr>
        <p:blipFill rotWithShape="1">
          <a:blip r:embed="rId2">
            <a:extLst>
              <a:ext uri="{28A0092B-C50C-407E-A947-70E740481C1C}">
                <a14:useLocalDpi xmlns:a14="http://schemas.microsoft.com/office/drawing/2010/main" val="0"/>
              </a:ext>
            </a:extLst>
          </a:blip>
          <a:srcRect t="12301"/>
          <a:stretch/>
        </p:blipFill>
        <p:spPr>
          <a:xfrm>
            <a:off x="1903263" y="2387234"/>
            <a:ext cx="5272926" cy="3697193"/>
          </a:xfrm>
          <a:prstGeom prst="rect">
            <a:avLst/>
          </a:prstGeom>
        </p:spPr>
      </p:pic>
    </p:spTree>
    <p:extLst>
      <p:ext uri="{BB962C8B-B14F-4D97-AF65-F5344CB8AC3E}">
        <p14:creationId xmlns:p14="http://schemas.microsoft.com/office/powerpoint/2010/main" val="213473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Dynamics Situations </a:t>
            </a:r>
            <a:r>
              <a:rPr lang="en-US" altLang="en-US" sz="2000" b="0" dirty="0"/>
              <a:t>(1 of 2)</a:t>
            </a:r>
            <a:endParaRPr lang="en-US" sz="2000" b="0" dirty="0"/>
          </a:p>
        </p:txBody>
      </p:sp>
      <p:sp>
        <p:nvSpPr>
          <p:cNvPr id="3" name="Content Placeholder 2"/>
          <p:cNvSpPr>
            <a:spLocks noGrp="1"/>
          </p:cNvSpPr>
          <p:nvPr>
            <p:ph idx="1"/>
          </p:nvPr>
        </p:nvSpPr>
        <p:spPr>
          <a:xfrm>
            <a:off x="457200" y="1600200"/>
            <a:ext cx="8229600" cy="4648200"/>
          </a:xfrm>
        </p:spPr>
        <p:txBody>
          <a:bodyPr/>
          <a:lstStyle/>
          <a:p>
            <a:pPr marL="256032" indent="-256032">
              <a:buSzPct val="100000"/>
            </a:pPr>
            <a:r>
              <a:rPr lang="en-CA" sz="2200" b="1" dirty="0"/>
              <a:t>Identify</a:t>
            </a:r>
            <a:r>
              <a:rPr lang="en-CA" sz="2200" dirty="0"/>
              <a:t> the relevant concept: You must use Newton’s second law.</a:t>
            </a:r>
          </a:p>
          <a:p>
            <a:pPr marL="256032" indent="-256032">
              <a:buSzPct val="100000"/>
            </a:pPr>
            <a:r>
              <a:rPr lang="en-CA" sz="2200" b="1" dirty="0"/>
              <a:t>Set</a:t>
            </a:r>
            <a:r>
              <a:rPr lang="en-CA" sz="2200" dirty="0"/>
              <a:t> </a:t>
            </a:r>
            <a:r>
              <a:rPr lang="en-CA" sz="2200" b="1" dirty="0"/>
              <a:t>up</a:t>
            </a:r>
            <a:r>
              <a:rPr lang="en-CA" sz="2200" dirty="0"/>
              <a:t> the problem by using the following steps:</a:t>
            </a:r>
          </a:p>
          <a:p>
            <a:pPr marL="740664" lvl="1" indent="-442800">
              <a:buFont typeface="+mj-lt"/>
              <a:buAutoNum type="arabicPeriod"/>
            </a:pPr>
            <a:r>
              <a:rPr lang="en-CA" sz="2000" dirty="0"/>
              <a:t>Draw a simple sketch of the situation that shows each moving object. For each object, draw a free-body diagram that shows all the forces acting </a:t>
            </a:r>
            <a:r>
              <a:rPr lang="en-CA" sz="2000" b="1" dirty="0"/>
              <a:t>on</a:t>
            </a:r>
            <a:r>
              <a:rPr lang="en-CA" sz="2000" dirty="0"/>
              <a:t> the object. </a:t>
            </a:r>
          </a:p>
          <a:p>
            <a:pPr marL="740664" lvl="1" indent="-442800">
              <a:buFont typeface="+mj-lt"/>
              <a:buAutoNum type="arabicPeriod"/>
            </a:pPr>
            <a:r>
              <a:rPr lang="en-CA" sz="2000" dirty="0"/>
              <a:t>Label each force. Usually, one of the forces will be the object’s weight </a:t>
            </a:r>
            <a:r>
              <a:rPr lang="en-CA" sz="2000" i="1" dirty="0"/>
              <a:t>w</a:t>
            </a:r>
            <a:r>
              <a:rPr lang="en-CA" sz="2000" dirty="0"/>
              <a:t> = </a:t>
            </a:r>
            <a:r>
              <a:rPr lang="en-CA" sz="2000" i="1" dirty="0"/>
              <a:t>mg</a:t>
            </a:r>
            <a:r>
              <a:rPr lang="en-CA" sz="2000" dirty="0"/>
              <a:t>.</a:t>
            </a:r>
          </a:p>
          <a:p>
            <a:pPr marL="740664" lvl="1" indent="-442800">
              <a:buFont typeface="+mj-lt"/>
              <a:buAutoNum type="arabicPeriod"/>
            </a:pPr>
            <a:r>
              <a:rPr lang="en-CA" sz="2000" dirty="0"/>
              <a:t>Choose your </a:t>
            </a:r>
            <a:r>
              <a:rPr lang="en-CA" sz="2000" i="1" dirty="0"/>
              <a:t>x</a:t>
            </a:r>
            <a:r>
              <a:rPr lang="en-CA" sz="2000" dirty="0"/>
              <a:t>- and </a:t>
            </a:r>
            <a:r>
              <a:rPr lang="en-CA" sz="2000" i="1" dirty="0"/>
              <a:t>y</a:t>
            </a:r>
            <a:r>
              <a:rPr lang="en-CA" sz="2000" dirty="0"/>
              <a:t>-coordinate axes for each object, and show them in your free-body diagram. </a:t>
            </a:r>
          </a:p>
          <a:p>
            <a:pPr marL="740664" lvl="1" indent="-442800">
              <a:buFont typeface="+mj-lt"/>
              <a:buAutoNum type="arabicPeriod"/>
            </a:pPr>
            <a:r>
              <a:rPr lang="en-CA" sz="2000" dirty="0"/>
              <a:t>Identify any other equations you might need. If more than one object is involved, there may be relationships among their motions; for example, they may be connected by a rope. </a:t>
            </a:r>
            <a:endParaRPr lang="en-US" dirty="0"/>
          </a:p>
        </p:txBody>
      </p:sp>
    </p:spTree>
    <p:extLst>
      <p:ext uri="{BB962C8B-B14F-4D97-AF65-F5344CB8AC3E}">
        <p14:creationId xmlns:p14="http://schemas.microsoft.com/office/powerpoint/2010/main" val="420395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Dynamics Situations </a:t>
            </a:r>
            <a:r>
              <a:rPr lang="en-US" altLang="en-US" sz="2000" b="0" dirty="0"/>
              <a:t>(2 of 2)</a:t>
            </a:r>
            <a:endParaRPr lang="en-US" sz="2000" b="0" dirty="0"/>
          </a:p>
        </p:txBody>
      </p:sp>
      <p:sp>
        <p:nvSpPr>
          <p:cNvPr id="3" name="Content Placeholder 2"/>
          <p:cNvSpPr>
            <a:spLocks noGrp="1"/>
          </p:cNvSpPr>
          <p:nvPr>
            <p:ph idx="1"/>
          </p:nvPr>
        </p:nvSpPr>
        <p:spPr/>
        <p:txBody>
          <a:bodyPr/>
          <a:lstStyle/>
          <a:p>
            <a:pPr marL="256032" indent="-256032">
              <a:buSzPct val="100000"/>
            </a:pPr>
            <a:r>
              <a:rPr lang="en-CA" sz="2400" b="1" dirty="0"/>
              <a:t>Execute</a:t>
            </a:r>
            <a:r>
              <a:rPr lang="en-CA" sz="2400" dirty="0"/>
              <a:t> the solution as follows:</a:t>
            </a:r>
          </a:p>
          <a:p>
            <a:pPr marL="740664" lvl="1" indent="-442800">
              <a:buFont typeface="+mj-lt"/>
              <a:buAutoNum type="arabicPeriod"/>
            </a:pPr>
            <a:r>
              <a:rPr lang="en-CA" sz="2200" dirty="0"/>
              <a:t>For each object, determine the components of the forces along each of the object’s coordinate axes.</a:t>
            </a:r>
          </a:p>
          <a:p>
            <a:pPr marL="740664" lvl="1" indent="-442800">
              <a:buFont typeface="+mj-lt"/>
              <a:buAutoNum type="arabicPeriod"/>
            </a:pPr>
            <a:r>
              <a:rPr lang="en-CA" sz="2200" dirty="0"/>
              <a:t>List all of the known and unknown quantities. In your list, identify the target variable or variables.</a:t>
            </a:r>
          </a:p>
          <a:p>
            <a:pPr marL="740664" lvl="1" indent="-442800">
              <a:buFont typeface="+mj-lt"/>
              <a:buAutoNum type="arabicPeriod"/>
            </a:pPr>
            <a:r>
              <a:rPr lang="en-CA" sz="2200" dirty="0"/>
              <a:t>For each object, write a separate equation for each component of Newton’s second law. Write any additional equations that you identified in step 4 of “Set Up.” (You need as many equations as there are target variables.)</a:t>
            </a:r>
          </a:p>
          <a:p>
            <a:pPr marL="740664" lvl="1" indent="-442800">
              <a:buFont typeface="+mj-lt"/>
              <a:buAutoNum type="arabicPeriod"/>
            </a:pPr>
            <a:r>
              <a:rPr lang="en-CA" sz="2200" dirty="0"/>
              <a:t>Do the easy part—the math! Solve the equations to find the target variable(s).</a:t>
            </a:r>
          </a:p>
          <a:p>
            <a:pPr marL="256032" indent="-256032">
              <a:buSzPct val="100000"/>
            </a:pPr>
            <a:r>
              <a:rPr lang="en-CA" sz="2400" b="1" dirty="0"/>
              <a:t>Evaluate</a:t>
            </a:r>
            <a:r>
              <a:rPr lang="en-CA" sz="2400" dirty="0"/>
              <a:t> your answer.</a:t>
            </a:r>
            <a:endParaRPr lang="en-US" altLang="en-US" sz="2400" dirty="0"/>
          </a:p>
        </p:txBody>
      </p:sp>
    </p:spTree>
    <p:extLst>
      <p:ext uri="{BB962C8B-B14F-4D97-AF65-F5344CB8AC3E}">
        <p14:creationId xmlns:p14="http://schemas.microsoft.com/office/powerpoint/2010/main" val="104634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Apparent Weight and Apparent Weightlessness</a:t>
            </a:r>
            <a:endParaRPr lang="en-US" sz="3600" dirty="0"/>
          </a:p>
        </p:txBody>
      </p:sp>
      <p:sp>
        <p:nvSpPr>
          <p:cNvPr id="3" name="Content Placeholder 2"/>
          <p:cNvSpPr>
            <a:spLocks noGrp="1"/>
          </p:cNvSpPr>
          <p:nvPr>
            <p:ph idx="1"/>
          </p:nvPr>
        </p:nvSpPr>
        <p:spPr>
          <a:xfrm>
            <a:off x="457200" y="1600200"/>
            <a:ext cx="4724400" cy="4648200"/>
          </a:xfrm>
        </p:spPr>
        <p:txBody>
          <a:bodyPr/>
          <a:lstStyle/>
          <a:p>
            <a:pPr marL="256032" indent="-256032">
              <a:spcBef>
                <a:spcPts val="600"/>
              </a:spcBef>
              <a:buSzPct val="100000"/>
            </a:pPr>
            <a:r>
              <a:rPr lang="en-CA" sz="2000" dirty="0"/>
              <a:t>When a passenger with mass </a:t>
            </a:r>
            <a:r>
              <a:rPr lang="en-CA" sz="2000" i="1" dirty="0"/>
              <a:t>m</a:t>
            </a:r>
            <a:r>
              <a:rPr lang="en-CA" sz="2000" dirty="0"/>
              <a:t> rides in an elevator with </a:t>
            </a:r>
            <a:r>
              <a:rPr lang="en-CA" sz="2000" i="1" dirty="0"/>
              <a:t>y</a:t>
            </a:r>
            <a:r>
              <a:rPr lang="en-CA" sz="2000" dirty="0"/>
              <a:t>-acceleration </a:t>
            </a:r>
            <a:r>
              <a:rPr lang="en-CA" sz="2000" i="1" dirty="0"/>
              <a:t>a</a:t>
            </a:r>
            <a:r>
              <a:rPr lang="en-CA" sz="2000" i="1" baseline="-25000" dirty="0"/>
              <a:t>y</a:t>
            </a:r>
            <a:r>
              <a:rPr lang="en-CA" sz="2000" dirty="0"/>
              <a:t>, a scale shows the passenger’s apparent weight to be:</a:t>
            </a:r>
            <a:br>
              <a:rPr lang="en-CA" sz="2000" dirty="0"/>
            </a:br>
            <a:r>
              <a:rPr lang="en-CA" sz="2000" i="1" dirty="0"/>
              <a:t>n</a:t>
            </a:r>
            <a:r>
              <a:rPr lang="en-CA" sz="2000" dirty="0"/>
              <a:t> = </a:t>
            </a:r>
            <a:r>
              <a:rPr lang="en-CA" sz="2000" i="1" dirty="0"/>
              <a:t>m</a:t>
            </a:r>
            <a:r>
              <a:rPr lang="en-CA" sz="2000" dirty="0"/>
              <a:t>(</a:t>
            </a:r>
            <a:r>
              <a:rPr lang="en-CA" sz="2000" i="1" dirty="0"/>
              <a:t>g</a:t>
            </a:r>
            <a:r>
              <a:rPr lang="en-CA" sz="2000" dirty="0"/>
              <a:t> + </a:t>
            </a:r>
            <a:r>
              <a:rPr lang="en-CA" sz="2000" i="1" dirty="0"/>
              <a:t>a</a:t>
            </a:r>
            <a:r>
              <a:rPr lang="en-CA" sz="2000" i="1" baseline="-25000" dirty="0"/>
              <a:t>y</a:t>
            </a:r>
            <a:r>
              <a:rPr lang="en-CA" sz="2000" dirty="0"/>
              <a:t>)</a:t>
            </a:r>
          </a:p>
          <a:p>
            <a:pPr marL="256032" indent="-256032">
              <a:spcBef>
                <a:spcPts val="600"/>
              </a:spcBef>
              <a:buSzPct val="100000"/>
            </a:pPr>
            <a:r>
              <a:rPr lang="en-CA" altLang="en-US" sz="2000" dirty="0"/>
              <a:t>The extreme case occurs when the elevator has a downward acceleration </a:t>
            </a:r>
            <a:r>
              <a:rPr lang="en-CA" altLang="en-US" sz="2000" i="1" dirty="0"/>
              <a:t>a</a:t>
            </a:r>
            <a:r>
              <a:rPr lang="en-CA" altLang="en-US" sz="2000" i="1" baseline="-25000" dirty="0"/>
              <a:t>y</a:t>
            </a:r>
            <a:r>
              <a:rPr lang="en-CA" altLang="en-US" sz="2000" dirty="0"/>
              <a:t> = −</a:t>
            </a:r>
            <a:r>
              <a:rPr lang="en-CA" altLang="en-US" sz="2000" i="1" dirty="0"/>
              <a:t>g</a:t>
            </a:r>
            <a:r>
              <a:rPr lang="en-CA" altLang="en-US" sz="2000" dirty="0"/>
              <a:t> — that is, when it is in free fall. </a:t>
            </a:r>
          </a:p>
          <a:p>
            <a:pPr marL="256032" indent="-256032">
              <a:spcBef>
                <a:spcPts val="600"/>
              </a:spcBef>
              <a:buSzPct val="100000"/>
            </a:pPr>
            <a:r>
              <a:rPr lang="en-CA" altLang="en-US" sz="2000" dirty="0"/>
              <a:t>In that case </a:t>
            </a:r>
            <a:r>
              <a:rPr lang="en-CA" altLang="en-US" sz="2000" i="1" dirty="0"/>
              <a:t>n</a:t>
            </a:r>
            <a:r>
              <a:rPr lang="en-CA" altLang="en-US" sz="2000" dirty="0"/>
              <a:t> = 0 and the passenger </a:t>
            </a:r>
            <a:r>
              <a:rPr lang="en-CA" altLang="en-US" sz="2000" b="1" dirty="0"/>
              <a:t>seems</a:t>
            </a:r>
            <a:r>
              <a:rPr lang="en-CA" altLang="en-US" sz="2000" dirty="0"/>
              <a:t> to be weightless. </a:t>
            </a:r>
          </a:p>
          <a:p>
            <a:pPr marL="256032" indent="-256032">
              <a:spcBef>
                <a:spcPts val="600"/>
              </a:spcBef>
              <a:buSzPct val="100000"/>
            </a:pPr>
            <a:r>
              <a:rPr lang="en-CA" altLang="en-US" sz="2000" dirty="0"/>
              <a:t>Similarly, an astronaut orbiting the earth with a spacecraft experiences </a:t>
            </a:r>
            <a:r>
              <a:rPr lang="en-CA" altLang="en-US" sz="2000" b="1" dirty="0"/>
              <a:t>apparent weightlessness</a:t>
            </a:r>
            <a:r>
              <a:rPr lang="en-CA" altLang="en-US" sz="2000" dirty="0"/>
              <a:t>.</a:t>
            </a:r>
            <a:endParaRPr lang="en-US" altLang="en-US" sz="2000" dirty="0"/>
          </a:p>
        </p:txBody>
      </p:sp>
      <p:pic>
        <p:nvPicPr>
          <p:cNvPr id="4" name="Picture 3" descr="An astronaut floats in space.&#1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3564834" cy="4058758"/>
          </a:xfrm>
          <a:prstGeom prst="rect">
            <a:avLst/>
          </a:prstGeom>
        </p:spPr>
      </p:pic>
    </p:spTree>
    <p:extLst>
      <p:ext uri="{BB962C8B-B14F-4D97-AF65-F5344CB8AC3E}">
        <p14:creationId xmlns:p14="http://schemas.microsoft.com/office/powerpoint/2010/main" val="156948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Frictional Forces </a:t>
            </a:r>
            <a:r>
              <a:rPr lang="en-US" altLang="en-US" sz="2000" b="0" dirty="0"/>
              <a:t>(1 of 3)</a:t>
            </a:r>
            <a:endParaRPr lang="en-US" sz="2000" b="0" dirty="0"/>
          </a:p>
        </p:txBody>
      </p:sp>
      <p:sp>
        <p:nvSpPr>
          <p:cNvPr id="3" name="Content Placeholder 2"/>
          <p:cNvSpPr>
            <a:spLocks noGrp="1"/>
          </p:cNvSpPr>
          <p:nvPr>
            <p:ph idx="1"/>
          </p:nvPr>
        </p:nvSpPr>
        <p:spPr>
          <a:xfrm>
            <a:off x="457200" y="1600201"/>
            <a:ext cx="8229600" cy="2209800"/>
          </a:xfrm>
        </p:spPr>
        <p:txBody>
          <a:bodyPr/>
          <a:lstStyle/>
          <a:p>
            <a:pPr marL="256032" indent="-256032">
              <a:buSzPct val="100000"/>
            </a:pPr>
            <a:r>
              <a:rPr lang="en-CA" altLang="en-US" sz="2600" dirty="0"/>
              <a:t>There is friction between the feet of this caterpillar (the larval stage of a butterfly of the family Papilionidae) and the surfaces over which it walks.</a:t>
            </a:r>
          </a:p>
          <a:p>
            <a:pPr marL="256032" indent="-256032">
              <a:buSzPct val="100000"/>
            </a:pPr>
            <a:r>
              <a:rPr lang="en-CA" altLang="en-US" sz="2600" dirty="0"/>
              <a:t>Without friction, the caterpillar could not move forward or climb over obstacles.</a:t>
            </a:r>
            <a:endParaRPr lang="en-US" altLang="en-US" sz="2600" dirty="0"/>
          </a:p>
        </p:txBody>
      </p:sp>
      <p:pic>
        <p:nvPicPr>
          <p:cNvPr id="4" name="Picture 3" descr="A caterpillar climbs on the stem of an appl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205" y="3959345"/>
            <a:ext cx="4917591" cy="2311266"/>
          </a:xfrm>
          <a:prstGeom prst="rect">
            <a:avLst/>
          </a:prstGeom>
        </p:spPr>
      </p:pic>
    </p:spTree>
    <p:extLst>
      <p:ext uri="{BB962C8B-B14F-4D97-AF65-F5344CB8AC3E}">
        <p14:creationId xmlns:p14="http://schemas.microsoft.com/office/powerpoint/2010/main" val="267847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Frictional Forces </a:t>
            </a:r>
            <a:r>
              <a:rPr lang="en-US" altLang="en-US" sz="2000" b="0" dirty="0"/>
              <a:t>(2 of 3)</a:t>
            </a:r>
            <a:endParaRPr lang="en-US" sz="2000" b="0" dirty="0"/>
          </a:p>
        </p:txBody>
      </p:sp>
      <p:sp>
        <p:nvSpPr>
          <p:cNvPr id="3" name="Content Placeholder 2"/>
          <p:cNvSpPr>
            <a:spLocks noGrp="1"/>
          </p:cNvSpPr>
          <p:nvPr>
            <p:ph idx="1"/>
          </p:nvPr>
        </p:nvSpPr>
        <p:spPr>
          <a:xfrm>
            <a:off x="457200" y="1600201"/>
            <a:ext cx="8229600" cy="914399"/>
          </a:xfrm>
        </p:spPr>
        <p:txBody>
          <a:bodyPr/>
          <a:lstStyle/>
          <a:p>
            <a:pPr marL="256032" indent="-256032">
              <a:buSzPct val="100000"/>
            </a:pPr>
            <a:r>
              <a:rPr lang="en-US" altLang="en-US" sz="2600" dirty="0"/>
              <a:t>When an object rests or slides on a surface, the </a:t>
            </a:r>
            <a:r>
              <a:rPr lang="en-US" altLang="en-US" sz="2600" b="1" dirty="0"/>
              <a:t>friction force</a:t>
            </a:r>
            <a:r>
              <a:rPr lang="en-US" altLang="en-US" sz="2600" dirty="0"/>
              <a:t> is parallel to the surface.</a:t>
            </a:r>
          </a:p>
        </p:txBody>
      </p:sp>
      <p:pic>
        <p:nvPicPr>
          <p:cNvPr id="5" name="Picture 4" descr="The block is pushed or pulled to the right. Weight m g pulls down. The contact force pulls up and left. The friction and normal forces are components of a single contact force. The friction force component f pulls left, and normal force component n pulls up. The contact force is crossed out."/>
          <p:cNvPicPr>
            <a:picLocks noChangeAspect="1"/>
          </p:cNvPicPr>
          <p:nvPr/>
        </p:nvPicPr>
        <p:blipFill>
          <a:blip r:embed="rId2"/>
          <a:stretch>
            <a:fillRect/>
          </a:stretch>
        </p:blipFill>
        <p:spPr>
          <a:xfrm>
            <a:off x="2430171" y="2658466"/>
            <a:ext cx="3807866" cy="3586183"/>
          </a:xfrm>
          <a:prstGeom prst="rect">
            <a:avLst/>
          </a:prstGeom>
        </p:spPr>
      </p:pic>
    </p:spTree>
    <p:extLst>
      <p:ext uri="{BB962C8B-B14F-4D97-AF65-F5344CB8AC3E}">
        <p14:creationId xmlns:p14="http://schemas.microsoft.com/office/powerpoint/2010/main" val="127303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Frictional Forces </a:t>
            </a:r>
            <a:r>
              <a:rPr lang="en-US" altLang="en-US" sz="2000" b="0" dirty="0"/>
              <a:t>(3 of 3)</a:t>
            </a:r>
            <a:endParaRPr lang="en-US" sz="2000" b="0" dirty="0"/>
          </a:p>
        </p:txBody>
      </p:sp>
      <p:sp>
        <p:nvSpPr>
          <p:cNvPr id="3" name="Content Placeholder 2"/>
          <p:cNvSpPr>
            <a:spLocks noGrp="1"/>
          </p:cNvSpPr>
          <p:nvPr>
            <p:ph idx="1"/>
          </p:nvPr>
        </p:nvSpPr>
        <p:spPr>
          <a:xfrm>
            <a:off x="457200" y="1600201"/>
            <a:ext cx="8534400" cy="838199"/>
          </a:xfrm>
        </p:spPr>
        <p:txBody>
          <a:bodyPr/>
          <a:lstStyle/>
          <a:p>
            <a:pPr marL="256032" indent="-256032">
              <a:buSzPct val="100000"/>
            </a:pPr>
            <a:r>
              <a:rPr lang="en-US" altLang="en-US" sz="2600" dirty="0"/>
              <a:t>Friction between two surfaces arises from interactions between molecules on the surfaces.</a:t>
            </a:r>
          </a:p>
        </p:txBody>
      </p:sp>
      <p:pic>
        <p:nvPicPr>
          <p:cNvPr id="4" name="Picture 3" descr="The contacting surfaces of the block and the floor are rough. The friction and normal forces result from interactions between molecules in the bloc and in the floor where the rough surfaces touch.&#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276" y="2565242"/>
            <a:ext cx="3273450" cy="3733008"/>
          </a:xfrm>
          <a:prstGeom prst="rect">
            <a:avLst/>
          </a:prstGeom>
        </p:spPr>
      </p:pic>
    </p:spTree>
    <p:extLst>
      <p:ext uri="{BB962C8B-B14F-4D97-AF65-F5344CB8AC3E}">
        <p14:creationId xmlns:p14="http://schemas.microsoft.com/office/powerpoint/2010/main" val="407828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Kinetic and Static Friction</a:t>
            </a:r>
            <a:endParaRPr lang="en-US" sz="3600" dirty="0"/>
          </a:p>
        </p:txBody>
      </p:sp>
      <p:sp>
        <p:nvSpPr>
          <p:cNvPr id="5" name="Content Placeholder 4"/>
          <p:cNvSpPr>
            <a:spLocks noGrp="1"/>
          </p:cNvSpPr>
          <p:nvPr>
            <p:ph idx="1"/>
          </p:nvPr>
        </p:nvSpPr>
        <p:spPr>
          <a:xfrm>
            <a:off x="457200" y="1600200"/>
            <a:ext cx="8229600" cy="1371600"/>
          </a:xfrm>
        </p:spPr>
        <p:txBody>
          <a:bodyPr/>
          <a:lstStyle/>
          <a:p>
            <a:pPr marL="256032" indent="-256032">
              <a:buSzPct val="100000"/>
            </a:pPr>
            <a:r>
              <a:rPr lang="en-US" altLang="en-US" sz="2600" b="1" dirty="0"/>
              <a:t>Kinetic friction</a:t>
            </a:r>
            <a:r>
              <a:rPr lang="en-US" altLang="en-US" sz="2600" dirty="0"/>
              <a:t> acts when an object slides over a surface. </a:t>
            </a:r>
          </a:p>
          <a:p>
            <a:pPr marL="256032" indent="-256032">
              <a:buSzPct val="100000"/>
            </a:pPr>
            <a:r>
              <a:rPr lang="en-US" altLang="en-US" sz="2600" dirty="0"/>
              <a:t>The </a:t>
            </a:r>
            <a:r>
              <a:rPr lang="en-US" altLang="en-US" sz="2600" b="1" dirty="0"/>
              <a:t>kinetic friction force</a:t>
            </a:r>
            <a:r>
              <a:rPr lang="en-US" altLang="en-US" sz="2600" dirty="0"/>
              <a:t> is</a:t>
            </a:r>
          </a:p>
        </p:txBody>
      </p:sp>
      <p:graphicFrame>
        <p:nvGraphicFramePr>
          <p:cNvPr id="2" name="Object 1" descr="f sub k = mu sub k n&#10;"/>
          <p:cNvGraphicFramePr>
            <a:graphicFrameLocks noChangeAspect="1"/>
          </p:cNvGraphicFramePr>
          <p:nvPr>
            <p:extLst>
              <p:ext uri="{D42A27DB-BD31-4B8C-83A1-F6EECF244321}">
                <p14:modId xmlns:p14="http://schemas.microsoft.com/office/powerpoint/2010/main" val="1308129096"/>
              </p:ext>
            </p:extLst>
          </p:nvPr>
        </p:nvGraphicFramePr>
        <p:xfrm>
          <a:off x="4993342" y="2574844"/>
          <a:ext cx="1407458" cy="539028"/>
        </p:xfrm>
        <a:graphic>
          <a:graphicData uri="http://schemas.openxmlformats.org/presentationml/2006/ole">
            <mc:AlternateContent xmlns:mc="http://schemas.openxmlformats.org/markup-compatibility/2006">
              <mc:Choice xmlns:v="urn:schemas-microsoft-com:vml" Requires="v">
                <p:oleObj spid="_x0000_s14440" name="Equation" r:id="rId3" imgW="596880" imgH="228600" progId="Equation.DSMT4">
                  <p:embed/>
                </p:oleObj>
              </mc:Choice>
              <mc:Fallback>
                <p:oleObj name="Equation" r:id="rId3" imgW="596880" imgH="228600" progId="Equation.DSMT4">
                  <p:embed/>
                  <p:pic>
                    <p:nvPicPr>
                      <p:cNvPr id="0" name=""/>
                      <p:cNvPicPr/>
                      <p:nvPr/>
                    </p:nvPicPr>
                    <p:blipFill>
                      <a:blip r:embed="rId4"/>
                      <a:stretch>
                        <a:fillRect/>
                      </a:stretch>
                    </p:blipFill>
                    <p:spPr>
                      <a:xfrm>
                        <a:off x="4993342" y="2574844"/>
                        <a:ext cx="1407458" cy="539028"/>
                      </a:xfrm>
                      <a:prstGeom prst="rect">
                        <a:avLst/>
                      </a:prstGeom>
                    </p:spPr>
                  </p:pic>
                </p:oleObj>
              </mc:Fallback>
            </mc:AlternateContent>
          </a:graphicData>
        </a:graphic>
      </p:graphicFrame>
      <p:sp>
        <p:nvSpPr>
          <p:cNvPr id="3" name="Content Placeholder 2"/>
          <p:cNvSpPr>
            <a:spLocks noGrp="1"/>
          </p:cNvSpPr>
          <p:nvPr>
            <p:ph idx="13"/>
          </p:nvPr>
        </p:nvSpPr>
        <p:spPr>
          <a:xfrm>
            <a:off x="457200" y="3170237"/>
            <a:ext cx="8229600" cy="1866901"/>
          </a:xfrm>
        </p:spPr>
        <p:txBody>
          <a:bodyPr/>
          <a:lstStyle/>
          <a:p>
            <a:pPr>
              <a:buSzPct val="100000"/>
            </a:pPr>
            <a:r>
              <a:rPr lang="en-US" altLang="en-US" sz="2600" b="1" dirty="0"/>
              <a:t>Static friction </a:t>
            </a:r>
            <a:r>
              <a:rPr lang="en-US" altLang="en-US" sz="2600" dirty="0"/>
              <a:t>acts when there is no relative motion between objects.</a:t>
            </a:r>
          </a:p>
          <a:p>
            <a:pPr>
              <a:buSzPct val="100000"/>
            </a:pPr>
            <a:r>
              <a:rPr lang="en-US" altLang="en-US" sz="2600" dirty="0"/>
              <a:t>The </a:t>
            </a:r>
            <a:r>
              <a:rPr lang="en-US" altLang="en-US" sz="2600" b="1" dirty="0"/>
              <a:t>static friction force </a:t>
            </a:r>
            <a:r>
              <a:rPr lang="en-US" altLang="en-US" sz="2600" dirty="0"/>
              <a:t>can vary between zero and its maximum value:</a:t>
            </a:r>
          </a:p>
        </p:txBody>
      </p:sp>
      <p:graphicFrame>
        <p:nvGraphicFramePr>
          <p:cNvPr id="6" name="Object 5" descr="f sub s is less than or equal to mu sub s n&#10;"/>
          <p:cNvGraphicFramePr>
            <a:graphicFrameLocks noChangeAspect="1"/>
          </p:cNvGraphicFramePr>
          <p:nvPr>
            <p:extLst>
              <p:ext uri="{D42A27DB-BD31-4B8C-83A1-F6EECF244321}">
                <p14:modId xmlns:p14="http://schemas.microsoft.com/office/powerpoint/2010/main" val="2723214145"/>
              </p:ext>
            </p:extLst>
          </p:nvPr>
        </p:nvGraphicFramePr>
        <p:xfrm>
          <a:off x="3700462" y="4548188"/>
          <a:ext cx="1252538" cy="488950"/>
        </p:xfrm>
        <a:graphic>
          <a:graphicData uri="http://schemas.openxmlformats.org/presentationml/2006/ole">
            <mc:AlternateContent xmlns:mc="http://schemas.openxmlformats.org/markup-compatibility/2006">
              <mc:Choice xmlns:v="urn:schemas-microsoft-com:vml" Requires="v">
                <p:oleObj spid="_x0000_s14441" name="Equation" r:id="rId5" imgW="583920" imgH="228600" progId="Equation.DSMT4">
                  <p:embed/>
                </p:oleObj>
              </mc:Choice>
              <mc:Fallback>
                <p:oleObj name="Equation" r:id="rId5" imgW="583920" imgH="228600" progId="Equation.DSMT4">
                  <p:embed/>
                  <p:pic>
                    <p:nvPicPr>
                      <p:cNvPr id="2" name="Object 1"/>
                      <p:cNvPicPr/>
                      <p:nvPr/>
                    </p:nvPicPr>
                    <p:blipFill>
                      <a:blip r:embed="rId6"/>
                      <a:stretch>
                        <a:fillRect/>
                      </a:stretch>
                    </p:blipFill>
                    <p:spPr>
                      <a:xfrm>
                        <a:off x="3700462" y="4548188"/>
                        <a:ext cx="1252538" cy="488950"/>
                      </a:xfrm>
                      <a:prstGeom prst="rect">
                        <a:avLst/>
                      </a:prstGeom>
                    </p:spPr>
                  </p:pic>
                </p:oleObj>
              </mc:Fallback>
            </mc:AlternateContent>
          </a:graphicData>
        </a:graphic>
      </p:graphicFrame>
    </p:spTree>
    <p:extLst>
      <p:ext uri="{BB962C8B-B14F-4D97-AF65-F5344CB8AC3E}">
        <p14:creationId xmlns:p14="http://schemas.microsoft.com/office/powerpoint/2010/main" val="252796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Followed by Kinetic Friction </a:t>
            </a:r>
            <a:r>
              <a:rPr lang="en-US" altLang="en-US" sz="2000" b="0" dirty="0"/>
              <a:t>(1 of 5)</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Before the box slides, static friction acts. But once it starts to slide, kinetic friction acts.</a:t>
            </a:r>
          </a:p>
        </p:txBody>
      </p:sp>
      <p:pic>
        <p:nvPicPr>
          <p:cNvPr id="7" name="Picture 6" descr="1. A box rests on the floor, with w downward and n upward. There is no friction, f sub s =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197" y="2518904"/>
            <a:ext cx="2314403" cy="3842643"/>
          </a:xfrm>
          <a:prstGeom prst="rect">
            <a:avLst/>
          </a:prstGeom>
        </p:spPr>
      </p:pic>
    </p:spTree>
    <p:extLst>
      <p:ext uri="{BB962C8B-B14F-4D97-AF65-F5344CB8AC3E}">
        <p14:creationId xmlns:p14="http://schemas.microsoft.com/office/powerpoint/2010/main" val="96603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Followed by Kinetic Friction </a:t>
            </a:r>
            <a:r>
              <a:rPr lang="en-US" altLang="en-US" sz="2000" b="0" dirty="0"/>
              <a:t>(2 of 5)</a:t>
            </a:r>
            <a:endParaRPr lang="en-US" sz="20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Before the box slides, static friction acts. But once it starts to slide, kinetic friction acts.</a:t>
            </a:r>
          </a:p>
        </p:txBody>
      </p:sp>
      <p:pic>
        <p:nvPicPr>
          <p:cNvPr id="4" name="Picture 3" descr="2. Weak tension force T is applied to the box parallel to the floor. Static friction f sub s is less than mu sub s 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057" y="2478173"/>
            <a:ext cx="3517450" cy="3881069"/>
          </a:xfrm>
          <a:prstGeom prst="rect">
            <a:avLst/>
          </a:prstGeom>
        </p:spPr>
      </p:pic>
    </p:spTree>
    <p:extLst>
      <p:ext uri="{BB962C8B-B14F-4D97-AF65-F5344CB8AC3E}">
        <p14:creationId xmlns:p14="http://schemas.microsoft.com/office/powerpoint/2010/main" val="383258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600" b="1" dirty="0"/>
              <a:t>In this chapter, you’ll learn…</a:t>
            </a:r>
          </a:p>
          <a:p>
            <a:pPr marL="256032" indent="-256032">
              <a:buSzPct val="100000"/>
            </a:pPr>
            <a:r>
              <a:rPr lang="en-CA" altLang="en-US" sz="2400" dirty="0"/>
              <a:t>how to use Newton’s first law to solve problems involving the forces that act on an object in equilibrium.</a:t>
            </a:r>
          </a:p>
          <a:p>
            <a:pPr marL="256032" indent="-256032">
              <a:buSzPct val="100000"/>
            </a:pPr>
            <a:r>
              <a:rPr lang="en-CA" altLang="en-US" sz="2400" dirty="0"/>
              <a:t>how to use Newton’s second law to solve problems involving the forces that act on an accelerating object.</a:t>
            </a:r>
          </a:p>
          <a:p>
            <a:pPr marL="256032" indent="-256032">
              <a:buSzPct val="100000"/>
            </a:pPr>
            <a:r>
              <a:rPr lang="en-CA" altLang="en-US" sz="2400" dirty="0"/>
              <a:t>The nature of the different types of friction forces and how to solve problems that involve these forces.</a:t>
            </a:r>
          </a:p>
          <a:p>
            <a:pPr marL="256032" indent="-256032">
              <a:buSzPct val="100000"/>
            </a:pPr>
            <a:r>
              <a:rPr lang="en-CA" altLang="en-US" sz="2400" dirty="0"/>
              <a:t>How to solve problems involving the forces that act on an object moving along a circular path.</a:t>
            </a:r>
          </a:p>
          <a:p>
            <a:pPr marL="256032" indent="-256032">
              <a:buSzPct val="100000"/>
            </a:pPr>
            <a:r>
              <a:rPr lang="en-CA" altLang="en-US" sz="2400" dirty="0"/>
              <a:t>the key properties of the four fundamental forces of nature.</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Followed by Kinetic Friction </a:t>
            </a:r>
            <a:r>
              <a:rPr lang="en-US" altLang="en-US" sz="2000" b="0" dirty="0"/>
              <a:t>(3 of 5)</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Before the box slides, static friction acts. But once it starts to slide, kinetic friction acts.</a:t>
            </a:r>
          </a:p>
        </p:txBody>
      </p:sp>
      <p:pic>
        <p:nvPicPr>
          <p:cNvPr id="5" name="Picture 4" descr="3. Force T on the box increases. The box is just about to slide, and the static friction f sub s = mu sub s 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968" y="2508140"/>
            <a:ext cx="4070409" cy="3842643"/>
          </a:xfrm>
          <a:prstGeom prst="rect">
            <a:avLst/>
          </a:prstGeom>
        </p:spPr>
      </p:pic>
    </p:spTree>
    <p:extLst>
      <p:ext uri="{BB962C8B-B14F-4D97-AF65-F5344CB8AC3E}">
        <p14:creationId xmlns:p14="http://schemas.microsoft.com/office/powerpoint/2010/main" val="58315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Followed by Kinetic Friction </a:t>
            </a:r>
            <a:r>
              <a:rPr lang="en-US" altLang="en-US" sz="2000" b="0" dirty="0"/>
              <a:t>(4 of 5)</a:t>
            </a:r>
            <a:endParaRPr lang="en-US" sz="2000" dirty="0"/>
          </a:p>
        </p:txBody>
      </p:sp>
      <p:sp>
        <p:nvSpPr>
          <p:cNvPr id="3" name="Content Placeholder 2"/>
          <p:cNvSpPr>
            <a:spLocks noGrp="1"/>
          </p:cNvSpPr>
          <p:nvPr>
            <p:ph idx="1"/>
          </p:nvPr>
        </p:nvSpPr>
        <p:spPr>
          <a:xfrm>
            <a:off x="457200" y="1600201"/>
            <a:ext cx="8229600" cy="838199"/>
          </a:xfrm>
        </p:spPr>
        <p:txBody>
          <a:bodyPr/>
          <a:lstStyle/>
          <a:p>
            <a:pPr marL="256032" indent="-256032">
              <a:buSzPct val="100000"/>
            </a:pPr>
            <a:r>
              <a:rPr lang="en-US" altLang="en-US" sz="2600" dirty="0"/>
              <a:t>Before the box slides, static friction acts. But once it starts to slide, kinetic friction acts.</a:t>
            </a:r>
          </a:p>
        </p:txBody>
      </p:sp>
      <p:sp>
        <p:nvSpPr>
          <p:cNvPr id="7" name="Text Placeholder 6"/>
          <p:cNvSpPr>
            <a:spLocks noGrp="1"/>
          </p:cNvSpPr>
          <p:nvPr>
            <p:ph type="body" sz="quarter" idx="14"/>
          </p:nvPr>
        </p:nvSpPr>
        <p:spPr>
          <a:xfrm>
            <a:off x="457200" y="2590801"/>
            <a:ext cx="3733800" cy="914400"/>
          </a:xfrm>
        </p:spPr>
        <p:txBody>
          <a:bodyPr/>
          <a:lstStyle/>
          <a:p>
            <a:r>
              <a:rPr lang="en-US" sz="2600" dirty="0">
                <a:hlinkClick r:id="rId2" tooltip="https://mediaplayer.pearsoncmg.com/assets/_video.true/secs-yf-vts-ex5-13"/>
              </a:rPr>
              <a:t>Video Tutor Solution: Example </a:t>
            </a:r>
            <a:r>
              <a:rPr lang="en-US" sz="2600" dirty="0" smtClean="0">
                <a:hlinkClick r:id="rId2" tooltip="https://mediaplayer.pearsoncmg.com/assets/_video.true/secs-yf-vts-ex5-13"/>
              </a:rPr>
              <a:t>5.13</a:t>
            </a:r>
            <a:endParaRPr lang="en-US" sz="2600" dirty="0"/>
          </a:p>
        </p:txBody>
      </p:sp>
      <p:pic>
        <p:nvPicPr>
          <p:cNvPr id="4" name="Picture 3" descr="4. When T is large enough, the box slides at a constant speed. The kinetic friction f sub k = mu sub k 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38" y="2759695"/>
            <a:ext cx="3432862" cy="3513483"/>
          </a:xfrm>
          <a:prstGeom prst="rect">
            <a:avLst/>
          </a:prstGeom>
        </p:spPr>
      </p:pic>
    </p:spTree>
    <p:extLst>
      <p:ext uri="{BB962C8B-B14F-4D97-AF65-F5344CB8AC3E}">
        <p14:creationId xmlns:p14="http://schemas.microsoft.com/office/powerpoint/2010/main" val="306804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Followed by Kinetic Friction </a:t>
            </a:r>
            <a:r>
              <a:rPr lang="en-US" altLang="en-US" sz="2000" b="0" dirty="0"/>
              <a:t>(5 of 5)</a:t>
            </a:r>
            <a:endParaRPr lang="en-US" sz="20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Before the box slides, static friction acts. But once it starts to slide, kinetic friction acts.</a:t>
            </a:r>
          </a:p>
        </p:txBody>
      </p:sp>
      <p:pic>
        <p:nvPicPr>
          <p:cNvPr id="5" name="Picture 4" descr="On the f t plane, the plot is divided into two distinct parts. The left part represents the box at rest, with static friction equal to applied force. The plot rises diagonally from (0, 0) to a point at f sub s max greater than f sub k. The second part represents the box moving with kinetic friction being essentially constant. In this part, the plot drops from f sub s max and then fluctuates about f sub k. As shown by the plot, the kinetic friction force varies somewhat as intermolecular bonds form and break.&#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12" y="2616913"/>
            <a:ext cx="7378577" cy="3552648"/>
          </a:xfrm>
          <a:prstGeom prst="rect">
            <a:avLst/>
          </a:prstGeom>
        </p:spPr>
      </p:pic>
    </p:spTree>
    <p:extLst>
      <p:ext uri="{BB962C8B-B14F-4D97-AF65-F5344CB8AC3E}">
        <p14:creationId xmlns:p14="http://schemas.microsoft.com/office/powerpoint/2010/main" val="269281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Some Approximate Coefficients of Friction</a:t>
            </a:r>
            <a:endParaRPr lang="en-US" sz="3600" dirty="0"/>
          </a:p>
        </p:txBody>
      </p:sp>
      <p:graphicFrame>
        <p:nvGraphicFramePr>
          <p:cNvPr id="4" name="Table 3" descr="A table provides the coefficient of static friction mu sub s and the coefficient of kinetic friction mu sub k for different materials. Steel on steel 0.74 0.57, aluminum on steel, 0.61 0.47, copper on steel 0.53 0.36, brass on steel 0.51 0.44, zinc on cast iron 0.85 0.21, copper on cast iron 1.05 0.29, glass on glass 0.94 0.40, copper on glass 0.94 0.40, Teflon on Teflon 0.04 0.04, Teflon on steel 0.04 0.04, rubber on dry concrete 1.0 0.8, rubber on wet concrete 0.30 0.25.&#10;"/>
          <p:cNvGraphicFramePr>
            <a:graphicFrameLocks noGrp="1"/>
          </p:cNvGraphicFramePr>
          <p:nvPr>
            <p:extLst>
              <p:ext uri="{D42A27DB-BD31-4B8C-83A1-F6EECF244321}">
                <p14:modId xmlns:p14="http://schemas.microsoft.com/office/powerpoint/2010/main" val="2864132414"/>
              </p:ext>
            </p:extLst>
          </p:nvPr>
        </p:nvGraphicFramePr>
        <p:xfrm>
          <a:off x="946669" y="1397000"/>
          <a:ext cx="7315200" cy="5029200"/>
        </p:xfrm>
        <a:graphic>
          <a:graphicData uri="http://schemas.openxmlformats.org/drawingml/2006/table">
            <a:tbl>
              <a:tblPr firstRow="1" bandRow="1">
                <a:tableStyleId>{3B4B98B0-60AC-42C2-AFA5-B58CD77FA1E5}</a:tableStyleId>
              </a:tblPr>
              <a:tblGrid>
                <a:gridCol w="2660073">
                  <a:extLst>
                    <a:ext uri="{9D8B030D-6E8A-4147-A177-3AD203B41FA5}">
                      <a16:colId xmlns:a16="http://schemas.microsoft.com/office/drawing/2014/main" val="20000"/>
                    </a:ext>
                  </a:extLst>
                </a:gridCol>
                <a:gridCol w="2216727">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70840">
                <a:tc>
                  <a:txBody>
                    <a:bodyPr/>
                    <a:lstStyle/>
                    <a:p>
                      <a:r>
                        <a:rPr lang="en-US" sz="1600" b="1" i="0" u="none" strike="noStrike" kern="1200" baseline="0" dirty="0">
                          <a:solidFill>
                            <a:schemeClr val="tx1"/>
                          </a:solidFill>
                          <a:latin typeface="+mn-lt"/>
                          <a:ea typeface="+mn-ea"/>
                          <a:cs typeface="+mn-cs"/>
                        </a:rPr>
                        <a:t>Materials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Coefficient of Static</a:t>
                      </a:r>
                    </a:p>
                    <a:p>
                      <a:r>
                        <a:rPr lang="en-US" sz="1600" b="1" i="0" u="none" strike="noStrike" kern="1200" baseline="0" dirty="0">
                          <a:solidFill>
                            <a:schemeClr val="tx1"/>
                          </a:solidFill>
                          <a:latin typeface="+mn-lt"/>
                          <a:ea typeface="+mn-ea"/>
                          <a:cs typeface="+mn-cs"/>
                        </a:rPr>
                        <a:t>Friction,</a:t>
                      </a:r>
                      <a:r>
                        <a:rPr lang="en-US" sz="1600" b="1" i="0" u="none" strike="noStrike" kern="1200" baseline="0" dirty="0">
                          <a:solidFill>
                            <a:schemeClr val="bg1"/>
                          </a:solidFill>
                          <a:latin typeface="+mn-lt"/>
                          <a:ea typeface="+mn-ea"/>
                          <a:cs typeface="+mn-cs"/>
                        </a:rPr>
                        <a:t> mu sub 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Coefficient of Kinetic</a:t>
                      </a:r>
                    </a:p>
                    <a:p>
                      <a:r>
                        <a:rPr lang="en-US" sz="1600" b="1" i="0" u="none" strike="noStrike" kern="1200" baseline="0" dirty="0">
                          <a:solidFill>
                            <a:schemeClr val="tx1"/>
                          </a:solidFill>
                          <a:latin typeface="+mn-lt"/>
                          <a:ea typeface="+mn-ea"/>
                          <a:cs typeface="+mn-cs"/>
                        </a:rPr>
                        <a:t>Friction, </a:t>
                      </a:r>
                      <a:r>
                        <a:rPr lang="en-US" sz="1600" b="1" i="0" u="none" strike="noStrike" kern="1200" baseline="0" dirty="0">
                          <a:solidFill>
                            <a:schemeClr val="bg1"/>
                          </a:solidFill>
                          <a:latin typeface="+mn-lt"/>
                          <a:ea typeface="+mn-ea"/>
                          <a:cs typeface="+mn-cs"/>
                        </a:rPr>
                        <a:t>mu sub k</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chemeClr val="tx1"/>
                          </a:solidFill>
                          <a:latin typeface="+mn-lt"/>
                          <a:ea typeface="+mn-ea"/>
                          <a:cs typeface="+mn-cs"/>
                        </a:rPr>
                        <a:t>Steel on 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0.74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0.57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chemeClr val="tx1"/>
                          </a:solidFill>
                          <a:latin typeface="+mn-lt"/>
                          <a:ea typeface="+mn-ea"/>
                          <a:cs typeface="+mn-cs"/>
                        </a:rPr>
                        <a:t>Aluminum on 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0.61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0.47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chemeClr val="tx1"/>
                          </a:solidFill>
                          <a:latin typeface="+mn-lt"/>
                          <a:ea typeface="+mn-ea"/>
                          <a:cs typeface="+mn-cs"/>
                        </a:rPr>
                        <a:t>Copper on 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0.53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chemeClr val="tx1"/>
                          </a:solidFill>
                          <a:latin typeface="+mn-lt"/>
                          <a:ea typeface="+mn-ea"/>
                          <a:cs typeface="+mn-cs"/>
                        </a:rPr>
                        <a:t>Brass on 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0.51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0.44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chemeClr val="tx1"/>
                          </a:solidFill>
                          <a:latin typeface="+mn-lt"/>
                          <a:ea typeface="+mn-ea"/>
                          <a:cs typeface="+mn-cs"/>
                        </a:rPr>
                        <a:t>Zinc on cast iron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0.85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chemeClr val="tx1"/>
                          </a:solidFill>
                          <a:latin typeface="+mn-lt"/>
                          <a:ea typeface="+mn-ea"/>
                          <a:cs typeface="+mn-cs"/>
                        </a:rPr>
                        <a:t>Copper on cast iron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1.05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0.29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chemeClr val="tx1"/>
                          </a:solidFill>
                          <a:latin typeface="+mn-lt"/>
                          <a:ea typeface="+mn-ea"/>
                          <a:cs typeface="+mn-cs"/>
                        </a:rPr>
                        <a:t>Glass on glass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0.94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0.40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chemeClr val="tx1"/>
                          </a:solidFill>
                          <a:latin typeface="+mn-lt"/>
                          <a:ea typeface="+mn-ea"/>
                          <a:cs typeface="+mn-cs"/>
                        </a:rPr>
                        <a:t>Copper on glass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0.68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0.53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600" b="0" i="0" u="none" strike="noStrike" kern="1200" baseline="0" dirty="0">
                          <a:solidFill>
                            <a:schemeClr val="tx1"/>
                          </a:solidFill>
                          <a:latin typeface="+mn-lt"/>
                          <a:ea typeface="+mn-ea"/>
                          <a:cs typeface="+mn-cs"/>
                        </a:rPr>
                        <a:t>Teflon on Teflon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lang="en-US" sz="1600" b="0" i="0" u="none" strike="noStrike" kern="1200" baseline="0" dirty="0">
                          <a:solidFill>
                            <a:schemeClr val="tx1"/>
                          </a:solidFill>
                          <a:latin typeface="+mn-lt"/>
                          <a:ea typeface="+mn-ea"/>
                          <a:cs typeface="+mn-cs"/>
                        </a:rPr>
                        <a:t>Teflon on 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600" b="0" i="0" u="none" strike="noStrike" kern="1200" baseline="0" dirty="0">
                          <a:solidFill>
                            <a:schemeClr val="tx1"/>
                          </a:solidFill>
                          <a:latin typeface="+mn-lt"/>
                          <a:ea typeface="+mn-ea"/>
                          <a:cs typeface="+mn-cs"/>
                        </a:rPr>
                        <a:t>Rubber on concrete (dry)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r>
                        <a:rPr lang="en-US" sz="1600" b="0" i="0" u="none" strike="noStrike" kern="1200" baseline="0" dirty="0">
                          <a:solidFill>
                            <a:schemeClr val="tx1"/>
                          </a:solidFill>
                          <a:latin typeface="+mn-lt"/>
                          <a:ea typeface="+mn-ea"/>
                          <a:cs typeface="+mn-cs"/>
                        </a:rPr>
                        <a:t>Rubber on concrete (wet)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0.30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9131546"/>
              </p:ext>
            </p:extLst>
          </p:nvPr>
        </p:nvGraphicFramePr>
        <p:xfrm>
          <a:off x="4506650" y="1562653"/>
          <a:ext cx="367368" cy="440848"/>
        </p:xfrm>
        <a:graphic>
          <a:graphicData uri="http://schemas.openxmlformats.org/presentationml/2006/ole">
            <mc:AlternateContent xmlns:mc="http://schemas.openxmlformats.org/markup-compatibility/2006">
              <mc:Choice xmlns:v="urn:schemas-microsoft-com:vml" Requires="v">
                <p:oleObj spid="_x0000_s12494" name="Equation" r:id="rId3" imgW="190440" imgH="228600" progId="Equation.DSMT4">
                  <p:embed/>
                </p:oleObj>
              </mc:Choice>
              <mc:Fallback>
                <p:oleObj name="Equation" r:id="rId3" imgW="190440" imgH="228600" progId="Equation.DSMT4">
                  <p:embed/>
                  <p:pic>
                    <p:nvPicPr>
                      <p:cNvPr id="0" name=""/>
                      <p:cNvPicPr/>
                      <p:nvPr/>
                    </p:nvPicPr>
                    <p:blipFill>
                      <a:blip r:embed="rId4"/>
                      <a:stretch>
                        <a:fillRect/>
                      </a:stretch>
                    </p:blipFill>
                    <p:spPr>
                      <a:xfrm>
                        <a:off x="4506650" y="1562653"/>
                        <a:ext cx="367368" cy="4408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1205630"/>
              </p:ext>
            </p:extLst>
          </p:nvPr>
        </p:nvGraphicFramePr>
        <p:xfrm>
          <a:off x="6703001" y="1564445"/>
          <a:ext cx="367368" cy="440848"/>
        </p:xfrm>
        <a:graphic>
          <a:graphicData uri="http://schemas.openxmlformats.org/presentationml/2006/ole">
            <mc:AlternateContent xmlns:mc="http://schemas.openxmlformats.org/markup-compatibility/2006">
              <mc:Choice xmlns:v="urn:schemas-microsoft-com:vml" Requires="v">
                <p:oleObj spid="_x0000_s12495" name="Equation" r:id="rId5" imgW="190440" imgH="228600" progId="Equation.DSMT4">
                  <p:embed/>
                </p:oleObj>
              </mc:Choice>
              <mc:Fallback>
                <p:oleObj name="Equation" r:id="rId5" imgW="190440" imgH="228600" progId="Equation.DSMT4">
                  <p:embed/>
                  <p:pic>
                    <p:nvPicPr>
                      <p:cNvPr id="0" name=""/>
                      <p:cNvPicPr/>
                      <p:nvPr/>
                    </p:nvPicPr>
                    <p:blipFill>
                      <a:blip r:embed="rId6"/>
                      <a:stretch>
                        <a:fillRect/>
                      </a:stretch>
                    </p:blipFill>
                    <p:spPr>
                      <a:xfrm>
                        <a:off x="6703001" y="1564445"/>
                        <a:ext cx="367368" cy="440848"/>
                      </a:xfrm>
                      <a:prstGeom prst="rect">
                        <a:avLst/>
                      </a:prstGeom>
                    </p:spPr>
                  </p:pic>
                </p:oleObj>
              </mc:Fallback>
            </mc:AlternateContent>
          </a:graphicData>
        </a:graphic>
      </p:graphicFrame>
    </p:spTree>
    <p:extLst>
      <p:ext uri="{BB962C8B-B14F-4D97-AF65-F5344CB8AC3E}">
        <p14:creationId xmlns:p14="http://schemas.microsoft.com/office/powerpoint/2010/main" val="263929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Static Friction and Windshield Wipers</a:t>
            </a:r>
            <a:endParaRPr lang="en-US" sz="3600" dirty="0"/>
          </a:p>
        </p:txBody>
      </p:sp>
      <p:sp>
        <p:nvSpPr>
          <p:cNvPr id="3" name="Content Placeholder 2"/>
          <p:cNvSpPr>
            <a:spLocks noGrp="1"/>
          </p:cNvSpPr>
          <p:nvPr>
            <p:ph idx="1"/>
          </p:nvPr>
        </p:nvSpPr>
        <p:spPr>
          <a:xfrm>
            <a:off x="457200" y="1600200"/>
            <a:ext cx="4648200" cy="4724400"/>
          </a:xfrm>
        </p:spPr>
        <p:txBody>
          <a:bodyPr/>
          <a:lstStyle/>
          <a:p>
            <a:pPr marL="256032" indent="-256032">
              <a:buSzPct val="100000"/>
            </a:pPr>
            <a:r>
              <a:rPr lang="en-CA" altLang="en-US" sz="2200" dirty="0"/>
              <a:t>The squeak of windshield wipers on dry glass is a stick-slip phenomenon.</a:t>
            </a:r>
          </a:p>
          <a:p>
            <a:pPr marL="256032" indent="-256032">
              <a:buSzPct val="100000"/>
            </a:pPr>
            <a:r>
              <a:rPr lang="en-CA" altLang="en-US" sz="2200" dirty="0"/>
              <a:t>The moving wiper blade sticks to the glass momentarily, then slides when the force applied to the blade by the wiper motor overcomes the maximum force of static friction. </a:t>
            </a:r>
          </a:p>
          <a:p>
            <a:pPr marL="256032" indent="-256032">
              <a:buSzPct val="100000"/>
            </a:pPr>
            <a:r>
              <a:rPr lang="en-CA" altLang="en-US" sz="2200" dirty="0"/>
              <a:t>When the glass is wet from rain or windshield cleaning solution, friction is reduced and the wiper blade doesn’t stick.</a:t>
            </a:r>
            <a:endParaRPr lang="en-US" sz="2200" dirty="0"/>
          </a:p>
        </p:txBody>
      </p:sp>
      <p:pic>
        <p:nvPicPr>
          <p:cNvPr id="4" name="Picture 3" descr="A windshield wiper wipes dust from a windshiel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76400"/>
            <a:ext cx="3607592" cy="2418407"/>
          </a:xfrm>
          <a:prstGeom prst="rect">
            <a:avLst/>
          </a:prstGeom>
        </p:spPr>
      </p:pic>
    </p:spTree>
    <p:extLst>
      <p:ext uri="{BB962C8B-B14F-4D97-AF65-F5344CB8AC3E}">
        <p14:creationId xmlns:p14="http://schemas.microsoft.com/office/powerpoint/2010/main" val="246105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t>Fluid Resistance and Terminal Speed </a:t>
            </a:r>
            <a:r>
              <a:rPr lang="en-US" altLang="en-US" sz="2000" b="0" dirty="0"/>
              <a:t>(1 of 2)</a:t>
            </a:r>
            <a:endParaRPr lang="en-US" sz="2000" b="0" dirty="0"/>
          </a:p>
        </p:txBody>
      </p:sp>
      <p:sp>
        <p:nvSpPr>
          <p:cNvPr id="3" name="Content Placeholder 2"/>
          <p:cNvSpPr>
            <a:spLocks noGrp="1"/>
          </p:cNvSpPr>
          <p:nvPr>
            <p:ph idx="1"/>
          </p:nvPr>
        </p:nvSpPr>
        <p:spPr>
          <a:xfrm>
            <a:off x="457200" y="1600200"/>
            <a:ext cx="4267200" cy="4757529"/>
          </a:xfrm>
        </p:spPr>
        <p:txBody>
          <a:bodyPr/>
          <a:lstStyle/>
          <a:p>
            <a:pPr marL="256032" indent="-256032">
              <a:buSzPct val="100000"/>
            </a:pPr>
            <a:r>
              <a:rPr lang="en-US" altLang="en-US" sz="2600" dirty="0"/>
              <a:t>The </a:t>
            </a:r>
            <a:r>
              <a:rPr lang="en-US" altLang="en-US" sz="2600" b="1" dirty="0"/>
              <a:t>fluid resistance </a:t>
            </a:r>
            <a:r>
              <a:rPr lang="en-US" altLang="en-US" sz="2600" dirty="0"/>
              <a:t>acting on an object depends on the speed of the object.</a:t>
            </a:r>
          </a:p>
          <a:p>
            <a:pPr marL="256032" indent="-256032">
              <a:buSzPct val="100000"/>
            </a:pPr>
            <a:r>
              <a:rPr lang="en-US" altLang="en-US" sz="2600" dirty="0"/>
              <a:t>A falling object reaches its </a:t>
            </a:r>
            <a:r>
              <a:rPr lang="en-US" altLang="en-US" sz="2600" b="1" dirty="0"/>
              <a:t>terminal</a:t>
            </a:r>
            <a:r>
              <a:rPr lang="en-US" altLang="en-US" sz="2600" dirty="0"/>
              <a:t> </a:t>
            </a:r>
            <a:r>
              <a:rPr lang="en-US" altLang="en-US" sz="2600" b="1" dirty="0"/>
              <a:t>speed</a:t>
            </a:r>
            <a:r>
              <a:rPr lang="en-US" altLang="en-US" sz="2600" dirty="0"/>
              <a:t> when the resisting force equals the weight of the object.</a:t>
            </a:r>
          </a:p>
          <a:p>
            <a:pPr marL="256032" indent="-256032">
              <a:buSzPct val="100000"/>
            </a:pPr>
            <a:r>
              <a:rPr lang="en-US" altLang="en-US" sz="2600" dirty="0"/>
              <a:t>The figures at the right illustrate the effects of air drag.</a:t>
            </a:r>
          </a:p>
        </p:txBody>
      </p:sp>
      <p:pic>
        <p:nvPicPr>
          <p:cNvPr id="6" name="Picture 5" descr="Figure A. Free-body diagram for falling with air drag. An object falls with acceleration a sub y. D v squared is greater than m g and pulls up; m g pulls down. This is slower than terminal speed: object accelerating, drag force less than weight. Another object falls with m g pulling down and D v squared = m g pulling up. This is at terminal speed v sub t: object is in equilibrium, drag force equals weight."/>
          <p:cNvPicPr>
            <a:picLocks noChangeAspect="1"/>
          </p:cNvPicPr>
          <p:nvPr/>
        </p:nvPicPr>
        <p:blipFill>
          <a:blip r:embed="rId2"/>
          <a:stretch>
            <a:fillRect/>
          </a:stretch>
        </p:blipFill>
        <p:spPr>
          <a:xfrm>
            <a:off x="5190845" y="1697609"/>
            <a:ext cx="3724555" cy="4245991"/>
          </a:xfrm>
          <a:prstGeom prst="rect">
            <a:avLst/>
          </a:prstGeom>
        </p:spPr>
      </p:pic>
    </p:spTree>
    <p:extLst>
      <p:ext uri="{BB962C8B-B14F-4D97-AF65-F5344CB8AC3E}">
        <p14:creationId xmlns:p14="http://schemas.microsoft.com/office/powerpoint/2010/main" val="2904092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altLang="en-US" sz="3600" dirty="0"/>
              <a:t>Fluid Resistance and Terminal Speed </a:t>
            </a:r>
            <a:r>
              <a:rPr lang="en-US" altLang="en-US" sz="2000" b="0" dirty="0"/>
              <a:t>(2 of 2)</a:t>
            </a:r>
            <a:endParaRPr lang="en-US" sz="2000" b="0" dirty="0"/>
          </a:p>
        </p:txBody>
      </p:sp>
      <p:pic>
        <p:nvPicPr>
          <p:cNvPr id="4" name="Picture 3" descr="A graph of velocity v sub y versus time t. With no fluid resistance, the velocity keeps increasing, and the plot rises diagonally from the origin O. With fluid resistance, the velocity has an upper limit v sub t, and the plot is concave downward as it rises from O toward v sub t.&#10;"/>
          <p:cNvPicPr>
            <a:picLocks noChangeAspect="1"/>
          </p:cNvPicPr>
          <p:nvPr/>
        </p:nvPicPr>
        <p:blipFill rotWithShape="1">
          <a:blip r:embed="rId2">
            <a:extLst>
              <a:ext uri="{28A0092B-C50C-407E-A947-70E740481C1C}">
                <a14:useLocalDpi xmlns:a14="http://schemas.microsoft.com/office/drawing/2010/main" val="0"/>
              </a:ext>
            </a:extLst>
          </a:blip>
          <a:srcRect l="32307" r="35677"/>
          <a:stretch/>
        </p:blipFill>
        <p:spPr>
          <a:xfrm>
            <a:off x="2115638" y="2125819"/>
            <a:ext cx="4912725" cy="3535166"/>
          </a:xfrm>
          <a:prstGeom prst="rect">
            <a:avLst/>
          </a:prstGeom>
        </p:spPr>
      </p:pic>
    </p:spTree>
    <p:extLst>
      <p:ext uri="{BB962C8B-B14F-4D97-AF65-F5344CB8AC3E}">
        <p14:creationId xmlns:p14="http://schemas.microsoft.com/office/powerpoint/2010/main" val="53289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Dynamics of Circular Motion</a:t>
            </a:r>
            <a:endParaRPr lang="en-US" sz="3600" dirty="0"/>
          </a:p>
        </p:txBody>
      </p:sp>
      <p:sp>
        <p:nvSpPr>
          <p:cNvPr id="3" name="Content Placeholder 2"/>
          <p:cNvSpPr>
            <a:spLocks noGrp="1"/>
          </p:cNvSpPr>
          <p:nvPr>
            <p:ph idx="1"/>
          </p:nvPr>
        </p:nvSpPr>
        <p:spPr>
          <a:xfrm>
            <a:off x="457200" y="1600201"/>
            <a:ext cx="4876800" cy="2590799"/>
          </a:xfrm>
        </p:spPr>
        <p:txBody>
          <a:bodyPr/>
          <a:lstStyle/>
          <a:p>
            <a:pPr marL="256032" indent="-256032">
              <a:buSzPct val="100000"/>
            </a:pPr>
            <a:r>
              <a:rPr lang="en-US" altLang="en-US" sz="2600" dirty="0"/>
              <a:t>If a particle is in uniform circular motion, both its acceleration and the net force on it are directed toward the center of the circle.</a:t>
            </a:r>
          </a:p>
          <a:p>
            <a:pPr marL="256032" indent="-256032">
              <a:buSzPct val="100000"/>
            </a:pPr>
            <a:r>
              <a:rPr lang="en-US" altLang="en-US" sz="2600" dirty="0"/>
              <a:t>The net force on the particle is</a:t>
            </a:r>
          </a:p>
        </p:txBody>
      </p:sp>
      <p:graphicFrame>
        <p:nvGraphicFramePr>
          <p:cNvPr id="4" name="Object 3" descr="F net = m v squared over R&#10;"/>
          <p:cNvGraphicFramePr>
            <a:graphicFrameLocks noChangeAspect="1"/>
          </p:cNvGraphicFramePr>
          <p:nvPr>
            <p:extLst>
              <p:ext uri="{D42A27DB-BD31-4B8C-83A1-F6EECF244321}">
                <p14:modId xmlns:p14="http://schemas.microsoft.com/office/powerpoint/2010/main" val="2320061818"/>
              </p:ext>
            </p:extLst>
          </p:nvPr>
        </p:nvGraphicFramePr>
        <p:xfrm>
          <a:off x="1752600" y="4267200"/>
          <a:ext cx="1319855" cy="701912"/>
        </p:xfrm>
        <a:graphic>
          <a:graphicData uri="http://schemas.openxmlformats.org/presentationml/2006/ole">
            <mc:AlternateContent xmlns:mc="http://schemas.openxmlformats.org/markup-compatibility/2006">
              <mc:Choice xmlns:v="urn:schemas-microsoft-com:vml" Requires="v">
                <p:oleObj spid="_x0000_s13411" name="Equation" r:id="rId3" imgW="787320" imgH="419040" progId="Equation.DSMT4">
                  <p:embed/>
                </p:oleObj>
              </mc:Choice>
              <mc:Fallback>
                <p:oleObj name="Equation" r:id="rId3" imgW="787320" imgH="419040" progId="Equation.DSMT4">
                  <p:embed/>
                  <p:pic>
                    <p:nvPicPr>
                      <p:cNvPr id="0" name=""/>
                      <p:cNvPicPr/>
                      <p:nvPr/>
                    </p:nvPicPr>
                    <p:blipFill>
                      <a:blip r:embed="rId4"/>
                      <a:stretch>
                        <a:fillRect/>
                      </a:stretch>
                    </p:blipFill>
                    <p:spPr>
                      <a:xfrm>
                        <a:off x="1752600" y="4267200"/>
                        <a:ext cx="1319855" cy="701912"/>
                      </a:xfrm>
                      <a:prstGeom prst="rect">
                        <a:avLst/>
                      </a:prstGeom>
                    </p:spPr>
                  </p:pic>
                </p:oleObj>
              </mc:Fallback>
            </mc:AlternateContent>
          </a:graphicData>
        </a:graphic>
      </p:graphicFrame>
      <p:pic>
        <p:nvPicPr>
          <p:cNvPr id="5" name="Picture 4" descr="In uniform circular motion, both acceleration and net force are directed toward the center of the circle. The velocity is tangent to the circle.&#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1489052"/>
            <a:ext cx="3187169" cy="3587381"/>
          </a:xfrm>
          <a:prstGeom prst="rect">
            <a:avLst/>
          </a:prstGeom>
        </p:spPr>
      </p:pic>
    </p:spTree>
    <p:extLst>
      <p:ext uri="{BB962C8B-B14F-4D97-AF65-F5344CB8AC3E}">
        <p14:creationId xmlns:p14="http://schemas.microsoft.com/office/powerpoint/2010/main" val="269744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If the String Breaks?</a:t>
            </a:r>
            <a:endParaRPr lang="en-US" sz="3600" dirty="0"/>
          </a:p>
        </p:txBody>
      </p:sp>
      <p:sp>
        <p:nvSpPr>
          <p:cNvPr id="3" name="Content Placeholder 2"/>
          <p:cNvSpPr>
            <a:spLocks noGrp="1"/>
          </p:cNvSpPr>
          <p:nvPr>
            <p:ph idx="1"/>
          </p:nvPr>
        </p:nvSpPr>
        <p:spPr>
          <a:xfrm>
            <a:off x="457200" y="1600201"/>
            <a:ext cx="5334000" cy="1676400"/>
          </a:xfrm>
        </p:spPr>
        <p:txBody>
          <a:bodyPr/>
          <a:lstStyle/>
          <a:p>
            <a:pPr marL="256032" indent="-256032">
              <a:buSzPct val="100000"/>
            </a:pPr>
            <a:r>
              <a:rPr lang="en-US" altLang="en-US" sz="2600" dirty="0"/>
              <a:t>If the string breaks, no net force acts on the ball, so it obeys Newton’s first law and moves in a straight line.</a:t>
            </a:r>
          </a:p>
        </p:txBody>
      </p:sp>
      <p:sp>
        <p:nvSpPr>
          <p:cNvPr id="8" name="Text Placeholder 7"/>
          <p:cNvSpPr>
            <a:spLocks noGrp="1"/>
          </p:cNvSpPr>
          <p:nvPr>
            <p:ph type="body" sz="quarter" idx="14"/>
          </p:nvPr>
        </p:nvSpPr>
        <p:spPr>
          <a:xfrm>
            <a:off x="457200" y="3352800"/>
            <a:ext cx="5334000" cy="1000125"/>
          </a:xfrm>
        </p:spPr>
        <p:txBody>
          <a:bodyPr/>
          <a:lstStyle/>
          <a:p>
            <a:r>
              <a:rPr lang="en-US" sz="2600" dirty="0">
                <a:hlinkClick r:id="rId2" tooltip="https://mediaplayer.pearsoncmg.com/assets/_video.true/secs-vtd04_centrifugal"/>
              </a:rPr>
              <a:t>Video Tutor Demonstration: Ball Leaves Circular </a:t>
            </a:r>
            <a:r>
              <a:rPr lang="en-US" sz="2600" dirty="0" smtClean="0">
                <a:hlinkClick r:id="rId2" tooltip="https://mediaplayer.pearsoncmg.com/assets/_video.true/secs-vtd04_centrifugal"/>
              </a:rPr>
              <a:t>Track</a:t>
            </a:r>
            <a:endParaRPr lang="en-US" sz="2600" dirty="0"/>
          </a:p>
        </p:txBody>
      </p:sp>
      <p:pic>
        <p:nvPicPr>
          <p:cNvPr id="4" name="Picture 3" descr="A ball attached to a string whirls in a circle on a frictionless surface with v tangent to the path and ay and sum of F toward the center. If the string suddenly breaks, the ball continues to move in the direction of v at the time of breaking. No net force now acts on the ball. So, it obeys Newton's first law. It moves in a straight line at constant velocity.&#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76400"/>
            <a:ext cx="2856391" cy="4160481"/>
          </a:xfrm>
          <a:prstGeom prst="rect">
            <a:avLst/>
          </a:prstGeom>
        </p:spPr>
      </p:pic>
    </p:spTree>
    <p:extLst>
      <p:ext uri="{BB962C8B-B14F-4D97-AF65-F5344CB8AC3E}">
        <p14:creationId xmlns:p14="http://schemas.microsoft.com/office/powerpoint/2010/main" val="1286098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Avoid Using "Centrifugal Force"</a:t>
            </a:r>
            <a:endParaRPr lang="en-US" sz="3600" dirty="0"/>
          </a:p>
        </p:txBody>
      </p:sp>
      <p:sp>
        <p:nvSpPr>
          <p:cNvPr id="3" name="Content Placeholder 2"/>
          <p:cNvSpPr>
            <a:spLocks noGrp="1"/>
          </p:cNvSpPr>
          <p:nvPr>
            <p:ph idx="1"/>
          </p:nvPr>
        </p:nvSpPr>
        <p:spPr>
          <a:xfrm>
            <a:off x="457200" y="1600200"/>
            <a:ext cx="4572000" cy="4525963"/>
          </a:xfrm>
        </p:spPr>
        <p:txBody>
          <a:bodyPr/>
          <a:lstStyle/>
          <a:p>
            <a:pPr marL="256032" indent="-256032">
              <a:buSzPct val="100000"/>
            </a:pPr>
            <a:r>
              <a:rPr lang="en-US" altLang="en-US" sz="2600" dirty="0"/>
              <a:t>Figure (a) shows the correct free-body diagram for an object in uniform circular motion.</a:t>
            </a:r>
          </a:p>
          <a:p>
            <a:pPr marL="256032" indent="-256032">
              <a:buSzPct val="100000"/>
            </a:pPr>
            <a:r>
              <a:rPr lang="en-US" altLang="en-US" sz="2600" dirty="0"/>
              <a:t>Figure (b) shows a common error.</a:t>
            </a:r>
          </a:p>
          <a:p>
            <a:pPr marL="256032" indent="-256032">
              <a:buSzPct val="100000"/>
            </a:pPr>
            <a:r>
              <a:rPr lang="en-US" altLang="en-US" sz="2600" dirty="0"/>
              <a:t>In an inertial frame of reference, there is no such thing as “centrifugal force.”</a:t>
            </a:r>
          </a:p>
        </p:txBody>
      </p:sp>
      <p:pic>
        <p:nvPicPr>
          <p:cNvPr id="4" name="Picture 3" descr="Two free body diagrams. Part ay: correct free body diagram. If you include the acceleration, draw it to one side of the body to show that it is not a force. Part b: incorrect free body diagram. The  quantity m v squared over R is not a force. It doesn't belong in a free body diagram.&#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735699"/>
            <a:ext cx="2876936" cy="4254963"/>
          </a:xfrm>
          <a:prstGeom prst="rect">
            <a:avLst/>
          </a:prstGeom>
        </p:spPr>
      </p:pic>
    </p:spTree>
    <p:extLst>
      <p:ext uri="{BB962C8B-B14F-4D97-AF65-F5344CB8AC3E}">
        <p14:creationId xmlns:p14="http://schemas.microsoft.com/office/powerpoint/2010/main" val="37775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p:txBody>
          <a:bodyPr/>
          <a:lstStyle/>
          <a:p>
            <a:pPr marL="256032" indent="-256032">
              <a:buSzPct val="100000"/>
            </a:pPr>
            <a:r>
              <a:rPr lang="en-CA" altLang="en-US" sz="2600" dirty="0"/>
              <a:t>Newton’s three laws of motion can be stated very simply, but applying these laws to real-life situations requires analytical skills and problem-solving techniques.</a:t>
            </a:r>
          </a:p>
          <a:p>
            <a:pPr marL="256032" indent="-256032">
              <a:buSzPct val="100000"/>
            </a:pPr>
            <a:r>
              <a:rPr lang="en-CA" altLang="en-US" sz="2600" dirty="0"/>
              <a:t>In this chapter we’ll begin with equilibrium problems, in which we analyze the forces that act on an object that is at rest or moving with constant velocity.</a:t>
            </a:r>
          </a:p>
          <a:p>
            <a:pPr marL="256032" indent="-256032">
              <a:buSzPct val="100000"/>
            </a:pPr>
            <a:r>
              <a:rPr lang="en-CA" altLang="en-US" sz="2600" dirty="0"/>
              <a:t>We’ll then consider objects that are not in equilibrium, for which we’ll have to deal with the relationship between forces and motion.</a:t>
            </a:r>
            <a:endParaRPr lang="en-US" altLang="en-US" sz="2600" dirty="0"/>
          </a:p>
        </p:txBody>
      </p:sp>
    </p:spTree>
    <p:extLst>
      <p:ext uri="{BB962C8B-B14F-4D97-AF65-F5344CB8AC3E}">
        <p14:creationId xmlns:p14="http://schemas.microsoft.com/office/powerpoint/2010/main" val="407987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Car Rounds a Banked Curve</a:t>
            </a:r>
            <a:endParaRPr lang="en-US" sz="3600" dirty="0"/>
          </a:p>
        </p:txBody>
      </p:sp>
      <p:sp>
        <p:nvSpPr>
          <p:cNvPr id="3" name="Content Placeholder 2"/>
          <p:cNvSpPr>
            <a:spLocks noGrp="1"/>
          </p:cNvSpPr>
          <p:nvPr>
            <p:ph idx="1"/>
          </p:nvPr>
        </p:nvSpPr>
        <p:spPr>
          <a:xfrm>
            <a:off x="457200" y="1600201"/>
            <a:ext cx="8229600" cy="1447800"/>
          </a:xfrm>
        </p:spPr>
        <p:txBody>
          <a:bodyPr/>
          <a:lstStyle/>
          <a:p>
            <a:pPr marL="256032" indent="-256032">
              <a:buSzPct val="100000"/>
            </a:pPr>
            <a:r>
              <a:rPr lang="en-US" altLang="en-US" sz="2600" dirty="0"/>
              <a:t>At what angle should a curve be banked so a car can make the turn even with no friction?</a:t>
            </a:r>
          </a:p>
          <a:p>
            <a:pPr marL="256032" indent="-256032">
              <a:buSzPct val="100000"/>
            </a:pPr>
            <a:r>
              <a:rPr lang="en-US" altLang="en-US" sz="2600" dirty="0"/>
              <a:t>Follow </a:t>
            </a:r>
            <a:r>
              <a:rPr lang="en-US" altLang="en-US" sz="2600" b="1" dirty="0"/>
              <a:t>Example 5.22</a:t>
            </a:r>
            <a:r>
              <a:rPr lang="en-US" altLang="en-US" sz="2600" dirty="0"/>
              <a:t>.</a:t>
            </a:r>
          </a:p>
        </p:txBody>
      </p:sp>
      <p:pic>
        <p:nvPicPr>
          <p:cNvPr id="4" name="Picture 3" descr="A diagram and a free body diagram. Part ay: diagram of a car rounding a banked curve. The car travels along a curved road banked at angle beta from vertical and horizontal. The road has radius of curvature R. Normal to the road is at the same angle from the vertical as the road is from the horizontal. Part b: free body diagram for the car. Four vectors extend from the origin of the x y plane: w = m g downward, n upward and rightward, n sine of beta rightward, n cosine of beta upward. In quadrant 4, the vector for ay rad extends rightwar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00400"/>
            <a:ext cx="6242090" cy="2938502"/>
          </a:xfrm>
          <a:prstGeom prst="rect">
            <a:avLst/>
          </a:prstGeom>
        </p:spPr>
      </p:pic>
    </p:spTree>
    <p:extLst>
      <p:ext uri="{BB962C8B-B14F-4D97-AF65-F5344CB8AC3E}">
        <p14:creationId xmlns:p14="http://schemas.microsoft.com/office/powerpoint/2010/main" val="227931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Fundamental Forces of Nature</a:t>
            </a:r>
            <a:endParaRPr lang="en-US" sz="3600" dirty="0"/>
          </a:p>
        </p:txBody>
      </p:sp>
      <p:sp>
        <p:nvSpPr>
          <p:cNvPr id="3" name="Content Placeholder 2"/>
          <p:cNvSpPr>
            <a:spLocks noGrp="1"/>
          </p:cNvSpPr>
          <p:nvPr>
            <p:ph idx="1"/>
          </p:nvPr>
        </p:nvSpPr>
        <p:spPr>
          <a:xfrm>
            <a:off x="457200" y="1600201"/>
            <a:ext cx="8229600" cy="3733800"/>
          </a:xfrm>
        </p:spPr>
        <p:txBody>
          <a:bodyPr/>
          <a:lstStyle/>
          <a:p>
            <a:pPr marL="256032" indent="-256032">
              <a:buSzPct val="100000"/>
            </a:pPr>
            <a:r>
              <a:rPr lang="en-US" altLang="en-US" sz="2600" dirty="0"/>
              <a:t>According to current understanding, all forces are expressions of four distinct </a:t>
            </a:r>
            <a:r>
              <a:rPr lang="en-US" altLang="en-US" sz="2600" b="1" dirty="0"/>
              <a:t>fundamental</a:t>
            </a:r>
            <a:r>
              <a:rPr lang="en-US" altLang="en-US" sz="2600" dirty="0"/>
              <a:t> forces:</a:t>
            </a:r>
          </a:p>
          <a:p>
            <a:pPr marL="740664" lvl="1">
              <a:buFont typeface="Arial" panose="020B0604020202020204" pitchFamily="34" charset="0"/>
              <a:buChar char="‒"/>
            </a:pPr>
            <a:r>
              <a:rPr lang="en-US" altLang="en-US" sz="2400" b="1" dirty="0"/>
              <a:t>gravitational interactions</a:t>
            </a:r>
          </a:p>
          <a:p>
            <a:pPr marL="740664" lvl="1">
              <a:buFont typeface="Arial" panose="020B0604020202020204" pitchFamily="34" charset="0"/>
              <a:buChar char="‒"/>
            </a:pPr>
            <a:r>
              <a:rPr lang="en-US" altLang="en-US" sz="2400" b="1" dirty="0"/>
              <a:t>electromagnetic interactions</a:t>
            </a:r>
          </a:p>
          <a:p>
            <a:pPr marL="740664" lvl="1">
              <a:buFont typeface="Arial" panose="020B0604020202020204" pitchFamily="34" charset="0"/>
              <a:buChar char="‒"/>
            </a:pPr>
            <a:r>
              <a:rPr lang="en-US" altLang="en-US" sz="2400" dirty="0"/>
              <a:t>the </a:t>
            </a:r>
            <a:r>
              <a:rPr lang="en-US" altLang="en-US" sz="2400" b="1" dirty="0"/>
              <a:t>strong interaction</a:t>
            </a:r>
          </a:p>
          <a:p>
            <a:pPr marL="740664" lvl="1">
              <a:buFont typeface="Arial" panose="020B0604020202020204" pitchFamily="34" charset="0"/>
              <a:buChar char="‒"/>
            </a:pPr>
            <a:r>
              <a:rPr lang="en-US" altLang="en-US" sz="2400" dirty="0"/>
              <a:t>the </a:t>
            </a:r>
            <a:r>
              <a:rPr lang="en-US" altLang="en-US" sz="2400" b="1" dirty="0"/>
              <a:t>weak interaction </a:t>
            </a:r>
          </a:p>
          <a:p>
            <a:pPr marL="256032" indent="-256032">
              <a:buSzPct val="100000"/>
            </a:pPr>
            <a:r>
              <a:rPr lang="en-US" altLang="en-US" sz="2600" dirty="0"/>
              <a:t>Physicists have taken steps to unify all interactions into a </a:t>
            </a:r>
            <a:r>
              <a:rPr lang="en-US" altLang="en-US" sz="2600" b="1" dirty="0"/>
              <a:t>theory of everything</a:t>
            </a:r>
            <a:r>
              <a:rPr lang="en-US" altLang="en-US" sz="2600" dirty="0"/>
              <a:t>.</a:t>
            </a:r>
          </a:p>
        </p:txBody>
      </p:sp>
    </p:spTree>
    <p:extLst>
      <p:ext uri="{BB962C8B-B14F-4D97-AF65-F5344CB8AC3E}">
        <p14:creationId xmlns:p14="http://schemas.microsoft.com/office/powerpoint/2010/main" val="197720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Using Newton's First Law When Forces Are in Equilibrium</a:t>
            </a:r>
            <a:endParaRPr lang="en-US" sz="3600" dirty="0"/>
          </a:p>
        </p:txBody>
      </p:sp>
      <p:sp>
        <p:nvSpPr>
          <p:cNvPr id="3" name="Content Placeholder 2"/>
          <p:cNvSpPr>
            <a:spLocks noGrp="1"/>
          </p:cNvSpPr>
          <p:nvPr>
            <p:ph idx="1"/>
          </p:nvPr>
        </p:nvSpPr>
        <p:spPr>
          <a:xfrm>
            <a:off x="457200" y="1600201"/>
            <a:ext cx="8458200" cy="1447800"/>
          </a:xfrm>
        </p:spPr>
        <p:txBody>
          <a:bodyPr/>
          <a:lstStyle/>
          <a:p>
            <a:pPr marL="256032" indent="-256032">
              <a:buSzPct val="100000"/>
            </a:pPr>
            <a:r>
              <a:rPr lang="en-CA" altLang="en-US" sz="2600" dirty="0"/>
              <a:t>An object is in </a:t>
            </a:r>
            <a:r>
              <a:rPr lang="en-CA" altLang="en-US" sz="2600" b="1" dirty="0"/>
              <a:t>equilibrium</a:t>
            </a:r>
            <a:r>
              <a:rPr lang="en-CA" altLang="en-US" sz="2600" dirty="0"/>
              <a:t> when it is at rest or moving with constant velocity in an inertial frame of reference. </a:t>
            </a:r>
          </a:p>
          <a:p>
            <a:pPr marL="256032" indent="-256032">
              <a:buSzPct val="100000"/>
            </a:pPr>
            <a:r>
              <a:rPr lang="en-CA" altLang="en-US" sz="2600" dirty="0"/>
              <a:t>The essential physical principle is Newton’s first law:</a:t>
            </a:r>
            <a:endParaRPr lang="en-US" altLang="en-US" sz="2600" dirty="0"/>
          </a:p>
        </p:txBody>
      </p:sp>
      <p:pic>
        <p:nvPicPr>
          <p:cNvPr id="5" name="Picture 4" descr="Equations are Sum of force F = 0, and sum of F sub x = 0, and sum of F sub y = 0. Labels are as follows:&#10;• Newton's first law: Net force on an object must be zero for an object in equilibrium.&#10;• Sum of x-components of force on object must be zero.&#10;• Sum of y-components of force on object must be zero."/>
          <p:cNvPicPr>
            <a:picLocks noChangeAspect="1"/>
          </p:cNvPicPr>
          <p:nvPr/>
        </p:nvPicPr>
        <p:blipFill>
          <a:blip r:embed="rId2"/>
          <a:stretch>
            <a:fillRect/>
          </a:stretch>
        </p:blipFill>
        <p:spPr>
          <a:xfrm>
            <a:off x="1425219" y="3429000"/>
            <a:ext cx="6347181" cy="1700790"/>
          </a:xfrm>
          <a:prstGeom prst="rect">
            <a:avLst/>
          </a:prstGeom>
        </p:spPr>
      </p:pic>
    </p:spTree>
    <p:extLst>
      <p:ext uri="{BB962C8B-B14F-4D97-AF65-F5344CB8AC3E}">
        <p14:creationId xmlns:p14="http://schemas.microsoft.com/office/powerpoint/2010/main" val="185192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Equilibrium Situations </a:t>
            </a:r>
            <a:r>
              <a:rPr lang="en-US" altLang="en-US" sz="2000" b="0" dirty="0"/>
              <a:t>(1 of 2)</a:t>
            </a:r>
            <a:endParaRPr lang="en-US" sz="2000" b="0" dirty="0"/>
          </a:p>
        </p:txBody>
      </p:sp>
      <p:sp>
        <p:nvSpPr>
          <p:cNvPr id="3" name="Content Placeholder 2"/>
          <p:cNvSpPr>
            <a:spLocks noGrp="1"/>
          </p:cNvSpPr>
          <p:nvPr>
            <p:ph idx="1"/>
          </p:nvPr>
        </p:nvSpPr>
        <p:spPr>
          <a:xfrm>
            <a:off x="457200" y="1600200"/>
            <a:ext cx="8534400" cy="4648200"/>
          </a:xfrm>
        </p:spPr>
        <p:txBody>
          <a:bodyPr/>
          <a:lstStyle/>
          <a:p>
            <a:pPr marL="256032" indent="-256032">
              <a:buSzPct val="100000"/>
            </a:pPr>
            <a:r>
              <a:rPr lang="en-CA" sz="2400" b="1" dirty="0"/>
              <a:t>Identify</a:t>
            </a:r>
            <a:r>
              <a:rPr lang="en-CA" sz="2400" dirty="0"/>
              <a:t> the main concept: You must use Newton’s first law.</a:t>
            </a:r>
          </a:p>
          <a:p>
            <a:pPr marL="256032" indent="-256032">
              <a:buSzPct val="100000"/>
            </a:pPr>
            <a:r>
              <a:rPr lang="en-CA" sz="2400" b="1" dirty="0"/>
              <a:t>Set</a:t>
            </a:r>
            <a:r>
              <a:rPr lang="en-CA" sz="2400" dirty="0"/>
              <a:t> </a:t>
            </a:r>
            <a:r>
              <a:rPr lang="en-CA" sz="2400" b="1" dirty="0"/>
              <a:t>up</a:t>
            </a:r>
            <a:r>
              <a:rPr lang="en-CA" sz="2400" dirty="0"/>
              <a:t> the problem by using the following steps:</a:t>
            </a:r>
          </a:p>
          <a:p>
            <a:pPr marL="740664" lvl="1" indent="-442800">
              <a:buFont typeface="+mj-lt"/>
              <a:buAutoNum type="arabicPeriod"/>
            </a:pPr>
            <a:r>
              <a:rPr lang="en-CA" sz="2200" dirty="0"/>
              <a:t>Draw a sketch of the physical situation.</a:t>
            </a:r>
          </a:p>
          <a:p>
            <a:pPr marL="740664" lvl="1" indent="-442800">
              <a:buFont typeface="+mj-lt"/>
              <a:buAutoNum type="arabicPeriod"/>
            </a:pPr>
            <a:r>
              <a:rPr lang="en-CA" sz="2200" dirty="0"/>
              <a:t>Draw a free-body diagram for each object that is in equilibrium.</a:t>
            </a:r>
          </a:p>
          <a:p>
            <a:pPr marL="740664" lvl="1" indent="-442800">
              <a:buFont typeface="+mj-lt"/>
              <a:buAutoNum type="arabicPeriod"/>
            </a:pPr>
            <a:r>
              <a:rPr lang="en-CA" sz="2200" dirty="0"/>
              <a:t>Ask yourself what is interacting with the object by contact or in any other way. If the mass is given, use </a:t>
            </a:r>
            <a:r>
              <a:rPr lang="en-CA" sz="2200" i="1" dirty="0"/>
              <a:t>w</a:t>
            </a:r>
            <a:r>
              <a:rPr lang="en-CA" sz="2200" dirty="0"/>
              <a:t> = </a:t>
            </a:r>
            <a:r>
              <a:rPr lang="en-CA" sz="2200" i="1" dirty="0"/>
              <a:t>mg</a:t>
            </a:r>
            <a:r>
              <a:rPr lang="en-CA" sz="2200" dirty="0"/>
              <a:t> to find the weight. </a:t>
            </a:r>
          </a:p>
          <a:p>
            <a:pPr marL="740664" lvl="1" indent="-442800">
              <a:buFont typeface="+mj-lt"/>
              <a:buAutoNum type="arabicPeriod"/>
            </a:pPr>
            <a:r>
              <a:rPr lang="en-CA" sz="2200" dirty="0"/>
              <a:t>Check that you have only included forces that act </a:t>
            </a:r>
            <a:r>
              <a:rPr lang="en-CA" sz="2200" b="1" dirty="0"/>
              <a:t>on</a:t>
            </a:r>
            <a:r>
              <a:rPr lang="en-CA" sz="2200" dirty="0"/>
              <a:t> the object.</a:t>
            </a:r>
          </a:p>
          <a:p>
            <a:pPr marL="740664" lvl="1" indent="-442800">
              <a:buFont typeface="+mj-lt"/>
              <a:buAutoNum type="arabicPeriod"/>
            </a:pPr>
            <a:r>
              <a:rPr lang="en-CA" sz="2200" dirty="0"/>
              <a:t>Choose a set of coordinate axes and include them in your free-body diagram.</a:t>
            </a:r>
            <a:endParaRPr lang="en-US" altLang="en-US" sz="2200" dirty="0"/>
          </a:p>
        </p:txBody>
      </p:sp>
    </p:spTree>
    <p:extLst>
      <p:ext uri="{BB962C8B-B14F-4D97-AF65-F5344CB8AC3E}">
        <p14:creationId xmlns:p14="http://schemas.microsoft.com/office/powerpoint/2010/main" val="231815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Equilibrium Situations </a:t>
            </a:r>
            <a:r>
              <a:rPr lang="en-US" altLang="en-US" sz="2000" b="0" dirty="0"/>
              <a:t>(2 of 2)</a:t>
            </a:r>
            <a:endParaRPr lang="en-US" sz="2000" b="0" dirty="0"/>
          </a:p>
        </p:txBody>
      </p:sp>
      <p:sp>
        <p:nvSpPr>
          <p:cNvPr id="3" name="Content Placeholder 2"/>
          <p:cNvSpPr>
            <a:spLocks noGrp="1"/>
          </p:cNvSpPr>
          <p:nvPr>
            <p:ph idx="1"/>
          </p:nvPr>
        </p:nvSpPr>
        <p:spPr>
          <a:xfrm>
            <a:off x="457200" y="1600200"/>
            <a:ext cx="8229600" cy="3733799"/>
          </a:xfrm>
        </p:spPr>
        <p:txBody>
          <a:bodyPr/>
          <a:lstStyle/>
          <a:p>
            <a:pPr marL="256032" indent="-256032">
              <a:buSzPct val="100000"/>
            </a:pPr>
            <a:r>
              <a:rPr lang="en-CA" sz="2000" b="1" dirty="0"/>
              <a:t>Execute</a:t>
            </a:r>
            <a:r>
              <a:rPr lang="en-CA" sz="2000" dirty="0"/>
              <a:t> the solution as follows:</a:t>
            </a:r>
          </a:p>
          <a:p>
            <a:pPr marL="740664" lvl="1" indent="-442800">
              <a:buFont typeface="+mj-lt"/>
              <a:buAutoNum type="arabicPeriod"/>
            </a:pPr>
            <a:r>
              <a:rPr lang="en-CA" sz="2000" dirty="0"/>
              <a:t>Find the components of each force along each of the object’s coordinate axes.</a:t>
            </a:r>
          </a:p>
          <a:p>
            <a:pPr marL="740664" lvl="1" indent="-442800">
              <a:buFont typeface="+mj-lt"/>
              <a:buAutoNum type="arabicPeriod"/>
            </a:pPr>
            <a:r>
              <a:rPr lang="en-CA" sz="2000" dirty="0"/>
              <a:t>Set the sum of all </a:t>
            </a:r>
            <a:r>
              <a:rPr lang="en-CA" sz="2000" i="1" dirty="0"/>
              <a:t>x</a:t>
            </a:r>
            <a:r>
              <a:rPr lang="en-CA" sz="2000" dirty="0"/>
              <a:t>-components of force equal to zero. In a separate equation, set the sum of all </a:t>
            </a:r>
            <a:r>
              <a:rPr lang="en-CA" sz="2000" i="1" dirty="0"/>
              <a:t>y</a:t>
            </a:r>
            <a:r>
              <a:rPr lang="en-CA" sz="2000" dirty="0"/>
              <a:t>-components equal to zero.</a:t>
            </a:r>
          </a:p>
          <a:p>
            <a:pPr marL="740664" lvl="1" indent="-442800">
              <a:buFont typeface="+mj-lt"/>
              <a:buAutoNum type="arabicPeriod"/>
            </a:pPr>
            <a:r>
              <a:rPr lang="en-CA" sz="2000" dirty="0"/>
              <a:t>If there are two or more objects, repeat all of the above steps for each object. If the objects interact with each other, use Newton’s third law to relate the forces they exert on each other.</a:t>
            </a:r>
          </a:p>
          <a:p>
            <a:pPr marL="740664" lvl="1" indent="-442800">
              <a:buFont typeface="+mj-lt"/>
              <a:buAutoNum type="arabicPeriod"/>
            </a:pPr>
            <a:r>
              <a:rPr lang="en-CA" sz="2000" dirty="0"/>
              <a:t>Make sure that you have as many independent equations as the number of unknown quantities. Then solve these equations to obtain the target variables</a:t>
            </a:r>
            <a:r>
              <a:rPr lang="en-CA" sz="2000" dirty="0" smtClean="0"/>
              <a:t>.</a:t>
            </a:r>
            <a:endParaRPr lang="en-CA" sz="2000" dirty="0"/>
          </a:p>
        </p:txBody>
      </p:sp>
      <p:sp>
        <p:nvSpPr>
          <p:cNvPr id="4" name="Content Placeholder 3"/>
          <p:cNvSpPr>
            <a:spLocks noGrp="1"/>
          </p:cNvSpPr>
          <p:nvPr>
            <p:ph idx="13"/>
          </p:nvPr>
        </p:nvSpPr>
        <p:spPr>
          <a:xfrm>
            <a:off x="457200" y="5435601"/>
            <a:ext cx="3200400" cy="355599"/>
          </a:xfrm>
        </p:spPr>
        <p:txBody>
          <a:bodyPr/>
          <a:lstStyle/>
          <a:p>
            <a:r>
              <a:rPr lang="en-CA" sz="2000" b="1" dirty="0"/>
              <a:t>Evaluate</a:t>
            </a:r>
            <a:r>
              <a:rPr lang="en-CA" sz="2000" dirty="0"/>
              <a:t> your answer</a:t>
            </a:r>
            <a:r>
              <a:rPr lang="en-CA" sz="2000" dirty="0" smtClean="0"/>
              <a:t>.</a:t>
            </a:r>
            <a:endParaRPr lang="en-US" altLang="en-US" sz="2000" dirty="0"/>
          </a:p>
        </p:txBody>
      </p:sp>
      <p:sp>
        <p:nvSpPr>
          <p:cNvPr id="6" name="Text Placeholder 5"/>
          <p:cNvSpPr>
            <a:spLocks noGrp="1"/>
          </p:cNvSpPr>
          <p:nvPr>
            <p:ph type="body" sz="quarter" idx="14"/>
          </p:nvPr>
        </p:nvSpPr>
        <p:spPr>
          <a:xfrm>
            <a:off x="457200" y="5867400"/>
            <a:ext cx="4419600" cy="381000"/>
          </a:xfrm>
        </p:spPr>
        <p:txBody>
          <a:bodyPr/>
          <a:lstStyle/>
          <a:p>
            <a:r>
              <a:rPr lang="en-US" sz="2000" dirty="0">
                <a:hlinkClick r:id="rId2" tooltip="https://mediaplayer.pearsoncmg.com/assets/_video.true/secs-yf-vts-ex5-6"/>
              </a:rPr>
              <a:t>Video Tutor Solution: Example </a:t>
            </a:r>
            <a:r>
              <a:rPr lang="en-US" sz="2000" dirty="0" smtClean="0">
                <a:hlinkClick r:id="rId2" tooltip="https://mediaplayer.pearsoncmg.com/assets/_video.true/secs-yf-vts-ex5-6"/>
              </a:rPr>
              <a:t>5.6</a:t>
            </a:r>
            <a:endParaRPr lang="en-US" sz="2000" dirty="0"/>
          </a:p>
        </p:txBody>
      </p:sp>
    </p:spTree>
    <p:extLst>
      <p:ext uri="{BB962C8B-B14F-4D97-AF65-F5344CB8AC3E}">
        <p14:creationId xmlns:p14="http://schemas.microsoft.com/office/powerpoint/2010/main" val="226635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Using Newton's Second Law: Dynamics of Particles</a:t>
            </a:r>
            <a:endParaRPr lang="en-US" sz="3600" dirty="0"/>
          </a:p>
        </p:txBody>
      </p:sp>
      <p:sp>
        <p:nvSpPr>
          <p:cNvPr id="3" name="Content Placeholder 2"/>
          <p:cNvSpPr>
            <a:spLocks noGrp="1"/>
          </p:cNvSpPr>
          <p:nvPr>
            <p:ph idx="1"/>
          </p:nvPr>
        </p:nvSpPr>
        <p:spPr>
          <a:xfrm>
            <a:off x="457200" y="1600201"/>
            <a:ext cx="8229600" cy="1828800"/>
          </a:xfrm>
        </p:spPr>
        <p:txBody>
          <a:bodyPr/>
          <a:lstStyle/>
          <a:p>
            <a:pPr marL="256032" indent="-256032">
              <a:buSzPct val="100000"/>
            </a:pPr>
            <a:r>
              <a:rPr lang="en-CA" sz="2600" dirty="0"/>
              <a:t>In </a:t>
            </a:r>
            <a:r>
              <a:rPr lang="en-CA" sz="2600" b="1" dirty="0"/>
              <a:t>dynamics</a:t>
            </a:r>
            <a:r>
              <a:rPr lang="en-CA" sz="2600" dirty="0"/>
              <a:t> problems, we apply Newton’s second law to objects on which the net force is </a:t>
            </a:r>
            <a:r>
              <a:rPr lang="en-CA" sz="2600" b="1" dirty="0"/>
              <a:t>not</a:t>
            </a:r>
            <a:r>
              <a:rPr lang="en-CA" sz="2600" dirty="0"/>
              <a:t> zero. </a:t>
            </a:r>
          </a:p>
          <a:p>
            <a:pPr marL="256032" indent="-256032">
              <a:buSzPct val="100000"/>
            </a:pPr>
            <a:r>
              <a:rPr lang="en-CA" sz="2600" dirty="0"/>
              <a:t>These objects are </a:t>
            </a:r>
            <a:r>
              <a:rPr lang="en-CA" sz="2600" b="1" dirty="0"/>
              <a:t>not</a:t>
            </a:r>
            <a:r>
              <a:rPr lang="en-CA" sz="2600" dirty="0"/>
              <a:t> in equilibrium and hence are accelerating:</a:t>
            </a:r>
            <a:endParaRPr lang="en-US" altLang="en-US" sz="2600" dirty="0"/>
          </a:p>
        </p:txBody>
      </p:sp>
      <p:pic>
        <p:nvPicPr>
          <p:cNvPr id="5" name="Picture 4" descr="The equations are, sum of F = m times a, and sum of F sub x = m times a sub x, and sum of F sub y = m times a sub y. Labels are as follows:&#10;• Newton's second law: If the net force on an object is not zero, the object has acceleration in the same direction as the net force. &#10;• M is the mass of an object. &#10;• Each component of the net force on the object equals the object's mass times the corresponding acceleration component."/>
          <p:cNvPicPr>
            <a:picLocks noChangeAspect="1"/>
          </p:cNvPicPr>
          <p:nvPr/>
        </p:nvPicPr>
        <p:blipFill>
          <a:blip r:embed="rId2"/>
          <a:stretch>
            <a:fillRect/>
          </a:stretch>
        </p:blipFill>
        <p:spPr>
          <a:xfrm>
            <a:off x="685800" y="3845711"/>
            <a:ext cx="8032765" cy="1768125"/>
          </a:xfrm>
          <a:prstGeom prst="rect">
            <a:avLst/>
          </a:prstGeom>
        </p:spPr>
      </p:pic>
    </p:spTree>
    <p:extLst>
      <p:ext uri="{BB962C8B-B14F-4D97-AF65-F5344CB8AC3E}">
        <p14:creationId xmlns:p14="http://schemas.microsoft.com/office/powerpoint/2010/main" val="318004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Note on Free-Body Diagrams </a:t>
            </a:r>
            <a:r>
              <a:rPr lang="en-US" altLang="en-US" sz="2000" b="0" dirty="0"/>
              <a:t>(1 of 3)</a:t>
            </a:r>
            <a:endParaRPr lang="en-US" sz="2000" b="0" dirty="0"/>
          </a:p>
        </p:txBody>
      </p:sp>
      <p:sp>
        <p:nvSpPr>
          <p:cNvPr id="3" name="Content Placeholder 2"/>
          <p:cNvSpPr>
            <a:spLocks noGrp="1"/>
          </p:cNvSpPr>
          <p:nvPr>
            <p:ph idx="1"/>
          </p:nvPr>
        </p:nvSpPr>
        <p:spPr>
          <a:xfrm>
            <a:off x="457200" y="1600201"/>
            <a:ext cx="218989" cy="389912"/>
          </a:xfrm>
        </p:spPr>
        <p:txBody>
          <a:bodyPr/>
          <a:lstStyle/>
          <a:p>
            <a:pPr>
              <a:buSzPct val="100000"/>
            </a:pPr>
            <a:r>
              <a:rPr lang="en-US" altLang="en-US" sz="2600" dirty="0"/>
              <a:t> </a:t>
            </a:r>
            <a:endParaRPr lang="en-US" sz="2600" dirty="0"/>
          </a:p>
        </p:txBody>
      </p:sp>
      <p:graphicFrame>
        <p:nvGraphicFramePr>
          <p:cNvPr id="5" name="Object 4" descr="m times vector ay&#10;"/>
          <p:cNvGraphicFramePr>
            <a:graphicFrameLocks noChangeAspect="1"/>
          </p:cNvGraphicFramePr>
          <p:nvPr>
            <p:extLst>
              <p:ext uri="{D42A27DB-BD31-4B8C-83A1-F6EECF244321}">
                <p14:modId xmlns:p14="http://schemas.microsoft.com/office/powerpoint/2010/main" val="4229000096"/>
              </p:ext>
            </p:extLst>
          </p:nvPr>
        </p:nvGraphicFramePr>
        <p:xfrm>
          <a:off x="650551" y="1584887"/>
          <a:ext cx="519464" cy="371042"/>
        </p:xfrm>
        <a:graphic>
          <a:graphicData uri="http://schemas.openxmlformats.org/presentationml/2006/ole">
            <mc:AlternateContent xmlns:mc="http://schemas.openxmlformats.org/markup-compatibility/2006">
              <mc:Choice xmlns:v="urn:schemas-microsoft-com:vml" Requires="v">
                <p:oleObj spid="_x0000_s11390" name="Equation" r:id="rId3" imgW="266400" imgH="190440" progId="Equation.DSMT4">
                  <p:embed/>
                </p:oleObj>
              </mc:Choice>
              <mc:Fallback>
                <p:oleObj name="Equation" r:id="rId3" imgW="266400" imgH="190440" progId="Equation.DSMT4">
                  <p:embed/>
                  <p:pic>
                    <p:nvPicPr>
                      <p:cNvPr id="0" name=""/>
                      <p:cNvPicPr/>
                      <p:nvPr/>
                    </p:nvPicPr>
                    <p:blipFill>
                      <a:blip r:embed="rId4"/>
                      <a:stretch>
                        <a:fillRect/>
                      </a:stretch>
                    </p:blipFill>
                    <p:spPr>
                      <a:xfrm>
                        <a:off x="650551" y="1584887"/>
                        <a:ext cx="519464" cy="371042"/>
                      </a:xfrm>
                      <a:prstGeom prst="rect">
                        <a:avLst/>
                      </a:prstGeom>
                    </p:spPr>
                  </p:pic>
                </p:oleObj>
              </mc:Fallback>
            </mc:AlternateContent>
          </a:graphicData>
        </a:graphic>
      </p:graphicFrame>
      <p:sp>
        <p:nvSpPr>
          <p:cNvPr id="6" name="Content Placeholder 5"/>
          <p:cNvSpPr>
            <a:spLocks noGrp="1"/>
          </p:cNvSpPr>
          <p:nvPr>
            <p:ph idx="13"/>
          </p:nvPr>
        </p:nvSpPr>
        <p:spPr>
          <a:xfrm>
            <a:off x="1191423" y="1590940"/>
            <a:ext cx="6324600" cy="457200"/>
          </a:xfrm>
        </p:spPr>
        <p:txBody>
          <a:bodyPr/>
          <a:lstStyle/>
          <a:p>
            <a:pPr marL="0" indent="0">
              <a:buNone/>
            </a:pPr>
            <a:r>
              <a:rPr lang="en-US" altLang="en-US" sz="2600" dirty="0"/>
              <a:t>does </a:t>
            </a:r>
            <a:r>
              <a:rPr lang="en-US" altLang="en-US" sz="2600" b="1" dirty="0"/>
              <a:t>not</a:t>
            </a:r>
            <a:r>
              <a:rPr lang="en-US" altLang="en-US" sz="2600" dirty="0"/>
              <a:t> belong in a free-body diagram.</a:t>
            </a:r>
            <a:endParaRPr lang="en-US" sz="2600" dirty="0"/>
          </a:p>
        </p:txBody>
      </p:sp>
      <p:pic>
        <p:nvPicPr>
          <p:cNvPr id="4" name="Picture 3" descr="Only the force of gravity acts on a falling apple.&#10;"/>
          <p:cNvPicPr>
            <a:picLocks noChangeAspect="1"/>
          </p:cNvPicPr>
          <p:nvPr/>
        </p:nvPicPr>
        <p:blipFill rotWithShape="1">
          <a:blip r:embed="rId5">
            <a:extLst>
              <a:ext uri="{28A0092B-C50C-407E-A947-70E740481C1C}">
                <a14:useLocalDpi xmlns:a14="http://schemas.microsoft.com/office/drawing/2010/main" val="0"/>
              </a:ext>
            </a:extLst>
          </a:blip>
          <a:srcRect t="14651"/>
          <a:stretch/>
        </p:blipFill>
        <p:spPr>
          <a:xfrm>
            <a:off x="1797502" y="2727602"/>
            <a:ext cx="5548996" cy="2495576"/>
          </a:xfrm>
          <a:prstGeom prst="rect">
            <a:avLst/>
          </a:prstGeom>
        </p:spPr>
      </p:pic>
    </p:spTree>
    <p:extLst>
      <p:ext uri="{BB962C8B-B14F-4D97-AF65-F5344CB8AC3E}">
        <p14:creationId xmlns:p14="http://schemas.microsoft.com/office/powerpoint/2010/main" val="229983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Note on Free-Body Diagrams </a:t>
            </a:r>
            <a:r>
              <a:rPr lang="en-US" altLang="en-US" sz="2000" b="0" dirty="0"/>
              <a:t>(2 of 3)</a:t>
            </a:r>
            <a:endParaRPr lang="en-US" sz="2000" b="0" dirty="0"/>
          </a:p>
        </p:txBody>
      </p:sp>
      <p:sp>
        <p:nvSpPr>
          <p:cNvPr id="3" name="Content Placeholder 2"/>
          <p:cNvSpPr>
            <a:spLocks noGrp="1"/>
          </p:cNvSpPr>
          <p:nvPr>
            <p:ph idx="1"/>
          </p:nvPr>
        </p:nvSpPr>
        <p:spPr>
          <a:xfrm>
            <a:off x="457200" y="1600201"/>
            <a:ext cx="8229600" cy="457200"/>
          </a:xfrm>
        </p:spPr>
        <p:txBody>
          <a:bodyPr/>
          <a:lstStyle/>
          <a:p>
            <a:pPr marL="256032" indent="-256032">
              <a:buSzPct val="100000"/>
            </a:pPr>
            <a:r>
              <a:rPr lang="en-US" altLang="en-US" sz="2600" dirty="0"/>
              <a:t>Correct free-body diagram</a:t>
            </a:r>
          </a:p>
        </p:txBody>
      </p:sp>
      <p:pic>
        <p:nvPicPr>
          <p:cNvPr id="4" name="Picture 3" descr="On the x y plane, w and ay sub y act downward from the origin. You can safely draw the acceleration vector beside the weight vector.&#10;"/>
          <p:cNvPicPr>
            <a:picLocks noChangeAspect="1"/>
          </p:cNvPicPr>
          <p:nvPr/>
        </p:nvPicPr>
        <p:blipFill rotWithShape="1">
          <a:blip r:embed="rId2">
            <a:extLst>
              <a:ext uri="{28A0092B-C50C-407E-A947-70E740481C1C}">
                <a14:useLocalDpi xmlns:a14="http://schemas.microsoft.com/office/drawing/2010/main" val="0"/>
              </a:ext>
            </a:extLst>
          </a:blip>
          <a:srcRect t="14739"/>
          <a:stretch/>
        </p:blipFill>
        <p:spPr>
          <a:xfrm>
            <a:off x="2012205" y="2459043"/>
            <a:ext cx="5012011" cy="3587837"/>
          </a:xfrm>
          <a:prstGeom prst="rect">
            <a:avLst/>
          </a:prstGeom>
        </p:spPr>
      </p:pic>
    </p:spTree>
    <p:extLst>
      <p:ext uri="{BB962C8B-B14F-4D97-AF65-F5344CB8AC3E}">
        <p14:creationId xmlns:p14="http://schemas.microsoft.com/office/powerpoint/2010/main" val="1994340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666a95f5809942b7cfa92d1d3851d82d49f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13046</TotalTime>
  <Words>1637</Words>
  <Application>Microsoft Office PowerPoint</Application>
  <PresentationFormat>On-screen Show (4:3)</PresentationFormat>
  <Paragraphs>159</Paragraphs>
  <Slides>31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Using Newton's First Law When Forces Are in Equilibrium</vt:lpstr>
      <vt:lpstr>Problem-Solving Strategy for Equilibrium Situations (1 of 2)</vt:lpstr>
      <vt:lpstr>Problem-Solving Strategy for Equilibrium Situations (2 of 2)</vt:lpstr>
      <vt:lpstr>Using Newton's Second Law: Dynamics of Particles</vt:lpstr>
      <vt:lpstr>A Note on Free-Body Diagrams (1 of 3)</vt:lpstr>
      <vt:lpstr>A Note on Free-Body Diagrams (2 of 3)</vt:lpstr>
      <vt:lpstr>A Note on Free-Body Diagrams (3 of 3)</vt:lpstr>
      <vt:lpstr>Problem-Solving Strategy for Dynamics Situations (1 of 2)</vt:lpstr>
      <vt:lpstr>Problem-Solving Strategy for Dynamics Situations (2 of 2)</vt:lpstr>
      <vt:lpstr>Apparent Weight and Apparent Weightlessness</vt:lpstr>
      <vt:lpstr>Frictional Forces (1 of 3)</vt:lpstr>
      <vt:lpstr>Frictional Forces (2 of 3)</vt:lpstr>
      <vt:lpstr>Frictional Forces (3 of 3)</vt:lpstr>
      <vt:lpstr>Kinetic and Static Friction</vt:lpstr>
      <vt:lpstr>Static Friction Followed by Kinetic Friction (1 of 5)</vt:lpstr>
      <vt:lpstr>Static Friction Followed by Kinetic Friction (2 of 5)</vt:lpstr>
      <vt:lpstr>Static Friction Followed by Kinetic Friction (3 of 5)</vt:lpstr>
      <vt:lpstr>Static Friction Followed by Kinetic Friction (4 of 5)</vt:lpstr>
      <vt:lpstr>Static Friction Followed by Kinetic Friction (5 of 5)</vt:lpstr>
      <vt:lpstr>Some Approximate Coefficients of Friction</vt:lpstr>
      <vt:lpstr>Static Friction and Windshield Wipers</vt:lpstr>
      <vt:lpstr>Fluid Resistance and Terminal Speed (1 of 2)</vt:lpstr>
      <vt:lpstr>Fluid Resistance and Terminal Speed (2 of 2)</vt:lpstr>
      <vt:lpstr>Dynamics of Circular Motion</vt:lpstr>
      <vt:lpstr>What If the String Breaks?</vt:lpstr>
      <vt:lpstr>Avoid Using "Centrifugal Force"</vt:lpstr>
      <vt:lpstr>A Car Rounds a Banked Curve</vt:lpstr>
      <vt:lpstr>The Fundamental Forces of Nature</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4777</cp:revision>
  <dcterms:created xsi:type="dcterms:W3CDTF">2014-07-14T20:04:21Z</dcterms:created>
  <dcterms:modified xsi:type="dcterms:W3CDTF">2020-08-23T16:54:29Z</dcterms:modified>
</cp:coreProperties>
</file>