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4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8CA6D-715F-1941-9B63-1ADC488BE84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1FA39-1E8B-B14A-A367-62C309BC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8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BE4B0C-A9BF-A843-A299-A8B9FBDEADBE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7FFB3B-99D0-E849-A3E6-E6248CE9EE1D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909782-4814-0E4C-9836-6BBF6DE3ABE9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46E9-4158-8143-8D66-6DA5F4A43D6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73A4-6F41-3A45-847E-5AB7C761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2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46E9-4158-8143-8D66-6DA5F4A43D6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73A4-6F41-3A45-847E-5AB7C761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5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46E9-4158-8143-8D66-6DA5F4A43D6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73A4-6F41-3A45-847E-5AB7C761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1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46E9-4158-8143-8D66-6DA5F4A43D6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73A4-6F41-3A45-847E-5AB7C761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46E9-4158-8143-8D66-6DA5F4A43D6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73A4-6F41-3A45-847E-5AB7C761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3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46E9-4158-8143-8D66-6DA5F4A43D6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73A4-6F41-3A45-847E-5AB7C761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8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46E9-4158-8143-8D66-6DA5F4A43D6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73A4-6F41-3A45-847E-5AB7C761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5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46E9-4158-8143-8D66-6DA5F4A43D6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73A4-6F41-3A45-847E-5AB7C761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5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46E9-4158-8143-8D66-6DA5F4A43D6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73A4-6F41-3A45-847E-5AB7C761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9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46E9-4158-8143-8D66-6DA5F4A43D6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73A4-6F41-3A45-847E-5AB7C761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46E9-4158-8143-8D66-6DA5F4A43D6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73A4-6F41-3A45-847E-5AB7C761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5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046E9-4158-8143-8D66-6DA5F4A43D6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573A4-6F41-3A45-847E-5AB7C761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6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-bio3d-igbmc.u-strasbg.fr/balibase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Evaluation of protein alignments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</a:p>
          <a:p>
            <a:r>
              <a:rPr lang="en-US" dirty="0" smtClean="0"/>
              <a:t>BNFO 236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82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Gap penalties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charset="0"/>
              </a:rPr>
              <a:t>How do we pick gap parameters to produce meaningful protein sequence alignments?</a:t>
            </a:r>
          </a:p>
          <a:p>
            <a:r>
              <a:rPr lang="en-US" dirty="0" smtClean="0">
                <a:latin typeface="Arial" charset="0"/>
              </a:rPr>
              <a:t>We use “true” alignments created manually (with some computational input) and with structure information</a:t>
            </a:r>
          </a:p>
          <a:p>
            <a:r>
              <a:rPr lang="en-US" dirty="0" smtClean="0">
                <a:latin typeface="Arial" charset="0"/>
              </a:rPr>
              <a:t>Recall that proteins have 3-D structure. We use the structure to manually align the proteins and then select gap penalties that maximize similarity of computed alignment to true ones.</a:t>
            </a:r>
          </a:p>
          <a:p>
            <a:r>
              <a:rPr lang="en-US" dirty="0" smtClean="0">
                <a:latin typeface="Arial" charset="0"/>
              </a:rPr>
              <a:t>Since Needleman-</a:t>
            </a:r>
            <a:r>
              <a:rPr lang="en-US" dirty="0" err="1" smtClean="0">
                <a:latin typeface="Arial" charset="0"/>
              </a:rPr>
              <a:t>Wunsch</a:t>
            </a:r>
            <a:r>
              <a:rPr lang="en-US" dirty="0" smtClean="0">
                <a:latin typeface="Arial" charset="0"/>
              </a:rPr>
              <a:t> is not convex or even differentiable we will use cross-validation to determine the best gap penalty</a:t>
            </a: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0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Structural alignment - example 1</a:t>
            </a:r>
          </a:p>
        </p:txBody>
      </p:sp>
      <p:pic>
        <p:nvPicPr>
          <p:cNvPr id="22531" name="Picture 3" descr="sa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828800"/>
            <a:ext cx="4725988" cy="404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28600" y="1947863"/>
            <a:ext cx="3335338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Alignment of thioredoxins from</a:t>
            </a:r>
          </a:p>
          <a:p>
            <a:pPr eaLnBrk="1" hangingPunct="1"/>
            <a:r>
              <a:rPr lang="en-US"/>
              <a:t>human and fly taken from the</a:t>
            </a:r>
          </a:p>
          <a:p>
            <a:pPr eaLnBrk="1" hangingPunct="1"/>
            <a:r>
              <a:rPr lang="en-US"/>
              <a:t>Wikipedia website. This protein</a:t>
            </a:r>
          </a:p>
          <a:p>
            <a:pPr eaLnBrk="1" hangingPunct="1"/>
            <a:r>
              <a:rPr lang="en-US"/>
              <a:t>is found in nearly all organisms</a:t>
            </a:r>
          </a:p>
          <a:p>
            <a:pPr eaLnBrk="1" hangingPunct="1"/>
            <a:r>
              <a:rPr lang="en-US"/>
              <a:t>and is essential for mammals.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PDB ids are 3TRX and 1XWC.</a:t>
            </a:r>
          </a:p>
        </p:txBody>
      </p:sp>
    </p:spTree>
    <p:extLst>
      <p:ext uri="{BB962C8B-B14F-4D97-AF65-F5344CB8AC3E}">
        <p14:creationId xmlns:p14="http://schemas.microsoft.com/office/powerpoint/2010/main" val="1297586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Structural alignment - example 2</a:t>
            </a:r>
          </a:p>
        </p:txBody>
      </p:sp>
      <p:grpSp>
        <p:nvGrpSpPr>
          <p:cNvPr id="145420" name="Group 12"/>
          <p:cNvGrpSpPr>
            <a:grpSpLocks/>
          </p:cNvGrpSpPr>
          <p:nvPr/>
        </p:nvGrpSpPr>
        <p:grpSpPr bwMode="auto">
          <a:xfrm>
            <a:off x="517525" y="4267200"/>
            <a:ext cx="5834063" cy="2225675"/>
            <a:chOff x="326" y="2688"/>
            <a:chExt cx="3675" cy="1402"/>
          </a:xfrm>
        </p:grpSpPr>
        <p:pic>
          <p:nvPicPr>
            <p:cNvPr id="23561" name="Picture 5" descr="sa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6"/>
            <a:stretch>
              <a:fillRect/>
            </a:stretch>
          </p:blipFill>
          <p:spPr bwMode="auto">
            <a:xfrm>
              <a:off x="2112" y="2688"/>
              <a:ext cx="1889" cy="1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2" name="Text Box 8"/>
            <p:cNvSpPr txBox="1">
              <a:spLocks noChangeArrowheads="1"/>
            </p:cNvSpPr>
            <p:nvPr/>
          </p:nvSpPr>
          <p:spPr bwMode="auto">
            <a:xfrm>
              <a:off x="326" y="3291"/>
              <a:ext cx="147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Computer generated </a:t>
              </a:r>
            </a:p>
            <a:p>
              <a:pPr eaLnBrk="1" hangingPunct="1"/>
              <a:r>
                <a:rPr lang="en-US"/>
                <a:t>aligned proteins</a:t>
              </a:r>
            </a:p>
          </p:txBody>
        </p:sp>
        <p:cxnSp>
          <p:nvCxnSpPr>
            <p:cNvPr id="23563" name="AutoShape 10"/>
            <p:cNvCxnSpPr>
              <a:cxnSpLocks noChangeShapeType="1"/>
            </p:cNvCxnSpPr>
            <p:nvPr/>
          </p:nvCxnSpPr>
          <p:spPr bwMode="auto">
            <a:xfrm>
              <a:off x="1536" y="3408"/>
              <a:ext cx="43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45421" name="Group 13"/>
          <p:cNvGrpSpPr>
            <a:grpSpLocks/>
          </p:cNvGrpSpPr>
          <p:nvPr/>
        </p:nvGrpSpPr>
        <p:grpSpPr bwMode="auto">
          <a:xfrm>
            <a:off x="441325" y="1524000"/>
            <a:ext cx="8397875" cy="2392363"/>
            <a:chOff x="278" y="960"/>
            <a:chExt cx="5290" cy="1507"/>
          </a:xfrm>
        </p:grpSpPr>
        <p:pic>
          <p:nvPicPr>
            <p:cNvPr id="23558" name="Picture 6" descr="sa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960"/>
              <a:ext cx="3552" cy="1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278" y="1323"/>
              <a:ext cx="1445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Unaligned proteins.</a:t>
              </a:r>
            </a:p>
            <a:p>
              <a:pPr eaLnBrk="1" hangingPunct="1"/>
              <a:r>
                <a:rPr lang="en-US"/>
                <a:t>2bbm and 1top are</a:t>
              </a:r>
            </a:p>
            <a:p>
              <a:pPr eaLnBrk="1" hangingPunct="1"/>
              <a:r>
                <a:rPr lang="en-US"/>
                <a:t>proteins from fly and</a:t>
              </a:r>
            </a:p>
            <a:p>
              <a:pPr eaLnBrk="1" hangingPunct="1"/>
              <a:r>
                <a:rPr lang="en-US"/>
                <a:t>chicken respectively.</a:t>
              </a:r>
            </a:p>
          </p:txBody>
        </p:sp>
        <p:cxnSp>
          <p:nvCxnSpPr>
            <p:cNvPr id="23560" name="AutoShape 11"/>
            <p:cNvCxnSpPr>
              <a:cxnSpLocks noChangeShapeType="1"/>
            </p:cNvCxnSpPr>
            <p:nvPr/>
          </p:nvCxnSpPr>
          <p:spPr bwMode="auto">
            <a:xfrm>
              <a:off x="1632" y="1440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3557" name="Text Box 15"/>
          <p:cNvSpPr txBox="1">
            <a:spLocks noChangeArrowheads="1"/>
          </p:cNvSpPr>
          <p:nvPr/>
        </p:nvSpPr>
        <p:spPr bwMode="auto">
          <a:xfrm>
            <a:off x="482600" y="1066800"/>
            <a:ext cx="4622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Taken from http://bioinfo3d.cs.tau.ac.il/Align/FlexProt/flexprot.html</a:t>
            </a:r>
          </a:p>
        </p:txBody>
      </p:sp>
    </p:spTree>
    <p:extLst>
      <p:ext uri="{BB962C8B-B14F-4D97-AF65-F5344CB8AC3E}">
        <p14:creationId xmlns:p14="http://schemas.microsoft.com/office/powerpoint/2010/main" val="1382325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Benchmark alignments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Protein alignment benchmarks</a:t>
            </a:r>
          </a:p>
          <a:p>
            <a:pPr lvl="1" eaLnBrk="1" hangingPunct="1"/>
            <a:r>
              <a:rPr lang="en-US">
                <a:latin typeface="Arial" charset="0"/>
              </a:rPr>
              <a:t>BAliBASE, SABMARK, PREFAB, HOMSTRAD are frequently used in studies for protein alignment.</a:t>
            </a:r>
          </a:p>
          <a:p>
            <a:pPr lvl="1" eaLnBrk="1" hangingPunct="1"/>
            <a:r>
              <a:rPr lang="en-US">
                <a:latin typeface="Arial" charset="0"/>
              </a:rPr>
              <a:t>Proteins benchmarks are generally large and have been in the research community for sometime now.</a:t>
            </a:r>
          </a:p>
          <a:p>
            <a:pPr lvl="1" eaLnBrk="1" hangingPunct="1"/>
            <a:r>
              <a:rPr lang="en-US">
                <a:latin typeface="Arial" charset="0"/>
                <a:hlinkClick r:id="rId3"/>
              </a:rPr>
              <a:t>BAliBASE 3.0</a:t>
            </a: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2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Comparison of two alignments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dirty="0">
                <a:latin typeface="Arial" charset="0"/>
              </a:rPr>
              <a:t>How can we quantify the “correctness” of a test alignment with respect to a reference?</a:t>
            </a:r>
          </a:p>
          <a:p>
            <a:pPr eaLnBrk="1" hangingPunct="1"/>
            <a:r>
              <a:rPr lang="en-US" dirty="0">
                <a:latin typeface="Arial" charset="0"/>
              </a:rPr>
              <a:t>We measure the number of pairs in the test that are also aligned in the reference alignment.</a:t>
            </a:r>
          </a:p>
          <a:p>
            <a:pPr eaLnBrk="1" hangingPunct="1"/>
            <a:r>
              <a:rPr lang="en-US" dirty="0">
                <a:latin typeface="Arial" charset="0"/>
              </a:rPr>
              <a:t>This is also called the sum-of-pairs accuracy</a:t>
            </a:r>
            <a:r>
              <a:rPr lang="en-US" dirty="0" smtClean="0">
                <a:latin typeface="Arial" charset="0"/>
              </a:rPr>
              <a:t>.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Instead of writing this ourselves we will use the </a:t>
            </a:r>
            <a:r>
              <a:rPr lang="en-US" dirty="0" err="1" smtClean="0">
                <a:latin typeface="Arial" charset="0"/>
              </a:rPr>
              <a:t>qscore</a:t>
            </a:r>
            <a:r>
              <a:rPr lang="en-US" dirty="0" smtClean="0">
                <a:latin typeface="Arial" charset="0"/>
              </a:rPr>
              <a:t> program from Bob Edgar at drive5.com and also posted on </a:t>
            </a:r>
            <a:r>
              <a:rPr lang="en-US" smtClean="0">
                <a:latin typeface="Arial" charset="0"/>
              </a:rPr>
              <a:t>class website</a:t>
            </a: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635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289</Words>
  <Application>Microsoft Macintosh PowerPoint</Application>
  <PresentationFormat>On-screen Show (4:3)</PresentationFormat>
  <Paragraphs>37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Evaluation of protein alignments</vt:lpstr>
      <vt:lpstr>Gap penalties</vt:lpstr>
      <vt:lpstr>Structural alignment - example 1</vt:lpstr>
      <vt:lpstr>Structural alignment - example 2</vt:lpstr>
      <vt:lpstr>Benchmark alignments</vt:lpstr>
      <vt:lpstr>Comparison of two alignments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protein alignments</dc:title>
  <dc:creator>Usman Roshan</dc:creator>
  <cp:lastModifiedBy>Usman Roshan</cp:lastModifiedBy>
  <cp:revision>10</cp:revision>
  <dcterms:created xsi:type="dcterms:W3CDTF">2016-02-23T15:48:32Z</dcterms:created>
  <dcterms:modified xsi:type="dcterms:W3CDTF">2016-02-23T16:01:53Z</dcterms:modified>
</cp:coreProperties>
</file>