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3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2.bin" ContentType="application/vnd.openxmlformats-officedocument.oleObject"/>
  <Override PartName="/ppt/notesSlides/notesSlide8.xml" ContentType="application/vnd.openxmlformats-officedocument.presentationml.notesSlide+xml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notesSlides/notesSlide9.xml" ContentType="application/vnd.openxmlformats-officedocument.presentationml.notesSlide+xml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notesSlides/notesSlide16.xml" ContentType="application/vnd.openxmlformats-officedocument.presentationml.notesSlide+xml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3" r:id="rId5"/>
    <p:sldId id="259" r:id="rId6"/>
    <p:sldId id="268" r:id="rId7"/>
    <p:sldId id="264" r:id="rId8"/>
    <p:sldId id="260" r:id="rId9"/>
    <p:sldId id="261" r:id="rId10"/>
    <p:sldId id="267" r:id="rId11"/>
    <p:sldId id="262" r:id="rId12"/>
    <p:sldId id="269" r:id="rId13"/>
    <p:sldId id="270" r:id="rId14"/>
    <p:sldId id="279" r:id="rId15"/>
    <p:sldId id="265" r:id="rId16"/>
    <p:sldId id="271" r:id="rId17"/>
    <p:sldId id="266" r:id="rId18"/>
    <p:sldId id="274" r:id="rId19"/>
    <p:sldId id="275" r:id="rId20"/>
    <p:sldId id="272" r:id="rId21"/>
    <p:sldId id="273" r:id="rId22"/>
    <p:sldId id="277" r:id="rId23"/>
    <p:sldId id="276" r:id="rId24"/>
    <p:sldId id="27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64" autoAdjust="0"/>
  </p:normalViewPr>
  <p:slideViewPr>
    <p:cSldViewPr>
      <p:cViewPr>
        <p:scale>
          <a:sx n="121" d="100"/>
          <a:sy n="121" d="100"/>
        </p:scale>
        <p:origin x="-76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Relationship Id="rId2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Relationship Id="rId2" Type="http://schemas.openxmlformats.org/officeDocument/2006/relationships/image" Target="../media/image16.emf"/><Relationship Id="rId3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Relationship Id="rId2" Type="http://schemas.openxmlformats.org/officeDocument/2006/relationships/image" Target="../media/image20.emf"/><Relationship Id="rId3" Type="http://schemas.openxmlformats.org/officeDocument/2006/relationships/image" Target="../media/image2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F9C6A020-054A-654D-8D95-3539E0F1BE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555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9120ED-26C0-B24E-9935-4BF53E33C27A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836546-921C-ED40-AFB2-082491C1E7C5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BAFCCB-AE69-8340-8DED-F9DDDC5620C5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A855581-8F70-D84E-832E-442004E1F3DC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A34D51-31CF-9B45-9CB4-ECF303F9BBFC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F3661A-5290-294B-8195-74030C2F1186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7D46BA-C76C-574E-82B5-9940DA93228A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348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46DA9B-B2B3-F74F-AAB5-3FA302771002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992E15-A1B6-3A4A-8A85-8BF121FF2D21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C8055E-FFCB-D143-AB11-1D0E68BC43C7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676C0DF-6182-4643-B852-70682FF40DDC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004EC4-E0A8-2640-A02C-B96D62655579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159EFD-CA85-3645-BD29-B6D0AAE96964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2FA49E-CB73-6B40-B1C5-6336CD383972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AABAA0-3410-7C49-A193-B0412F8A46A1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CBFA04-0A74-C748-BAA5-B0FD81F01439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435F9-98C2-F144-8083-BF886D075F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80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4F4F3-86BB-2441-8F17-DFC15DA8C8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1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618D7-4893-9849-8BC0-FB6324760E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10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0DFA7-A20F-E94D-9094-321AD7F103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85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B1E95-8F1E-484E-A815-B3D1FE3F84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41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EEF19-9C66-5D4D-A76F-D5D79E131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03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B4833-AB1D-1644-ADA4-CA37D5FE67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405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CD608-1315-154B-8059-DB6C087DE0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62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FADF8-53F7-3049-968C-1A2698602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69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AD2AF-F836-7D4A-A15A-2EFD2B6AFA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80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5EC8B-CE6A-E542-8675-88927785E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64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AC8F350-1ADD-8949-A3E5-ACB9730811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18.bin"/><Relationship Id="rId5" Type="http://schemas.openxmlformats.org/officeDocument/2006/relationships/image" Target="../media/image19.emf"/><Relationship Id="rId6" Type="http://schemas.openxmlformats.org/officeDocument/2006/relationships/oleObject" Target="../embeddings/oleObject19.bin"/><Relationship Id="rId7" Type="http://schemas.openxmlformats.org/officeDocument/2006/relationships/image" Target="../media/image20.emf"/><Relationship Id="rId8" Type="http://schemas.openxmlformats.org/officeDocument/2006/relationships/oleObject" Target="../embeddings/oleObject20.bin"/><Relationship Id="rId9" Type="http://schemas.openxmlformats.org/officeDocument/2006/relationships/image" Target="../media/image21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2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3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3.emf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6.emf"/><Relationship Id="rId8" Type="http://schemas.openxmlformats.org/officeDocument/2006/relationships/oleObject" Target="../embeddings/oleObject7.bin"/><Relationship Id="rId9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8.e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9.emf"/><Relationship Id="rId8" Type="http://schemas.openxmlformats.org/officeDocument/2006/relationships/oleObject" Target="../embeddings/oleObject10.bin"/><Relationship Id="rId9" Type="http://schemas.openxmlformats.org/officeDocument/2006/relationships/image" Target="../media/image10.emf"/><Relationship Id="rId10" Type="http://schemas.openxmlformats.org/officeDocument/2006/relationships/oleObject" Target="../embeddings/oleObject11.bin"/><Relationship Id="rId11" Type="http://schemas.openxmlformats.org/officeDocument/2006/relationships/image" Target="../media/image11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2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3.emf"/><Relationship Id="rId6" Type="http://schemas.openxmlformats.org/officeDocument/2006/relationships/oleObject" Target="../embeddings/oleObject14.bin"/><Relationship Id="rId7" Type="http://schemas.openxmlformats.org/officeDocument/2006/relationships/image" Target="../media/image14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15.emf"/><Relationship Id="rId6" Type="http://schemas.openxmlformats.org/officeDocument/2006/relationships/oleObject" Target="../embeddings/oleObject16.bin"/><Relationship Id="rId7" Type="http://schemas.openxmlformats.org/officeDocument/2006/relationships/image" Target="../media/image16.emf"/><Relationship Id="rId8" Type="http://schemas.openxmlformats.org/officeDocument/2006/relationships/oleObject" Target="../embeddings/oleObject17.bin"/><Relationship Id="rId9" Type="http://schemas.openxmlformats.org/officeDocument/2006/relationships/image" Target="../media/image1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Hidden Markov Models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Usman Roshan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BNFO 601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Probabilities and hidden sequence unknown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Use Expected-Maximization algorithm (also known as EM algorithm)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Very popular and many applications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For HMMs also called Baum-Welch algorithm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Outline: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1800">
                <a:latin typeface="Arial" charset="0"/>
                <a:ea typeface="ＭＳ Ｐゴシック" charset="0"/>
              </a:rPr>
              <a:t>Start with random assignment to transition and emission probabilities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1800">
                <a:latin typeface="Arial" charset="0"/>
                <a:ea typeface="ＭＳ Ｐゴシック" charset="0"/>
              </a:rPr>
              <a:t>Compute expected transition and emission probabilities using forward and backward procedures.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1800">
                <a:latin typeface="Arial" charset="0"/>
                <a:ea typeface="ＭＳ Ｐゴシック" charset="0"/>
              </a:rPr>
              <a:t>Estimate actual transition and emission probabilities from expected values in previous step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1800">
                <a:latin typeface="Arial" charset="0"/>
                <a:ea typeface="ＭＳ Ｐゴシック" charset="0"/>
              </a:rPr>
              <a:t>Go to step 2 if not converged</a:t>
            </a:r>
          </a:p>
          <a:p>
            <a:pPr marL="914400" lvl="1" indent="-457200" eaLnBrk="1" hangingPunct="1">
              <a:lnSpc>
                <a:spcPct val="90000"/>
              </a:lnSpc>
            </a:pPr>
            <a:endParaRPr lang="en-US" sz="1800">
              <a:latin typeface="Arial" charset="0"/>
              <a:ea typeface="ＭＳ Ｐゴシック" charset="0"/>
            </a:endParaRPr>
          </a:p>
          <a:p>
            <a:pPr marL="914400" lvl="1" indent="-457200"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Sequence alignment</a:t>
            </a:r>
          </a:p>
        </p:txBody>
      </p:sp>
      <p:pic>
        <p:nvPicPr>
          <p:cNvPr id="34818" name="Picture 8" descr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771525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 Box 9"/>
          <p:cNvSpPr txBox="1">
            <a:spLocks noChangeArrowheads="1"/>
          </p:cNvSpPr>
          <p:nvPr/>
        </p:nvSpPr>
        <p:spPr bwMode="auto">
          <a:xfrm>
            <a:off x="304800" y="62484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4820" name="Rectangle 10"/>
          <p:cNvSpPr>
            <a:spLocks noChangeArrowheads="1"/>
          </p:cNvSpPr>
          <p:nvPr/>
        </p:nvSpPr>
        <p:spPr bwMode="auto">
          <a:xfrm>
            <a:off x="76200" y="6477000"/>
            <a:ext cx="3505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i="1"/>
              <a:t>Biological sequence analysis, Durbin et. al., 1998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Alignment HMM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Input: seq1 and seq2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Hidden states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M: match or mismatch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X: gap in aligned seq1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Y: gap in aligned seq2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</a:rPr>
              <a:t>B: begin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Emission probabilities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dirty="0">
                <a:latin typeface="Arial" charset="0"/>
                <a:ea typeface="ＭＳ Ｐゴシック" charset="0"/>
              </a:rPr>
              <a:t>p</a:t>
            </a:r>
            <a:r>
              <a:rPr lang="en-US" sz="2400" i="1" baseline="-25000" dirty="0">
                <a:latin typeface="Arial" charset="0"/>
                <a:ea typeface="ＭＳ Ｐゴシック" charset="0"/>
              </a:rPr>
              <a:t>m</a:t>
            </a:r>
            <a:r>
              <a:rPr lang="en-US" sz="2400" dirty="0">
                <a:latin typeface="Arial" charset="0"/>
                <a:ea typeface="ＭＳ Ｐゴシック" charset="0"/>
              </a:rPr>
              <a:t>: probability of match by M (</a:t>
            </a:r>
            <a:r>
              <a:rPr lang="en-US" sz="2400" i="1" dirty="0">
                <a:latin typeface="Arial" charset="0"/>
                <a:ea typeface="ＭＳ Ｐゴシック" charset="0"/>
              </a:rPr>
              <a:t>p</a:t>
            </a:r>
            <a:r>
              <a:rPr lang="en-US" sz="2400" i="1" baseline="-25000" dirty="0">
                <a:latin typeface="Arial" charset="0"/>
                <a:ea typeface="ＭＳ Ｐゴシック" charset="0"/>
              </a:rPr>
              <a:t>m</a:t>
            </a:r>
            <a:r>
              <a:rPr lang="en-US" sz="2400" dirty="0">
                <a:latin typeface="Arial" charset="0"/>
                <a:ea typeface="ＭＳ Ｐゴシック" charset="0"/>
              </a:rPr>
              <a:t>=.6)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dirty="0" err="1">
                <a:latin typeface="Arial" charset="0"/>
                <a:ea typeface="ＭＳ Ｐゴシック" charset="0"/>
              </a:rPr>
              <a:t>p</a:t>
            </a:r>
            <a:r>
              <a:rPr lang="en-US" sz="2400" i="1" baseline="-25000" dirty="0" err="1">
                <a:latin typeface="Arial" charset="0"/>
                <a:ea typeface="ＭＳ Ｐゴシック" charset="0"/>
              </a:rPr>
              <a:t>mm</a:t>
            </a:r>
            <a:r>
              <a:rPr lang="en-US" sz="2400" dirty="0">
                <a:latin typeface="Arial" charset="0"/>
                <a:ea typeface="ＭＳ Ｐゴシック" charset="0"/>
              </a:rPr>
              <a:t>: probability of mismatch by M (1-</a:t>
            </a:r>
            <a:r>
              <a:rPr lang="en-US" sz="2400" i="1" dirty="0">
                <a:latin typeface="Arial" charset="0"/>
                <a:ea typeface="ＭＳ Ｐゴシック" charset="0"/>
              </a:rPr>
              <a:t>p</a:t>
            </a:r>
            <a:r>
              <a:rPr lang="en-US" sz="2400" i="1" baseline="-25000" dirty="0">
                <a:latin typeface="Arial" charset="0"/>
                <a:ea typeface="ＭＳ Ｐゴシック" charset="0"/>
              </a:rPr>
              <a:t>m</a:t>
            </a:r>
            <a:r>
              <a:rPr lang="en-US" sz="2400" dirty="0">
                <a:latin typeface="Arial" charset="0"/>
                <a:ea typeface="ＭＳ Ｐゴシック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dirty="0" err="1">
                <a:latin typeface="Arial" charset="0"/>
                <a:ea typeface="ＭＳ Ｐゴシック" charset="0"/>
              </a:rPr>
              <a:t>p</a:t>
            </a:r>
            <a:r>
              <a:rPr lang="en-US" sz="2400" i="1" baseline="-25000" dirty="0" err="1">
                <a:latin typeface="Arial" charset="0"/>
                <a:ea typeface="ＭＳ Ｐゴシック" charset="0"/>
              </a:rPr>
              <a:t>gap</a:t>
            </a:r>
            <a:r>
              <a:rPr lang="en-US" sz="2400" dirty="0">
                <a:latin typeface="Arial" charset="0"/>
                <a:ea typeface="ＭＳ Ｐゴシック" charset="0"/>
              </a:rPr>
              <a:t>: probability of gap by X or Y (equal to 1)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Alignment HMM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Transition probabilities</a:t>
            </a:r>
          </a:p>
          <a:p>
            <a:pPr lvl="1" eaLnBrk="1" hangingPunct="1"/>
            <a:r>
              <a:rPr lang="en-US" sz="2000">
                <a:latin typeface="Arial" charset="0"/>
                <a:ea typeface="ＭＳ Ｐゴシック" charset="0"/>
              </a:rPr>
              <a:t>MX = MY = delta, MM=1-2delta-tau</a:t>
            </a:r>
          </a:p>
          <a:p>
            <a:pPr lvl="1" eaLnBrk="1" hangingPunct="1"/>
            <a:r>
              <a:rPr lang="en-US" sz="2000">
                <a:latin typeface="Arial" charset="0"/>
                <a:ea typeface="ＭＳ Ｐゴシック" charset="0"/>
              </a:rPr>
              <a:t>XX = eta, XM = 1-eta-tau, XY=0</a:t>
            </a:r>
          </a:p>
          <a:p>
            <a:pPr lvl="1" eaLnBrk="1" hangingPunct="1"/>
            <a:r>
              <a:rPr lang="en-US" sz="2000">
                <a:latin typeface="Arial" charset="0"/>
                <a:ea typeface="ＭＳ Ｐゴシック" charset="0"/>
              </a:rPr>
              <a:t>YY = eta, YM = 1-eta-tau, YX=0</a:t>
            </a:r>
          </a:p>
          <a:p>
            <a:pPr lvl="1" eaLnBrk="1" hangingPunct="1"/>
            <a:r>
              <a:rPr lang="en-US" sz="2000">
                <a:latin typeface="Arial" charset="0"/>
                <a:ea typeface="ＭＳ Ｐゴシック" charset="0"/>
              </a:rPr>
              <a:t>BM = 1-2delta-tau, BX=delta, BY=delta</a:t>
            </a:r>
            <a:endParaRPr lang="en-US">
              <a:latin typeface="Arial" charset="0"/>
              <a:ea typeface="ＭＳ Ｐゴシック" charset="0"/>
            </a:endParaRPr>
          </a:p>
          <a:p>
            <a:pPr lvl="1"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38915" name="Picture 4" descr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71913"/>
            <a:ext cx="5257800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Alignment HMM Viterbi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Input are two DNA sequences X and Y of lengths m and n. Assume X (also seq1) is along the rows and Y (also seq2) is along the columns.</a:t>
            </a:r>
          </a:p>
          <a:p>
            <a:r>
              <a:rPr lang="en-US" dirty="0" smtClean="0"/>
              <a:t>Define </a:t>
            </a:r>
          </a:p>
          <a:p>
            <a:pPr lvl="1"/>
            <a:r>
              <a:rPr lang="en-US" dirty="0" smtClean="0"/>
              <a:t>M(</a:t>
            </a:r>
            <a:r>
              <a:rPr lang="en-US" dirty="0" err="1"/>
              <a:t>i</a:t>
            </a:r>
            <a:r>
              <a:rPr lang="en-US" dirty="0" err="1" smtClean="0"/>
              <a:t>,j</a:t>
            </a:r>
            <a:r>
              <a:rPr lang="en-US" dirty="0" smtClean="0"/>
              <a:t>) as the probability of the optimal alignment of x1x2...xi and y1y2...</a:t>
            </a:r>
            <a:r>
              <a:rPr lang="en-US" dirty="0" err="1" smtClean="0"/>
              <a:t>yj</a:t>
            </a:r>
            <a:r>
              <a:rPr lang="en-US" dirty="0" smtClean="0"/>
              <a:t> such that xi is aligned to </a:t>
            </a:r>
            <a:r>
              <a:rPr lang="en-US" dirty="0" err="1" smtClean="0"/>
              <a:t>yj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X(</a:t>
            </a:r>
            <a:r>
              <a:rPr lang="en-US" dirty="0" err="1"/>
              <a:t>i</a:t>
            </a:r>
            <a:r>
              <a:rPr lang="en-US" dirty="0" err="1" smtClean="0"/>
              <a:t>,j</a:t>
            </a:r>
            <a:r>
              <a:rPr lang="en-US" dirty="0" smtClean="0"/>
              <a:t>) as the probability of the optimal alignment of </a:t>
            </a:r>
            <a:r>
              <a:rPr lang="en-US" dirty="0"/>
              <a:t>x1x2...xi </a:t>
            </a:r>
            <a:r>
              <a:rPr lang="en-US" dirty="0" smtClean="0"/>
              <a:t>and </a:t>
            </a:r>
            <a:r>
              <a:rPr lang="en-US" dirty="0"/>
              <a:t>y1y2...</a:t>
            </a:r>
            <a:r>
              <a:rPr lang="en-US" dirty="0" err="1"/>
              <a:t>yj</a:t>
            </a:r>
            <a:r>
              <a:rPr lang="en-US" dirty="0"/>
              <a:t> </a:t>
            </a:r>
            <a:r>
              <a:rPr lang="en-US" dirty="0" smtClean="0"/>
              <a:t>such that xi is aligned to a gap.</a:t>
            </a:r>
          </a:p>
          <a:p>
            <a:pPr lvl="1"/>
            <a:r>
              <a:rPr lang="en-US" dirty="0" smtClean="0"/>
              <a:t>Y(</a:t>
            </a:r>
            <a:r>
              <a:rPr lang="en-US" dirty="0" err="1"/>
              <a:t>i,j</a:t>
            </a:r>
            <a:r>
              <a:rPr lang="en-US" dirty="0"/>
              <a:t>) as the probability of the optimal alignment of </a:t>
            </a:r>
            <a:r>
              <a:rPr lang="en-US" dirty="0" smtClean="0"/>
              <a:t>c1x2</a:t>
            </a:r>
            <a:r>
              <a:rPr lang="en-US" dirty="0"/>
              <a:t>...xi and y1y2...</a:t>
            </a:r>
            <a:r>
              <a:rPr lang="en-US" dirty="0" err="1"/>
              <a:t>yj</a:t>
            </a:r>
            <a:r>
              <a:rPr lang="en-US" dirty="0"/>
              <a:t> such that </a:t>
            </a:r>
            <a:r>
              <a:rPr lang="en-US" dirty="0" err="1" smtClean="0"/>
              <a:t>yj</a:t>
            </a:r>
            <a:r>
              <a:rPr lang="en-US" dirty="0" smtClean="0"/>
              <a:t> </a:t>
            </a:r>
            <a:r>
              <a:rPr lang="en-US" dirty="0"/>
              <a:t>is aligned to a </a:t>
            </a:r>
            <a:r>
              <a:rPr lang="en-US" dirty="0" smtClean="0"/>
              <a:t>gap.</a:t>
            </a:r>
          </a:p>
          <a:p>
            <a:r>
              <a:rPr lang="en-US" dirty="0" smtClean="0"/>
              <a:t>Can you derive dynamic programming recurrence equations for M, X, and Y? What about initialization?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37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Alignment HMM Viterbi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Initialization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B[</a:t>
            </a:r>
            <a:r>
              <a:rPr lang="en-US" sz="2100" i="1" dirty="0" err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][</a:t>
            </a:r>
            <a:r>
              <a:rPr lang="en-US" sz="2100" i="1" dirty="0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]=0 for 0&lt;=</a:t>
            </a:r>
            <a:r>
              <a:rPr lang="en-US" sz="2100" i="1" dirty="0" err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&lt;=</a:t>
            </a:r>
            <a:r>
              <a:rPr lang="en-US" sz="2100" dirty="0" err="1">
                <a:latin typeface="Arial" charset="0"/>
                <a:ea typeface="ＭＳ Ｐゴシック" charset="0"/>
                <a:cs typeface="ＭＳ Ｐゴシック" charset="0"/>
              </a:rPr>
              <a:t>len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100" i="1" dirty="0">
                <a:latin typeface="Arial" charset="0"/>
                <a:ea typeface="ＭＳ Ｐゴシック" charset="0"/>
                <a:cs typeface="ＭＳ Ｐゴシック" charset="0"/>
              </a:rPr>
              <a:t>seq2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), 0&lt;=</a:t>
            </a:r>
            <a:r>
              <a:rPr lang="en-US" sz="2100" i="1" dirty="0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&lt;=</a:t>
            </a:r>
            <a:r>
              <a:rPr lang="en-US" sz="2100" dirty="0" err="1">
                <a:latin typeface="Arial" charset="0"/>
                <a:ea typeface="ＭＳ Ｐゴシック" charset="0"/>
                <a:cs typeface="ＭＳ Ｐゴシック" charset="0"/>
              </a:rPr>
              <a:t>len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100" i="1" dirty="0">
                <a:latin typeface="Arial" charset="0"/>
                <a:ea typeface="ＭＳ Ｐゴシック" charset="0"/>
                <a:cs typeface="ＭＳ Ｐゴシック" charset="0"/>
              </a:rPr>
              <a:t>seq1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), B[0][[0]=1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M[</a:t>
            </a:r>
            <a:r>
              <a:rPr lang="en-US" sz="2100" i="1" dirty="0" err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][</a:t>
            </a:r>
            <a:r>
              <a:rPr lang="en-US" sz="2100" i="1" dirty="0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]=0 for 1&lt;=</a:t>
            </a:r>
            <a:r>
              <a:rPr lang="en-US" sz="2100" i="1" dirty="0" err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&lt;=</a:t>
            </a:r>
            <a:r>
              <a:rPr lang="en-US" sz="2100" dirty="0" err="1">
                <a:latin typeface="Arial" charset="0"/>
                <a:ea typeface="ＭＳ Ｐゴシック" charset="0"/>
                <a:cs typeface="ＭＳ Ｐゴシック" charset="0"/>
              </a:rPr>
              <a:t>len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100" i="1" dirty="0">
                <a:latin typeface="Arial" charset="0"/>
                <a:ea typeface="ＭＳ Ｐゴシック" charset="0"/>
                <a:cs typeface="ＭＳ Ｐゴシック" charset="0"/>
              </a:rPr>
              <a:t>seq2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), 1&lt;=</a:t>
            </a:r>
            <a:r>
              <a:rPr lang="en-US" sz="2100" i="1" dirty="0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&lt;=</a:t>
            </a:r>
            <a:r>
              <a:rPr lang="en-US" sz="2100" dirty="0" err="1">
                <a:latin typeface="Arial" charset="0"/>
                <a:ea typeface="ＭＳ Ｐゴシック" charset="0"/>
                <a:cs typeface="ＭＳ Ｐゴシック" charset="0"/>
              </a:rPr>
              <a:t>len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100" i="1" dirty="0">
                <a:latin typeface="Arial" charset="0"/>
                <a:ea typeface="ＭＳ Ｐゴシック" charset="0"/>
                <a:cs typeface="ＭＳ Ｐゴシック" charset="0"/>
              </a:rPr>
              <a:t>seq1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sz="21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X[0][0]=0, X[0][</a:t>
            </a:r>
            <a:r>
              <a:rPr lang="en-US" sz="2100" i="1" dirty="0" err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]=0 for 1&lt;=</a:t>
            </a:r>
            <a:r>
              <a:rPr lang="en-US" sz="2100" i="1" dirty="0" err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&lt;=</a:t>
            </a:r>
            <a:r>
              <a:rPr lang="en-US" sz="2100" dirty="0" err="1">
                <a:latin typeface="Arial" charset="0"/>
                <a:ea typeface="ＭＳ Ｐゴシック" charset="0"/>
                <a:cs typeface="ＭＳ Ｐゴシック" charset="0"/>
              </a:rPr>
              <a:t>len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100" i="1" dirty="0">
                <a:latin typeface="Arial" charset="0"/>
                <a:ea typeface="ＭＳ Ｐゴシック" charset="0"/>
                <a:cs typeface="ＭＳ Ｐゴシック" charset="0"/>
              </a:rPr>
              <a:t>seq1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X[1][0]=</a:t>
            </a:r>
            <a:r>
              <a:rPr lang="en-US" sz="2100" i="1" dirty="0" err="1"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100" i="1" baseline="-25000" dirty="0" err="1">
                <a:latin typeface="Arial" charset="0"/>
                <a:ea typeface="ＭＳ Ｐゴシック" charset="0"/>
                <a:cs typeface="ＭＳ Ｐゴシック" charset="0"/>
              </a:rPr>
              <a:t>gap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*BX*B[0][0] 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X[</a:t>
            </a:r>
            <a:r>
              <a:rPr lang="en-US" sz="2100" i="1" dirty="0" err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][0]=</a:t>
            </a:r>
            <a:r>
              <a:rPr lang="en-US" sz="2100" i="1" dirty="0" err="1"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100" i="1" baseline="-25000" dirty="0" err="1">
                <a:latin typeface="Arial" charset="0"/>
                <a:ea typeface="ＭＳ Ｐゴシック" charset="0"/>
                <a:cs typeface="ＭＳ Ｐゴシック" charset="0"/>
              </a:rPr>
              <a:t>gap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*XX*X[</a:t>
            </a:r>
            <a:r>
              <a:rPr lang="en-US" sz="2100" i="1" dirty="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-1][0] for 2&lt;=</a:t>
            </a:r>
            <a:r>
              <a:rPr lang="en-US" sz="2100" i="1" dirty="0" err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&lt;</a:t>
            </a:r>
            <a:r>
              <a:rPr lang="en-US" sz="2100" dirty="0" err="1">
                <a:latin typeface="Arial" charset="0"/>
                <a:ea typeface="ＭＳ Ｐゴシック" charset="0"/>
                <a:cs typeface="ＭＳ Ｐゴシック" charset="0"/>
              </a:rPr>
              <a:t>len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100" i="1" dirty="0">
                <a:latin typeface="Arial" charset="0"/>
                <a:ea typeface="ＭＳ Ｐゴシック" charset="0"/>
                <a:cs typeface="ＭＳ Ｐゴシック" charset="0"/>
              </a:rPr>
              <a:t>seq2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sz="21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Y[0][0]=0, Y[</a:t>
            </a:r>
            <a:r>
              <a:rPr lang="en-US" sz="2100" i="1" dirty="0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][</a:t>
            </a:r>
            <a:r>
              <a:rPr lang="en-US" sz="2100" i="1" dirty="0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]=0 for 1&lt;=</a:t>
            </a:r>
            <a:r>
              <a:rPr lang="en-US" sz="2100" i="1" dirty="0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&lt;=</a:t>
            </a:r>
            <a:r>
              <a:rPr lang="en-US" sz="2100" dirty="0" err="1">
                <a:latin typeface="Arial" charset="0"/>
                <a:ea typeface="ＭＳ Ｐゴシック" charset="0"/>
                <a:cs typeface="ＭＳ Ｐゴシック" charset="0"/>
              </a:rPr>
              <a:t>len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100" i="1" dirty="0">
                <a:latin typeface="Arial" charset="0"/>
                <a:ea typeface="ＭＳ Ｐゴシック" charset="0"/>
                <a:cs typeface="ＭＳ Ｐゴシック" charset="0"/>
              </a:rPr>
              <a:t>seq2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Y[0][1]=</a:t>
            </a:r>
            <a:r>
              <a:rPr lang="en-US" sz="2100" i="1" dirty="0" err="1"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100" i="1" baseline="-25000" dirty="0" err="1">
                <a:latin typeface="Arial" charset="0"/>
                <a:ea typeface="ＭＳ Ｐゴシック" charset="0"/>
                <a:cs typeface="ＭＳ Ｐゴシック" charset="0"/>
              </a:rPr>
              <a:t>gap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*BY*B[0][0]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Y[0][</a:t>
            </a:r>
            <a:r>
              <a:rPr lang="en-US" sz="2100" i="1" dirty="0" err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]=</a:t>
            </a:r>
            <a:r>
              <a:rPr lang="en-US" sz="2100" i="1" dirty="0" err="1"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100" i="1" baseline="-25000" dirty="0" err="1">
                <a:latin typeface="Arial" charset="0"/>
                <a:ea typeface="ＭＳ Ｐゴシック" charset="0"/>
                <a:cs typeface="ＭＳ Ｐゴシック" charset="0"/>
              </a:rPr>
              <a:t>gap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*YY*Y[0][</a:t>
            </a:r>
            <a:r>
              <a:rPr lang="en-US" sz="2100" i="1" dirty="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-1] for 2&lt;=</a:t>
            </a:r>
            <a:r>
              <a:rPr lang="en-US" sz="2100" i="1" dirty="0" err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&lt;</a:t>
            </a:r>
            <a:r>
              <a:rPr lang="en-US" sz="2100" dirty="0" err="1">
                <a:latin typeface="Arial" charset="0"/>
                <a:ea typeface="ＭＳ Ｐゴシック" charset="0"/>
                <a:cs typeface="ＭＳ Ｐゴシック" charset="0"/>
              </a:rPr>
              <a:t>len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100" i="1" dirty="0">
                <a:latin typeface="Arial" charset="0"/>
                <a:ea typeface="ＭＳ Ｐゴシック" charset="0"/>
                <a:cs typeface="ＭＳ Ｐゴシック" charset="0"/>
              </a:rPr>
              <a:t>seq1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sz="21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T[0][</a:t>
            </a:r>
            <a:r>
              <a:rPr lang="en-US" sz="2100" i="1" dirty="0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100" dirty="0">
                <a:latin typeface="Arial" charset="0"/>
                <a:ea typeface="ＭＳ Ｐゴシック" charset="0"/>
                <a:cs typeface="ＭＳ Ｐゴシック" charset="0"/>
              </a:rPr>
              <a:t>]=</a:t>
            </a:r>
            <a:r>
              <a:rPr lang="ja-JP" altLang="en-US" sz="2100" dirty="0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sz="2100" dirty="0"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r>
              <a:rPr lang="ja-JP" altLang="en-US" sz="2100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100" dirty="0">
                <a:latin typeface="Arial" charset="0"/>
                <a:ea typeface="ＭＳ Ｐゴシック" charset="0"/>
                <a:cs typeface="ＭＳ Ｐゴシック" charset="0"/>
              </a:rPr>
              <a:t>, T[</a:t>
            </a:r>
            <a:r>
              <a:rPr lang="en-US" altLang="ja-JP" sz="2100" i="1" dirty="0" err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altLang="ja-JP" sz="2100" dirty="0">
                <a:latin typeface="Arial" charset="0"/>
                <a:ea typeface="ＭＳ Ｐゴシック" charset="0"/>
                <a:cs typeface="ＭＳ Ｐゴシック" charset="0"/>
              </a:rPr>
              <a:t>][0]=</a:t>
            </a:r>
            <a:r>
              <a:rPr lang="ja-JP" altLang="en-US" sz="2100" dirty="0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sz="2100" dirty="0">
                <a:latin typeface="Arial" charset="0"/>
                <a:ea typeface="ＭＳ Ｐゴシック" charset="0"/>
                <a:cs typeface="ＭＳ Ｐゴシック" charset="0"/>
              </a:rPr>
              <a:t>U</a:t>
            </a:r>
            <a:r>
              <a:rPr lang="ja-JP" altLang="en-US" sz="2100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endParaRPr lang="en-US" altLang="ja-JP" sz="21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Alignment HMM Viterbi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Recurrence: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For 1&lt;=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&lt;=len(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seq2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), 1&lt;=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&lt;=len(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seq1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1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3011" name="Object 4"/>
          <p:cNvGraphicFramePr>
            <a:graphicFrameLocks noChangeAspect="1"/>
          </p:cNvGraphicFramePr>
          <p:nvPr/>
        </p:nvGraphicFramePr>
        <p:xfrm>
          <a:off x="1219200" y="3657600"/>
          <a:ext cx="4125913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9" name="Equation" r:id="rId4" imgW="2159000" imgH="698500" progId="Equation.DSMT4">
                  <p:embed/>
                </p:oleObj>
              </mc:Choice>
              <mc:Fallback>
                <p:oleObj name="Equation" r:id="rId4" imgW="2159000" imgH="698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657600"/>
                        <a:ext cx="4125913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5"/>
          <p:cNvGraphicFramePr>
            <a:graphicFrameLocks noChangeAspect="1"/>
          </p:cNvGraphicFramePr>
          <p:nvPr/>
        </p:nvGraphicFramePr>
        <p:xfrm>
          <a:off x="1143000" y="5043488"/>
          <a:ext cx="4214813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0" name="Equation" r:id="rId6" imgW="2171700" imgH="698500" progId="Equation.DSMT4">
                  <p:embed/>
                </p:oleObj>
              </mc:Choice>
              <mc:Fallback>
                <p:oleObj name="Equation" r:id="rId6" imgW="2171700" imgH="698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043488"/>
                        <a:ext cx="4214813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6"/>
          <p:cNvGraphicFramePr>
            <a:graphicFrameLocks noChangeAspect="1"/>
          </p:cNvGraphicFramePr>
          <p:nvPr/>
        </p:nvGraphicFramePr>
        <p:xfrm>
          <a:off x="1222375" y="2057400"/>
          <a:ext cx="5102225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1" name="Equation" r:id="rId8" imgW="2870200" imgH="927100" progId="Equation.DSMT4">
                  <p:embed/>
                </p:oleObj>
              </mc:Choice>
              <mc:Fallback>
                <p:oleObj name="Equation" r:id="rId8" imgW="2870200" imgH="927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75" y="2057400"/>
                        <a:ext cx="5102225" cy="164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Alignment Viterbi HMM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Continued from previous slide…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		if(M[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 &gt;= X[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  AND M[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 &gt;= Y[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]) T[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]=</a:t>
            </a:r>
            <a:r>
              <a:rPr lang="ja-JP" altLang="en-US" sz="2100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sz="2100">
                <a:latin typeface="Arial" charset="0"/>
                <a:ea typeface="ＭＳ Ｐゴシック" charset="0"/>
                <a:cs typeface="ＭＳ Ｐゴシック" charset="0"/>
              </a:rPr>
              <a:t>D</a:t>
            </a:r>
            <a:r>
              <a:rPr lang="ja-JP" altLang="en-US" sz="210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endParaRPr lang="en-US" altLang="ja-JP" sz="21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		else if(X[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 &gt;= M[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  AND X[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]] &gt;= Y[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]) T[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]=</a:t>
            </a:r>
            <a:r>
              <a:rPr lang="ja-JP" altLang="en-US" sz="2100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sz="2100">
                <a:latin typeface="Arial" charset="0"/>
                <a:ea typeface="ＭＳ Ｐゴシック" charset="0"/>
                <a:cs typeface="ＭＳ Ｐゴシック" charset="0"/>
              </a:rPr>
              <a:t>U</a:t>
            </a:r>
            <a:r>
              <a:rPr lang="ja-JP" altLang="en-US" sz="210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endParaRPr lang="en-US" altLang="ja-JP" sz="21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 		else if(Y[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 &gt;= M[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  AND Y[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 &gt;= X[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]) T[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][</a:t>
            </a:r>
            <a:r>
              <a:rPr lang="en-US" sz="2100" i="1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100">
                <a:latin typeface="Arial" charset="0"/>
                <a:ea typeface="ＭＳ Ｐゴシック" charset="0"/>
                <a:cs typeface="ＭＳ Ｐゴシック" charset="0"/>
              </a:rPr>
              <a:t>]=</a:t>
            </a:r>
            <a:r>
              <a:rPr lang="ja-JP" altLang="en-US" sz="2100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sz="2100"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r>
              <a:rPr lang="ja-JP" altLang="en-US" sz="210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endParaRPr lang="en-US" altLang="ja-JP" sz="21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1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HMM forward probabilities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Consider the probability of all alignments of sequences X and Y under a given HMM.</a:t>
            </a: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Let M(i,j) be the sum of the probabilities of all alignments of X</a:t>
            </a:r>
            <a:r>
              <a:rPr lang="en-US" sz="2400" baseline="-25000">
                <a:latin typeface="Arial" charset="0"/>
                <a:ea typeface="ＭＳ Ｐゴシック" charset="0"/>
                <a:cs typeface="ＭＳ Ｐゴシック" charset="0"/>
              </a:rPr>
              <a:t>1...i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and Y</a:t>
            </a:r>
            <a:r>
              <a:rPr lang="en-US" sz="2400" baseline="-25000">
                <a:latin typeface="Arial" charset="0"/>
                <a:ea typeface="ＭＳ Ｐゴシック" charset="0"/>
                <a:cs typeface="ＭＳ Ｐゴシック" charset="0"/>
              </a:rPr>
              <a:t>1…j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that end in match or mismatch.</a:t>
            </a: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Then M(i,j) is given by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We calculate X(i,j) and Y(i,j) in the same way.</a:t>
            </a: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We call these forward probabilities: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f(i,j) = M(i,j)+X(i,j)+Y(i,j)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1295400" y="3429000"/>
          <a:ext cx="6096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9" name="Equation" r:id="rId3" imgW="2844800" imgH="711200" progId="Equation.DSMT4">
                  <p:embed/>
                </p:oleObj>
              </mc:Choice>
              <mc:Fallback>
                <p:oleObj name="Equation" r:id="rId3" imgW="2844800" imgH="71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429000"/>
                        <a:ext cx="60960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HMM backward probabilities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Similarly we can calculate backward probabilties M’(i,j). 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Define M’(i,j) as the sum of probabilities of all alignments of X</a:t>
            </a:r>
            <a:r>
              <a:rPr lang="en-US" sz="2400" baseline="-25000">
                <a:latin typeface="Arial" charset="0"/>
                <a:ea typeface="ＭＳ Ｐゴシック" charset="0"/>
                <a:cs typeface="ＭＳ Ｐゴシック" charset="0"/>
              </a:rPr>
              <a:t>i..m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and Y</a:t>
            </a:r>
            <a:r>
              <a:rPr lang="en-US" sz="2400" baseline="-25000">
                <a:latin typeface="Arial" charset="0"/>
                <a:ea typeface="ＭＳ Ｐゴシック" charset="0"/>
                <a:cs typeface="ＭＳ Ｐゴシック" charset="0"/>
              </a:rPr>
              <a:t>j..n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such that X</a:t>
            </a:r>
            <a:r>
              <a:rPr lang="en-US" sz="2400" baseline="-2500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and and Y</a:t>
            </a:r>
            <a:r>
              <a:rPr lang="en-US" sz="2400" baseline="-25000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 are aligned to each other.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The indices i and j start from m and n respectively and decrease</a:t>
            </a:r>
          </a:p>
          <a:p>
            <a:pPr eaLnBrk="1" hangingPunct="1"/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These are also called backward probabilities.</a:t>
            </a:r>
          </a:p>
          <a:p>
            <a:pPr lvl="1" eaLnBrk="1" hangingPunct="1"/>
            <a:r>
              <a:rPr lang="en-US" sz="2000">
                <a:latin typeface="Arial" charset="0"/>
                <a:ea typeface="ＭＳ Ｐゴシック" charset="0"/>
              </a:rPr>
              <a:t>B(i,j)=M’(i,j)+X’(i,j)+Y’(i,j)</a:t>
            </a:r>
          </a:p>
        </p:txBody>
      </p:sp>
      <p:graphicFrame>
        <p:nvGraphicFramePr>
          <p:cNvPr id="48131" name="Object 1"/>
          <p:cNvGraphicFramePr>
            <a:graphicFrameLocks noChangeAspect="1"/>
          </p:cNvGraphicFramePr>
          <p:nvPr/>
        </p:nvGraphicFramePr>
        <p:xfrm>
          <a:off x="1250950" y="3962400"/>
          <a:ext cx="625792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3" name="Equation" r:id="rId3" imgW="2921000" imgH="711200" progId="Equation.DSMT4">
                  <p:embed/>
                </p:oleObj>
              </mc:Choice>
              <mc:Fallback>
                <p:oleObj name="Equation" r:id="rId3" imgW="2921000" imgH="71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3962400"/>
                        <a:ext cx="6257925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Hidden Markov Models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Alphabet of symbols: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Set of states that emit symbols from the alphabet: 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Set of probabilities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State transition: 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Emission probabilities:</a:t>
            </a:r>
          </a:p>
        </p:txBody>
      </p:sp>
      <p:graphicFrame>
        <p:nvGraphicFramePr>
          <p:cNvPr id="16387" name="Object 4"/>
          <p:cNvGraphicFramePr>
            <a:graphicFrameLocks noChangeAspect="1"/>
          </p:cNvGraphicFramePr>
          <p:nvPr/>
        </p:nvGraphicFramePr>
        <p:xfrm>
          <a:off x="4953000" y="2070100"/>
          <a:ext cx="368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name="Equation" r:id="rId4" imgW="127000" imgH="127000" progId="Equation.3">
                  <p:embed/>
                </p:oleObj>
              </mc:Choice>
              <mc:Fallback>
                <p:oleObj name="Equation" r:id="rId4" imgW="127000" imgH="127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070100"/>
                        <a:ext cx="368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5"/>
          <p:cNvGraphicFramePr>
            <a:graphicFrameLocks noChangeAspect="1"/>
          </p:cNvGraphicFramePr>
          <p:nvPr/>
        </p:nvGraphicFramePr>
        <p:xfrm>
          <a:off x="4038600" y="4217988"/>
          <a:ext cx="342900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4" name="Equation" r:id="rId6" imgW="1206500" imgH="177800" progId="Equation.3">
                  <p:embed/>
                </p:oleObj>
              </mc:Choice>
              <mc:Fallback>
                <p:oleObj name="Equation" r:id="rId6" imgW="1206500" imgH="177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217988"/>
                        <a:ext cx="3429000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6"/>
          <p:cNvGraphicFramePr>
            <a:graphicFrameLocks noChangeAspect="1"/>
          </p:cNvGraphicFramePr>
          <p:nvPr/>
        </p:nvGraphicFramePr>
        <p:xfrm>
          <a:off x="1524000" y="5257800"/>
          <a:ext cx="49212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5" name="Equation" r:id="rId8" imgW="1917700" imgH="177800" progId="Equation.3">
                  <p:embed/>
                </p:oleObj>
              </mc:Choice>
              <mc:Fallback>
                <p:oleObj name="Equation" r:id="rId8" imgW="1917700" imgH="177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257800"/>
                        <a:ext cx="49212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7"/>
          <p:cNvGraphicFramePr>
            <a:graphicFrameLocks noChangeAspect="1"/>
          </p:cNvGraphicFramePr>
          <p:nvPr/>
        </p:nvGraphicFramePr>
        <p:xfrm>
          <a:off x="2857500" y="3124200"/>
          <a:ext cx="419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6" name="Equation" r:id="rId10" imgW="139700" imgH="152400" progId="Equation.3">
                  <p:embed/>
                </p:oleObj>
              </mc:Choice>
              <mc:Fallback>
                <p:oleObj name="Equation" r:id="rId10" imgW="139700" imgH="152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3124200"/>
                        <a:ext cx="4191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Baum Welch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do we calculate expected transition and emission probabilities?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Consider the fair-loaded die problem. What is the expected transition of fair (F) to loaded (L)?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To answer we have to count the number of times F transitions to L in all possible hidden sequences and multiply each by the probability of the hidden sequence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Baum Welch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For example suppose input is 116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There are 8 possible hidden sequences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is the probability of all hidden sequences where F transitions to L between first and second emission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What about second and third emission?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What about all consecutive positions?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What if we have more than one training sequence?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Baum Welch</a:t>
            </a:r>
          </a:p>
        </p:txBody>
      </p:sp>
      <p:pic>
        <p:nvPicPr>
          <p:cNvPr id="51202" name="Content Placeholder 3" descr="Screen Shot 2014-11-06 at 5.25.2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70" r="-2670"/>
          <a:stretch>
            <a:fillRect/>
          </a:stretch>
        </p:blipFill>
        <p:spPr>
          <a:xfrm>
            <a:off x="762000" y="2278063"/>
            <a:ext cx="7772400" cy="1303337"/>
          </a:xfrm>
        </p:spPr>
      </p:pic>
      <p:sp>
        <p:nvSpPr>
          <p:cNvPr id="51203" name="TextBox 4"/>
          <p:cNvSpPr txBox="1">
            <a:spLocks noChangeArrowheads="1"/>
          </p:cNvSpPr>
          <p:nvPr/>
        </p:nvSpPr>
        <p:spPr bwMode="auto">
          <a:xfrm>
            <a:off x="914400" y="1524000"/>
            <a:ext cx="71294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General formula for expected number of transitions</a:t>
            </a:r>
          </a:p>
          <a:p>
            <a:r>
              <a:rPr lang="en-US"/>
              <a:t>from state k to l.</a:t>
            </a:r>
          </a:p>
        </p:txBody>
      </p:sp>
      <p:sp>
        <p:nvSpPr>
          <p:cNvPr id="51204" name="TextBox 5"/>
          <p:cNvSpPr txBox="1">
            <a:spLocks noChangeArrowheads="1"/>
          </p:cNvSpPr>
          <p:nvPr/>
        </p:nvSpPr>
        <p:spPr bwMode="auto">
          <a:xfrm>
            <a:off x="914400" y="4122738"/>
            <a:ext cx="70961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General formula for expected number of emissions</a:t>
            </a:r>
          </a:p>
          <a:p>
            <a:r>
              <a:rPr lang="en-US"/>
              <a:t>of b from state k.</a:t>
            </a:r>
          </a:p>
        </p:txBody>
      </p:sp>
      <p:pic>
        <p:nvPicPr>
          <p:cNvPr id="51205" name="Picture 6" descr="Screen Shot 2014-11-06 at 5.33.4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876800"/>
            <a:ext cx="53895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6" name="TextBox 1"/>
          <p:cNvSpPr txBox="1">
            <a:spLocks noChangeArrowheads="1"/>
          </p:cNvSpPr>
          <p:nvPr/>
        </p:nvSpPr>
        <p:spPr bwMode="auto">
          <a:xfrm>
            <a:off x="6096000" y="632460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i="1"/>
              <a:t>Equations from Durbin et. al., 1998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Baum Welch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Initialize random values for all parameters</a:t>
            </a:r>
          </a:p>
          <a:p>
            <a:pPr marL="514350" indent="-514350">
              <a:buFontTx/>
              <a:buAutoNum type="arabicPeriod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Calculate forward and backward probabilities</a:t>
            </a:r>
          </a:p>
          <a:p>
            <a:pPr marL="514350" indent="-514350">
              <a:buFontTx/>
              <a:buAutoNum type="arabicPeriod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Calculate new model parameters</a:t>
            </a:r>
          </a:p>
          <a:p>
            <a:pPr marL="514350" indent="-514350">
              <a:buFontTx/>
              <a:buAutoNum type="arabicPeriod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Did the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probabilities change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by more than 0.001? If yes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goto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step 2. Otherwise stop.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Profile HMMs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Used for classifying proteins and RNAs into their families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PFAM and RFAM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General idea: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+mn-ea"/>
              </a:rPr>
              <a:t>C</a:t>
            </a:r>
            <a:r>
              <a:rPr lang="en-US" dirty="0" smtClean="0">
                <a:ea typeface="+mn-ea"/>
              </a:rPr>
              <a:t>reate profile of multiple sequence alignments of families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Assign protein to family with highest alignment score normalized by length (according to HMM or otherwise)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5786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Loaded die problem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914400" y="2117725"/>
          <a:ext cx="41148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Equation" r:id="rId4" imgW="1752600" imgH="165100" progId="Equation.3">
                  <p:embed/>
                </p:oleObj>
              </mc:Choice>
              <mc:Fallback>
                <p:oleObj name="Equation" r:id="rId4" imgW="1752600" imgH="165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117725"/>
                        <a:ext cx="41148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5"/>
          <p:cNvGraphicFramePr>
            <a:graphicFrameLocks noChangeAspect="1"/>
          </p:cNvGraphicFramePr>
          <p:nvPr/>
        </p:nvGraphicFramePr>
        <p:xfrm>
          <a:off x="914400" y="2632075"/>
          <a:ext cx="56388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Equation" r:id="rId6" imgW="2438400" imgH="406400" progId="Equation.3">
                  <p:embed/>
                </p:oleObj>
              </mc:Choice>
              <mc:Fallback>
                <p:oleObj name="Equation" r:id="rId6" imgW="2438400" imgH="40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32075"/>
                        <a:ext cx="56388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6"/>
          <p:cNvGraphicFramePr>
            <a:graphicFrameLocks noChangeAspect="1"/>
          </p:cNvGraphicFramePr>
          <p:nvPr/>
        </p:nvGraphicFramePr>
        <p:xfrm>
          <a:off x="914400" y="3724275"/>
          <a:ext cx="33210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Equation" r:id="rId8" imgW="1460500" imgH="406400" progId="Equation.3">
                  <p:embed/>
                </p:oleObj>
              </mc:Choice>
              <mc:Fallback>
                <p:oleObj name="Equation" r:id="rId8" imgW="1460500" imgH="406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24275"/>
                        <a:ext cx="332105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Loaded die automata</a:t>
            </a:r>
          </a:p>
        </p:txBody>
      </p:sp>
      <p:sp>
        <p:nvSpPr>
          <p:cNvPr id="20482" name="Oval 4"/>
          <p:cNvSpPr>
            <a:spLocks noChangeArrowheads="1"/>
          </p:cNvSpPr>
          <p:nvPr/>
        </p:nvSpPr>
        <p:spPr bwMode="auto">
          <a:xfrm>
            <a:off x="1828800" y="3581400"/>
            <a:ext cx="1295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483" name="Oval 5"/>
          <p:cNvSpPr>
            <a:spLocks noChangeArrowheads="1"/>
          </p:cNvSpPr>
          <p:nvPr/>
        </p:nvSpPr>
        <p:spPr bwMode="auto">
          <a:xfrm>
            <a:off x="5257800" y="3581400"/>
            <a:ext cx="1295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484" name="Freeform 12"/>
          <p:cNvSpPr>
            <a:spLocks/>
          </p:cNvSpPr>
          <p:nvPr/>
        </p:nvSpPr>
        <p:spPr bwMode="auto">
          <a:xfrm>
            <a:off x="2819400" y="2971800"/>
            <a:ext cx="2743200" cy="685800"/>
          </a:xfrm>
          <a:custGeom>
            <a:avLst/>
            <a:gdLst>
              <a:gd name="T0" fmla="*/ 0 w 1728"/>
              <a:gd name="T1" fmla="*/ 2147483647 h 336"/>
              <a:gd name="T2" fmla="*/ 2147483647 w 1728"/>
              <a:gd name="T3" fmla="*/ 0 h 336"/>
              <a:gd name="T4" fmla="*/ 2147483647 w 1728"/>
              <a:gd name="T5" fmla="*/ 2147483647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28" h="336">
                <a:moveTo>
                  <a:pt x="0" y="336"/>
                </a:moveTo>
                <a:cubicBezTo>
                  <a:pt x="288" y="168"/>
                  <a:pt x="576" y="0"/>
                  <a:pt x="864" y="0"/>
                </a:cubicBezTo>
                <a:cubicBezTo>
                  <a:pt x="1152" y="0"/>
                  <a:pt x="1440" y="168"/>
                  <a:pt x="1728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2297113" y="3629025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F</a:t>
            </a:r>
          </a:p>
        </p:txBody>
      </p:sp>
      <p:sp>
        <p:nvSpPr>
          <p:cNvPr id="20486" name="Text Box 14"/>
          <p:cNvSpPr txBox="1">
            <a:spLocks noChangeArrowheads="1"/>
          </p:cNvSpPr>
          <p:nvPr/>
        </p:nvSpPr>
        <p:spPr bwMode="auto">
          <a:xfrm>
            <a:off x="5715000" y="3657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L</a:t>
            </a:r>
          </a:p>
        </p:txBody>
      </p:sp>
      <p:sp>
        <p:nvSpPr>
          <p:cNvPr id="20487" name="Text Box 15"/>
          <p:cNvSpPr txBox="1">
            <a:spLocks noChangeArrowheads="1"/>
          </p:cNvSpPr>
          <p:nvPr/>
        </p:nvSpPr>
        <p:spPr bwMode="auto">
          <a:xfrm>
            <a:off x="3946525" y="2943225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a</a:t>
            </a:r>
            <a:r>
              <a:rPr lang="en-US" baseline="-25000"/>
              <a:t>FL</a:t>
            </a:r>
            <a:endParaRPr lang="en-US"/>
          </a:p>
        </p:txBody>
      </p:sp>
      <p:sp>
        <p:nvSpPr>
          <p:cNvPr id="20488" name="Freeform 16"/>
          <p:cNvSpPr>
            <a:spLocks/>
          </p:cNvSpPr>
          <p:nvPr/>
        </p:nvSpPr>
        <p:spPr bwMode="auto">
          <a:xfrm>
            <a:off x="2971800" y="4648200"/>
            <a:ext cx="2590800" cy="558800"/>
          </a:xfrm>
          <a:custGeom>
            <a:avLst/>
            <a:gdLst>
              <a:gd name="T0" fmla="*/ 2147483647 w 1632"/>
              <a:gd name="T1" fmla="*/ 2147483647 h 352"/>
              <a:gd name="T2" fmla="*/ 2147483647 w 1632"/>
              <a:gd name="T3" fmla="*/ 2147483647 h 352"/>
              <a:gd name="T4" fmla="*/ 0 w 1632"/>
              <a:gd name="T5" fmla="*/ 0 h 3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352">
                <a:moveTo>
                  <a:pt x="1632" y="96"/>
                </a:moveTo>
                <a:cubicBezTo>
                  <a:pt x="1384" y="224"/>
                  <a:pt x="1136" y="352"/>
                  <a:pt x="864" y="336"/>
                </a:cubicBezTo>
                <a:cubicBezTo>
                  <a:pt x="592" y="320"/>
                  <a:pt x="296" y="16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Text Box 19"/>
          <p:cNvSpPr txBox="1">
            <a:spLocks noChangeArrowheads="1"/>
          </p:cNvSpPr>
          <p:nvPr/>
        </p:nvSpPr>
        <p:spPr bwMode="auto">
          <a:xfrm>
            <a:off x="4057650" y="4724400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a</a:t>
            </a:r>
            <a:r>
              <a:rPr lang="en-US" baseline="-25000"/>
              <a:t>LF</a:t>
            </a:r>
            <a:endParaRPr lang="en-US"/>
          </a:p>
        </p:txBody>
      </p:sp>
      <p:sp>
        <p:nvSpPr>
          <p:cNvPr id="20490" name="Text Box 20"/>
          <p:cNvSpPr txBox="1">
            <a:spLocks noChangeArrowheads="1"/>
          </p:cNvSpPr>
          <p:nvPr/>
        </p:nvSpPr>
        <p:spPr bwMode="auto">
          <a:xfrm>
            <a:off x="2160588" y="4267200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e</a:t>
            </a:r>
            <a:r>
              <a:rPr lang="en-US" baseline="-25000"/>
              <a:t>F(i)</a:t>
            </a:r>
            <a:endParaRPr lang="en-US"/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5638800" y="4267200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e</a:t>
            </a:r>
            <a:r>
              <a:rPr lang="en-US" baseline="-25000"/>
              <a:t>L(i)</a:t>
            </a:r>
            <a:endParaRPr lang="en-US"/>
          </a:p>
        </p:txBody>
      </p:sp>
      <p:sp>
        <p:nvSpPr>
          <p:cNvPr id="20492" name="Freeform 23"/>
          <p:cNvSpPr>
            <a:spLocks/>
          </p:cNvSpPr>
          <p:nvPr/>
        </p:nvSpPr>
        <p:spPr bwMode="auto">
          <a:xfrm>
            <a:off x="685800" y="3733800"/>
            <a:ext cx="1206500" cy="1117600"/>
          </a:xfrm>
          <a:custGeom>
            <a:avLst/>
            <a:gdLst>
              <a:gd name="T0" fmla="*/ 2147483647 w 760"/>
              <a:gd name="T1" fmla="*/ 2147483647 h 704"/>
              <a:gd name="T2" fmla="*/ 2147483647 w 760"/>
              <a:gd name="T3" fmla="*/ 2147483647 h 704"/>
              <a:gd name="T4" fmla="*/ 2147483647 w 760"/>
              <a:gd name="T5" fmla="*/ 2147483647 h 704"/>
              <a:gd name="T6" fmla="*/ 2147483647 w 760"/>
              <a:gd name="T7" fmla="*/ 2147483647 h 704"/>
              <a:gd name="T8" fmla="*/ 2147483647 w 760"/>
              <a:gd name="T9" fmla="*/ 2147483647 h 704"/>
              <a:gd name="T10" fmla="*/ 2147483647 w 760"/>
              <a:gd name="T11" fmla="*/ 2147483647 h 7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60" h="704">
                <a:moveTo>
                  <a:pt x="760" y="504"/>
                </a:moveTo>
                <a:cubicBezTo>
                  <a:pt x="652" y="604"/>
                  <a:pt x="544" y="704"/>
                  <a:pt x="424" y="696"/>
                </a:cubicBezTo>
                <a:cubicBezTo>
                  <a:pt x="304" y="688"/>
                  <a:pt x="80" y="560"/>
                  <a:pt x="40" y="456"/>
                </a:cubicBezTo>
                <a:cubicBezTo>
                  <a:pt x="0" y="352"/>
                  <a:pt x="104" y="144"/>
                  <a:pt x="184" y="72"/>
                </a:cubicBezTo>
                <a:cubicBezTo>
                  <a:pt x="264" y="0"/>
                  <a:pt x="432" y="16"/>
                  <a:pt x="520" y="24"/>
                </a:cubicBezTo>
                <a:cubicBezTo>
                  <a:pt x="608" y="32"/>
                  <a:pt x="660" y="76"/>
                  <a:pt x="712" y="1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Text Box 24"/>
          <p:cNvSpPr txBox="1">
            <a:spLocks noChangeArrowheads="1"/>
          </p:cNvSpPr>
          <p:nvPr/>
        </p:nvSpPr>
        <p:spPr bwMode="auto">
          <a:xfrm>
            <a:off x="769938" y="3962400"/>
            <a:ext cx="601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a</a:t>
            </a:r>
            <a:r>
              <a:rPr lang="en-US" baseline="-25000"/>
              <a:t>FF</a:t>
            </a:r>
            <a:endParaRPr lang="en-US"/>
          </a:p>
        </p:txBody>
      </p:sp>
      <p:sp>
        <p:nvSpPr>
          <p:cNvPr id="20494" name="Freeform 25"/>
          <p:cNvSpPr>
            <a:spLocks/>
          </p:cNvSpPr>
          <p:nvPr/>
        </p:nvSpPr>
        <p:spPr bwMode="auto">
          <a:xfrm>
            <a:off x="6400800" y="3568700"/>
            <a:ext cx="1371600" cy="1320800"/>
          </a:xfrm>
          <a:custGeom>
            <a:avLst/>
            <a:gdLst>
              <a:gd name="T0" fmla="*/ 0 w 864"/>
              <a:gd name="T1" fmla="*/ 2147483647 h 832"/>
              <a:gd name="T2" fmla="*/ 2147483647 w 864"/>
              <a:gd name="T3" fmla="*/ 2147483647 h 832"/>
              <a:gd name="T4" fmla="*/ 2147483647 w 864"/>
              <a:gd name="T5" fmla="*/ 2147483647 h 832"/>
              <a:gd name="T6" fmla="*/ 2147483647 w 864"/>
              <a:gd name="T7" fmla="*/ 2147483647 h 832"/>
              <a:gd name="T8" fmla="*/ 2147483647 w 864"/>
              <a:gd name="T9" fmla="*/ 2147483647 h 832"/>
              <a:gd name="T10" fmla="*/ 2147483647 w 864"/>
              <a:gd name="T11" fmla="*/ 2147483647 h 8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64" h="832">
                <a:moveTo>
                  <a:pt x="0" y="152"/>
                </a:moveTo>
                <a:cubicBezTo>
                  <a:pt x="128" y="76"/>
                  <a:pt x="256" y="0"/>
                  <a:pt x="384" y="8"/>
                </a:cubicBezTo>
                <a:cubicBezTo>
                  <a:pt x="512" y="16"/>
                  <a:pt x="696" y="96"/>
                  <a:pt x="768" y="200"/>
                </a:cubicBezTo>
                <a:cubicBezTo>
                  <a:pt x="840" y="304"/>
                  <a:pt x="864" y="528"/>
                  <a:pt x="816" y="632"/>
                </a:cubicBezTo>
                <a:cubicBezTo>
                  <a:pt x="768" y="736"/>
                  <a:pt x="608" y="816"/>
                  <a:pt x="480" y="824"/>
                </a:cubicBezTo>
                <a:cubicBezTo>
                  <a:pt x="352" y="832"/>
                  <a:pt x="200" y="756"/>
                  <a:pt x="48" y="6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Text Box 26"/>
          <p:cNvSpPr txBox="1">
            <a:spLocks noChangeArrowheads="1"/>
          </p:cNvSpPr>
          <p:nvPr/>
        </p:nvSpPr>
        <p:spPr bwMode="auto">
          <a:xfrm>
            <a:off x="7192963" y="3962400"/>
            <a:ext cx="579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a</a:t>
            </a:r>
            <a:r>
              <a:rPr lang="en-US" baseline="-25000"/>
              <a:t>LL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Loaded die problem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Consider the following rolls:</a:t>
            </a:r>
          </a:p>
          <a:p>
            <a:pPr eaLnBrk="1" hangingPunct="1">
              <a:buFontTx/>
              <a:buNone/>
            </a:pP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Observed    : 		21665261</a:t>
            </a:r>
          </a:p>
          <a:p>
            <a:pPr eaLnBrk="1" hangingPunct="1">
              <a:buFontTx/>
              <a:buNone/>
            </a:pP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Underlying die   :	FFLLFLLF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is the probability that the underlying path generated the observed sequence?</a:t>
            </a:r>
          </a:p>
        </p:txBody>
      </p:sp>
      <p:graphicFrame>
        <p:nvGraphicFramePr>
          <p:cNvPr id="22531" name="Object 4"/>
          <p:cNvGraphicFramePr>
            <a:graphicFrameLocks noChangeAspect="1"/>
          </p:cNvGraphicFramePr>
          <p:nvPr/>
        </p:nvGraphicFramePr>
        <p:xfrm>
          <a:off x="609600" y="5257800"/>
          <a:ext cx="50292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Equation" r:id="rId4" imgW="2032000" imgH="431800" progId="Equation.3">
                  <p:embed/>
                </p:oleObj>
              </mc:Choice>
              <mc:Fallback>
                <p:oleObj name="Equation" r:id="rId4" imgW="20320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257800"/>
                        <a:ext cx="5029200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5"/>
          <p:cNvGraphicFramePr>
            <a:graphicFrameLocks noChangeAspect="1"/>
          </p:cNvGraphicFramePr>
          <p:nvPr/>
        </p:nvGraphicFramePr>
        <p:xfrm>
          <a:off x="2971800" y="2628900"/>
          <a:ext cx="762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8" name="Equation" r:id="rId6" imgW="254000" imgH="152400" progId="Equation.3">
                  <p:embed/>
                </p:oleObj>
              </mc:Choice>
              <mc:Fallback>
                <p:oleObj name="Equation" r:id="rId6" imgW="254000" imgH="15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628900"/>
                        <a:ext cx="762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6"/>
          <p:cNvGraphicFramePr>
            <a:graphicFrameLocks noChangeAspect="1"/>
          </p:cNvGraphicFramePr>
          <p:nvPr/>
        </p:nvGraphicFramePr>
        <p:xfrm>
          <a:off x="4292600" y="3260725"/>
          <a:ext cx="6604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9" name="Equation" r:id="rId8" imgW="254000" imgH="152400" progId="Equation.3">
                  <p:embed/>
                </p:oleObj>
              </mc:Choice>
              <mc:Fallback>
                <p:oleObj name="Equation" r:id="rId8" imgW="254000" imgH="15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600" y="3260725"/>
                        <a:ext cx="6604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7"/>
          <p:cNvGraphicFramePr>
            <a:graphicFrameLocks noChangeAspect="1"/>
          </p:cNvGraphicFramePr>
          <p:nvPr/>
        </p:nvGraphicFramePr>
        <p:xfrm>
          <a:off x="6470650" y="5175250"/>
          <a:ext cx="16827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0" name="Equation" r:id="rId10" imgW="685800" imgH="406400" progId="Equation.3">
                  <p:embed/>
                </p:oleObj>
              </mc:Choice>
              <mc:Fallback>
                <p:oleObj name="Equation" r:id="rId10" imgW="685800" imgH="406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0650" y="5175250"/>
                        <a:ext cx="168275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HMM computational problems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6409" name="Group 25"/>
          <p:cNvGraphicFramePr>
            <a:graphicFrameLocks noGrp="1"/>
          </p:cNvGraphicFramePr>
          <p:nvPr/>
        </p:nvGraphicFramePr>
        <p:xfrm>
          <a:off x="1066800" y="2057400"/>
          <a:ext cx="6858000" cy="4064001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Hidden sequence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known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Hidden sequence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unknown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Transition and emission probabilities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known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Model fully specified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Viterbi to determine optimal hidden sequence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Transition and emission probabilities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unknown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Maximum likelihood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Expected maximization and also known as Baum-Welch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Probabilities unknown but hidden sequence known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800" i="1" baseline="-25000">
                <a:latin typeface="Arial" charset="0"/>
                <a:ea typeface="ＭＳ Ｐゴシック" charset="0"/>
                <a:cs typeface="ＭＳ Ｐゴシック" charset="0"/>
              </a:rPr>
              <a:t>kl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: number of transitions from state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k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to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r>
              <a:rPr lang="en-US" sz="2800" i="1" baseline="-25000">
                <a:latin typeface="Arial" charset="0"/>
                <a:ea typeface="ＭＳ Ｐゴシック" charset="0"/>
                <a:cs typeface="ＭＳ Ｐゴシック" charset="0"/>
              </a:rPr>
              <a:t>k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(b)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: number of times state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k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emits symbol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6627" name="Object 4"/>
          <p:cNvGraphicFramePr>
            <a:graphicFrameLocks noChangeAspect="1"/>
          </p:cNvGraphicFramePr>
          <p:nvPr/>
        </p:nvGraphicFramePr>
        <p:xfrm>
          <a:off x="3035300" y="3257550"/>
          <a:ext cx="33655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Equation" r:id="rId4" imgW="1244600" imgH="965200" progId="Equation.3">
                  <p:embed/>
                </p:oleObj>
              </mc:Choice>
              <mc:Fallback>
                <p:oleObj name="Equation" r:id="rId4" imgW="1244600" imgH="965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300" y="3257550"/>
                        <a:ext cx="33655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Probabilities known but hidden sequence unknown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Problem: Given an HMM and a sequence of rolls, find the most probably underlying generating path.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Let                 be the sequence of rolls.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Let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i="1" baseline="-25000"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(i)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denote the probability of the most probable path of                 that ends in state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. (Define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i="1" baseline="-25000"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(i)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similarly.)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8675" name="Object 4"/>
          <p:cNvGraphicFramePr>
            <a:graphicFrameLocks noChangeAspect="1"/>
          </p:cNvGraphicFramePr>
          <p:nvPr/>
        </p:nvGraphicFramePr>
        <p:xfrm>
          <a:off x="1841500" y="3403600"/>
          <a:ext cx="1587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Equation" r:id="rId4" imgW="584200" imgH="177800" progId="Equation.3">
                  <p:embed/>
                </p:oleObj>
              </mc:Choice>
              <mc:Fallback>
                <p:oleObj name="Equation" r:id="rId4" imgW="584200" imgH="17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3403600"/>
                        <a:ext cx="15875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6"/>
          <p:cNvGraphicFramePr>
            <a:graphicFrameLocks noChangeAspect="1"/>
          </p:cNvGraphicFramePr>
          <p:nvPr/>
        </p:nvGraphicFramePr>
        <p:xfrm>
          <a:off x="5186363" y="4394200"/>
          <a:ext cx="15192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Equation" r:id="rId6" imgW="558800" imgH="177800" progId="Equation.3">
                  <p:embed/>
                </p:oleObj>
              </mc:Choice>
              <mc:Fallback>
                <p:oleObj name="Equation" r:id="rId6" imgW="558800" imgH="177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6363" y="4394200"/>
                        <a:ext cx="15192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Probabilities known but hidden sequence unknown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Initialize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eaLnBrk="1" hangingPunct="1"/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Recurrence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800" i="1" dirty="0">
                <a:latin typeface="Arial" charset="0"/>
                <a:ea typeface="ＭＳ Ｐゴシック" charset="0"/>
                <a:cs typeface="ＭＳ Ｐゴシック" charset="0"/>
              </a:rPr>
              <a:t>for </a:t>
            </a:r>
            <a:r>
              <a:rPr lang="en-US" sz="2800" i="1" dirty="0" err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800" i="1" dirty="0">
                <a:latin typeface="Arial" charset="0"/>
                <a:ea typeface="ＭＳ Ｐゴシック" charset="0"/>
                <a:cs typeface="ＭＳ Ｐゴシック" charset="0"/>
              </a:rPr>
              <a:t>=0..n-</a:t>
            </a:r>
            <a:r>
              <a:rPr lang="en-US" sz="2800" i="1" dirty="0" smtClean="0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  <a:p>
            <a:pPr eaLnBrk="1" hangingPunct="1"/>
            <a:endParaRPr lang="en-US" sz="2800" i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800" i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800" i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800" i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800" i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We do </a:t>
            </a:r>
            <a:r>
              <a:rPr lang="en-US" sz="2800" dirty="0" err="1" smtClean="0">
                <a:latin typeface="Arial" charset="0"/>
                <a:ea typeface="ＭＳ Ｐゴシック" charset="0"/>
                <a:cs typeface="ＭＳ Ｐゴシック" charset="0"/>
              </a:rPr>
              <a:t>traceback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 like in Needleman-</a:t>
            </a:r>
            <a:r>
              <a:rPr lang="en-US" sz="2800" dirty="0" err="1" smtClean="0">
                <a:latin typeface="Arial" charset="0"/>
                <a:ea typeface="ＭＳ Ｐゴシック" charset="0"/>
                <a:cs typeface="ＭＳ Ｐゴシック" charset="0"/>
              </a:rPr>
              <a:t>Wunsch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 eaLnBrk="1" hangingPunct="1"/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Remember the array where the max came from</a:t>
            </a:r>
          </a:p>
          <a:p>
            <a:pPr lvl="1" eaLnBrk="1" hangingPunct="1"/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555879"/>
              </p:ext>
            </p:extLst>
          </p:nvPr>
        </p:nvGraphicFramePr>
        <p:xfrm>
          <a:off x="1143000" y="2720722"/>
          <a:ext cx="4113212" cy="1470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3" name="Equation" r:id="rId4" imgW="2235200" imgH="800100" progId="Equation.DSMT4">
                  <p:embed/>
                </p:oleObj>
              </mc:Choice>
              <mc:Fallback>
                <p:oleObj name="Equation" r:id="rId4" imgW="2235200" imgH="800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720722"/>
                        <a:ext cx="4113212" cy="14702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716496"/>
              </p:ext>
            </p:extLst>
          </p:nvPr>
        </p:nvGraphicFramePr>
        <p:xfrm>
          <a:off x="2590800" y="1897062"/>
          <a:ext cx="45720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4" name="Equation" r:id="rId6" imgW="1993900" imgH="203200" progId="Equation.3">
                  <p:embed/>
                </p:oleObj>
              </mc:Choice>
              <mc:Fallback>
                <p:oleObj name="Equation" r:id="rId6" imgW="19939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897062"/>
                        <a:ext cx="45720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100091"/>
              </p:ext>
            </p:extLst>
          </p:nvPr>
        </p:nvGraphicFramePr>
        <p:xfrm>
          <a:off x="1066800" y="4114800"/>
          <a:ext cx="4203700" cy="1494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5" name="Equation" r:id="rId8" imgW="2247900" imgH="800100" progId="Equation.DSMT4">
                  <p:embed/>
                </p:oleObj>
              </mc:Choice>
              <mc:Fallback>
                <p:oleObj name="Equation" r:id="rId8" imgW="2247900" imgH="800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14800"/>
                        <a:ext cx="4203700" cy="14941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1372</Words>
  <Application>Microsoft Macintosh PowerPoint</Application>
  <PresentationFormat>On-screen Show (4:3)</PresentationFormat>
  <Paragraphs>172</Paragraphs>
  <Slides>24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Blank Presentation</vt:lpstr>
      <vt:lpstr>Equation</vt:lpstr>
      <vt:lpstr>Hidden Markov Models</vt:lpstr>
      <vt:lpstr>Hidden Markov Models</vt:lpstr>
      <vt:lpstr>Loaded die problem</vt:lpstr>
      <vt:lpstr>Loaded die automata</vt:lpstr>
      <vt:lpstr>Loaded die problem</vt:lpstr>
      <vt:lpstr>HMM computational problems</vt:lpstr>
      <vt:lpstr>Probabilities unknown but hidden sequence known</vt:lpstr>
      <vt:lpstr>Probabilities known but hidden sequence unknown</vt:lpstr>
      <vt:lpstr>Probabilities known but hidden sequence unknown</vt:lpstr>
      <vt:lpstr>Probabilities and hidden sequence unknown</vt:lpstr>
      <vt:lpstr>Sequence alignment</vt:lpstr>
      <vt:lpstr>Alignment HMM</vt:lpstr>
      <vt:lpstr>Alignment HMM</vt:lpstr>
      <vt:lpstr>Alignment HMM Viterbi</vt:lpstr>
      <vt:lpstr>Alignment HMM Viterbi</vt:lpstr>
      <vt:lpstr>Alignment HMM Viterbi</vt:lpstr>
      <vt:lpstr>Alignment Viterbi HMM</vt:lpstr>
      <vt:lpstr>HMM forward probabilities</vt:lpstr>
      <vt:lpstr>HMM backward probabilities</vt:lpstr>
      <vt:lpstr>Baum Welch</vt:lpstr>
      <vt:lpstr>Baum Welch</vt:lpstr>
      <vt:lpstr>Baum Welch</vt:lpstr>
      <vt:lpstr>Baum Welch</vt:lpstr>
      <vt:lpstr>Profile HMMs</vt:lpstr>
    </vt:vector>
  </TitlesOfParts>
  <Company>Usman Roshan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Hidden Markov Models</dc:title>
  <dc:creator>Usman Roshan</dc:creator>
  <cp:lastModifiedBy>Usman Roshan</cp:lastModifiedBy>
  <cp:revision>138</cp:revision>
  <dcterms:created xsi:type="dcterms:W3CDTF">2007-11-06T17:39:13Z</dcterms:created>
  <dcterms:modified xsi:type="dcterms:W3CDTF">2018-11-05T23:51:57Z</dcterms:modified>
</cp:coreProperties>
</file>