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032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C3FF-EE7E-2540-88A3-1C66C2656438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8BC9-4378-DE4C-8046-82406202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5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C3FF-EE7E-2540-88A3-1C66C2656438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8BC9-4378-DE4C-8046-82406202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4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C3FF-EE7E-2540-88A3-1C66C2656438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8BC9-4378-DE4C-8046-82406202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1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C3FF-EE7E-2540-88A3-1C66C2656438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8BC9-4378-DE4C-8046-82406202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7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C3FF-EE7E-2540-88A3-1C66C2656438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8BC9-4378-DE4C-8046-82406202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4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C3FF-EE7E-2540-88A3-1C66C2656438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8BC9-4378-DE4C-8046-82406202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1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C3FF-EE7E-2540-88A3-1C66C2656438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8BC9-4378-DE4C-8046-82406202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8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C3FF-EE7E-2540-88A3-1C66C2656438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8BC9-4378-DE4C-8046-82406202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86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C3FF-EE7E-2540-88A3-1C66C2656438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8BC9-4378-DE4C-8046-82406202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1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C3FF-EE7E-2540-88A3-1C66C2656438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8BC9-4378-DE4C-8046-82406202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8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3C3FF-EE7E-2540-88A3-1C66C2656438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8BC9-4378-DE4C-8046-82406202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8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3C3FF-EE7E-2540-88A3-1C66C2656438}" type="datetimeFigureOut">
              <a:rPr lang="en-US" smtClean="0"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08BC9-4378-DE4C-8046-82406202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4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enome.cshlp.org/content/early/2014/10/01/gr.174920.114.abstrac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Genome alignment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072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on simulated data</a:t>
            </a:r>
            <a:endParaRPr lang="en-US" dirty="0"/>
          </a:p>
        </p:txBody>
      </p:sp>
      <p:sp>
        <p:nvSpPr>
          <p:cNvPr id="4" name="Text Box 12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862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91421" rIns="91421" bIns="91421">
            <a:spAutoFit/>
          </a:bodyPr>
          <a:lstStyle>
            <a:lvl1pPr eaLnBrk="0" hangingPunct="0"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marL="0" indent="0" algn="just" eaLnBrk="1" hangingPunct="1">
              <a:buNone/>
            </a:pPr>
            <a:r>
              <a:rPr lang="en-US" sz="1600" dirty="0" smtClean="0"/>
              <a:t>Method</a:t>
            </a:r>
            <a:r>
              <a:rPr lang="en-US" sz="1600" dirty="0"/>
              <a:t>			Average F-score		       Average </a:t>
            </a:r>
          </a:p>
          <a:p>
            <a:pPr marL="0" indent="0" algn="just" eaLnBrk="1" hangingPunct="1">
              <a:buNone/>
            </a:pPr>
            <a:r>
              <a:rPr lang="en-US" sz="1600" dirty="0"/>
              <a:t>				</a:t>
            </a:r>
            <a:r>
              <a:rPr lang="en-US" sz="1600" dirty="0" smtClean="0"/>
              <a:t>across </a:t>
            </a:r>
            <a:r>
              <a:rPr lang="en-US" sz="1600" dirty="0"/>
              <a:t>26 datasets             runtime (</a:t>
            </a:r>
            <a:r>
              <a:rPr lang="en-US" sz="1600" dirty="0" err="1"/>
              <a:t>mins</a:t>
            </a:r>
            <a:r>
              <a:rPr lang="en-US" sz="1600" dirty="0"/>
              <a:t>)</a:t>
            </a:r>
          </a:p>
          <a:p>
            <a:pPr marL="0" indent="0" algn="just" eaLnBrk="1" hangingPunct="1">
              <a:buNone/>
            </a:pPr>
            <a:r>
              <a:rPr lang="en-US" sz="1600" dirty="0"/>
              <a:t>LASTZ                 </a:t>
            </a:r>
            <a:r>
              <a:rPr lang="en-US" sz="1600" dirty="0" smtClean="0"/>
              <a:t>	0.1013                                44</a:t>
            </a:r>
            <a:endParaRPr lang="en-US" sz="1600" dirty="0"/>
          </a:p>
          <a:p>
            <a:pPr marL="0" indent="0" algn="just" eaLnBrk="1" hangingPunct="1">
              <a:buNone/>
            </a:pPr>
            <a:r>
              <a:rPr lang="en-US" sz="1600" dirty="0"/>
              <a:t>PECAN               </a:t>
            </a:r>
            <a:r>
              <a:rPr lang="en-US" sz="1600" dirty="0" smtClean="0"/>
              <a:t>	 0.1329                               253</a:t>
            </a:r>
            <a:endParaRPr lang="en-US" sz="1600" dirty="0"/>
          </a:p>
          <a:p>
            <a:pPr marL="0" indent="0" algn="just" eaLnBrk="1" hangingPunct="1">
              <a:buNone/>
            </a:pPr>
            <a:r>
              <a:rPr lang="en-US" sz="1600" dirty="0" smtClean="0"/>
              <a:t>GPU-EXACT		0.2413                                </a:t>
            </a:r>
            <a:r>
              <a:rPr lang="en-US" sz="1600" dirty="0"/>
              <a:t>4047</a:t>
            </a:r>
          </a:p>
          <a:p>
            <a:pPr algn="just" eaLnBrk="1" hangingPunct="1"/>
            <a:endParaRPr lang="en-US" sz="1600" dirty="0"/>
          </a:p>
          <a:p>
            <a:pPr marL="0" indent="0" algn="just" eaLnBrk="1" hangingPunct="1">
              <a:buNone/>
            </a:pPr>
            <a:r>
              <a:rPr lang="en-US" sz="1600" b="1" dirty="0"/>
              <a:t>F-scores on selected datasets</a:t>
            </a:r>
            <a:r>
              <a:rPr lang="en-US" sz="1600" b="1" dirty="0" smtClean="0"/>
              <a:t>:</a:t>
            </a:r>
          </a:p>
          <a:p>
            <a:pPr marL="0" indent="0" algn="just" eaLnBrk="1" hangingPunct="1">
              <a:buNone/>
            </a:pPr>
            <a:r>
              <a:rPr lang="en-US" sz="1600" dirty="0" smtClean="0"/>
              <a:t>Data</a:t>
            </a:r>
            <a:r>
              <a:rPr lang="en-US" sz="1600" b="1" dirty="0"/>
              <a:t>	</a:t>
            </a:r>
            <a:r>
              <a:rPr lang="en-US" sz="1600" b="1" dirty="0" smtClean="0"/>
              <a:t>		</a:t>
            </a:r>
            <a:r>
              <a:rPr lang="en-US" sz="1600" dirty="0" smtClean="0"/>
              <a:t>LASTZ           </a:t>
            </a:r>
            <a:r>
              <a:rPr lang="en-US" sz="1600" dirty="0"/>
              <a:t>PECAN        </a:t>
            </a:r>
            <a:r>
              <a:rPr lang="en-US" sz="1600" dirty="0" smtClean="0"/>
              <a:t>GPU-EXACT</a:t>
            </a:r>
            <a:endParaRPr lang="en-US" sz="1600" b="1" dirty="0"/>
          </a:p>
          <a:p>
            <a:pPr marL="0" indent="0" algn="just" eaLnBrk="1" hangingPunct="1">
              <a:buNone/>
            </a:pPr>
            <a:r>
              <a:rPr lang="en-US" sz="1600" dirty="0" err="1"/>
              <a:t>simCow.chrA</a:t>
            </a:r>
            <a:r>
              <a:rPr lang="en-US" sz="1600" dirty="0"/>
              <a:t>        0.31                0.32             0.63</a:t>
            </a:r>
          </a:p>
          <a:p>
            <a:pPr marL="0" indent="0" algn="just" eaLnBrk="1" hangingPunct="1">
              <a:buNone/>
            </a:pPr>
            <a:r>
              <a:rPr lang="en-US" sz="1600" dirty="0" err="1"/>
              <a:t>simDog.chr</a:t>
            </a:r>
            <a:r>
              <a:rPr lang="en-US" sz="1600" dirty="0"/>
              <a:t> A</a:t>
            </a:r>
          </a:p>
          <a:p>
            <a:pPr algn="just" eaLnBrk="1" hangingPunct="1"/>
            <a:endParaRPr lang="en-US" sz="1600" dirty="0"/>
          </a:p>
          <a:p>
            <a:pPr marL="0" indent="0" algn="just" eaLnBrk="1" hangingPunct="1">
              <a:buNone/>
            </a:pPr>
            <a:r>
              <a:rPr lang="en-US" sz="1600" dirty="0" err="1"/>
              <a:t>simDog.chrA</a:t>
            </a:r>
            <a:r>
              <a:rPr lang="en-US" sz="1600" dirty="0"/>
              <a:t>         0.02               0.03             0.23</a:t>
            </a:r>
          </a:p>
          <a:p>
            <a:pPr marL="0" indent="0" algn="just" eaLnBrk="1" hangingPunct="1">
              <a:buNone/>
            </a:pPr>
            <a:r>
              <a:rPr lang="en-US" sz="1600" dirty="0" err="1"/>
              <a:t>simRat.chrQ</a:t>
            </a:r>
            <a:endParaRPr lang="en-US" sz="1600" dirty="0"/>
          </a:p>
          <a:p>
            <a:pPr algn="just" eaLnBrk="1" hangingPunct="1"/>
            <a:endParaRPr lang="en-US" sz="1600" dirty="0"/>
          </a:p>
          <a:p>
            <a:pPr marL="0" indent="0" algn="just" eaLnBrk="1" hangingPunct="1">
              <a:buNone/>
            </a:pPr>
            <a:r>
              <a:rPr lang="en-US" sz="1600" dirty="0" err="1"/>
              <a:t>simCow.chrB</a:t>
            </a:r>
            <a:r>
              <a:rPr lang="en-US" sz="1600" dirty="0"/>
              <a:t>        0.26                0.33             0.54</a:t>
            </a:r>
          </a:p>
          <a:p>
            <a:pPr marL="0" indent="0" algn="just" eaLnBrk="1" hangingPunct="1">
              <a:buNone/>
            </a:pPr>
            <a:r>
              <a:rPr lang="en-US" sz="1600" dirty="0" err="1"/>
              <a:t>simHuman.chrF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18129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on real data</a:t>
            </a:r>
            <a:endParaRPr lang="en-US" dirty="0"/>
          </a:p>
        </p:txBody>
      </p:sp>
      <p:sp>
        <p:nvSpPr>
          <p:cNvPr id="4" name="Text Box 12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363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91421" rIns="91421" bIns="91421">
            <a:spAutoFit/>
          </a:bodyPr>
          <a:lstStyle>
            <a:lvl1pPr eaLnBrk="0" hangingPunct="0"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marL="0" indent="0" eaLnBrk="1" hangingPunct="1">
              <a:buNone/>
            </a:pPr>
            <a:r>
              <a:rPr lang="en-US" sz="2200" dirty="0" smtClean="0"/>
              <a:t>We </a:t>
            </a:r>
            <a:r>
              <a:rPr lang="en-US" sz="2200" dirty="0"/>
              <a:t>create a reference MAF file of MAFFT aligned genes between </a:t>
            </a:r>
            <a:r>
              <a:rPr lang="en-US" sz="2200" dirty="0" err="1"/>
              <a:t>Haemophilus</a:t>
            </a:r>
            <a:r>
              <a:rPr lang="en-US" sz="2200" dirty="0"/>
              <a:t> influenza and </a:t>
            </a:r>
            <a:r>
              <a:rPr lang="en-US" sz="2200" dirty="0" err="1"/>
              <a:t>E.coli</a:t>
            </a:r>
            <a:r>
              <a:rPr lang="en-US" sz="2200" dirty="0"/>
              <a:t> K12. We then measure the precision only since there are no negatives.</a:t>
            </a:r>
          </a:p>
          <a:p>
            <a:pPr marL="0" indent="0" eaLnBrk="1" hangingPunct="1">
              <a:buNone/>
            </a:pPr>
            <a:endParaRPr lang="en-US" sz="2200" dirty="0"/>
          </a:p>
          <a:p>
            <a:pPr marL="0" indent="0" algn="just" eaLnBrk="1" hangingPunct="1">
              <a:buNone/>
            </a:pPr>
            <a:r>
              <a:rPr lang="en-US" sz="2200" dirty="0"/>
              <a:t>Method			             Precision		       </a:t>
            </a:r>
          </a:p>
          <a:p>
            <a:pPr marL="0" indent="0" algn="just" eaLnBrk="1" hangingPunct="1">
              <a:buNone/>
            </a:pPr>
            <a:r>
              <a:rPr lang="en-US" sz="2200" dirty="0"/>
              <a:t>LASTZ                               0.352</a:t>
            </a:r>
          </a:p>
          <a:p>
            <a:pPr marL="0" indent="0" algn="just" eaLnBrk="1" hangingPunct="1">
              <a:buNone/>
            </a:pPr>
            <a:r>
              <a:rPr lang="en-US" sz="2200" dirty="0"/>
              <a:t>PECAN                              0.247</a:t>
            </a:r>
          </a:p>
          <a:p>
            <a:pPr marL="0" indent="0" algn="just" eaLnBrk="1" hangingPunct="1">
              <a:buNone/>
            </a:pPr>
            <a:r>
              <a:rPr lang="en-US" sz="2200" dirty="0"/>
              <a:t>Our approach                    0.438</a:t>
            </a:r>
          </a:p>
          <a:p>
            <a:pPr algn="just" eaLnBrk="1" hangingPunct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7926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Genome sequencing on the rise</a:t>
            </a:r>
          </a:p>
          <a:p>
            <a:r>
              <a:rPr lang="en-US" dirty="0" smtClean="0"/>
              <a:t>Whole genome comparison provides a deeper understanding of biology</a:t>
            </a:r>
          </a:p>
          <a:p>
            <a:pPr lvl="1"/>
            <a:r>
              <a:rPr lang="en-US" dirty="0" smtClean="0"/>
              <a:t>Evolutionary history</a:t>
            </a:r>
          </a:p>
          <a:p>
            <a:pPr lvl="1"/>
            <a:r>
              <a:rPr lang="en-US" dirty="0" smtClean="0"/>
              <a:t>Non-coding regions</a:t>
            </a:r>
          </a:p>
          <a:p>
            <a:pPr lvl="1"/>
            <a:r>
              <a:rPr lang="en-US" dirty="0" smtClean="0"/>
              <a:t>Variant 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69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General two-fold approach</a:t>
            </a:r>
          </a:p>
          <a:p>
            <a:r>
              <a:rPr lang="en-US" dirty="0" smtClean="0"/>
              <a:t>1. Find high scoring segments between pair of genomes.</a:t>
            </a:r>
          </a:p>
          <a:p>
            <a:pPr lvl="1"/>
            <a:r>
              <a:rPr lang="en-US" dirty="0" smtClean="0"/>
              <a:t>Similar to BLAST like k-</a:t>
            </a:r>
            <a:r>
              <a:rPr lang="en-US" dirty="0" err="1" smtClean="0"/>
              <a:t>mer</a:t>
            </a:r>
            <a:r>
              <a:rPr lang="en-US" dirty="0" smtClean="0"/>
              <a:t> search using hash-tables</a:t>
            </a:r>
          </a:p>
          <a:p>
            <a:pPr lvl="1"/>
            <a:r>
              <a:rPr lang="en-US" dirty="0" smtClean="0"/>
              <a:t>Also done with suffix tree</a:t>
            </a:r>
          </a:p>
          <a:p>
            <a:pPr lvl="1"/>
            <a:r>
              <a:rPr lang="en-US" dirty="0" smtClean="0"/>
              <a:t>Similar to short read mapping strategies</a:t>
            </a:r>
          </a:p>
          <a:p>
            <a:r>
              <a:rPr lang="en-US" dirty="0" smtClean="0"/>
              <a:t>2. Perform constrained alignment between high scoring segments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7918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increasing subsequence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algorithm takes O(n</a:t>
            </a:r>
            <a:r>
              <a:rPr lang="en-US" baseline="30000" dirty="0" smtClean="0"/>
              <a:t>2</a:t>
            </a:r>
            <a:r>
              <a:rPr lang="en-US" dirty="0" smtClean="0"/>
              <a:t>) time where n is the input size (total numbers in sequence)</a:t>
            </a:r>
          </a:p>
          <a:p>
            <a:r>
              <a:rPr lang="en-US" dirty="0" smtClean="0"/>
              <a:t>Can be solved in O(</a:t>
            </a:r>
            <a:r>
              <a:rPr lang="en-US" dirty="0" err="1" smtClean="0"/>
              <a:t>nlog</a:t>
            </a:r>
            <a:r>
              <a:rPr lang="en-US" dirty="0" smtClean="0"/>
              <a:t>(n)) time by creating extra data structures and remembering where the previous longest </a:t>
            </a:r>
            <a:r>
              <a:rPr lang="en-US" smtClean="0"/>
              <a:t>subsequence ended</a:t>
            </a:r>
          </a:p>
          <a:p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647665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genome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high scoring segments with hash tables</a:t>
            </a:r>
          </a:p>
          <a:p>
            <a:r>
              <a:rPr lang="en-US" dirty="0" smtClean="0"/>
              <a:t>Line up high scoring segments and find longest increasing subsequence (like in </a:t>
            </a:r>
            <a:r>
              <a:rPr lang="en-US" dirty="0" err="1" smtClean="0"/>
              <a:t>MUMmer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Align between the segments</a:t>
            </a:r>
          </a:p>
          <a:p>
            <a:r>
              <a:rPr lang="en-US" dirty="0" smtClean="0"/>
              <a:t>Output full genome alignment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81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Programs and experimental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Alignathon</a:t>
            </a:r>
            <a:r>
              <a:rPr lang="en-US" dirty="0" smtClean="0"/>
              <a:t>: assessment of whole genome sequence alignment programs on simulated data</a:t>
            </a:r>
          </a:p>
          <a:p>
            <a:r>
              <a:rPr lang="en-US" dirty="0" smtClean="0"/>
              <a:t>Several genome alignment programs were used</a:t>
            </a:r>
          </a:p>
          <a:p>
            <a:r>
              <a:rPr lang="en-US" dirty="0" smtClean="0"/>
              <a:t>Since the data is simulated we know the true alignment and this can calculate the accuracy</a:t>
            </a:r>
          </a:p>
          <a:p>
            <a:r>
              <a:rPr lang="en-US" dirty="0" smtClean="0"/>
              <a:t>See paper on website for overview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0057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Exact genome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Alignment of divergence sequences is challenging</a:t>
            </a:r>
          </a:p>
          <a:p>
            <a:r>
              <a:rPr lang="en-US" dirty="0" smtClean="0"/>
              <a:t>How would an exact alignment method fare in comparison to traditional methods?</a:t>
            </a:r>
          </a:p>
          <a:p>
            <a:r>
              <a:rPr lang="en-US" dirty="0" smtClean="0"/>
              <a:t>We compare a parallel GPU approach here to two popular methods.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551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13" name="Group 12"/>
          <p:cNvGrpSpPr>
            <a:grpSpLocks/>
          </p:cNvGrpSpPr>
          <p:nvPr/>
        </p:nvGrpSpPr>
        <p:grpSpPr bwMode="auto">
          <a:xfrm>
            <a:off x="-213039" y="251106"/>
            <a:ext cx="9450419" cy="6434160"/>
            <a:chOff x="0" y="0"/>
            <a:chExt cx="5702935" cy="2917190"/>
          </a:xfrm>
        </p:grpSpPr>
        <p:sp>
          <p:nvSpPr>
            <p:cNvPr id="114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702935" cy="291719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 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 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 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 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 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 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 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 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 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 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 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 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 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 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 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 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 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 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 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 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 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 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</p:txBody>
        </p:sp>
        <p:cxnSp>
          <p:nvCxnSpPr>
            <p:cNvPr id="115" name="AutoShape 11"/>
            <p:cNvCxnSpPr>
              <a:cxnSpLocks noChangeShapeType="1"/>
            </p:cNvCxnSpPr>
            <p:nvPr/>
          </p:nvCxnSpPr>
          <p:spPr bwMode="auto">
            <a:xfrm>
              <a:off x="1121730" y="714260"/>
              <a:ext cx="3875288" cy="627"/>
            </a:xfrm>
            <a:prstGeom prst="straightConnector1">
              <a:avLst/>
            </a:prstGeom>
            <a:noFill/>
            <a:ln w="25400">
              <a:solidFill>
                <a:srgbClr val="3333CC">
                  <a:lumMod val="50000"/>
                  <a:lumOff val="0"/>
                </a:srgbClr>
              </a:solidFill>
              <a:round/>
              <a:headEnd/>
              <a:tailEnd/>
            </a:ln>
            <a:extLst/>
          </p:spPr>
        </p:cxnSp>
        <p:cxnSp>
          <p:nvCxnSpPr>
            <p:cNvPr id="116" name="AutoShape 12"/>
            <p:cNvCxnSpPr>
              <a:cxnSpLocks noChangeShapeType="1"/>
            </p:cNvCxnSpPr>
            <p:nvPr/>
          </p:nvCxnSpPr>
          <p:spPr bwMode="auto">
            <a:xfrm>
              <a:off x="1121730" y="541334"/>
              <a:ext cx="464164" cy="0"/>
            </a:xfrm>
            <a:prstGeom prst="straightConnector1">
              <a:avLst/>
            </a:prstGeom>
            <a:noFill/>
            <a:ln w="25400">
              <a:solidFill>
                <a:srgbClr val="000000">
                  <a:lumMod val="60000"/>
                  <a:lumOff val="40000"/>
                </a:srgbClr>
              </a:solidFill>
              <a:round/>
              <a:headEnd/>
              <a:tailEnd/>
            </a:ln>
            <a:extLst/>
          </p:spPr>
        </p:cxnSp>
        <p:cxnSp>
          <p:nvCxnSpPr>
            <p:cNvPr id="117" name="AutoShape 13"/>
            <p:cNvCxnSpPr>
              <a:cxnSpLocks noChangeShapeType="1"/>
            </p:cNvCxnSpPr>
            <p:nvPr/>
          </p:nvCxnSpPr>
          <p:spPr bwMode="auto">
            <a:xfrm>
              <a:off x="209519" y="1390928"/>
              <a:ext cx="665624" cy="0"/>
            </a:xfrm>
            <a:prstGeom prst="straightConnector1">
              <a:avLst/>
            </a:prstGeom>
            <a:noFill/>
            <a:ln w="25400">
              <a:solidFill>
                <a:srgbClr val="3333CC">
                  <a:lumMod val="50000"/>
                  <a:lumOff val="0"/>
                </a:srgbClr>
              </a:solidFill>
              <a:round/>
              <a:headEnd/>
              <a:tailEnd/>
            </a:ln>
            <a:extLst/>
          </p:spPr>
        </p:cxnSp>
        <p:cxnSp>
          <p:nvCxnSpPr>
            <p:cNvPr id="118" name="AutoShape 14"/>
            <p:cNvCxnSpPr>
              <a:cxnSpLocks noChangeShapeType="1"/>
            </p:cNvCxnSpPr>
            <p:nvPr/>
          </p:nvCxnSpPr>
          <p:spPr bwMode="auto">
            <a:xfrm>
              <a:off x="1085467" y="1390928"/>
              <a:ext cx="665624" cy="0"/>
            </a:xfrm>
            <a:prstGeom prst="straightConnector1">
              <a:avLst/>
            </a:prstGeom>
            <a:noFill/>
            <a:ln w="25400">
              <a:solidFill>
                <a:srgbClr val="3333CC">
                  <a:lumMod val="50000"/>
                  <a:lumOff val="0"/>
                </a:srgbClr>
              </a:solidFill>
              <a:round/>
              <a:headEnd/>
              <a:tailEnd/>
            </a:ln>
            <a:extLst/>
          </p:spPr>
        </p:cxnSp>
        <p:cxnSp>
          <p:nvCxnSpPr>
            <p:cNvPr id="119" name="AutoShape 15"/>
            <p:cNvCxnSpPr>
              <a:cxnSpLocks noChangeShapeType="1"/>
            </p:cNvCxnSpPr>
            <p:nvPr/>
          </p:nvCxnSpPr>
          <p:spPr bwMode="auto">
            <a:xfrm>
              <a:off x="1962222" y="1390928"/>
              <a:ext cx="665624" cy="0"/>
            </a:xfrm>
            <a:prstGeom prst="straightConnector1">
              <a:avLst/>
            </a:prstGeom>
            <a:noFill/>
            <a:ln w="25400">
              <a:solidFill>
                <a:srgbClr val="3333CC">
                  <a:lumMod val="50000"/>
                  <a:lumOff val="0"/>
                </a:srgbClr>
              </a:solidFill>
              <a:round/>
              <a:headEnd/>
              <a:tailEnd/>
            </a:ln>
            <a:extLst/>
          </p:spPr>
        </p:cxnSp>
        <p:cxnSp>
          <p:nvCxnSpPr>
            <p:cNvPr id="120" name="AutoShape 16"/>
            <p:cNvCxnSpPr>
              <a:cxnSpLocks noChangeShapeType="1"/>
            </p:cNvCxnSpPr>
            <p:nvPr/>
          </p:nvCxnSpPr>
          <p:spPr bwMode="auto">
            <a:xfrm>
              <a:off x="2885716" y="1390928"/>
              <a:ext cx="665624" cy="0"/>
            </a:xfrm>
            <a:prstGeom prst="straightConnector1">
              <a:avLst/>
            </a:prstGeom>
            <a:noFill/>
            <a:ln w="25400">
              <a:solidFill>
                <a:srgbClr val="3333CC">
                  <a:lumMod val="50000"/>
                  <a:lumOff val="0"/>
                </a:srgbClr>
              </a:solidFill>
              <a:round/>
              <a:headEnd/>
              <a:tailEnd/>
            </a:ln>
            <a:extLst/>
          </p:spPr>
        </p:cxnSp>
        <p:cxnSp>
          <p:nvCxnSpPr>
            <p:cNvPr id="121" name="AutoShape 17"/>
            <p:cNvCxnSpPr>
              <a:cxnSpLocks noChangeShapeType="1"/>
            </p:cNvCxnSpPr>
            <p:nvPr/>
          </p:nvCxnSpPr>
          <p:spPr bwMode="auto">
            <a:xfrm>
              <a:off x="3800345" y="1390928"/>
              <a:ext cx="665624" cy="0"/>
            </a:xfrm>
            <a:prstGeom prst="straightConnector1">
              <a:avLst/>
            </a:prstGeom>
            <a:noFill/>
            <a:ln w="25400">
              <a:solidFill>
                <a:srgbClr val="3333CC">
                  <a:lumMod val="50000"/>
                  <a:lumOff val="0"/>
                </a:srgbClr>
              </a:solidFill>
              <a:round/>
              <a:headEnd/>
              <a:tailEnd/>
            </a:ln>
            <a:extLst/>
          </p:spPr>
        </p:cxnSp>
        <p:cxnSp>
          <p:nvCxnSpPr>
            <p:cNvPr id="122" name="AutoShape 18"/>
            <p:cNvCxnSpPr>
              <a:cxnSpLocks noChangeShapeType="1"/>
            </p:cNvCxnSpPr>
            <p:nvPr/>
          </p:nvCxnSpPr>
          <p:spPr bwMode="auto">
            <a:xfrm>
              <a:off x="4724644" y="1390928"/>
              <a:ext cx="665624" cy="0"/>
            </a:xfrm>
            <a:prstGeom prst="straightConnector1">
              <a:avLst/>
            </a:prstGeom>
            <a:noFill/>
            <a:ln w="25400">
              <a:solidFill>
                <a:srgbClr val="3333CC">
                  <a:lumMod val="50000"/>
                  <a:lumOff val="0"/>
                </a:srgbClr>
              </a:solidFill>
              <a:round/>
              <a:headEnd/>
              <a:tailEnd/>
            </a:ln>
            <a:extLst/>
          </p:spPr>
        </p:cxnSp>
        <p:cxnSp>
          <p:nvCxnSpPr>
            <p:cNvPr id="123" name="AutoShape 19"/>
            <p:cNvCxnSpPr>
              <a:cxnSpLocks noChangeShapeType="1"/>
            </p:cNvCxnSpPr>
            <p:nvPr/>
          </p:nvCxnSpPr>
          <p:spPr bwMode="auto">
            <a:xfrm flipH="1">
              <a:off x="657225" y="914400"/>
              <a:ext cx="2431415" cy="3854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4" name="AutoShape 20"/>
            <p:cNvCxnSpPr>
              <a:cxnSpLocks noChangeShapeType="1"/>
            </p:cNvCxnSpPr>
            <p:nvPr/>
          </p:nvCxnSpPr>
          <p:spPr bwMode="auto">
            <a:xfrm flipH="1">
              <a:off x="1590675" y="914400"/>
              <a:ext cx="1490980" cy="3854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" name="AutoShape 21"/>
            <p:cNvCxnSpPr>
              <a:cxnSpLocks noChangeShapeType="1"/>
            </p:cNvCxnSpPr>
            <p:nvPr/>
          </p:nvCxnSpPr>
          <p:spPr bwMode="auto">
            <a:xfrm flipH="1">
              <a:off x="2352675" y="914400"/>
              <a:ext cx="734060" cy="4121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6" name="AutoShape 22"/>
            <p:cNvCxnSpPr>
              <a:cxnSpLocks noChangeShapeType="1"/>
            </p:cNvCxnSpPr>
            <p:nvPr/>
          </p:nvCxnSpPr>
          <p:spPr bwMode="auto">
            <a:xfrm>
              <a:off x="3086100" y="914400"/>
              <a:ext cx="184785" cy="4121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" name="AutoShape 23"/>
            <p:cNvCxnSpPr>
              <a:cxnSpLocks noChangeShapeType="1"/>
            </p:cNvCxnSpPr>
            <p:nvPr/>
          </p:nvCxnSpPr>
          <p:spPr bwMode="auto">
            <a:xfrm>
              <a:off x="3086100" y="914400"/>
              <a:ext cx="1104265" cy="4121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8" name="AutoShape 24"/>
            <p:cNvCxnSpPr>
              <a:cxnSpLocks noChangeShapeType="1"/>
            </p:cNvCxnSpPr>
            <p:nvPr/>
          </p:nvCxnSpPr>
          <p:spPr bwMode="auto">
            <a:xfrm>
              <a:off x="3086100" y="914400"/>
              <a:ext cx="1913255" cy="4121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9" name="Text Box 25"/>
            <p:cNvSpPr txBox="1">
              <a:spLocks noChangeArrowheads="1"/>
            </p:cNvSpPr>
            <p:nvPr/>
          </p:nvSpPr>
          <p:spPr bwMode="auto">
            <a:xfrm>
              <a:off x="209519" y="1419123"/>
              <a:ext cx="755879" cy="2474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Fragment 0</a:t>
              </a:r>
              <a:endParaRPr kumimoji="0" lang="zh-CN" alt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130" name="Text Box 26"/>
            <p:cNvSpPr txBox="1">
              <a:spLocks noChangeArrowheads="1"/>
            </p:cNvSpPr>
            <p:nvPr/>
          </p:nvSpPr>
          <p:spPr bwMode="auto">
            <a:xfrm>
              <a:off x="2495689" y="743081"/>
              <a:ext cx="1593953" cy="2474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Break to same length</a:t>
              </a: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131" name="Text Box 27"/>
            <p:cNvSpPr txBox="1">
              <a:spLocks noChangeArrowheads="1"/>
            </p:cNvSpPr>
            <p:nvPr/>
          </p:nvSpPr>
          <p:spPr bwMode="auto">
            <a:xfrm>
              <a:off x="1037923" y="1409725"/>
              <a:ext cx="755879" cy="2474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Fragment 1</a:t>
              </a:r>
              <a:endParaRPr kumimoji="0" lang="zh-CN" alt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132" name="Text Box 28"/>
            <p:cNvSpPr txBox="1">
              <a:spLocks noChangeArrowheads="1"/>
            </p:cNvSpPr>
            <p:nvPr/>
          </p:nvSpPr>
          <p:spPr bwMode="auto">
            <a:xfrm>
              <a:off x="1914678" y="1409725"/>
              <a:ext cx="755879" cy="2474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Fragment 2</a:t>
              </a:r>
              <a:endParaRPr kumimoji="0" lang="zh-CN" alt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133" name="Text Box 29"/>
            <p:cNvSpPr txBox="1">
              <a:spLocks noChangeArrowheads="1"/>
            </p:cNvSpPr>
            <p:nvPr/>
          </p:nvSpPr>
          <p:spPr bwMode="auto">
            <a:xfrm>
              <a:off x="2838171" y="1409725"/>
              <a:ext cx="755879" cy="2474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Fragment 3</a:t>
              </a:r>
              <a:endParaRPr kumimoji="0" lang="zh-CN" alt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134" name="Text Box 30"/>
            <p:cNvSpPr txBox="1">
              <a:spLocks noChangeArrowheads="1"/>
            </p:cNvSpPr>
            <p:nvPr/>
          </p:nvSpPr>
          <p:spPr bwMode="auto">
            <a:xfrm>
              <a:off x="3800345" y="1409725"/>
              <a:ext cx="755879" cy="2474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Fragment 4</a:t>
              </a:r>
              <a:endParaRPr kumimoji="0" lang="zh-CN" alt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135" name="Text Box 31"/>
            <p:cNvSpPr txBox="1">
              <a:spLocks noChangeArrowheads="1"/>
            </p:cNvSpPr>
            <p:nvPr/>
          </p:nvSpPr>
          <p:spPr bwMode="auto">
            <a:xfrm>
              <a:off x="4714974" y="1409725"/>
              <a:ext cx="755879" cy="2474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Fragment 5</a:t>
              </a:r>
              <a:endParaRPr kumimoji="0" lang="zh-CN" alt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</p:txBody>
        </p:sp>
        <p:sp>
          <p:nvSpPr>
            <p:cNvPr id="136" name="Rectangle 35"/>
            <p:cNvSpPr>
              <a:spLocks noChangeArrowheads="1"/>
            </p:cNvSpPr>
            <p:nvPr/>
          </p:nvSpPr>
          <p:spPr bwMode="auto">
            <a:xfrm>
              <a:off x="171450" y="1857375"/>
              <a:ext cx="755650" cy="856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37" name="AutoShape 34"/>
            <p:cNvCxnSpPr>
              <a:cxnSpLocks noChangeShapeType="1"/>
            </p:cNvCxnSpPr>
            <p:nvPr/>
          </p:nvCxnSpPr>
          <p:spPr bwMode="auto">
            <a:xfrm>
              <a:off x="228859" y="1981133"/>
              <a:ext cx="664818" cy="0"/>
            </a:xfrm>
            <a:prstGeom prst="straightConnector1">
              <a:avLst/>
            </a:prstGeom>
            <a:noFill/>
            <a:ln w="25400">
              <a:solidFill>
                <a:srgbClr val="3333CC">
                  <a:lumMod val="50000"/>
                  <a:lumOff val="0"/>
                </a:srgbClr>
              </a:solidFill>
              <a:round/>
              <a:headEnd/>
              <a:tailEnd/>
            </a:ln>
            <a:extLst/>
          </p:spPr>
        </p:cxnSp>
        <p:cxnSp>
          <p:nvCxnSpPr>
            <p:cNvPr id="138" name="AutoShape 35"/>
            <p:cNvCxnSpPr>
              <a:cxnSpLocks noChangeShapeType="1"/>
            </p:cNvCxnSpPr>
            <p:nvPr/>
          </p:nvCxnSpPr>
          <p:spPr bwMode="auto">
            <a:xfrm>
              <a:off x="228859" y="2162204"/>
              <a:ext cx="464164" cy="0"/>
            </a:xfrm>
            <a:prstGeom prst="straightConnector1">
              <a:avLst/>
            </a:prstGeom>
            <a:noFill/>
            <a:ln w="25400">
              <a:solidFill>
                <a:srgbClr val="000000">
                  <a:lumMod val="60000"/>
                  <a:lumOff val="40000"/>
                </a:srgbClr>
              </a:solidFill>
              <a:round/>
              <a:headEnd/>
              <a:tailEnd/>
            </a:ln>
            <a:extLst/>
          </p:spPr>
        </p:cxnSp>
        <p:sp>
          <p:nvSpPr>
            <p:cNvPr id="139" name="Text Box 36"/>
            <p:cNvSpPr txBox="1">
              <a:spLocks noChangeArrowheads="1"/>
            </p:cNvSpPr>
            <p:nvPr/>
          </p:nvSpPr>
          <p:spPr bwMode="auto">
            <a:xfrm>
              <a:off x="247393" y="2438510"/>
              <a:ext cx="627750" cy="2061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Thread 0</a:t>
              </a: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</p:txBody>
        </p:sp>
        <p:cxnSp>
          <p:nvCxnSpPr>
            <p:cNvPr id="140" name="AutoShape 37"/>
            <p:cNvCxnSpPr>
              <a:cxnSpLocks noChangeShapeType="1"/>
            </p:cNvCxnSpPr>
            <p:nvPr/>
          </p:nvCxnSpPr>
          <p:spPr bwMode="auto">
            <a:xfrm>
              <a:off x="533400" y="1657350"/>
              <a:ext cx="0" cy="1695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1" name="Rectangle 40"/>
            <p:cNvSpPr>
              <a:spLocks noChangeArrowheads="1"/>
            </p:cNvSpPr>
            <p:nvPr/>
          </p:nvSpPr>
          <p:spPr bwMode="auto">
            <a:xfrm>
              <a:off x="1038225" y="1857375"/>
              <a:ext cx="755650" cy="856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42" name="AutoShape 39"/>
            <p:cNvCxnSpPr>
              <a:cxnSpLocks noChangeShapeType="1"/>
            </p:cNvCxnSpPr>
            <p:nvPr/>
          </p:nvCxnSpPr>
          <p:spPr bwMode="auto">
            <a:xfrm>
              <a:off x="1095137" y="1981133"/>
              <a:ext cx="665624" cy="0"/>
            </a:xfrm>
            <a:prstGeom prst="straightConnector1">
              <a:avLst/>
            </a:prstGeom>
            <a:noFill/>
            <a:ln w="25400">
              <a:solidFill>
                <a:srgbClr val="3333CC">
                  <a:lumMod val="50000"/>
                  <a:lumOff val="0"/>
                </a:srgbClr>
              </a:solidFill>
              <a:round/>
              <a:headEnd/>
              <a:tailEnd/>
            </a:ln>
            <a:extLst/>
          </p:spPr>
        </p:cxnSp>
        <p:cxnSp>
          <p:nvCxnSpPr>
            <p:cNvPr id="143" name="AutoShape 40"/>
            <p:cNvCxnSpPr>
              <a:cxnSpLocks noChangeShapeType="1"/>
            </p:cNvCxnSpPr>
            <p:nvPr/>
          </p:nvCxnSpPr>
          <p:spPr bwMode="auto">
            <a:xfrm>
              <a:off x="1095137" y="2162204"/>
              <a:ext cx="464164" cy="0"/>
            </a:xfrm>
            <a:prstGeom prst="straightConnector1">
              <a:avLst/>
            </a:prstGeom>
            <a:noFill/>
            <a:ln w="25400">
              <a:solidFill>
                <a:srgbClr val="000000">
                  <a:lumMod val="60000"/>
                  <a:lumOff val="40000"/>
                </a:srgbClr>
              </a:solidFill>
              <a:round/>
              <a:headEnd/>
              <a:tailEnd/>
            </a:ln>
            <a:extLst/>
          </p:spPr>
        </p:cxnSp>
        <p:sp>
          <p:nvSpPr>
            <p:cNvPr id="144" name="Text Box 41"/>
            <p:cNvSpPr txBox="1">
              <a:spLocks noChangeArrowheads="1"/>
            </p:cNvSpPr>
            <p:nvPr/>
          </p:nvSpPr>
          <p:spPr bwMode="auto">
            <a:xfrm>
              <a:off x="1114478" y="2438510"/>
              <a:ext cx="626944" cy="2061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Thread 1</a:t>
              </a: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</p:txBody>
        </p:sp>
        <p:cxnSp>
          <p:nvCxnSpPr>
            <p:cNvPr id="145" name="AutoShape 42"/>
            <p:cNvCxnSpPr>
              <a:cxnSpLocks noChangeShapeType="1"/>
            </p:cNvCxnSpPr>
            <p:nvPr/>
          </p:nvCxnSpPr>
          <p:spPr bwMode="auto">
            <a:xfrm>
              <a:off x="1400175" y="1657350"/>
              <a:ext cx="0" cy="1695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6" name="Rectangle 45"/>
            <p:cNvSpPr>
              <a:spLocks noChangeArrowheads="1"/>
            </p:cNvSpPr>
            <p:nvPr/>
          </p:nvSpPr>
          <p:spPr bwMode="auto">
            <a:xfrm>
              <a:off x="1914525" y="1857375"/>
              <a:ext cx="755650" cy="856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47" name="AutoShape 44"/>
            <p:cNvCxnSpPr>
              <a:cxnSpLocks noChangeShapeType="1"/>
            </p:cNvCxnSpPr>
            <p:nvPr/>
          </p:nvCxnSpPr>
          <p:spPr bwMode="auto">
            <a:xfrm>
              <a:off x="1971892" y="1981133"/>
              <a:ext cx="665624" cy="0"/>
            </a:xfrm>
            <a:prstGeom prst="straightConnector1">
              <a:avLst/>
            </a:prstGeom>
            <a:noFill/>
            <a:ln w="25400">
              <a:solidFill>
                <a:srgbClr val="3333CC">
                  <a:lumMod val="50000"/>
                  <a:lumOff val="0"/>
                </a:srgbClr>
              </a:solidFill>
              <a:round/>
              <a:headEnd/>
              <a:tailEnd/>
            </a:ln>
            <a:extLst/>
          </p:spPr>
        </p:cxnSp>
        <p:cxnSp>
          <p:nvCxnSpPr>
            <p:cNvPr id="148" name="AutoShape 45"/>
            <p:cNvCxnSpPr>
              <a:cxnSpLocks noChangeShapeType="1"/>
            </p:cNvCxnSpPr>
            <p:nvPr/>
          </p:nvCxnSpPr>
          <p:spPr bwMode="auto">
            <a:xfrm>
              <a:off x="1971892" y="2162204"/>
              <a:ext cx="464164" cy="0"/>
            </a:xfrm>
            <a:prstGeom prst="straightConnector1">
              <a:avLst/>
            </a:prstGeom>
            <a:noFill/>
            <a:ln w="25400">
              <a:solidFill>
                <a:srgbClr val="000000">
                  <a:lumMod val="60000"/>
                  <a:lumOff val="40000"/>
                </a:srgbClr>
              </a:solidFill>
              <a:round/>
              <a:headEnd/>
              <a:tailEnd/>
            </a:ln>
            <a:extLst/>
          </p:spPr>
        </p:cxnSp>
        <p:sp>
          <p:nvSpPr>
            <p:cNvPr id="149" name="Text Box 46"/>
            <p:cNvSpPr txBox="1">
              <a:spLocks noChangeArrowheads="1"/>
            </p:cNvSpPr>
            <p:nvPr/>
          </p:nvSpPr>
          <p:spPr bwMode="auto">
            <a:xfrm>
              <a:off x="1990427" y="2438510"/>
              <a:ext cx="627750" cy="2061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Thread 2</a:t>
              </a: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</p:txBody>
        </p:sp>
        <p:cxnSp>
          <p:nvCxnSpPr>
            <p:cNvPr id="150" name="AutoShape 47"/>
            <p:cNvCxnSpPr>
              <a:cxnSpLocks noChangeShapeType="1"/>
            </p:cNvCxnSpPr>
            <p:nvPr/>
          </p:nvCxnSpPr>
          <p:spPr bwMode="auto">
            <a:xfrm>
              <a:off x="2276475" y="1657350"/>
              <a:ext cx="0" cy="1695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1" name="Rectangle 50"/>
            <p:cNvSpPr>
              <a:spLocks noChangeArrowheads="1"/>
            </p:cNvSpPr>
            <p:nvPr/>
          </p:nvSpPr>
          <p:spPr bwMode="auto">
            <a:xfrm>
              <a:off x="2838450" y="1857375"/>
              <a:ext cx="755650" cy="856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52" name="AutoShape 49"/>
            <p:cNvCxnSpPr>
              <a:cxnSpLocks noChangeShapeType="1"/>
            </p:cNvCxnSpPr>
            <p:nvPr/>
          </p:nvCxnSpPr>
          <p:spPr bwMode="auto">
            <a:xfrm>
              <a:off x="2895386" y="1981133"/>
              <a:ext cx="665624" cy="0"/>
            </a:xfrm>
            <a:prstGeom prst="straightConnector1">
              <a:avLst/>
            </a:prstGeom>
            <a:noFill/>
            <a:ln w="25400">
              <a:solidFill>
                <a:srgbClr val="3333CC">
                  <a:lumMod val="50000"/>
                  <a:lumOff val="0"/>
                </a:srgbClr>
              </a:solidFill>
              <a:round/>
              <a:headEnd/>
              <a:tailEnd/>
            </a:ln>
            <a:extLst/>
          </p:spPr>
        </p:cxnSp>
        <p:cxnSp>
          <p:nvCxnSpPr>
            <p:cNvPr id="153" name="AutoShape 50"/>
            <p:cNvCxnSpPr>
              <a:cxnSpLocks noChangeShapeType="1"/>
            </p:cNvCxnSpPr>
            <p:nvPr/>
          </p:nvCxnSpPr>
          <p:spPr bwMode="auto">
            <a:xfrm>
              <a:off x="2895386" y="2162204"/>
              <a:ext cx="464164" cy="0"/>
            </a:xfrm>
            <a:prstGeom prst="straightConnector1">
              <a:avLst/>
            </a:prstGeom>
            <a:noFill/>
            <a:ln w="25400">
              <a:solidFill>
                <a:srgbClr val="000000">
                  <a:lumMod val="60000"/>
                  <a:lumOff val="40000"/>
                </a:srgbClr>
              </a:solidFill>
              <a:round/>
              <a:headEnd/>
              <a:tailEnd/>
            </a:ln>
            <a:extLst/>
          </p:spPr>
        </p:cxnSp>
        <p:sp>
          <p:nvSpPr>
            <p:cNvPr id="154" name="Text Box 51"/>
            <p:cNvSpPr txBox="1">
              <a:spLocks noChangeArrowheads="1"/>
            </p:cNvSpPr>
            <p:nvPr/>
          </p:nvSpPr>
          <p:spPr bwMode="auto">
            <a:xfrm>
              <a:off x="2914726" y="2438510"/>
              <a:ext cx="626944" cy="2061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Thread 3</a:t>
              </a: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</p:txBody>
        </p:sp>
        <p:cxnSp>
          <p:nvCxnSpPr>
            <p:cNvPr id="155" name="AutoShape 52"/>
            <p:cNvCxnSpPr>
              <a:cxnSpLocks noChangeShapeType="1"/>
            </p:cNvCxnSpPr>
            <p:nvPr/>
          </p:nvCxnSpPr>
          <p:spPr bwMode="auto">
            <a:xfrm>
              <a:off x="3209925" y="1657350"/>
              <a:ext cx="0" cy="1695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6" name="Rectangle 55"/>
            <p:cNvSpPr>
              <a:spLocks noChangeArrowheads="1"/>
            </p:cNvSpPr>
            <p:nvPr/>
          </p:nvSpPr>
          <p:spPr bwMode="auto">
            <a:xfrm>
              <a:off x="3800475" y="1857375"/>
              <a:ext cx="755650" cy="856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57" name="AutoShape 54"/>
            <p:cNvCxnSpPr>
              <a:cxnSpLocks noChangeShapeType="1"/>
            </p:cNvCxnSpPr>
            <p:nvPr/>
          </p:nvCxnSpPr>
          <p:spPr bwMode="auto">
            <a:xfrm>
              <a:off x="3857560" y="1981133"/>
              <a:ext cx="665624" cy="0"/>
            </a:xfrm>
            <a:prstGeom prst="straightConnector1">
              <a:avLst/>
            </a:prstGeom>
            <a:noFill/>
            <a:ln w="25400">
              <a:solidFill>
                <a:srgbClr val="3333CC">
                  <a:lumMod val="50000"/>
                  <a:lumOff val="0"/>
                </a:srgbClr>
              </a:solidFill>
              <a:round/>
              <a:headEnd/>
              <a:tailEnd/>
            </a:ln>
            <a:extLst/>
          </p:spPr>
        </p:cxnSp>
        <p:cxnSp>
          <p:nvCxnSpPr>
            <p:cNvPr id="158" name="AutoShape 55"/>
            <p:cNvCxnSpPr>
              <a:cxnSpLocks noChangeShapeType="1"/>
            </p:cNvCxnSpPr>
            <p:nvPr/>
          </p:nvCxnSpPr>
          <p:spPr bwMode="auto">
            <a:xfrm>
              <a:off x="3857560" y="2162204"/>
              <a:ext cx="464164" cy="0"/>
            </a:xfrm>
            <a:prstGeom prst="straightConnector1">
              <a:avLst/>
            </a:prstGeom>
            <a:noFill/>
            <a:ln w="25400">
              <a:solidFill>
                <a:srgbClr val="000000">
                  <a:lumMod val="60000"/>
                  <a:lumOff val="40000"/>
                </a:srgbClr>
              </a:solidFill>
              <a:round/>
              <a:headEnd/>
              <a:tailEnd/>
            </a:ln>
            <a:extLst/>
          </p:spPr>
        </p:cxnSp>
        <p:sp>
          <p:nvSpPr>
            <p:cNvPr id="159" name="Text Box 56"/>
            <p:cNvSpPr txBox="1">
              <a:spLocks noChangeArrowheads="1"/>
            </p:cNvSpPr>
            <p:nvPr/>
          </p:nvSpPr>
          <p:spPr bwMode="auto">
            <a:xfrm>
              <a:off x="3876900" y="2438510"/>
              <a:ext cx="626944" cy="2061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Thread 4</a:t>
              </a: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</p:txBody>
        </p:sp>
        <p:cxnSp>
          <p:nvCxnSpPr>
            <p:cNvPr id="160" name="AutoShape 57"/>
            <p:cNvCxnSpPr>
              <a:cxnSpLocks noChangeShapeType="1"/>
            </p:cNvCxnSpPr>
            <p:nvPr/>
          </p:nvCxnSpPr>
          <p:spPr bwMode="auto">
            <a:xfrm>
              <a:off x="4162425" y="1657350"/>
              <a:ext cx="0" cy="1695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1" name="Rectangle 60"/>
            <p:cNvSpPr>
              <a:spLocks noChangeArrowheads="1"/>
            </p:cNvSpPr>
            <p:nvPr/>
          </p:nvSpPr>
          <p:spPr bwMode="auto">
            <a:xfrm>
              <a:off x="4752975" y="1857375"/>
              <a:ext cx="755650" cy="856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62" name="AutoShape 59"/>
            <p:cNvCxnSpPr>
              <a:cxnSpLocks noChangeShapeType="1"/>
            </p:cNvCxnSpPr>
            <p:nvPr/>
          </p:nvCxnSpPr>
          <p:spPr bwMode="auto">
            <a:xfrm>
              <a:off x="4810063" y="1981133"/>
              <a:ext cx="665624" cy="0"/>
            </a:xfrm>
            <a:prstGeom prst="straightConnector1">
              <a:avLst/>
            </a:prstGeom>
            <a:noFill/>
            <a:ln w="25400">
              <a:solidFill>
                <a:srgbClr val="3333CC">
                  <a:lumMod val="50000"/>
                  <a:lumOff val="0"/>
                </a:srgbClr>
              </a:solidFill>
              <a:round/>
              <a:headEnd/>
              <a:tailEnd/>
            </a:ln>
            <a:extLst/>
          </p:spPr>
        </p:cxnSp>
        <p:cxnSp>
          <p:nvCxnSpPr>
            <p:cNvPr id="163" name="AutoShape 60"/>
            <p:cNvCxnSpPr>
              <a:cxnSpLocks noChangeShapeType="1"/>
            </p:cNvCxnSpPr>
            <p:nvPr/>
          </p:nvCxnSpPr>
          <p:spPr bwMode="auto">
            <a:xfrm>
              <a:off x="4810063" y="2162204"/>
              <a:ext cx="464164" cy="0"/>
            </a:xfrm>
            <a:prstGeom prst="straightConnector1">
              <a:avLst/>
            </a:prstGeom>
            <a:noFill/>
            <a:ln w="25400">
              <a:solidFill>
                <a:srgbClr val="000000">
                  <a:lumMod val="60000"/>
                  <a:lumOff val="40000"/>
                </a:srgbClr>
              </a:solidFill>
              <a:round/>
              <a:headEnd/>
              <a:tailEnd/>
            </a:ln>
            <a:extLst/>
          </p:spPr>
        </p:cxnSp>
        <p:sp>
          <p:nvSpPr>
            <p:cNvPr id="164" name="Text Box 61"/>
            <p:cNvSpPr txBox="1">
              <a:spLocks noChangeArrowheads="1"/>
            </p:cNvSpPr>
            <p:nvPr/>
          </p:nvSpPr>
          <p:spPr bwMode="auto">
            <a:xfrm>
              <a:off x="4829404" y="2438510"/>
              <a:ext cx="626944" cy="2061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Thread 5</a:t>
              </a:r>
              <a:endPara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</p:txBody>
        </p:sp>
        <p:cxnSp>
          <p:nvCxnSpPr>
            <p:cNvPr id="165" name="AutoShape 62"/>
            <p:cNvCxnSpPr>
              <a:cxnSpLocks noChangeShapeType="1"/>
            </p:cNvCxnSpPr>
            <p:nvPr/>
          </p:nvCxnSpPr>
          <p:spPr bwMode="auto">
            <a:xfrm>
              <a:off x="5124450" y="1657350"/>
              <a:ext cx="0" cy="1695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6" name="Text Box 63"/>
            <p:cNvSpPr txBox="1">
              <a:spLocks noChangeArrowheads="1"/>
            </p:cNvSpPr>
            <p:nvPr/>
          </p:nvSpPr>
          <p:spPr bwMode="auto">
            <a:xfrm>
              <a:off x="76555" y="46364"/>
              <a:ext cx="5587700" cy="3746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>
                  <a:lumMod val="100000"/>
                  <a:lumOff val="0"/>
                </a:srgbClr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Helvetica" charset="0"/>
                  <a:ea typeface="MS PGothic" charset="0"/>
                  <a:cs typeface="MS PGothic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Input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: Two whole genome sequences X and Y.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Algorithm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: We split genome X into short fragments of the same length and align to genome Y with the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MaxSSMap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 program (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Turki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 and Roshan, 2014) that uses the maximum scoring subsequence and has a fast GPU implementation. High scoring fragments constitute anchors from which a final alignment can be built. In some cases the anchors themselves serve as the genome alignment output.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 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0"/>
                  <a:cs typeface="宋体" charset="0"/>
                </a:rPr>
                <a:t> 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宋体" charset="0"/>
                <a:cs typeface="宋体" charset="0"/>
              </a:endParaRPr>
            </a:p>
          </p:txBody>
        </p:sp>
      </p:grpSp>
      <p:sp>
        <p:nvSpPr>
          <p:cNvPr id="167" name="Text Box 63"/>
          <p:cNvSpPr txBox="1">
            <a:spLocks noChangeArrowheads="1"/>
          </p:cNvSpPr>
          <p:nvPr/>
        </p:nvSpPr>
        <p:spPr bwMode="auto">
          <a:xfrm>
            <a:off x="172372" y="1192008"/>
            <a:ext cx="1501643" cy="541211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>
                <a:lumMod val="100000"/>
                <a:lumOff val="0"/>
              </a:srgb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0"/>
                <a:cs typeface="宋体" charset="0"/>
              </a:rPr>
              <a:t>Fragment of genome X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宋体" charset="0"/>
              <a:cs typeface="宋体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0"/>
                <a:cs typeface="宋体" charset="0"/>
              </a:rPr>
              <a:t>Genome Y 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宋体" charset="0"/>
              <a:cs typeface="宋体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0"/>
                <a:cs typeface="宋体" charset="0"/>
              </a:rPr>
              <a:t> </a:t>
            </a:r>
            <a:endParaRPr kumimoji="0" lang="zh-CN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482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457200" y="1673488"/>
            <a:ext cx="6573073" cy="3508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91421" rIns="91421" bIns="91421">
            <a:spAutoFit/>
          </a:bodyPr>
          <a:lstStyle>
            <a:lvl1pPr marL="609600" indent="-609600" eaLnBrk="0" hangingPunct="0"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  <a:defRPr sz="32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cs typeface="Helvetica" charset="0"/>
              </a:rPr>
              <a:t>Simulated </a:t>
            </a:r>
            <a:r>
              <a:rPr lang="en-US" sz="1800" dirty="0">
                <a:cs typeface="Helvetica" charset="0"/>
              </a:rPr>
              <a:t>data: We use simulated pairwise alignments of </a:t>
            </a:r>
          </a:p>
          <a:p>
            <a:pPr eaLnBrk="1" hangingPunct="1"/>
            <a:r>
              <a:rPr lang="en-US" sz="1800" dirty="0">
                <a:cs typeface="Helvetica" charset="0"/>
              </a:rPr>
              <a:t>divergent species from the </a:t>
            </a:r>
            <a:r>
              <a:rPr lang="en-US" sz="1800" dirty="0" err="1">
                <a:cs typeface="Helvetica" charset="0"/>
              </a:rPr>
              <a:t>Alignathon</a:t>
            </a:r>
            <a:r>
              <a:rPr lang="en-US" sz="1800" dirty="0">
                <a:cs typeface="Helvetica" charset="0"/>
              </a:rPr>
              <a:t> study (Earl et. al. </a:t>
            </a:r>
          </a:p>
          <a:p>
            <a:pPr eaLnBrk="1" hangingPunct="1"/>
            <a:r>
              <a:rPr lang="en-US" sz="1800" dirty="0">
                <a:cs typeface="Helvetica" charset="0"/>
              </a:rPr>
              <a:t>2014)</a:t>
            </a:r>
          </a:p>
          <a:p>
            <a:pPr algn="just" eaLnBrk="1" hangingPunct="1"/>
            <a:endParaRPr lang="en-US" sz="1800" dirty="0">
              <a:cs typeface="Helvetica" charset="0"/>
            </a:endParaRPr>
          </a:p>
          <a:p>
            <a:pPr algn="just" eaLnBrk="1" hangingPunct="1"/>
            <a:r>
              <a:rPr lang="en-US" sz="1800" dirty="0">
                <a:cs typeface="Helvetica" charset="0"/>
              </a:rPr>
              <a:t>Methods: LASTZ (Harris 2007</a:t>
            </a:r>
            <a:r>
              <a:rPr lang="en-US" sz="1800" dirty="0" smtClean="0">
                <a:cs typeface="Helvetica" charset="0"/>
              </a:rPr>
              <a:t>), PECAN </a:t>
            </a:r>
            <a:r>
              <a:rPr lang="en-US" sz="1800" dirty="0">
                <a:cs typeface="Helvetica" charset="0"/>
              </a:rPr>
              <a:t>(Paten </a:t>
            </a:r>
            <a:r>
              <a:rPr lang="en-US" sz="1800" i="1" dirty="0">
                <a:cs typeface="Helvetica" charset="0"/>
              </a:rPr>
              <a:t>et. al.</a:t>
            </a:r>
            <a:r>
              <a:rPr lang="en-US" sz="1800" dirty="0">
                <a:cs typeface="Helvetica" charset="0"/>
              </a:rPr>
              <a:t> </a:t>
            </a:r>
          </a:p>
          <a:p>
            <a:pPr algn="just" eaLnBrk="1" hangingPunct="1"/>
            <a:r>
              <a:rPr lang="en-US" sz="1800" dirty="0">
                <a:cs typeface="Helvetica" charset="0"/>
              </a:rPr>
              <a:t>2008</a:t>
            </a:r>
            <a:r>
              <a:rPr lang="en-US" sz="1800" dirty="0" smtClean="0">
                <a:cs typeface="Helvetica" charset="0"/>
              </a:rPr>
              <a:t>), and GPU-EXACT (previous slide)</a:t>
            </a:r>
            <a:endParaRPr lang="en-US" sz="1800" dirty="0">
              <a:cs typeface="Helvetica" charset="0"/>
            </a:endParaRPr>
          </a:p>
          <a:p>
            <a:pPr algn="just" eaLnBrk="1" hangingPunct="1"/>
            <a:endParaRPr lang="en-US" sz="1800" dirty="0">
              <a:cs typeface="Helvetica" charset="0"/>
            </a:endParaRPr>
          </a:p>
          <a:p>
            <a:pPr eaLnBrk="1" hangingPunct="1"/>
            <a:r>
              <a:rPr lang="en-US" sz="1800" dirty="0">
                <a:cs typeface="Helvetica" charset="0"/>
              </a:rPr>
              <a:t>All methods were applied without pre and post processing </a:t>
            </a:r>
          </a:p>
          <a:p>
            <a:pPr eaLnBrk="1" hangingPunct="1"/>
            <a:r>
              <a:rPr lang="en-US" sz="1800" dirty="0">
                <a:cs typeface="Helvetica" charset="0"/>
              </a:rPr>
              <a:t>and with default parameters</a:t>
            </a:r>
          </a:p>
          <a:p>
            <a:pPr algn="just" eaLnBrk="1" hangingPunct="1"/>
            <a:endParaRPr lang="en-US" sz="1800" dirty="0">
              <a:cs typeface="Helvetica" charset="0"/>
            </a:endParaRPr>
          </a:p>
          <a:p>
            <a:pPr algn="just" eaLnBrk="1" hangingPunct="1"/>
            <a:r>
              <a:rPr lang="en-US" sz="1800" dirty="0">
                <a:cs typeface="Helvetica" charset="0"/>
              </a:rPr>
              <a:t>Accuracy:</a:t>
            </a:r>
          </a:p>
          <a:p>
            <a:pPr algn="just" eaLnBrk="1" hangingPunct="1"/>
            <a:endParaRPr lang="en-US" sz="1800" b="1" dirty="0">
              <a:latin typeface="Times New Roman" charset="0"/>
              <a:cs typeface="Helvetica" charset="0"/>
            </a:endParaRPr>
          </a:p>
        </p:txBody>
      </p:sp>
      <p:graphicFrame>
        <p:nvGraphicFramePr>
          <p:cNvPr id="5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17860"/>
              </p:ext>
            </p:extLst>
          </p:nvPr>
        </p:nvGraphicFramePr>
        <p:xfrm>
          <a:off x="5785619" y="4717344"/>
          <a:ext cx="2483467" cy="594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3" imgW="1943100" imgH="419100" progId="Equation.3">
                  <p:embed/>
                </p:oleObj>
              </mc:Choice>
              <mc:Fallback>
                <p:oleObj name="Equation" r:id="rId3" imgW="1943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5619" y="4717344"/>
                        <a:ext cx="2483467" cy="5948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4310789"/>
              </p:ext>
            </p:extLst>
          </p:nvPr>
        </p:nvGraphicFramePr>
        <p:xfrm>
          <a:off x="1791905" y="4411181"/>
          <a:ext cx="3714982" cy="1417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5" imgW="2628900" imgH="838200" progId="Equation.3">
                  <p:embed/>
                </p:oleObj>
              </mc:Choice>
              <mc:Fallback>
                <p:oleObj name="Equation" r:id="rId5" imgW="26289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1905" y="4411181"/>
                        <a:ext cx="3714982" cy="1417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7771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453</Words>
  <Application>Microsoft Macintosh PowerPoint</Application>
  <PresentationFormat>On-screen Show (4:3)</PresentationFormat>
  <Paragraphs>111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Microsoft Equation 3.0</vt:lpstr>
      <vt:lpstr>Genome alignment</vt:lpstr>
      <vt:lpstr>Applications</vt:lpstr>
      <vt:lpstr>Methods</vt:lpstr>
      <vt:lpstr>Longest increasing subsequence</vt:lpstr>
      <vt:lpstr>Simple genome alignment</vt:lpstr>
      <vt:lpstr>Programs and experimental comparison</vt:lpstr>
      <vt:lpstr>Exact genome alignment</vt:lpstr>
      <vt:lpstr>PowerPoint Presentation</vt:lpstr>
      <vt:lpstr>Experimental setup</vt:lpstr>
      <vt:lpstr>Results on simulated data</vt:lpstr>
      <vt:lpstr>Results on real data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Genome alignment</dc:title>
  <dc:creator>Usman Roshan</dc:creator>
  <cp:lastModifiedBy>Usman Roshan</cp:lastModifiedBy>
  <cp:revision>32</cp:revision>
  <dcterms:created xsi:type="dcterms:W3CDTF">2014-11-20T04:44:01Z</dcterms:created>
  <dcterms:modified xsi:type="dcterms:W3CDTF">2017-11-27T05:17:52Z</dcterms:modified>
</cp:coreProperties>
</file>