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80" r:id="rId4"/>
    <p:sldId id="258" r:id="rId5"/>
    <p:sldId id="281" r:id="rId6"/>
    <p:sldId id="282" r:id="rId7"/>
    <p:sldId id="262" r:id="rId8"/>
    <p:sldId id="263" r:id="rId9"/>
    <p:sldId id="264" r:id="rId10"/>
    <p:sldId id="275" r:id="rId11"/>
    <p:sldId id="265" r:id="rId12"/>
    <p:sldId id="274" r:id="rId13"/>
    <p:sldId id="276" r:id="rId14"/>
    <p:sldId id="266" r:id="rId15"/>
    <p:sldId id="267" r:id="rId16"/>
    <p:sldId id="268" r:id="rId17"/>
    <p:sldId id="277" r:id="rId18"/>
    <p:sldId id="278" r:id="rId19"/>
    <p:sldId id="284" r:id="rId20"/>
    <p:sldId id="269" r:id="rId21"/>
    <p:sldId id="285" r:id="rId22"/>
    <p:sldId id="271" r:id="rId23"/>
    <p:sldId id="287" r:id="rId24"/>
    <p:sldId id="286" r:id="rId25"/>
    <p:sldId id="27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2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B9B2A-8078-B149-B4C4-DE90D70CC362}" type="datetimeFigureOut">
              <a:rPr lang="en-US" smtClean="0"/>
              <a:t>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388423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B9B2A-8078-B149-B4C4-DE90D70CC362}" type="datetimeFigureOut">
              <a:rPr lang="en-US" smtClean="0"/>
              <a:t>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66721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B9B2A-8078-B149-B4C4-DE90D70CC362}" type="datetimeFigureOut">
              <a:rPr lang="en-US" smtClean="0"/>
              <a:t>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4633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B9B2A-8078-B149-B4C4-DE90D70CC362}" type="datetimeFigureOut">
              <a:rPr lang="en-US" smtClean="0"/>
              <a:t>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87756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B9B2A-8078-B149-B4C4-DE90D70CC362}" type="datetimeFigureOut">
              <a:rPr lang="en-US" smtClean="0"/>
              <a:t>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211550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B9B2A-8078-B149-B4C4-DE90D70CC362}" type="datetimeFigureOut">
              <a:rPr lang="en-US" smtClean="0"/>
              <a:t>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45779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B9B2A-8078-B149-B4C4-DE90D70CC362}" type="datetimeFigureOut">
              <a:rPr lang="en-US" smtClean="0"/>
              <a:t>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250794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B9B2A-8078-B149-B4C4-DE90D70CC362}" type="datetimeFigureOut">
              <a:rPr lang="en-US" smtClean="0"/>
              <a:t>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412942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B9B2A-8078-B149-B4C4-DE90D70CC362}" type="datetimeFigureOut">
              <a:rPr lang="en-US" smtClean="0"/>
              <a:t>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56678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B9B2A-8078-B149-B4C4-DE90D70CC362}" type="datetimeFigureOut">
              <a:rPr lang="en-US" smtClean="0"/>
              <a:t>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304132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B9B2A-8078-B149-B4C4-DE90D70CC362}" type="datetimeFigureOut">
              <a:rPr lang="en-US" smtClean="0"/>
              <a:t>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35F2A7-9FEE-B046-817A-FCE183B14033}" type="slidenum">
              <a:rPr lang="en-US" smtClean="0"/>
              <a:t>‹#›</a:t>
            </a:fld>
            <a:endParaRPr lang="en-US"/>
          </a:p>
        </p:txBody>
      </p:sp>
    </p:spTree>
    <p:extLst>
      <p:ext uri="{BB962C8B-B14F-4D97-AF65-F5344CB8AC3E}">
        <p14:creationId xmlns:p14="http://schemas.microsoft.com/office/powerpoint/2010/main" val="8785528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B9B2A-8078-B149-B4C4-DE90D70CC362}" type="datetimeFigureOut">
              <a:rPr lang="en-US" smtClean="0"/>
              <a:t>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5F2A7-9FEE-B046-817A-FCE183B14033}" type="slidenum">
              <a:rPr lang="en-US" smtClean="0"/>
              <a:t>‹#›</a:t>
            </a:fld>
            <a:endParaRPr lang="en-US"/>
          </a:p>
        </p:txBody>
      </p:sp>
    </p:spTree>
    <p:extLst>
      <p:ext uri="{BB962C8B-B14F-4D97-AF65-F5344CB8AC3E}">
        <p14:creationId xmlns:p14="http://schemas.microsoft.com/office/powerpoint/2010/main" val="49648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eb.njit.edu/~usman/kmeansfl/" TargetMode="Externa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K-means based feature learning for protein sequence classification</a:t>
            </a:r>
            <a:endParaRPr lang="en-US" dirty="0"/>
          </a:p>
        </p:txBody>
      </p:sp>
      <p:sp>
        <p:nvSpPr>
          <p:cNvPr id="3" name="Subtitle 2"/>
          <p:cNvSpPr>
            <a:spLocks noGrp="1"/>
          </p:cNvSpPr>
          <p:nvPr>
            <p:ph type="subTitle" idx="1"/>
          </p:nvPr>
        </p:nvSpPr>
        <p:spPr/>
        <p:txBody>
          <a:bodyPr/>
          <a:lstStyle/>
          <a:p>
            <a:r>
              <a:rPr lang="en-US" dirty="0" smtClean="0"/>
              <a:t>Usman Roshan</a:t>
            </a:r>
          </a:p>
          <a:p>
            <a:r>
              <a:rPr lang="en-US" dirty="0" smtClean="0"/>
              <a:t>Department </a:t>
            </a:r>
            <a:r>
              <a:rPr lang="en-US" dirty="0" smtClean="0"/>
              <a:t>of Computer Science</a:t>
            </a:r>
          </a:p>
          <a:p>
            <a:r>
              <a:rPr lang="en-US" dirty="0" smtClean="0"/>
              <a:t>New Jersey Institute of Technology</a:t>
            </a:r>
            <a:endParaRPr lang="en-US" dirty="0"/>
          </a:p>
        </p:txBody>
      </p:sp>
    </p:spTree>
    <p:extLst>
      <p:ext uri="{BB962C8B-B14F-4D97-AF65-F5344CB8AC3E}">
        <p14:creationId xmlns:p14="http://schemas.microsoft.com/office/powerpoint/2010/main" val="144576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String k-means clustering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wish to cluster protein fragments directly but k-means generally requires numerical feature vectors</a:t>
            </a:r>
          </a:p>
          <a:p>
            <a:r>
              <a:rPr lang="en-US" dirty="0" smtClean="0"/>
              <a:t>Thus we propose a string k-means</a:t>
            </a:r>
          </a:p>
          <a:p>
            <a:r>
              <a:rPr lang="en-US" dirty="0" smtClean="0"/>
              <a:t>We make two modifications to the original k-means:</a:t>
            </a:r>
          </a:p>
          <a:p>
            <a:pPr lvl="1"/>
            <a:r>
              <a:rPr lang="en-US" dirty="0" smtClean="0"/>
              <a:t>Centroid: We use the mode at each sequence position. For example if a cluster has ACG, ACC, ATC then the mode is ACC</a:t>
            </a:r>
          </a:p>
          <a:p>
            <a:pPr lvl="1"/>
            <a:r>
              <a:rPr lang="en-US" dirty="0" smtClean="0"/>
              <a:t>Distance between fragments: We use the negative Hamming </a:t>
            </a:r>
            <a:r>
              <a:rPr lang="en-US" dirty="0" smtClean="0"/>
              <a:t>distance.</a:t>
            </a:r>
            <a:endParaRPr lang="en-US" dirty="0" smtClean="0"/>
          </a:p>
          <a:p>
            <a:r>
              <a:rPr lang="en-US" dirty="0" smtClean="0"/>
              <a:t>We find that a few iterations of our string k-means gives a decent clustering (in the context of our problem)</a:t>
            </a:r>
            <a:endParaRPr lang="en-US" dirty="0"/>
          </a:p>
        </p:txBody>
      </p:sp>
    </p:spTree>
    <p:extLst>
      <p:ext uri="{BB962C8B-B14F-4D97-AF65-F5344CB8AC3E}">
        <p14:creationId xmlns:p14="http://schemas.microsoft.com/office/powerpoint/2010/main" val="248499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method</a:t>
            </a:r>
            <a:endParaRPr lang="en-US" dirty="0"/>
          </a:p>
        </p:txBody>
      </p:sp>
      <p:sp>
        <p:nvSpPr>
          <p:cNvPr id="3" name="Content Placeholder 2"/>
          <p:cNvSpPr>
            <a:spLocks noGrp="1"/>
          </p:cNvSpPr>
          <p:nvPr>
            <p:ph idx="1"/>
          </p:nvPr>
        </p:nvSpPr>
        <p:spPr/>
        <p:txBody>
          <a:bodyPr/>
          <a:lstStyle/>
          <a:p>
            <a:r>
              <a:rPr lang="en-US" dirty="0" smtClean="0"/>
              <a:t>From the example in the previous slides we see that increasing the number of clusters would give better feature vectors</a:t>
            </a:r>
          </a:p>
          <a:p>
            <a:r>
              <a:rPr lang="en-US" dirty="0" smtClean="0"/>
              <a:t>More clusters </a:t>
            </a:r>
            <a:r>
              <a:rPr lang="en-US" dirty="0" smtClean="0"/>
              <a:t>will slow </a:t>
            </a:r>
            <a:r>
              <a:rPr lang="en-US" dirty="0" smtClean="0"/>
              <a:t>down k-means</a:t>
            </a:r>
          </a:p>
          <a:p>
            <a:r>
              <a:rPr lang="en-US" dirty="0" smtClean="0"/>
              <a:t>Instead of the negative Hamming distance we also consider a negative BLOSUM </a:t>
            </a:r>
            <a:r>
              <a:rPr lang="en-US" dirty="0" smtClean="0"/>
              <a:t>distance (biologically sound)</a:t>
            </a:r>
            <a:endParaRPr lang="en-US" dirty="0"/>
          </a:p>
        </p:txBody>
      </p:sp>
    </p:spTree>
    <p:extLst>
      <p:ext uri="{BB962C8B-B14F-4D97-AF65-F5344CB8AC3E}">
        <p14:creationId xmlns:p14="http://schemas.microsoft.com/office/powerpoint/2010/main" val="201687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performance study</a:t>
            </a:r>
            <a:endParaRPr lang="en-US" dirty="0"/>
          </a:p>
        </p:txBody>
      </p:sp>
      <p:sp>
        <p:nvSpPr>
          <p:cNvPr id="3" name="Content Placeholder 2"/>
          <p:cNvSpPr>
            <a:spLocks noGrp="1"/>
          </p:cNvSpPr>
          <p:nvPr>
            <p:ph idx="1"/>
          </p:nvPr>
        </p:nvSpPr>
        <p:spPr>
          <a:xfrm>
            <a:off x="457200" y="1600199"/>
            <a:ext cx="8229600" cy="3109777"/>
          </a:xfrm>
        </p:spPr>
        <p:txBody>
          <a:bodyPr>
            <a:normAutofit fontScale="77500" lnSpcReduction="20000"/>
          </a:bodyPr>
          <a:lstStyle/>
          <a:p>
            <a:pPr marL="342900" lvl="1" indent="-342900">
              <a:buFont typeface="Arial"/>
              <a:buChar char="•"/>
            </a:pPr>
            <a:r>
              <a:rPr lang="en-US" sz="3200" dirty="0" smtClean="0"/>
              <a:t>Parallel </a:t>
            </a:r>
            <a:r>
              <a:rPr lang="en-US" sz="3200" dirty="0" smtClean="0"/>
              <a:t>Python implementation available at </a:t>
            </a:r>
            <a:r>
              <a:rPr lang="en-US" sz="3200" dirty="0" smtClean="0">
                <a:hlinkClick r:id="rId2"/>
              </a:rPr>
              <a:t>http://web.njit.edu/~usman/kmeans_fl_protein/</a:t>
            </a:r>
            <a:endParaRPr lang="en-US" sz="3200" dirty="0" smtClean="0"/>
          </a:p>
          <a:p>
            <a:r>
              <a:rPr lang="en-US" dirty="0" smtClean="0"/>
              <a:t>Experimental platform: Intel Xeon </a:t>
            </a:r>
            <a:r>
              <a:rPr lang="en-US" dirty="0" smtClean="0"/>
              <a:t>E5-2630-v4 20 </a:t>
            </a:r>
            <a:r>
              <a:rPr lang="en-US" dirty="0" smtClean="0"/>
              <a:t>core processors</a:t>
            </a:r>
          </a:p>
          <a:p>
            <a:r>
              <a:rPr lang="en-US" dirty="0" smtClean="0"/>
              <a:t>Data: Protein sequences from four large protein </a:t>
            </a:r>
            <a:r>
              <a:rPr lang="en-US" dirty="0" smtClean="0"/>
              <a:t>databases (</a:t>
            </a:r>
            <a:r>
              <a:rPr lang="en-US" dirty="0" err="1" smtClean="0"/>
              <a:t>Sonego</a:t>
            </a:r>
            <a:r>
              <a:rPr lang="en-US" dirty="0" smtClean="0"/>
              <a:t> </a:t>
            </a:r>
            <a:r>
              <a:rPr lang="en-US" i="1" dirty="0" smtClean="0"/>
              <a:t>et. al.</a:t>
            </a:r>
            <a:r>
              <a:rPr lang="en-US" dirty="0" smtClean="0"/>
              <a:t>, Nucleic Acids Research 2007)</a:t>
            </a:r>
            <a:endParaRPr lang="en-US" i="1" dirty="0" smtClean="0"/>
          </a:p>
          <a:p>
            <a:r>
              <a:rPr lang="en-US" dirty="0" smtClean="0"/>
              <a:t>Each datasets has several classification tasks. Classes are formed based on </a:t>
            </a:r>
            <a:r>
              <a:rPr lang="en-US" dirty="0" smtClean="0"/>
              <a:t>family, superfamily, phyla kingdom, homology, and architecture</a:t>
            </a:r>
            <a:endParaRPr lang="en-US" dirty="0" smtClean="0"/>
          </a:p>
        </p:txBody>
      </p:sp>
      <p:pic>
        <p:nvPicPr>
          <p:cNvPr id="4" name="Picture 3" descr="Screen Shot 2018-03-19 at 8.10.2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6517" y="4752285"/>
            <a:ext cx="6460722" cy="1881165"/>
          </a:xfrm>
          <a:prstGeom prst="rect">
            <a:avLst/>
          </a:prstGeom>
        </p:spPr>
      </p:pic>
    </p:spTree>
    <p:extLst>
      <p:ext uri="{BB962C8B-B14F-4D97-AF65-F5344CB8AC3E}">
        <p14:creationId xmlns:p14="http://schemas.microsoft.com/office/powerpoint/2010/main" val="1512258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performance study</a:t>
            </a:r>
            <a:endParaRPr lang="en-US" dirty="0"/>
          </a:p>
        </p:txBody>
      </p:sp>
      <p:sp>
        <p:nvSpPr>
          <p:cNvPr id="3" name="Content Placeholder 2"/>
          <p:cNvSpPr>
            <a:spLocks noGrp="1"/>
          </p:cNvSpPr>
          <p:nvPr>
            <p:ph idx="1"/>
          </p:nvPr>
        </p:nvSpPr>
        <p:spPr>
          <a:xfrm>
            <a:off x="457200" y="1439450"/>
            <a:ext cx="8229600" cy="5054853"/>
          </a:xfrm>
        </p:spPr>
        <p:txBody>
          <a:bodyPr>
            <a:normAutofit fontScale="70000" lnSpcReduction="20000"/>
          </a:bodyPr>
          <a:lstStyle/>
          <a:p>
            <a:r>
              <a:rPr lang="en-US" dirty="0" smtClean="0"/>
              <a:t>We </a:t>
            </a:r>
            <a:r>
              <a:rPr lang="en-US" dirty="0" smtClean="0"/>
              <a:t>cluster </a:t>
            </a:r>
            <a:r>
              <a:rPr lang="en-US" dirty="0" smtClean="0"/>
              <a:t>all proteins in each dataset separately. Both train and test sequences are included in the clustering. </a:t>
            </a:r>
            <a:r>
              <a:rPr lang="en-US" dirty="0" smtClean="0"/>
              <a:t>Remember that k-means is unsupervised and requires no labels.</a:t>
            </a:r>
            <a:endParaRPr lang="en-US" dirty="0" smtClean="0"/>
          </a:p>
          <a:p>
            <a:r>
              <a:rPr lang="en-US" dirty="0" smtClean="0"/>
              <a:t>Runtime </a:t>
            </a:r>
            <a:r>
              <a:rPr lang="en-US" dirty="0" smtClean="0"/>
              <a:t>is proportional to dataset </a:t>
            </a:r>
            <a:r>
              <a:rPr lang="en-US" dirty="0" smtClean="0"/>
              <a:t>size</a:t>
            </a:r>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We then learn a support vector machine (with Python </a:t>
            </a:r>
            <a:r>
              <a:rPr lang="en-US" dirty="0" err="1" smtClean="0"/>
              <a:t>scikit</a:t>
            </a:r>
            <a:r>
              <a:rPr lang="en-US" dirty="0" smtClean="0"/>
              <a:t>-learn) on training and predict on test for each task</a:t>
            </a:r>
          </a:p>
          <a:p>
            <a:r>
              <a:rPr lang="en-US" dirty="0" smtClean="0"/>
              <a:t>We </a:t>
            </a:r>
            <a:r>
              <a:rPr lang="en-US" dirty="0"/>
              <a:t>use the ROC area under curve as a measure of accuracy</a:t>
            </a:r>
          </a:p>
          <a:p>
            <a:r>
              <a:rPr lang="en-US" dirty="0"/>
              <a:t>This is between 0 and 1 and roughly speaking measures the probability of ranking a positive instance higher than a negative </a:t>
            </a:r>
            <a:r>
              <a:rPr lang="en-US" dirty="0" smtClean="0"/>
              <a:t>instance</a:t>
            </a:r>
            <a:endParaRPr lang="en-US" dirty="0"/>
          </a:p>
        </p:txBody>
      </p:sp>
      <p:pic>
        <p:nvPicPr>
          <p:cNvPr id="5" name="Picture 4" descr="Screen Shot 2018-03-19 at 8.14.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6269" y="2655072"/>
            <a:ext cx="4616333" cy="1733406"/>
          </a:xfrm>
          <a:prstGeom prst="rect">
            <a:avLst/>
          </a:prstGeom>
        </p:spPr>
      </p:pic>
    </p:spTree>
    <p:extLst>
      <p:ext uri="{BB962C8B-B14F-4D97-AF65-F5344CB8AC3E}">
        <p14:creationId xmlns:p14="http://schemas.microsoft.com/office/powerpoint/2010/main" val="308974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9313"/>
            <a:ext cx="8229600" cy="1143000"/>
          </a:xfrm>
        </p:spPr>
        <p:txBody>
          <a:bodyPr>
            <a:normAutofit fontScale="90000"/>
          </a:bodyPr>
          <a:lstStyle/>
          <a:p>
            <a:r>
              <a:rPr lang="en-US" dirty="0"/>
              <a:t>Results: Effect of window length (stride = 1)</a:t>
            </a:r>
            <a:br>
              <a:rPr lang="en-US" dirty="0"/>
            </a:br>
            <a:endParaRPr lang="en-US" dirty="0"/>
          </a:p>
        </p:txBody>
      </p:sp>
      <p:sp>
        <p:nvSpPr>
          <p:cNvPr id="3" name="Content Placeholder 2"/>
          <p:cNvSpPr>
            <a:spLocks noGrp="1"/>
          </p:cNvSpPr>
          <p:nvPr>
            <p:ph idx="1"/>
          </p:nvPr>
        </p:nvSpPr>
        <p:spPr>
          <a:xfrm>
            <a:off x="457199" y="1494374"/>
            <a:ext cx="8448655" cy="4819372"/>
          </a:xfrm>
        </p:spPr>
        <p:txBody>
          <a:bodyPr/>
          <a:lstStyle/>
          <a:p>
            <a:endParaRPr lang="en-US" dirty="0"/>
          </a:p>
        </p:txBody>
      </p:sp>
      <p:pic>
        <p:nvPicPr>
          <p:cNvPr id="4" name="Picture 3" descr="CATH_fragle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596" y="1530163"/>
            <a:ext cx="7895049" cy="4887411"/>
          </a:xfrm>
          <a:prstGeom prst="rect">
            <a:avLst/>
          </a:prstGeom>
        </p:spPr>
      </p:pic>
    </p:spTree>
    <p:extLst>
      <p:ext uri="{BB962C8B-B14F-4D97-AF65-F5344CB8AC3E}">
        <p14:creationId xmlns:p14="http://schemas.microsoft.com/office/powerpoint/2010/main" val="103531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Effect of number of clusters</a:t>
            </a:r>
            <a:br>
              <a:rPr lang="en-US" dirty="0"/>
            </a:br>
            <a:endParaRPr lang="en-US" dirty="0"/>
          </a:p>
        </p:txBody>
      </p:sp>
      <p:sp>
        <p:nvSpPr>
          <p:cNvPr id="3" name="Content Placeholder 2"/>
          <p:cNvSpPr>
            <a:spLocks noGrp="1"/>
          </p:cNvSpPr>
          <p:nvPr>
            <p:ph idx="1"/>
          </p:nvPr>
        </p:nvSpPr>
        <p:spPr/>
        <p:txBody>
          <a:bodyPr/>
          <a:lstStyle/>
          <a:p>
            <a:endParaRPr lang="en-US" dirty="0"/>
          </a:p>
        </p:txBody>
      </p:sp>
      <p:pic>
        <p:nvPicPr>
          <p:cNvPr id="4" name="Picture 3" descr="CATH_clusters_cha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651" y="1443121"/>
            <a:ext cx="7987610" cy="4944709"/>
          </a:xfrm>
          <a:prstGeom prst="rect">
            <a:avLst/>
          </a:prstGeom>
        </p:spPr>
      </p:pic>
    </p:spTree>
    <p:extLst>
      <p:ext uri="{BB962C8B-B14F-4D97-AF65-F5344CB8AC3E}">
        <p14:creationId xmlns:p14="http://schemas.microsoft.com/office/powerpoint/2010/main" val="105454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238"/>
            <a:ext cx="8229600" cy="1143000"/>
          </a:xfrm>
        </p:spPr>
        <p:txBody>
          <a:bodyPr>
            <a:normAutofit fontScale="90000"/>
          </a:bodyPr>
          <a:lstStyle/>
          <a:p>
            <a:r>
              <a:rPr lang="en-US" dirty="0"/>
              <a:t>Results: Effect of Hamming </a:t>
            </a:r>
            <a:r>
              <a:rPr lang="en-US" dirty="0" err="1"/>
              <a:t>vs</a:t>
            </a:r>
            <a:r>
              <a:rPr lang="en-US" dirty="0"/>
              <a:t> BLOSUM in string k-</a:t>
            </a:r>
            <a:r>
              <a:rPr lang="en-US" dirty="0" smtClean="0"/>
              <a:t>means</a:t>
            </a:r>
            <a:endParaRPr lang="en-US" dirty="0"/>
          </a:p>
        </p:txBody>
      </p:sp>
      <p:sp>
        <p:nvSpPr>
          <p:cNvPr id="3" name="Content Placeholder 2"/>
          <p:cNvSpPr>
            <a:spLocks noGrp="1"/>
          </p:cNvSpPr>
          <p:nvPr>
            <p:ph idx="1"/>
          </p:nvPr>
        </p:nvSpPr>
        <p:spPr/>
        <p:txBody>
          <a:bodyPr/>
          <a:lstStyle/>
          <a:p>
            <a:endParaRPr lang="en-US" dirty="0"/>
          </a:p>
        </p:txBody>
      </p:sp>
      <p:pic>
        <p:nvPicPr>
          <p:cNvPr id="4" name="Picture 3" descr="hamming-vs-blosu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348" y="1637699"/>
            <a:ext cx="7570112" cy="4809964"/>
          </a:xfrm>
          <a:prstGeom prst="rect">
            <a:avLst/>
          </a:prstGeom>
        </p:spPr>
      </p:pic>
    </p:spTree>
    <p:extLst>
      <p:ext uri="{BB962C8B-B14F-4D97-AF65-F5344CB8AC3E}">
        <p14:creationId xmlns:p14="http://schemas.microsoft.com/office/powerpoint/2010/main" val="4208960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Comparison to other methods on CATH</a:t>
            </a:r>
            <a:endParaRPr lang="en-US" dirty="0"/>
          </a:p>
        </p:txBody>
      </p:sp>
      <p:pic>
        <p:nvPicPr>
          <p:cNvPr id="4" name="Content Placeholder 3" descr="CATH_compare_chart.png"/>
          <p:cNvPicPr>
            <a:picLocks noGrp="1" noChangeAspect="1"/>
          </p:cNvPicPr>
          <p:nvPr>
            <p:ph idx="1"/>
          </p:nvPr>
        </p:nvPicPr>
        <p:blipFill>
          <a:blip r:embed="rId2">
            <a:extLst>
              <a:ext uri="{28A0092B-C50C-407E-A947-70E740481C1C}">
                <a14:useLocalDpi xmlns:a14="http://schemas.microsoft.com/office/drawing/2010/main" val="0"/>
              </a:ext>
            </a:extLst>
          </a:blip>
          <a:srcRect l="-7767" r="-7767"/>
          <a:stretch>
            <a:fillRect/>
          </a:stretch>
        </p:blipFill>
        <p:spPr>
          <a:xfrm>
            <a:off x="232122" y="1744875"/>
            <a:ext cx="8635928" cy="4749428"/>
          </a:xfrm>
        </p:spPr>
      </p:pic>
    </p:spTree>
    <p:extLst>
      <p:ext uri="{BB962C8B-B14F-4D97-AF65-F5344CB8AC3E}">
        <p14:creationId xmlns:p14="http://schemas.microsoft.com/office/powerpoint/2010/main" val="349000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Comparison to other methods on CATH</a:t>
            </a:r>
            <a:endParaRPr lang="en-US" dirty="0"/>
          </a:p>
        </p:txBody>
      </p:sp>
      <p:sp>
        <p:nvSpPr>
          <p:cNvPr id="3" name="Content Placeholder 2"/>
          <p:cNvSpPr>
            <a:spLocks noGrp="1"/>
          </p:cNvSpPr>
          <p:nvPr>
            <p:ph idx="1"/>
          </p:nvPr>
        </p:nvSpPr>
        <p:spPr>
          <a:xfrm>
            <a:off x="457200" y="1600200"/>
            <a:ext cx="8229600" cy="2498927"/>
          </a:xfrm>
        </p:spPr>
        <p:txBody>
          <a:bodyPr>
            <a:normAutofit fontScale="92500" lnSpcReduction="20000"/>
          </a:bodyPr>
          <a:lstStyle/>
          <a:p>
            <a:r>
              <a:rPr lang="en-US" dirty="0" smtClean="0"/>
              <a:t>Are the differences between our method and spectrum and empirical kernel significant?</a:t>
            </a:r>
          </a:p>
          <a:p>
            <a:r>
              <a:rPr lang="en-US" dirty="0" smtClean="0"/>
              <a:t>We measure p-values given by the Wilcox rank test. If one method obtains better values than the other one across most of the classification tasks (1414 in total) then the p-value is small</a:t>
            </a:r>
            <a:endParaRPr lang="en-US" dirty="0" smtClean="0"/>
          </a:p>
          <a:p>
            <a:endParaRPr lang="en-US" dirty="0" smtClean="0"/>
          </a:p>
          <a:p>
            <a:endParaRPr lang="en-US" dirty="0"/>
          </a:p>
          <a:p>
            <a:endParaRPr lang="en-US" dirty="0"/>
          </a:p>
        </p:txBody>
      </p:sp>
      <p:pic>
        <p:nvPicPr>
          <p:cNvPr id="4" name="Picture 3" descr="Screen Shot 2018-03-20 at 11.51.5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4458" y="4445413"/>
            <a:ext cx="8064500" cy="1841500"/>
          </a:xfrm>
          <a:prstGeom prst="rect">
            <a:avLst/>
          </a:prstGeom>
        </p:spPr>
      </p:pic>
    </p:spTree>
    <p:extLst>
      <p:ext uri="{BB962C8B-B14F-4D97-AF65-F5344CB8AC3E}">
        <p14:creationId xmlns:p14="http://schemas.microsoft.com/office/powerpoint/2010/main" val="715094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Comparison to other methods </a:t>
            </a:r>
          </a:p>
        </p:txBody>
      </p:sp>
      <p:sp>
        <p:nvSpPr>
          <p:cNvPr id="3" name="Content Placeholder 2"/>
          <p:cNvSpPr>
            <a:spLocks noGrp="1"/>
          </p:cNvSpPr>
          <p:nvPr>
            <p:ph idx="1"/>
          </p:nvPr>
        </p:nvSpPr>
        <p:spPr>
          <a:xfrm>
            <a:off x="457200" y="1600200"/>
            <a:ext cx="8229600" cy="2638015"/>
          </a:xfrm>
        </p:spPr>
        <p:txBody>
          <a:bodyPr>
            <a:normAutofit/>
          </a:bodyPr>
          <a:lstStyle/>
          <a:p>
            <a:r>
              <a:rPr lang="en-US" dirty="0" smtClean="0"/>
              <a:t>On 3PGK and COG we see that our k-means based method obtains highest accuracies</a:t>
            </a:r>
          </a:p>
          <a:p>
            <a:r>
              <a:rPr lang="en-US" dirty="0" smtClean="0"/>
              <a:t>The Smith-Waterman method does best on CATH and SCOP, however its runtime is much greater than our k-means based one</a:t>
            </a:r>
          </a:p>
        </p:txBody>
      </p:sp>
      <p:pic>
        <p:nvPicPr>
          <p:cNvPr id="4" name="Content Placeholder 6" descr="Screen Shot 2018-03-20 at 11.55.53 AM.png"/>
          <p:cNvPicPr>
            <a:picLocks noChangeAspect="1"/>
          </p:cNvPicPr>
          <p:nvPr/>
        </p:nvPicPr>
        <p:blipFill rotWithShape="1">
          <a:blip r:embed="rId2">
            <a:extLst>
              <a:ext uri="{28A0092B-C50C-407E-A947-70E740481C1C}">
                <a14:useLocalDpi xmlns:a14="http://schemas.microsoft.com/office/drawing/2010/main" val="0"/>
              </a:ext>
            </a:extLst>
          </a:blip>
          <a:srcRect t="-5184" b="-3143"/>
          <a:stretch/>
        </p:blipFill>
        <p:spPr>
          <a:xfrm>
            <a:off x="457200" y="4366815"/>
            <a:ext cx="8229600" cy="2072232"/>
          </a:xfrm>
          <a:prstGeom prst="rect">
            <a:avLst/>
          </a:prstGeom>
        </p:spPr>
      </p:pic>
    </p:spTree>
    <p:extLst>
      <p:ext uri="{BB962C8B-B14F-4D97-AF65-F5344CB8AC3E}">
        <p14:creationId xmlns:p14="http://schemas.microsoft.com/office/powerpoint/2010/main" val="1994203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smtClean="0"/>
              <a:t>We consider the problem of protein sequence classification</a:t>
            </a:r>
          </a:p>
          <a:p>
            <a:r>
              <a:rPr lang="en-US" dirty="0" smtClean="0"/>
              <a:t>Problem: Given a protein sequence determine its classification</a:t>
            </a:r>
          </a:p>
          <a:p>
            <a:r>
              <a:rPr lang="en-US" dirty="0" smtClean="0"/>
              <a:t>The classification contains information about protein structure and function that is useful in biology and medicine</a:t>
            </a:r>
          </a:p>
          <a:p>
            <a:endParaRPr lang="en-US" dirty="0" smtClean="0"/>
          </a:p>
        </p:txBody>
      </p:sp>
    </p:spTree>
    <p:extLst>
      <p:ext uri="{BB962C8B-B14F-4D97-AF65-F5344CB8AC3E}">
        <p14:creationId xmlns:p14="http://schemas.microsoft.com/office/powerpoint/2010/main" val="439200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9413"/>
            <a:ext cx="8229600" cy="1143000"/>
          </a:xfrm>
        </p:spPr>
        <p:txBody>
          <a:bodyPr>
            <a:normAutofit fontScale="90000"/>
          </a:bodyPr>
          <a:lstStyle/>
          <a:p>
            <a:r>
              <a:rPr lang="en-US" dirty="0" smtClean="0"/>
              <a:t>Results</a:t>
            </a:r>
            <a:r>
              <a:rPr lang="en-US" dirty="0"/>
              <a:t>: Learning model on COG and predicting on </a:t>
            </a:r>
            <a:r>
              <a:rPr lang="en-US" dirty="0" smtClean="0"/>
              <a:t>CATH (generalization across datasets)</a:t>
            </a:r>
            <a:r>
              <a:rPr lang="en-US" dirty="0"/>
              <a:t/>
            </a:r>
            <a:br>
              <a:rPr lang="en-US" dirty="0"/>
            </a:br>
            <a:endParaRPr lang="en-US" dirty="0"/>
          </a:p>
        </p:txBody>
      </p:sp>
      <p:sp>
        <p:nvSpPr>
          <p:cNvPr id="3" name="Content Placeholder 2"/>
          <p:cNvSpPr>
            <a:spLocks noGrp="1"/>
          </p:cNvSpPr>
          <p:nvPr>
            <p:ph idx="1"/>
          </p:nvPr>
        </p:nvSpPr>
        <p:spPr>
          <a:xfrm>
            <a:off x="457200" y="2332038"/>
            <a:ext cx="8229600" cy="4065816"/>
          </a:xfrm>
        </p:spPr>
        <p:txBody>
          <a:bodyPr/>
          <a:lstStyle/>
          <a:p>
            <a:r>
              <a:rPr lang="en-US" dirty="0" smtClean="0"/>
              <a:t>Suppose we obtain feature vectors for CATH protein sequences with the clustering (centroids) on COG (our largest dataset)</a:t>
            </a:r>
          </a:p>
          <a:p>
            <a:r>
              <a:rPr lang="en-US" dirty="0" smtClean="0"/>
              <a:t>Can we still correctly classify CATH sequences even though the sequences were not used to create their feature vectors?</a:t>
            </a:r>
            <a:endParaRPr lang="en-US" dirty="0"/>
          </a:p>
        </p:txBody>
      </p:sp>
    </p:spTree>
    <p:extLst>
      <p:ext uri="{BB962C8B-B14F-4D97-AF65-F5344CB8AC3E}">
        <p14:creationId xmlns:p14="http://schemas.microsoft.com/office/powerpoint/2010/main" val="3939121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0813"/>
            <a:ext cx="8229600" cy="1143000"/>
          </a:xfrm>
        </p:spPr>
        <p:txBody>
          <a:bodyPr>
            <a:normAutofit fontScale="90000"/>
          </a:bodyPr>
          <a:lstStyle/>
          <a:p>
            <a:r>
              <a:rPr lang="en-US" dirty="0"/>
              <a:t>Results: Learning model on COG and predicting on CATH (generalization across datasets)</a:t>
            </a:r>
            <a:br>
              <a:rPr lang="en-US" dirty="0"/>
            </a:br>
            <a:endParaRPr lang="en-US" dirty="0"/>
          </a:p>
        </p:txBody>
      </p:sp>
      <p:pic>
        <p:nvPicPr>
          <p:cNvPr id="4" name="Content Placeholder 3" descr="generalize_chart.png"/>
          <p:cNvPicPr>
            <a:picLocks noGrp="1" noChangeAspect="1"/>
          </p:cNvPicPr>
          <p:nvPr>
            <p:ph idx="1"/>
          </p:nvPr>
        </p:nvPicPr>
        <p:blipFill rotWithShape="1">
          <a:blip r:embed="rId2">
            <a:extLst>
              <a:ext uri="{28A0092B-C50C-407E-A947-70E740481C1C}">
                <a14:useLocalDpi xmlns:a14="http://schemas.microsoft.com/office/drawing/2010/main" val="0"/>
              </a:ext>
            </a:extLst>
          </a:blip>
          <a:srcRect l="-5159" r="-1441"/>
          <a:stretch/>
        </p:blipFill>
        <p:spPr>
          <a:xfrm>
            <a:off x="1446963" y="2066374"/>
            <a:ext cx="6479177" cy="4441228"/>
          </a:xfrm>
        </p:spPr>
      </p:pic>
    </p:spTree>
    <p:extLst>
      <p:ext uri="{BB962C8B-B14F-4D97-AF65-F5344CB8AC3E}">
        <p14:creationId xmlns:p14="http://schemas.microsoft.com/office/powerpoint/2010/main" val="3201686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600200"/>
            <a:ext cx="8229600" cy="4829803"/>
          </a:xfrm>
        </p:spPr>
        <p:txBody>
          <a:bodyPr>
            <a:normAutofit fontScale="92500" lnSpcReduction="20000"/>
          </a:bodyPr>
          <a:lstStyle/>
          <a:p>
            <a:r>
              <a:rPr lang="en-US" dirty="0" smtClean="0"/>
              <a:t>Why does our method perform best on 3PGK and COG datasets but not on CATH and SCOP? Both 3PGK and COG have longer proteins, suggesting our method performs best on long sequences</a:t>
            </a:r>
            <a:endParaRPr lang="en-US" dirty="0"/>
          </a:p>
          <a:p>
            <a:r>
              <a:rPr lang="en-US" dirty="0" smtClean="0"/>
              <a:t>Our </a:t>
            </a:r>
            <a:r>
              <a:rPr lang="en-US" dirty="0" smtClean="0"/>
              <a:t>string k-means uses the mode at a given column position for the centroid. Could we perform better if we used a profile of probabilities instead of the majority each time?</a:t>
            </a:r>
          </a:p>
          <a:p>
            <a:r>
              <a:rPr lang="en-US" dirty="0" smtClean="0"/>
              <a:t>Can we extend this to </a:t>
            </a:r>
            <a:r>
              <a:rPr lang="en-US" dirty="0" err="1" smtClean="0"/>
              <a:t>metagenomics</a:t>
            </a:r>
            <a:r>
              <a:rPr lang="en-US" dirty="0" smtClean="0"/>
              <a:t>? </a:t>
            </a:r>
          </a:p>
          <a:p>
            <a:pPr lvl="1"/>
            <a:r>
              <a:rPr lang="en-US" dirty="0" smtClean="0"/>
              <a:t>A major big data problem</a:t>
            </a:r>
          </a:p>
          <a:p>
            <a:pPr lvl="1"/>
            <a:r>
              <a:rPr lang="en-US" dirty="0" smtClean="0"/>
              <a:t>Requires clustering millions of fragments of genome </a:t>
            </a:r>
            <a:r>
              <a:rPr lang="en-US" dirty="0" smtClean="0"/>
              <a:t>sequences</a:t>
            </a:r>
            <a:endParaRPr lang="en-US" dirty="0" smtClean="0"/>
          </a:p>
        </p:txBody>
      </p:sp>
    </p:spTree>
    <p:extLst>
      <p:ext uri="{BB962C8B-B14F-4D97-AF65-F5344CB8AC3E}">
        <p14:creationId xmlns:p14="http://schemas.microsoft.com/office/powerpoint/2010/main" val="53231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a:t>Can we do sequence alignment classification with this method?</a:t>
            </a:r>
          </a:p>
          <a:p>
            <a:pPr lvl="1"/>
            <a:r>
              <a:rPr lang="en-US" dirty="0"/>
              <a:t>How does one deal with gaps?</a:t>
            </a:r>
          </a:p>
          <a:p>
            <a:pPr lvl="1"/>
            <a:r>
              <a:rPr lang="en-US" dirty="0"/>
              <a:t>How does one cluster protein alignment fragments? </a:t>
            </a:r>
          </a:p>
          <a:p>
            <a:pPr lvl="1"/>
            <a:r>
              <a:rPr lang="en-US" dirty="0" smtClean="0"/>
              <a:t>What would the centroid be?</a:t>
            </a:r>
            <a:endParaRPr lang="en-US" dirty="0"/>
          </a:p>
          <a:p>
            <a:r>
              <a:rPr lang="en-US" dirty="0"/>
              <a:t>Major avenues of future work on-going in our lab</a:t>
            </a:r>
          </a:p>
          <a:p>
            <a:endParaRPr lang="en-US" dirty="0"/>
          </a:p>
        </p:txBody>
      </p:sp>
    </p:spTree>
    <p:extLst>
      <p:ext uri="{BB962C8B-B14F-4D97-AF65-F5344CB8AC3E}">
        <p14:creationId xmlns:p14="http://schemas.microsoft.com/office/powerpoint/2010/main" val="758710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Paul </a:t>
            </a:r>
            <a:r>
              <a:rPr lang="en-US" dirty="0" err="1" smtClean="0"/>
              <a:t>Melman</a:t>
            </a:r>
            <a:r>
              <a:rPr lang="en-US" dirty="0" smtClean="0"/>
              <a:t> (MS Bioinformatics) wrote the code and performed all experiments</a:t>
            </a:r>
          </a:p>
          <a:p>
            <a:r>
              <a:rPr lang="en-US" dirty="0" smtClean="0"/>
              <a:t>NJIT Academic and Research Computing (ARCS) support in running experiments</a:t>
            </a:r>
            <a:endParaRPr lang="en-US" dirty="0"/>
          </a:p>
        </p:txBody>
      </p:sp>
    </p:spTree>
    <p:extLst>
      <p:ext uri="{BB962C8B-B14F-4D97-AF65-F5344CB8AC3E}">
        <p14:creationId xmlns:p14="http://schemas.microsoft.com/office/powerpoint/2010/main" val="516414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Initial work is promising</a:t>
            </a:r>
          </a:p>
          <a:p>
            <a:r>
              <a:rPr lang="en-US" dirty="0" smtClean="0"/>
              <a:t>Moving forward requires more experimentation and dealing with big data challenges</a:t>
            </a:r>
          </a:p>
          <a:p>
            <a:endParaRPr lang="en-US" dirty="0"/>
          </a:p>
          <a:p>
            <a:endParaRPr lang="en-US" dirty="0" smtClean="0"/>
          </a:p>
          <a:p>
            <a:r>
              <a:rPr lang="en-US" dirty="0" smtClean="0"/>
              <a:t>Thank you</a:t>
            </a:r>
          </a:p>
          <a:p>
            <a:r>
              <a:rPr lang="en-US" dirty="0" smtClean="0"/>
              <a:t>Questions?</a:t>
            </a:r>
          </a:p>
          <a:p>
            <a:endParaRPr lang="en-US" dirty="0"/>
          </a:p>
        </p:txBody>
      </p:sp>
    </p:spTree>
    <p:extLst>
      <p:ext uri="{BB962C8B-B14F-4D97-AF65-F5344CB8AC3E}">
        <p14:creationId xmlns:p14="http://schemas.microsoft.com/office/powerpoint/2010/main" val="76807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a:t>A straightforward method is to use BLAST or Smith-Waterman and assign proteins based on their similarity scores</a:t>
            </a:r>
          </a:p>
          <a:p>
            <a:r>
              <a:rPr lang="en-US" dirty="0" smtClean="0"/>
              <a:t>Machine learning methods have been explored for this problem since the 1990’s with neural networks and hidden Markov models</a:t>
            </a:r>
            <a:endParaRPr lang="en-US" dirty="0"/>
          </a:p>
          <a:p>
            <a:r>
              <a:rPr lang="en-US" dirty="0" smtClean="0"/>
              <a:t>Methods based on support vector machines have been highly successful and among the state of the art</a:t>
            </a:r>
            <a:endParaRPr lang="en-US" dirty="0"/>
          </a:p>
        </p:txBody>
      </p:sp>
    </p:spTree>
    <p:extLst>
      <p:ext uri="{BB962C8B-B14F-4D97-AF65-F5344CB8AC3E}">
        <p14:creationId xmlns:p14="http://schemas.microsoft.com/office/powerpoint/2010/main" val="196532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00200"/>
            <a:ext cx="8229600" cy="4829803"/>
          </a:xfrm>
        </p:spPr>
        <p:txBody>
          <a:bodyPr>
            <a:normAutofit fontScale="85000" lnSpcReduction="20000"/>
          </a:bodyPr>
          <a:lstStyle/>
          <a:p>
            <a:r>
              <a:rPr lang="en-US" dirty="0" smtClean="0"/>
              <a:t>The general approach to classify proteins with machine learning:</a:t>
            </a:r>
          </a:p>
          <a:p>
            <a:pPr lvl="1"/>
            <a:r>
              <a:rPr lang="en-US" dirty="0" smtClean="0"/>
              <a:t>Fi</a:t>
            </a:r>
            <a:r>
              <a:rPr lang="en-US" dirty="0" smtClean="0"/>
              <a:t>rst convert </a:t>
            </a:r>
            <a:r>
              <a:rPr lang="en-US" dirty="0" smtClean="0"/>
              <a:t>protein sequences into feature vectors of a fixed dimensional </a:t>
            </a:r>
            <a:r>
              <a:rPr lang="en-US" dirty="0" smtClean="0"/>
              <a:t>space</a:t>
            </a:r>
          </a:p>
          <a:p>
            <a:pPr lvl="1"/>
            <a:r>
              <a:rPr lang="en-US" dirty="0" smtClean="0"/>
              <a:t>Then </a:t>
            </a:r>
            <a:r>
              <a:rPr lang="en-US" dirty="0"/>
              <a:t>a</a:t>
            </a:r>
            <a:r>
              <a:rPr lang="en-US" dirty="0" smtClean="0"/>
              <a:t>pply a classifier such as support vector machine</a:t>
            </a:r>
          </a:p>
          <a:p>
            <a:pPr lvl="1"/>
            <a:r>
              <a:rPr lang="en-US" dirty="0" smtClean="0"/>
              <a:t>Protein sequence representation in feature space is a key problem here</a:t>
            </a:r>
          </a:p>
          <a:p>
            <a:pPr lvl="1"/>
            <a:r>
              <a:rPr lang="en-US" dirty="0" smtClean="0"/>
              <a:t>Depending upon how we represent the protein we can get very different results </a:t>
            </a:r>
            <a:endParaRPr lang="en-US" dirty="0" smtClean="0"/>
          </a:p>
          <a:p>
            <a:r>
              <a:rPr lang="en-US" dirty="0" smtClean="0"/>
              <a:t>Previous methods</a:t>
            </a:r>
          </a:p>
          <a:p>
            <a:pPr lvl="1"/>
            <a:r>
              <a:rPr lang="en-US" dirty="0" smtClean="0"/>
              <a:t>Spectrum kernel</a:t>
            </a:r>
          </a:p>
          <a:p>
            <a:pPr lvl="1"/>
            <a:r>
              <a:rPr lang="en-US" dirty="0" smtClean="0"/>
              <a:t>Empirical </a:t>
            </a:r>
            <a:r>
              <a:rPr lang="en-US" dirty="0" smtClean="0"/>
              <a:t>kernel with </a:t>
            </a:r>
            <a:r>
              <a:rPr lang="en-US" dirty="0"/>
              <a:t>P</a:t>
            </a:r>
            <a:r>
              <a:rPr lang="en-US" dirty="0" smtClean="0"/>
              <a:t>airwise </a:t>
            </a:r>
            <a:r>
              <a:rPr lang="en-US" dirty="0" smtClean="0"/>
              <a:t>BLAST and Smith-Waterman scores</a:t>
            </a:r>
          </a:p>
        </p:txBody>
      </p:sp>
    </p:spTree>
    <p:extLst>
      <p:ext uri="{BB962C8B-B14F-4D97-AF65-F5344CB8AC3E}">
        <p14:creationId xmlns:p14="http://schemas.microsoft.com/office/powerpoint/2010/main" val="140662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methods</a:t>
            </a:r>
            <a:endParaRPr lang="en-US" dirty="0"/>
          </a:p>
        </p:txBody>
      </p:sp>
      <p:sp>
        <p:nvSpPr>
          <p:cNvPr id="3" name="Content Placeholder 2"/>
          <p:cNvSpPr>
            <a:spLocks noGrp="1"/>
          </p:cNvSpPr>
          <p:nvPr>
            <p:ph idx="1"/>
          </p:nvPr>
        </p:nvSpPr>
        <p:spPr/>
        <p:txBody>
          <a:bodyPr>
            <a:normAutofit/>
          </a:bodyPr>
          <a:lstStyle/>
          <a:p>
            <a:r>
              <a:rPr lang="en-US" dirty="0" smtClean="0"/>
              <a:t>Spectrum kernel:</a:t>
            </a:r>
          </a:p>
          <a:p>
            <a:pPr lvl="1"/>
            <a:r>
              <a:rPr lang="en-US" dirty="0" smtClean="0"/>
              <a:t>We count number of </a:t>
            </a:r>
            <a:r>
              <a:rPr lang="en-US" dirty="0" err="1" smtClean="0"/>
              <a:t>kmers</a:t>
            </a:r>
            <a:r>
              <a:rPr lang="en-US" dirty="0" smtClean="0"/>
              <a:t> for fixed </a:t>
            </a:r>
            <a:r>
              <a:rPr lang="en-US" i="1" dirty="0" smtClean="0"/>
              <a:t>k</a:t>
            </a:r>
            <a:r>
              <a:rPr lang="en-US" dirty="0" smtClean="0"/>
              <a:t>.</a:t>
            </a:r>
          </a:p>
          <a:p>
            <a:pPr lvl="1"/>
            <a:r>
              <a:rPr lang="en-US" dirty="0" smtClean="0"/>
              <a:t>Gives us a sparse high dimensional representation (</a:t>
            </a:r>
            <a:r>
              <a:rPr lang="en-US" dirty="0" err="1" smtClean="0"/>
              <a:t>upto</a:t>
            </a:r>
            <a:r>
              <a:rPr lang="en-US" dirty="0" smtClean="0"/>
              <a:t> 23</a:t>
            </a:r>
            <a:r>
              <a:rPr lang="en-US" i="1" baseline="30000" dirty="0" smtClean="0"/>
              <a:t>k</a:t>
            </a:r>
            <a:r>
              <a:rPr lang="en-US" dirty="0" smtClean="0"/>
              <a:t> features)</a:t>
            </a:r>
          </a:p>
          <a:p>
            <a:pPr lvl="1"/>
            <a:r>
              <a:rPr lang="en-US" dirty="0" smtClean="0"/>
              <a:t>For example suppose </a:t>
            </a:r>
            <a:r>
              <a:rPr lang="en-US" i="1" dirty="0" smtClean="0"/>
              <a:t>k</a:t>
            </a:r>
            <a:r>
              <a:rPr lang="en-US" dirty="0" smtClean="0"/>
              <a:t>=3 and we want to convert ACGA into a feature vector</a:t>
            </a:r>
          </a:p>
          <a:p>
            <a:pPr lvl="1"/>
            <a:r>
              <a:rPr lang="en-US" dirty="0" smtClean="0"/>
              <a:t>The feature vector will have all coordinates 0 except for positions corresponding to ACG and CGA that will have 1.</a:t>
            </a:r>
          </a:p>
        </p:txBody>
      </p:sp>
    </p:spTree>
    <p:extLst>
      <p:ext uri="{BB962C8B-B14F-4D97-AF65-F5344CB8AC3E}">
        <p14:creationId xmlns:p14="http://schemas.microsoft.com/office/powerpoint/2010/main" val="5865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methods</a:t>
            </a:r>
            <a:endParaRPr lang="en-US" dirty="0"/>
          </a:p>
        </p:txBody>
      </p:sp>
      <p:sp>
        <p:nvSpPr>
          <p:cNvPr id="3" name="Content Placeholder 2"/>
          <p:cNvSpPr>
            <a:spLocks noGrp="1"/>
          </p:cNvSpPr>
          <p:nvPr>
            <p:ph idx="1"/>
          </p:nvPr>
        </p:nvSpPr>
        <p:spPr/>
        <p:txBody>
          <a:bodyPr>
            <a:normAutofit fontScale="92500" lnSpcReduction="10000"/>
          </a:bodyPr>
          <a:lstStyle/>
          <a:p>
            <a:r>
              <a:rPr lang="en-US" dirty="0"/>
              <a:t>Empirical kernel map:</a:t>
            </a:r>
          </a:p>
          <a:p>
            <a:pPr lvl="1"/>
            <a:r>
              <a:rPr lang="en-US" dirty="0" smtClean="0"/>
              <a:t>Represent </a:t>
            </a:r>
            <a:r>
              <a:rPr lang="en-US" dirty="0"/>
              <a:t>a protein with similarity scores against a reference set</a:t>
            </a:r>
          </a:p>
          <a:p>
            <a:pPr lvl="1"/>
            <a:r>
              <a:rPr lang="en-US" dirty="0"/>
              <a:t>If reference contains </a:t>
            </a:r>
            <a:r>
              <a:rPr lang="en-US" i="1" dirty="0"/>
              <a:t>m</a:t>
            </a:r>
            <a:r>
              <a:rPr lang="en-US" dirty="0"/>
              <a:t> proteins then this is the dimensionality of the new feature </a:t>
            </a:r>
            <a:r>
              <a:rPr lang="en-US" dirty="0" smtClean="0"/>
              <a:t>space</a:t>
            </a:r>
          </a:p>
          <a:p>
            <a:pPr lvl="1"/>
            <a:r>
              <a:rPr lang="en-US" dirty="0" smtClean="0"/>
              <a:t>For example suppose we have three reference proteins: ACYA, ACTT, and GCYT</a:t>
            </a:r>
          </a:p>
          <a:p>
            <a:pPr lvl="1"/>
            <a:r>
              <a:rPr lang="en-US" dirty="0" smtClean="0"/>
              <a:t>If we let similarity be the number of matches then the feature vector for ACAT would be (3, 3, 2)</a:t>
            </a:r>
          </a:p>
          <a:p>
            <a:pPr lvl="1"/>
            <a:r>
              <a:rPr lang="en-US" dirty="0" smtClean="0"/>
              <a:t>In practice the reference set is large and BLAST or Smith-Waterman similarity scores are used</a:t>
            </a:r>
            <a:endParaRPr lang="en-US" dirty="0"/>
          </a:p>
          <a:p>
            <a:endParaRPr lang="en-US" dirty="0"/>
          </a:p>
        </p:txBody>
      </p:sp>
    </p:spTree>
    <p:extLst>
      <p:ext uri="{BB962C8B-B14F-4D97-AF65-F5344CB8AC3E}">
        <p14:creationId xmlns:p14="http://schemas.microsoft.com/office/powerpoint/2010/main" val="399789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method</a:t>
            </a:r>
            <a:endParaRPr lang="en-US" dirty="0"/>
          </a:p>
        </p:txBody>
      </p:sp>
      <p:sp>
        <p:nvSpPr>
          <p:cNvPr id="3" name="Content Placeholder 2"/>
          <p:cNvSpPr>
            <a:spLocks noGrp="1"/>
          </p:cNvSpPr>
          <p:nvPr>
            <p:ph idx="1"/>
          </p:nvPr>
        </p:nvSpPr>
        <p:spPr>
          <a:xfrm>
            <a:off x="457200" y="1600200"/>
            <a:ext cx="8229600" cy="4749428"/>
          </a:xfrm>
        </p:spPr>
        <p:txBody>
          <a:bodyPr>
            <a:normAutofit fontScale="85000" lnSpcReduction="20000"/>
          </a:bodyPr>
          <a:lstStyle/>
          <a:p>
            <a:r>
              <a:rPr lang="en-US" dirty="0" smtClean="0"/>
              <a:t>Inspired by feature learning for images (Coates et. al. </a:t>
            </a:r>
            <a:r>
              <a:rPr lang="en-US" dirty="0" smtClean="0"/>
              <a:t>AISTATS 2011)</a:t>
            </a:r>
            <a:endParaRPr lang="en-US" dirty="0" smtClean="0"/>
          </a:p>
          <a:p>
            <a:r>
              <a:rPr lang="en-US" dirty="0" smtClean="0"/>
              <a:t>Overview:</a:t>
            </a:r>
          </a:p>
          <a:p>
            <a:pPr lvl="1"/>
            <a:r>
              <a:rPr lang="en-US" dirty="0" smtClean="0"/>
              <a:t>Extract all </a:t>
            </a:r>
            <a:r>
              <a:rPr lang="en-US" i="1" dirty="0" smtClean="0"/>
              <a:t>m</a:t>
            </a:r>
            <a:r>
              <a:rPr lang="en-US" dirty="0" smtClean="0"/>
              <a:t> by </a:t>
            </a:r>
            <a:r>
              <a:rPr lang="en-US" i="1" dirty="0" smtClean="0"/>
              <a:t>m</a:t>
            </a:r>
            <a:r>
              <a:rPr lang="en-US" dirty="0" smtClean="0"/>
              <a:t> patches from images with a fixed stride </a:t>
            </a:r>
            <a:r>
              <a:rPr lang="en-US" i="1" dirty="0" smtClean="0"/>
              <a:t>s</a:t>
            </a:r>
          </a:p>
          <a:p>
            <a:pPr lvl="1"/>
            <a:r>
              <a:rPr lang="en-US" dirty="0" smtClean="0"/>
              <a:t>Perform k-means clustering on all </a:t>
            </a:r>
            <a:r>
              <a:rPr lang="en-US" dirty="0" smtClean="0"/>
              <a:t>patches (K-means is fast and accurate clustering method, highly popular in machine learning, requires no labels)</a:t>
            </a:r>
            <a:endParaRPr lang="en-US" dirty="0" smtClean="0"/>
          </a:p>
          <a:p>
            <a:pPr lvl="1"/>
            <a:r>
              <a:rPr lang="en-US" dirty="0" smtClean="0"/>
              <a:t>Determine feature vectors for each patch from the clustering</a:t>
            </a:r>
          </a:p>
          <a:p>
            <a:pPr lvl="1"/>
            <a:r>
              <a:rPr lang="en-US" dirty="0" smtClean="0"/>
              <a:t>Add vectors for all patches belonging to the same image to obtain a feature vector for the image</a:t>
            </a:r>
          </a:p>
          <a:p>
            <a:pPr lvl="1"/>
            <a:r>
              <a:rPr lang="en-US" dirty="0" smtClean="0"/>
              <a:t>Now apply support vector machine</a:t>
            </a:r>
            <a:endParaRPr lang="en-US" dirty="0" smtClean="0"/>
          </a:p>
          <a:p>
            <a:endParaRPr lang="en-US" dirty="0" smtClean="0"/>
          </a:p>
        </p:txBody>
      </p:sp>
    </p:spTree>
    <p:extLst>
      <p:ext uri="{BB962C8B-B14F-4D97-AF65-F5344CB8AC3E}">
        <p14:creationId xmlns:p14="http://schemas.microsoft.com/office/powerpoint/2010/main" val="630156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method</a:t>
            </a:r>
            <a:endParaRPr lang="en-US" dirty="0"/>
          </a:p>
        </p:txBody>
      </p:sp>
      <p:sp>
        <p:nvSpPr>
          <p:cNvPr id="3" name="Content Placeholder 2"/>
          <p:cNvSpPr>
            <a:spLocks noGrp="1"/>
          </p:cNvSpPr>
          <p:nvPr>
            <p:ph idx="1"/>
          </p:nvPr>
        </p:nvSpPr>
        <p:spPr>
          <a:xfrm>
            <a:off x="457200" y="1600199"/>
            <a:ext cx="8229600" cy="4835083"/>
          </a:xfrm>
        </p:spPr>
        <p:txBody>
          <a:bodyPr>
            <a:normAutofit fontScale="77500" lnSpcReduction="20000"/>
          </a:bodyPr>
          <a:lstStyle/>
          <a:p>
            <a:r>
              <a:rPr lang="en-US" dirty="0" smtClean="0"/>
              <a:t>Extract all substrings of length </a:t>
            </a:r>
            <a:r>
              <a:rPr lang="en-US" i="1" dirty="0" smtClean="0"/>
              <a:t>w</a:t>
            </a:r>
            <a:r>
              <a:rPr lang="en-US" dirty="0" smtClean="0"/>
              <a:t> and stride </a:t>
            </a:r>
            <a:r>
              <a:rPr lang="en-US" i="1" dirty="0" smtClean="0"/>
              <a:t>s</a:t>
            </a:r>
            <a:r>
              <a:rPr lang="en-US" dirty="0" smtClean="0"/>
              <a:t> from each protein sequence with sliding window method</a:t>
            </a:r>
          </a:p>
          <a:p>
            <a:r>
              <a:rPr lang="en-US" dirty="0" smtClean="0"/>
              <a:t>Perform k-means clustering on all such fragments for </a:t>
            </a:r>
            <a:r>
              <a:rPr lang="en-US" i="1" dirty="0" smtClean="0"/>
              <a:t>k</a:t>
            </a:r>
            <a:r>
              <a:rPr lang="en-US" dirty="0" smtClean="0"/>
              <a:t> clusters (String k-means clustering shown later)</a:t>
            </a:r>
          </a:p>
          <a:p>
            <a:r>
              <a:rPr lang="en-US" dirty="0" smtClean="0"/>
              <a:t>Now we construct a feature vector </a:t>
            </a:r>
            <a:r>
              <a:rPr lang="en-US" i="1" dirty="0" smtClean="0"/>
              <a:t>f</a:t>
            </a:r>
            <a:r>
              <a:rPr lang="en-US" dirty="0" smtClean="0"/>
              <a:t> for each fragment:</a:t>
            </a:r>
          </a:p>
          <a:p>
            <a:pPr lvl="1"/>
            <a:r>
              <a:rPr lang="en-US" dirty="0" smtClean="0"/>
              <a:t>Each fragment feature vector is of dimension </a:t>
            </a:r>
            <a:r>
              <a:rPr lang="en-US" i="1" dirty="0" smtClean="0"/>
              <a:t>k</a:t>
            </a:r>
            <a:r>
              <a:rPr lang="en-US" dirty="0" smtClean="0"/>
              <a:t> (number of clusters)</a:t>
            </a:r>
          </a:p>
          <a:p>
            <a:pPr lvl="1"/>
            <a:r>
              <a:rPr lang="en-US" dirty="0" smtClean="0"/>
              <a:t>We set </a:t>
            </a:r>
            <a:r>
              <a:rPr lang="en-US" i="1" dirty="0" smtClean="0"/>
              <a:t>f[</a:t>
            </a:r>
            <a:r>
              <a:rPr lang="en-US" i="1" dirty="0"/>
              <a:t>j</a:t>
            </a:r>
            <a:r>
              <a:rPr lang="en-US" i="1" dirty="0" smtClean="0"/>
              <a:t>] = 1</a:t>
            </a:r>
            <a:r>
              <a:rPr lang="en-US" dirty="0" smtClean="0"/>
              <a:t> if the fragment is in cluster </a:t>
            </a:r>
            <a:r>
              <a:rPr lang="en-US" i="1" dirty="0" smtClean="0"/>
              <a:t>j</a:t>
            </a:r>
          </a:p>
          <a:p>
            <a:r>
              <a:rPr lang="en-US" dirty="0" smtClean="0"/>
              <a:t>To obtain the feature vector for a protein sequence we add feature vectors of all its fragments. Let </a:t>
            </a:r>
            <a:r>
              <a:rPr lang="en-US" i="1" dirty="0" smtClean="0"/>
              <a:t>f</a:t>
            </a:r>
            <a:r>
              <a:rPr lang="en-US" i="1" baseline="-25000" dirty="0" smtClean="0"/>
              <a:t>1</a:t>
            </a:r>
            <a:r>
              <a:rPr lang="en-US" dirty="0" smtClean="0"/>
              <a:t>,</a:t>
            </a:r>
            <a:r>
              <a:rPr lang="mr-IN" dirty="0" smtClean="0"/>
              <a:t>…</a:t>
            </a:r>
            <a:r>
              <a:rPr lang="en-US" dirty="0" smtClean="0"/>
              <a:t>,</a:t>
            </a:r>
            <a:r>
              <a:rPr lang="en-US" i="1" dirty="0" err="1" smtClean="0"/>
              <a:t>f</a:t>
            </a:r>
            <a:r>
              <a:rPr lang="en-US" i="1" baseline="-25000" dirty="0" err="1" smtClean="0"/>
              <a:t>m</a:t>
            </a:r>
            <a:r>
              <a:rPr lang="en-US" dirty="0" smtClean="0"/>
              <a:t> </a:t>
            </a:r>
            <a:r>
              <a:rPr lang="en-US" dirty="0" smtClean="0"/>
              <a:t>be the </a:t>
            </a:r>
            <a:r>
              <a:rPr lang="en-US" i="1" dirty="0" smtClean="0"/>
              <a:t>m</a:t>
            </a:r>
            <a:r>
              <a:rPr lang="en-US" dirty="0" smtClean="0"/>
              <a:t> fragments of a protein sequence </a:t>
            </a:r>
            <a:r>
              <a:rPr lang="en-US" i="1" dirty="0" smtClean="0"/>
              <a:t>s</a:t>
            </a:r>
            <a:r>
              <a:rPr lang="en-US" dirty="0" smtClean="0"/>
              <a:t>. Then the feature vector for </a:t>
            </a:r>
            <a:r>
              <a:rPr lang="en-US" i="1" dirty="0" smtClean="0"/>
              <a:t>s</a:t>
            </a:r>
            <a:r>
              <a:rPr lang="en-US" dirty="0" smtClean="0"/>
              <a:t> is </a:t>
            </a:r>
            <a:r>
              <a:rPr lang="en-US" dirty="0" err="1" smtClean="0"/>
              <a:t>Σ</a:t>
            </a:r>
            <a:r>
              <a:rPr lang="en-US" baseline="-25000" dirty="0" err="1" smtClean="0"/>
              <a:t>i</a:t>
            </a:r>
            <a:r>
              <a:rPr lang="en-US" baseline="-25000" dirty="0" smtClean="0"/>
              <a:t> </a:t>
            </a:r>
            <a:r>
              <a:rPr lang="en-US" i="1" dirty="0" smtClean="0"/>
              <a:t>f</a:t>
            </a:r>
            <a:r>
              <a:rPr lang="en-US" i="1" baseline="-25000" dirty="0" smtClean="0"/>
              <a:t>i</a:t>
            </a:r>
            <a:endParaRPr lang="en-US" i="1" dirty="0" smtClean="0"/>
          </a:p>
          <a:p>
            <a:r>
              <a:rPr lang="en-US" dirty="0" smtClean="0"/>
              <a:t>The aim is to have proteins that are similar to have similar feature vectors and thus classified into the same category</a:t>
            </a:r>
          </a:p>
        </p:txBody>
      </p:sp>
    </p:spTree>
    <p:extLst>
      <p:ext uri="{BB962C8B-B14F-4D97-AF65-F5344CB8AC3E}">
        <p14:creationId xmlns:p14="http://schemas.microsoft.com/office/powerpoint/2010/main" val="424906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2601" y="184230"/>
            <a:ext cx="2640094" cy="1754327"/>
          </a:xfrm>
          <a:prstGeom prst="rect">
            <a:avLst/>
          </a:prstGeom>
          <a:noFill/>
        </p:spPr>
        <p:txBody>
          <a:bodyPr wrap="square" rtlCol="0">
            <a:spAutoFit/>
          </a:bodyPr>
          <a:lstStyle/>
          <a:p>
            <a:r>
              <a:rPr lang="en-US" dirty="0" smtClean="0"/>
              <a:t>Suppose we have four protein sequences belonging to two classes </a:t>
            </a:r>
          </a:p>
          <a:p>
            <a:endParaRPr lang="en-US" dirty="0"/>
          </a:p>
          <a:p>
            <a:r>
              <a:rPr lang="en-US" dirty="0" smtClean="0"/>
              <a:t>Class 1: ACYGPA, </a:t>
            </a:r>
            <a:r>
              <a:rPr lang="en-US" dirty="0" smtClean="0">
                <a:solidFill>
                  <a:srgbClr val="0000FF"/>
                </a:solidFill>
              </a:rPr>
              <a:t>TCYGPG</a:t>
            </a:r>
          </a:p>
          <a:p>
            <a:r>
              <a:rPr lang="en-US" dirty="0" smtClean="0"/>
              <a:t>Class 2</a:t>
            </a:r>
            <a:r>
              <a:rPr lang="en-US" dirty="0" smtClean="0">
                <a:solidFill>
                  <a:srgbClr val="FF0000"/>
                </a:solidFill>
              </a:rPr>
              <a:t>: ACYHKA</a:t>
            </a:r>
            <a:r>
              <a:rPr lang="en-US" dirty="0" smtClean="0"/>
              <a:t>, </a:t>
            </a:r>
            <a:r>
              <a:rPr lang="en-US" dirty="0" smtClean="0">
                <a:solidFill>
                  <a:srgbClr val="008000"/>
                </a:solidFill>
              </a:rPr>
              <a:t>ACYHPG</a:t>
            </a:r>
            <a:endParaRPr lang="en-US" dirty="0">
              <a:solidFill>
                <a:srgbClr val="008000"/>
              </a:solidFill>
            </a:endParaRPr>
          </a:p>
        </p:txBody>
      </p:sp>
      <p:cxnSp>
        <p:nvCxnSpPr>
          <p:cNvPr id="6" name="Straight Arrow Connector 5"/>
          <p:cNvCxnSpPr/>
          <p:nvPr/>
        </p:nvCxnSpPr>
        <p:spPr>
          <a:xfrm>
            <a:off x="2761399" y="1141514"/>
            <a:ext cx="76348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624772" y="197194"/>
            <a:ext cx="3722443" cy="2031325"/>
          </a:xfrm>
          <a:prstGeom prst="rect">
            <a:avLst/>
          </a:prstGeom>
          <a:noFill/>
        </p:spPr>
        <p:txBody>
          <a:bodyPr wrap="none" rtlCol="0">
            <a:spAutoFit/>
          </a:bodyPr>
          <a:lstStyle/>
          <a:p>
            <a:r>
              <a:rPr lang="en-US" dirty="0" smtClean="0"/>
              <a:t>We fragment each protein with width</a:t>
            </a:r>
          </a:p>
          <a:p>
            <a:r>
              <a:rPr lang="en-US" dirty="0" smtClean="0"/>
              <a:t>3 and stride 1</a:t>
            </a:r>
          </a:p>
          <a:p>
            <a:endParaRPr lang="en-US" dirty="0"/>
          </a:p>
          <a:p>
            <a:r>
              <a:rPr lang="en-US" dirty="0" smtClean="0"/>
              <a:t>ACYGPA </a:t>
            </a:r>
            <a:r>
              <a:rPr lang="en-US" dirty="0" smtClean="0">
                <a:sym typeface="Wingdings"/>
              </a:rPr>
              <a:t> ACY, CYG, YGP, GPA</a:t>
            </a:r>
            <a:endParaRPr lang="en-US" dirty="0" smtClean="0"/>
          </a:p>
          <a:p>
            <a:r>
              <a:rPr lang="en-US" dirty="0" smtClean="0">
                <a:solidFill>
                  <a:srgbClr val="0000FF"/>
                </a:solidFill>
              </a:rPr>
              <a:t>TCYGPG </a:t>
            </a:r>
            <a:r>
              <a:rPr lang="en-US" dirty="0" smtClean="0">
                <a:solidFill>
                  <a:srgbClr val="0000FF"/>
                </a:solidFill>
                <a:sym typeface="Wingdings"/>
              </a:rPr>
              <a:t> TCY, CYG, YGP, GPG</a:t>
            </a:r>
            <a:endParaRPr lang="en-US" dirty="0" smtClean="0">
              <a:solidFill>
                <a:srgbClr val="0000FF"/>
              </a:solidFill>
            </a:endParaRPr>
          </a:p>
          <a:p>
            <a:r>
              <a:rPr lang="en-US" dirty="0" smtClean="0">
                <a:solidFill>
                  <a:srgbClr val="FF0000"/>
                </a:solidFill>
              </a:rPr>
              <a:t>ACYHKA </a:t>
            </a:r>
            <a:r>
              <a:rPr lang="en-US" dirty="0" smtClean="0">
                <a:solidFill>
                  <a:srgbClr val="FF0000"/>
                </a:solidFill>
                <a:sym typeface="Wingdings"/>
              </a:rPr>
              <a:t> ACY, CYH, YHK, HKA</a:t>
            </a:r>
            <a:endParaRPr lang="en-US" dirty="0" smtClean="0">
              <a:solidFill>
                <a:srgbClr val="FF0000"/>
              </a:solidFill>
            </a:endParaRPr>
          </a:p>
          <a:p>
            <a:r>
              <a:rPr lang="en-US" dirty="0" smtClean="0">
                <a:solidFill>
                  <a:srgbClr val="008000"/>
                </a:solidFill>
              </a:rPr>
              <a:t>ACYHPG </a:t>
            </a:r>
            <a:r>
              <a:rPr lang="en-US" dirty="0" smtClean="0">
                <a:solidFill>
                  <a:srgbClr val="008000"/>
                </a:solidFill>
                <a:sym typeface="Wingdings"/>
              </a:rPr>
              <a:t> ACY, CYH, YHP, HBG</a:t>
            </a:r>
            <a:endParaRPr lang="en-US" dirty="0" smtClean="0">
              <a:solidFill>
                <a:srgbClr val="008000"/>
              </a:solidFill>
            </a:endParaRPr>
          </a:p>
        </p:txBody>
      </p:sp>
      <p:cxnSp>
        <p:nvCxnSpPr>
          <p:cNvPr id="9" name="Straight Arrow Connector 8"/>
          <p:cNvCxnSpPr/>
          <p:nvPr/>
        </p:nvCxnSpPr>
        <p:spPr>
          <a:xfrm>
            <a:off x="6828835" y="1552638"/>
            <a:ext cx="803743" cy="8003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065085" y="2539866"/>
            <a:ext cx="3078915" cy="1754327"/>
          </a:xfrm>
          <a:prstGeom prst="rect">
            <a:avLst/>
          </a:prstGeom>
          <a:noFill/>
        </p:spPr>
        <p:txBody>
          <a:bodyPr wrap="square" rtlCol="0">
            <a:spAutoFit/>
          </a:bodyPr>
          <a:lstStyle/>
          <a:p>
            <a:r>
              <a:rPr lang="en-US" dirty="0" smtClean="0"/>
              <a:t>Perform string k-means clustering on the fragments. The centroid is the mode in each position and distance is negative Hamming. Suppose we have six clusters below: </a:t>
            </a:r>
            <a:endParaRPr lang="en-US" dirty="0"/>
          </a:p>
        </p:txBody>
      </p:sp>
      <p:sp>
        <p:nvSpPr>
          <p:cNvPr id="16" name="Oval 15"/>
          <p:cNvSpPr/>
          <p:nvPr/>
        </p:nvSpPr>
        <p:spPr>
          <a:xfrm>
            <a:off x="7454082" y="5693302"/>
            <a:ext cx="694533" cy="72315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18" name="Oval 17"/>
          <p:cNvSpPr/>
          <p:nvPr/>
        </p:nvSpPr>
        <p:spPr>
          <a:xfrm>
            <a:off x="5965189" y="5778915"/>
            <a:ext cx="792292" cy="66059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19" name="Oval 18"/>
          <p:cNvSpPr/>
          <p:nvPr/>
        </p:nvSpPr>
        <p:spPr>
          <a:xfrm>
            <a:off x="6065085" y="4341985"/>
            <a:ext cx="1410511" cy="1351316"/>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0" name="Oval 19"/>
          <p:cNvSpPr/>
          <p:nvPr/>
        </p:nvSpPr>
        <p:spPr>
          <a:xfrm>
            <a:off x="7625337" y="4369860"/>
            <a:ext cx="1379523" cy="1310908"/>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1" name="TextBox 20"/>
          <p:cNvSpPr txBox="1"/>
          <p:nvPr/>
        </p:nvSpPr>
        <p:spPr>
          <a:xfrm>
            <a:off x="6500602" y="4423368"/>
            <a:ext cx="556563" cy="1200329"/>
          </a:xfrm>
          <a:prstGeom prst="rect">
            <a:avLst/>
          </a:prstGeom>
          <a:noFill/>
        </p:spPr>
        <p:txBody>
          <a:bodyPr wrap="none" rtlCol="0">
            <a:spAutoFit/>
          </a:bodyPr>
          <a:lstStyle/>
          <a:p>
            <a:r>
              <a:rPr lang="en-US" dirty="0" smtClean="0"/>
              <a:t>ACY</a:t>
            </a:r>
          </a:p>
          <a:p>
            <a:r>
              <a:rPr lang="en-US" dirty="0" smtClean="0">
                <a:solidFill>
                  <a:srgbClr val="0000FF"/>
                </a:solidFill>
              </a:rPr>
              <a:t>TCY</a:t>
            </a:r>
          </a:p>
          <a:p>
            <a:r>
              <a:rPr lang="en-US" dirty="0" smtClean="0">
                <a:solidFill>
                  <a:srgbClr val="FF0000"/>
                </a:solidFill>
              </a:rPr>
              <a:t>ACY</a:t>
            </a:r>
          </a:p>
          <a:p>
            <a:r>
              <a:rPr lang="en-US" dirty="0" smtClean="0">
                <a:solidFill>
                  <a:srgbClr val="008000"/>
                </a:solidFill>
              </a:rPr>
              <a:t>ACY</a:t>
            </a:r>
          </a:p>
        </p:txBody>
      </p:sp>
      <p:sp>
        <p:nvSpPr>
          <p:cNvPr id="23" name="TextBox 22"/>
          <p:cNvSpPr txBox="1"/>
          <p:nvPr/>
        </p:nvSpPr>
        <p:spPr>
          <a:xfrm>
            <a:off x="8034447" y="4423363"/>
            <a:ext cx="565855" cy="1200329"/>
          </a:xfrm>
          <a:prstGeom prst="rect">
            <a:avLst/>
          </a:prstGeom>
          <a:noFill/>
        </p:spPr>
        <p:txBody>
          <a:bodyPr wrap="none" rtlCol="0">
            <a:spAutoFit/>
          </a:bodyPr>
          <a:lstStyle/>
          <a:p>
            <a:r>
              <a:rPr lang="en-US" dirty="0" smtClean="0"/>
              <a:t>CYG</a:t>
            </a:r>
          </a:p>
          <a:p>
            <a:r>
              <a:rPr lang="en-US" dirty="0" smtClean="0">
                <a:solidFill>
                  <a:srgbClr val="0000FF"/>
                </a:solidFill>
              </a:rPr>
              <a:t>CYG</a:t>
            </a:r>
          </a:p>
          <a:p>
            <a:r>
              <a:rPr lang="en-US" dirty="0" smtClean="0">
                <a:solidFill>
                  <a:srgbClr val="FF0000"/>
                </a:solidFill>
              </a:rPr>
              <a:t>CYH</a:t>
            </a:r>
          </a:p>
          <a:p>
            <a:r>
              <a:rPr lang="en-US" dirty="0" smtClean="0">
                <a:solidFill>
                  <a:srgbClr val="008000"/>
                </a:solidFill>
              </a:rPr>
              <a:t>CYH</a:t>
            </a:r>
            <a:endParaRPr lang="en-US" dirty="0">
              <a:solidFill>
                <a:srgbClr val="008000"/>
              </a:solidFill>
            </a:endParaRPr>
          </a:p>
        </p:txBody>
      </p:sp>
      <p:sp>
        <p:nvSpPr>
          <p:cNvPr id="24" name="TextBox 23"/>
          <p:cNvSpPr txBox="1"/>
          <p:nvPr/>
        </p:nvSpPr>
        <p:spPr>
          <a:xfrm>
            <a:off x="7506425" y="5750374"/>
            <a:ext cx="595160" cy="646331"/>
          </a:xfrm>
          <a:prstGeom prst="rect">
            <a:avLst/>
          </a:prstGeom>
          <a:noFill/>
        </p:spPr>
        <p:txBody>
          <a:bodyPr wrap="none" rtlCol="0">
            <a:spAutoFit/>
          </a:bodyPr>
          <a:lstStyle/>
          <a:p>
            <a:r>
              <a:rPr lang="en-US" dirty="0" smtClean="0"/>
              <a:t>GPA</a:t>
            </a:r>
          </a:p>
          <a:p>
            <a:r>
              <a:rPr lang="en-US" dirty="0" smtClean="0">
                <a:solidFill>
                  <a:srgbClr val="0000FF"/>
                </a:solidFill>
              </a:rPr>
              <a:t>GPG</a:t>
            </a:r>
            <a:endParaRPr lang="en-US" dirty="0">
              <a:solidFill>
                <a:srgbClr val="0000FF"/>
              </a:solidFill>
            </a:endParaRPr>
          </a:p>
        </p:txBody>
      </p:sp>
      <p:sp>
        <p:nvSpPr>
          <p:cNvPr id="25" name="Oval 24"/>
          <p:cNvSpPr/>
          <p:nvPr/>
        </p:nvSpPr>
        <p:spPr>
          <a:xfrm>
            <a:off x="8234406" y="5902778"/>
            <a:ext cx="784725" cy="67942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6" name="TextBox 25"/>
          <p:cNvSpPr txBox="1"/>
          <p:nvPr/>
        </p:nvSpPr>
        <p:spPr>
          <a:xfrm>
            <a:off x="8357695" y="5907332"/>
            <a:ext cx="599668" cy="646331"/>
          </a:xfrm>
          <a:prstGeom prst="rect">
            <a:avLst/>
          </a:prstGeom>
          <a:noFill/>
        </p:spPr>
        <p:txBody>
          <a:bodyPr wrap="none" rtlCol="0">
            <a:spAutoFit/>
          </a:bodyPr>
          <a:lstStyle/>
          <a:p>
            <a:r>
              <a:rPr lang="en-US" dirty="0" smtClean="0">
                <a:solidFill>
                  <a:srgbClr val="FF0000"/>
                </a:solidFill>
              </a:rPr>
              <a:t>HKA</a:t>
            </a:r>
          </a:p>
          <a:p>
            <a:r>
              <a:rPr lang="en-US" dirty="0" smtClean="0">
                <a:solidFill>
                  <a:srgbClr val="008000"/>
                </a:solidFill>
              </a:rPr>
              <a:t>HBG</a:t>
            </a:r>
            <a:endParaRPr lang="en-US" dirty="0">
              <a:solidFill>
                <a:srgbClr val="008000"/>
              </a:solidFill>
            </a:endParaRPr>
          </a:p>
        </p:txBody>
      </p:sp>
      <p:sp>
        <p:nvSpPr>
          <p:cNvPr id="27" name="Oval 26"/>
          <p:cNvSpPr/>
          <p:nvPr/>
        </p:nvSpPr>
        <p:spPr>
          <a:xfrm>
            <a:off x="6646748" y="6161730"/>
            <a:ext cx="792292" cy="66059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noFill/>
            </a:endParaRPr>
          </a:p>
        </p:txBody>
      </p:sp>
      <p:sp>
        <p:nvSpPr>
          <p:cNvPr id="28" name="TextBox 27"/>
          <p:cNvSpPr txBox="1"/>
          <p:nvPr/>
        </p:nvSpPr>
        <p:spPr>
          <a:xfrm>
            <a:off x="6065085" y="5770128"/>
            <a:ext cx="562023" cy="646331"/>
          </a:xfrm>
          <a:prstGeom prst="rect">
            <a:avLst/>
          </a:prstGeom>
          <a:noFill/>
        </p:spPr>
        <p:txBody>
          <a:bodyPr wrap="none" rtlCol="0">
            <a:spAutoFit/>
          </a:bodyPr>
          <a:lstStyle/>
          <a:p>
            <a:r>
              <a:rPr lang="en-US" dirty="0" smtClean="0"/>
              <a:t>YGP</a:t>
            </a:r>
          </a:p>
          <a:p>
            <a:r>
              <a:rPr lang="en-US" dirty="0" smtClean="0">
                <a:solidFill>
                  <a:srgbClr val="0000FF"/>
                </a:solidFill>
              </a:rPr>
              <a:t>YGP</a:t>
            </a:r>
            <a:endParaRPr lang="en-US" dirty="0">
              <a:solidFill>
                <a:srgbClr val="0000FF"/>
              </a:solidFill>
            </a:endParaRPr>
          </a:p>
        </p:txBody>
      </p:sp>
      <p:sp>
        <p:nvSpPr>
          <p:cNvPr id="29" name="TextBox 28"/>
          <p:cNvSpPr txBox="1"/>
          <p:nvPr/>
        </p:nvSpPr>
        <p:spPr>
          <a:xfrm>
            <a:off x="6759585" y="6159152"/>
            <a:ext cx="560896" cy="646331"/>
          </a:xfrm>
          <a:prstGeom prst="rect">
            <a:avLst/>
          </a:prstGeom>
          <a:noFill/>
        </p:spPr>
        <p:txBody>
          <a:bodyPr wrap="none" rtlCol="0">
            <a:spAutoFit/>
          </a:bodyPr>
          <a:lstStyle/>
          <a:p>
            <a:r>
              <a:rPr lang="en-US" dirty="0" smtClean="0">
                <a:solidFill>
                  <a:srgbClr val="FF0000"/>
                </a:solidFill>
              </a:rPr>
              <a:t>YHK</a:t>
            </a:r>
          </a:p>
          <a:p>
            <a:r>
              <a:rPr lang="en-US" dirty="0" smtClean="0">
                <a:solidFill>
                  <a:srgbClr val="008000"/>
                </a:solidFill>
              </a:rPr>
              <a:t>YHP</a:t>
            </a:r>
            <a:endParaRPr lang="en-US" dirty="0">
              <a:solidFill>
                <a:srgbClr val="008000"/>
              </a:solidFill>
            </a:endParaRPr>
          </a:p>
        </p:txBody>
      </p:sp>
      <p:cxnSp>
        <p:nvCxnSpPr>
          <p:cNvPr id="30" name="Straight Arrow Connector 29"/>
          <p:cNvCxnSpPr/>
          <p:nvPr/>
        </p:nvCxnSpPr>
        <p:spPr>
          <a:xfrm flipH="1" flipV="1">
            <a:off x="5471435" y="5165349"/>
            <a:ext cx="530844" cy="5850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3524886" y="2604409"/>
            <a:ext cx="2211966" cy="3416320"/>
          </a:xfrm>
          <a:prstGeom prst="rect">
            <a:avLst/>
          </a:prstGeom>
          <a:noFill/>
        </p:spPr>
        <p:txBody>
          <a:bodyPr wrap="square" rtlCol="0">
            <a:spAutoFit/>
          </a:bodyPr>
          <a:lstStyle/>
          <a:p>
            <a:r>
              <a:rPr lang="en-US" dirty="0" smtClean="0"/>
              <a:t>ACY: (1, 0, 0, 0, 0, 0)</a:t>
            </a:r>
          </a:p>
          <a:p>
            <a:r>
              <a:rPr lang="en-US" dirty="0" smtClean="0">
                <a:solidFill>
                  <a:srgbClr val="0000FF"/>
                </a:solidFill>
              </a:rPr>
              <a:t>TCY: (1, 0, 0, 0, 0, 0)</a:t>
            </a:r>
          </a:p>
          <a:p>
            <a:r>
              <a:rPr lang="en-US" dirty="0" smtClean="0"/>
              <a:t>CYG: (0, 1, 0, 0, 0, 0)</a:t>
            </a:r>
          </a:p>
          <a:p>
            <a:r>
              <a:rPr lang="en-US" dirty="0" smtClean="0">
                <a:solidFill>
                  <a:srgbClr val="FF0000"/>
                </a:solidFill>
              </a:rPr>
              <a:t>CYH: (0, 1, 0, 0, 0, 0)</a:t>
            </a:r>
          </a:p>
          <a:p>
            <a:r>
              <a:rPr lang="en-US" dirty="0" smtClean="0">
                <a:solidFill>
                  <a:srgbClr val="0000FF"/>
                </a:solidFill>
              </a:rPr>
              <a:t>YGP: (0, 0, 1, 0, 0, 0)</a:t>
            </a:r>
            <a:endParaRPr lang="en-US" dirty="0">
              <a:solidFill>
                <a:srgbClr val="0000FF"/>
              </a:solidFill>
            </a:endParaRPr>
          </a:p>
          <a:p>
            <a:r>
              <a:rPr lang="en-US" dirty="0" smtClean="0">
                <a:solidFill>
                  <a:srgbClr val="008000"/>
                </a:solidFill>
              </a:rPr>
              <a:t>YHP: (0, 0, 0, 1, 0, 0)</a:t>
            </a:r>
          </a:p>
          <a:p>
            <a:r>
              <a:rPr lang="en-US" dirty="0" smtClean="0">
                <a:solidFill>
                  <a:srgbClr val="FF0000"/>
                </a:solidFill>
              </a:rPr>
              <a:t>HKA: (0, 0, 0, 0, 0, 1)</a:t>
            </a:r>
            <a:endParaRPr lang="en-US" dirty="0">
              <a:solidFill>
                <a:srgbClr val="FF0000"/>
              </a:solidFill>
            </a:endParaRPr>
          </a:p>
          <a:p>
            <a:r>
              <a:rPr lang="en-US" dirty="0" smtClean="0"/>
              <a:t>We create feature vectors for each </a:t>
            </a:r>
          </a:p>
          <a:p>
            <a:r>
              <a:rPr lang="en-US" dirty="0" smtClean="0"/>
              <a:t>fragment (all fragments now shown here)</a:t>
            </a:r>
            <a:endParaRPr lang="en-US" dirty="0"/>
          </a:p>
        </p:txBody>
      </p:sp>
      <p:cxnSp>
        <p:nvCxnSpPr>
          <p:cNvPr id="35" name="Straight Arrow Connector 34"/>
          <p:cNvCxnSpPr/>
          <p:nvPr/>
        </p:nvCxnSpPr>
        <p:spPr>
          <a:xfrm flipH="1">
            <a:off x="2882695" y="3177413"/>
            <a:ext cx="53019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214060" y="2645902"/>
            <a:ext cx="2483112" cy="3693319"/>
          </a:xfrm>
          <a:prstGeom prst="rect">
            <a:avLst/>
          </a:prstGeom>
          <a:noFill/>
        </p:spPr>
        <p:txBody>
          <a:bodyPr wrap="square" rtlCol="0">
            <a:spAutoFit/>
          </a:bodyPr>
          <a:lstStyle/>
          <a:p>
            <a:r>
              <a:rPr lang="en-US" dirty="0" smtClean="0"/>
              <a:t>Add features of fragments to get vectors of original sequences</a:t>
            </a:r>
          </a:p>
          <a:p>
            <a:endParaRPr lang="en-US" dirty="0"/>
          </a:p>
          <a:p>
            <a:r>
              <a:rPr lang="en-US" dirty="0" smtClean="0"/>
              <a:t>ACYGPA: (1, 1, 1, 0, 1, 0)</a:t>
            </a:r>
          </a:p>
          <a:p>
            <a:r>
              <a:rPr lang="en-US" dirty="0" smtClean="0">
                <a:solidFill>
                  <a:srgbClr val="0000FF"/>
                </a:solidFill>
              </a:rPr>
              <a:t>TCYGPG: (1, 1, 1, 0, 1, 0)</a:t>
            </a:r>
          </a:p>
          <a:p>
            <a:r>
              <a:rPr lang="en-US" dirty="0" smtClean="0">
                <a:solidFill>
                  <a:srgbClr val="FF0000"/>
                </a:solidFill>
              </a:rPr>
              <a:t>ACYHKA</a:t>
            </a:r>
            <a:r>
              <a:rPr lang="en-US" dirty="0" smtClean="0"/>
              <a:t>: </a:t>
            </a:r>
            <a:r>
              <a:rPr lang="en-US" dirty="0" smtClean="0">
                <a:solidFill>
                  <a:srgbClr val="FF0000"/>
                </a:solidFill>
              </a:rPr>
              <a:t>(1, 1, 0, 1, 0, 1)</a:t>
            </a:r>
            <a:r>
              <a:rPr lang="en-US" dirty="0" smtClean="0"/>
              <a:t> </a:t>
            </a:r>
          </a:p>
          <a:p>
            <a:r>
              <a:rPr lang="en-US" dirty="0" smtClean="0">
                <a:solidFill>
                  <a:srgbClr val="008000"/>
                </a:solidFill>
              </a:rPr>
              <a:t>ACYHPG: (1, 1, 0, 1, 0, 1)</a:t>
            </a:r>
          </a:p>
          <a:p>
            <a:endParaRPr lang="en-US" dirty="0">
              <a:solidFill>
                <a:srgbClr val="008000"/>
              </a:solidFill>
            </a:endParaRPr>
          </a:p>
          <a:p>
            <a:r>
              <a:rPr lang="en-US" dirty="0" smtClean="0"/>
              <a:t>We can see that the two similar proteins in each class have identical feature vectors</a:t>
            </a:r>
          </a:p>
        </p:txBody>
      </p:sp>
      <p:sp>
        <p:nvSpPr>
          <p:cNvPr id="2" name="TextBox 1"/>
          <p:cNvSpPr txBox="1"/>
          <p:nvPr/>
        </p:nvSpPr>
        <p:spPr>
          <a:xfrm>
            <a:off x="6105589" y="4197743"/>
            <a:ext cx="301660" cy="369332"/>
          </a:xfrm>
          <a:prstGeom prst="rect">
            <a:avLst/>
          </a:prstGeom>
          <a:noFill/>
        </p:spPr>
        <p:txBody>
          <a:bodyPr wrap="none" rtlCol="0">
            <a:spAutoFit/>
          </a:bodyPr>
          <a:lstStyle/>
          <a:p>
            <a:r>
              <a:rPr lang="en-US" dirty="0" smtClean="0"/>
              <a:t>1</a:t>
            </a:r>
            <a:endParaRPr lang="en-US" dirty="0"/>
          </a:p>
        </p:txBody>
      </p:sp>
      <p:sp>
        <p:nvSpPr>
          <p:cNvPr id="31" name="TextBox 30"/>
          <p:cNvSpPr txBox="1"/>
          <p:nvPr/>
        </p:nvSpPr>
        <p:spPr>
          <a:xfrm>
            <a:off x="7628425" y="4270454"/>
            <a:ext cx="301660" cy="369332"/>
          </a:xfrm>
          <a:prstGeom prst="rect">
            <a:avLst/>
          </a:prstGeom>
          <a:noFill/>
        </p:spPr>
        <p:txBody>
          <a:bodyPr wrap="none" rtlCol="0">
            <a:spAutoFit/>
          </a:bodyPr>
          <a:lstStyle/>
          <a:p>
            <a:r>
              <a:rPr lang="en-US" dirty="0"/>
              <a:t>2</a:t>
            </a:r>
            <a:endParaRPr lang="en-US" dirty="0"/>
          </a:p>
        </p:txBody>
      </p:sp>
      <p:sp>
        <p:nvSpPr>
          <p:cNvPr id="33" name="TextBox 32"/>
          <p:cNvSpPr txBox="1"/>
          <p:nvPr/>
        </p:nvSpPr>
        <p:spPr>
          <a:xfrm>
            <a:off x="5948625" y="5541608"/>
            <a:ext cx="301660" cy="369332"/>
          </a:xfrm>
          <a:prstGeom prst="rect">
            <a:avLst/>
          </a:prstGeom>
          <a:noFill/>
        </p:spPr>
        <p:txBody>
          <a:bodyPr wrap="none" rtlCol="0">
            <a:spAutoFit/>
          </a:bodyPr>
          <a:lstStyle/>
          <a:p>
            <a:r>
              <a:rPr lang="en-US" dirty="0"/>
              <a:t>3</a:t>
            </a:r>
            <a:endParaRPr lang="en-US" dirty="0"/>
          </a:p>
        </p:txBody>
      </p:sp>
      <p:sp>
        <p:nvSpPr>
          <p:cNvPr id="34" name="TextBox 33"/>
          <p:cNvSpPr txBox="1"/>
          <p:nvPr/>
        </p:nvSpPr>
        <p:spPr>
          <a:xfrm>
            <a:off x="6906335" y="5836063"/>
            <a:ext cx="301660" cy="369332"/>
          </a:xfrm>
          <a:prstGeom prst="rect">
            <a:avLst/>
          </a:prstGeom>
          <a:noFill/>
        </p:spPr>
        <p:txBody>
          <a:bodyPr wrap="none" rtlCol="0">
            <a:spAutoFit/>
          </a:bodyPr>
          <a:lstStyle/>
          <a:p>
            <a:r>
              <a:rPr lang="en-US" dirty="0"/>
              <a:t>4</a:t>
            </a:r>
            <a:endParaRPr lang="en-US" dirty="0"/>
          </a:p>
        </p:txBody>
      </p:sp>
      <p:sp>
        <p:nvSpPr>
          <p:cNvPr id="36" name="TextBox 35"/>
          <p:cNvSpPr txBox="1"/>
          <p:nvPr/>
        </p:nvSpPr>
        <p:spPr>
          <a:xfrm>
            <a:off x="7419418" y="5461117"/>
            <a:ext cx="301660" cy="369332"/>
          </a:xfrm>
          <a:prstGeom prst="rect">
            <a:avLst/>
          </a:prstGeom>
          <a:noFill/>
        </p:spPr>
        <p:txBody>
          <a:bodyPr wrap="none" rtlCol="0">
            <a:spAutoFit/>
          </a:bodyPr>
          <a:lstStyle/>
          <a:p>
            <a:r>
              <a:rPr lang="en-US" dirty="0"/>
              <a:t>5</a:t>
            </a:r>
            <a:endParaRPr lang="en-US" dirty="0"/>
          </a:p>
        </p:txBody>
      </p:sp>
      <p:sp>
        <p:nvSpPr>
          <p:cNvPr id="38" name="TextBox 37"/>
          <p:cNvSpPr txBox="1"/>
          <p:nvPr/>
        </p:nvSpPr>
        <p:spPr>
          <a:xfrm>
            <a:off x="8757568" y="5655537"/>
            <a:ext cx="301660" cy="369332"/>
          </a:xfrm>
          <a:prstGeom prst="rect">
            <a:avLst/>
          </a:prstGeom>
          <a:noFill/>
        </p:spPr>
        <p:txBody>
          <a:bodyPr wrap="none" rtlCol="0">
            <a:spAutoFit/>
          </a:bodyPr>
          <a:lstStyle/>
          <a:p>
            <a:r>
              <a:rPr lang="en-US" dirty="0"/>
              <a:t>6</a:t>
            </a:r>
            <a:endParaRPr lang="en-US" dirty="0"/>
          </a:p>
        </p:txBody>
      </p:sp>
    </p:spTree>
    <p:extLst>
      <p:ext uri="{BB962C8B-B14F-4D97-AF65-F5344CB8AC3E}">
        <p14:creationId xmlns:p14="http://schemas.microsoft.com/office/powerpoint/2010/main" val="35601965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516</TotalTime>
  <Words>1614</Words>
  <Application>Microsoft Macintosh PowerPoint</Application>
  <PresentationFormat>On-screen Show (4:3)</PresentationFormat>
  <Paragraphs>165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K-means based feature learning for protein sequence classification</vt:lpstr>
      <vt:lpstr>Background</vt:lpstr>
      <vt:lpstr>Background</vt:lpstr>
      <vt:lpstr>Background</vt:lpstr>
      <vt:lpstr>Previous methods</vt:lpstr>
      <vt:lpstr>Previous methods</vt:lpstr>
      <vt:lpstr>Our method</vt:lpstr>
      <vt:lpstr>Our method</vt:lpstr>
      <vt:lpstr>PowerPoint Presentation</vt:lpstr>
      <vt:lpstr>String k-means clustering</vt:lpstr>
      <vt:lpstr>Our method</vt:lpstr>
      <vt:lpstr>Experimental performance study</vt:lpstr>
      <vt:lpstr>Experimental performance study</vt:lpstr>
      <vt:lpstr>Results: Effect of window length (stride = 1) </vt:lpstr>
      <vt:lpstr>Results: Effect of number of clusters </vt:lpstr>
      <vt:lpstr>Results: Effect of Hamming vs BLOSUM in string k-means</vt:lpstr>
      <vt:lpstr>Results: Comparison to other methods on CATH</vt:lpstr>
      <vt:lpstr>Results: Comparison to other methods on CATH</vt:lpstr>
      <vt:lpstr>Results: Comparison to other methods </vt:lpstr>
      <vt:lpstr>Results: Learning model on COG and predicting on CATH (generalization across datasets) </vt:lpstr>
      <vt:lpstr>Results: Learning model on COG and predicting on CATH (generalization across datasets) </vt:lpstr>
      <vt:lpstr>Discussion</vt:lpstr>
      <vt:lpstr>Discussion</vt:lpstr>
      <vt:lpstr>Acknowledgements</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K-means based feature learning for protein sequence classification</dc:title>
  <dc:creator>Usman Roshan</dc:creator>
  <cp:lastModifiedBy>Usman Roshan</cp:lastModifiedBy>
  <cp:revision>143</cp:revision>
  <dcterms:created xsi:type="dcterms:W3CDTF">2018-03-19T19:22:25Z</dcterms:created>
  <dcterms:modified xsi:type="dcterms:W3CDTF">2018-03-20T16:37:30Z</dcterms:modified>
</cp:coreProperties>
</file>