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315" r:id="rId4"/>
    <p:sldId id="282" r:id="rId5"/>
    <p:sldId id="283" r:id="rId6"/>
    <p:sldId id="302" r:id="rId7"/>
    <p:sldId id="303" r:id="rId8"/>
    <p:sldId id="316" r:id="rId9"/>
    <p:sldId id="304" r:id="rId10"/>
    <p:sldId id="263" r:id="rId11"/>
    <p:sldId id="313" r:id="rId12"/>
    <p:sldId id="305" r:id="rId13"/>
    <p:sldId id="317" r:id="rId14"/>
    <p:sldId id="318" r:id="rId15"/>
    <p:sldId id="319" r:id="rId16"/>
    <p:sldId id="320" r:id="rId17"/>
    <p:sldId id="321" r:id="rId18"/>
    <p:sldId id="322" r:id="rId19"/>
    <p:sldId id="32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5128" autoAdjust="0"/>
  </p:normalViewPr>
  <p:slideViewPr>
    <p:cSldViewPr snapToGrid="0" snapToObjects="1">
      <p:cViewPr>
        <p:scale>
          <a:sx n="75" d="100"/>
          <a:sy n="75" d="100"/>
        </p:scale>
        <p:origin x="-5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9E3-2F6E-7546-A09F-C8D2FDCCB686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BCAB5-1AC1-C546-BF3F-A5B8D01D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Similar curves</a:t>
            </a:r>
            <a:r>
              <a:rPr lang="en-US" baseline="0" dirty="0" smtClean="0"/>
              <a:t> with Pearson</a:t>
            </a:r>
          </a:p>
          <a:p>
            <a:pPr marL="228600" indent="-228600">
              <a:buAutoNum type="arabicPeriod"/>
            </a:pPr>
            <a:r>
              <a:rPr lang="en-US" dirty="0" smtClean="0"/>
              <a:t>Small</a:t>
            </a:r>
            <a:r>
              <a:rPr lang="en-US" baseline="0" dirty="0" smtClean="0"/>
              <a:t> k better than large k (k = number of variants)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SNPs better than </a:t>
            </a:r>
            <a:r>
              <a:rPr lang="en-US" baseline="0" dirty="0" err="1" smtClean="0"/>
              <a:t>indels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Top 60 SNPs mostly in chromosome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BCAB5-1AC1-C546-BF3F-A5B8D01DB8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24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2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3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5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5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1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4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8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1BA6-1D8F-0A4E-A234-BB6FAD548750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1BA6-1D8F-0A4E-A234-BB6FAD548750}" type="datetimeFigureOut">
              <a:rPr lang="en-US" smtClean="0"/>
              <a:t>11/22/16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9FB6-2DF6-E545-9AD9-89E9DE9F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5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Disease risk prediction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</a:t>
            </a:r>
            <a:r>
              <a:rPr lang="en-US" dirty="0" smtClean="0"/>
              <a:t>Roshan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306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30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Perform cross-validation study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1067" y="1808675"/>
            <a:ext cx="1896534" cy="272626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12209" y="1715523"/>
            <a:ext cx="1832789" cy="242148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35869" y="2661733"/>
            <a:ext cx="1417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47211" y="4792113"/>
            <a:ext cx="1797787" cy="44026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52802" y="4795316"/>
            <a:ext cx="1607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Validation data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69468" y="2010424"/>
            <a:ext cx="32003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Split rows randomly into training validation sets (90:10 ratio).</a:t>
            </a:r>
          </a:p>
          <a:p>
            <a:pPr marL="342900" indent="-342900">
              <a:buAutoNum type="arabicPeriod"/>
            </a:pPr>
            <a:r>
              <a:rPr lang="en-US" dirty="0" smtClean="0"/>
              <a:t>Rank all variants on training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 support vector machine </a:t>
            </a:r>
            <a:r>
              <a:rPr lang="en-US" dirty="0" err="1" smtClean="0"/>
              <a:t>classifer</a:t>
            </a:r>
            <a:r>
              <a:rPr lang="en-US" dirty="0" smtClean="0"/>
              <a:t> on training data with top </a:t>
            </a:r>
            <a:r>
              <a:rPr lang="en-US" i="1" dirty="0" smtClean="0"/>
              <a:t>k</a:t>
            </a:r>
            <a:r>
              <a:rPr lang="en-US" dirty="0" smtClean="0"/>
              <a:t> ranked variants</a:t>
            </a:r>
          </a:p>
          <a:p>
            <a:pPr marL="342900" indent="-342900">
              <a:buAutoNum type="arabicPeriod"/>
            </a:pPr>
            <a:r>
              <a:rPr lang="en-US" dirty="0" smtClean="0"/>
              <a:t>Predict case and control on validation data.</a:t>
            </a:r>
          </a:p>
          <a:p>
            <a:pPr marL="342900" indent="-342900">
              <a:buAutoNum type="arabicPeriod"/>
            </a:pPr>
            <a:r>
              <a:rPr lang="en-US" dirty="0" smtClean="0"/>
              <a:t>Compute error and repeat 100 times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743200" y="3064931"/>
            <a:ext cx="321733" cy="2540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24130" y="4534942"/>
            <a:ext cx="340803" cy="237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4145" y="5096907"/>
            <a:ext cx="22499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dataset: each row </a:t>
            </a:r>
          </a:p>
          <a:p>
            <a:r>
              <a:rPr lang="en-US" dirty="0" smtClean="0"/>
              <a:t>is a case or control </a:t>
            </a:r>
          </a:p>
          <a:p>
            <a:r>
              <a:rPr lang="en-US" dirty="0"/>
              <a:t>i</a:t>
            </a:r>
            <a:r>
              <a:rPr lang="en-US" dirty="0" smtClean="0"/>
              <a:t>ndividual and each</a:t>
            </a:r>
          </a:p>
          <a:p>
            <a:r>
              <a:rPr lang="en-US" dirty="0"/>
              <a:t>c</a:t>
            </a:r>
            <a:r>
              <a:rPr lang="en-US" dirty="0" smtClean="0"/>
              <a:t>olumn is a variant </a:t>
            </a:r>
          </a:p>
          <a:p>
            <a:r>
              <a:rPr lang="en-US" dirty="0" smtClean="0"/>
              <a:t>(SNP or </a:t>
            </a:r>
            <a:r>
              <a:rPr lang="en-US" dirty="0" err="1" smtClean="0"/>
              <a:t>indel</a:t>
            </a:r>
            <a:r>
              <a:rPr lang="en-US" dirty="0" smtClean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1066" y="1793385"/>
            <a:ext cx="130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0 0 1 2 0 . . .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1069" y="2047383"/>
            <a:ext cx="130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0 2 </a:t>
            </a:r>
            <a:r>
              <a:rPr lang="en-US" dirty="0"/>
              <a:t>2</a:t>
            </a:r>
            <a:r>
              <a:rPr lang="en-US" dirty="0" smtClean="0"/>
              <a:t> 2 1 . . .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8005" y="2267515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8008" y="2453781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8011" y="2656980"/>
            <a:ext cx="242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337734" y="4772004"/>
            <a:ext cx="0" cy="3741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148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F0  F1  F2                                   F1  F2  F0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C0      </a:t>
            </a:r>
            <a:r>
              <a:rPr lang="en-US" dirty="0" smtClean="0"/>
              <a:t>1    2    0                             C0    2    0    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C1      </a:t>
            </a:r>
            <a:r>
              <a:rPr lang="en-US" dirty="0" smtClean="0"/>
              <a:t>1    2    1                             C1    2    1    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C2      </a:t>
            </a:r>
            <a:r>
              <a:rPr lang="en-US" dirty="0" smtClean="0"/>
              <a:t>1    2    2                             C2    2    </a:t>
            </a:r>
            <a:r>
              <a:rPr lang="en-US" dirty="0"/>
              <a:t>2</a:t>
            </a:r>
            <a:r>
              <a:rPr lang="en-US" dirty="0" smtClean="0"/>
              <a:t>    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Co1    1</a:t>
            </a:r>
            <a:r>
              <a:rPr lang="en-US" dirty="0" smtClean="0"/>
              <a:t>    0    1                           Co1    0   1    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Co2    2</a:t>
            </a:r>
            <a:r>
              <a:rPr lang="en-US" dirty="0" smtClean="0"/>
              <a:t>    0    0                           Co2    0   0    2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539069" y="3386672"/>
            <a:ext cx="1286933" cy="3217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96909" y="300040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49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Risk prediction with </a:t>
            </a:r>
            <a:r>
              <a:rPr lang="en-US" sz="3200" dirty="0" smtClean="0"/>
              <a:t>Pearson </a:t>
            </a:r>
            <a:r>
              <a:rPr lang="en-US" sz="3200" dirty="0" smtClean="0"/>
              <a:t>ranked </a:t>
            </a:r>
            <a:r>
              <a:rPr lang="en-US" sz="3200" dirty="0" smtClean="0"/>
              <a:t>SNPs</a:t>
            </a:r>
            <a:endParaRPr lang="en-US" sz="3200" dirty="0"/>
          </a:p>
        </p:txBody>
      </p:sp>
      <p:pic>
        <p:nvPicPr>
          <p:cNvPr id="6" name="Picture 5" descr="Screen Shot 2016-11-22 at 2.54.1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48" y="1337732"/>
            <a:ext cx="8290984" cy="53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5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with GWAS</a:t>
            </a:r>
            <a:endParaRPr lang="en-US" dirty="0"/>
          </a:p>
        </p:txBody>
      </p:sp>
      <p:pic>
        <p:nvPicPr>
          <p:cNvPr id="8" name="Content Placeholder 7" descr="Screen Shot 2016-11-22 at 2.57.3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82" b="4691"/>
          <a:stretch/>
        </p:blipFill>
        <p:spPr>
          <a:xfrm>
            <a:off x="457200" y="1490130"/>
            <a:ext cx="8229600" cy="4839230"/>
          </a:xfrm>
        </p:spPr>
      </p:pic>
    </p:spTree>
    <p:extLst>
      <p:ext uri="{BB962C8B-B14F-4D97-AF65-F5344CB8AC3E}">
        <p14:creationId xmlns:p14="http://schemas.microsoft.com/office/powerpoint/2010/main" val="1201691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Cross-study validation</a:t>
            </a:r>
            <a:endParaRPr lang="en-US" dirty="0"/>
          </a:p>
        </p:txBody>
      </p:sp>
      <p:pic>
        <p:nvPicPr>
          <p:cNvPr id="4" name="Content Placeholder 3" descr="Screen Shot 2016-11-22 at 3.02.36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6" r="1067"/>
          <a:stretch/>
        </p:blipFill>
        <p:spPr>
          <a:xfrm>
            <a:off x="304794" y="1786463"/>
            <a:ext cx="8395987" cy="4021667"/>
          </a:xfrm>
        </p:spPr>
      </p:pic>
    </p:spTree>
    <p:extLst>
      <p:ext uri="{BB962C8B-B14F-4D97-AF65-F5344CB8AC3E}">
        <p14:creationId xmlns:p14="http://schemas.microsoft.com/office/powerpoint/2010/main" val="3073851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on external samples</a:t>
            </a:r>
            <a:endParaRPr lang="en-US" dirty="0"/>
          </a:p>
        </p:txBody>
      </p:sp>
      <p:pic>
        <p:nvPicPr>
          <p:cNvPr id="4" name="Content Placeholder 3" descr="Screen Shot 2016-11-22 at 3.03.1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9" b="442"/>
          <a:stretch/>
        </p:blipFill>
        <p:spPr>
          <a:xfrm>
            <a:off x="829734" y="1485370"/>
            <a:ext cx="7349067" cy="5065713"/>
          </a:xfrm>
        </p:spPr>
      </p:pic>
    </p:spTree>
    <p:extLst>
      <p:ext uri="{BB962C8B-B14F-4D97-AF65-F5344CB8AC3E}">
        <p14:creationId xmlns:p14="http://schemas.microsoft.com/office/powerpoint/2010/main" val="329389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on external samples</a:t>
            </a:r>
            <a:endParaRPr lang="en-US" dirty="0"/>
          </a:p>
        </p:txBody>
      </p:sp>
      <p:pic>
        <p:nvPicPr>
          <p:cNvPr id="4" name="Content Placeholder 3" descr="Screen Shot 2016-11-22 at 3.04.1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56" b="2945"/>
          <a:stretch/>
        </p:blipFill>
        <p:spPr>
          <a:xfrm>
            <a:off x="863069" y="3098801"/>
            <a:ext cx="7112530" cy="1693960"/>
          </a:xfrm>
        </p:spPr>
      </p:pic>
    </p:spTree>
    <p:extLst>
      <p:ext uri="{BB962C8B-B14F-4D97-AF65-F5344CB8AC3E}">
        <p14:creationId xmlns:p14="http://schemas.microsoft.com/office/powerpoint/2010/main" val="1722837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Pearson ranking of genes associated with CLL </a:t>
            </a:r>
            <a:endParaRPr lang="en-US" dirty="0"/>
          </a:p>
        </p:txBody>
      </p:sp>
      <p:pic>
        <p:nvPicPr>
          <p:cNvPr id="4" name="Content Placeholder 3" descr="Screen Shot 2016-11-22 at 3.05.02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94" b="-301"/>
          <a:stretch/>
        </p:blipFill>
        <p:spPr>
          <a:xfrm>
            <a:off x="457200" y="2269067"/>
            <a:ext cx="8229600" cy="3166534"/>
          </a:xfrm>
        </p:spPr>
      </p:pic>
    </p:spTree>
    <p:extLst>
      <p:ext uri="{BB962C8B-B14F-4D97-AF65-F5344CB8AC3E}">
        <p14:creationId xmlns:p14="http://schemas.microsoft.com/office/powerpoint/2010/main" val="2986581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top ranked Pearson genes</a:t>
            </a:r>
            <a:endParaRPr lang="en-US" dirty="0"/>
          </a:p>
        </p:txBody>
      </p:sp>
      <p:pic>
        <p:nvPicPr>
          <p:cNvPr id="4" name="Content Placeholder 3" descr="Screen Shot 2016-11-22 at 3.05.24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71" b="1148"/>
          <a:stretch/>
        </p:blipFill>
        <p:spPr>
          <a:xfrm>
            <a:off x="457200" y="2438400"/>
            <a:ext cx="8229600" cy="2777067"/>
          </a:xfrm>
        </p:spPr>
      </p:pic>
    </p:spTree>
    <p:extLst>
      <p:ext uri="{BB962C8B-B14F-4D97-AF65-F5344CB8AC3E}">
        <p14:creationId xmlns:p14="http://schemas.microsoft.com/office/powerpoint/2010/main" val="1948131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Encouraging results with </a:t>
            </a:r>
            <a:r>
              <a:rPr lang="en-US" dirty="0" err="1" smtClean="0"/>
              <a:t>exome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No known risk prediction study with </a:t>
            </a:r>
            <a:r>
              <a:rPr lang="en-US" dirty="0" err="1" smtClean="0"/>
              <a:t>exome</a:t>
            </a:r>
            <a:r>
              <a:rPr lang="en-US" smtClean="0"/>
              <a:t> data</a:t>
            </a:r>
          </a:p>
          <a:p>
            <a:r>
              <a:rPr lang="en-US" dirty="0" smtClean="0"/>
              <a:t>Limitations: </a:t>
            </a:r>
          </a:p>
          <a:p>
            <a:pPr lvl="1"/>
            <a:r>
              <a:rPr lang="en-US" dirty="0" smtClean="0"/>
              <a:t>Small sample size</a:t>
            </a:r>
          </a:p>
          <a:p>
            <a:pPr lvl="1"/>
            <a:r>
              <a:rPr lang="en-US" dirty="0" smtClean="0"/>
              <a:t>Ancestry of some data unknown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3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Disease risk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7" y="1642532"/>
            <a:ext cx="3843865" cy="47510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Prediction of disease risk with genome wide association studies has yielded low accuracy for most diseases.</a:t>
            </a:r>
          </a:p>
          <a:p>
            <a:r>
              <a:rPr lang="en-US" sz="2400" dirty="0"/>
              <a:t>Family history competitive in most cases except for cancer (Do et. </a:t>
            </a:r>
            <a:r>
              <a:rPr lang="en-US" sz="2400" dirty="0" smtClean="0"/>
              <a:t>al., </a:t>
            </a:r>
            <a:r>
              <a:rPr lang="en-US" sz="2400" dirty="0" err="1"/>
              <a:t>PLoS</a:t>
            </a:r>
            <a:r>
              <a:rPr lang="en-US" sz="2400" dirty="0"/>
              <a:t> Genetics, 2012</a:t>
            </a:r>
            <a:r>
              <a:rPr lang="en-US" sz="2400" dirty="0" smtClean="0"/>
              <a:t>) </a:t>
            </a:r>
            <a:endParaRPr lang="en-US" sz="2400" dirty="0"/>
          </a:p>
          <a:p>
            <a:endParaRPr lang="en-US" sz="2400" dirty="0" smtClean="0"/>
          </a:p>
        </p:txBody>
      </p:sp>
      <p:pic>
        <p:nvPicPr>
          <p:cNvPr id="4" name="Content Placeholder 3" descr="Screen Shot 2014-05-31 at 11.51.57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4" r="-3563"/>
          <a:stretch/>
        </p:blipFill>
        <p:spPr>
          <a:xfrm>
            <a:off x="4334939" y="1447803"/>
            <a:ext cx="4334928" cy="484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6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Disease risk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532"/>
            <a:ext cx="8229600" cy="4751023"/>
          </a:xfrm>
        </p:spPr>
        <p:txBody>
          <a:bodyPr>
            <a:normAutofit/>
          </a:bodyPr>
          <a:lstStyle/>
          <a:p>
            <a:r>
              <a:rPr lang="en-US" dirty="0" smtClean="0"/>
              <a:t>Our own studies have shown limited accuracy with various machine learning methods</a:t>
            </a:r>
          </a:p>
          <a:p>
            <a:pPr lvl="1"/>
            <a:r>
              <a:rPr lang="en-US" dirty="0" err="1" smtClean="0"/>
              <a:t>Univariate</a:t>
            </a:r>
            <a:r>
              <a:rPr lang="en-US" dirty="0" smtClean="0"/>
              <a:t> and multivariate feature selection</a:t>
            </a:r>
          </a:p>
          <a:p>
            <a:pPr lvl="1"/>
            <a:r>
              <a:rPr lang="en-US" dirty="0" smtClean="0"/>
              <a:t>Multiple kernel learning</a:t>
            </a:r>
          </a:p>
          <a:p>
            <a:r>
              <a:rPr lang="en-US" dirty="0"/>
              <a:t>What accuracy can we achieve with machine learning methods applied to variants detected from whole </a:t>
            </a:r>
            <a:r>
              <a:rPr lang="en-US" dirty="0" err="1"/>
              <a:t>exome</a:t>
            </a:r>
            <a:r>
              <a:rPr lang="en-US" dirty="0"/>
              <a:t> data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410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Chronic lymphocytic leukemia prediction with </a:t>
            </a:r>
            <a:r>
              <a:rPr lang="en-US" sz="3200" dirty="0" err="1" smtClean="0"/>
              <a:t>exome</a:t>
            </a:r>
            <a:r>
              <a:rPr lang="en-US" sz="3200" dirty="0" smtClean="0"/>
              <a:t> sequences</a:t>
            </a:r>
            <a:r>
              <a:rPr lang="en-US" sz="3200" dirty="0"/>
              <a:t> </a:t>
            </a:r>
            <a:r>
              <a:rPr lang="en-US" sz="3200" dirty="0" smtClean="0"/>
              <a:t>and machine learning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75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selected </a:t>
            </a:r>
            <a:r>
              <a:rPr lang="en-US" dirty="0" err="1" smtClean="0"/>
              <a:t>exome</a:t>
            </a:r>
            <a:r>
              <a:rPr lang="en-US" dirty="0" smtClean="0"/>
              <a:t> sequences of chronic lymphocytic leukemia from </a:t>
            </a:r>
            <a:r>
              <a:rPr lang="en-US" dirty="0" err="1" smtClean="0"/>
              <a:t>dbGaP</a:t>
            </a:r>
            <a:r>
              <a:rPr lang="en-US" dirty="0" smtClean="0"/>
              <a:t>. Largest at the time of download in August 2013. </a:t>
            </a:r>
            <a:r>
              <a:rPr lang="en-US" dirty="0"/>
              <a:t>186 cases and 169 </a:t>
            </a:r>
            <a:r>
              <a:rPr lang="en-US" dirty="0" smtClean="0"/>
              <a:t>controls</a:t>
            </a:r>
          </a:p>
          <a:p>
            <a:r>
              <a:rPr lang="en-US" dirty="0" smtClean="0"/>
              <a:t>Case and control prediction accuracy with genetic variants unknown</a:t>
            </a:r>
          </a:p>
          <a:p>
            <a:r>
              <a:rPr lang="en-US" dirty="0" smtClean="0"/>
              <a:t>Same dataset previously studied in Wang </a:t>
            </a:r>
            <a:r>
              <a:rPr lang="en-US" i="1" dirty="0" smtClean="0"/>
              <a:t>et. </a:t>
            </a:r>
            <a:r>
              <a:rPr lang="en-US" i="1" dirty="0"/>
              <a:t>a</a:t>
            </a:r>
            <a:r>
              <a:rPr lang="en-US" i="1" dirty="0" smtClean="0"/>
              <a:t>l.</a:t>
            </a:r>
            <a:r>
              <a:rPr lang="en-US" dirty="0"/>
              <a:t>,</a:t>
            </a:r>
            <a:r>
              <a:rPr lang="en-US" dirty="0" smtClean="0"/>
              <a:t> NEJM, 2011 where new associated genes are reported but no risk prediction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2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whole </a:t>
            </a:r>
            <a:r>
              <a:rPr lang="en-US" dirty="0" err="1" smtClean="0"/>
              <a:t>exome</a:t>
            </a:r>
            <a:r>
              <a:rPr lang="en-US" dirty="0" smtClean="0"/>
              <a:t> data?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319867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73200" y="2319867"/>
            <a:ext cx="1632035" cy="16933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860800" y="2336800"/>
            <a:ext cx="1270000" cy="1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83867" y="2319865"/>
            <a:ext cx="1405466" cy="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13463" y="4317974"/>
            <a:ext cx="863589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13196" y="4317974"/>
            <a:ext cx="745067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87066" y="4317974"/>
            <a:ext cx="897467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60133" y="5079969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87599" y="5232369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87599" y="491063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67465" y="535090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19865" y="5503302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13463" y="5079969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68793" y="5079969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34926" y="491063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82533" y="5232369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13196" y="4842907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38130" y="535090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11999" y="480903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587066" y="477516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64399" y="496143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264399" y="5232369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07199" y="4944497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41066" y="535090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72535" y="1405478"/>
            <a:ext cx="263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 genome sequence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013196" y="5909740"/>
            <a:ext cx="4559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Illumina</a:t>
            </a:r>
            <a:r>
              <a:rPr lang="en-US" dirty="0" smtClean="0"/>
              <a:t> 76bp short reads (</a:t>
            </a:r>
            <a:r>
              <a:rPr lang="en-US" dirty="0" err="1" smtClean="0"/>
              <a:t>exome</a:t>
            </a:r>
            <a:r>
              <a:rPr lang="en-US" dirty="0" smtClean="0"/>
              <a:t> data).</a:t>
            </a:r>
          </a:p>
          <a:p>
            <a:r>
              <a:rPr lang="en-US" dirty="0" smtClean="0"/>
              <a:t>In practice flanking regions are also sequenced</a:t>
            </a:r>
          </a:p>
          <a:p>
            <a:r>
              <a:rPr lang="en-US" dirty="0" smtClean="0"/>
              <a:t>and so some </a:t>
            </a:r>
            <a:r>
              <a:rPr lang="en-US" dirty="0" err="1" smtClean="0"/>
              <a:t>intronic</a:t>
            </a:r>
            <a:r>
              <a:rPr lang="en-US" dirty="0" smtClean="0"/>
              <a:t> regions are included.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79329" y="360199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Exons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1811865" y="2336809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252126" y="2353745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709320" y="2353748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767024" y="2910937"/>
            <a:ext cx="1576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Coding regions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4182533" y="2353763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521196" y="2353766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24129" y="2336833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213591" y="2353769"/>
            <a:ext cx="254002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960006" y="2910937"/>
            <a:ext cx="85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Introns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2065867" y="2489200"/>
            <a:ext cx="186259" cy="269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2404526" y="2523069"/>
            <a:ext cx="1" cy="269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2624660" y="2506139"/>
            <a:ext cx="152392" cy="269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3132668" y="2523069"/>
            <a:ext cx="1049865" cy="387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130800" y="2489200"/>
            <a:ext cx="1456266" cy="421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4453468" y="2523069"/>
            <a:ext cx="16933" cy="387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048005" y="3929450"/>
            <a:ext cx="863600" cy="236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3132668" y="5503302"/>
            <a:ext cx="1320801" cy="3894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4707460" y="5503302"/>
            <a:ext cx="0" cy="3894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4887939" y="5503302"/>
            <a:ext cx="1495928" cy="457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4887939" y="3929450"/>
            <a:ext cx="1495928" cy="236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931326" y="1774810"/>
            <a:ext cx="0" cy="414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419602" y="3926920"/>
            <a:ext cx="4" cy="2894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44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  <p:bldP spid="44" grpId="0"/>
      <p:bldP spid="48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43000"/>
          </a:xfrm>
        </p:spPr>
        <p:txBody>
          <a:bodyPr/>
          <a:lstStyle/>
          <a:p>
            <a:r>
              <a:rPr lang="en-US" dirty="0" smtClean="0"/>
              <a:t>Obtain structural variants (1)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of size 3.2 </a:t>
            </a:r>
            <a:r>
              <a:rPr lang="en-US" dirty="0" err="1" smtClean="0"/>
              <a:t>Terrabytes</a:t>
            </a:r>
            <a:r>
              <a:rPr lang="en-US" dirty="0" smtClean="0"/>
              <a:t> and 140X coverage</a:t>
            </a:r>
          </a:p>
          <a:p>
            <a:r>
              <a:rPr lang="en-US" dirty="0" smtClean="0"/>
              <a:t>Mapped to human genome reference with BWA MEM (popular short read mapper)</a:t>
            </a:r>
          </a:p>
          <a:p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930408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60133" y="2963344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87599" y="3115744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87599" y="279401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67465" y="3234277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19865" y="3386677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13463" y="2963344"/>
            <a:ext cx="44026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68793" y="301414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34926" y="2844810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82533" y="316654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013196" y="2777081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38130" y="328507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11999" y="2760142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587066" y="2743203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64399" y="2878676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264399" y="306494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07199" y="3014135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41066" y="3251210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6317" y="1230868"/>
            <a:ext cx="3594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 genome reference sequence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6874933" y="1981200"/>
            <a:ext cx="484632" cy="64348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910665" y="2090813"/>
            <a:ext cx="1930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 reads are aligned to human genome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433732" y="3234278"/>
            <a:ext cx="37253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67465" y="1600200"/>
            <a:ext cx="592668" cy="194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Up Arrow 43"/>
          <p:cNvSpPr/>
          <p:nvPr/>
        </p:nvSpPr>
        <p:spPr>
          <a:xfrm>
            <a:off x="4143414" y="2015082"/>
            <a:ext cx="484632" cy="64348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 Arrow 44"/>
          <p:cNvSpPr/>
          <p:nvPr/>
        </p:nvSpPr>
        <p:spPr>
          <a:xfrm>
            <a:off x="2213018" y="1998156"/>
            <a:ext cx="484632" cy="64348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5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165948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08381" y="1625609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708387" y="1828811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08384" y="1337751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ACCAG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25323" y="2015077"/>
            <a:ext cx="83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08393" y="2218276"/>
            <a:ext cx="83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85059" y="2807756"/>
            <a:ext cx="1479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Heterozygous </a:t>
            </a:r>
          </a:p>
          <a:p>
            <a:r>
              <a:rPr lang="en-US" dirty="0" smtClean="0"/>
              <a:t>SNP encoded</a:t>
            </a:r>
          </a:p>
          <a:p>
            <a:r>
              <a:rPr lang="en-US" dirty="0" smtClean="0"/>
              <a:t> as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772307" y="1625615"/>
            <a:ext cx="81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FF0000"/>
                </a:solidFill>
              </a:rPr>
              <a:t>--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72310" y="1828814"/>
            <a:ext cx="81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FF0000"/>
                </a:solidFill>
              </a:rPr>
              <a:t>--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89246" y="2015080"/>
            <a:ext cx="81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FF0000"/>
                </a:solidFill>
              </a:rPr>
              <a:t>--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89249" y="2218279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89252" y="2421478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771425" y="1340947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ATTGA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06434" y="3027872"/>
            <a:ext cx="199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Heterozygous </a:t>
            </a:r>
            <a:r>
              <a:rPr lang="en-US" dirty="0" err="1" smtClean="0"/>
              <a:t>indel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ncoded as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89255" y="2607744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259" y="284678"/>
            <a:ext cx="1683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 genome</a:t>
            </a:r>
          </a:p>
          <a:p>
            <a:r>
              <a:rPr lang="en-US" dirty="0" smtClean="0"/>
              <a:t>reference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05933" y="943158"/>
            <a:ext cx="153724" cy="663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06558" y="607843"/>
            <a:ext cx="1933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Short reads from a </a:t>
            </a:r>
          </a:p>
          <a:p>
            <a:r>
              <a:rPr lang="en-US" dirty="0"/>
              <a:t>s</a:t>
            </a:r>
            <a:r>
              <a:rPr lang="en-US" dirty="0" smtClean="0"/>
              <a:t>ingle individual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520292" y="1337751"/>
            <a:ext cx="578509" cy="7233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76328" y="1624018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76331" y="1827217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693267" y="2013483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93270" y="2216682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93273" y="2419881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675446" y="1339350"/>
            <a:ext cx="810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ATTAA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59657" y="3026275"/>
            <a:ext cx="2039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Homozygous SNP</a:t>
            </a:r>
          </a:p>
          <a:p>
            <a:r>
              <a:rPr lang="en-US" dirty="0"/>
              <a:t>e</a:t>
            </a:r>
            <a:r>
              <a:rPr lang="en-US" dirty="0" smtClean="0"/>
              <a:t>ncoded as 2 (0 if </a:t>
            </a:r>
          </a:p>
          <a:p>
            <a:r>
              <a:rPr lang="en-US" dirty="0"/>
              <a:t>s</a:t>
            </a:r>
            <a:r>
              <a:rPr lang="en-US" dirty="0" smtClean="0"/>
              <a:t>ame as reference)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93276" y="2606147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3996268" y="4216403"/>
            <a:ext cx="321733" cy="12530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796700" y="5655729"/>
            <a:ext cx="112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(2, 1, 0, 1)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67191" y="4758258"/>
            <a:ext cx="259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Encoded into a feature</a:t>
            </a:r>
          </a:p>
          <a:p>
            <a:r>
              <a:rPr lang="en-US" dirty="0"/>
              <a:t>v</a:t>
            </a:r>
            <a:r>
              <a:rPr lang="en-US" dirty="0" smtClean="0"/>
              <a:t>ector of four dimensions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217336" y="1337754"/>
            <a:ext cx="457179" cy="7063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03313" y="1337751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ACCAG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02469" y="1608698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502472" y="1811897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519408" y="1998163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502478" y="2201362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502481" y="2404561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758383" y="2687285"/>
            <a:ext cx="257375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no variant </a:t>
            </a:r>
            <a:r>
              <a:rPr lang="en-US" dirty="0"/>
              <a:t>i</a:t>
            </a:r>
            <a:r>
              <a:rPr lang="en-US" dirty="0" smtClean="0"/>
              <a:t>s reported but we detected it in a different individual. Thus we assign it a  value of 0 for this individual.</a:t>
            </a:r>
          </a:p>
        </p:txBody>
      </p:sp>
    </p:spTree>
    <p:extLst>
      <p:ext uri="{BB962C8B-B14F-4D97-AF65-F5344CB8AC3E}">
        <p14:creationId xmlns:p14="http://schemas.microsoft.com/office/powerpoint/2010/main" val="395612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43000"/>
          </a:xfrm>
        </p:spPr>
        <p:txBody>
          <a:bodyPr/>
          <a:lstStyle/>
          <a:p>
            <a:r>
              <a:rPr lang="en-US" dirty="0"/>
              <a:t>Obtain structural </a:t>
            </a:r>
            <a:r>
              <a:rPr lang="en-US" dirty="0" smtClean="0"/>
              <a:t>variants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2512" y="1625615"/>
            <a:ext cx="8229600" cy="453492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Obtained SNPs and </a:t>
            </a:r>
            <a:r>
              <a:rPr lang="en-US" dirty="0" err="1" smtClean="0"/>
              <a:t>indels</a:t>
            </a:r>
            <a:r>
              <a:rPr lang="en-US" dirty="0" smtClean="0"/>
              <a:t> from the alignments for each individual</a:t>
            </a:r>
          </a:p>
          <a:p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65948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08381" y="1625609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08384" y="1828808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708387" y="2032007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08384" y="1337751"/>
            <a:ext cx="84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ACCAG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25323" y="2218273"/>
            <a:ext cx="83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08393" y="2421472"/>
            <a:ext cx="83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08396" y="2624671"/>
            <a:ext cx="83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85059" y="3027885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Heterozygous SNP </a:t>
            </a:r>
          </a:p>
          <a:p>
            <a:r>
              <a:rPr lang="en-US" dirty="0" smtClean="0"/>
              <a:t>encoded as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84446" y="1625615"/>
            <a:ext cx="81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FF0000"/>
                </a:solidFill>
              </a:rPr>
              <a:t>--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84449" y="1828814"/>
            <a:ext cx="81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FF0000"/>
                </a:solidFill>
              </a:rPr>
              <a:t>--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01385" y="2015080"/>
            <a:ext cx="81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FF0000"/>
                </a:solidFill>
              </a:rPr>
              <a:t>--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01388" y="2218279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01391" y="2421478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483564" y="1340947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ATTGA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18573" y="3027872"/>
            <a:ext cx="199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Heterozygous </a:t>
            </a:r>
            <a:r>
              <a:rPr lang="en-US" dirty="0" err="1" smtClean="0"/>
              <a:t>indel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ncoded as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501394" y="2607744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50797" y="2265878"/>
            <a:ext cx="1683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 genome</a:t>
            </a:r>
          </a:p>
          <a:p>
            <a:r>
              <a:rPr lang="en-US" dirty="0" smtClean="0"/>
              <a:t>reference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1200" y="1794942"/>
            <a:ext cx="389467" cy="592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32549" y="1994941"/>
            <a:ext cx="1933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Short reads from a </a:t>
            </a:r>
          </a:p>
          <a:p>
            <a:r>
              <a:rPr lang="en-US" dirty="0"/>
              <a:t>s</a:t>
            </a:r>
            <a:r>
              <a:rPr lang="en-US" dirty="0" smtClean="0"/>
              <a:t>ingle individual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15" idx="1"/>
          </p:cNvCxnSpPr>
          <p:nvPr/>
        </p:nvCxnSpPr>
        <p:spPr>
          <a:xfrm>
            <a:off x="7033435" y="2198140"/>
            <a:ext cx="467950" cy="16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571978" y="2218279"/>
            <a:ext cx="37253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76328" y="1624018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676331" y="1827217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693267" y="2013483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93270" y="2216682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93273" y="2419881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675446" y="1339350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ATTGA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59657" y="3026275"/>
            <a:ext cx="2039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Homozygous SNP</a:t>
            </a:r>
          </a:p>
          <a:p>
            <a:r>
              <a:rPr lang="en-US" dirty="0"/>
              <a:t>e</a:t>
            </a:r>
            <a:r>
              <a:rPr lang="en-US" dirty="0" smtClean="0"/>
              <a:t>ncoded as 1 (0 if </a:t>
            </a:r>
          </a:p>
          <a:p>
            <a:r>
              <a:rPr lang="en-US" dirty="0"/>
              <a:t>s</a:t>
            </a:r>
            <a:r>
              <a:rPr lang="en-US" dirty="0" smtClean="0"/>
              <a:t>ame as reference)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93276" y="2606147"/>
            <a:ext cx="8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</a:t>
            </a:r>
            <a:r>
              <a:rPr lang="en-US" dirty="0" smtClean="0">
                <a:solidFill>
                  <a:srgbClr val="0000FF"/>
                </a:solidFill>
              </a:rPr>
              <a:t>G</a:t>
            </a:r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1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973"/>
            <a:ext cx="8229600" cy="1143000"/>
          </a:xfrm>
        </p:spPr>
        <p:txBody>
          <a:bodyPr/>
          <a:lstStyle/>
          <a:p>
            <a:r>
              <a:rPr lang="en-US" dirty="0"/>
              <a:t>Obtain </a:t>
            </a:r>
            <a:r>
              <a:rPr lang="en-US"/>
              <a:t>structural </a:t>
            </a:r>
            <a:r>
              <a:rPr lang="en-US" smtClean="0"/>
              <a:t>variants (3)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A/C  C/G                                                            </a:t>
            </a:r>
            <a:r>
              <a:rPr lang="en-US" dirty="0"/>
              <a:t>A/C  C/G </a:t>
            </a:r>
          </a:p>
          <a:p>
            <a:pPr marL="0" indent="0">
              <a:buNone/>
            </a:pPr>
            <a:r>
              <a:rPr lang="en-US" dirty="0" smtClean="0"/>
              <a:t>C0      AA    CC                                                  C0        0      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C1      AC    CG                                                  C1        1      1</a:t>
            </a:r>
          </a:p>
          <a:p>
            <a:pPr marL="0" indent="0">
              <a:buNone/>
            </a:pPr>
            <a:r>
              <a:rPr lang="en-US" dirty="0" smtClean="0"/>
              <a:t>C2      AA    GG                                                 C2        0      2</a:t>
            </a:r>
          </a:p>
          <a:p>
            <a:pPr marL="0" indent="0">
              <a:buNone/>
            </a:pPr>
            <a:r>
              <a:rPr lang="en-US" dirty="0" smtClean="0"/>
              <a:t>Co1    AC    CG                                                 Co1      1      1</a:t>
            </a:r>
          </a:p>
          <a:p>
            <a:pPr marL="0" indent="0">
              <a:buNone/>
            </a:pPr>
            <a:r>
              <a:rPr lang="en-US" dirty="0" smtClean="0"/>
              <a:t>Co2    CC    CG                                                 Co2      2      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Combine variants from different individuals to form a data matrix</a:t>
            </a:r>
          </a:p>
          <a:p>
            <a:r>
              <a:rPr lang="en-US" dirty="0" smtClean="0"/>
              <a:t>Each row is a case or control and each column is a variant</a:t>
            </a:r>
          </a:p>
          <a:p>
            <a:r>
              <a:rPr lang="en-US" dirty="0" smtClean="0"/>
              <a:t>153 </a:t>
            </a:r>
            <a:r>
              <a:rPr lang="en-US" dirty="0" smtClean="0"/>
              <a:t>cases and </a:t>
            </a:r>
            <a:r>
              <a:rPr lang="en-US" dirty="0" smtClean="0"/>
              <a:t>144 </a:t>
            </a:r>
            <a:r>
              <a:rPr lang="en-US" dirty="0" smtClean="0"/>
              <a:t>controls after excluding very large files and problematic datasets</a:t>
            </a:r>
          </a:p>
          <a:p>
            <a:r>
              <a:rPr lang="en-US" dirty="0" smtClean="0"/>
              <a:t>122392 SNPs and 2200 </a:t>
            </a:r>
            <a:r>
              <a:rPr lang="en-US" dirty="0" err="1" smtClean="0"/>
              <a:t>indels</a:t>
            </a:r>
            <a:endParaRPr lang="en-US" dirty="0" smtClean="0"/>
          </a:p>
        </p:txBody>
      </p:sp>
      <p:sp>
        <p:nvSpPr>
          <p:cNvPr id="3" name="Right Arrow 2"/>
          <p:cNvSpPr/>
          <p:nvPr/>
        </p:nvSpPr>
        <p:spPr>
          <a:xfrm>
            <a:off x="3031069" y="2472272"/>
            <a:ext cx="1286933" cy="3217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8" y="2099729"/>
            <a:ext cx="2171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Numerically encoded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2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744</Words>
  <Application>Microsoft Macintosh PowerPoint</Application>
  <PresentationFormat>On-screen Show (4:3)</PresentationFormat>
  <Paragraphs>170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Disease risk prediction</vt:lpstr>
      <vt:lpstr>Disease risk prediction</vt:lpstr>
      <vt:lpstr>Disease risk prediction</vt:lpstr>
      <vt:lpstr>Chronic lymphocytic leukemia prediction with exome sequences and machine learning</vt:lpstr>
      <vt:lpstr>What is whole exome data?</vt:lpstr>
      <vt:lpstr>Obtain structural variants (1)</vt:lpstr>
      <vt:lpstr>PowerPoint Presentation</vt:lpstr>
      <vt:lpstr>Obtain structural variants (2)</vt:lpstr>
      <vt:lpstr>Obtain structural variants (3)</vt:lpstr>
      <vt:lpstr>Perform cross-validation study</vt:lpstr>
      <vt:lpstr>Variant ranking</vt:lpstr>
      <vt:lpstr>Risk prediction with Pearson ranked SNPs</vt:lpstr>
      <vt:lpstr>Prediction with GWAS</vt:lpstr>
      <vt:lpstr>Cross-study validation</vt:lpstr>
      <vt:lpstr>Prediction on external samples</vt:lpstr>
      <vt:lpstr>Prediction on external samples</vt:lpstr>
      <vt:lpstr>Pearson ranking of genes associated with CLL </vt:lpstr>
      <vt:lpstr>Analysis of top ranked Pearson genes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and machine learning solutions for comparative genomics</dc:title>
  <dc:creator>Usman Roshan</dc:creator>
  <cp:lastModifiedBy>Usman Roshan</cp:lastModifiedBy>
  <cp:revision>438</cp:revision>
  <dcterms:created xsi:type="dcterms:W3CDTF">2014-03-29T21:31:40Z</dcterms:created>
  <dcterms:modified xsi:type="dcterms:W3CDTF">2016-11-22T20:10:09Z</dcterms:modified>
</cp:coreProperties>
</file>