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76" r:id="rId4"/>
    <p:sldId id="278" r:id="rId5"/>
    <p:sldId id="277" r:id="rId6"/>
    <p:sldId id="257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7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3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3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5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7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5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6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DFD9-30FA-BE44-AC29-DC54AB49EF6F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3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FDFD9-30FA-BE44-AC29-DC54AB49EF6F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31EB8-EC74-AB4A-9135-32D0A149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5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Combining multiple learners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29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AdaBoost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36" y="1600200"/>
            <a:ext cx="5857128" cy="4525963"/>
          </a:xfrm>
        </p:spPr>
      </p:pic>
    </p:spTree>
    <p:extLst>
      <p:ext uri="{BB962C8B-B14F-4D97-AF65-F5344CB8AC3E}">
        <p14:creationId xmlns:p14="http://schemas.microsoft.com/office/powerpoint/2010/main" val="308349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AdaBoost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36" y="1600200"/>
            <a:ext cx="5857128" cy="4525963"/>
          </a:xfrm>
        </p:spPr>
      </p:pic>
    </p:spTree>
    <p:extLst>
      <p:ext uri="{BB962C8B-B14F-4D97-AF65-F5344CB8AC3E}">
        <p14:creationId xmlns:p14="http://schemas.microsoft.com/office/powerpoint/2010/main" val="3404726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AdaBoost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6890964" cy="4830763"/>
          </a:xfrm>
        </p:spPr>
      </p:pic>
      <p:sp>
        <p:nvSpPr>
          <p:cNvPr id="3" name="TextBox 2"/>
          <p:cNvSpPr txBox="1"/>
          <p:nvPr/>
        </p:nvSpPr>
        <p:spPr>
          <a:xfrm>
            <a:off x="5987994" y="6225133"/>
            <a:ext cx="3006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Example thanks to </a:t>
            </a:r>
            <a:r>
              <a:rPr lang="en-US" i="1" dirty="0" err="1" smtClean="0"/>
              <a:t>Turki</a:t>
            </a:r>
            <a:r>
              <a:rPr lang="en-US" i="1" dirty="0" smtClean="0"/>
              <a:t> </a:t>
            </a:r>
            <a:r>
              <a:rPr lang="en-US" i="1" dirty="0" err="1" smtClean="0"/>
              <a:t>Turki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1384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650" y="2139156"/>
            <a:ext cx="6362700" cy="3448050"/>
          </a:xfrm>
        </p:spPr>
      </p:pic>
    </p:spTree>
    <p:extLst>
      <p:ext uri="{BB962C8B-B14F-4D97-AF65-F5344CB8AC3E}">
        <p14:creationId xmlns:p14="http://schemas.microsoft.com/office/powerpoint/2010/main" val="159684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dirty="0" smtClean="0"/>
              <a:t>Classification Error plots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528" y="1600200"/>
            <a:ext cx="6788944" cy="4525963"/>
          </a:xfrm>
        </p:spPr>
      </p:pic>
    </p:spTree>
    <p:extLst>
      <p:ext uri="{BB962C8B-B14F-4D97-AF65-F5344CB8AC3E}">
        <p14:creationId xmlns:p14="http://schemas.microsoft.com/office/powerpoint/2010/main" val="108854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of All Average Errors</a:t>
            </a:r>
          </a:p>
          <a:p>
            <a:pPr marL="0" indent="0">
              <a:buNone/>
            </a:pPr>
            <a:r>
              <a:rPr lang="en-US" dirty="0"/>
              <a:t> -</a:t>
            </a:r>
            <a:r>
              <a:rPr lang="en-US" dirty="0" smtClean="0"/>
              <a:t> </a:t>
            </a:r>
            <a:r>
              <a:rPr lang="en-US" b="1" dirty="0" smtClean="0"/>
              <a:t>SVM</a:t>
            </a:r>
          </a:p>
          <a:p>
            <a:pPr marL="0" indent="0">
              <a:buNone/>
            </a:pPr>
            <a:r>
              <a:rPr lang="en-US" dirty="0" smtClean="0"/>
              <a:t>   10 Datasets=16.1961041%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b="1" dirty="0" smtClean="0"/>
              <a:t>Boosting</a:t>
            </a:r>
          </a:p>
          <a:p>
            <a:pPr marL="0" indent="0">
              <a:buNone/>
            </a:pPr>
            <a:r>
              <a:rPr lang="en-US" dirty="0"/>
              <a:t>   10 Datasets=22.3489047</a:t>
            </a:r>
            <a:r>
              <a:rPr lang="en-US" dirty="0" smtClean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341122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Randomly sample training data</a:t>
            </a:r>
          </a:p>
          <a:p>
            <a:r>
              <a:rPr lang="en-US" dirty="0" smtClean="0"/>
              <a:t>Determine classifier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on sampled data</a:t>
            </a:r>
          </a:p>
          <a:p>
            <a:r>
              <a:rPr lang="en-US" dirty="0" err="1" smtClean="0"/>
              <a:t>Goto</a:t>
            </a:r>
            <a:r>
              <a:rPr lang="en-US" dirty="0" smtClean="0"/>
              <a:t> step 1 and repeat </a:t>
            </a:r>
            <a:r>
              <a:rPr lang="en-US" i="1" dirty="0"/>
              <a:t>m</a:t>
            </a:r>
            <a:r>
              <a:rPr lang="en-US" dirty="0" smtClean="0"/>
              <a:t> times</a:t>
            </a:r>
          </a:p>
          <a:p>
            <a:r>
              <a:rPr lang="en-US" dirty="0" smtClean="0"/>
              <a:t>For final classifier output the majority </a:t>
            </a:r>
            <a:r>
              <a:rPr lang="en-US" dirty="0" smtClean="0"/>
              <a:t>vote</a:t>
            </a:r>
          </a:p>
          <a:p>
            <a:r>
              <a:rPr lang="en-US" dirty="0" smtClean="0"/>
              <a:t>Popular example: random forest</a:t>
            </a:r>
          </a:p>
          <a:p>
            <a:r>
              <a:rPr lang="en-US" dirty="0" smtClean="0"/>
              <a:t>Similar to tree bagging</a:t>
            </a:r>
          </a:p>
          <a:p>
            <a:pPr lvl="1"/>
            <a:r>
              <a:rPr lang="en-US" dirty="0" smtClean="0"/>
              <a:t>Compute decision trees on bootstrapped datasets</a:t>
            </a:r>
          </a:p>
          <a:p>
            <a:pPr lvl="1"/>
            <a:r>
              <a:rPr lang="en-US" dirty="0" smtClean="0"/>
              <a:t>Return majority vote</a:t>
            </a:r>
          </a:p>
        </p:txBody>
      </p:sp>
    </p:spTree>
    <p:extLst>
      <p:ext uri="{BB962C8B-B14F-4D97-AF65-F5344CB8AC3E}">
        <p14:creationId xmlns:p14="http://schemas.microsoft.com/office/powerpoint/2010/main" val="192850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433"/>
            <a:ext cx="8229600" cy="1143000"/>
          </a:xfrm>
        </p:spPr>
        <p:txBody>
          <a:bodyPr/>
          <a:lstStyle/>
          <a:p>
            <a:r>
              <a:rPr lang="en-US" dirty="0" smtClean="0"/>
              <a:t>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4-11-25 at 12.29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256" y="1294151"/>
            <a:ext cx="6669987" cy="49222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20740" y="6322234"/>
            <a:ext cx="2174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From </a:t>
            </a:r>
            <a:r>
              <a:rPr lang="en-US" i="1" dirty="0" err="1" smtClean="0"/>
              <a:t>Alpaydin</a:t>
            </a:r>
            <a:r>
              <a:rPr lang="en-US" i="1" dirty="0" smtClean="0"/>
              <a:t>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87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a given dataset there are many trees with no error</a:t>
            </a:r>
          </a:p>
          <a:p>
            <a:r>
              <a:rPr lang="en-US" dirty="0" smtClean="0"/>
              <a:t>Finding the tree with no error and fewest nodes is NP-complete</a:t>
            </a:r>
          </a:p>
          <a:p>
            <a:r>
              <a:rPr lang="en-US" dirty="0" smtClean="0"/>
              <a:t>Greedy heuristic:</a:t>
            </a:r>
          </a:p>
          <a:p>
            <a:pPr lvl="1"/>
            <a:r>
              <a:rPr lang="en-US" dirty="0" smtClean="0"/>
              <a:t>First best split. </a:t>
            </a:r>
          </a:p>
          <a:p>
            <a:pPr lvl="1"/>
            <a:r>
              <a:rPr lang="en-US" dirty="0" smtClean="0"/>
              <a:t>Goodness of split given by entropy, </a:t>
            </a:r>
            <a:r>
              <a:rPr lang="en-US" dirty="0" err="1" smtClean="0"/>
              <a:t>gini</a:t>
            </a:r>
            <a:r>
              <a:rPr lang="en-US" dirty="0" smtClean="0"/>
              <a:t> index, or misclassification error</a:t>
            </a:r>
          </a:p>
          <a:p>
            <a:pPr lvl="1"/>
            <a:r>
              <a:rPr lang="en-US" dirty="0" smtClean="0"/>
              <a:t>Example</a:t>
            </a:r>
          </a:p>
          <a:p>
            <a:r>
              <a:rPr lang="en-US" dirty="0" smtClean="0"/>
              <a:t>Similar approach for regression – (regression trees)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6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addition to sampling </a:t>
            </a:r>
            <a:r>
              <a:rPr lang="en-US" dirty="0" err="1" smtClean="0"/>
              <a:t>datapoints</a:t>
            </a:r>
            <a:r>
              <a:rPr lang="en-US" dirty="0"/>
              <a:t> </a:t>
            </a:r>
            <a:r>
              <a:rPr lang="en-US" dirty="0" smtClean="0"/>
              <a:t>(feature vectors) we also sample features</a:t>
            </a:r>
          </a:p>
          <a:p>
            <a:r>
              <a:rPr lang="en-US" dirty="0" smtClean="0"/>
              <a:t>Compute many decision trees and output majority vote</a:t>
            </a:r>
          </a:p>
          <a:p>
            <a:r>
              <a:rPr lang="en-US" dirty="0" smtClean="0"/>
              <a:t>Can also rank features</a:t>
            </a:r>
          </a:p>
          <a:p>
            <a:r>
              <a:rPr lang="en-US" dirty="0" smtClean="0"/>
              <a:t>Comparison against SVM feature selection in genomic data</a:t>
            </a:r>
          </a:p>
          <a:p>
            <a:r>
              <a:rPr lang="en-US" dirty="0" smtClean="0"/>
              <a:t>Alternative to bagging is to select </a:t>
            </a:r>
            <a:r>
              <a:rPr lang="en-US" dirty="0" err="1" smtClean="0"/>
              <a:t>datapoints</a:t>
            </a:r>
            <a:r>
              <a:rPr lang="en-US" dirty="0" smtClean="0"/>
              <a:t> with different probabilities that change in the algorithm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7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idea:</a:t>
            </a:r>
          </a:p>
          <a:p>
            <a:pPr lvl="1"/>
            <a:r>
              <a:rPr lang="en-US" dirty="0" smtClean="0"/>
              <a:t>Assign equal probabilities to training data</a:t>
            </a:r>
          </a:p>
          <a:p>
            <a:pPr lvl="1"/>
            <a:r>
              <a:rPr lang="en-US" dirty="0" smtClean="0"/>
              <a:t>Randomly sample from training data and classify</a:t>
            </a:r>
          </a:p>
          <a:p>
            <a:pPr lvl="1"/>
            <a:r>
              <a:rPr lang="en-US" dirty="0" smtClean="0"/>
              <a:t>Redo probabilities by assigning lower values to correctly classified points and higher to misclassified points</a:t>
            </a:r>
          </a:p>
          <a:p>
            <a:pPr lvl="1"/>
            <a:r>
              <a:rPr lang="en-US" dirty="0" smtClean="0"/>
              <a:t>Go to step 2 and repeat</a:t>
            </a:r>
          </a:p>
          <a:p>
            <a:pPr lvl="1"/>
            <a:r>
              <a:rPr lang="en-US" dirty="0" smtClean="0"/>
              <a:t>Perform final classification with weighted combination of classifiers</a:t>
            </a:r>
          </a:p>
        </p:txBody>
      </p:sp>
    </p:spTree>
    <p:extLst>
      <p:ext uri="{BB962C8B-B14F-4D97-AF65-F5344CB8AC3E}">
        <p14:creationId xmlns:p14="http://schemas.microsoft.com/office/powerpoint/2010/main" val="329440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Ada-boost</a:t>
            </a:r>
            <a:endParaRPr lang="en-US" dirty="0"/>
          </a:p>
        </p:txBody>
      </p:sp>
      <p:pic>
        <p:nvPicPr>
          <p:cNvPr id="4" name="Content Placeholder 3" descr="Screen Shot 2014-11-23 at 7.14.13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3" r="-2197"/>
          <a:stretch/>
        </p:blipFill>
        <p:spPr>
          <a:xfrm>
            <a:off x="2012300" y="1369270"/>
            <a:ext cx="5476091" cy="5042349"/>
          </a:xfrm>
        </p:spPr>
      </p:pic>
      <p:sp>
        <p:nvSpPr>
          <p:cNvPr id="5" name="TextBox 4"/>
          <p:cNvSpPr txBox="1"/>
          <p:nvPr/>
        </p:nvSpPr>
        <p:spPr>
          <a:xfrm>
            <a:off x="6878113" y="6345639"/>
            <a:ext cx="2174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From </a:t>
            </a:r>
            <a:r>
              <a:rPr lang="en-US" i="1" dirty="0" err="1" smtClean="0"/>
              <a:t>Alpaydin</a:t>
            </a:r>
            <a:r>
              <a:rPr lang="en-US" i="1" dirty="0" smtClean="0"/>
              <a:t>, 2010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7422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AdaBoost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36" y="1600200"/>
            <a:ext cx="5857128" cy="4525963"/>
          </a:xfrm>
        </p:spPr>
      </p:pic>
    </p:spTree>
    <p:extLst>
      <p:ext uri="{BB962C8B-B14F-4D97-AF65-F5344CB8AC3E}">
        <p14:creationId xmlns:p14="http://schemas.microsoft.com/office/powerpoint/2010/main" val="57155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AdaBoost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36" y="1600200"/>
            <a:ext cx="5857128" cy="4525963"/>
          </a:xfrm>
        </p:spPr>
      </p:pic>
    </p:spTree>
    <p:extLst>
      <p:ext uri="{BB962C8B-B14F-4D97-AF65-F5344CB8AC3E}">
        <p14:creationId xmlns:p14="http://schemas.microsoft.com/office/powerpoint/2010/main" val="275449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249</Words>
  <Application>Microsoft Macintosh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Combining multiple learners</vt:lpstr>
      <vt:lpstr>Bagging</vt:lpstr>
      <vt:lpstr>Decision tree</vt:lpstr>
      <vt:lpstr>Decision tree construction</vt:lpstr>
      <vt:lpstr>Random forest</vt:lpstr>
      <vt:lpstr>Boosting</vt:lpstr>
      <vt:lpstr>Ada-boost</vt:lpstr>
      <vt:lpstr>AdaBoost</vt:lpstr>
      <vt:lpstr>AdaBoost</vt:lpstr>
      <vt:lpstr>AdaBoost</vt:lpstr>
      <vt:lpstr>AdaBoost</vt:lpstr>
      <vt:lpstr>AdaBoost</vt:lpstr>
      <vt:lpstr>Datasets</vt:lpstr>
      <vt:lpstr>Results Classification Error plots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Boosting</dc:title>
  <dc:creator>Usman Roshan</dc:creator>
  <cp:lastModifiedBy>Usman Roshan</cp:lastModifiedBy>
  <cp:revision>48</cp:revision>
  <dcterms:created xsi:type="dcterms:W3CDTF">2014-11-23T07:06:57Z</dcterms:created>
  <dcterms:modified xsi:type="dcterms:W3CDTF">2014-11-25T06:43:34Z</dcterms:modified>
</cp:coreProperties>
</file>