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86" r:id="rId2"/>
    <p:sldId id="293" r:id="rId3"/>
    <p:sldId id="295" r:id="rId4"/>
    <p:sldId id="294" r:id="rId5"/>
    <p:sldId id="297" r:id="rId6"/>
    <p:sldId id="298" r:id="rId7"/>
    <p:sldId id="305" r:id="rId8"/>
    <p:sldId id="271" r:id="rId9"/>
    <p:sldId id="273" r:id="rId10"/>
    <p:sldId id="274" r:id="rId11"/>
    <p:sldId id="275" r:id="rId12"/>
    <p:sldId id="276" r:id="rId13"/>
    <p:sldId id="288" r:id="rId14"/>
    <p:sldId id="290" r:id="rId15"/>
    <p:sldId id="291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24" y="1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50374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pitchFamily="34" charset="-128"/>
        <a:cs typeface="MS PGothic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pitchFamily="34" charset="-128"/>
        <a:cs typeface="MS PGothic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pitchFamily="34" charset="-128"/>
        <a:cs typeface="MS PGothic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pitchFamily="34" charset="-128"/>
        <a:cs typeface="MS PGothic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8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3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0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9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1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69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79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ＭＳ Ｐゴシック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ＭＳ Ｐゴシック" pitchFamily="34" charset="-128"/>
          <a:cs typeface="MS PGothic" charset="0"/>
        </a:defRPr>
      </a:lvl1pPr>
      <a:lvl2pPr marL="741363" indent="-28416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Dimensionality reduction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Usman Roshan</a:t>
            </a:r>
          </a:p>
          <a:p>
            <a:pPr>
              <a:defRPr/>
            </a:pPr>
            <a:r>
              <a:rPr lang="en-US" smtClean="0">
                <a:ea typeface="+mn-ea"/>
                <a:cs typeface="+mn-cs"/>
              </a:rPr>
              <a:t>CS </a:t>
            </a:r>
            <a:r>
              <a:rPr lang="en-US" smtClean="0">
                <a:ea typeface="+mn-ea"/>
                <a:cs typeface="+mn-cs"/>
              </a:rPr>
              <a:t>675</a:t>
            </a: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Maximum margin criterion (MMC)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ea typeface="+mn-ea"/>
                <a:cs typeface="+mn-cs"/>
              </a:rPr>
              <a:t>Plug in trace for S(C)   and we get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ea typeface="+mn-ea"/>
                <a:cs typeface="+mn-cs"/>
              </a:rPr>
              <a:t>The above can be rewritten as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ea typeface="+mn-ea"/>
                <a:cs typeface="+mn-cs"/>
              </a:rPr>
              <a:t>Where </a:t>
            </a:r>
            <a:r>
              <a:rPr lang="en-US" sz="2400" i="1" smtClean="0">
                <a:ea typeface="+mn-ea"/>
                <a:cs typeface="+mn-cs"/>
              </a:rPr>
              <a:t>S</a:t>
            </a:r>
            <a:r>
              <a:rPr lang="en-US" sz="2400" i="1" baseline="-25000" smtClean="0">
                <a:ea typeface="+mn-ea"/>
                <a:cs typeface="+mn-cs"/>
              </a:rPr>
              <a:t>w</a:t>
            </a:r>
            <a:r>
              <a:rPr lang="en-US" sz="2400" smtClean="0">
                <a:ea typeface="+mn-ea"/>
                <a:cs typeface="+mn-cs"/>
              </a:rPr>
              <a:t> is the within-class scatter matrix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ea typeface="+mn-ea"/>
                <a:cs typeface="+mn-cs"/>
              </a:rPr>
              <a:t>And </a:t>
            </a:r>
            <a:r>
              <a:rPr lang="en-US" sz="2400" i="1" smtClean="0">
                <a:ea typeface="+mn-ea"/>
                <a:cs typeface="+mn-cs"/>
              </a:rPr>
              <a:t>S</a:t>
            </a:r>
            <a:r>
              <a:rPr lang="en-US" sz="2400" i="1" baseline="-25000" smtClean="0">
                <a:ea typeface="+mn-ea"/>
                <a:cs typeface="+mn-cs"/>
              </a:rPr>
              <a:t>b</a:t>
            </a:r>
            <a:r>
              <a:rPr lang="en-US" sz="2400" smtClean="0">
                <a:ea typeface="+mn-ea"/>
                <a:cs typeface="+mn-cs"/>
              </a:rPr>
              <a:t> is the between-class scatter matrix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ea typeface="+mn-ea"/>
              <a:cs typeface="+mn-cs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438400" y="2449513"/>
          <a:ext cx="41830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9" name="Equation" r:id="rId3" imgW="1651000" imgH="266700" progId="Equation.DSMT4">
                  <p:embed/>
                </p:oleObj>
              </mc:Choice>
              <mc:Fallback>
                <p:oleObj name="Equation" r:id="rId3" imgW="16510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49513"/>
                        <a:ext cx="418306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6"/>
          <p:cNvGraphicFramePr>
            <a:graphicFrameLocks noChangeAspect="1"/>
          </p:cNvGraphicFramePr>
          <p:nvPr/>
        </p:nvGraphicFramePr>
        <p:xfrm>
          <a:off x="3005138" y="3676650"/>
          <a:ext cx="19478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0" name="Equation" r:id="rId5" imgW="889000" imgH="203200" progId="Equation.DSMT4">
                  <p:embed/>
                </p:oleObj>
              </mc:Choice>
              <mc:Fallback>
                <p:oleObj name="Equation" r:id="rId5" imgW="889000" imgH="20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676650"/>
                        <a:ext cx="19478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7"/>
          <p:cNvGraphicFramePr>
            <a:graphicFrameLocks noChangeAspect="1"/>
          </p:cNvGraphicFramePr>
          <p:nvPr/>
        </p:nvGraphicFramePr>
        <p:xfrm>
          <a:off x="2209800" y="4424363"/>
          <a:ext cx="44545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1" name="Equation" r:id="rId7" imgW="1968500" imgH="469900" progId="Equation.DSMT4">
                  <p:embed/>
                </p:oleObj>
              </mc:Choice>
              <mc:Fallback>
                <p:oleObj name="Equation" r:id="rId7" imgW="19685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24363"/>
                        <a:ext cx="44545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8"/>
          <p:cNvGraphicFramePr>
            <a:graphicFrameLocks noChangeAspect="1"/>
          </p:cNvGraphicFramePr>
          <p:nvPr/>
        </p:nvGraphicFramePr>
        <p:xfrm>
          <a:off x="2616200" y="5748338"/>
          <a:ext cx="3794125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2" name="Equation" r:id="rId9" imgW="1676400" imgH="444500" progId="Equation.DSMT4">
                  <p:embed/>
                </p:oleObj>
              </mc:Choice>
              <mc:Fallback>
                <p:oleObj name="Equation" r:id="rId9" imgW="1676400" imgH="444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748338"/>
                        <a:ext cx="3794125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Weighted maximum margin criterion (WMMC)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a typeface="+mn-ea"/>
                <a:cs typeface="+mn-cs"/>
              </a:rPr>
              <a:t>Adding a weight parameter gives 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a typeface="+mn-ea"/>
                <a:cs typeface="+mn-cs"/>
              </a:rPr>
              <a:t>In WMMC dimensionality reduction we want to find w that maximizes the above quantity in the projected space.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a typeface="+mn-ea"/>
                <a:cs typeface="+mn-cs"/>
              </a:rPr>
              <a:t>The solution w is given by the largest eigenvector of the above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ea typeface="+mn-ea"/>
              <a:cs typeface="+mn-cs"/>
            </a:endParaRPr>
          </a:p>
        </p:txBody>
      </p:sp>
      <p:graphicFrame>
        <p:nvGraphicFramePr>
          <p:cNvPr id="23556" name="Object 5"/>
          <p:cNvGraphicFramePr>
            <a:graphicFrameLocks noChangeAspect="1"/>
          </p:cNvGraphicFramePr>
          <p:nvPr/>
        </p:nvGraphicFramePr>
        <p:xfrm>
          <a:off x="3390900" y="2590800"/>
          <a:ext cx="2171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5" name="Equation" r:id="rId3" imgW="990600" imgH="203200" progId="Equation.DSMT4">
                  <p:embed/>
                </p:oleObj>
              </mc:Choice>
              <mc:Fallback>
                <p:oleObj name="Equation" r:id="rId3" imgW="9906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2590800"/>
                        <a:ext cx="2171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8"/>
          <p:cNvGraphicFramePr>
            <a:graphicFrameLocks noChangeAspect="1"/>
          </p:cNvGraphicFramePr>
          <p:nvPr/>
        </p:nvGraphicFramePr>
        <p:xfrm>
          <a:off x="4033838" y="5651500"/>
          <a:ext cx="12239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6" name="Equation" r:id="rId5" imgW="558800" imgH="203200" progId="Equation.DSMT4">
                  <p:embed/>
                </p:oleObj>
              </mc:Choice>
              <mc:Fallback>
                <p:oleObj name="Equation" r:id="rId5" imgW="5588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5651500"/>
                        <a:ext cx="12239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How to use WMMC for classification?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Reduce dimensionality to fewer features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Run any classification algorithm like nearest means or nearest neighbor.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Experimental results </a:t>
            </a:r>
            <a:r>
              <a:rPr lang="en-US" smtClean="0">
                <a:ea typeface="+mn-ea"/>
                <a:cs typeface="+mn-cs"/>
              </a:rPr>
              <a:t>to follow.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K-nearest neighbor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Classify a given </a:t>
            </a:r>
            <a:r>
              <a:rPr lang="en-US" dirty="0" err="1" smtClean="0">
                <a:ea typeface="MS PGothic" pitchFamily="34" charset="-128"/>
              </a:rPr>
              <a:t>datapoint</a:t>
            </a:r>
            <a:r>
              <a:rPr lang="en-US" dirty="0" smtClean="0">
                <a:ea typeface="MS PGothic" pitchFamily="34" charset="-128"/>
              </a:rPr>
              <a:t> to be the majority label of the k closest points</a:t>
            </a:r>
          </a:p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The parameter k is cross-validated</a:t>
            </a:r>
          </a:p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Simple yet can obtain high classification accuracy</a:t>
            </a:r>
          </a:p>
          <a:p>
            <a:pPr>
              <a:defRPr/>
            </a:pPr>
            <a:endParaRPr lang="en-US" dirty="0">
              <a:ea typeface="MS PGothic" pitchFamily="34" charset="-128"/>
            </a:endParaRPr>
          </a:p>
          <a:p>
            <a:pPr>
              <a:defRPr/>
            </a:pPr>
            <a:endParaRPr lang="en-US" dirty="0" smtClean="0"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Weighted maximum variance (WMV)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Find w that maximizes the weighted variance</a:t>
            </a:r>
            <a:endParaRPr lang="en-US" dirty="0">
              <a:ea typeface="MS PGothic" pitchFamily="34" charset="-128"/>
            </a:endParaRPr>
          </a:p>
        </p:txBody>
      </p:sp>
      <p:pic>
        <p:nvPicPr>
          <p:cNvPr id="4" name="Content Placeholder 5" descr="Screen Shot 2013-11-13 at 12.00.07 PM.png"/>
          <p:cNvPicPr>
            <a:picLocks noChangeAspect="1"/>
          </p:cNvPicPr>
          <p:nvPr/>
        </p:nvPicPr>
        <p:blipFill rotWithShape="1">
          <a:blip r:embed="rId2"/>
          <a:srcRect t="1744" b="3155"/>
          <a:stretch/>
        </p:blipFill>
        <p:spPr bwMode="auto">
          <a:xfrm>
            <a:off x="839788" y="3816350"/>
            <a:ext cx="7770812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3988"/>
            <a:ext cx="8534400" cy="11414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PCA via WMV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2971800" cy="41132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Reduces to PCA if </a:t>
            </a:r>
            <a:r>
              <a:rPr lang="en-US" dirty="0" err="1" smtClean="0">
                <a:ea typeface="MS PGothic" pitchFamily="34" charset="-128"/>
              </a:rPr>
              <a:t>C</a:t>
            </a:r>
            <a:r>
              <a:rPr lang="en-US" baseline="-25000" dirty="0" err="1" smtClean="0">
                <a:ea typeface="MS PGothic" pitchFamily="34" charset="-128"/>
              </a:rPr>
              <a:t>ij</a:t>
            </a:r>
            <a:r>
              <a:rPr lang="en-US" dirty="0" smtClean="0">
                <a:ea typeface="MS PGothic" pitchFamily="34" charset="-128"/>
              </a:rPr>
              <a:t> = 1/n</a:t>
            </a:r>
            <a:endParaRPr lang="en-US" dirty="0">
              <a:ea typeface="MS PGothic" pitchFamily="34" charset="-128"/>
            </a:endParaRPr>
          </a:p>
        </p:txBody>
      </p:sp>
      <p:pic>
        <p:nvPicPr>
          <p:cNvPr id="27652" name="Picture 4" descr="Screen Shot 2013-11-13 at 12.0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47800"/>
            <a:ext cx="58959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MMC via WMV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be class labels and let </a:t>
            </a:r>
            <a:r>
              <a:rPr lang="en-US" dirty="0" err="1" smtClean="0"/>
              <a:t>nk</a:t>
            </a:r>
            <a:r>
              <a:rPr lang="en-US" dirty="0" smtClean="0"/>
              <a:t> be the size of class k.</a:t>
            </a:r>
          </a:p>
          <a:p>
            <a:r>
              <a:rPr lang="en-US" dirty="0" smtClean="0"/>
              <a:t>Let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ij</a:t>
            </a:r>
            <a:r>
              <a:rPr lang="en-US" dirty="0" smtClean="0"/>
              <a:t> be 1/n for all </a:t>
            </a:r>
            <a:r>
              <a:rPr lang="en-US" dirty="0" err="1" smtClean="0"/>
              <a:t>i</a:t>
            </a:r>
            <a:r>
              <a:rPr lang="en-US" dirty="0" smtClean="0"/>
              <a:t> and j and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ij</a:t>
            </a:r>
            <a:r>
              <a:rPr lang="en-US" dirty="0" smtClean="0"/>
              <a:t> be 1/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k</a:t>
            </a:r>
            <a:r>
              <a:rPr lang="en-US" dirty="0" smtClean="0"/>
              <a:t> if </a:t>
            </a:r>
            <a:r>
              <a:rPr lang="en-US" dirty="0" err="1" smtClean="0"/>
              <a:t>i</a:t>
            </a:r>
            <a:r>
              <a:rPr lang="en-US" dirty="0" smtClean="0"/>
              <a:t> and j are in same class.</a:t>
            </a:r>
          </a:p>
          <a:p>
            <a:r>
              <a:rPr lang="en-US" dirty="0" smtClean="0"/>
              <a:t>Then MMC is given by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3" y="4819650"/>
            <a:ext cx="8415257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92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787"/>
            <a:ext cx="7770813" cy="1141413"/>
          </a:xfrm>
        </p:spPr>
        <p:txBody>
          <a:bodyPr/>
          <a:lstStyle/>
          <a:p>
            <a:r>
              <a:rPr lang="en-US" dirty="0" smtClean="0"/>
              <a:t>MMC via WMV (proof sketch)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86204"/>
            <a:ext cx="6477000" cy="5795596"/>
          </a:xfrm>
        </p:spPr>
      </p:pic>
    </p:spTree>
    <p:extLst>
      <p:ext uri="{BB962C8B-B14F-4D97-AF65-F5344CB8AC3E}">
        <p14:creationId xmlns:p14="http://schemas.microsoft.com/office/powerpoint/2010/main" val="466420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1141413"/>
          </a:xfrm>
        </p:spPr>
        <p:txBody>
          <a:bodyPr/>
          <a:lstStyle/>
          <a:p>
            <a:r>
              <a:rPr lang="en-US" dirty="0" smtClean="0"/>
              <a:t>Graph </a:t>
            </a:r>
            <a:r>
              <a:rPr lang="en-US" dirty="0" err="1" smtClean="0"/>
              <a:t>Laplacians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0813" cy="4113213"/>
          </a:xfrm>
        </p:spPr>
        <p:txBody>
          <a:bodyPr/>
          <a:lstStyle/>
          <a:p>
            <a:r>
              <a:rPr lang="en-US" dirty="0" smtClean="0"/>
              <a:t>We can rewrite WMV with </a:t>
            </a:r>
            <a:r>
              <a:rPr lang="en-US" dirty="0" err="1" smtClean="0"/>
              <a:t>Laplacian</a:t>
            </a:r>
            <a:r>
              <a:rPr lang="en-US" dirty="0" smtClean="0"/>
              <a:t> matrices.</a:t>
            </a:r>
          </a:p>
          <a:p>
            <a:r>
              <a:rPr lang="en-US" dirty="0" smtClean="0"/>
              <a:t>Recall WMV is </a:t>
            </a:r>
          </a:p>
          <a:p>
            <a:endParaRPr lang="en-US" dirty="0" smtClean="0"/>
          </a:p>
          <a:p>
            <a:r>
              <a:rPr lang="en-US" dirty="0" smtClean="0"/>
              <a:t>Let L = D – C where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ii</a:t>
            </a:r>
            <a:r>
              <a:rPr lang="en-US" dirty="0" smtClean="0"/>
              <a:t> = </a:t>
            </a:r>
            <a:r>
              <a:rPr lang="el-GR" dirty="0" smtClean="0"/>
              <a:t>Σ</a:t>
            </a:r>
            <a:r>
              <a:rPr lang="en-US" baseline="-25000" dirty="0" err="1" smtClean="0"/>
              <a:t>j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ij</a:t>
            </a:r>
            <a:endParaRPr lang="en-US" baseline="-25000" dirty="0"/>
          </a:p>
          <a:p>
            <a:r>
              <a:rPr lang="en-US" dirty="0" smtClean="0"/>
              <a:t>Then WMV is given by                            where X = [x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/>
              <a:t>n</a:t>
            </a:r>
            <a:r>
              <a:rPr lang="en-US" dirty="0" smtClean="0"/>
              <a:t>] contains each x</a:t>
            </a:r>
            <a:r>
              <a:rPr lang="en-US" baseline="-25000" dirty="0" smtClean="0"/>
              <a:t>i</a:t>
            </a:r>
            <a:r>
              <a:rPr lang="en-US" dirty="0" smtClean="0"/>
              <a:t> as a column.</a:t>
            </a:r>
          </a:p>
          <a:p>
            <a:r>
              <a:rPr lang="en-US" dirty="0" smtClean="0"/>
              <a:t>w is given by largest eigenvector of XLX</a:t>
            </a:r>
            <a:r>
              <a:rPr lang="en-US" baseline="30000" dirty="0" smtClean="0"/>
              <a:t>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Content Placeholder 5" descr="Screen Shot 2013-11-13 at 12.00.07 PM.png"/>
          <p:cNvPicPr>
            <a:picLocks noChangeAspect="1"/>
          </p:cNvPicPr>
          <p:nvPr/>
        </p:nvPicPr>
        <p:blipFill rotWithShape="1">
          <a:blip r:embed="rId2"/>
          <a:srcRect t="1744" b="3155"/>
          <a:stretch/>
        </p:blipFill>
        <p:spPr bwMode="auto">
          <a:xfrm>
            <a:off x="3810000" y="2209800"/>
            <a:ext cx="482966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14800"/>
            <a:ext cx="375750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76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</a:t>
            </a:r>
            <a:r>
              <a:rPr lang="en-US" dirty="0" err="1" smtClean="0"/>
              <a:t>Laplacians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Widely used in spectral clustering (see tutorial on course website)</a:t>
            </a:r>
          </a:p>
          <a:p>
            <a:r>
              <a:rPr lang="en-US" dirty="0" smtClean="0"/>
              <a:t>Weights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ij</a:t>
            </a:r>
            <a:r>
              <a:rPr lang="en-US" dirty="0" smtClean="0"/>
              <a:t> may be obtained via </a:t>
            </a:r>
          </a:p>
          <a:p>
            <a:pPr lvl="1"/>
            <a:r>
              <a:rPr lang="en-US" dirty="0" smtClean="0"/>
              <a:t>Epsilon neighborhood graph</a:t>
            </a:r>
          </a:p>
          <a:p>
            <a:pPr lvl="1"/>
            <a:r>
              <a:rPr lang="en-US" dirty="0" smtClean="0"/>
              <a:t>K-nearest neighbor graph</a:t>
            </a:r>
          </a:p>
          <a:p>
            <a:pPr lvl="1"/>
            <a:r>
              <a:rPr lang="en-US" dirty="0" smtClean="0"/>
              <a:t>Fully connected graph</a:t>
            </a:r>
          </a:p>
          <a:p>
            <a:r>
              <a:rPr lang="en-US" dirty="0" smtClean="0"/>
              <a:t>Allows semi-supervised analysis (where test data is available but not labels)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7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11414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Supervised dim reduction: </a:t>
            </a:r>
            <a:br>
              <a:rPr lang="en-US" dirty="0" smtClean="0">
                <a:ea typeface="MS PGothic" pitchFamily="34" charset="-128"/>
              </a:rPr>
            </a:br>
            <a:r>
              <a:rPr lang="en-US" dirty="0" smtClean="0">
                <a:ea typeface="MS PGothic" pitchFamily="34" charset="-128"/>
              </a:rPr>
              <a:t>Linear discriminant analysis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Fisher linear discriminant:</a:t>
            </a:r>
          </a:p>
          <a:p>
            <a:pPr lvl="1">
              <a:defRPr/>
            </a:pPr>
            <a:r>
              <a:rPr lang="en-US" dirty="0" smtClean="0">
                <a:ea typeface="MS PGothic" pitchFamily="34" charset="-128"/>
              </a:rPr>
              <a:t>Maximize ratio of difference means to sum of variance</a:t>
            </a:r>
          </a:p>
          <a:p>
            <a:pPr lvl="1">
              <a:defRPr/>
            </a:pPr>
            <a:endParaRPr lang="en-US" dirty="0">
              <a:ea typeface="MS PGothic" pitchFamily="34" charset="-128"/>
            </a:endParaRPr>
          </a:p>
          <a:p>
            <a:pPr lvl="1">
              <a:defRPr/>
            </a:pPr>
            <a:endParaRPr lang="en-US" dirty="0" smtClean="0">
              <a:ea typeface="MS PGothic" pitchFamily="34" charset="-128"/>
            </a:endParaRPr>
          </a:p>
        </p:txBody>
      </p:sp>
      <p:pic>
        <p:nvPicPr>
          <p:cNvPr id="14340" name="Picture 3" descr="Screen Shot 2013-11-13 at 4.1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3581400"/>
            <a:ext cx="3740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7"/>
            <a:ext cx="7770813" cy="1141413"/>
          </a:xfrm>
        </p:spPr>
        <p:txBody>
          <a:bodyPr/>
          <a:lstStyle/>
          <a:p>
            <a:r>
              <a:rPr lang="en-US" dirty="0" smtClean="0"/>
              <a:t>Graph </a:t>
            </a:r>
            <a:r>
              <a:rPr lang="en-US" dirty="0" err="1" smtClean="0"/>
              <a:t>Laplacians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6587"/>
            <a:ext cx="7770813" cy="4113213"/>
          </a:xfrm>
        </p:spPr>
        <p:txBody>
          <a:bodyPr/>
          <a:lstStyle/>
          <a:p>
            <a:r>
              <a:rPr lang="en-US" dirty="0" smtClean="0"/>
              <a:t>We can perform clustering with the </a:t>
            </a:r>
            <a:r>
              <a:rPr lang="en-US" dirty="0" err="1" smtClean="0"/>
              <a:t>Laplacian</a:t>
            </a:r>
            <a:endParaRPr lang="en-US" dirty="0" smtClean="0"/>
          </a:p>
          <a:p>
            <a:r>
              <a:rPr lang="en-US" dirty="0" smtClean="0"/>
              <a:t>Basic algorithm for k clusters:</a:t>
            </a:r>
          </a:p>
          <a:p>
            <a:pPr lvl="1"/>
            <a:r>
              <a:rPr lang="en-US" dirty="0" smtClean="0"/>
              <a:t>Compute first k eigenvectors v</a:t>
            </a:r>
            <a:r>
              <a:rPr lang="en-US" baseline="-25000" dirty="0"/>
              <a:t>i</a:t>
            </a:r>
            <a:r>
              <a:rPr lang="en-US" dirty="0" smtClean="0"/>
              <a:t> of </a:t>
            </a:r>
            <a:r>
              <a:rPr lang="en-US" dirty="0" err="1" smtClean="0"/>
              <a:t>Laplacian</a:t>
            </a:r>
            <a:r>
              <a:rPr lang="en-US" dirty="0" smtClean="0"/>
              <a:t> matrix</a:t>
            </a:r>
          </a:p>
          <a:p>
            <a:pPr lvl="1"/>
            <a:r>
              <a:rPr lang="en-US" dirty="0" smtClean="0"/>
              <a:t>Let V = [v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v</a:t>
            </a:r>
            <a:r>
              <a:rPr lang="en-US" baseline="-25000" dirty="0" err="1"/>
              <a:t>k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Cluster rows of V (using k-means)</a:t>
            </a:r>
          </a:p>
          <a:p>
            <a:pPr marL="341313" lvl="1" indent="-341313">
              <a:spcBef>
                <a:spcPts val="800"/>
              </a:spcBef>
              <a:buFont typeface="Arial" charset="0"/>
              <a:buChar char="•"/>
            </a:pPr>
            <a:r>
              <a:rPr lang="en-US" sz="3200" dirty="0" smtClean="0"/>
              <a:t>Why does this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69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0813" cy="1141413"/>
          </a:xfrm>
        </p:spPr>
        <p:txBody>
          <a:bodyPr/>
          <a:lstStyle/>
          <a:p>
            <a:r>
              <a:rPr lang="en-US" dirty="0" smtClean="0"/>
              <a:t>Graph </a:t>
            </a:r>
            <a:r>
              <a:rPr lang="en-US" dirty="0" err="1" smtClean="0"/>
              <a:t>Laplacians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0813" cy="4113213"/>
          </a:xfrm>
        </p:spPr>
        <p:txBody>
          <a:bodyPr/>
          <a:lstStyle/>
          <a:p>
            <a:r>
              <a:rPr lang="en-US" dirty="0" smtClean="0"/>
              <a:t>We can cluster data using the </a:t>
            </a:r>
            <a:r>
              <a:rPr lang="en-US" dirty="0" err="1" smtClean="0"/>
              <a:t>mincut</a:t>
            </a:r>
            <a:r>
              <a:rPr lang="en-US" dirty="0" smtClean="0"/>
              <a:t> problem</a:t>
            </a:r>
          </a:p>
          <a:p>
            <a:r>
              <a:rPr lang="en-US" dirty="0" smtClean="0"/>
              <a:t>Balanced version is NP-hard</a:t>
            </a:r>
          </a:p>
          <a:p>
            <a:r>
              <a:rPr lang="en-US" dirty="0" smtClean="0"/>
              <a:t>We can rewrite balanced </a:t>
            </a:r>
            <a:r>
              <a:rPr lang="en-US" dirty="0" err="1" smtClean="0"/>
              <a:t>mincut</a:t>
            </a:r>
            <a:r>
              <a:rPr lang="en-US" dirty="0" smtClean="0"/>
              <a:t> problem with graph </a:t>
            </a:r>
            <a:r>
              <a:rPr lang="en-US" dirty="0" err="1" smtClean="0"/>
              <a:t>Laplacians</a:t>
            </a:r>
            <a:r>
              <a:rPr lang="en-US" dirty="0" smtClean="0"/>
              <a:t>. Still NP-hard because solution is allowed only discrete values</a:t>
            </a:r>
          </a:p>
          <a:p>
            <a:r>
              <a:rPr lang="en-US" dirty="0" smtClean="0"/>
              <a:t>By relaxing to allow real values we obtain spectral clustering.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38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0813" cy="1141413"/>
          </a:xfrm>
        </p:spPr>
        <p:txBody>
          <a:bodyPr/>
          <a:lstStyle/>
          <a:p>
            <a:r>
              <a:rPr lang="en-US" dirty="0" smtClean="0"/>
              <a:t>Back to WMV – a two parameter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6587"/>
            <a:ext cx="7770813" cy="4113213"/>
          </a:xfrm>
        </p:spPr>
        <p:txBody>
          <a:bodyPr/>
          <a:lstStyle/>
          <a:p>
            <a:r>
              <a:rPr lang="en-US" dirty="0" smtClean="0"/>
              <a:t>Recall that WMV is given by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Collapse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ij</a:t>
            </a:r>
            <a:r>
              <a:rPr lang="en-US" dirty="0" smtClean="0"/>
              <a:t> into two parameters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ij</a:t>
            </a:r>
            <a:r>
              <a:rPr lang="en-US" dirty="0" smtClean="0"/>
              <a:t> = </a:t>
            </a:r>
            <a:r>
              <a:rPr lang="el-GR" dirty="0" smtClean="0"/>
              <a:t>α</a:t>
            </a:r>
            <a:r>
              <a:rPr lang="en-US" dirty="0" smtClean="0"/>
              <a:t> &lt; 0 if </a:t>
            </a:r>
            <a:r>
              <a:rPr lang="en-US" dirty="0" err="1" smtClean="0"/>
              <a:t>i</a:t>
            </a:r>
            <a:r>
              <a:rPr lang="en-US" dirty="0" smtClean="0"/>
              <a:t> and j are in same class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ij</a:t>
            </a:r>
            <a:r>
              <a:rPr lang="en-US" dirty="0" smtClean="0"/>
              <a:t> = </a:t>
            </a:r>
            <a:r>
              <a:rPr lang="el-GR" dirty="0" smtClean="0"/>
              <a:t>β</a:t>
            </a:r>
            <a:r>
              <a:rPr lang="en-US" dirty="0" smtClean="0"/>
              <a:t> &gt; 0 if </a:t>
            </a:r>
            <a:r>
              <a:rPr lang="en-US" dirty="0" err="1" smtClean="0"/>
              <a:t>i</a:t>
            </a:r>
            <a:r>
              <a:rPr lang="en-US" dirty="0" smtClean="0"/>
              <a:t> and j are in different classes</a:t>
            </a:r>
          </a:p>
          <a:p>
            <a:r>
              <a:rPr lang="en-US" dirty="0" smtClean="0"/>
              <a:t>We call this 2-parameter WMV</a:t>
            </a:r>
            <a:endParaRPr lang="en-US" dirty="0"/>
          </a:p>
        </p:txBody>
      </p:sp>
      <p:pic>
        <p:nvPicPr>
          <p:cNvPr id="4" name="Content Placeholder 5" descr="Screen Shot 2013-11-13 at 12.00.07 PM.png"/>
          <p:cNvPicPr>
            <a:picLocks noChangeAspect="1"/>
          </p:cNvPicPr>
          <p:nvPr/>
        </p:nvPicPr>
        <p:blipFill rotWithShape="1">
          <a:blip r:embed="rId2"/>
          <a:srcRect t="1744" b="3155"/>
          <a:stretch/>
        </p:blipFill>
        <p:spPr bwMode="auto">
          <a:xfrm>
            <a:off x="2028333" y="2514600"/>
            <a:ext cx="482966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604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141413"/>
          </a:xfrm>
        </p:spPr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0813" cy="4113213"/>
          </a:xfrm>
        </p:spPr>
        <p:txBody>
          <a:bodyPr/>
          <a:lstStyle/>
          <a:p>
            <a:r>
              <a:rPr lang="en-US" dirty="0" smtClean="0"/>
              <a:t>To evaluate dimensionality reduction for classification we first extract features and then apply 1-nearest neighbor in cross-validation</a:t>
            </a:r>
          </a:p>
          <a:p>
            <a:r>
              <a:rPr lang="en-US" dirty="0" smtClean="0"/>
              <a:t>20 datasets from UCI machine learning archive</a:t>
            </a:r>
          </a:p>
          <a:p>
            <a:r>
              <a:rPr lang="en-US" dirty="0" smtClean="0"/>
              <a:t>Compare 2PWMV+1NN, WMMC+1NN, PCA+1NN, 1NN</a:t>
            </a:r>
          </a:p>
          <a:p>
            <a:r>
              <a:rPr lang="en-US" dirty="0" smtClean="0"/>
              <a:t>Parameters for 2PWMV+1NN and WMMC+1NN obtained by cross-validation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85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0813" cy="1141413"/>
          </a:xfrm>
        </p:spPr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715000" cy="5609346"/>
          </a:xfrm>
        </p:spPr>
      </p:pic>
    </p:spTree>
    <p:extLst>
      <p:ext uri="{BB962C8B-B14F-4D97-AF65-F5344CB8AC3E}">
        <p14:creationId xmlns:p14="http://schemas.microsoft.com/office/powerpoint/2010/main" val="2972886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3987"/>
            <a:ext cx="7770813" cy="114141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41204"/>
            <a:ext cx="7162800" cy="5211996"/>
          </a:xfrm>
        </p:spPr>
      </p:pic>
    </p:spTree>
    <p:extLst>
      <p:ext uri="{BB962C8B-B14F-4D97-AF65-F5344CB8AC3E}">
        <p14:creationId xmlns:p14="http://schemas.microsoft.com/office/powerpoint/2010/main" val="1818164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114141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398695" cy="5384550"/>
          </a:xfrm>
        </p:spPr>
      </p:pic>
    </p:spTree>
    <p:extLst>
      <p:ext uri="{BB962C8B-B14F-4D97-AF65-F5344CB8AC3E}">
        <p14:creationId xmlns:p14="http://schemas.microsoft.com/office/powerpoint/2010/main" val="2742923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error:</a:t>
            </a:r>
          </a:p>
          <a:p>
            <a:pPr lvl="1"/>
            <a:r>
              <a:rPr lang="en-US" dirty="0" smtClean="0"/>
              <a:t>2PWMV+1NN: 9.5% (winner in 9 out of 20)</a:t>
            </a:r>
          </a:p>
          <a:p>
            <a:pPr lvl="1"/>
            <a:r>
              <a:rPr lang="en-US" dirty="0" smtClean="0"/>
              <a:t>WMMC+1NN: 10% (winner in 7 out of 20)</a:t>
            </a:r>
          </a:p>
          <a:p>
            <a:pPr lvl="1"/>
            <a:r>
              <a:rPr lang="en-US" dirty="0" smtClean="0"/>
              <a:t>PCA+1NN: 13.6%</a:t>
            </a:r>
          </a:p>
          <a:p>
            <a:pPr lvl="1"/>
            <a:r>
              <a:rPr lang="en-US" dirty="0" smtClean="0"/>
              <a:t>1NN: 13.8%</a:t>
            </a:r>
          </a:p>
          <a:p>
            <a:r>
              <a:rPr lang="en-US" dirty="0" smtClean="0"/>
              <a:t>Parametric dimensionality reduction does help</a:t>
            </a:r>
          </a:p>
        </p:txBody>
      </p:sp>
    </p:spTree>
    <p:extLst>
      <p:ext uri="{BB962C8B-B14F-4D97-AF65-F5344CB8AC3E}">
        <p14:creationId xmlns:p14="http://schemas.microsoft.com/office/powerpoint/2010/main" val="2482635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dimensional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6" y="2532856"/>
            <a:ext cx="7620000" cy="3009900"/>
          </a:xfrm>
        </p:spPr>
      </p:pic>
    </p:spTree>
    <p:extLst>
      <p:ext uri="{BB962C8B-B14F-4D97-AF65-F5344CB8AC3E}">
        <p14:creationId xmlns:p14="http://schemas.microsoft.com/office/powerpoint/2010/main" val="2154345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7" y="152400"/>
            <a:ext cx="7770813" cy="1141413"/>
          </a:xfrm>
        </p:spPr>
        <p:txBody>
          <a:bodyPr/>
          <a:lstStyle/>
          <a:p>
            <a:r>
              <a:rPr lang="en-US" dirty="0" smtClean="0"/>
              <a:t>High dimensional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6780248" cy="4949959"/>
          </a:xfrm>
        </p:spPr>
      </p:pic>
    </p:spTree>
    <p:extLst>
      <p:ext uri="{BB962C8B-B14F-4D97-AF65-F5344CB8AC3E}">
        <p14:creationId xmlns:p14="http://schemas.microsoft.com/office/powerpoint/2010/main" val="374907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1414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Linear discriminant analysis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0813" cy="41132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Fisher linear discriminant:</a:t>
            </a:r>
          </a:p>
          <a:p>
            <a:pPr lvl="1">
              <a:defRPr/>
            </a:pPr>
            <a:r>
              <a:rPr lang="en-US" dirty="0" smtClean="0">
                <a:ea typeface="MS PGothic" pitchFamily="34" charset="-128"/>
              </a:rPr>
              <a:t>Difference in means of projected data gives us the between-class scatter matrix</a:t>
            </a:r>
          </a:p>
          <a:p>
            <a:pPr lvl="1">
              <a:defRPr/>
            </a:pPr>
            <a:endParaRPr lang="en-US" dirty="0">
              <a:ea typeface="MS PGothic" pitchFamily="34" charset="-128"/>
            </a:endParaRPr>
          </a:p>
          <a:p>
            <a:pPr lvl="1">
              <a:defRPr/>
            </a:pPr>
            <a:endParaRPr lang="en-US" dirty="0" smtClean="0">
              <a:ea typeface="MS PGothic" pitchFamily="34" charset="-128"/>
            </a:endParaRPr>
          </a:p>
          <a:p>
            <a:pPr lvl="1">
              <a:defRPr/>
            </a:pPr>
            <a:endParaRPr lang="en-US" dirty="0">
              <a:ea typeface="MS PGothic" pitchFamily="34" charset="-128"/>
            </a:endParaRPr>
          </a:p>
          <a:p>
            <a:pPr lvl="1">
              <a:defRPr/>
            </a:pPr>
            <a:r>
              <a:rPr lang="en-US" dirty="0" smtClean="0">
                <a:ea typeface="MS PGothic" pitchFamily="34" charset="-128"/>
              </a:rPr>
              <a:t>Variance gives us within-class scatter matrix</a:t>
            </a:r>
          </a:p>
          <a:p>
            <a:pPr lvl="1">
              <a:defRPr/>
            </a:pPr>
            <a:endParaRPr lang="en-US" dirty="0">
              <a:ea typeface="MS PGothic" pitchFamily="34" charset="-128"/>
            </a:endParaRPr>
          </a:p>
          <a:p>
            <a:pPr lvl="1">
              <a:defRPr/>
            </a:pPr>
            <a:endParaRPr lang="en-US" dirty="0" smtClean="0">
              <a:ea typeface="MS PGothic" pitchFamily="34" charset="-128"/>
            </a:endParaRPr>
          </a:p>
        </p:txBody>
      </p:sp>
      <p:pic>
        <p:nvPicPr>
          <p:cNvPr id="15364" name="Picture 4" descr="Screen Shot 2013-11-13 at 4.1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743200"/>
            <a:ext cx="6362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Screen Shot 2013-11-13 at 4.1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00600"/>
            <a:ext cx="45466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error on high dimensional data:</a:t>
            </a:r>
          </a:p>
          <a:p>
            <a:pPr lvl="1"/>
            <a:r>
              <a:rPr lang="en-US" dirty="0" smtClean="0"/>
              <a:t>2PWMV+1NN: 15.2%</a:t>
            </a:r>
          </a:p>
          <a:p>
            <a:pPr lvl="1"/>
            <a:r>
              <a:rPr lang="en-US" dirty="0" smtClean="0"/>
              <a:t>PCA+1NN: 17.8%</a:t>
            </a:r>
          </a:p>
          <a:p>
            <a:pPr lvl="1"/>
            <a:r>
              <a:rPr lang="en-US" dirty="0" smtClean="0"/>
              <a:t>1NN: 22%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78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0188"/>
            <a:ext cx="7770813" cy="11414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Linear discriminant analysis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9388"/>
            <a:ext cx="7770813" cy="41132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Fisher linear discriminant</a:t>
            </a:r>
            <a:r>
              <a:rPr lang="en-US" dirty="0">
                <a:ea typeface="MS PGothic" pitchFamily="34" charset="-128"/>
              </a:rPr>
              <a:t> </a:t>
            </a:r>
            <a:r>
              <a:rPr lang="en-US" dirty="0" smtClean="0">
                <a:ea typeface="MS PGothic" pitchFamily="34" charset="-128"/>
              </a:rPr>
              <a:t>solution:</a:t>
            </a:r>
          </a:p>
          <a:p>
            <a:pPr lvl="1">
              <a:defRPr/>
            </a:pPr>
            <a:r>
              <a:rPr lang="en-US" dirty="0" smtClean="0">
                <a:ea typeface="MS PGothic" pitchFamily="34" charset="-128"/>
              </a:rPr>
              <a:t>Take derivative </a:t>
            </a:r>
            <a:r>
              <a:rPr lang="en-US" dirty="0" err="1" smtClean="0">
                <a:ea typeface="MS PGothic" pitchFamily="34" charset="-128"/>
              </a:rPr>
              <a:t>w.r.t</a:t>
            </a:r>
            <a:r>
              <a:rPr lang="en-US" dirty="0" smtClean="0">
                <a:ea typeface="MS PGothic" pitchFamily="34" charset="-128"/>
              </a:rPr>
              <a:t>. w and set to 0</a:t>
            </a:r>
          </a:p>
          <a:p>
            <a:pPr lvl="1">
              <a:defRPr/>
            </a:pPr>
            <a:r>
              <a:rPr lang="en-US" dirty="0" smtClean="0">
                <a:ea typeface="MS PGothic" pitchFamily="34" charset="-128"/>
              </a:rPr>
              <a:t>This gives us w = cS</a:t>
            </a:r>
            <a:r>
              <a:rPr lang="en-US" baseline="-25000" dirty="0" smtClean="0">
                <a:ea typeface="MS PGothic" pitchFamily="34" charset="-128"/>
              </a:rPr>
              <a:t>w</a:t>
            </a:r>
            <a:r>
              <a:rPr lang="en-US" baseline="30000" dirty="0" smtClean="0">
                <a:ea typeface="MS PGothic" pitchFamily="34" charset="-128"/>
              </a:rPr>
              <a:t>-1</a:t>
            </a:r>
            <a:r>
              <a:rPr lang="en-US" dirty="0" smtClean="0">
                <a:ea typeface="MS PGothic" pitchFamily="34" charset="-128"/>
              </a:rPr>
              <a:t>(m</a:t>
            </a:r>
            <a:r>
              <a:rPr lang="en-US" baseline="-25000" dirty="0" smtClean="0">
                <a:ea typeface="MS PGothic" pitchFamily="34" charset="-128"/>
              </a:rPr>
              <a:t>1</a:t>
            </a:r>
            <a:r>
              <a:rPr lang="en-US" dirty="0" smtClean="0">
                <a:ea typeface="MS PGothic" pitchFamily="34" charset="-128"/>
              </a:rPr>
              <a:t>-m</a:t>
            </a:r>
            <a:r>
              <a:rPr lang="en-US" baseline="-25000" dirty="0" smtClean="0">
                <a:ea typeface="MS PGothic" pitchFamily="34" charset="-128"/>
              </a:rPr>
              <a:t>2</a:t>
            </a:r>
            <a:r>
              <a:rPr lang="en-US" dirty="0" smtClean="0">
                <a:ea typeface="MS PGothic" pitchFamily="34" charset="-128"/>
              </a:rPr>
              <a:t>)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>
              <a:ea typeface="MS PGothic" pitchFamily="34" charset="-128"/>
            </a:endParaRPr>
          </a:p>
          <a:p>
            <a:pPr lvl="1">
              <a:defRPr/>
            </a:pPr>
            <a:endParaRPr lang="en-US" dirty="0" smtClean="0"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3988"/>
            <a:ext cx="7770813" cy="11414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Scatter matrices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5588"/>
            <a:ext cx="7770813" cy="4113212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ea typeface="MS PGothic" pitchFamily="34" charset="-128"/>
              </a:rPr>
              <a:t>S</a:t>
            </a:r>
            <a:r>
              <a:rPr lang="en-US" baseline="-25000" dirty="0" err="1" smtClean="0">
                <a:ea typeface="MS PGothic" pitchFamily="34" charset="-128"/>
              </a:rPr>
              <a:t>b</a:t>
            </a:r>
            <a:r>
              <a:rPr lang="en-US" dirty="0" smtClean="0">
                <a:ea typeface="MS PGothic" pitchFamily="34" charset="-128"/>
              </a:rPr>
              <a:t> is between class scatter matrix</a:t>
            </a:r>
          </a:p>
          <a:p>
            <a:pPr>
              <a:defRPr/>
            </a:pPr>
            <a:r>
              <a:rPr lang="en-US" dirty="0" err="1" smtClean="0">
                <a:ea typeface="MS PGothic" pitchFamily="34" charset="-128"/>
              </a:rPr>
              <a:t>S</a:t>
            </a:r>
            <a:r>
              <a:rPr lang="en-US" baseline="-25000" dirty="0" err="1" smtClean="0">
                <a:ea typeface="MS PGothic" pitchFamily="34" charset="-128"/>
              </a:rPr>
              <a:t>w</a:t>
            </a:r>
            <a:r>
              <a:rPr lang="en-US" dirty="0" smtClean="0">
                <a:ea typeface="MS PGothic" pitchFamily="34" charset="-128"/>
              </a:rPr>
              <a:t> is within-class scatter matrix</a:t>
            </a:r>
          </a:p>
          <a:p>
            <a:pPr>
              <a:defRPr/>
            </a:pPr>
            <a:r>
              <a:rPr lang="en-US" dirty="0">
                <a:ea typeface="MS PGothic" pitchFamily="34" charset="-128"/>
              </a:rPr>
              <a:t>S</a:t>
            </a:r>
            <a:r>
              <a:rPr lang="en-US" baseline="-25000" dirty="0">
                <a:ea typeface="MS PGothic" pitchFamily="34" charset="-128"/>
              </a:rPr>
              <a:t>t</a:t>
            </a:r>
            <a:r>
              <a:rPr lang="en-US" dirty="0">
                <a:ea typeface="MS PGothic" pitchFamily="34" charset="-128"/>
              </a:rPr>
              <a:t> </a:t>
            </a:r>
            <a:r>
              <a:rPr lang="en-US" dirty="0" smtClean="0">
                <a:ea typeface="MS PGothic" pitchFamily="34" charset="-128"/>
              </a:rPr>
              <a:t>= </a:t>
            </a:r>
            <a:r>
              <a:rPr lang="en-US" dirty="0" err="1" smtClean="0">
                <a:ea typeface="MS PGothic" pitchFamily="34" charset="-128"/>
              </a:rPr>
              <a:t>S</a:t>
            </a:r>
            <a:r>
              <a:rPr lang="en-US" baseline="-25000" dirty="0" err="1" smtClean="0">
                <a:ea typeface="MS PGothic" pitchFamily="34" charset="-128"/>
              </a:rPr>
              <a:t>b</a:t>
            </a:r>
            <a:r>
              <a:rPr lang="en-US" baseline="-25000" dirty="0" smtClean="0">
                <a:ea typeface="MS PGothic" pitchFamily="34" charset="-128"/>
              </a:rPr>
              <a:t> </a:t>
            </a:r>
            <a:r>
              <a:rPr lang="en-US" dirty="0" smtClean="0">
                <a:ea typeface="MS PGothic" pitchFamily="34" charset="-128"/>
              </a:rPr>
              <a:t>+ </a:t>
            </a:r>
            <a:r>
              <a:rPr lang="en-US" dirty="0" err="1" smtClean="0">
                <a:ea typeface="MS PGothic" pitchFamily="34" charset="-128"/>
              </a:rPr>
              <a:t>S</a:t>
            </a:r>
            <a:r>
              <a:rPr lang="en-US" baseline="-25000" dirty="0" err="1" smtClean="0">
                <a:ea typeface="MS PGothic" pitchFamily="34" charset="-128"/>
              </a:rPr>
              <a:t>w</a:t>
            </a:r>
            <a:r>
              <a:rPr lang="en-US" baseline="-25000" dirty="0" smtClean="0">
                <a:ea typeface="MS PGothic" pitchFamily="34" charset="-128"/>
              </a:rPr>
              <a:t> </a:t>
            </a:r>
            <a:r>
              <a:rPr lang="en-US" dirty="0" smtClean="0">
                <a:ea typeface="MS PGothic" pitchFamily="34" charset="-128"/>
              </a:rPr>
              <a:t>is </a:t>
            </a:r>
            <a:r>
              <a:rPr lang="en-US" dirty="0">
                <a:ea typeface="MS PGothic" pitchFamily="34" charset="-128"/>
              </a:rPr>
              <a:t>total scatter </a:t>
            </a:r>
            <a:r>
              <a:rPr lang="en-US" dirty="0" smtClean="0">
                <a:ea typeface="MS PGothic" pitchFamily="34" charset="-128"/>
              </a:rPr>
              <a:t>matrix</a:t>
            </a:r>
            <a:endParaRPr lang="en-US" dirty="0">
              <a:ea typeface="MS PGothic" pitchFamily="34" charset="-128"/>
            </a:endParaRPr>
          </a:p>
          <a:p>
            <a:pPr>
              <a:defRPr/>
            </a:pPr>
            <a:endParaRPr lang="en-US" dirty="0" smtClean="0">
              <a:ea typeface="MS PGothic" pitchFamily="34" charset="-128"/>
            </a:endParaRPr>
          </a:p>
        </p:txBody>
      </p:sp>
      <p:pic>
        <p:nvPicPr>
          <p:cNvPr id="4" name="Content Placeholder 3" descr="Screen Shot 2013-11-13 at 4.33.35 PM.png"/>
          <p:cNvPicPr>
            <a:picLocks noChangeAspect="1"/>
          </p:cNvPicPr>
          <p:nvPr/>
        </p:nvPicPr>
        <p:blipFill rotWithShape="1">
          <a:blip r:embed="rId2"/>
          <a:srcRect l="2213" r="-1685"/>
          <a:stretch/>
        </p:blipFill>
        <p:spPr bwMode="auto">
          <a:xfrm>
            <a:off x="838200" y="3657600"/>
            <a:ext cx="74644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Fisher linear discriminant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General solution is given by eigenvectors of S</a:t>
            </a:r>
            <a:r>
              <a:rPr lang="en-US" baseline="-25000" dirty="0" smtClean="0">
                <a:ea typeface="MS PGothic" pitchFamily="34" charset="-128"/>
              </a:rPr>
              <a:t>w</a:t>
            </a:r>
            <a:r>
              <a:rPr lang="en-US" baseline="30000" dirty="0" smtClean="0">
                <a:ea typeface="MS PGothic" pitchFamily="34" charset="-128"/>
              </a:rPr>
              <a:t>-1</a:t>
            </a:r>
            <a:r>
              <a:rPr lang="en-US" dirty="0" smtClean="0">
                <a:ea typeface="MS PGothic" pitchFamily="34" charset="-128"/>
              </a:rPr>
              <a:t>S</a:t>
            </a:r>
            <a:r>
              <a:rPr lang="en-US" baseline="-25000" dirty="0">
                <a:ea typeface="MS PGothic" pitchFamily="34" charset="-128"/>
              </a:rPr>
              <a:t>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Fisher linear discriminant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Problems can happen with calculating the inverse</a:t>
            </a:r>
          </a:p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A different approach is the maximum margin criterion</a:t>
            </a:r>
            <a:endParaRPr lang="en-US" dirty="0"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Maximum margin criterion (MMC)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a typeface="+mn-ea"/>
                <a:cs typeface="+mn-cs"/>
              </a:rPr>
              <a:t>Define the separation between two classes as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a typeface="+mn-ea"/>
                <a:cs typeface="+mn-cs"/>
              </a:rPr>
              <a:t>S(C) represents the variance of the class. In MMC we use the trace of the scatter matrix to represent the variance.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a typeface="+mn-ea"/>
                <a:cs typeface="+mn-cs"/>
              </a:rPr>
              <a:t>The scatter matrix is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ea typeface="+mn-ea"/>
              <a:cs typeface="+mn-cs"/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398713" y="2678113"/>
          <a:ext cx="411956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3" name="Equation" r:id="rId3" imgW="1625600" imgH="266700" progId="Equation.DSMT4">
                  <p:embed/>
                </p:oleObj>
              </mc:Choice>
              <mc:Fallback>
                <p:oleObj name="Equation" r:id="rId3" imgW="16256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2678113"/>
                        <a:ext cx="4119562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971800" y="5111750"/>
          <a:ext cx="28257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4" name="Equation" r:id="rId5" imgW="1384300" imgH="444500" progId="Equation.DSMT4">
                  <p:embed/>
                </p:oleObj>
              </mc:Choice>
              <mc:Fallback>
                <p:oleObj name="Equation" r:id="rId5" imgW="13843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111750"/>
                        <a:ext cx="28257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Maximum margin criterion (MMC)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a typeface="+mn-ea"/>
                <a:cs typeface="+mn-cs"/>
              </a:rPr>
              <a:t>The scatter matrix is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a typeface="+mn-ea"/>
                <a:cs typeface="+mn-cs"/>
              </a:rPr>
              <a:t>The trace (sum of diagonals) is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a typeface="+mn-ea"/>
                <a:cs typeface="+mn-cs"/>
              </a:rPr>
              <a:t>Consider an example with two vectors </a:t>
            </a:r>
            <a:r>
              <a:rPr lang="en-US" sz="2800" i="1" smtClean="0">
                <a:ea typeface="+mn-ea"/>
                <a:cs typeface="+mn-cs"/>
              </a:rPr>
              <a:t>x</a:t>
            </a:r>
            <a:r>
              <a:rPr lang="en-US" sz="2800" smtClean="0">
                <a:ea typeface="+mn-ea"/>
                <a:cs typeface="+mn-cs"/>
              </a:rPr>
              <a:t> and </a:t>
            </a:r>
            <a:r>
              <a:rPr lang="en-US" sz="2800" i="1" smtClean="0">
                <a:ea typeface="+mn-ea"/>
                <a:cs typeface="+mn-cs"/>
              </a:rPr>
              <a:t>y</a:t>
            </a:r>
            <a:endParaRPr lang="en-US" sz="280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ea typeface="+mn-ea"/>
              <a:cs typeface="+mn-cs"/>
            </a:endParaRPr>
          </a:p>
        </p:txBody>
      </p:sp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3048000" y="2292350"/>
          <a:ext cx="28257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7" name="Equation" r:id="rId3" imgW="1384300" imgH="444500" progId="Equation.DSMT4">
                  <p:embed/>
                </p:oleObj>
              </mc:Choice>
              <mc:Fallback>
                <p:oleObj name="Equation" r:id="rId3" imgW="13843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92350"/>
                        <a:ext cx="28257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6"/>
          <p:cNvGraphicFramePr>
            <a:graphicFrameLocks noChangeAspect="1"/>
          </p:cNvGraphicFramePr>
          <p:nvPr/>
        </p:nvGraphicFramePr>
        <p:xfrm>
          <a:off x="3282950" y="3886200"/>
          <a:ext cx="233203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8" name="Equation" r:id="rId5" imgW="1143000" imgH="457200" progId="Equation.DSMT4">
                  <p:embed/>
                </p:oleObj>
              </mc:Choice>
              <mc:Fallback>
                <p:oleObj name="Equation" r:id="rId5" imgW="11430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3886200"/>
                        <a:ext cx="233203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822</Words>
  <Application>Microsoft Macintosh PowerPoint</Application>
  <PresentationFormat>On-screen Show (4:3)</PresentationFormat>
  <Paragraphs>131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Blank Presentation</vt:lpstr>
      <vt:lpstr>Equation</vt:lpstr>
      <vt:lpstr>Dimensionality reduction</vt:lpstr>
      <vt:lpstr>Supervised dim reduction:  Linear discriminant analysis</vt:lpstr>
      <vt:lpstr>Linear discriminant analysis</vt:lpstr>
      <vt:lpstr>Linear discriminant analysis</vt:lpstr>
      <vt:lpstr>Scatter matrices</vt:lpstr>
      <vt:lpstr>Fisher linear discriminant</vt:lpstr>
      <vt:lpstr>Fisher linear discriminant</vt:lpstr>
      <vt:lpstr>Maximum margin criterion (MMC)</vt:lpstr>
      <vt:lpstr>Maximum margin criterion (MMC)</vt:lpstr>
      <vt:lpstr>Maximum margin criterion (MMC)</vt:lpstr>
      <vt:lpstr>Weighted maximum margin criterion (WMMC)</vt:lpstr>
      <vt:lpstr>How to use WMMC for classification?</vt:lpstr>
      <vt:lpstr>K-nearest neighbor</vt:lpstr>
      <vt:lpstr>Weighted maximum variance (WMV)</vt:lpstr>
      <vt:lpstr>PCA via WMV</vt:lpstr>
      <vt:lpstr>MMC via WMV</vt:lpstr>
      <vt:lpstr>MMC via WMV (proof sketch)</vt:lpstr>
      <vt:lpstr>Graph Laplacians</vt:lpstr>
      <vt:lpstr>Graph Laplacians</vt:lpstr>
      <vt:lpstr>Graph Laplacians</vt:lpstr>
      <vt:lpstr>Graph Laplacians</vt:lpstr>
      <vt:lpstr>Back to WMV – a two parameter approach</vt:lpstr>
      <vt:lpstr>Experimental results</vt:lpstr>
      <vt:lpstr>Datasets</vt:lpstr>
      <vt:lpstr>Results</vt:lpstr>
      <vt:lpstr>Results</vt:lpstr>
      <vt:lpstr>Results</vt:lpstr>
      <vt:lpstr>High dimensional data</vt:lpstr>
      <vt:lpstr>High dimensional data</vt:lpstr>
      <vt:lpstr>Results</vt:lpstr>
    </vt:vector>
  </TitlesOfParts>
  <Company>Usman Roshan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structure identification</dc:title>
  <dc:creator>Roshan, Usman W.</dc:creator>
  <cp:lastModifiedBy>Usman Roshan</cp:lastModifiedBy>
  <cp:revision>250</cp:revision>
  <cp:lastPrinted>2012-03-27T21:41:25Z</cp:lastPrinted>
  <dcterms:modified xsi:type="dcterms:W3CDTF">2014-11-04T19:26:57Z</dcterms:modified>
</cp:coreProperties>
</file>