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73C56-F714-8B43-A07D-287478448E0D}" type="datetimeFigureOut">
              <a:rPr lang="en-US" smtClean="0"/>
              <a:t>12/2/15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BD2EC-0FA6-2E44-A785-DC4890DA3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11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BD2EC-0FA6-2E44-A785-DC4890DA338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86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BD2EC-0FA6-2E44-A785-DC4890DA338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86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BD2EC-0FA6-2E44-A785-DC4890DA338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86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A48A-193A-CA45-A841-C8B815C1518F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20A-AC2F-EB47-AAEA-04968930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0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A48A-193A-CA45-A841-C8B815C1518F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20A-AC2F-EB47-AAEA-04968930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2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A48A-193A-CA45-A841-C8B815C1518F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20A-AC2F-EB47-AAEA-04968930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1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A48A-193A-CA45-A841-C8B815C1518F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20A-AC2F-EB47-AAEA-04968930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4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A48A-193A-CA45-A841-C8B815C1518F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20A-AC2F-EB47-AAEA-04968930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7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A48A-193A-CA45-A841-C8B815C1518F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20A-AC2F-EB47-AAEA-04968930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3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A48A-193A-CA45-A841-C8B815C1518F}" type="datetimeFigureOut">
              <a:rPr lang="en-US" smtClean="0"/>
              <a:t>12/2/15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20A-AC2F-EB47-AAEA-04968930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37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A48A-193A-CA45-A841-C8B815C1518F}" type="datetimeFigureOut">
              <a:rPr lang="en-US" smtClean="0"/>
              <a:t>12/2/15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20A-AC2F-EB47-AAEA-04968930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4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A48A-193A-CA45-A841-C8B815C1518F}" type="datetimeFigureOut">
              <a:rPr lang="en-US" smtClean="0"/>
              <a:t>12/2/15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20A-AC2F-EB47-AAEA-04968930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4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A48A-193A-CA45-A841-C8B815C1518F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20A-AC2F-EB47-AAEA-04968930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1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A48A-193A-CA45-A841-C8B815C1518F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320A-AC2F-EB47-AAEA-04968930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4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8A48A-193A-CA45-A841-C8B815C1518F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D320A-AC2F-EB47-AAEA-04968930F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8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Comparison of classifiers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</a:p>
          <a:p>
            <a:r>
              <a:rPr lang="en-US" dirty="0" smtClean="0"/>
              <a:t>CS 675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891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we need hundreds of classifiers – JMLR 2014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Datasets</a:t>
            </a:r>
          </a:p>
          <a:p>
            <a:pPr lvl="1"/>
            <a:r>
              <a:rPr lang="en-US" dirty="0" smtClean="0"/>
              <a:t>121 in total from UCI</a:t>
            </a:r>
          </a:p>
          <a:p>
            <a:r>
              <a:rPr lang="en-US" dirty="0" smtClean="0"/>
              <a:t>Classifiers</a:t>
            </a:r>
          </a:p>
          <a:p>
            <a:pPr lvl="1"/>
            <a:r>
              <a:rPr lang="en-US" dirty="0" smtClean="0"/>
              <a:t>179 in total</a:t>
            </a:r>
          </a:p>
          <a:p>
            <a:pPr lvl="1"/>
            <a:r>
              <a:rPr lang="en-US" dirty="0" smtClean="0"/>
              <a:t>Implemented in C/C++, </a:t>
            </a:r>
            <a:r>
              <a:rPr lang="en-US" dirty="0" err="1" smtClean="0"/>
              <a:t>Matlab</a:t>
            </a:r>
            <a:r>
              <a:rPr lang="en-US" dirty="0" smtClean="0"/>
              <a:t>, </a:t>
            </a:r>
            <a:r>
              <a:rPr lang="en-US" dirty="0" err="1" smtClean="0"/>
              <a:t>Weka</a:t>
            </a:r>
            <a:r>
              <a:rPr lang="en-US" dirty="0" smtClean="0"/>
              <a:t>, and 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041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we need hundreds of classifiers – JMLR 2014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Classifiers</a:t>
            </a:r>
          </a:p>
          <a:p>
            <a:pPr lvl="1"/>
            <a:r>
              <a:rPr lang="en-US" dirty="0" smtClean="0"/>
              <a:t>Discriminant analysis (20)</a:t>
            </a:r>
          </a:p>
          <a:p>
            <a:pPr lvl="1"/>
            <a:r>
              <a:rPr lang="en-US" dirty="0" smtClean="0"/>
              <a:t>Bayesian methods (6)</a:t>
            </a:r>
          </a:p>
          <a:p>
            <a:pPr lvl="1"/>
            <a:r>
              <a:rPr lang="en-US" dirty="0" smtClean="0"/>
              <a:t>Neural networks (21)</a:t>
            </a:r>
          </a:p>
          <a:p>
            <a:pPr lvl="1"/>
            <a:r>
              <a:rPr lang="en-US" dirty="0" smtClean="0"/>
              <a:t>SVMs (10)</a:t>
            </a:r>
          </a:p>
          <a:p>
            <a:pPr lvl="1"/>
            <a:r>
              <a:rPr lang="en-US" dirty="0" smtClean="0"/>
              <a:t>Decision trees (14)</a:t>
            </a:r>
          </a:p>
          <a:p>
            <a:pPr lvl="1"/>
            <a:r>
              <a:rPr lang="en-US" dirty="0" smtClean="0"/>
              <a:t>Rule-based (12)</a:t>
            </a:r>
          </a:p>
          <a:p>
            <a:pPr lvl="1"/>
            <a:r>
              <a:rPr lang="en-US" dirty="0" smtClean="0"/>
              <a:t>Boosting (20)</a:t>
            </a:r>
          </a:p>
          <a:p>
            <a:pPr lvl="1"/>
            <a:r>
              <a:rPr lang="en-US" dirty="0" smtClean="0"/>
              <a:t>Bagging (24)</a:t>
            </a:r>
          </a:p>
          <a:p>
            <a:pPr lvl="1"/>
            <a:r>
              <a:rPr lang="en-US" dirty="0" smtClean="0"/>
              <a:t>Stacking (2)</a:t>
            </a:r>
          </a:p>
          <a:p>
            <a:pPr lvl="1"/>
            <a:r>
              <a:rPr lang="en-US" dirty="0" smtClean="0"/>
              <a:t>Random forests (8)</a:t>
            </a:r>
          </a:p>
          <a:p>
            <a:pPr lvl="1"/>
            <a:r>
              <a:rPr lang="en-US" dirty="0" smtClean="0"/>
              <a:t>Other ensembles (11)</a:t>
            </a:r>
          </a:p>
          <a:p>
            <a:pPr lvl="1"/>
            <a:r>
              <a:rPr lang="en-US" dirty="0" smtClean="0"/>
              <a:t>Generalized linear models (5)</a:t>
            </a:r>
          </a:p>
          <a:p>
            <a:pPr lvl="1"/>
            <a:r>
              <a:rPr lang="en-US" dirty="0" smtClean="0"/>
              <a:t>Nearest neighbor (5)</a:t>
            </a:r>
          </a:p>
          <a:p>
            <a:pPr lvl="1"/>
            <a:r>
              <a:rPr lang="en-US" dirty="0" smtClean="0"/>
              <a:t>Partial least squares and PCA regression (6)</a:t>
            </a:r>
          </a:p>
          <a:p>
            <a:pPr lvl="1"/>
            <a:r>
              <a:rPr lang="en-US" dirty="0" smtClean="0"/>
              <a:t>Logistic and multinomial regression (3)</a:t>
            </a:r>
          </a:p>
          <a:p>
            <a:pPr lvl="1"/>
            <a:r>
              <a:rPr lang="en-US" dirty="0" smtClean="0"/>
              <a:t>Multivariate adaptive splines (2)</a:t>
            </a:r>
          </a:p>
          <a:p>
            <a:pPr lvl="1"/>
            <a:r>
              <a:rPr lang="en-US" dirty="0" smtClean="0"/>
              <a:t>Other methods (10)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610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we need hundreds of classifiers – JMLR 2014</a:t>
            </a:r>
            <a:endParaRPr lang="en-US" dirty="0"/>
          </a:p>
        </p:txBody>
      </p:sp>
      <p:pic>
        <p:nvPicPr>
          <p:cNvPr id="4" name="Content Placeholder 3" descr="Screen Shot 2015-12-02 at 12.24.25 A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7" b="15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56477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we need hundreds of classifiers – JMLR 2014</a:t>
            </a:r>
            <a:endParaRPr lang="en-US" dirty="0"/>
          </a:p>
        </p:txBody>
      </p:sp>
      <p:pic>
        <p:nvPicPr>
          <p:cNvPr id="7" name="Content Placeholder 6" descr="Screen Shot 2015-12-02 at 12.52.46 A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6" b="-511"/>
          <a:stretch/>
        </p:blipFill>
        <p:spPr>
          <a:xfrm>
            <a:off x="457200" y="2187504"/>
            <a:ext cx="8229600" cy="3351819"/>
          </a:xfrm>
        </p:spPr>
      </p:pic>
    </p:spTree>
    <p:extLst>
      <p:ext uri="{BB962C8B-B14F-4D97-AF65-F5344CB8AC3E}">
        <p14:creationId xmlns:p14="http://schemas.microsoft.com/office/powerpoint/2010/main" val="2275706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we need hundreds of classifiers – JMLR 2014</a:t>
            </a:r>
            <a:endParaRPr lang="en-US" dirty="0"/>
          </a:p>
        </p:txBody>
      </p:sp>
      <p:pic>
        <p:nvPicPr>
          <p:cNvPr id="7" name="Content Placeholder 6" descr="Screen Shot 2015-12-02 at 12.52.46 A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6" b="-511"/>
          <a:stretch/>
        </p:blipFill>
        <p:spPr>
          <a:xfrm>
            <a:off x="457200" y="2187504"/>
            <a:ext cx="8229600" cy="3351819"/>
          </a:xfrm>
        </p:spPr>
      </p:pic>
    </p:spTree>
    <p:extLst>
      <p:ext uri="{BB962C8B-B14F-4D97-AF65-F5344CB8AC3E}">
        <p14:creationId xmlns:p14="http://schemas.microsoft.com/office/powerpoint/2010/main" val="1414397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we need hundreds of classifiers – JMLR 2014</a:t>
            </a:r>
            <a:endParaRPr lang="en-US" dirty="0"/>
          </a:p>
        </p:txBody>
      </p:sp>
      <p:pic>
        <p:nvPicPr>
          <p:cNvPr id="4" name="Content Placeholder 3" descr="Screen Shot 2015-12-02 at 1.01.02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384" b="-153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71260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we need hundreds of classifiers – JMLR 2014</a:t>
            </a:r>
            <a:endParaRPr lang="en-US" dirty="0"/>
          </a:p>
        </p:txBody>
      </p:sp>
      <p:pic>
        <p:nvPicPr>
          <p:cNvPr id="4" name="Content Placeholder 3" descr="Screen Shot 2015-12-02 at 1.01.42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4" r="-1026"/>
          <a:stretch/>
        </p:blipFill>
        <p:spPr>
          <a:xfrm>
            <a:off x="1234780" y="1347074"/>
            <a:ext cx="6657921" cy="5440362"/>
          </a:xfrm>
        </p:spPr>
      </p:pic>
    </p:spTree>
    <p:extLst>
      <p:ext uri="{BB962C8B-B14F-4D97-AF65-F5344CB8AC3E}">
        <p14:creationId xmlns:p14="http://schemas.microsoft.com/office/powerpoint/2010/main" val="3395826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we need hundreds of classifiers – JMLR 2014</a:t>
            </a:r>
            <a:endParaRPr lang="en-US" dirty="0"/>
          </a:p>
        </p:txBody>
      </p:sp>
      <p:pic>
        <p:nvPicPr>
          <p:cNvPr id="4" name="Content Placeholder 3" descr="Screen Shot 2015-12-02 at 1.04.24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12" b="-446"/>
          <a:stretch/>
        </p:blipFill>
        <p:spPr>
          <a:xfrm>
            <a:off x="457200" y="2310991"/>
            <a:ext cx="8229600" cy="3087203"/>
          </a:xfrm>
        </p:spPr>
      </p:pic>
      <p:sp>
        <p:nvSpPr>
          <p:cNvPr id="5" name="TextBox 4"/>
          <p:cNvSpPr txBox="1"/>
          <p:nvPr/>
        </p:nvSpPr>
        <p:spPr>
          <a:xfrm>
            <a:off x="457200" y="1746475"/>
            <a:ext cx="2533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Binary  classification only</a:t>
            </a:r>
          </a:p>
        </p:txBody>
      </p:sp>
    </p:spTree>
    <p:extLst>
      <p:ext uri="{BB962C8B-B14F-4D97-AF65-F5344CB8AC3E}">
        <p14:creationId xmlns:p14="http://schemas.microsoft.com/office/powerpoint/2010/main" val="3566756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we need hundreds of classifiers – JMLR 2014</a:t>
            </a:r>
            <a:endParaRPr lang="en-US" dirty="0"/>
          </a:p>
        </p:txBody>
      </p:sp>
      <p:pic>
        <p:nvPicPr>
          <p:cNvPr id="4" name="Content Placeholder 3" descr="Screen Shot 2015-12-02 at 1.09.18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32" b="-1532"/>
          <a:stretch/>
        </p:blipFill>
        <p:spPr>
          <a:xfrm>
            <a:off x="457200" y="2328633"/>
            <a:ext cx="8229600" cy="3087202"/>
          </a:xfrm>
        </p:spPr>
      </p:pic>
      <p:sp>
        <p:nvSpPr>
          <p:cNvPr id="5" name="TextBox 4"/>
          <p:cNvSpPr txBox="1"/>
          <p:nvPr/>
        </p:nvSpPr>
        <p:spPr>
          <a:xfrm>
            <a:off x="457200" y="1746475"/>
            <a:ext cx="2533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Binary  classification only</a:t>
            </a:r>
          </a:p>
        </p:txBody>
      </p:sp>
    </p:spTree>
    <p:extLst>
      <p:ext uri="{BB962C8B-B14F-4D97-AF65-F5344CB8AC3E}">
        <p14:creationId xmlns:p14="http://schemas.microsoft.com/office/powerpoint/2010/main" val="3414073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classifiers were tuned by cross-</a:t>
            </a:r>
            <a:r>
              <a:rPr lang="en-US" dirty="0" smtClean="0"/>
              <a:t>validation</a:t>
            </a:r>
          </a:p>
          <a:p>
            <a:r>
              <a:rPr lang="en-US" dirty="0" smtClean="0"/>
              <a:t>Comparison on big datasets – </a:t>
            </a:r>
            <a:r>
              <a:rPr lang="en-US" smtClean="0"/>
              <a:t>deep learning</a:t>
            </a:r>
            <a:endParaRPr lang="en-US" dirty="0" smtClean="0"/>
          </a:p>
          <a:p>
            <a:r>
              <a:rPr lang="en-US" dirty="0" smtClean="0"/>
              <a:t>No runtimes provided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889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of classifiers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Empirical comparison of supervised classifiers – ICML 2006</a:t>
            </a:r>
          </a:p>
          <a:p>
            <a:r>
              <a:rPr lang="en-US" dirty="0" smtClean="0"/>
              <a:t>Do we need hundreds of classifiers – JMLR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561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Empirical comparison of supervised classifiers – ICML 2006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Classifiers compared</a:t>
            </a:r>
          </a:p>
          <a:p>
            <a:pPr lvl="1"/>
            <a:r>
              <a:rPr lang="en-US" dirty="0" smtClean="0"/>
              <a:t>SVM</a:t>
            </a:r>
          </a:p>
          <a:p>
            <a:pPr lvl="1"/>
            <a:r>
              <a:rPr lang="en-US" dirty="0" smtClean="0"/>
              <a:t>ANN</a:t>
            </a:r>
          </a:p>
          <a:p>
            <a:pPr lvl="1"/>
            <a:r>
              <a:rPr lang="en-US" dirty="0" err="1" smtClean="0"/>
              <a:t>Logreg</a:t>
            </a:r>
            <a:endParaRPr lang="en-US" dirty="0" smtClean="0"/>
          </a:p>
          <a:p>
            <a:pPr lvl="1"/>
            <a:r>
              <a:rPr lang="en-US" dirty="0" smtClean="0"/>
              <a:t>Na</a:t>
            </a:r>
            <a:r>
              <a:rPr lang="nl-NL" dirty="0" err="1" smtClean="0"/>
              <a:t>ï</a:t>
            </a:r>
            <a:r>
              <a:rPr lang="en-US" dirty="0" err="1" smtClean="0"/>
              <a:t>ve</a:t>
            </a:r>
            <a:r>
              <a:rPr lang="en-US" dirty="0" smtClean="0"/>
              <a:t> Bayes</a:t>
            </a:r>
          </a:p>
          <a:p>
            <a:pPr lvl="1"/>
            <a:r>
              <a:rPr lang="en-US" dirty="0" smtClean="0"/>
              <a:t>KNN</a:t>
            </a:r>
          </a:p>
          <a:p>
            <a:pPr lvl="1"/>
            <a:r>
              <a:rPr lang="en-US" dirty="0" smtClean="0"/>
              <a:t>Random forest</a:t>
            </a:r>
          </a:p>
          <a:p>
            <a:pPr lvl="1"/>
            <a:r>
              <a:rPr lang="en-US" dirty="0" smtClean="0"/>
              <a:t>Decision trees</a:t>
            </a:r>
          </a:p>
          <a:p>
            <a:pPr lvl="1"/>
            <a:r>
              <a:rPr lang="en-US" dirty="0" smtClean="0"/>
              <a:t>Bagged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288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Empirical comparison of supervised classifiers – ICML 2006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Performance metrics</a:t>
            </a:r>
          </a:p>
          <a:p>
            <a:pPr lvl="1"/>
            <a:r>
              <a:rPr lang="en-US" dirty="0" smtClean="0"/>
              <a:t>Threshold metrics</a:t>
            </a:r>
          </a:p>
          <a:p>
            <a:pPr lvl="2"/>
            <a:r>
              <a:rPr lang="en-US" dirty="0" smtClean="0"/>
              <a:t>Accuracy</a:t>
            </a:r>
          </a:p>
          <a:p>
            <a:pPr lvl="2"/>
            <a:r>
              <a:rPr lang="en-US" dirty="0" smtClean="0"/>
              <a:t>F-score</a:t>
            </a:r>
          </a:p>
          <a:p>
            <a:pPr lvl="2"/>
            <a:r>
              <a:rPr lang="en-US" dirty="0" smtClean="0"/>
              <a:t>Lift</a:t>
            </a:r>
          </a:p>
          <a:p>
            <a:pPr lvl="1"/>
            <a:r>
              <a:rPr lang="en-US" dirty="0" smtClean="0"/>
              <a:t>Ordering/rank metrics</a:t>
            </a:r>
          </a:p>
          <a:p>
            <a:pPr lvl="2"/>
            <a:r>
              <a:rPr lang="en-US" dirty="0" smtClean="0"/>
              <a:t>Area under curve (AUC)</a:t>
            </a:r>
          </a:p>
          <a:p>
            <a:pPr lvl="2"/>
            <a:r>
              <a:rPr lang="en-US" dirty="0" smtClean="0"/>
              <a:t>Average precision</a:t>
            </a:r>
          </a:p>
          <a:p>
            <a:pPr lvl="2"/>
            <a:r>
              <a:rPr lang="en-US" dirty="0" smtClean="0"/>
              <a:t>Precision/recall breakpoint</a:t>
            </a:r>
          </a:p>
          <a:p>
            <a:pPr lvl="1"/>
            <a:r>
              <a:rPr lang="en-US" dirty="0" smtClean="0"/>
              <a:t>Probability metrics</a:t>
            </a:r>
          </a:p>
          <a:p>
            <a:pPr lvl="2"/>
            <a:r>
              <a:rPr lang="en-US" dirty="0" smtClean="0"/>
              <a:t>Root mean square distance (RMSD)</a:t>
            </a:r>
          </a:p>
          <a:p>
            <a:pPr lvl="2"/>
            <a:r>
              <a:rPr lang="en-US" dirty="0" smtClean="0"/>
              <a:t>Cross-entropy (MXE)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4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Empirical comparison of supervised classifiers – ICML 2006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Datasets</a:t>
            </a:r>
            <a:endParaRPr lang="en-US" dirty="0"/>
          </a:p>
        </p:txBody>
      </p:sp>
      <p:pic>
        <p:nvPicPr>
          <p:cNvPr id="4" name="Picture 3" descr="Screen Shot 2015-12-01 at 11.58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81" y="2367875"/>
            <a:ext cx="6779424" cy="419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747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Empirical comparison of supervised classifiers – ICML 2006 </a:t>
            </a:r>
            <a:endParaRPr lang="en-US" dirty="0"/>
          </a:p>
        </p:txBody>
      </p:sp>
      <p:pic>
        <p:nvPicPr>
          <p:cNvPr id="4" name="Content Placeholder 3" descr="Screen Shot 2015-12-02 at 12.00.27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" b="189"/>
          <a:stretch/>
        </p:blipFill>
        <p:spPr>
          <a:xfrm>
            <a:off x="827634" y="1505843"/>
            <a:ext cx="7371671" cy="5056667"/>
          </a:xfrm>
        </p:spPr>
      </p:pic>
    </p:spTree>
    <p:extLst>
      <p:ext uri="{BB962C8B-B14F-4D97-AF65-F5344CB8AC3E}">
        <p14:creationId xmlns:p14="http://schemas.microsoft.com/office/powerpoint/2010/main" val="1595958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Empirical comparison of supervised classifiers – ICML 2006 </a:t>
            </a:r>
            <a:endParaRPr lang="en-US" dirty="0"/>
          </a:p>
        </p:txBody>
      </p:sp>
      <p:pic>
        <p:nvPicPr>
          <p:cNvPr id="4" name="Content Placeholder 3" descr="Screen Shot 2015-12-02 at 12.01.55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" b="496"/>
          <a:stretch/>
        </p:blipFill>
        <p:spPr>
          <a:xfrm>
            <a:off x="880555" y="1576407"/>
            <a:ext cx="7057329" cy="4795655"/>
          </a:xfrm>
        </p:spPr>
      </p:pic>
    </p:spTree>
    <p:extLst>
      <p:ext uri="{BB962C8B-B14F-4D97-AF65-F5344CB8AC3E}">
        <p14:creationId xmlns:p14="http://schemas.microsoft.com/office/powerpoint/2010/main" val="1727374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Empirical comparison of supervised classifiers – ICML 2006 </a:t>
            </a:r>
            <a:endParaRPr lang="en-US" dirty="0"/>
          </a:p>
        </p:txBody>
      </p:sp>
      <p:pic>
        <p:nvPicPr>
          <p:cNvPr id="4" name="Content Placeholder 3" descr="Screen Shot 2015-12-02 at 12.02.54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0" b="1090"/>
          <a:stretch/>
        </p:blipFill>
        <p:spPr>
          <a:xfrm>
            <a:off x="915836" y="1570062"/>
            <a:ext cx="7194431" cy="4904242"/>
          </a:xfrm>
        </p:spPr>
      </p:pic>
    </p:spTree>
    <p:extLst>
      <p:ext uri="{BB962C8B-B14F-4D97-AF65-F5344CB8AC3E}">
        <p14:creationId xmlns:p14="http://schemas.microsoft.com/office/powerpoint/2010/main" val="4228286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Empirical comparison of supervised classifiers – ICML 2006 </a:t>
            </a:r>
            <a:endParaRPr lang="en-US" dirty="0"/>
          </a:p>
        </p:txBody>
      </p:sp>
      <p:pic>
        <p:nvPicPr>
          <p:cNvPr id="4" name="Content Placeholder 3" descr="Screen Shot 2015-12-02 at 12.03.31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496"/>
          <a:stretch/>
        </p:blipFill>
        <p:spPr>
          <a:xfrm>
            <a:off x="457200" y="2699097"/>
            <a:ext cx="8229600" cy="2293352"/>
          </a:xfrm>
        </p:spPr>
      </p:pic>
    </p:spTree>
    <p:extLst>
      <p:ext uri="{BB962C8B-B14F-4D97-AF65-F5344CB8AC3E}">
        <p14:creationId xmlns:p14="http://schemas.microsoft.com/office/powerpoint/2010/main" val="352846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365</Words>
  <Application>Microsoft Macintosh PowerPoint</Application>
  <PresentationFormat>On-screen Show (4:3)</PresentationFormat>
  <Paragraphs>89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Comparison of classifiers</vt:lpstr>
      <vt:lpstr>Comparison of classifiers</vt:lpstr>
      <vt:lpstr>Empirical comparison of supervised classifiers – ICML 2006 </vt:lpstr>
      <vt:lpstr>Empirical comparison of supervised classifiers – ICML 2006 </vt:lpstr>
      <vt:lpstr>Empirical comparison of supervised classifiers – ICML 2006 </vt:lpstr>
      <vt:lpstr>Empirical comparison of supervised classifiers – ICML 2006 </vt:lpstr>
      <vt:lpstr>Empirical comparison of supervised classifiers – ICML 2006 </vt:lpstr>
      <vt:lpstr>Empirical comparison of supervised classifiers – ICML 2006 </vt:lpstr>
      <vt:lpstr>Empirical comparison of supervised classifiers – ICML 2006 </vt:lpstr>
      <vt:lpstr>Do we need hundreds of classifiers – JMLR 2014</vt:lpstr>
      <vt:lpstr>Do we need hundreds of classifiers – JMLR 2014</vt:lpstr>
      <vt:lpstr>Do we need hundreds of classifiers – JMLR 2014</vt:lpstr>
      <vt:lpstr>Do we need hundreds of classifiers – JMLR 2014</vt:lpstr>
      <vt:lpstr>Do we need hundreds of classifiers – JMLR 2014</vt:lpstr>
      <vt:lpstr>Do we need hundreds of classifiers – JMLR 2014</vt:lpstr>
      <vt:lpstr>Do we need hundreds of classifiers – JMLR 2014</vt:lpstr>
      <vt:lpstr>Do we need hundreds of classifiers – JMLR 2014</vt:lpstr>
      <vt:lpstr>Do we need hundreds of classifiers – JMLR 2014</vt:lpstr>
      <vt:lpstr>Limitations of study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classifiers</dc:title>
  <dc:creator>Usman Roshan</dc:creator>
  <cp:lastModifiedBy>Usman Roshan</cp:lastModifiedBy>
  <cp:revision>25</cp:revision>
  <dcterms:created xsi:type="dcterms:W3CDTF">2015-12-02T04:42:38Z</dcterms:created>
  <dcterms:modified xsi:type="dcterms:W3CDTF">2015-12-02T06:46:49Z</dcterms:modified>
</cp:coreProperties>
</file>